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96" r:id="rId1"/>
  </p:sldMasterIdLst>
  <p:notesMasterIdLst>
    <p:notesMasterId r:id="rId20"/>
  </p:notesMasterIdLst>
  <p:sldIdLst>
    <p:sldId id="256" r:id="rId2"/>
    <p:sldId id="706" r:id="rId3"/>
    <p:sldId id="707" r:id="rId4"/>
    <p:sldId id="709" r:id="rId5"/>
    <p:sldId id="738" r:id="rId6"/>
    <p:sldId id="710" r:id="rId7"/>
    <p:sldId id="749" r:id="rId8"/>
    <p:sldId id="759" r:id="rId9"/>
    <p:sldId id="750" r:id="rId10"/>
    <p:sldId id="751" r:id="rId11"/>
    <p:sldId id="752" r:id="rId12"/>
    <p:sldId id="754" r:id="rId13"/>
    <p:sldId id="760" r:id="rId14"/>
    <p:sldId id="762" r:id="rId15"/>
    <p:sldId id="755" r:id="rId16"/>
    <p:sldId id="761" r:id="rId17"/>
    <p:sldId id="763" r:id="rId18"/>
    <p:sldId id="295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7" autoAdjust="0"/>
    <p:restoredTop sz="88613" autoAdjust="0"/>
  </p:normalViewPr>
  <p:slideViewPr>
    <p:cSldViewPr snapToGrid="0">
      <p:cViewPr>
        <p:scale>
          <a:sx n="63" d="100"/>
          <a:sy n="63" d="100"/>
        </p:scale>
        <p:origin x="68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F4C3D-F318-4EB0-B6C4-5F10EBFADBF1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6D62C-FE83-43F6-8549-0CE31F61DD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845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86D62C-FE83-43F6-8549-0CE31F61DDF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357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 равновесии денежных и товарных рынков </a:t>
            </a:r>
            <a:r>
              <a:rPr lang="en-GB" dirty="0"/>
              <a:t>(Investment=Savings). (Liquidity preference=Money supply)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86D62C-FE83-43F6-8549-0CE31F61DDF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759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Стагфляция (стагнация + инфляция) -  когда экономический спад и рост безработицы сочетаются с ростом цен.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86D62C-FE83-43F6-8549-0CE31F61DDF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105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86D62C-FE83-43F6-8549-0CE31F61DDF9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943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86D62C-FE83-43F6-8549-0CE31F61DDF9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95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4A25-E9D6-4899-8376-C004671EA73C}" type="datetime1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0359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A302-E8EE-47CE-BDAC-059008601618}" type="datetime1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39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3A6B-8524-4094-9B42-36997D28B436}" type="datetime1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733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448E-17BE-4F2E-8A27-7284D4352F4B}" type="datetime1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210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858B-DC94-4A22-BC0C-CB75DCD76AEA}" type="datetime1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868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5113-1740-44BD-98BC-C7383B85576E}" type="datetime1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921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319C-103B-4066-8C04-B32CD8B5C008}" type="datetime1">
              <a:rPr lang="en-US" smtClean="0"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15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35AF-7B45-43E0-8DCA-7FD137FD265B}" type="datetime1">
              <a:rPr lang="en-US" smtClean="0"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196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5253E-AFD3-4F3D-93CD-3D68A74981AE}" type="datetime1">
              <a:rPr lang="en-US" smtClean="0"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843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3DE19-2EF1-42CC-A742-0374BB34BA2C}" type="datetime1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629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F37E0672-7C02-4D9F-907A-6133954574A9}" type="datetime1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3586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64B9B-D86B-4102-8130-77A2E5735FB7}" type="datetime1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IX Всероссийский симпозиум по экономической теории, Екатеринбург, 10.11.2020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447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kirdina@bk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D0712110-0BC1-4B31-B3BB-63B44222E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466B5F3-C053-4580-B04A-1EF949888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178A7-1559-4D49-B3FC-5E3868A12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8397" y="1248159"/>
            <a:ext cx="7161263" cy="3054362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3200" dirty="0"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Неоклассический синтез,</a:t>
            </a:r>
            <a:br>
              <a:rPr lang="ru-RU" sz="3200" dirty="0"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3200" dirty="0"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dirty="0"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новый неоклассической синтез,  </a:t>
            </a:r>
            <a:br>
              <a:rPr lang="ru-RU" sz="3200" dirty="0"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dirty="0"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br>
              <a:rPr lang="ru-RU" sz="3200" dirty="0"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dirty="0"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«институциональный синтез»?</a:t>
            </a:r>
            <a:br>
              <a:rPr lang="ru-RU" sz="3600" dirty="0"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3600" dirty="0"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1A900EF-460E-4F1F-9DA6-FB7DAECD8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2617" y="3531204"/>
            <a:ext cx="4643383" cy="2308710"/>
          </a:xfrm>
        </p:spPr>
        <p:txBody>
          <a:bodyPr>
            <a:normAutofit/>
          </a:bodyPr>
          <a:lstStyle/>
          <a:p>
            <a:pPr algn="ctr"/>
            <a:b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b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cap="none" dirty="0">
                <a:ea typeface="Calibri" panose="020F0502020204030204" pitchFamily="34" charset="0"/>
                <a:cs typeface="Times New Roman" panose="02020603050405020304" pitchFamily="18" charset="0"/>
              </a:rPr>
              <a:t>Кирдина-Чэндлер С.Г., к.э.н., д.с.н., </a:t>
            </a:r>
          </a:p>
          <a:p>
            <a:pPr algn="ctr"/>
            <a:r>
              <a:rPr lang="ru-RU" sz="2000" cap="none" dirty="0">
                <a:ea typeface="Calibri" panose="020F0502020204030204" pitchFamily="34" charset="0"/>
                <a:cs typeface="Times New Roman" panose="02020603050405020304" pitchFamily="18" charset="0"/>
              </a:rPr>
              <a:t>Институт экономики РАН, г. Москва</a:t>
            </a:r>
            <a:endParaRPr lang="ru-RU" sz="2000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A6123F2-4B61-414F-A7E5-5B7828EA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2617" y="3528543"/>
            <a:ext cx="417147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3" name="Picture 32">
            <a:extLst>
              <a:ext uri="{FF2B5EF4-FFF2-40B4-BE49-F238E27FC236}">
                <a16:creationId xmlns:a16="http://schemas.microsoft.com/office/drawing/2014/main" id="{25CED634-E2D0-4AB7-96DD-816C9B52C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CDDCDFB-696D-4FDF-9B58-24F71B7C3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1AD3EFB-77AC-4BB0-8E5D-D4F6CD762A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4526" y="784480"/>
            <a:ext cx="3842305" cy="339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289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082E14-47DF-46C8-80AF-96D58E70E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Смысл Нового неоклассического синтеза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D3F5F2-7250-46AA-B02B-59F209402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Новый неоклассический синтез (</a:t>
            </a:r>
            <a:r>
              <a:rPr lang="en-US" dirty="0" err="1"/>
              <a:t>Goodfriend</a:t>
            </a:r>
            <a:r>
              <a:rPr lang="en-US" dirty="0"/>
              <a:t>, King</a:t>
            </a:r>
            <a:r>
              <a:rPr lang="ru-RU" dirty="0"/>
              <a:t>,</a:t>
            </a:r>
            <a:r>
              <a:rPr lang="en-US" dirty="0"/>
              <a:t>1997</a:t>
            </a:r>
            <a:r>
              <a:rPr lang="ru-RU" dirty="0"/>
              <a:t>;  </a:t>
            </a:r>
            <a:r>
              <a:rPr lang="en-US" dirty="0"/>
              <a:t>Woodford, 2009</a:t>
            </a:r>
            <a:r>
              <a:rPr lang="ru-RU" dirty="0"/>
              <a:t>;  </a:t>
            </a:r>
            <a:r>
              <a:rPr lang="ru-RU" dirty="0" err="1"/>
              <a:t>Вудфорд</a:t>
            </a:r>
            <a:r>
              <a:rPr lang="ru-RU" dirty="0"/>
              <a:t>, 2010; </a:t>
            </a:r>
            <a:r>
              <a:rPr lang="fr-FR" dirty="0"/>
              <a:t>Laffargue</a:t>
            </a:r>
            <a:r>
              <a:rPr lang="ru-RU" dirty="0"/>
              <a:t>, </a:t>
            </a:r>
            <a:r>
              <a:rPr lang="fr-FR" dirty="0"/>
              <a:t>Malgrange, Morin,  2012</a:t>
            </a:r>
            <a:r>
              <a:rPr lang="ru-RU" dirty="0"/>
              <a:t> )</a:t>
            </a:r>
            <a:r>
              <a:rPr lang="en-US" dirty="0"/>
              <a:t> </a:t>
            </a:r>
            <a:r>
              <a:rPr lang="ru-RU" dirty="0"/>
              <a:t>возник в 1990-е годы на пересечении </a:t>
            </a:r>
            <a:r>
              <a:rPr lang="ru-RU" b="1" dirty="0"/>
              <a:t>нового кейнсианства </a:t>
            </a:r>
            <a:r>
              <a:rPr lang="ru-RU" dirty="0"/>
              <a:t>(с их идеями номинальных жесткостей) и </a:t>
            </a:r>
            <a:r>
              <a:rPr lang="ru-RU" b="1" dirty="0"/>
              <a:t>новой классической макроэкономики </a:t>
            </a:r>
            <a:r>
              <a:rPr lang="ru-RU" dirty="0"/>
              <a:t>(с теорией РДЦ -  реального делового цикла,  и рациональными ожиданиями). </a:t>
            </a:r>
          </a:p>
          <a:p>
            <a:r>
              <a:rPr lang="ru-RU" dirty="0"/>
              <a:t>В ходе этого синтеза идея РДЦ была доработана до динамических стохастических моделей общего равновесия (</a:t>
            </a:r>
            <a:r>
              <a:rPr lang="en-US" dirty="0"/>
              <a:t>DSGE</a:t>
            </a:r>
            <a:r>
              <a:rPr lang="ru-RU" dirty="0"/>
              <a:t>-модели) с репрезентативным агентом, которые являются сегодня одними из </a:t>
            </a:r>
            <a:r>
              <a:rPr lang="ru-RU" b="1" dirty="0"/>
              <a:t>наиболее массовых в мейнстриме </a:t>
            </a:r>
            <a:r>
              <a:rPr lang="ru-RU" dirty="0"/>
              <a:t>и даже используются в деятельности ряда Центральных банков. </a:t>
            </a:r>
          </a:p>
          <a:p>
            <a:r>
              <a:rPr lang="ru-RU" dirty="0"/>
              <a:t>Основные разногласия между представителями нового неоклассического синтеза носят технический характер и касаются того, как улучшать качество моделей – путем калибровки или статистического оценивания.  «Методологическая борьба» </a:t>
            </a:r>
            <a:r>
              <a:rPr lang="ru-RU" b="1" dirty="0"/>
              <a:t>прекращена</a:t>
            </a:r>
            <a:r>
              <a:rPr lang="ru-RU" dirty="0"/>
              <a:t>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1899D03-D923-499F-B18F-A2B232F66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3484" y="4575445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967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082E14-47DF-46C8-80AF-96D58E70E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«За»  и «против» неоклассического синтеза</a:t>
            </a:r>
            <a:endParaRPr lang="ru-RU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D3F5F2-7250-46AA-B02B-59F209402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7428" y="1853754"/>
            <a:ext cx="9731576" cy="3450613"/>
          </a:xfrm>
        </p:spPr>
        <p:txBody>
          <a:bodyPr>
            <a:noAutofit/>
          </a:bodyPr>
          <a:lstStyle/>
          <a:p>
            <a:r>
              <a:rPr lang="ru-RU" sz="1700" dirty="0"/>
              <a:t>Данный синтез стал </a:t>
            </a:r>
            <a:r>
              <a:rPr lang="ru-RU" sz="1700" b="1" dirty="0"/>
              <a:t>ответом на ситуацию стагфляци</a:t>
            </a:r>
            <a:r>
              <a:rPr lang="ru-RU" sz="1700" dirty="0"/>
              <a:t>и (когда экономический спад и рост безработицы сочетается с ростом цен),  которую не могли объяснить другие концепции.</a:t>
            </a:r>
          </a:p>
          <a:p>
            <a:r>
              <a:rPr lang="ru-RU" sz="1700" dirty="0"/>
              <a:t>Однако критики нового неоклассического синтеза называют</a:t>
            </a:r>
            <a:r>
              <a:rPr lang="en-US" sz="1700" dirty="0"/>
              <a:t> </a:t>
            </a:r>
            <a:r>
              <a:rPr lang="ru-RU" sz="1700" dirty="0"/>
              <a:t>его «новой классической контрреволюцией»  в экономической теории» и «</a:t>
            </a:r>
            <a:r>
              <a:rPr lang="ru-RU" sz="1700" dirty="0" err="1"/>
              <a:t>самуэльсоновским</a:t>
            </a:r>
            <a:r>
              <a:rPr lang="ru-RU" sz="1700" dirty="0"/>
              <a:t> кузеном» неоклассического синтеза (</a:t>
            </a:r>
            <a:r>
              <a:rPr lang="en-US" sz="1700" dirty="0"/>
              <a:t>Foley, 2014</a:t>
            </a:r>
            <a:r>
              <a:rPr lang="ru-RU" sz="1700" dirty="0"/>
              <a:t>:</a:t>
            </a:r>
            <a:r>
              <a:rPr lang="en-US" sz="1700" dirty="0"/>
              <a:t>4-14)</a:t>
            </a:r>
            <a:r>
              <a:rPr lang="ru-RU" sz="1700" dirty="0"/>
              <a:t>, в ходе которого происходит возвращение к формально более сложной, но экономически </a:t>
            </a:r>
            <a:r>
              <a:rPr lang="ru-RU" sz="1700" b="1" dirty="0"/>
              <a:t>неполной версии «классической дихотомии</a:t>
            </a:r>
            <a:r>
              <a:rPr lang="ru-RU" sz="1700" dirty="0"/>
              <a:t>» (</a:t>
            </a:r>
            <a:r>
              <a:rPr lang="ru-RU" sz="1700" dirty="0" err="1"/>
              <a:t>Foley</a:t>
            </a:r>
            <a:r>
              <a:rPr lang="ru-RU" sz="1700" dirty="0"/>
              <a:t>, 2014:17).</a:t>
            </a:r>
          </a:p>
          <a:p>
            <a:r>
              <a:rPr lang="ru-RU" sz="1700" dirty="0"/>
              <a:t>Другими словами, в ходе этих синтезов не </a:t>
            </a:r>
            <a:r>
              <a:rPr lang="ru-RU" sz="1700" b="1" dirty="0"/>
              <a:t>преодолены ограничения рассмотрения реальных и денежных процессов </a:t>
            </a:r>
            <a:r>
              <a:rPr lang="ru-RU" sz="1700" dirty="0"/>
              <a:t>одновременно. Они не включают в себя механизмы денежного обращения и «финансирования посредством создания денег» (</a:t>
            </a:r>
            <a:r>
              <a:rPr lang="ru-RU" sz="1700" dirty="0" err="1"/>
              <a:t>Кумхоф</a:t>
            </a:r>
            <a:r>
              <a:rPr lang="ru-RU" sz="1700" dirty="0"/>
              <a:t>, Якоб, 2016).  Модели  </a:t>
            </a:r>
            <a:r>
              <a:rPr lang="en-US" sz="1700" dirty="0"/>
              <a:t>DSGE</a:t>
            </a:r>
            <a:r>
              <a:rPr lang="ru-RU" sz="1700" dirty="0"/>
              <a:t> «не дают ответов, как меняются параметры экономики …в случае увеличения или уменьшения количества денег, совершающих круговое движение» (Маевский и др., 2020:35). </a:t>
            </a:r>
          </a:p>
          <a:p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1899D03-D923-499F-B18F-A2B232F66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3484" y="4575445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26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6C2268-5C1D-4F15-AD2C-B90E64E34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53007"/>
            <a:ext cx="9603275" cy="1400748"/>
          </a:xfrm>
        </p:spPr>
        <p:txBody>
          <a:bodyPr>
            <a:normAutofit fontScale="90000"/>
          </a:bodyPr>
          <a:lstStyle/>
          <a:p>
            <a:r>
              <a:rPr lang="ru-RU" dirty="0"/>
              <a:t>Методологические основания синтеза в мейнстриме -  залог успешности и ограниченности одновременно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96CD68-B067-495C-96EC-ADEF7C524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400" dirty="0"/>
              <a:t>И тот, и другой синтез базируются на </a:t>
            </a:r>
            <a:r>
              <a:rPr lang="ru-RU" sz="2400" dirty="0" err="1"/>
              <a:t>микрооснованиях</a:t>
            </a:r>
            <a:r>
              <a:rPr lang="ru-RU" sz="2400" dirty="0"/>
              <a:t> (и принципе методологического индивидуализма), что сделало их возможными. </a:t>
            </a:r>
          </a:p>
          <a:p>
            <a:r>
              <a:rPr lang="ru-RU" sz="2400" dirty="0"/>
              <a:t>Однако, во-первых,  сохраняется нерешённость проблемы «классической дихотомии» (нейтральности денег) и проблемность анализа современной денежной экономики в рамках мейнстрима.</a:t>
            </a:r>
          </a:p>
          <a:p>
            <a:r>
              <a:rPr lang="ru-RU" sz="2400" dirty="0"/>
              <a:t>Во-вторых, </a:t>
            </a:r>
            <a:r>
              <a:rPr lang="ru-RU" sz="2400" dirty="0" err="1"/>
              <a:t>микрооснования</a:t>
            </a:r>
            <a:r>
              <a:rPr lang="ru-RU" sz="2400" dirty="0"/>
              <a:t> затрудняют понимание институциональной и </a:t>
            </a:r>
            <a:r>
              <a:rPr lang="ru-RU" sz="2400" dirty="0" err="1"/>
              <a:t>мезоуровневой</a:t>
            </a:r>
            <a:r>
              <a:rPr lang="ru-RU" sz="2400" dirty="0"/>
              <a:t> специфики  различных экономических систем.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BCCAA26-9458-47C1-86B1-48211ADAC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6127" y="4962767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558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787BE0-E5F5-4391-8A04-B54978DDD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Возможен ли «институциональный синтез» в рамках неоклассического мейнстрима? Вряд ли…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3553FB-BA94-47DB-AD29-0BAB81C09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Пример включения идей и результатов институциональных исследований в корпус мейнстрима: </a:t>
            </a:r>
          </a:p>
          <a:p>
            <a:pPr marL="0" indent="0">
              <a:buNone/>
            </a:pPr>
            <a:r>
              <a:rPr lang="ru-RU" dirty="0"/>
              <a:t>«После появления институциональной теории Д. </a:t>
            </a:r>
            <a:r>
              <a:rPr lang="ru-RU" dirty="0" err="1"/>
              <a:t>Норта</a:t>
            </a:r>
            <a:r>
              <a:rPr lang="ru-RU" dirty="0"/>
              <a:t>, в состав независимых переменных </a:t>
            </a:r>
            <a:r>
              <a:rPr lang="ru-RU" b="1" dirty="0"/>
              <a:t>при эконометрическом анализе стали вводить индикаторы качества институтов </a:t>
            </a:r>
            <a:r>
              <a:rPr lang="ru-RU" dirty="0"/>
              <a:t>(и много других переменных, которые ранее в моделировании экономического роста отсутствовали - социальный капитал, уровень доверия, культурные ценности и т.п.), что позволило получить результаты, которые не могли быть получены до того, поскольку институты не считались фактором, воздействующим на экономический рост». 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62DAC4B-DDE9-42E7-97C0-AACACF0D6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6127" y="5214556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328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8FC939-094D-4D68-B8DC-D3FCB6B4A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Наличие необходимых условий для «институционального синтеза»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5462E7-F907-44C7-B556-FAFA14556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Практическая потребность </a:t>
            </a:r>
            <a:r>
              <a:rPr lang="ru-RU" dirty="0"/>
              <a:t>в понимании управления все более сложной «нелинейной»  </a:t>
            </a:r>
            <a:r>
              <a:rPr lang="ru-RU" dirty="0" err="1"/>
              <a:t>финасиализурующейся</a:t>
            </a:r>
            <a:r>
              <a:rPr lang="ru-RU" dirty="0"/>
              <a:t> экономики в различных культурных средах и с неодинаковыми качественными и количественными характеристиками.</a:t>
            </a:r>
          </a:p>
          <a:p>
            <a:r>
              <a:rPr lang="ru-RU" dirty="0"/>
              <a:t>Наличие </a:t>
            </a:r>
            <a:r>
              <a:rPr lang="ru-RU" b="1" dirty="0"/>
              <a:t>необходимого разнообразия концепций </a:t>
            </a:r>
            <a:r>
              <a:rPr lang="ru-RU" dirty="0"/>
              <a:t>на стыке и за пределами мейнстрима для объяснения данной ситуации  (оригинальный институционализм, </a:t>
            </a:r>
            <a:r>
              <a:rPr lang="ru-RU" dirty="0" err="1"/>
              <a:t>неоинституциональная</a:t>
            </a:r>
            <a:r>
              <a:rPr lang="ru-RU" dirty="0"/>
              <a:t>  экономика, новая институциональная экономика,</a:t>
            </a:r>
            <a:r>
              <a:rPr lang="en-US" dirty="0"/>
              <a:t> </a:t>
            </a:r>
            <a:r>
              <a:rPr lang="ru-RU" dirty="0"/>
              <a:t>поведенческая экономика, </a:t>
            </a:r>
            <a:r>
              <a:rPr lang="en-US" dirty="0"/>
              <a:t>complexity economics</a:t>
            </a:r>
            <a:r>
              <a:rPr lang="ru-RU" dirty="0"/>
              <a:t>, </a:t>
            </a:r>
            <a:r>
              <a:rPr lang="ru-RU" dirty="0" err="1"/>
              <a:t>мезоэкономика</a:t>
            </a:r>
            <a:r>
              <a:rPr lang="ru-RU" dirty="0"/>
              <a:t> и др.)</a:t>
            </a:r>
          </a:p>
          <a:p>
            <a:r>
              <a:rPr lang="ru-RU" b="1" dirty="0"/>
              <a:t>Политическая целесообразность </a:t>
            </a:r>
            <a:r>
              <a:rPr lang="ru-RU" dirty="0"/>
              <a:t>и «удачное стечение обстоятельств» в смысле нарастающей оппозиции различных социальных порядков.</a:t>
            </a:r>
          </a:p>
          <a:p>
            <a:r>
              <a:rPr lang="ru-RU" dirty="0"/>
              <a:t>В то же время методологическое </a:t>
            </a:r>
            <a:r>
              <a:rPr lang="ru-RU" b="1" dirty="0"/>
              <a:t>ядро мейнстрима является препятствием </a:t>
            </a:r>
            <a:r>
              <a:rPr lang="ru-RU" dirty="0"/>
              <a:t>для следующего синтеза.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9E0963D-1743-4093-A56F-B36925F65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6127" y="4962767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716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6C2268-5C1D-4F15-AD2C-B90E64E34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46343"/>
            <a:ext cx="9603275" cy="1407411"/>
          </a:xfrm>
        </p:spPr>
        <p:txBody>
          <a:bodyPr>
            <a:normAutofit fontScale="90000"/>
          </a:bodyPr>
          <a:lstStyle/>
          <a:p>
            <a:r>
              <a:rPr lang="ru-RU" dirty="0"/>
              <a:t>Мезоуровень и принцип методологического институционализма (как отражение «методологической борьбы»)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96CD68-B067-495C-96EC-ADEF7C524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785381" cy="3450613"/>
          </a:xfrm>
        </p:spPr>
        <p:txBody>
          <a:bodyPr>
            <a:noAutofit/>
          </a:bodyPr>
          <a:lstStyle/>
          <a:p>
            <a:r>
              <a:rPr lang="ru-RU" sz="1800" dirty="0"/>
              <a:t>Мезоуровень имеет </a:t>
            </a:r>
            <a:r>
              <a:rPr lang="ru-RU" sz="1800" b="1" dirty="0"/>
              <a:t>институциональную природу</a:t>
            </a:r>
            <a:r>
              <a:rPr lang="ru-RU" sz="1800" dirty="0"/>
              <a:t>, поскольку представляет собой сферу действия правил совместной деятельности, которым следуют индивидуумы или группы микроуровня, что позволяет обеспечивать функционирование всей системы на макроуровне.</a:t>
            </a:r>
          </a:p>
          <a:p>
            <a:r>
              <a:rPr lang="ru-RU" sz="1800" dirty="0"/>
              <a:t>Его изучение требует опоры на принцип «</a:t>
            </a:r>
            <a:r>
              <a:rPr lang="ru-RU" sz="1800" b="1" dirty="0"/>
              <a:t>методологического институционализма</a:t>
            </a:r>
            <a:r>
              <a:rPr lang="ru-RU" sz="1800" dirty="0"/>
              <a:t>»,  который «улавливает»  институциональную специфику, не представленную напрямую ни на уровне индивидов (микроуровне), ни на уровне формируемой макросреды» (Кирдина, 2015, с. 57). </a:t>
            </a:r>
          </a:p>
          <a:p>
            <a:r>
              <a:rPr lang="ru-RU" sz="1800" dirty="0"/>
              <a:t>На мезоуровне происходит </a:t>
            </a:r>
            <a:r>
              <a:rPr lang="ru-RU" sz="1800" b="1" dirty="0"/>
              <a:t>объективизация,</a:t>
            </a:r>
            <a:r>
              <a:rPr lang="ru-RU" sz="1800" dirty="0"/>
              <a:t> обезличивание потребностей и устремлений участников экономической деятельности и превращение их в самостоятельные сущности, необходимые для функционирования  всей системы.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BCCAA26-9458-47C1-86B1-48211ADAC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1683" y="483975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856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3CF5F0-9A29-4DE0-8F88-C9328A9CC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Перспективы «институционального синтеза»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F5B7C9-A695-407F-B140-297AFE2EC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dirty="0"/>
              <a:t>«Институциональный синтез» возможен, на наш взгляд,  за пределами экономического мейнстрима и опоре на мезоэкономические основания (Кирдина-Чэндлер, Маевский, 2020).</a:t>
            </a:r>
          </a:p>
          <a:p>
            <a:r>
              <a:rPr lang="ru-RU" sz="1800" dirty="0"/>
              <a:t>«Институциональный синтез» должен также опираться на воспроизводственный подход, поскольку институты организуют экономику, в которой действуют активы длительного пользования, что определяет  "фундаментальную неопределенность» -  неотъемлемую характеристику "сложной экономической системы (</a:t>
            </a:r>
            <a:r>
              <a:rPr lang="en-US" sz="1800" dirty="0" err="1"/>
              <a:t>Rousseas</a:t>
            </a:r>
            <a:r>
              <a:rPr lang="ru-RU" sz="1800" dirty="0"/>
              <a:t>, </a:t>
            </a:r>
            <a:r>
              <a:rPr lang="en-US" sz="1800" dirty="0"/>
              <a:t>1987</a:t>
            </a:r>
            <a:r>
              <a:rPr lang="ru-RU" sz="1800" dirty="0"/>
              <a:t>; Евстигнеев, Евстигнеева, 2008).</a:t>
            </a:r>
          </a:p>
          <a:p>
            <a:r>
              <a:rPr lang="ru-RU" sz="1800" dirty="0"/>
              <a:t>«Институциональный синтез» требует опоры на иную математику – не на «оптимизацию  и равновесный анализ, которые являются ведущими принципами экономического </a:t>
            </a:r>
            <a:r>
              <a:rPr lang="ru-RU" sz="1800" dirty="0" err="1"/>
              <a:t>мейстрима</a:t>
            </a:r>
            <a:r>
              <a:rPr lang="ru-RU" sz="1800" dirty="0"/>
              <a:t>» (</a:t>
            </a:r>
            <a:r>
              <a:rPr lang="ru-RU" sz="1800" dirty="0" err="1"/>
              <a:t>Розманский</a:t>
            </a:r>
            <a:r>
              <a:rPr lang="ru-RU" sz="1800" dirty="0"/>
              <a:t>, 2008:93).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323E96F-8019-4DB8-85E0-C69B66EB7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46380" y="509665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885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940A7A-B88A-455F-9B5D-1C46C6BB1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Вместо заключения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9EDC12-CC1A-4BF8-9E14-38BC04B59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sz="2400" dirty="0"/>
              <a:t>Институциональный синтез» возможен и ожидаем в рамках гетеродоксии за пределами экономического мейнстрима.</a:t>
            </a:r>
          </a:p>
          <a:p>
            <a:r>
              <a:rPr lang="ru-RU" sz="2400" dirty="0"/>
              <a:t>Одна из таких попыток предпринимается в рамках темы государственного задания на 2021-2023 гг.  «Синтез теорий переключающегося воспроизводства и институциональных матриц: применение к задачам экономической политики» (рук. Маевский В.И., Кирдина-Чэндлер С.Г.)  в Институте экономики РАН, г. Москва.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37399CB-858E-48B3-90E5-7A5E9C98F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614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C0BF1-BF03-47DA-8774-D4DC55B8A6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6127" y="780527"/>
            <a:ext cx="8637073" cy="2541431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СПАСИБО ЗА ВНИМАНИЕ!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147B43B-3A16-450A-8ED6-1777A82289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886199"/>
            <a:ext cx="8534400" cy="205214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hlinkClick r:id="rId2"/>
              </a:rPr>
              <a:t>kirdina@bk.ru</a:t>
            </a:r>
            <a:endParaRPr lang="en-US" dirty="0"/>
          </a:p>
          <a:p>
            <a:pPr algn="ctr"/>
            <a:r>
              <a:rPr lang="en-US" dirty="0">
                <a:solidFill>
                  <a:srgbClr val="002060"/>
                </a:solidFill>
              </a:rPr>
              <a:t>www.kirdina.ru</a:t>
            </a:r>
          </a:p>
        </p:txBody>
      </p:sp>
    </p:spTree>
    <p:extLst>
      <p:ext uri="{BB962C8B-B14F-4D97-AF65-F5344CB8AC3E}">
        <p14:creationId xmlns:p14="http://schemas.microsoft.com/office/powerpoint/2010/main" val="453719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6C2268-5C1D-4F15-AD2C-B90E64E34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96CD68-B067-495C-96EC-ADEF7C524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1.	</a:t>
            </a:r>
            <a:r>
              <a:rPr lang="ru-RU" sz="3200" dirty="0"/>
              <a:t>Синтез в экономической теории</a:t>
            </a:r>
          </a:p>
          <a:p>
            <a:pPr marL="0" indent="0">
              <a:buNone/>
            </a:pPr>
            <a:r>
              <a:rPr lang="ru-RU" sz="3200" dirty="0"/>
              <a:t>2.	Методологические основания синтеза в неоклассическом мейнстриме </a:t>
            </a:r>
          </a:p>
          <a:p>
            <a:pPr marL="0" indent="0">
              <a:buNone/>
            </a:pPr>
            <a:r>
              <a:rPr lang="ru-RU" sz="3200" dirty="0"/>
              <a:t>3.	Перспективы «институционального синтеза»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BCCAA26-9458-47C1-86B1-48211ADAC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4805725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015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FC2368-FD95-4BC0-BE1B-1A77D5C01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Синтез как ответ на вызовы практики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40F0FD-0C38-4309-83FB-284EA2E72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146" y="1853754"/>
            <a:ext cx="10437538" cy="3450613"/>
          </a:xfrm>
        </p:spPr>
        <p:txBody>
          <a:bodyPr>
            <a:noAutofit/>
          </a:bodyPr>
          <a:lstStyle/>
          <a:p>
            <a:r>
              <a:rPr lang="ru-RU" sz="2400" dirty="0"/>
              <a:t>О дополнительности анализа и синтеза (синтез как процесс объединения в одно целое частей, свойств, отношений, выделенных посредством анализа; в процессе синтеза происходит своего рода возвращение к конкретному целому).</a:t>
            </a:r>
          </a:p>
          <a:p>
            <a:r>
              <a:rPr lang="ru-RU" sz="2400" dirty="0"/>
              <a:t> Неслучайно в экономической теории синтез каждый раз происходят тогда, когда приверженцы разных аналитических схем осознают их слабую </a:t>
            </a:r>
            <a:r>
              <a:rPr lang="ru-RU" sz="2400" b="1" dirty="0"/>
              <a:t>объяснительную и прогностическую </a:t>
            </a:r>
            <a:r>
              <a:rPr lang="ru-RU" sz="2400" dirty="0"/>
              <a:t>силу, то есть недостаточную адекватность постоянно усложняющейся экономической реальности.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1307F4D-F26D-4211-8D11-133865AC0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505257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595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FC2368-FD95-4BC0-BE1B-1A77D5C01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Дополнительные условия синтеза</a:t>
            </a:r>
            <a:endParaRPr lang="ru-RU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40F0FD-0C38-4309-83FB-284EA2E72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327473" cy="3450613"/>
          </a:xfrm>
        </p:spPr>
        <p:txBody>
          <a:bodyPr>
            <a:noAutofit/>
          </a:bodyPr>
          <a:lstStyle/>
          <a:p>
            <a:r>
              <a:rPr lang="ru-RU" sz="2200" dirty="0"/>
              <a:t>закономерности развития науки;</a:t>
            </a:r>
          </a:p>
          <a:p>
            <a:r>
              <a:rPr lang="ru-RU" sz="2200" dirty="0"/>
              <a:t>достижение необходимого разнообразия теорий и аналитических схем; </a:t>
            </a:r>
          </a:p>
          <a:p>
            <a:r>
              <a:rPr lang="ru-RU" sz="2200" dirty="0"/>
              <a:t>политическая целесообразность и удачное стечение различных обстоятельств. </a:t>
            </a:r>
          </a:p>
          <a:p>
            <a:pPr marL="0" indent="0">
              <a:buNone/>
            </a:pPr>
            <a:r>
              <a:rPr lang="ru-RU" sz="2200" dirty="0"/>
              <a:t>При </a:t>
            </a:r>
            <a:r>
              <a:rPr lang="ru-RU" sz="2200" b="1" dirty="0"/>
              <a:t>теоретическом синтезе </a:t>
            </a:r>
            <a:r>
              <a:rPr lang="ru-RU" sz="2200" dirty="0"/>
              <a:t>между  взаимодействующими концепциями, моделями и доктринами происходит  </a:t>
            </a:r>
            <a:r>
              <a:rPr lang="ru-RU" sz="2200" b="1" dirty="0"/>
              <a:t>«прекращение методологической борьбы» </a:t>
            </a:r>
            <a:r>
              <a:rPr lang="ru-RU" sz="2200" dirty="0"/>
              <a:t>(</a:t>
            </a:r>
            <a:r>
              <a:rPr lang="ru-RU" sz="2200" dirty="0" err="1"/>
              <a:t>Вудфорд</a:t>
            </a:r>
            <a:r>
              <a:rPr lang="ru-RU" sz="2200" dirty="0"/>
              <a:t>, 2010:18), что и позволяет определить возникающие направления  как «синтез».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1307F4D-F26D-4211-8D11-133865AC0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431" y="4962767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94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9E829-2F49-4B92-8702-7F63FA812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Предыстория Неоклассического синтеза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AAC60E-9AB5-44B5-B022-5E50CAFB3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1920-30-е годы </a:t>
            </a:r>
            <a:r>
              <a:rPr lang="ru-RU" b="1" dirty="0"/>
              <a:t>- интенсивные дискуссии</a:t>
            </a:r>
            <a:r>
              <a:rPr lang="ru-RU" dirty="0"/>
              <a:t> об экономической динамике и политике стабилизации с множеством объяснений циклов и депрессий.  «Общая теория занятости, процента и денег» Дж. М.  Кейнса (1936) была им противопоставлена. </a:t>
            </a:r>
          </a:p>
          <a:p>
            <a:r>
              <a:rPr lang="ru-RU" dirty="0"/>
              <a:t> Уже в 1937 году имели место различные попытки представить синтетические изложения макроэкономической теории, которая могла бы иметь дело с кейнсианским вызовом: «Мистер Кейнс и классика» </a:t>
            </a:r>
            <a:r>
              <a:rPr lang="ru-RU" b="1" dirty="0"/>
              <a:t>Хикса</a:t>
            </a:r>
            <a:r>
              <a:rPr lang="ru-RU" dirty="0"/>
              <a:t>, «Процветание и депрессия» </a:t>
            </a:r>
            <a:r>
              <a:rPr lang="ru-RU" b="1" dirty="0" err="1"/>
              <a:t>Хаберлера</a:t>
            </a:r>
            <a:r>
              <a:rPr lang="ru-RU" dirty="0"/>
              <a:t> и исследования </a:t>
            </a:r>
            <a:r>
              <a:rPr lang="ru-RU" b="1" dirty="0" err="1"/>
              <a:t>Лундберга</a:t>
            </a:r>
            <a:r>
              <a:rPr lang="ru-RU" dirty="0"/>
              <a:t> по теории экономического роста ( </a:t>
            </a:r>
            <a:r>
              <a:rPr lang="ru-RU" dirty="0" err="1"/>
              <a:t>Trautwein</a:t>
            </a:r>
            <a:r>
              <a:rPr lang="ru-RU" dirty="0"/>
              <a:t>, 2014). </a:t>
            </a:r>
          </a:p>
          <a:p>
            <a:r>
              <a:rPr lang="ru-RU" dirty="0"/>
              <a:t>Но все эти три синтеза «проиграли» </a:t>
            </a:r>
            <a:r>
              <a:rPr lang="ru-RU" b="1" dirty="0" err="1"/>
              <a:t>самуэльсоновскому</a:t>
            </a:r>
            <a:r>
              <a:rPr lang="ru-RU" b="1" dirty="0"/>
              <a:t> «неоклассическому синтезу» </a:t>
            </a:r>
            <a:r>
              <a:rPr lang="ru-RU" dirty="0"/>
              <a:t>(</a:t>
            </a:r>
            <a:r>
              <a:rPr lang="ru-RU" dirty="0" err="1"/>
              <a:t>Samuelson</a:t>
            </a:r>
            <a:r>
              <a:rPr lang="ru-RU" dirty="0"/>
              <a:t>, 1947, 1955).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10A01E2-7FD3-4B2F-95F9-20409BA80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6127" y="5025916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704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9E829-2F49-4B92-8702-7F63FA812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Смысл Неоклассического синтеза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AAC60E-9AB5-44B5-B022-5E50CAFB3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1853754"/>
            <a:ext cx="11054080" cy="3450613"/>
          </a:xfrm>
        </p:spPr>
        <p:txBody>
          <a:bodyPr>
            <a:noAutofit/>
          </a:bodyPr>
          <a:lstStyle/>
          <a:p>
            <a:r>
              <a:rPr lang="ru-RU" sz="1800" dirty="0"/>
              <a:t>До1930-х гг. неоклассика  (без деления микро-макро) базировалась на оптимизационных моделях. </a:t>
            </a:r>
          </a:p>
          <a:p>
            <a:r>
              <a:rPr lang="ru-RU" sz="1800" dirty="0"/>
              <a:t>В "Общей теории..."  Кейнс ввел </a:t>
            </a:r>
            <a:r>
              <a:rPr lang="ru-RU" sz="1800" b="1" dirty="0"/>
              <a:t>макроэкономические функции </a:t>
            </a:r>
            <a:r>
              <a:rPr lang="ru-RU" sz="1800" dirty="0"/>
              <a:t>потребления, инвестиций и предпочтения ликвидности, основанные </a:t>
            </a:r>
            <a:r>
              <a:rPr lang="ru-RU" sz="1800" b="1" dirty="0"/>
              <a:t>не на принципе оптимизации</a:t>
            </a:r>
            <a:r>
              <a:rPr lang="ru-RU" sz="1800" dirty="0"/>
              <a:t>, а преимущественно на привычках и эмоциях (Автономов, 1998;  </a:t>
            </a:r>
            <a:r>
              <a:rPr lang="ru-RU" sz="1800" dirty="0" err="1"/>
              <a:t>Розмаинский</a:t>
            </a:r>
            <a:r>
              <a:rPr lang="ru-RU" sz="1800" dirty="0"/>
              <a:t>, 2001; 2007). </a:t>
            </a:r>
          </a:p>
          <a:p>
            <a:r>
              <a:rPr lang="ru-RU" sz="1800" dirty="0"/>
              <a:t>Однако в результате неоклассического синтеза  «последующее развитие макроэкономики, в том числе и кейнсианской теории, характеризовалось внедрением в нее макроэкономических функций, </a:t>
            </a:r>
            <a:r>
              <a:rPr lang="ru-RU" sz="1800" b="1" dirty="0"/>
              <a:t>основанных на оптимизации</a:t>
            </a:r>
            <a:r>
              <a:rPr lang="ru-RU" sz="1800" dirty="0"/>
              <a:t>…. (</a:t>
            </a:r>
            <a:r>
              <a:rPr lang="ru-RU" sz="1800" dirty="0" err="1"/>
              <a:t>Розмаинский</a:t>
            </a:r>
            <a:r>
              <a:rPr lang="ru-RU" sz="1800" dirty="0"/>
              <a:t>, 2008:94). </a:t>
            </a:r>
          </a:p>
          <a:p>
            <a:r>
              <a:rPr lang="ru-RU" sz="1800" dirty="0"/>
              <a:t>В результате макроэкономика стала основываться на  "выведении макроэкономических поведенческих функциональных связей из индивидуальных </a:t>
            </a:r>
            <a:r>
              <a:rPr lang="ru-RU" sz="1800" dirty="0" err="1"/>
              <a:t>максимизационных</a:t>
            </a:r>
            <a:r>
              <a:rPr lang="ru-RU" sz="1800" dirty="0"/>
              <a:t> решений" (Харрис, 1990:. 435),  а "та интерпретация, которой подверглась работа Кейнса, сделала его модель….сходной с неоклассической теорией цены (микроэкономикой) и неоклассической количественной теорией» (там же:  402).</a:t>
            </a:r>
            <a:r>
              <a:rPr lang="en-GB" sz="1800" dirty="0"/>
              <a:t> </a:t>
            </a:r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10A01E2-7FD3-4B2F-95F9-20409BA80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85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470B69-94EF-4AAE-A3CE-053AC9387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Почему стал возможен Неоклассический синтез?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1A0E25-A87D-4CE5-99A3-772E05EEF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“Аналитические инструменты Кейнса, развернутые в «Трактате», во многом являются теми же </a:t>
            </a:r>
            <a:r>
              <a:rPr lang="ru-RU" dirty="0" err="1"/>
              <a:t>маршаллианскими</a:t>
            </a:r>
            <a:r>
              <a:rPr lang="ru-RU" dirty="0"/>
              <a:t> конструкциями (кривыми спроса и предложения) его студенческих дней” (</a:t>
            </a:r>
            <a:r>
              <a:rPr lang="ru-RU" dirty="0" err="1"/>
              <a:t>Foley</a:t>
            </a:r>
            <a:r>
              <a:rPr lang="ru-RU" dirty="0"/>
              <a:t>, 2014:7), за которыми стоит </a:t>
            </a:r>
            <a:r>
              <a:rPr lang="ru-RU" b="1" dirty="0"/>
              <a:t>принцип методологического индивидуализма</a:t>
            </a:r>
            <a:r>
              <a:rPr lang="ru-RU" dirty="0"/>
              <a:t>.</a:t>
            </a:r>
          </a:p>
          <a:p>
            <a:r>
              <a:rPr lang="ru-RU" dirty="0"/>
              <a:t>Также это связано со спецификой математического аппарата, использованного Самуэльсоном, а именно оптимизационной математики из термодинамики в качестве основы для математической экономики (</a:t>
            </a:r>
            <a:r>
              <a:rPr lang="ru-RU" dirty="0" err="1"/>
              <a:t>Фоули</a:t>
            </a:r>
            <a:r>
              <a:rPr lang="ru-RU" dirty="0"/>
              <a:t>, 2012:91).  При этом имел место </a:t>
            </a:r>
            <a:r>
              <a:rPr lang="ru-RU" b="1" dirty="0"/>
              <a:t>«</a:t>
            </a:r>
            <a:r>
              <a:rPr lang="ru-RU" b="1" i="1" dirty="0" err="1"/>
              <a:t>самуэльсоновский</a:t>
            </a:r>
            <a:r>
              <a:rPr lang="ru-RU" b="1" i="1" dirty="0"/>
              <a:t> порок</a:t>
            </a:r>
            <a:r>
              <a:rPr lang="ru-RU" b="1" dirty="0"/>
              <a:t>», </a:t>
            </a:r>
            <a:r>
              <a:rPr lang="ru-RU" dirty="0"/>
              <a:t>когда возникает «искушение изменить формулировку абстрактной задачи так, чтобы она соответствовала имеющимся математическим инструментам, а не искать новые инструменты, адекватные имеющейся задаче» (там же).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5A81FC9-232B-43FA-99CA-28B11B889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6186" y="4831041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444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8F4E36-B1F3-41DB-88EB-626CFC606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«За»  и «против» неоклассического синтеза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5388B6-1431-46DB-A5D3-F6A3EBBDD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400" dirty="0"/>
              <a:t>Тем не менее, неоклассический синтез стал актуальным теоретическим </a:t>
            </a:r>
            <a:r>
              <a:rPr lang="ru-RU" sz="2400" b="1" dirty="0"/>
              <a:t>ответом на проблемы Великой депрессии </a:t>
            </a:r>
            <a:r>
              <a:rPr lang="ru-RU" sz="2400" dirty="0"/>
              <a:t>и обосновал необходимость государственного участия и регулирования экономики, прежде всего в денежной сфере.</a:t>
            </a:r>
          </a:p>
          <a:p>
            <a:r>
              <a:rPr lang="ru-RU" sz="2400" dirty="0"/>
              <a:t>Однако позже новая классическая школа указала на внутреннее противоречие неоклассического синтеза: </a:t>
            </a:r>
            <a:r>
              <a:rPr lang="ru-RU" sz="2400" dirty="0" err="1"/>
              <a:t>вальрасовская</a:t>
            </a:r>
            <a:r>
              <a:rPr lang="ru-RU" sz="2400" dirty="0"/>
              <a:t> микроэкономика с равновесием рынков и общим равновесием </a:t>
            </a:r>
            <a:r>
              <a:rPr lang="ru-RU" sz="2400" b="1" dirty="0"/>
              <a:t>не может </a:t>
            </a:r>
            <a:r>
              <a:rPr lang="ru-RU" sz="2400" b="1" dirty="0" err="1"/>
              <a:t>агрегироваться</a:t>
            </a:r>
            <a:r>
              <a:rPr lang="ru-RU" sz="2400" b="1" dirty="0"/>
              <a:t> </a:t>
            </a:r>
            <a:r>
              <a:rPr lang="ru-RU" sz="2400" dirty="0"/>
              <a:t>в кейнсианскую макроэкономику, где рынки не приходят к равновесию. 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05000B3-FEDE-4A8C-BC8B-1DC68E0E5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399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082E14-47DF-46C8-80AF-96D58E70E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Предыстория Нового неоклассического синтеза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D3F5F2-7250-46AA-B02B-59F209402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653" y="1853754"/>
            <a:ext cx="10949863" cy="34506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Во второй половине ХХ в. </a:t>
            </a:r>
            <a:r>
              <a:rPr lang="ru-RU" sz="1800" b="1" dirty="0"/>
              <a:t>внутри макроэкономики </a:t>
            </a:r>
            <a:r>
              <a:rPr lang="ru-RU" sz="1800" dirty="0"/>
              <a:t>стали возникать  новые теоретические направления: </a:t>
            </a:r>
          </a:p>
          <a:p>
            <a:r>
              <a:rPr lang="ru-RU" sz="1800" dirty="0" err="1"/>
              <a:t>неокейнсианство</a:t>
            </a:r>
            <a:r>
              <a:rPr lang="ru-RU" sz="1800" dirty="0"/>
              <a:t> </a:t>
            </a:r>
            <a:r>
              <a:rPr lang="en-US" sz="1800" dirty="0"/>
              <a:t>(IS-LM</a:t>
            </a:r>
            <a:r>
              <a:rPr lang="ru-RU" sz="1800" dirty="0"/>
              <a:t>- модели) с «механизмом денежной трансмиссии»; </a:t>
            </a:r>
          </a:p>
          <a:p>
            <a:r>
              <a:rPr lang="ru-RU" sz="1800" dirty="0"/>
              <a:t>неравновесная макроэкономика; </a:t>
            </a:r>
          </a:p>
          <a:p>
            <a:r>
              <a:rPr lang="ru-RU" sz="1800" dirty="0"/>
              <a:t>монетаризм, который учитывал влияние предложения денег на состояние макроэкономики;</a:t>
            </a:r>
          </a:p>
          <a:p>
            <a:r>
              <a:rPr lang="ru-RU" sz="1800" dirty="0"/>
              <a:t>новая классическая макроэкономика, которая включала в себя модели реального делового цикла, но игнорировала монетарные факторы и отказалась от идей Кейнса; </a:t>
            </a:r>
          </a:p>
          <a:p>
            <a:r>
              <a:rPr lang="ru-RU" sz="1800" dirty="0"/>
              <a:t>новое кейнсианство, вновь пытавшееся совместить кейнсианскую макроэкономику с микроэкономикой; </a:t>
            </a:r>
          </a:p>
          <a:p>
            <a:r>
              <a:rPr lang="ru-RU" sz="1800" dirty="0"/>
              <a:t>новые теории роста (в т.ч. теория эндогенного роста), которые учитывали развитие технологий, инновации и роль человеческого капитала.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1899D03-D923-499F-B18F-A2B232F66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2366" y="5304367"/>
            <a:ext cx="811019" cy="827534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71447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2036</TotalTime>
  <Words>1654</Words>
  <Application>Microsoft Office PowerPoint</Application>
  <PresentationFormat>Широкоэкранный</PresentationFormat>
  <Paragraphs>96</Paragraphs>
  <Slides>18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Gill Sans MT</vt:lpstr>
      <vt:lpstr>Галерея</vt:lpstr>
      <vt:lpstr>Неоклассический синтез,   новый неоклассической синтез,        «институциональный синтез»?  </vt:lpstr>
      <vt:lpstr>План</vt:lpstr>
      <vt:lpstr>Синтез как ответ на вызовы практики</vt:lpstr>
      <vt:lpstr>Дополнительные условия синтеза</vt:lpstr>
      <vt:lpstr>Предыстория Неоклассического синтеза</vt:lpstr>
      <vt:lpstr>Смысл Неоклассического синтеза</vt:lpstr>
      <vt:lpstr>Почему стал возможен Неоклассический синтез?</vt:lpstr>
      <vt:lpstr>«За»  и «против» неоклассического синтеза </vt:lpstr>
      <vt:lpstr>Предыстория Нового неоклассического синтеза</vt:lpstr>
      <vt:lpstr>Смысл Нового неоклассического синтеза</vt:lpstr>
      <vt:lpstr>«За»  и «против» неоклассического синтеза</vt:lpstr>
      <vt:lpstr>Методологические основания синтеза в мейнстриме -  залог успешности и ограниченности одновременно</vt:lpstr>
      <vt:lpstr>Возможен ли «институциональный синтез» в рамках неоклассического мейнстрима? Вряд ли…</vt:lpstr>
      <vt:lpstr>Наличие необходимых условий для «институционального синтеза»</vt:lpstr>
      <vt:lpstr>Мезоуровень и принцип методологического институционализма (как отражение «методологической борьбы»)</vt:lpstr>
      <vt:lpstr>Перспективы «институционального синтеза»</vt:lpstr>
      <vt:lpstr>Вместо заключения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Денежное обращение  как объект мезоэкономического анализа</dc:title>
  <dc:creator>Svetlana Kirdina</dc:creator>
  <cp:lastModifiedBy>Svetlana Kirdina</cp:lastModifiedBy>
  <cp:revision>99</cp:revision>
  <dcterms:created xsi:type="dcterms:W3CDTF">2020-11-29T12:37:42Z</dcterms:created>
  <dcterms:modified xsi:type="dcterms:W3CDTF">2021-03-24T11:28:41Z</dcterms:modified>
</cp:coreProperties>
</file>