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B9DA25-85F6-42CB-813E-BFE7965818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400" dirty="0"/>
              <a:t>Триада микро-мезо-макро-институты </a:t>
            </a:r>
            <a:r>
              <a:rPr lang="ru-RU" sz="4400" dirty="0" err="1"/>
              <a:t>vs</a:t>
            </a:r>
            <a:r>
              <a:rPr lang="ru-RU" sz="4400" dirty="0"/>
              <a:t>. институциональная среда: за и против 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407CCD7-422A-49EB-8779-20314F5A67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673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B7618B-134E-4045-9244-0EB1BB3EE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Содержание и свойство институтов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37070D-E64F-491E-AABB-4D2902974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46607"/>
            <a:ext cx="9601200" cy="4551451"/>
          </a:xfrm>
        </p:spPr>
        <p:txBody>
          <a:bodyPr>
            <a:noAutofit/>
          </a:bodyPr>
          <a:lstStyle/>
          <a:p>
            <a:r>
              <a:rPr lang="ru-RU" sz="2100" dirty="0"/>
              <a:t>Совокупность формальных и неформальных </a:t>
            </a:r>
            <a:r>
              <a:rPr lang="ru-RU" sz="2100" b="1" dirty="0"/>
              <a:t>правил</a:t>
            </a:r>
            <a:r>
              <a:rPr lang="ru-RU" sz="2100" dirty="0"/>
              <a:t>, обеспечивающих воспроизводство  экономических  </a:t>
            </a:r>
            <a:r>
              <a:rPr lang="ru-RU" sz="2100" b="1" dirty="0"/>
              <a:t>процессов</a:t>
            </a:r>
            <a:r>
              <a:rPr lang="ru-RU" sz="2100" dirty="0"/>
              <a:t>, что предполагает их устойчивость и наличие механизмов принуждения к исполнению данных правил. Правила не существуют вне </a:t>
            </a:r>
            <a:r>
              <a:rPr lang="ru-RU" sz="2100" b="1" dirty="0"/>
              <a:t>организаций</a:t>
            </a:r>
            <a:r>
              <a:rPr lang="ru-RU" sz="2100" dirty="0"/>
              <a:t>, обеспечивающих их реализацию.</a:t>
            </a:r>
          </a:p>
          <a:p>
            <a:r>
              <a:rPr lang="ru-RU" sz="2100" dirty="0"/>
              <a:t>Институты возникают как реакция функционирования (самоорганизации) социальной системы (системы с участием людей) в условиях </a:t>
            </a:r>
            <a:r>
              <a:rPr lang="ru-RU" sz="2100" b="1" dirty="0"/>
              <a:t>неопределенности и приспособления </a:t>
            </a:r>
            <a:r>
              <a:rPr lang="ru-RU" sz="2100" dirty="0"/>
              <a:t>к окружающей среде. При этом они имеют </a:t>
            </a:r>
            <a:r>
              <a:rPr lang="ru-RU" sz="2100" b="1" dirty="0">
                <a:solidFill>
                  <a:srgbClr val="FF0000"/>
                </a:solidFill>
              </a:rPr>
              <a:t>дуальную природу</a:t>
            </a:r>
            <a:r>
              <a:rPr lang="ru-RU" sz="2100" dirty="0"/>
              <a:t>: они создаются людьми в ходе </a:t>
            </a:r>
            <a:r>
              <a:rPr lang="ru-RU" sz="2100" b="1" dirty="0"/>
              <a:t>совместной</a:t>
            </a:r>
            <a:r>
              <a:rPr lang="ru-RU" sz="2100" dirty="0"/>
              <a:t> деятельности и одновременно представляют собой отчужденные </a:t>
            </a:r>
            <a:r>
              <a:rPr lang="ru-RU" sz="2100" b="1" dirty="0"/>
              <a:t>результаты </a:t>
            </a:r>
            <a:r>
              <a:rPr lang="ru-RU" sz="2100" dirty="0"/>
              <a:t>этой деятельности.</a:t>
            </a:r>
          </a:p>
          <a:p>
            <a:r>
              <a:rPr lang="ru-RU" sz="2100" dirty="0"/>
              <a:t>Экономические институты укоренены в социальной структуре и являются частью взаимосвязанной системы институтов – </a:t>
            </a:r>
            <a:r>
              <a:rPr lang="en-US" sz="2100" b="1" i="1" dirty="0"/>
              <a:t>embeddedness</a:t>
            </a:r>
            <a:r>
              <a:rPr lang="en-US" sz="2100" dirty="0"/>
              <a:t> </a:t>
            </a:r>
            <a:r>
              <a:rPr lang="ru-RU" sz="2100" dirty="0"/>
              <a:t>по К. </a:t>
            </a:r>
            <a:r>
              <a:rPr lang="ru-RU" sz="2100" dirty="0" err="1"/>
              <a:t>Поланьи</a:t>
            </a:r>
            <a:r>
              <a:rPr lang="ru-RU" sz="2100" dirty="0"/>
              <a:t> и М. </a:t>
            </a:r>
            <a:r>
              <a:rPr lang="ru-RU" sz="2100" dirty="0" err="1"/>
              <a:t>Грановеттеру</a:t>
            </a:r>
            <a:r>
              <a:rPr lang="ru-RU" sz="2100" dirty="0"/>
              <a:t>). См, например, теорию институциональных матриц.</a:t>
            </a:r>
          </a:p>
        </p:txBody>
      </p:sp>
    </p:spTree>
    <p:extLst>
      <p:ext uri="{BB962C8B-B14F-4D97-AF65-F5344CB8AC3E}">
        <p14:creationId xmlns:p14="http://schemas.microsoft.com/office/powerpoint/2010/main" val="3720309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299BE1-BAB2-4F36-9A3C-033032901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Триада микро-мезо-макро-институты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04FF10-D631-4843-90F2-B884EFEFB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 одной стороны, </a:t>
            </a:r>
            <a:r>
              <a:rPr lang="ru-RU" b="1" dirty="0">
                <a:solidFill>
                  <a:srgbClr val="FF0000"/>
                </a:solidFill>
              </a:rPr>
              <a:t>методологически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институты естественно квалифицировать как </a:t>
            </a:r>
            <a:r>
              <a:rPr lang="ru-RU" b="1" dirty="0"/>
              <a:t>структуры мезоуровня</a:t>
            </a:r>
            <a:r>
              <a:rPr lang="ru-RU" dirty="0"/>
              <a:t>, поскольку их функция состоит в организации </a:t>
            </a:r>
            <a:r>
              <a:rPr lang="ru-RU" dirty="0" err="1"/>
              <a:t>атомизированной</a:t>
            </a:r>
            <a:r>
              <a:rPr lang="ru-RU" dirty="0"/>
              <a:t> социальной жизни (динамики) </a:t>
            </a:r>
            <a:r>
              <a:rPr lang="ru-RU" b="1" dirty="0"/>
              <a:t>на микроуровне </a:t>
            </a:r>
            <a:r>
              <a:rPr lang="ru-RU" dirty="0"/>
              <a:t>в устойчиво воспроизводящейся  интегрированной системе </a:t>
            </a:r>
            <a:r>
              <a:rPr lang="ru-RU" b="1" dirty="0"/>
              <a:t>макроуровня</a:t>
            </a:r>
            <a:r>
              <a:rPr lang="ru-RU" dirty="0"/>
              <a:t>  - для которой микроэлементы являются своего  рода «элементарными частицами» (см., например,  работы </a:t>
            </a:r>
            <a:r>
              <a:rPr lang="ru-RU" dirty="0" err="1"/>
              <a:t>Хакена</a:t>
            </a:r>
            <a:r>
              <a:rPr lang="ru-RU" dirty="0"/>
              <a:t>,  Дерябиной, Евстигнеевых).</a:t>
            </a:r>
          </a:p>
          <a:p>
            <a:r>
              <a:rPr lang="ru-RU" dirty="0"/>
              <a:t>С другой стороны, если мы </a:t>
            </a:r>
            <a:r>
              <a:rPr lang="ru-RU" b="1" dirty="0">
                <a:solidFill>
                  <a:srgbClr val="FF0000"/>
                </a:solidFill>
              </a:rPr>
              <a:t>феноменологически</a:t>
            </a:r>
            <a:r>
              <a:rPr lang="ru-RU" dirty="0"/>
              <a:t> рассматриваем экономические, например, процессы на разных уровнях (от микро – фирм и домохозяйств) до макро (глобальных экономик), то можем говорить о конкретных микро, мезо и </a:t>
            </a:r>
            <a:r>
              <a:rPr lang="ru-RU" dirty="0" err="1"/>
              <a:t>макроинститутах</a:t>
            </a:r>
            <a:r>
              <a:rPr lang="ru-RU" dirty="0"/>
              <a:t>.  </a:t>
            </a:r>
            <a:r>
              <a:rPr lang="ru-RU" dirty="0" err="1"/>
              <a:t>Мезоинституты</a:t>
            </a:r>
            <a:r>
              <a:rPr lang="ru-RU" dirty="0"/>
              <a:t> Клода </a:t>
            </a:r>
            <a:r>
              <a:rPr lang="ru-RU" dirty="0" err="1"/>
              <a:t>Менара</a:t>
            </a:r>
            <a:r>
              <a:rPr lang="ru-RU" dirty="0"/>
              <a:t> и </a:t>
            </a:r>
            <a:r>
              <a:rPr lang="en-US" dirty="0"/>
              <a:t>Co</a:t>
            </a:r>
            <a:r>
              <a:rPr lang="ru-RU" dirty="0"/>
              <a:t> – пример такого подхода.  </a:t>
            </a:r>
          </a:p>
        </p:txBody>
      </p:sp>
    </p:spTree>
    <p:extLst>
      <p:ext uri="{BB962C8B-B14F-4D97-AF65-F5344CB8AC3E}">
        <p14:creationId xmlns:p14="http://schemas.microsoft.com/office/powerpoint/2010/main" val="3318350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1290E1-BF2E-4074-858B-64F994FCC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Институты или институциональная среда?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EA2CDF-5E8A-4EE9-893D-D845E11CD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Рассмотрение институтов с точки зрения их как </a:t>
            </a:r>
            <a:r>
              <a:rPr lang="ru-RU" b="1" dirty="0"/>
              <a:t>системы правил </a:t>
            </a:r>
            <a:r>
              <a:rPr lang="ru-RU" dirty="0"/>
              <a:t>или как </a:t>
            </a:r>
            <a:r>
              <a:rPr lang="ru-RU" b="1" dirty="0"/>
              <a:t>среды</a:t>
            </a:r>
            <a:r>
              <a:rPr lang="ru-RU" dirty="0"/>
              <a:t> зависит от </a:t>
            </a:r>
            <a:r>
              <a:rPr lang="ru-RU" b="1" dirty="0">
                <a:solidFill>
                  <a:srgbClr val="FF0000"/>
                </a:solidFill>
              </a:rPr>
              <a:t>целей исследования </a:t>
            </a:r>
            <a:r>
              <a:rPr lang="ru-RU" dirty="0"/>
              <a:t>(например, по </a:t>
            </a:r>
            <a:r>
              <a:rPr lang="ru-RU" dirty="0" err="1"/>
              <a:t>Клейнеру</a:t>
            </a:r>
            <a:r>
              <a:rPr lang="ru-RU" dirty="0"/>
              <a:t> институты также могут анализироваться как процессы, субъекты и объекты). </a:t>
            </a:r>
          </a:p>
          <a:p>
            <a:r>
              <a:rPr lang="ru-RU" dirty="0"/>
              <a:t> Понимание институтов как </a:t>
            </a:r>
            <a:r>
              <a:rPr lang="ru-RU" b="1" dirty="0"/>
              <a:t>среды</a:t>
            </a:r>
            <a:r>
              <a:rPr lang="ru-RU" dirty="0"/>
              <a:t> может быть целесообразно:</a:t>
            </a:r>
          </a:p>
          <a:p>
            <a:pPr marL="0" indent="0">
              <a:buNone/>
            </a:pPr>
            <a:r>
              <a:rPr lang="ru-RU" dirty="0"/>
              <a:t>- при анализе поведения отдельных экономических агентов, вынужденных встраиваться в определенную среду:</a:t>
            </a:r>
          </a:p>
          <a:p>
            <a:pPr marL="0" indent="0">
              <a:buNone/>
            </a:pPr>
            <a:r>
              <a:rPr lang="ru-RU" dirty="0"/>
              <a:t> - при анализе внедрения новых институтов или институциональных форм в существующую систему  и возникающие при этом явления, например, институционального изоморфизма (</a:t>
            </a:r>
            <a:r>
              <a:rPr lang="en-US" dirty="0"/>
              <a:t>DiMaggio, Powel, 1983</a:t>
            </a:r>
            <a:r>
              <a:rPr lang="ru-RU" dirty="0"/>
              <a:t>; Кирдина,</a:t>
            </a:r>
            <a:r>
              <a:rPr lang="en-US" dirty="0"/>
              <a:t> 2001</a:t>
            </a:r>
            <a:r>
              <a:rPr lang="ru-RU" dirty="0"/>
              <a:t>; </a:t>
            </a:r>
            <a:r>
              <a:rPr lang="ru-RU" dirty="0" err="1"/>
              <a:t>Утинова</a:t>
            </a:r>
            <a:r>
              <a:rPr lang="ru-RU" dirty="0"/>
              <a:t>, 2003);</a:t>
            </a:r>
          </a:p>
          <a:p>
            <a:pPr marL="0" indent="0">
              <a:buNone/>
            </a:pPr>
            <a:r>
              <a:rPr lang="ru-RU" dirty="0"/>
              <a:t>…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9169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1290E1-BF2E-4074-858B-64F994FCC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Институты или институциональная среда? </a:t>
            </a:r>
            <a:r>
              <a:rPr lang="ru-RU" sz="3600" dirty="0"/>
              <a:t>продолжение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EA2CDF-5E8A-4EE9-893D-D845E11CD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Понимание институтов как </a:t>
            </a:r>
            <a:r>
              <a:rPr lang="ru-RU" b="1" dirty="0"/>
              <a:t>системы правил </a:t>
            </a:r>
            <a:r>
              <a:rPr lang="ru-RU" dirty="0"/>
              <a:t>целесообразно:</a:t>
            </a:r>
          </a:p>
          <a:p>
            <a:pPr marL="0" indent="0">
              <a:buNone/>
            </a:pPr>
            <a:r>
              <a:rPr lang="ru-RU" dirty="0"/>
              <a:t>- при анализе закономерностей развития экономической системы (работы </a:t>
            </a:r>
            <a:r>
              <a:rPr lang="ru-RU" dirty="0" err="1"/>
              <a:t>Норта</a:t>
            </a:r>
            <a:r>
              <a:rPr lang="ru-RU" dirty="0"/>
              <a:t>) или ее подсистем, например, банковской подсистемы (см. например, работы Верникова);</a:t>
            </a:r>
          </a:p>
          <a:p>
            <a:pPr marL="0" indent="0">
              <a:buNone/>
            </a:pPr>
            <a:r>
              <a:rPr lang="ru-RU" dirty="0"/>
              <a:t>- в сравнительных экономических исследованиях для понимания специфики национальных экономик (см. обзор в Ананьин, 2002);</a:t>
            </a:r>
          </a:p>
          <a:p>
            <a:pPr marL="0" indent="0">
              <a:buNone/>
            </a:pPr>
            <a:r>
              <a:rPr lang="ru-RU"/>
              <a:t>- в </a:t>
            </a:r>
            <a:r>
              <a:rPr lang="ru-RU" dirty="0"/>
              <a:t>исследованиях институционального дизайна, экономических реформ, трансформационных процессов. Это объясняет популярность институционального подхода в работах постсоветских  экономистов;</a:t>
            </a:r>
          </a:p>
          <a:p>
            <a:pPr>
              <a:buFontTx/>
              <a:buChar char="-"/>
            </a:pPr>
            <a:r>
              <a:rPr lang="ru-RU" dirty="0"/>
              <a:t>…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3575091"/>
      </p:ext>
    </p:extLst>
  </p:cSld>
  <p:clrMapOvr>
    <a:masterClrMapping/>
  </p:clrMapOvr>
</p:sld>
</file>

<file path=ppt/theme/theme1.xml><?xml version="1.0" encoding="utf-8"?>
<a:theme xmlns:a="http://schemas.openxmlformats.org/drawingml/2006/main" name="Уголки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47</TotalTime>
  <Words>416</Words>
  <Application>Microsoft Office PowerPoint</Application>
  <PresentationFormat>Широкоэкранный</PresentationFormat>
  <Paragraphs>20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Franklin Gothic Book</vt:lpstr>
      <vt:lpstr>Уголки</vt:lpstr>
      <vt:lpstr>Триада микро-мезо-макро-институты vs. институциональная среда: за и против  </vt:lpstr>
      <vt:lpstr>Содержание и свойство институтов </vt:lpstr>
      <vt:lpstr>Триада микро-мезо-макро-институты</vt:lpstr>
      <vt:lpstr>Институты или институциональная среда? </vt:lpstr>
      <vt:lpstr>Институты или институциональная среда? продолжение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Триада микро-мезо-макро-институты vs. институциональная среда: за и против  </dc:title>
  <dc:creator>Svetlana Kirdina</dc:creator>
  <cp:lastModifiedBy>Svetlana Kirdina</cp:lastModifiedBy>
  <cp:revision>5</cp:revision>
  <dcterms:created xsi:type="dcterms:W3CDTF">2021-03-26T10:47:39Z</dcterms:created>
  <dcterms:modified xsi:type="dcterms:W3CDTF">2021-03-26T11:35:05Z</dcterms:modified>
</cp:coreProperties>
</file>