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63" r:id="rId4"/>
    <p:sldId id="270" r:id="rId5"/>
    <p:sldId id="262" r:id="rId6"/>
    <p:sldId id="265" r:id="rId7"/>
    <p:sldId id="269" r:id="rId8"/>
    <p:sldId id="266" r:id="rId9"/>
    <p:sldId id="268" r:id="rId10"/>
    <p:sldId id="271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96" autoAdjust="0"/>
    <p:restoredTop sz="94660"/>
  </p:normalViewPr>
  <p:slideViewPr>
    <p:cSldViewPr>
      <p:cViewPr>
        <p:scale>
          <a:sx n="64" d="100"/>
          <a:sy n="64" d="100"/>
        </p:scale>
        <p:origin x="-105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4390C-BA92-4133-9782-AB3C086DD97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C3004-4599-4044-BA5D-E357FC32D4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Мотивация: разобраться с историей подхода, который использую уже 15 лет. Не все эти вопросы будут освещены в 20-минутном докладе, кому интересно – могут обратиться к тексту.   Основная моя задача  – прокомментировать следующий слайд.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C3004-4599-4044-BA5D-E357FC32D4B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25D335C-C27F-4BDA-9551-AFEBB5168A5F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79E1380-A1C6-414B-95E3-42F1DBB5B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rdina.ru/" TargetMode="External"/><Relationship Id="rId2" Type="http://schemas.openxmlformats.org/officeDocument/2006/relationships/hyperlink" Target="mailto:kirdina@bk.ru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Институционализм </a:t>
            </a:r>
            <a:br>
              <a:rPr lang="ru-RU" dirty="0" smtClean="0"/>
            </a:br>
            <a:r>
              <a:rPr lang="ru-RU" dirty="0" smtClean="0"/>
              <a:t>в России: </a:t>
            </a:r>
            <a:br>
              <a:rPr lang="ru-RU" dirty="0" smtClean="0"/>
            </a:br>
            <a:r>
              <a:rPr lang="ru-RU" dirty="0" smtClean="0"/>
              <a:t>ХХ – начало ХХ</a:t>
            </a:r>
            <a:r>
              <a:rPr lang="en-US" dirty="0" smtClean="0"/>
              <a:t>I</a:t>
            </a:r>
            <a:r>
              <a:rPr lang="ru-RU" dirty="0" smtClean="0"/>
              <a:t> вв.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581128"/>
            <a:ext cx="7772400" cy="9144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Кирдина Светлана Георгиевна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д. с.н., Институт экономики РАН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517232"/>
            <a:ext cx="8183880" cy="663934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tx1"/>
                </a:solidFill>
              </a:rPr>
              <a:t>дадут основания говорить о </a:t>
            </a:r>
            <a:r>
              <a:rPr lang="ru-RU" dirty="0" smtClean="0">
                <a:solidFill>
                  <a:srgbClr val="FF0000"/>
                </a:solidFill>
              </a:rPr>
              <a:t>российском </a:t>
            </a:r>
            <a:r>
              <a:rPr lang="ru-RU" dirty="0" err="1" smtClean="0">
                <a:solidFill>
                  <a:srgbClr val="FF0000"/>
                </a:solidFill>
              </a:rPr>
              <a:t>институционализме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</a:t>
            </a:r>
            <a:endParaRPr lang="ru-RU" dirty="0"/>
          </a:p>
        </p:txBody>
      </p:sp>
      <p:pic>
        <p:nvPicPr>
          <p:cNvPr id="5" name="Picture 17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48680"/>
            <a:ext cx="5040560" cy="46085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755576" y="548680"/>
            <a:ext cx="40324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- Анализ  достижений институциональной  (институционально-эволюционной) теории              в мире, </a:t>
            </a:r>
          </a:p>
          <a:p>
            <a:pPr>
              <a:buFontTx/>
              <a:buChar char="-"/>
            </a:pPr>
            <a:r>
              <a:rPr lang="ru-RU" sz="2000" dirty="0" smtClean="0"/>
              <a:t>предложение и методическая проработка оригинальных институциональных концепций,</a:t>
            </a:r>
          </a:p>
          <a:p>
            <a:pPr>
              <a:buFontTx/>
              <a:buChar char="-"/>
            </a:pPr>
            <a:r>
              <a:rPr lang="ru-RU" sz="2000" dirty="0" smtClean="0"/>
              <a:t> их  практическая </a:t>
            </a:r>
            <a:r>
              <a:rPr lang="ru-RU" sz="2000" dirty="0" err="1" smtClean="0"/>
              <a:t>востребованность</a:t>
            </a:r>
            <a:r>
              <a:rPr lang="ru-RU" sz="2000" dirty="0" smtClean="0"/>
              <a:t> и прикладные приложения, </a:t>
            </a:r>
          </a:p>
          <a:p>
            <a:pPr>
              <a:buFontTx/>
              <a:buChar char="-"/>
            </a:pPr>
            <a:r>
              <a:rPr lang="ru-RU" sz="2000" dirty="0" smtClean="0"/>
              <a:t> а также мировое признание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8388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900" dirty="0" smtClean="0"/>
              <a:t>Спасибо за внимание!</a:t>
            </a:r>
            <a:br>
              <a:rPr lang="ru-RU" sz="49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>
                <a:hlinkClick r:id="rId2"/>
              </a:rPr>
              <a:t>kirdina@bk.ru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www.kirdina.ru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1026" name="Picture 2" descr="C:\Users\Светлана\Desktop\Я Central Oreg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3068960"/>
            <a:ext cx="1944216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661248"/>
            <a:ext cx="8183880" cy="3737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700" dirty="0" smtClean="0"/>
              <a:t>  В докладе развиваются идеи, ранее представленные на конференциях Ассоциации институциональной мысли </a:t>
            </a:r>
            <a:r>
              <a:rPr lang="en-US" sz="2700" dirty="0" smtClean="0"/>
              <a:t>    </a:t>
            </a:r>
            <a:r>
              <a:rPr lang="ru-RU" sz="2700" dirty="0" smtClean="0"/>
              <a:t>(г. </a:t>
            </a:r>
            <a:r>
              <a:rPr lang="ru-RU" sz="2700" dirty="0" err="1" smtClean="0"/>
              <a:t>Альбукерко</a:t>
            </a:r>
            <a:r>
              <a:rPr lang="ru-RU" sz="2700" dirty="0" smtClean="0"/>
              <a:t>, Нью-Мексико, США, апрель 2014) и Европейской Ассоциации эволюционной политической экономии   (г. </a:t>
            </a:r>
            <a:r>
              <a:rPr lang="ru-RU" sz="2700" dirty="0" err="1" smtClean="0"/>
              <a:t>Никозия</a:t>
            </a:r>
            <a:r>
              <a:rPr lang="ru-RU" sz="2700" dirty="0" smtClean="0"/>
              <a:t>, Кипр, ноябрь 2014) в соавторстве с проф. Джоном Холлом (</a:t>
            </a:r>
            <a:r>
              <a:rPr lang="en-US" sz="2700" dirty="0" smtClean="0"/>
              <a:t>Portland State University</a:t>
            </a:r>
            <a:r>
              <a:rPr lang="ru-RU" sz="2700" dirty="0" smtClean="0"/>
              <a:t>, Орегон, США)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 доклада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 fontScale="70000" lnSpcReduction="20000"/>
          </a:bodyPr>
          <a:lstStyle/>
          <a:p>
            <a:endParaRPr lang="ru-RU" b="1" dirty="0" smtClean="0"/>
          </a:p>
          <a:p>
            <a:endParaRPr lang="ru-RU" sz="3400" b="1" dirty="0" smtClean="0"/>
          </a:p>
          <a:p>
            <a:r>
              <a:rPr lang="ru-RU" sz="3400" b="1" dirty="0" smtClean="0"/>
              <a:t>Старый и новый институционализм</a:t>
            </a:r>
          </a:p>
          <a:p>
            <a:endParaRPr lang="ru-RU" sz="3400" b="1" dirty="0" smtClean="0"/>
          </a:p>
          <a:p>
            <a:r>
              <a:rPr lang="ru-RU" sz="3400" b="1" dirty="0" smtClean="0"/>
              <a:t>Критика институционализма в советской экономической науке, 1930-80-е гг.</a:t>
            </a:r>
            <a:endParaRPr lang="ru-RU" sz="3400" dirty="0" smtClean="0"/>
          </a:p>
          <a:p>
            <a:r>
              <a:rPr lang="ru-RU" sz="3400" b="1" dirty="0" smtClean="0"/>
              <a:t> </a:t>
            </a:r>
            <a:endParaRPr lang="ru-RU" sz="3400" dirty="0" smtClean="0"/>
          </a:p>
          <a:p>
            <a:r>
              <a:rPr lang="ru-RU" sz="3400" b="1" dirty="0" err="1" smtClean="0"/>
              <a:t>Институционалистские</a:t>
            </a:r>
            <a:r>
              <a:rPr lang="ru-RU" sz="3400" b="1" dirty="0" smtClean="0"/>
              <a:t> подходы в трудах советских ученых 1980-х гг. </a:t>
            </a:r>
            <a:endParaRPr lang="ru-RU" sz="3400" dirty="0" smtClean="0"/>
          </a:p>
          <a:p>
            <a:r>
              <a:rPr lang="ru-RU" sz="3400" b="1" dirty="0" smtClean="0"/>
              <a:t> </a:t>
            </a:r>
            <a:endParaRPr lang="ru-RU" sz="3400" dirty="0" smtClean="0"/>
          </a:p>
          <a:p>
            <a:r>
              <a:rPr lang="ru-RU" sz="3400" b="1" dirty="0" smtClean="0"/>
              <a:t>Современное состояние  институциональных исследований в России, 1990-е - 2010-е гг.</a:t>
            </a:r>
          </a:p>
          <a:p>
            <a:endParaRPr lang="ru-RU" sz="3400" b="1" dirty="0" smtClean="0"/>
          </a:p>
          <a:p>
            <a:r>
              <a:rPr lang="ru-RU" sz="3400" b="1" dirty="0" smtClean="0"/>
              <a:t>Перспективы</a:t>
            </a:r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8428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smtClean="0"/>
              <a:t>   Ахиезер </a:t>
            </a:r>
            <a:r>
              <a:rPr lang="ru-RU" b="1" dirty="0" smtClean="0"/>
              <a:t>Александр Самойлович</a:t>
            </a:r>
          </a:p>
          <a:p>
            <a:pPr>
              <a:buNone/>
            </a:pPr>
            <a:r>
              <a:rPr lang="ru-RU" dirty="0" smtClean="0"/>
              <a:t>   (1929-2007)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Россия: критика исторического опыта (</a:t>
            </a:r>
            <a:r>
              <a:rPr lang="ru-RU" i="1" dirty="0" err="1" smtClean="0"/>
              <a:t>Социокультурная</a:t>
            </a:r>
            <a:r>
              <a:rPr lang="ru-RU" i="1" dirty="0" smtClean="0"/>
              <a:t> динамика России).</a:t>
            </a:r>
            <a:r>
              <a:rPr lang="ru-RU" dirty="0" smtClean="0"/>
              <a:t> Т. 1</a:t>
            </a:r>
            <a:r>
              <a:rPr lang="ru-RU" i="1" dirty="0" smtClean="0"/>
              <a:t>. От прошлого к будущему. </a:t>
            </a:r>
            <a:r>
              <a:rPr lang="ru-RU" dirty="0" smtClean="0"/>
              <a:t>1997.</a:t>
            </a:r>
          </a:p>
        </p:txBody>
      </p:sp>
      <p:pic>
        <p:nvPicPr>
          <p:cNvPr id="5" name="Содержимое 4" descr="http://vogazeta.ru/res_ru/0_value_53546_634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265529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33400"/>
            <a:ext cx="8208912" cy="5193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Инверсионный цикл отношения к институционализму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253006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pic>
        <p:nvPicPr>
          <p:cNvPr id="4" name="Picture 2" descr="C:\Users\Светлана\Documents\2015 доклады и презентации\На русском языке\кривая институционализмов 2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196752"/>
            <a:ext cx="7698432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2514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Можно ли говорить о российском </a:t>
            </a:r>
            <a:r>
              <a:rPr lang="ru-RU" dirty="0" err="1" smtClean="0"/>
              <a:t>институционализме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Иншаков О.В, Фролов Д.П. «Институционализм в российской экономической мысли», 2002: институциональный подход всегда был характерен для российской экономической науки и даже донаучных форм общественного мышления, поэтому можно говорить о  преемственности  «этапов развития российского институционализма» (с. 4).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3968" y="530352"/>
            <a:ext cx="4403312" cy="49868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Эта книга, вышедшая в </a:t>
            </a:r>
            <a:r>
              <a:rPr lang="ru-RU" b="1" dirty="0" smtClean="0"/>
              <a:t>1981</a:t>
            </a:r>
            <a:r>
              <a:rPr lang="ru-RU" dirty="0" smtClean="0"/>
              <a:t> г.   с типичной  для советского периода  критикой институционализма,  была практически без изменений дважды переиздана в </a:t>
            </a:r>
            <a:r>
              <a:rPr lang="ru-RU" b="1" dirty="0" smtClean="0"/>
              <a:t>2011</a:t>
            </a:r>
            <a:r>
              <a:rPr lang="ru-RU" dirty="0" smtClean="0"/>
              <a:t> г. (изд. 2-е.  - М.:  </a:t>
            </a:r>
            <a:r>
              <a:rPr lang="ru-RU" dirty="0" err="1" smtClean="0"/>
              <a:t>Либроком</a:t>
            </a:r>
            <a:r>
              <a:rPr lang="ru-RU" dirty="0" smtClean="0"/>
              <a:t>, ЛКИ, </a:t>
            </a:r>
            <a:r>
              <a:rPr lang="ru-RU" dirty="0" err="1" smtClean="0"/>
              <a:t>КомКнига</a:t>
            </a:r>
            <a:r>
              <a:rPr lang="ru-RU" dirty="0" smtClean="0"/>
              <a:t>; Изд. 3-е. -  М.:  </a:t>
            </a:r>
            <a:r>
              <a:rPr lang="ru-RU" dirty="0" err="1" smtClean="0"/>
              <a:t>Едиториал</a:t>
            </a:r>
            <a:r>
              <a:rPr lang="ru-RU" dirty="0" smtClean="0"/>
              <a:t> УРСС). </a:t>
            </a:r>
            <a:endParaRPr lang="ru-RU" b="1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3168352" cy="4680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Институционалистские</a:t>
            </a:r>
            <a:r>
              <a:rPr lang="ru-RU" dirty="0" smtClean="0"/>
              <a:t> идеи в СССР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СССР институционализм подвергался критике. Однако в 1980-е гг. </a:t>
            </a:r>
            <a:r>
              <a:rPr lang="ru-RU" dirty="0" err="1" smtClean="0"/>
              <a:t>институционалистские</a:t>
            </a:r>
            <a:r>
              <a:rPr lang="ru-RU" dirty="0" smtClean="0"/>
              <a:t> подходы проявляются в работах некоторых политэкономов (Л.И. Абалкин) и в трудах представителей Новосибирской экономико-социологической школы, возглавляемой Т.И. </a:t>
            </a:r>
            <a:r>
              <a:rPr lang="ru-RU" dirty="0" err="1" smtClean="0"/>
              <a:t>Заславской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599" y="2132855"/>
          <a:ext cx="7272809" cy="3708172"/>
        </p:xfrm>
        <a:graphic>
          <a:graphicData uri="http://schemas.openxmlformats.org/drawingml/2006/table">
            <a:tbl>
              <a:tblPr/>
              <a:tblGrid>
                <a:gridCol w="2424817"/>
                <a:gridCol w="2423996"/>
                <a:gridCol w="2423996"/>
              </a:tblGrid>
              <a:tr h="637853">
                <a:tc>
                  <a:txBody>
                    <a:bodyPr/>
                    <a:lstStyle/>
                    <a:p>
                      <a:pPr algn="ctr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Times New Roman"/>
                        </a:rPr>
                        <a:t>Период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Times New Roman"/>
                        </a:rPr>
                        <a:t>Количество упоминаний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Times New Roman"/>
                        </a:rPr>
                        <a:t>Доля упоминаний,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163">
                <a:tc>
                  <a:txBody>
                    <a:bodyPr/>
                    <a:lstStyle/>
                    <a:p>
                      <a:pPr algn="just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</a:rPr>
                        <a:t> До</a:t>
                      </a:r>
                      <a:r>
                        <a:rPr lang="en-US" sz="2400" b="1" dirty="0" smtClean="0"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400" b="1" dirty="0">
                          <a:latin typeface="Calibri"/>
                          <a:ea typeface="Times New Roman"/>
                        </a:rPr>
                        <a:t>2001</a:t>
                      </a:r>
                      <a:endParaRPr lang="ru-RU" sz="24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800" b="0" dirty="0">
                          <a:latin typeface="Calibri"/>
                          <a:ea typeface="Times New Roman"/>
                        </a:rPr>
                        <a:t>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800" b="0" dirty="0">
                          <a:latin typeface="Calibri"/>
                          <a:ea typeface="Times New Roman"/>
                        </a:rPr>
                        <a:t>35,7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163">
                <a:tc>
                  <a:txBody>
                    <a:bodyPr/>
                    <a:lstStyle/>
                    <a:p>
                      <a:pPr algn="just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400" b="1" dirty="0" smtClean="0">
                          <a:latin typeface="Calibri"/>
                          <a:ea typeface="Times New Roman"/>
                        </a:rPr>
                        <a:t>2001-2009</a:t>
                      </a:r>
                      <a:endParaRPr lang="ru-RU" sz="24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800" b="0" dirty="0">
                          <a:latin typeface="Calibri"/>
                          <a:ea typeface="Times New Roman"/>
                        </a:rPr>
                        <a:t>2591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800" b="0" dirty="0">
                          <a:latin typeface="Calibri"/>
                          <a:ea typeface="Times New Roman"/>
                        </a:rPr>
                        <a:t>46,1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163">
                <a:tc>
                  <a:txBody>
                    <a:bodyPr/>
                    <a:lstStyle/>
                    <a:p>
                      <a:pPr algn="just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400" b="1" dirty="0" smtClean="0">
                          <a:latin typeface="Calibri"/>
                          <a:ea typeface="Times New Roman"/>
                        </a:rPr>
                        <a:t>2010 </a:t>
                      </a:r>
                      <a:r>
                        <a:rPr lang="en-US" sz="2400" b="1" dirty="0">
                          <a:latin typeface="Calibri"/>
                          <a:ea typeface="Times New Roman"/>
                        </a:rPr>
                        <a:t>– </a:t>
                      </a:r>
                      <a:r>
                        <a:rPr lang="ru-RU" sz="2400" b="1" dirty="0">
                          <a:latin typeface="Calibri"/>
                          <a:ea typeface="Times New Roman"/>
                        </a:rPr>
                        <a:t>10 марта </a:t>
                      </a:r>
                      <a:r>
                        <a:rPr lang="ru-RU" sz="2400" b="1" dirty="0" smtClean="0">
                          <a:latin typeface="Calibri"/>
                          <a:ea typeface="Times New Roman"/>
                        </a:rPr>
                        <a:t>   2015</a:t>
                      </a:r>
                      <a:endParaRPr lang="ru-RU" sz="24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800" b="0" dirty="0">
                          <a:latin typeface="Calibri"/>
                          <a:ea typeface="Times New Roman"/>
                        </a:rPr>
                        <a:t>1013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800" b="0" dirty="0">
                          <a:latin typeface="Calibri"/>
                          <a:ea typeface="Times New Roman"/>
                        </a:rPr>
                        <a:t>18,0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163">
                <a:tc>
                  <a:txBody>
                    <a:bodyPr/>
                    <a:lstStyle/>
                    <a:p>
                      <a:pPr algn="just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</a:rPr>
                        <a:t> Всего</a:t>
                      </a:r>
                      <a:endParaRPr lang="ru-RU" sz="24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800" b="0">
                          <a:latin typeface="Calibri"/>
                          <a:ea typeface="Times New Roman"/>
                        </a:rPr>
                        <a:t>5609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latin typeface="Calibri"/>
                          <a:ea typeface="Times New Roman"/>
                        </a:rPr>
                        <a:t>100,0</a:t>
                      </a:r>
                      <a:endParaRPr lang="ru-RU" sz="2800" b="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704304"/>
            <a:ext cx="79208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Институционализм» в названиях публикаций, в аннотациях и ключевых словах, в полном тексте публикаций и  списках цитируемой литературы.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232</TotalTime>
  <Words>378</Words>
  <Application>Microsoft Office PowerPoint</Application>
  <PresentationFormat>Экран (4:3)</PresentationFormat>
  <Paragraphs>52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Институционализм  в России:  ХХ – начало ХХI вв.   </vt:lpstr>
      <vt:lpstr>Слайд 2</vt:lpstr>
      <vt:lpstr>План доклада</vt:lpstr>
      <vt:lpstr>Слайд 4</vt:lpstr>
      <vt:lpstr>Инверсионный цикл отношения к институционализму </vt:lpstr>
      <vt:lpstr>Можно ли говорить о российском институционализме?</vt:lpstr>
      <vt:lpstr>Слайд 7</vt:lpstr>
      <vt:lpstr>Институционалистские идеи в СССР</vt:lpstr>
      <vt:lpstr>Слайд 9</vt:lpstr>
      <vt:lpstr>дадут основания говорить о российском институционализме.</vt:lpstr>
      <vt:lpstr>    Спасибо за внимание!  kirdina@bk.ru www.kirdina.ru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Институционализм  в России:  ХХ – начало ХХI вв.</dc:title>
  <dc:creator>Светлана</dc:creator>
  <cp:lastModifiedBy>Светлана</cp:lastModifiedBy>
  <cp:revision>37</cp:revision>
  <dcterms:created xsi:type="dcterms:W3CDTF">2015-04-07T11:55:43Z</dcterms:created>
  <dcterms:modified xsi:type="dcterms:W3CDTF">2015-04-23T07:49:52Z</dcterms:modified>
</cp:coreProperties>
</file>