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9"/>
  </p:notesMasterIdLst>
  <p:sldIdLst>
    <p:sldId id="256" r:id="rId2"/>
    <p:sldId id="260" r:id="rId3"/>
    <p:sldId id="281" r:id="rId4"/>
    <p:sldId id="327" r:id="rId5"/>
    <p:sldId id="328" r:id="rId6"/>
    <p:sldId id="329" r:id="rId7"/>
    <p:sldId id="333" r:id="rId8"/>
    <p:sldId id="330" r:id="rId9"/>
    <p:sldId id="336" r:id="rId10"/>
    <p:sldId id="331" r:id="rId11"/>
    <p:sldId id="339" r:id="rId12"/>
    <p:sldId id="332" r:id="rId13"/>
    <p:sldId id="283" r:id="rId14"/>
    <p:sldId id="262" r:id="rId15"/>
    <p:sldId id="286" r:id="rId16"/>
    <p:sldId id="264" r:id="rId17"/>
    <p:sldId id="265" r:id="rId18"/>
    <p:sldId id="269" r:id="rId19"/>
    <p:sldId id="272" r:id="rId20"/>
    <p:sldId id="279" r:id="rId21"/>
    <p:sldId id="280" r:id="rId22"/>
    <p:sldId id="321" r:id="rId23"/>
    <p:sldId id="291" r:id="rId24"/>
    <p:sldId id="322" r:id="rId25"/>
    <p:sldId id="324" r:id="rId26"/>
    <p:sldId id="298" r:id="rId27"/>
    <p:sldId id="325" r:id="rId28"/>
    <p:sldId id="296" r:id="rId29"/>
    <p:sldId id="300" r:id="rId30"/>
    <p:sldId id="326" r:id="rId31"/>
    <p:sldId id="312" r:id="rId32"/>
    <p:sldId id="313" r:id="rId33"/>
    <p:sldId id="318" r:id="rId34"/>
    <p:sldId id="319" r:id="rId35"/>
    <p:sldId id="257" r:id="rId36"/>
    <p:sldId id="261" r:id="rId37"/>
    <p:sldId id="259" r:id="rId3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63" autoAdjust="0"/>
  </p:normalViewPr>
  <p:slideViewPr>
    <p:cSldViewPr>
      <p:cViewPr varScale="1">
        <p:scale>
          <a:sx n="58" d="100"/>
          <a:sy n="58" d="100"/>
        </p:scale>
        <p:origin x="-1468"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mavpi_000\Downloads\CP_China_Svetlana_15.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mavpi_000\Downloads\CP_China_Svetlana_15.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969408088194073E-2"/>
          <c:y val="7.0719725098770725E-2"/>
          <c:w val="0.9310577367040771"/>
          <c:h val="0.84011571813658192"/>
        </c:manualLayout>
      </c:layout>
      <c:barChart>
        <c:barDir val="col"/>
        <c:grouping val="clustered"/>
        <c:ser>
          <c:idx val="0"/>
          <c:order val="0"/>
          <c:tx>
            <c:strRef>
              <c:f>[CP_China_Svetlana_15.xlsx]charts!$AE$33</c:f>
              <c:strCache>
                <c:ptCount val="1"/>
                <c:pt idx="0">
                  <c:v>Russia</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rendline>
            <c:spPr>
              <a:ln w="19050" cap="rnd">
                <a:solidFill>
                  <a:schemeClr val="accent1"/>
                </a:solidFill>
              </a:ln>
              <a:effectLst/>
            </c:spPr>
            <c:trendlineType val="movingAvg"/>
            <c:period val="2"/>
          </c:trendline>
          <c:cat>
            <c:numRef>
              <c:f>[CP_China_Svetlana_15.xlsx]charts!$AF$32:$BG$32</c:f>
              <c:numCache>
                <c:formatCode>General</c:formatCode>
                <c:ptCount val="28"/>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pt idx="27">
                  <c:v>2014</c:v>
                </c:pt>
              </c:numCache>
            </c:numRef>
          </c:cat>
          <c:val>
            <c:numRef>
              <c:f>[CP_China_Svetlana_15.xlsx]charts!$AF$33:$BG$33</c:f>
              <c:numCache>
                <c:formatCode>General</c:formatCode>
                <c:ptCount val="28"/>
                <c:pt idx="0">
                  <c:v>0</c:v>
                </c:pt>
                <c:pt idx="1">
                  <c:v>43</c:v>
                </c:pt>
                <c:pt idx="2">
                  <c:v>224</c:v>
                </c:pt>
                <c:pt idx="3">
                  <c:v>986</c:v>
                </c:pt>
                <c:pt idx="4">
                  <c:v>869</c:v>
                </c:pt>
                <c:pt idx="5">
                  <c:v>1713</c:v>
                </c:pt>
                <c:pt idx="6">
                  <c:v>2019</c:v>
                </c:pt>
                <c:pt idx="7">
                  <c:v>2517</c:v>
                </c:pt>
                <c:pt idx="8">
                  <c:v>2295</c:v>
                </c:pt>
                <c:pt idx="9">
                  <c:v>2029</c:v>
                </c:pt>
                <c:pt idx="10">
                  <c:v>1697</c:v>
                </c:pt>
                <c:pt idx="11">
                  <c:v>1476</c:v>
                </c:pt>
                <c:pt idx="12">
                  <c:v>1349</c:v>
                </c:pt>
                <c:pt idx="13">
                  <c:v>1311</c:v>
                </c:pt>
                <c:pt idx="14">
                  <c:v>1319</c:v>
                </c:pt>
                <c:pt idx="15">
                  <c:v>1329</c:v>
                </c:pt>
                <c:pt idx="16">
                  <c:v>1329</c:v>
                </c:pt>
                <c:pt idx="17">
                  <c:v>1249</c:v>
                </c:pt>
                <c:pt idx="18">
                  <c:v>1205</c:v>
                </c:pt>
                <c:pt idx="19">
                  <c:v>1143</c:v>
                </c:pt>
                <c:pt idx="20">
                  <c:v>1092</c:v>
                </c:pt>
                <c:pt idx="21">
                  <c:v>1058</c:v>
                </c:pt>
                <c:pt idx="22">
                  <c:v>1007</c:v>
                </c:pt>
                <c:pt idx="23">
                  <c:v>955</c:v>
                </c:pt>
                <c:pt idx="24">
                  <c:v>922</c:v>
                </c:pt>
                <c:pt idx="25">
                  <c:v>897</c:v>
                </c:pt>
                <c:pt idx="26">
                  <c:v>859</c:v>
                </c:pt>
                <c:pt idx="27">
                  <c:v>790</c:v>
                </c:pt>
              </c:numCache>
            </c:numRef>
          </c:val>
        </c:ser>
        <c:ser>
          <c:idx val="1"/>
          <c:order val="1"/>
          <c:tx>
            <c:strRef>
              <c:f>[CP_China_Svetlana_15.xlsx]charts!$AE$34</c:f>
              <c:strCache>
                <c:ptCount val="1"/>
                <c:pt idx="0">
                  <c:v>China</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rendline>
            <c:spPr>
              <a:ln w="19050" cap="rnd">
                <a:solidFill>
                  <a:schemeClr val="accent2"/>
                </a:solidFill>
              </a:ln>
              <a:effectLst/>
            </c:spPr>
            <c:trendlineType val="movingAvg"/>
            <c:period val="2"/>
          </c:trendline>
          <c:cat>
            <c:numRef>
              <c:f>[CP_China_Svetlana_15.xlsx]charts!$AF$32:$BG$32</c:f>
              <c:numCache>
                <c:formatCode>General</c:formatCode>
                <c:ptCount val="28"/>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pt idx="27">
                  <c:v>2014</c:v>
                </c:pt>
              </c:numCache>
            </c:numRef>
          </c:cat>
          <c:val>
            <c:numRef>
              <c:f>[CP_China_Svetlana_15.xlsx]charts!$AF$34:$BG$34</c:f>
              <c:numCache>
                <c:formatCode>General</c:formatCode>
                <c:ptCount val="28"/>
                <c:pt idx="7">
                  <c:v>4</c:v>
                </c:pt>
                <c:pt idx="19">
                  <c:v>158</c:v>
                </c:pt>
                <c:pt idx="20">
                  <c:v>188</c:v>
                </c:pt>
                <c:pt idx="21">
                  <c:v>208</c:v>
                </c:pt>
                <c:pt idx="22">
                  <c:v>241</c:v>
                </c:pt>
                <c:pt idx="23">
                  <c:v>289</c:v>
                </c:pt>
                <c:pt idx="24">
                  <c:v>414</c:v>
                </c:pt>
                <c:pt idx="25">
                  <c:v>541</c:v>
                </c:pt>
                <c:pt idx="26">
                  <c:v>673</c:v>
                </c:pt>
              </c:numCache>
            </c:numRef>
          </c:val>
        </c:ser>
        <c:gapWidth val="100"/>
        <c:overlap val="-24"/>
        <c:axId val="106419328"/>
        <c:axId val="106420864"/>
      </c:barChart>
      <c:catAx>
        <c:axId val="106419328"/>
        <c:scaling>
          <c:orientation val="minMax"/>
        </c:scaling>
        <c:axPos val="b"/>
        <c:numFmt formatCode="General" sourceLinked="1"/>
        <c:maj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6420864"/>
        <c:crosses val="autoZero"/>
        <c:auto val="1"/>
        <c:lblAlgn val="ctr"/>
        <c:lblOffset val="100"/>
      </c:catAx>
      <c:valAx>
        <c:axId val="106420864"/>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6419328"/>
        <c:crosses val="autoZero"/>
        <c:crossBetween val="between"/>
      </c:valAx>
    </c:plotArea>
    <c:plotVisOnly val="1"/>
    <c:dispBlanksAs val="gap"/>
  </c:chart>
  <c:txPr>
    <a:bodyPr/>
    <a:lstStyle/>
    <a:p>
      <a:pPr>
        <a:defRPr/>
      </a:pPr>
      <a:endParaRPr lang="ru-RU"/>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0.1501371278737062"/>
          <c:y val="5.1489955766738447E-2"/>
          <c:w val="0.58476411270729878"/>
          <c:h val="0.74421248325230749"/>
        </c:manualLayout>
      </c:layout>
      <c:barChart>
        <c:barDir val="col"/>
        <c:grouping val="clustered"/>
        <c:ser>
          <c:idx val="0"/>
          <c:order val="0"/>
          <c:tx>
            <c:strRef>
              <c:f>[CP_China_Svetlana_15.xlsx]charts!$AB$438</c:f>
              <c:strCache>
                <c:ptCount val="1"/>
                <c:pt idx="0">
                  <c:v>Россия*</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rendline>
            <c:spPr>
              <a:ln w="19050" cap="rnd">
                <a:solidFill>
                  <a:schemeClr val="accent1"/>
                </a:solidFill>
              </a:ln>
              <a:effectLst/>
            </c:spPr>
            <c:trendlineType val="movingAvg"/>
            <c:period val="2"/>
          </c:trendline>
          <c:cat>
            <c:numRef>
              <c:f>[CP_China_Svetlana_15.xlsx]charts!$AC$437:$AP$437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[CP_China_Svetlana_15.xlsx]charts!$AC$438:$AP$438</c:f>
              <c:numCache>
                <c:formatCode>0.0%</c:formatCode>
                <c:ptCount val="14"/>
                <c:pt idx="0">
                  <c:v>0.29464715343915343</c:v>
                </c:pt>
                <c:pt idx="1">
                  <c:v>0.30558009621166604</c:v>
                </c:pt>
                <c:pt idx="2">
                  <c:v>0.31756229947169107</c:v>
                </c:pt>
                <c:pt idx="3">
                  <c:v>0.31979431142535752</c:v>
                </c:pt>
                <c:pt idx="4">
                  <c:v>0.30559315669268172</c:v>
                </c:pt>
                <c:pt idx="5">
                  <c:v>0.32777000707670556</c:v>
                </c:pt>
                <c:pt idx="6">
                  <c:v>0.31912477929031208</c:v>
                </c:pt>
                <c:pt idx="7">
                  <c:v>0.33551764973247544</c:v>
                </c:pt>
                <c:pt idx="8">
                  <c:v>0.36041178989590472</c:v>
                </c:pt>
                <c:pt idx="9">
                  <c:v>0.37255375250275868</c:v>
                </c:pt>
                <c:pt idx="10">
                  <c:v>0.37536196848549874</c:v>
                </c:pt>
                <c:pt idx="11">
                  <c:v>0.39221443194309946</c:v>
                </c:pt>
                <c:pt idx="12">
                  <c:v>0.39800000000000035</c:v>
                </c:pt>
                <c:pt idx="13">
                  <c:v>0.42400000000000027</c:v>
                </c:pt>
              </c:numCache>
            </c:numRef>
          </c:val>
        </c:ser>
        <c:ser>
          <c:idx val="1"/>
          <c:order val="1"/>
          <c:tx>
            <c:strRef>
              <c:f>[CP_China_Svetlana_15.xlsx]charts!$AB$439</c:f>
              <c:strCache>
                <c:ptCount val="1"/>
                <c:pt idx="0">
                  <c:v>Китай**</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rendline>
            <c:spPr>
              <a:ln w="19050" cap="rnd">
                <a:solidFill>
                  <a:schemeClr val="accent2"/>
                </a:solidFill>
              </a:ln>
              <a:effectLst/>
            </c:spPr>
            <c:trendlineType val="movingAvg"/>
            <c:period val="2"/>
          </c:trendline>
          <c:cat>
            <c:numRef>
              <c:f>[CP_China_Svetlana_15.xlsx]charts!$AC$437:$AP$437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[CP_China_Svetlana_15.xlsx]charts!$AC$439:$AP$439</c:f>
              <c:numCache>
                <c:formatCode>General</c:formatCode>
                <c:ptCount val="14"/>
                <c:pt idx="3" formatCode="0.0%">
                  <c:v>0.73540838916826667</c:v>
                </c:pt>
                <c:pt idx="4" formatCode="0.0%">
                  <c:v>0.71758426029165157</c:v>
                </c:pt>
                <c:pt idx="5" formatCode="0.0%">
                  <c:v>0.70240781587117285</c:v>
                </c:pt>
                <c:pt idx="6" formatCode="0.0%">
                  <c:v>0.68622004773675149</c:v>
                </c:pt>
                <c:pt idx="7" formatCode="0.0%">
                  <c:v>0.66673450982731586</c:v>
                </c:pt>
                <c:pt idx="8" formatCode="0.0%">
                  <c:v>0.65109844918119808</c:v>
                </c:pt>
                <c:pt idx="9" formatCode="0.0%">
                  <c:v>0.63533564183462787</c:v>
                </c:pt>
                <c:pt idx="10" formatCode="0.0%">
                  <c:v>0.60585780605116224</c:v>
                </c:pt>
                <c:pt idx="11" formatCode="0.0%">
                  <c:v>0.58135047722470867</c:v>
                </c:pt>
                <c:pt idx="12" formatCode="0.0%">
                  <c:v>0.55024876892440555</c:v>
                </c:pt>
                <c:pt idx="13" formatCode="0.0%">
                  <c:v>0.52900000000000003</c:v>
                </c:pt>
              </c:numCache>
            </c:numRef>
          </c:val>
        </c:ser>
        <c:gapWidth val="100"/>
        <c:overlap val="-24"/>
        <c:axId val="109800832"/>
        <c:axId val="110154880"/>
      </c:barChart>
      <c:catAx>
        <c:axId val="109800832"/>
        <c:scaling>
          <c:orientation val="minMax"/>
        </c:scaling>
        <c:axPos val="b"/>
        <c:numFmt formatCode="General" sourceLinked="1"/>
        <c:majorTickMark val="none"/>
        <c:tickLblPos val="nextTo"/>
        <c:spPr>
          <a:noFill/>
          <a:ln w="12700"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10154880"/>
        <c:crosses val="autoZero"/>
        <c:auto val="1"/>
        <c:lblAlgn val="ctr"/>
        <c:lblOffset val="100"/>
      </c:catAx>
      <c:valAx>
        <c:axId val="110154880"/>
        <c:scaling>
          <c:orientation val="minMax"/>
        </c:scaling>
        <c:axPos val="l"/>
        <c:numFmt formatCode="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9800832"/>
        <c:crosses val="autoZero"/>
        <c:crossBetween val="between"/>
      </c:valAx>
      <c:spPr>
        <a:noFill/>
        <a:ln w="25400">
          <a:noFill/>
        </a:ln>
        <a:effectLst/>
      </c:spPr>
    </c:plotArea>
    <c:plotVisOnly val="1"/>
    <c:dispBlanksAs val="gap"/>
  </c:chart>
  <c:txPr>
    <a:bodyPr/>
    <a:lstStyle/>
    <a:p>
      <a:pPr>
        <a:defRPr/>
      </a:pPr>
      <a:endParaRPr lang="ru-RU"/>
    </a:p>
  </c:txPr>
  <c:externalData r:id="rId2"/>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406D3-554E-4875-91EA-F0D38FDCBC6E}"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8D95FC3F-B88B-46FB-B660-BBAA5AE61F40}">
      <dgm:prSet phldrT="[Text]"/>
      <dgm:spPr>
        <a:xfrm>
          <a:off x="0" y="69350"/>
          <a:ext cx="2226764" cy="2226764"/>
        </a:xfrm>
        <a:solidFill>
          <a:srgbClr val="FF2F2F"/>
        </a:solidFill>
        <a:ln w="25400" cap="flat" cmpd="sng" algn="ctr">
          <a:solidFill>
            <a:sysClr val="window" lastClr="FFFFFF">
              <a:hueOff val="0"/>
              <a:satOff val="0"/>
              <a:lumOff val="0"/>
              <a:alphaOff val="0"/>
            </a:sysClr>
          </a:solidFill>
          <a:prstDash val="solid"/>
        </a:ln>
        <a:effectLst/>
      </dgm:spPr>
      <dgm:t>
        <a:bodyPr/>
        <a:lstStyle/>
        <a:p>
          <a:r>
            <a:rPr lang="ru-RU" b="1" dirty="0">
              <a:solidFill>
                <a:srgbClr val="FFFF00"/>
              </a:solidFill>
              <a:latin typeface="Times New Roman" pitchFamily="18" charset="0"/>
              <a:ea typeface="+mn-ea"/>
              <a:cs typeface="Times New Roman" pitchFamily="18" charset="0"/>
            </a:rPr>
            <a:t>3</a:t>
          </a:r>
          <a:endParaRPr lang="cs-CZ" b="1" dirty="0">
            <a:solidFill>
              <a:srgbClr val="FFFF00"/>
            </a:solidFill>
            <a:latin typeface="Times New Roman" pitchFamily="18" charset="0"/>
            <a:ea typeface="+mn-ea"/>
            <a:cs typeface="Times New Roman" pitchFamily="18" charset="0"/>
          </a:endParaRPr>
        </a:p>
      </dgm:t>
    </dgm:pt>
    <dgm:pt modelId="{361E1B56-628F-49F3-BA7D-4BFFF031C9D2}" type="parTrans" cxnId="{CF2A4B88-AFEA-4FDD-9A6D-03530413409A}">
      <dgm:prSet/>
      <dgm:spPr/>
      <dgm:t>
        <a:bodyPr/>
        <a:lstStyle/>
        <a:p>
          <a:endParaRPr lang="cs-CZ"/>
        </a:p>
      </dgm:t>
    </dgm:pt>
    <dgm:pt modelId="{3201AE16-E095-49F5-B3AE-E663BA8EF780}" type="sibTrans" cxnId="{CF2A4B88-AFEA-4FDD-9A6D-03530413409A}">
      <dgm:prSet/>
      <dgm:spPr/>
      <dgm:t>
        <a:bodyPr/>
        <a:lstStyle/>
        <a:p>
          <a:endParaRPr lang="cs-CZ"/>
        </a:p>
      </dgm:t>
    </dgm:pt>
    <dgm:pt modelId="{6DF77A19-8555-4D05-B269-49434D928F11}">
      <dgm:prSet phldrT="[Text]" custT="1"/>
      <dgm:spPr>
        <a:xfrm>
          <a:off x="278345" y="626041"/>
          <a:ext cx="1670073" cy="1670073"/>
        </a:xfrm>
        <a:solidFill>
          <a:srgbClr val="FF2F2F"/>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FF00"/>
              </a:solidFill>
              <a:latin typeface="Times New Roman" pitchFamily="18" charset="0"/>
              <a:ea typeface="+mn-ea"/>
              <a:cs typeface="Times New Roman" pitchFamily="18" charset="0"/>
            </a:rPr>
            <a:t>2</a:t>
          </a:r>
          <a:endParaRPr lang="cs-CZ" sz="1200" b="1" dirty="0">
            <a:solidFill>
              <a:srgbClr val="FFFF00"/>
            </a:solidFill>
            <a:latin typeface="Times New Roman" pitchFamily="18" charset="0"/>
            <a:ea typeface="+mn-ea"/>
            <a:cs typeface="Times New Roman" pitchFamily="18" charset="0"/>
          </a:endParaRPr>
        </a:p>
      </dgm:t>
    </dgm:pt>
    <dgm:pt modelId="{9616D103-296E-40AF-BCFD-0DE15118CBAD}" type="parTrans" cxnId="{438750E6-069B-4210-AAED-A8DE8F7D81CB}">
      <dgm:prSet/>
      <dgm:spPr/>
      <dgm:t>
        <a:bodyPr/>
        <a:lstStyle/>
        <a:p>
          <a:endParaRPr lang="cs-CZ"/>
        </a:p>
      </dgm:t>
    </dgm:pt>
    <dgm:pt modelId="{C175D201-6C89-44F2-BECD-604FCE309C07}" type="sibTrans" cxnId="{438750E6-069B-4210-AAED-A8DE8F7D81CB}">
      <dgm:prSet/>
      <dgm:spPr/>
      <dgm:t>
        <a:bodyPr/>
        <a:lstStyle/>
        <a:p>
          <a:endParaRPr lang="cs-CZ"/>
        </a:p>
      </dgm:t>
    </dgm:pt>
    <dgm:pt modelId="{16CB17F6-287E-467D-AD9D-25F6FFE661CD}">
      <dgm:prSet phldrT="[Text]" custT="1"/>
      <dgm:spPr>
        <a:xfrm>
          <a:off x="556691" y="1182733"/>
          <a:ext cx="1113382" cy="1113382"/>
        </a:xfrm>
        <a:solidFill>
          <a:srgbClr val="FF2F2F"/>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FF00"/>
              </a:solidFill>
              <a:latin typeface="Times New Roman" pitchFamily="18" charset="0"/>
              <a:ea typeface="+mn-ea"/>
              <a:cs typeface="Times New Roman" pitchFamily="18" charset="0"/>
            </a:rPr>
            <a:t>1</a:t>
          </a:r>
          <a:endParaRPr lang="cs-CZ" sz="1200" b="1" dirty="0">
            <a:solidFill>
              <a:srgbClr val="FFFF00"/>
            </a:solidFill>
            <a:latin typeface="Times New Roman" pitchFamily="18" charset="0"/>
            <a:ea typeface="+mn-ea"/>
            <a:cs typeface="Times New Roman" pitchFamily="18" charset="0"/>
          </a:endParaRPr>
        </a:p>
      </dgm:t>
    </dgm:pt>
    <dgm:pt modelId="{8767A70A-62F8-4F8E-B90C-A2C4EE35855F}" type="parTrans" cxnId="{D8244E07-5520-49B0-894A-53657B86AA40}">
      <dgm:prSet/>
      <dgm:spPr/>
      <dgm:t>
        <a:bodyPr/>
        <a:lstStyle/>
        <a:p>
          <a:endParaRPr lang="cs-CZ"/>
        </a:p>
      </dgm:t>
    </dgm:pt>
    <dgm:pt modelId="{AC24526D-C21E-4068-8545-D40F23DDFAC0}" type="sibTrans" cxnId="{D8244E07-5520-49B0-894A-53657B86AA40}">
      <dgm:prSet/>
      <dgm:spPr/>
      <dgm:t>
        <a:bodyPr/>
        <a:lstStyle/>
        <a:p>
          <a:endParaRPr lang="cs-CZ"/>
        </a:p>
      </dgm:t>
    </dgm:pt>
    <dgm:pt modelId="{9E2B0A5D-13E7-4C2E-B946-67A849FAD13A}" type="pres">
      <dgm:prSet presAssocID="{0EA406D3-554E-4875-91EA-F0D38FDCBC6E}" presName="Name0" presStyleCnt="0">
        <dgm:presLayoutVars>
          <dgm:chMax val="7"/>
          <dgm:resizeHandles val="exact"/>
        </dgm:presLayoutVars>
      </dgm:prSet>
      <dgm:spPr/>
      <dgm:t>
        <a:bodyPr/>
        <a:lstStyle/>
        <a:p>
          <a:endParaRPr lang="cs-CZ"/>
        </a:p>
      </dgm:t>
    </dgm:pt>
    <dgm:pt modelId="{CAB3AD40-D63D-428B-9068-22C1AFC7B466}" type="pres">
      <dgm:prSet presAssocID="{0EA406D3-554E-4875-91EA-F0D38FDCBC6E}" presName="comp1" presStyleCnt="0"/>
      <dgm:spPr/>
    </dgm:pt>
    <dgm:pt modelId="{FDC32191-56E5-406A-A2E3-49D441971A13}" type="pres">
      <dgm:prSet presAssocID="{0EA406D3-554E-4875-91EA-F0D38FDCBC6E}" presName="circle1" presStyleLbl="node1" presStyleIdx="0" presStyleCnt="3"/>
      <dgm:spPr>
        <a:prstGeom prst="ellipse">
          <a:avLst/>
        </a:prstGeom>
      </dgm:spPr>
      <dgm:t>
        <a:bodyPr/>
        <a:lstStyle/>
        <a:p>
          <a:endParaRPr lang="cs-CZ"/>
        </a:p>
      </dgm:t>
    </dgm:pt>
    <dgm:pt modelId="{9652BAE9-5C6D-4BAD-BA9B-D2E38341D164}" type="pres">
      <dgm:prSet presAssocID="{0EA406D3-554E-4875-91EA-F0D38FDCBC6E}" presName="c1text" presStyleLbl="node1" presStyleIdx="0" presStyleCnt="3">
        <dgm:presLayoutVars>
          <dgm:bulletEnabled val="1"/>
        </dgm:presLayoutVars>
      </dgm:prSet>
      <dgm:spPr/>
      <dgm:t>
        <a:bodyPr/>
        <a:lstStyle/>
        <a:p>
          <a:endParaRPr lang="cs-CZ"/>
        </a:p>
      </dgm:t>
    </dgm:pt>
    <dgm:pt modelId="{1E198C2E-A9A1-4448-985F-9F7CF0A05766}" type="pres">
      <dgm:prSet presAssocID="{0EA406D3-554E-4875-91EA-F0D38FDCBC6E}" presName="comp2" presStyleCnt="0"/>
      <dgm:spPr/>
    </dgm:pt>
    <dgm:pt modelId="{50B61783-A4AE-487D-AED2-04F77E1FD765}" type="pres">
      <dgm:prSet presAssocID="{0EA406D3-554E-4875-91EA-F0D38FDCBC6E}" presName="circle2" presStyleLbl="node1" presStyleIdx="1" presStyleCnt="3"/>
      <dgm:spPr>
        <a:prstGeom prst="ellipse">
          <a:avLst/>
        </a:prstGeom>
      </dgm:spPr>
      <dgm:t>
        <a:bodyPr/>
        <a:lstStyle/>
        <a:p>
          <a:endParaRPr lang="cs-CZ"/>
        </a:p>
      </dgm:t>
    </dgm:pt>
    <dgm:pt modelId="{9CA3FD39-5B1E-41F6-BFC3-E5D33583DC80}" type="pres">
      <dgm:prSet presAssocID="{0EA406D3-554E-4875-91EA-F0D38FDCBC6E}" presName="c2text" presStyleLbl="node1" presStyleIdx="1" presStyleCnt="3">
        <dgm:presLayoutVars>
          <dgm:bulletEnabled val="1"/>
        </dgm:presLayoutVars>
      </dgm:prSet>
      <dgm:spPr/>
      <dgm:t>
        <a:bodyPr/>
        <a:lstStyle/>
        <a:p>
          <a:endParaRPr lang="cs-CZ"/>
        </a:p>
      </dgm:t>
    </dgm:pt>
    <dgm:pt modelId="{4CE011D0-7AEC-4571-BE25-8664CAE47949}" type="pres">
      <dgm:prSet presAssocID="{0EA406D3-554E-4875-91EA-F0D38FDCBC6E}" presName="comp3" presStyleCnt="0"/>
      <dgm:spPr/>
    </dgm:pt>
    <dgm:pt modelId="{7719AB30-410A-4CAA-9735-BC063C603A8A}" type="pres">
      <dgm:prSet presAssocID="{0EA406D3-554E-4875-91EA-F0D38FDCBC6E}" presName="circle3" presStyleLbl="node1" presStyleIdx="2" presStyleCnt="3"/>
      <dgm:spPr>
        <a:prstGeom prst="ellipse">
          <a:avLst/>
        </a:prstGeom>
      </dgm:spPr>
      <dgm:t>
        <a:bodyPr/>
        <a:lstStyle/>
        <a:p>
          <a:endParaRPr lang="cs-CZ"/>
        </a:p>
      </dgm:t>
    </dgm:pt>
    <dgm:pt modelId="{FC45822A-ADCE-4893-A7C5-00ECC3864F10}" type="pres">
      <dgm:prSet presAssocID="{0EA406D3-554E-4875-91EA-F0D38FDCBC6E}" presName="c3text" presStyleLbl="node1" presStyleIdx="2" presStyleCnt="3">
        <dgm:presLayoutVars>
          <dgm:bulletEnabled val="1"/>
        </dgm:presLayoutVars>
      </dgm:prSet>
      <dgm:spPr/>
      <dgm:t>
        <a:bodyPr/>
        <a:lstStyle/>
        <a:p>
          <a:endParaRPr lang="cs-CZ"/>
        </a:p>
      </dgm:t>
    </dgm:pt>
  </dgm:ptLst>
  <dgm:cxnLst>
    <dgm:cxn modelId="{D8244E07-5520-49B0-894A-53657B86AA40}" srcId="{0EA406D3-554E-4875-91EA-F0D38FDCBC6E}" destId="{16CB17F6-287E-467D-AD9D-25F6FFE661CD}" srcOrd="2" destOrd="0" parTransId="{8767A70A-62F8-4F8E-B90C-A2C4EE35855F}" sibTransId="{AC24526D-C21E-4068-8545-D40F23DDFAC0}"/>
    <dgm:cxn modelId="{CF2A4B88-AFEA-4FDD-9A6D-03530413409A}" srcId="{0EA406D3-554E-4875-91EA-F0D38FDCBC6E}" destId="{8D95FC3F-B88B-46FB-B660-BBAA5AE61F40}" srcOrd="0" destOrd="0" parTransId="{361E1B56-628F-49F3-BA7D-4BFFF031C9D2}" sibTransId="{3201AE16-E095-49F5-B3AE-E663BA8EF780}"/>
    <dgm:cxn modelId="{675014AA-C6D7-454A-9E91-19D51EE64634}" type="presOf" srcId="{8D95FC3F-B88B-46FB-B660-BBAA5AE61F40}" destId="{FDC32191-56E5-406A-A2E3-49D441971A13}" srcOrd="0" destOrd="0" presId="urn:microsoft.com/office/officeart/2005/8/layout/venn2"/>
    <dgm:cxn modelId="{0A4AB2DA-107E-4DE7-A9A4-B8FC65ECFF9F}" type="presOf" srcId="{0EA406D3-554E-4875-91EA-F0D38FDCBC6E}" destId="{9E2B0A5D-13E7-4C2E-B946-67A849FAD13A}" srcOrd="0" destOrd="0" presId="urn:microsoft.com/office/officeart/2005/8/layout/venn2"/>
    <dgm:cxn modelId="{8E645BF7-2AED-4787-88F5-FBE95D8CD379}" type="presOf" srcId="{16CB17F6-287E-467D-AD9D-25F6FFE661CD}" destId="{7719AB30-410A-4CAA-9735-BC063C603A8A}" srcOrd="0" destOrd="0" presId="urn:microsoft.com/office/officeart/2005/8/layout/venn2"/>
    <dgm:cxn modelId="{D8D2646D-43F7-494D-BCA0-47BE5E57296C}" type="presOf" srcId="{6DF77A19-8555-4D05-B269-49434D928F11}" destId="{9CA3FD39-5B1E-41F6-BFC3-E5D33583DC80}" srcOrd="1" destOrd="0" presId="urn:microsoft.com/office/officeart/2005/8/layout/venn2"/>
    <dgm:cxn modelId="{72C3ACFE-E42D-4EDE-B8CD-18D1DD92D562}" type="presOf" srcId="{6DF77A19-8555-4D05-B269-49434D928F11}" destId="{50B61783-A4AE-487D-AED2-04F77E1FD765}" srcOrd="0" destOrd="0" presId="urn:microsoft.com/office/officeart/2005/8/layout/venn2"/>
    <dgm:cxn modelId="{F2E79E6D-A515-44E1-8FC3-C3B8909AA249}" type="presOf" srcId="{8D95FC3F-B88B-46FB-B660-BBAA5AE61F40}" destId="{9652BAE9-5C6D-4BAD-BA9B-D2E38341D164}" srcOrd="1" destOrd="0" presId="urn:microsoft.com/office/officeart/2005/8/layout/venn2"/>
    <dgm:cxn modelId="{C160221D-F3FD-48D2-935B-5D45DC23BEE5}" type="presOf" srcId="{16CB17F6-287E-467D-AD9D-25F6FFE661CD}" destId="{FC45822A-ADCE-4893-A7C5-00ECC3864F10}" srcOrd="1" destOrd="0" presId="urn:microsoft.com/office/officeart/2005/8/layout/venn2"/>
    <dgm:cxn modelId="{438750E6-069B-4210-AAED-A8DE8F7D81CB}" srcId="{0EA406D3-554E-4875-91EA-F0D38FDCBC6E}" destId="{6DF77A19-8555-4D05-B269-49434D928F11}" srcOrd="1" destOrd="0" parTransId="{9616D103-296E-40AF-BCFD-0DE15118CBAD}" sibTransId="{C175D201-6C89-44F2-BECD-604FCE309C07}"/>
    <dgm:cxn modelId="{9941FA70-F1E7-4DC9-A823-EC5716F7BECA}" type="presParOf" srcId="{9E2B0A5D-13E7-4C2E-B946-67A849FAD13A}" destId="{CAB3AD40-D63D-428B-9068-22C1AFC7B466}" srcOrd="0" destOrd="0" presId="urn:microsoft.com/office/officeart/2005/8/layout/venn2"/>
    <dgm:cxn modelId="{42950953-6361-4968-9CC2-90FF5605D0AA}" type="presParOf" srcId="{CAB3AD40-D63D-428B-9068-22C1AFC7B466}" destId="{FDC32191-56E5-406A-A2E3-49D441971A13}" srcOrd="0" destOrd="0" presId="urn:microsoft.com/office/officeart/2005/8/layout/venn2"/>
    <dgm:cxn modelId="{44E0AA8A-FDFD-4A6D-BFB1-66EB002E47C9}" type="presParOf" srcId="{CAB3AD40-D63D-428B-9068-22C1AFC7B466}" destId="{9652BAE9-5C6D-4BAD-BA9B-D2E38341D164}" srcOrd="1" destOrd="0" presId="urn:microsoft.com/office/officeart/2005/8/layout/venn2"/>
    <dgm:cxn modelId="{F9B563A4-C70D-477A-8707-5EFA7F68CAFD}" type="presParOf" srcId="{9E2B0A5D-13E7-4C2E-B946-67A849FAD13A}" destId="{1E198C2E-A9A1-4448-985F-9F7CF0A05766}" srcOrd="1" destOrd="0" presId="urn:microsoft.com/office/officeart/2005/8/layout/venn2"/>
    <dgm:cxn modelId="{86270930-DD6D-4EF6-8D19-FAD6067F086F}" type="presParOf" srcId="{1E198C2E-A9A1-4448-985F-9F7CF0A05766}" destId="{50B61783-A4AE-487D-AED2-04F77E1FD765}" srcOrd="0" destOrd="0" presId="urn:microsoft.com/office/officeart/2005/8/layout/venn2"/>
    <dgm:cxn modelId="{D2514E79-85F5-48CE-8666-08B72897165C}" type="presParOf" srcId="{1E198C2E-A9A1-4448-985F-9F7CF0A05766}" destId="{9CA3FD39-5B1E-41F6-BFC3-E5D33583DC80}" srcOrd="1" destOrd="0" presId="urn:microsoft.com/office/officeart/2005/8/layout/venn2"/>
    <dgm:cxn modelId="{BA0483BA-C8F7-47C5-A36B-D05DACBDF13D}" type="presParOf" srcId="{9E2B0A5D-13E7-4C2E-B946-67A849FAD13A}" destId="{4CE011D0-7AEC-4571-BE25-8664CAE47949}" srcOrd="2" destOrd="0" presId="urn:microsoft.com/office/officeart/2005/8/layout/venn2"/>
    <dgm:cxn modelId="{7B5F4319-84DA-40C5-A2CE-767F4C99663F}" type="presParOf" srcId="{4CE011D0-7AEC-4571-BE25-8664CAE47949}" destId="{7719AB30-410A-4CAA-9735-BC063C603A8A}" srcOrd="0" destOrd="0" presId="urn:microsoft.com/office/officeart/2005/8/layout/venn2"/>
    <dgm:cxn modelId="{5C00FAC4-26B5-4203-8F1C-30BBAF95D414}" type="presParOf" srcId="{4CE011D0-7AEC-4571-BE25-8664CAE47949}" destId="{FC45822A-ADCE-4893-A7C5-00ECC3864F10}"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34D8D2-16DB-42B4-B2E7-0D9637611F88}"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9016BFD8-BC71-4671-8B13-3DC47186ADB6}">
      <dgm:prSet phldrT="[Text]" custT="1"/>
      <dgm:spPr>
        <a:xfrm>
          <a:off x="459377" y="450668"/>
          <a:ext cx="1802673" cy="1802673"/>
        </a:xfrm>
        <a:solidFill>
          <a:schemeClr val="bg1"/>
        </a:solidFill>
        <a:ln w="25400" cap="flat" cmpd="sng" algn="ctr">
          <a:solidFill>
            <a:sysClr val="window" lastClr="FFFFFF">
              <a:hueOff val="0"/>
              <a:satOff val="0"/>
              <a:lumOff val="0"/>
              <a:alphaOff val="0"/>
            </a:sysClr>
          </a:solidFill>
          <a:prstDash val="solid"/>
        </a:ln>
        <a:effectLst/>
      </dgm:spPr>
      <dgm:t>
        <a:bodyPr/>
        <a:lstStyle/>
        <a:p>
          <a:r>
            <a:rPr lang="en-US" sz="1200" b="1" dirty="0">
              <a:solidFill>
                <a:schemeClr val="bg1"/>
              </a:solidFill>
              <a:latin typeface="Times New Roman" pitchFamily="18" charset="0"/>
              <a:ea typeface="+mn-ea"/>
              <a:cs typeface="Times New Roman" pitchFamily="18" charset="0"/>
            </a:rPr>
            <a:t>3</a:t>
          </a:r>
          <a:endParaRPr lang="cs-CZ" sz="1200" b="1" dirty="0">
            <a:solidFill>
              <a:schemeClr val="bg1"/>
            </a:solidFill>
            <a:latin typeface="Times New Roman" pitchFamily="18" charset="0"/>
            <a:ea typeface="+mn-ea"/>
            <a:cs typeface="Times New Roman" pitchFamily="18" charset="0"/>
          </a:endParaRPr>
        </a:p>
      </dgm:t>
    </dgm:pt>
    <dgm:pt modelId="{8ADAFAB4-DA3A-4A33-9D70-B7DD2F955713}" type="parTrans" cxnId="{7CF584F0-40D3-40F3-AC96-6E0D1F0FC5AA}">
      <dgm:prSet/>
      <dgm:spPr/>
      <dgm:t>
        <a:bodyPr/>
        <a:lstStyle/>
        <a:p>
          <a:endParaRPr lang="cs-CZ"/>
        </a:p>
      </dgm:t>
    </dgm:pt>
    <dgm:pt modelId="{DFE61513-85CE-400D-A03E-F0C58945C5FA}" type="sibTrans" cxnId="{7CF584F0-40D3-40F3-AC96-6E0D1F0FC5AA}">
      <dgm:prSet/>
      <dgm:spPr/>
      <dgm:t>
        <a:bodyPr/>
        <a:lstStyle/>
        <a:p>
          <a:endParaRPr lang="cs-CZ"/>
        </a:p>
      </dgm:t>
    </dgm:pt>
    <dgm:pt modelId="{FDD1432C-73DF-4D97-9C59-409D17B9D9A5}">
      <dgm:prSet phldrT="[Text]" custT="1"/>
      <dgm:spPr>
        <a:xfrm>
          <a:off x="684711" y="901336"/>
          <a:ext cx="1352005" cy="1352005"/>
        </a:xfrm>
        <a:solidFill>
          <a:srgbClr val="0D97FF"/>
        </a:solidFill>
        <a:ln w="25400" cap="flat" cmpd="sng" algn="ctr">
          <a:solidFill>
            <a:sysClr val="window" lastClr="FFFFFF">
              <a:hueOff val="0"/>
              <a:satOff val="0"/>
              <a:lumOff val="0"/>
              <a:alphaOff val="0"/>
            </a:sysClr>
          </a:solidFill>
          <a:prstDash val="solid"/>
        </a:ln>
        <a:effectLst/>
      </dgm:spPr>
      <dgm:t>
        <a:bodyPr/>
        <a:lstStyle/>
        <a:p>
          <a:r>
            <a:rPr lang="en-US" sz="1200" b="1" dirty="0">
              <a:solidFill>
                <a:sysClr val="window" lastClr="FFFFFF"/>
              </a:solidFill>
              <a:latin typeface="Times New Roman" pitchFamily="18" charset="0"/>
              <a:ea typeface="+mn-ea"/>
              <a:cs typeface="Times New Roman" pitchFamily="18" charset="0"/>
            </a:rPr>
            <a:t>2</a:t>
          </a:r>
          <a:endParaRPr lang="cs-CZ" sz="1200" b="1" dirty="0">
            <a:solidFill>
              <a:sysClr val="window" lastClr="FFFFFF"/>
            </a:solidFill>
            <a:latin typeface="Times New Roman" pitchFamily="18" charset="0"/>
            <a:ea typeface="+mn-ea"/>
            <a:cs typeface="Times New Roman" pitchFamily="18" charset="0"/>
          </a:endParaRPr>
        </a:p>
      </dgm:t>
    </dgm:pt>
    <dgm:pt modelId="{5D6DB45E-27C1-4240-8005-3721D459C2D2}" type="parTrans" cxnId="{C980B175-2630-4D13-B09E-09F4BB10B7D2}">
      <dgm:prSet/>
      <dgm:spPr/>
      <dgm:t>
        <a:bodyPr/>
        <a:lstStyle/>
        <a:p>
          <a:endParaRPr lang="cs-CZ"/>
        </a:p>
      </dgm:t>
    </dgm:pt>
    <dgm:pt modelId="{A3CE108D-1F63-4146-8E0D-3C61706A779D}" type="sibTrans" cxnId="{C980B175-2630-4D13-B09E-09F4BB10B7D2}">
      <dgm:prSet/>
      <dgm:spPr/>
      <dgm:t>
        <a:bodyPr/>
        <a:lstStyle/>
        <a:p>
          <a:endParaRPr lang="cs-CZ"/>
        </a:p>
      </dgm:t>
    </dgm:pt>
    <dgm:pt modelId="{CD2B1A86-93B8-467C-9DAB-2C1BDE1B17C1}">
      <dgm:prSet phldrT="[Text]" custT="1"/>
      <dgm:spPr>
        <a:xfrm>
          <a:off x="910045" y="1352005"/>
          <a:ext cx="901336" cy="901336"/>
        </a:xfrm>
        <a:solidFill>
          <a:schemeClr val="bg1"/>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0000"/>
              </a:solidFill>
              <a:latin typeface="Times New Roman" pitchFamily="18" charset="0"/>
              <a:ea typeface="+mn-ea"/>
              <a:cs typeface="Times New Roman" pitchFamily="18" charset="0"/>
            </a:rPr>
            <a:t>1</a:t>
          </a:r>
          <a:endParaRPr lang="cs-CZ" sz="1200" b="1" dirty="0">
            <a:solidFill>
              <a:srgbClr val="FF0000"/>
            </a:solidFill>
            <a:latin typeface="Times New Roman" pitchFamily="18" charset="0"/>
            <a:ea typeface="+mn-ea"/>
            <a:cs typeface="Times New Roman" pitchFamily="18" charset="0"/>
          </a:endParaRPr>
        </a:p>
      </dgm:t>
    </dgm:pt>
    <dgm:pt modelId="{4E0B995F-CA4D-4680-A88E-E665510569BC}" type="parTrans" cxnId="{505825EA-1D2B-499F-8EC9-E306B8207B71}">
      <dgm:prSet/>
      <dgm:spPr/>
      <dgm:t>
        <a:bodyPr/>
        <a:lstStyle/>
        <a:p>
          <a:endParaRPr lang="cs-CZ"/>
        </a:p>
      </dgm:t>
    </dgm:pt>
    <dgm:pt modelId="{66E85BDF-065C-4954-92D8-C0545CFD7B1C}" type="sibTrans" cxnId="{505825EA-1D2B-499F-8EC9-E306B8207B71}">
      <dgm:prSet/>
      <dgm:spPr/>
      <dgm:t>
        <a:bodyPr/>
        <a:lstStyle/>
        <a:p>
          <a:endParaRPr lang="cs-CZ"/>
        </a:p>
      </dgm:t>
    </dgm:pt>
    <dgm:pt modelId="{20C80C26-44B9-45E4-9CDC-174651B47C35}" type="pres">
      <dgm:prSet presAssocID="{7334D8D2-16DB-42B4-B2E7-0D9637611F88}" presName="Name0" presStyleCnt="0">
        <dgm:presLayoutVars>
          <dgm:chMax val="7"/>
          <dgm:resizeHandles val="exact"/>
        </dgm:presLayoutVars>
      </dgm:prSet>
      <dgm:spPr/>
      <dgm:t>
        <a:bodyPr/>
        <a:lstStyle/>
        <a:p>
          <a:endParaRPr lang="cs-CZ"/>
        </a:p>
      </dgm:t>
    </dgm:pt>
    <dgm:pt modelId="{652574D0-5ADC-4BAF-A657-3FF2BD14FC3B}" type="pres">
      <dgm:prSet presAssocID="{7334D8D2-16DB-42B4-B2E7-0D9637611F88}" presName="comp1" presStyleCnt="0"/>
      <dgm:spPr/>
    </dgm:pt>
    <dgm:pt modelId="{1158F40D-6AF2-41EC-BA9F-02E4FE353C23}" type="pres">
      <dgm:prSet presAssocID="{7334D8D2-16DB-42B4-B2E7-0D9637611F88}" presName="circle1" presStyleLbl="node1" presStyleIdx="0" presStyleCnt="3"/>
      <dgm:spPr>
        <a:prstGeom prst="ellipse">
          <a:avLst/>
        </a:prstGeom>
        <a:solidFill>
          <a:srgbClr val="FF0000"/>
        </a:solidFill>
        <a:ln w="25400" cap="flat" cmpd="sng" algn="ctr">
          <a:solidFill>
            <a:sysClr val="window" lastClr="FFFFFF">
              <a:hueOff val="0"/>
              <a:satOff val="0"/>
              <a:lumOff val="0"/>
              <a:alphaOff val="0"/>
            </a:sysClr>
          </a:solidFill>
          <a:prstDash val="solid"/>
        </a:ln>
        <a:effectLst/>
      </dgm:spPr>
      <dgm:t>
        <a:bodyPr/>
        <a:lstStyle/>
        <a:p>
          <a:endParaRPr lang="cs-CZ"/>
        </a:p>
      </dgm:t>
    </dgm:pt>
    <dgm:pt modelId="{B9AFD339-31E9-4A30-B9BB-8830112AAB84}" type="pres">
      <dgm:prSet presAssocID="{7334D8D2-16DB-42B4-B2E7-0D9637611F88}" presName="c1text" presStyleLbl="node1" presStyleIdx="0" presStyleCnt="3">
        <dgm:presLayoutVars>
          <dgm:bulletEnabled val="1"/>
        </dgm:presLayoutVars>
      </dgm:prSet>
      <dgm:spPr/>
      <dgm:t>
        <a:bodyPr/>
        <a:lstStyle/>
        <a:p>
          <a:endParaRPr lang="cs-CZ"/>
        </a:p>
      </dgm:t>
    </dgm:pt>
    <dgm:pt modelId="{824C3875-F9ED-4B4F-A02A-5ACA33D0E554}" type="pres">
      <dgm:prSet presAssocID="{7334D8D2-16DB-42B4-B2E7-0D9637611F88}" presName="comp2" presStyleCnt="0"/>
      <dgm:spPr/>
    </dgm:pt>
    <dgm:pt modelId="{C77E5BCC-88DC-4A7A-873F-9F395E964C08}" type="pres">
      <dgm:prSet presAssocID="{7334D8D2-16DB-42B4-B2E7-0D9637611F88}" presName="circle2" presStyleLbl="node1" presStyleIdx="1" presStyleCnt="3"/>
      <dgm:spPr>
        <a:prstGeom prst="ellipse">
          <a:avLst/>
        </a:prstGeom>
      </dgm:spPr>
      <dgm:t>
        <a:bodyPr/>
        <a:lstStyle/>
        <a:p>
          <a:endParaRPr lang="cs-CZ"/>
        </a:p>
      </dgm:t>
    </dgm:pt>
    <dgm:pt modelId="{FC714E0D-6E53-418E-8877-9BC34F156E81}" type="pres">
      <dgm:prSet presAssocID="{7334D8D2-16DB-42B4-B2E7-0D9637611F88}" presName="c2text" presStyleLbl="node1" presStyleIdx="1" presStyleCnt="3">
        <dgm:presLayoutVars>
          <dgm:bulletEnabled val="1"/>
        </dgm:presLayoutVars>
      </dgm:prSet>
      <dgm:spPr/>
      <dgm:t>
        <a:bodyPr/>
        <a:lstStyle/>
        <a:p>
          <a:endParaRPr lang="cs-CZ"/>
        </a:p>
      </dgm:t>
    </dgm:pt>
    <dgm:pt modelId="{D6331AA4-4587-4EEB-B362-D3DA46AA0333}" type="pres">
      <dgm:prSet presAssocID="{7334D8D2-16DB-42B4-B2E7-0D9637611F88}" presName="comp3" presStyleCnt="0"/>
      <dgm:spPr/>
    </dgm:pt>
    <dgm:pt modelId="{A726C10E-540D-4D76-ADF6-7136CE834A58}" type="pres">
      <dgm:prSet presAssocID="{7334D8D2-16DB-42B4-B2E7-0D9637611F88}" presName="circle3" presStyleLbl="node1" presStyleIdx="2" presStyleCnt="3"/>
      <dgm:spPr>
        <a:prstGeom prst="ellipse">
          <a:avLst/>
        </a:prstGeom>
      </dgm:spPr>
      <dgm:t>
        <a:bodyPr/>
        <a:lstStyle/>
        <a:p>
          <a:endParaRPr lang="cs-CZ"/>
        </a:p>
      </dgm:t>
    </dgm:pt>
    <dgm:pt modelId="{DAD5D394-0D58-4D9A-A143-08C1545CA4A9}" type="pres">
      <dgm:prSet presAssocID="{7334D8D2-16DB-42B4-B2E7-0D9637611F88}" presName="c3text" presStyleLbl="node1" presStyleIdx="2" presStyleCnt="3">
        <dgm:presLayoutVars>
          <dgm:bulletEnabled val="1"/>
        </dgm:presLayoutVars>
      </dgm:prSet>
      <dgm:spPr/>
      <dgm:t>
        <a:bodyPr/>
        <a:lstStyle/>
        <a:p>
          <a:endParaRPr lang="cs-CZ"/>
        </a:p>
      </dgm:t>
    </dgm:pt>
  </dgm:ptLst>
  <dgm:cxnLst>
    <dgm:cxn modelId="{7CF584F0-40D3-40F3-AC96-6E0D1F0FC5AA}" srcId="{7334D8D2-16DB-42B4-B2E7-0D9637611F88}" destId="{9016BFD8-BC71-4671-8B13-3DC47186ADB6}" srcOrd="0" destOrd="0" parTransId="{8ADAFAB4-DA3A-4A33-9D70-B7DD2F955713}" sibTransId="{DFE61513-85CE-400D-A03E-F0C58945C5FA}"/>
    <dgm:cxn modelId="{D91E27C4-BE81-421B-84D2-B565E57CF71D}" type="presOf" srcId="{FDD1432C-73DF-4D97-9C59-409D17B9D9A5}" destId="{C77E5BCC-88DC-4A7A-873F-9F395E964C08}" srcOrd="0" destOrd="0" presId="urn:microsoft.com/office/officeart/2005/8/layout/venn2"/>
    <dgm:cxn modelId="{942FBA84-3464-4E5D-B7C8-F0B0C656C58C}" type="presOf" srcId="{CD2B1A86-93B8-467C-9DAB-2C1BDE1B17C1}" destId="{A726C10E-540D-4D76-ADF6-7136CE834A58}" srcOrd="0" destOrd="0" presId="urn:microsoft.com/office/officeart/2005/8/layout/venn2"/>
    <dgm:cxn modelId="{C980B175-2630-4D13-B09E-09F4BB10B7D2}" srcId="{7334D8D2-16DB-42B4-B2E7-0D9637611F88}" destId="{FDD1432C-73DF-4D97-9C59-409D17B9D9A5}" srcOrd="1" destOrd="0" parTransId="{5D6DB45E-27C1-4240-8005-3721D459C2D2}" sibTransId="{A3CE108D-1F63-4146-8E0D-3C61706A779D}"/>
    <dgm:cxn modelId="{EF1A8463-0904-4D93-9E1E-569D97069EB8}" type="presOf" srcId="{9016BFD8-BC71-4671-8B13-3DC47186ADB6}" destId="{B9AFD339-31E9-4A30-B9BB-8830112AAB84}" srcOrd="1" destOrd="0" presId="urn:microsoft.com/office/officeart/2005/8/layout/venn2"/>
    <dgm:cxn modelId="{DC181C8A-28DF-4641-9C5C-3760C9119694}" type="presOf" srcId="{9016BFD8-BC71-4671-8B13-3DC47186ADB6}" destId="{1158F40D-6AF2-41EC-BA9F-02E4FE353C23}" srcOrd="0" destOrd="0" presId="urn:microsoft.com/office/officeart/2005/8/layout/venn2"/>
    <dgm:cxn modelId="{505825EA-1D2B-499F-8EC9-E306B8207B71}" srcId="{7334D8D2-16DB-42B4-B2E7-0D9637611F88}" destId="{CD2B1A86-93B8-467C-9DAB-2C1BDE1B17C1}" srcOrd="2" destOrd="0" parTransId="{4E0B995F-CA4D-4680-A88E-E665510569BC}" sibTransId="{66E85BDF-065C-4954-92D8-C0545CFD7B1C}"/>
    <dgm:cxn modelId="{89AE4F35-B88C-4764-A9C3-2B5E3E84D032}" type="presOf" srcId="{FDD1432C-73DF-4D97-9C59-409D17B9D9A5}" destId="{FC714E0D-6E53-418E-8877-9BC34F156E81}" srcOrd="1" destOrd="0" presId="urn:microsoft.com/office/officeart/2005/8/layout/venn2"/>
    <dgm:cxn modelId="{91E1222F-E1D8-4626-B807-FDE036B73732}" type="presOf" srcId="{7334D8D2-16DB-42B4-B2E7-0D9637611F88}" destId="{20C80C26-44B9-45E4-9CDC-174651B47C35}" srcOrd="0" destOrd="0" presId="urn:microsoft.com/office/officeart/2005/8/layout/venn2"/>
    <dgm:cxn modelId="{B83D9003-03CA-4606-98FF-A5371E0D9E3C}" type="presOf" srcId="{CD2B1A86-93B8-467C-9DAB-2C1BDE1B17C1}" destId="{DAD5D394-0D58-4D9A-A143-08C1545CA4A9}" srcOrd="1" destOrd="0" presId="urn:microsoft.com/office/officeart/2005/8/layout/venn2"/>
    <dgm:cxn modelId="{3ADE783E-5CA5-4F40-83A8-3056166EE6FA}" type="presParOf" srcId="{20C80C26-44B9-45E4-9CDC-174651B47C35}" destId="{652574D0-5ADC-4BAF-A657-3FF2BD14FC3B}" srcOrd="0" destOrd="0" presId="urn:microsoft.com/office/officeart/2005/8/layout/venn2"/>
    <dgm:cxn modelId="{B86B527E-4A59-457F-9A6A-7B72EFFCC7A1}" type="presParOf" srcId="{652574D0-5ADC-4BAF-A657-3FF2BD14FC3B}" destId="{1158F40D-6AF2-41EC-BA9F-02E4FE353C23}" srcOrd="0" destOrd="0" presId="urn:microsoft.com/office/officeart/2005/8/layout/venn2"/>
    <dgm:cxn modelId="{0C5552E0-DE27-4B3F-A6C5-F385411157A2}" type="presParOf" srcId="{652574D0-5ADC-4BAF-A657-3FF2BD14FC3B}" destId="{B9AFD339-31E9-4A30-B9BB-8830112AAB84}" srcOrd="1" destOrd="0" presId="urn:microsoft.com/office/officeart/2005/8/layout/venn2"/>
    <dgm:cxn modelId="{AF9CE162-F902-4F63-A009-927934A552FF}" type="presParOf" srcId="{20C80C26-44B9-45E4-9CDC-174651B47C35}" destId="{824C3875-F9ED-4B4F-A02A-5ACA33D0E554}" srcOrd="1" destOrd="0" presId="urn:microsoft.com/office/officeart/2005/8/layout/venn2"/>
    <dgm:cxn modelId="{CFAFE043-F433-45C1-9AF3-3FF579E08B6D}" type="presParOf" srcId="{824C3875-F9ED-4B4F-A02A-5ACA33D0E554}" destId="{C77E5BCC-88DC-4A7A-873F-9F395E964C08}" srcOrd="0" destOrd="0" presId="urn:microsoft.com/office/officeart/2005/8/layout/venn2"/>
    <dgm:cxn modelId="{CC9EA6B8-FFC3-4E69-9E97-6E8AEBAE2AAE}" type="presParOf" srcId="{824C3875-F9ED-4B4F-A02A-5ACA33D0E554}" destId="{FC714E0D-6E53-418E-8877-9BC34F156E81}" srcOrd="1" destOrd="0" presId="urn:microsoft.com/office/officeart/2005/8/layout/venn2"/>
    <dgm:cxn modelId="{39743B8D-EC2F-42C0-8248-35F8D424F813}" type="presParOf" srcId="{20C80C26-44B9-45E4-9CDC-174651B47C35}" destId="{D6331AA4-4587-4EEB-B362-D3DA46AA0333}" srcOrd="2" destOrd="0" presId="urn:microsoft.com/office/officeart/2005/8/layout/venn2"/>
    <dgm:cxn modelId="{26951452-068A-4B4F-B178-BF3A55A825C9}" type="presParOf" srcId="{D6331AA4-4587-4EEB-B362-D3DA46AA0333}" destId="{A726C10E-540D-4D76-ADF6-7136CE834A58}" srcOrd="0" destOrd="0" presId="urn:microsoft.com/office/officeart/2005/8/layout/venn2"/>
    <dgm:cxn modelId="{A463EAD5-D473-4C44-8D93-E0055DBEEF29}" type="presParOf" srcId="{D6331AA4-4587-4EEB-B362-D3DA46AA0333}" destId="{DAD5D394-0D58-4D9A-A143-08C1545CA4A9}" srcOrd="1" destOrd="0" presId="urn:microsoft.com/office/officeart/2005/8/layout/venn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C32191-56E5-406A-A2E3-49D441971A13}">
      <dsp:nvSpPr>
        <dsp:cNvPr id="0" name=""/>
        <dsp:cNvSpPr/>
      </dsp:nvSpPr>
      <dsp:spPr>
        <a:xfrm>
          <a:off x="359496" y="0"/>
          <a:ext cx="2304254" cy="2304254"/>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dirty="0">
              <a:solidFill>
                <a:srgbClr val="FFFF00"/>
              </a:solidFill>
              <a:latin typeface="Times New Roman" pitchFamily="18" charset="0"/>
              <a:ea typeface="+mn-ea"/>
              <a:cs typeface="Times New Roman" pitchFamily="18" charset="0"/>
            </a:rPr>
            <a:t>3</a:t>
          </a:r>
          <a:endParaRPr lang="cs-CZ" sz="1200" b="1" kern="1200" dirty="0">
            <a:solidFill>
              <a:srgbClr val="FFFF00"/>
            </a:solidFill>
            <a:latin typeface="Times New Roman" pitchFamily="18" charset="0"/>
            <a:ea typeface="+mn-ea"/>
            <a:cs typeface="Times New Roman" pitchFamily="18" charset="0"/>
          </a:endParaRPr>
        </a:p>
      </dsp:txBody>
      <dsp:txXfrm>
        <a:off x="1108955" y="115212"/>
        <a:ext cx="805337" cy="345638"/>
      </dsp:txXfrm>
    </dsp:sp>
    <dsp:sp modelId="{50B61783-A4AE-487D-AED2-04F77E1FD765}">
      <dsp:nvSpPr>
        <dsp:cNvPr id="0" name=""/>
        <dsp:cNvSpPr/>
      </dsp:nvSpPr>
      <dsp:spPr>
        <a:xfrm>
          <a:off x="647528" y="576063"/>
          <a:ext cx="1728191" cy="1728191"/>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a:solidFill>
                <a:srgbClr val="FFFF00"/>
              </a:solidFill>
              <a:latin typeface="Times New Roman" pitchFamily="18" charset="0"/>
              <a:ea typeface="+mn-ea"/>
              <a:cs typeface="Times New Roman" pitchFamily="18" charset="0"/>
            </a:rPr>
            <a:t>2</a:t>
          </a:r>
          <a:endParaRPr lang="cs-CZ" sz="1200" b="1" kern="1200" dirty="0">
            <a:solidFill>
              <a:srgbClr val="FFFF00"/>
            </a:solidFill>
            <a:latin typeface="Times New Roman" pitchFamily="18" charset="0"/>
            <a:ea typeface="+mn-ea"/>
            <a:cs typeface="Times New Roman" pitchFamily="18" charset="0"/>
          </a:endParaRPr>
        </a:p>
      </dsp:txBody>
      <dsp:txXfrm>
        <a:off x="1108955" y="684075"/>
        <a:ext cx="805337" cy="324035"/>
      </dsp:txXfrm>
    </dsp:sp>
    <dsp:sp modelId="{7719AB30-410A-4CAA-9735-BC063C603A8A}">
      <dsp:nvSpPr>
        <dsp:cNvPr id="0" name=""/>
        <dsp:cNvSpPr/>
      </dsp:nvSpPr>
      <dsp:spPr>
        <a:xfrm>
          <a:off x="935560" y="1152127"/>
          <a:ext cx="1152127" cy="1152127"/>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a:solidFill>
                <a:srgbClr val="FFFF00"/>
              </a:solidFill>
              <a:latin typeface="Times New Roman" pitchFamily="18" charset="0"/>
              <a:ea typeface="+mn-ea"/>
              <a:cs typeface="Times New Roman" pitchFamily="18" charset="0"/>
            </a:rPr>
            <a:t>1</a:t>
          </a:r>
          <a:endParaRPr lang="cs-CZ" sz="1200" b="1" kern="1200" dirty="0">
            <a:solidFill>
              <a:srgbClr val="FFFF00"/>
            </a:solidFill>
            <a:latin typeface="Times New Roman" pitchFamily="18" charset="0"/>
            <a:ea typeface="+mn-ea"/>
            <a:cs typeface="Times New Roman" pitchFamily="18" charset="0"/>
          </a:endParaRPr>
        </a:p>
      </dsp:txBody>
      <dsp:txXfrm>
        <a:off x="1104285" y="1440159"/>
        <a:ext cx="814677" cy="57606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58F40D-6AF2-41EC-BA9F-02E4FE353C23}">
      <dsp:nvSpPr>
        <dsp:cNvPr id="0" name=""/>
        <dsp:cNvSpPr/>
      </dsp:nvSpPr>
      <dsp:spPr>
        <a:xfrm>
          <a:off x="144015" y="0"/>
          <a:ext cx="2376264" cy="2376264"/>
        </a:xfrm>
        <a:prstGeom prst="ellipse">
          <a:avLst/>
        </a:prstGeom>
        <a:solidFill>
          <a:srgbClr val="FF00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a:solidFill>
                <a:schemeClr val="bg1"/>
              </a:solidFill>
              <a:latin typeface="Times New Roman" pitchFamily="18" charset="0"/>
              <a:ea typeface="+mn-ea"/>
              <a:cs typeface="Times New Roman" pitchFamily="18" charset="0"/>
            </a:rPr>
            <a:t>3</a:t>
          </a:r>
          <a:endParaRPr lang="cs-CZ" sz="1200" b="1" kern="1200" dirty="0">
            <a:solidFill>
              <a:schemeClr val="bg1"/>
            </a:solidFill>
            <a:latin typeface="Times New Roman" pitchFamily="18" charset="0"/>
            <a:ea typeface="+mn-ea"/>
            <a:cs typeface="Times New Roman" pitchFamily="18" charset="0"/>
          </a:endParaRPr>
        </a:p>
      </dsp:txBody>
      <dsp:txXfrm>
        <a:off x="916895" y="118813"/>
        <a:ext cx="830504" cy="356439"/>
      </dsp:txXfrm>
    </dsp:sp>
    <dsp:sp modelId="{C77E5BCC-88DC-4A7A-873F-9F395E964C08}">
      <dsp:nvSpPr>
        <dsp:cNvPr id="0" name=""/>
        <dsp:cNvSpPr/>
      </dsp:nvSpPr>
      <dsp:spPr>
        <a:xfrm>
          <a:off x="441048" y="594065"/>
          <a:ext cx="1782198" cy="1782198"/>
        </a:xfrm>
        <a:prstGeom prst="ellipse">
          <a:avLst/>
        </a:prstGeom>
        <a:solidFill>
          <a:srgbClr val="0D97F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a:solidFill>
                <a:sysClr val="window" lastClr="FFFFFF"/>
              </a:solidFill>
              <a:latin typeface="Times New Roman" pitchFamily="18" charset="0"/>
              <a:ea typeface="+mn-ea"/>
              <a:cs typeface="Times New Roman" pitchFamily="18" charset="0"/>
            </a:rPr>
            <a:t>2</a:t>
          </a:r>
          <a:endParaRPr lang="cs-CZ" sz="1200" b="1" kern="1200" dirty="0">
            <a:solidFill>
              <a:sysClr val="window" lastClr="FFFFFF"/>
            </a:solidFill>
            <a:latin typeface="Times New Roman" pitchFamily="18" charset="0"/>
            <a:ea typeface="+mn-ea"/>
            <a:cs typeface="Times New Roman" pitchFamily="18" charset="0"/>
          </a:endParaRPr>
        </a:p>
      </dsp:txBody>
      <dsp:txXfrm>
        <a:off x="916895" y="705453"/>
        <a:ext cx="830504" cy="334162"/>
      </dsp:txXfrm>
    </dsp:sp>
    <dsp:sp modelId="{A726C10E-540D-4D76-ADF6-7136CE834A58}">
      <dsp:nvSpPr>
        <dsp:cNvPr id="0" name=""/>
        <dsp:cNvSpPr/>
      </dsp:nvSpPr>
      <dsp:spPr>
        <a:xfrm>
          <a:off x="738081" y="1188132"/>
          <a:ext cx="1188132" cy="1188132"/>
        </a:xfrm>
        <a:prstGeom prst="ellipse">
          <a:avLst/>
        </a:prstGeom>
        <a:solidFill>
          <a:schemeClr val="bg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a:solidFill>
                <a:srgbClr val="FF0000"/>
              </a:solidFill>
              <a:latin typeface="Times New Roman" pitchFamily="18" charset="0"/>
              <a:ea typeface="+mn-ea"/>
              <a:cs typeface="Times New Roman" pitchFamily="18" charset="0"/>
            </a:rPr>
            <a:t>1</a:t>
          </a:r>
          <a:endParaRPr lang="cs-CZ" sz="1200" b="1" kern="1200" dirty="0">
            <a:solidFill>
              <a:srgbClr val="FF0000"/>
            </a:solidFill>
            <a:latin typeface="Times New Roman" pitchFamily="18" charset="0"/>
            <a:ea typeface="+mn-ea"/>
            <a:cs typeface="Times New Roman" pitchFamily="18" charset="0"/>
          </a:endParaRPr>
        </a:p>
      </dsp:txBody>
      <dsp:txXfrm>
        <a:off x="912079" y="1485165"/>
        <a:ext cx="840136" cy="594066"/>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8.png"/></Relationships>
</file>

<file path=ppt/drawings/_rels/drawing2.xml.rels><?xml version="1.0" encoding="UTF-8" standalone="yes"?>
<Relationships xmlns="http://schemas.openxmlformats.org/package/2006/relationships"><Relationship Id="rId1" Type="http://schemas.openxmlformats.org/officeDocument/2006/relationships/image" Target="../media/image8.png"/></Relationships>
</file>

<file path=ppt/drawings/drawing1.xml><?xml version="1.0" encoding="utf-8"?>
<c:userShapes xmlns:c="http://schemas.openxmlformats.org/drawingml/2006/chart">
  <cdr:relSizeAnchor xmlns:cdr="http://schemas.openxmlformats.org/drawingml/2006/chartDrawing">
    <cdr:from>
      <cdr:x>0.72477</cdr:x>
      <cdr:y>0.13333</cdr:y>
    </cdr:from>
    <cdr:to>
      <cdr:x>0.84736</cdr:x>
      <cdr:y>0.31193</cdr:y>
    </cdr:to>
    <cdr:pic>
      <cdr:nvPicPr>
        <cdr:cNvPr id="2" name="Рисунок 1" descr="вмыв.PNG"/>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688632" y="576064"/>
          <a:ext cx="962159" cy="771633"/>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0.80508</cdr:x>
      <cdr:y>0.41935</cdr:y>
    </cdr:from>
    <cdr:to>
      <cdr:x>0.91832</cdr:x>
      <cdr:y>0.59219</cdr:y>
    </cdr:to>
    <cdr:pic>
      <cdr:nvPicPr>
        <cdr:cNvPr id="2" name="Рисунок 1" descr="вмыв.PNG"/>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840760" y="1872208"/>
          <a:ext cx="962159" cy="771633"/>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4AE9D43-953D-409B-B6C8-C1F221E2A1BC}" type="datetimeFigureOut">
              <a:rPr lang="ru-RU"/>
              <a:pPr>
                <a:defRPr/>
              </a:pPr>
              <a:t>27.06.2015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8BEC0EF-134F-4DDB-B6D1-AE003E23D6B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174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636C0A-AE36-455C-9EB4-B5CE337B6C54}" type="slidenum">
              <a:rPr lang="ru-RU"/>
              <a:pPr fontAlgn="base">
                <a:spcBef>
                  <a:spcPct val="0"/>
                </a:spcBef>
                <a:spcAft>
                  <a:spcPct val="0"/>
                </a:spcAft>
              </a:pPr>
              <a:t>3</a:t>
            </a:fld>
            <a:endParaRPr lang="ru-RU"/>
          </a:p>
        </p:txBody>
      </p:sp>
      <p:sp>
        <p:nvSpPr>
          <p:cNvPr id="3174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277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15A8D1-0335-4648-85AF-4B46EAC30ABC}" type="slidenum">
              <a:rPr lang="ru-RU"/>
              <a:pPr fontAlgn="base">
                <a:spcBef>
                  <a:spcPct val="0"/>
                </a:spcBef>
                <a:spcAft>
                  <a:spcPct val="0"/>
                </a:spcAft>
              </a:pPr>
              <a:t>16</a:t>
            </a:fld>
            <a:endParaRPr lang="ru-RU"/>
          </a:p>
        </p:txBody>
      </p:sp>
      <p:sp>
        <p:nvSpPr>
          <p:cNvPr id="3277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379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8BAF3F-7605-49FF-917E-F12BD3165B18}" type="slidenum">
              <a:rPr lang="ru-RU"/>
              <a:pPr fontAlgn="base">
                <a:spcBef>
                  <a:spcPct val="0"/>
                </a:spcBef>
                <a:spcAft>
                  <a:spcPct val="0"/>
                </a:spcAft>
              </a:pPr>
              <a:t>17</a:t>
            </a:fld>
            <a:endParaRPr lang="ru-RU"/>
          </a:p>
        </p:txBody>
      </p:sp>
      <p:sp>
        <p:nvSpPr>
          <p:cNvPr id="3379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481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7A9056-5BE4-4693-8A07-ABE3567E4D74}" type="slidenum">
              <a:rPr lang="ru-RU"/>
              <a:pPr fontAlgn="base">
                <a:spcBef>
                  <a:spcPct val="0"/>
                </a:spcBef>
                <a:spcAft>
                  <a:spcPct val="0"/>
                </a:spcAft>
              </a:pPr>
              <a:t>18</a:t>
            </a:fld>
            <a:endParaRPr lang="ru-RU"/>
          </a:p>
        </p:txBody>
      </p:sp>
      <p:sp>
        <p:nvSpPr>
          <p:cNvPr id="3482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584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51FE81-1F5B-4E27-A71D-22FFBBFA5A72}" type="slidenum">
              <a:rPr lang="ru-RU"/>
              <a:pPr fontAlgn="base">
                <a:spcBef>
                  <a:spcPct val="0"/>
                </a:spcBef>
                <a:spcAft>
                  <a:spcPct val="0"/>
                </a:spcAft>
              </a:pPr>
              <a:t>19</a:t>
            </a:fld>
            <a:endParaRPr lang="ru-RU"/>
          </a:p>
        </p:txBody>
      </p:sp>
      <p:sp>
        <p:nvSpPr>
          <p:cNvPr id="3584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686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4A96B8-2C33-4C1A-B56A-2A47F9C2B505}" type="slidenum">
              <a:rPr lang="ru-RU"/>
              <a:pPr fontAlgn="base">
                <a:spcBef>
                  <a:spcPct val="0"/>
                </a:spcBef>
                <a:spcAft>
                  <a:spcPct val="0"/>
                </a:spcAft>
              </a:pPr>
              <a:t>20</a:t>
            </a:fld>
            <a:endParaRPr lang="ru-RU"/>
          </a:p>
        </p:txBody>
      </p:sp>
      <p:sp>
        <p:nvSpPr>
          <p:cNvPr id="3686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ru-RU" smtClean="0"/>
              <a:t>А.В.Верников</a:t>
            </a:r>
          </a:p>
        </p:txBody>
      </p:sp>
      <p:sp>
        <p:nvSpPr>
          <p:cNvPr id="3789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62351-1C6C-4B0F-809C-8734D4E604F1}" type="slidenum">
              <a:rPr lang="ru-RU"/>
              <a:pPr fontAlgn="base">
                <a:spcBef>
                  <a:spcPct val="0"/>
                </a:spcBef>
                <a:spcAft>
                  <a:spcPct val="0"/>
                </a:spcAft>
              </a:pPr>
              <a:t>21</a:t>
            </a:fld>
            <a:endParaRPr lang="ru-RU"/>
          </a:p>
        </p:txBody>
      </p:sp>
      <p:sp>
        <p:nvSpPr>
          <p:cNvPr id="3789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p:cNvSpPr>
            <a:spLocks noGrp="1" noRot="1" noChangeAspect="1" noTextEdit="1"/>
          </p:cNvSpPr>
          <p:nvPr>
            <p:ph type="sldImg"/>
          </p:nvPr>
        </p:nvSpPr>
        <p:spPr bwMode="auto">
          <a:noFill/>
          <a:ln>
            <a:solidFill>
              <a:srgbClr val="000000"/>
            </a:solidFill>
            <a:miter lim="800000"/>
            <a:headEnd/>
            <a:tailEnd/>
          </a:ln>
        </p:spPr>
      </p:sp>
      <p:sp>
        <p:nvSpPr>
          <p:cNvPr id="38915"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891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8E466EE-8470-47FF-9014-17FEE5650782}" type="slidenum">
              <a:rPr lang="ru-RU"/>
              <a:pPr fontAlgn="base">
                <a:spcBef>
                  <a:spcPct val="0"/>
                </a:spcBef>
                <a:spcAft>
                  <a:spcPct val="0"/>
                </a:spcAft>
              </a:pPr>
              <a:t>24</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994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4FA2FF-3E46-466C-9485-E992027A840F}" type="slidenum">
              <a:rPr lang="ru-RU"/>
              <a:pPr fontAlgn="base">
                <a:spcBef>
                  <a:spcPct val="0"/>
                </a:spcBef>
                <a:spcAft>
                  <a:spcPct val="0"/>
                </a:spcAft>
              </a:pPr>
              <a:t>26</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bwMode="auto">
          <a:noFill/>
          <a:ln>
            <a:solidFill>
              <a:srgbClr val="000000"/>
            </a:solidFill>
            <a:miter lim="800000"/>
            <a:headEnd/>
            <a:tailEnd/>
          </a:ln>
        </p:spPr>
      </p:sp>
      <p:sp>
        <p:nvSpPr>
          <p:cNvPr id="4096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096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0B8CDD-171A-4662-8323-FBE21EE1B2D2}" type="slidenum">
              <a:rPr lang="ru-RU"/>
              <a:pPr fontAlgn="base">
                <a:spcBef>
                  <a:spcPct val="0"/>
                </a:spcBef>
                <a:spcAft>
                  <a:spcPct val="0"/>
                </a:spcAft>
              </a:pPr>
              <a:t>27</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bwMode="auto">
          <a:noFill/>
          <a:ln>
            <a:solidFill>
              <a:srgbClr val="000000"/>
            </a:solidFill>
            <a:miter lim="800000"/>
            <a:headEnd/>
            <a:tailEnd/>
          </a:ln>
        </p:spPr>
      </p:sp>
      <p:sp>
        <p:nvSpPr>
          <p:cNvPr id="41987"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198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2980B1-2F6B-4C81-B212-92AF3458379A}" type="slidenum">
              <a:rPr lang="ru-RU"/>
              <a:pPr fontAlgn="base">
                <a:spcBef>
                  <a:spcPct val="0"/>
                </a:spcBef>
                <a:spcAft>
                  <a:spcPct val="0"/>
                </a:spcAft>
              </a:pPr>
              <a:t>29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z="1000" dirty="0" smtClean="0"/>
              <a:t>You see the main theses of the theory here.</a:t>
            </a:r>
          </a:p>
          <a:p>
            <a:pPr eaLnBrk="1" hangingPunct="1"/>
            <a:r>
              <a:rPr lang="en-US" dirty="0" smtClean="0"/>
              <a:t>First, each sphere like economy, politics and ideology is </a:t>
            </a:r>
            <a:r>
              <a:rPr lang="en-US" sz="1500" dirty="0" smtClean="0"/>
              <a:t>regulated or guided by a corresponding set of basic institutions made-in-a-society’s image.</a:t>
            </a:r>
          </a:p>
          <a:p>
            <a:pPr eaLnBrk="1" hangingPunct="1"/>
            <a:r>
              <a:rPr lang="en-US" sz="1500" dirty="0" smtClean="0"/>
              <a:t>Second, e</a:t>
            </a:r>
            <a:r>
              <a:rPr lang="en-US" dirty="0" smtClean="0"/>
              <a:t>conomic, political  and ideological institutions comprise the “institutional matrix” of human society.</a:t>
            </a:r>
          </a:p>
          <a:p>
            <a:pPr eaLnBrk="1" hangingPunct="1"/>
            <a:r>
              <a:rPr lang="en-US" dirty="0" smtClean="0"/>
              <a:t>Third, </a:t>
            </a:r>
            <a:r>
              <a:rPr lang="en-GB" dirty="0" smtClean="0"/>
              <a:t>historical observations and empirical research as well as mathematical modelling and a broad philosophical approach provide a ground for our hypothesis that two particular types of institutional matrices can be identified. Namely, we call the two types X-matrices and Y-matrices and compare the unique identities of each one. A</a:t>
            </a:r>
            <a:r>
              <a:rPr lang="en-US" dirty="0" smtClean="0"/>
              <a:t>n X-matrix and a Y-matrix differ by the sets of institutions forming them.</a:t>
            </a:r>
            <a:endParaRPr lang="ru-RU" dirty="0" smtClean="0"/>
          </a:p>
        </p:txBody>
      </p:sp>
      <p:sp>
        <p:nvSpPr>
          <p:cNvPr id="5" name="Верхний колонтитул 4"/>
          <p:cNvSpPr>
            <a:spLocks noGrp="1"/>
          </p:cNvSpPr>
          <p:nvPr>
            <p:ph type="hdr" sz="quarter" idx="10"/>
          </p:nvPr>
        </p:nvSpPr>
        <p:spPr/>
        <p:txBody>
          <a:bodyPr/>
          <a:lstStyle/>
          <a:p>
            <a:r>
              <a:rPr lang="en-US" smtClean="0"/>
              <a:t>Institute of Economisc, Moscow, Russia</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раз слайда 1"/>
          <p:cNvSpPr>
            <a:spLocks noGrp="1" noRot="1" noChangeAspect="1" noTextEdit="1"/>
          </p:cNvSpPr>
          <p:nvPr>
            <p:ph type="sldImg"/>
          </p:nvPr>
        </p:nvSpPr>
        <p:spPr bwMode="auto">
          <a:noFill/>
          <a:ln>
            <a:solidFill>
              <a:srgbClr val="000000"/>
            </a:solidFill>
            <a:miter lim="800000"/>
            <a:headEnd/>
            <a:tailEnd/>
          </a:ln>
        </p:spPr>
      </p:sp>
      <p:sp>
        <p:nvSpPr>
          <p:cNvPr id="43011"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301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6A2325-286C-45E1-80F1-0A50E797DC7A}" type="slidenum">
              <a:rPr lang="ru-RU"/>
              <a:pPr fontAlgn="base">
                <a:spcBef>
                  <a:spcPct val="0"/>
                </a:spcBef>
                <a:spcAft>
                  <a:spcPct val="0"/>
                </a:spcAft>
              </a:pPr>
              <a:t>33</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99C4F0-D829-4C37-8E92-A04B489B4F59}" type="slidenum">
              <a:rPr lang="ru-RU"/>
              <a:pPr fontAlgn="base">
                <a:spcBef>
                  <a:spcPct val="0"/>
                </a:spcBef>
                <a:spcAft>
                  <a:spcPct val="0"/>
                </a:spcAft>
              </a:pPr>
              <a:t>37</a:t>
            </a:fld>
            <a:endParaRPr lang="ru-RU"/>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0F9AEF3-0EBF-477F-BCC3-FE6EC7AA3A3F}" type="slidenum">
              <a:rPr lang="ru-RU"/>
              <a:pPr/>
              <a:t>5</a:t>
            </a:fld>
            <a:endParaRPr lang="ru-R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dirty="0" smtClean="0"/>
              <a:t>So, the X-matrix is formed by the following basic institutions:</a:t>
            </a:r>
          </a:p>
          <a:p>
            <a:pPr eaLnBrk="1" hangingPunct="1"/>
            <a:r>
              <a:rPr lang="en-US" dirty="0" smtClean="0"/>
              <a:t>in the economic sphere these are </a:t>
            </a:r>
            <a:r>
              <a:rPr lang="en-US" i="1" dirty="0" smtClean="0"/>
              <a:t>redistributive economy institutions </a:t>
            </a:r>
            <a:r>
              <a:rPr lang="en-US" dirty="0" smtClean="0"/>
              <a:t>(Karl Polanyi has introduced this term).</a:t>
            </a:r>
            <a:r>
              <a:rPr lang="en-US" i="1" dirty="0" smtClean="0"/>
              <a:t> </a:t>
            </a:r>
            <a:r>
              <a:rPr lang="en-US" dirty="0" smtClean="0"/>
              <a:t>Redistribution means that the Center mediates the movement of goods and services, as well as the rights for their production and use; </a:t>
            </a:r>
            <a:endParaRPr lang="ru-RU" dirty="0" smtClean="0"/>
          </a:p>
          <a:p>
            <a:pPr eaLnBrk="1" hangingPunct="1"/>
            <a:r>
              <a:rPr lang="en-US" dirty="0" smtClean="0"/>
              <a:t>in the political sphere they correspond to </a:t>
            </a:r>
            <a:r>
              <a:rPr lang="en-US" i="1" dirty="0" smtClean="0"/>
              <a:t>institutions of unitary-centralized political order</a:t>
            </a:r>
            <a:r>
              <a:rPr lang="en-US" dirty="0" smtClean="0"/>
              <a:t>; </a:t>
            </a:r>
            <a:endParaRPr lang="ru-RU" dirty="0" smtClean="0"/>
          </a:p>
          <a:p>
            <a:pPr eaLnBrk="1" hangingPunct="1"/>
            <a:r>
              <a:rPr lang="en-US" dirty="0" smtClean="0"/>
              <a:t>in the ideological sphere the </a:t>
            </a:r>
            <a:r>
              <a:rPr lang="en-US" i="1" dirty="0" smtClean="0"/>
              <a:t>communitarian ideology </a:t>
            </a:r>
            <a:r>
              <a:rPr lang="en-US" dirty="0" smtClean="0"/>
              <a:t>dominates. It is expressed in the idea of priority of collective, public values over individual ones. We is over Me.</a:t>
            </a:r>
            <a:endParaRPr lang="ru-RU" dirty="0" smtClean="0"/>
          </a:p>
          <a:p>
            <a:pPr eaLnBrk="1" hangingPunct="1"/>
            <a:endParaRPr lang="ru-RU" dirty="0" smtClean="0"/>
          </a:p>
          <a:p>
            <a:pPr eaLnBrk="1" hangingPunct="1"/>
            <a:r>
              <a:rPr lang="en-US" dirty="0" smtClean="0"/>
              <a:t>Different basic institutions are connected in the Y-matrix:</a:t>
            </a:r>
          </a:p>
          <a:p>
            <a:pPr eaLnBrk="1" hangingPunct="1"/>
            <a:r>
              <a:rPr lang="en-US" dirty="0" smtClean="0"/>
              <a:t>in the economic sphere these are </a:t>
            </a:r>
            <a:r>
              <a:rPr lang="en-US" i="1" dirty="0" smtClean="0"/>
              <a:t>institutions of market economy</a:t>
            </a:r>
            <a:r>
              <a:rPr lang="en-US" dirty="0" smtClean="0"/>
              <a:t>; </a:t>
            </a:r>
            <a:endParaRPr lang="ru-RU" dirty="0" smtClean="0"/>
          </a:p>
          <a:p>
            <a:pPr eaLnBrk="1" hangingPunct="1"/>
            <a:r>
              <a:rPr lang="en-US" dirty="0" smtClean="0"/>
              <a:t>in the political sphere they correspond to </a:t>
            </a:r>
            <a:r>
              <a:rPr lang="en-US" i="1" dirty="0" smtClean="0"/>
              <a:t>institutions of federative political order</a:t>
            </a:r>
            <a:r>
              <a:rPr lang="en-US" dirty="0" smtClean="0"/>
              <a:t>;</a:t>
            </a:r>
            <a:endParaRPr lang="ru-RU"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Respectively, </a:t>
            </a:r>
            <a:r>
              <a:rPr lang="en-US" i="1" dirty="0" smtClean="0"/>
              <a:t>the ideology of </a:t>
            </a:r>
            <a:r>
              <a:rPr lang="en-US" i="1" dirty="0" err="1" smtClean="0"/>
              <a:t>subsidiarity</a:t>
            </a:r>
            <a:r>
              <a:rPr lang="en-US" dirty="0" smtClean="0"/>
              <a:t> dominates. What is the essence of </a:t>
            </a:r>
            <a:r>
              <a:rPr lang="en-US" dirty="0" err="1" smtClean="0"/>
              <a:t>subsidiarity</a:t>
            </a:r>
            <a:r>
              <a:rPr lang="en-US" dirty="0" smtClean="0"/>
              <a:t> idea? It proclaims the  subsidiary, subordinated character of collective values to individual ones. In this case Me or I  is over We. </a:t>
            </a:r>
            <a:endParaRPr lang="ru-RU"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You can see that X-matrix  looks like pure </a:t>
            </a:r>
            <a:r>
              <a:rPr lang="en-US" sz="1200" kern="1200" dirty="0" smtClean="0">
                <a:solidFill>
                  <a:schemeClr val="tx1"/>
                </a:solidFill>
                <a:latin typeface="Arial" charset="0"/>
                <a:ea typeface="Arial" charset="0"/>
                <a:cs typeface="Arial" charset="0"/>
              </a:rPr>
              <a:t>WITT-society ("We're In This Together”) and Y-matrix </a:t>
            </a:r>
            <a:r>
              <a:rPr lang="en-US" dirty="0" smtClean="0"/>
              <a:t>looks like pure YOYO- society (“You’re On Your Own”).</a:t>
            </a:r>
          </a:p>
          <a:p>
            <a:pPr eaLnBrk="1" hangingPunct="1"/>
            <a:endParaRPr lang="en-US" dirty="0" smtClean="0"/>
          </a:p>
          <a:p>
            <a:pPr eaLnBrk="1" hangingPunct="1"/>
            <a:r>
              <a:rPr lang="en-US" dirty="0" smtClean="0"/>
              <a:t>There is a bunch or set of institutions in economic, political and ideological spheres for each matrix. We won’t consider these institutions in details due to shortage of time. Therefore I skip the next three slides.</a:t>
            </a:r>
            <a:endParaRPr lang="ru-RU" dirty="0" smtClean="0"/>
          </a:p>
          <a:p>
            <a:pPr eaLnBrk="1" hangingPunct="1"/>
            <a:endParaRPr lang="ru-RU"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CA" dirty="0" smtClean="0"/>
              <a:t>(There are sets of economic institutions for each matrix). </a:t>
            </a:r>
          </a:p>
          <a:p>
            <a:pPr eaLnBrk="1" hangingPunct="1"/>
            <a:endParaRPr lang="en-CA" dirty="0" smtClean="0"/>
          </a:p>
          <a:p>
            <a:pPr eaLnBrk="1" hangingPunct="1"/>
            <a:r>
              <a:rPr lang="en-US" dirty="0" smtClean="0"/>
              <a:t>First,  I present you different economic X- and Y-institutions and their common functions in the economic structure. We can see them in the table. </a:t>
            </a:r>
          </a:p>
          <a:p>
            <a:pPr eaLnBrk="1" hangingPunct="1"/>
            <a:r>
              <a:rPr lang="en-US" dirty="0" smtClean="0"/>
              <a:t>The first function of economic structure is to support property rights system for fixing of goods. For Y-economies, or market economies, the private property is such basic institution. In X-economies it is a supreme conditional ownership: the supreme level of hierarchy defines conditions of  possession and use of property objects  - land, buildings etc</a:t>
            </a:r>
          </a:p>
          <a:p>
            <a:pPr eaLnBrk="1" hangingPunct="1"/>
            <a:r>
              <a:rPr lang="en-US" dirty="0" smtClean="0"/>
              <a:t>The second function is tr</a:t>
            </a:r>
            <a:r>
              <a:rPr lang="en-US" sz="800" dirty="0" smtClean="0">
                <a:cs typeface="Times New Roman" charset="0"/>
              </a:rPr>
              <a:t>ansfer of goods. In Y-economies we have the institution of exchange (or buying-selling)</a:t>
            </a:r>
            <a:r>
              <a:rPr lang="en-US" dirty="0" smtClean="0"/>
              <a:t>. In X-economies it is r</a:t>
            </a:r>
            <a:r>
              <a:rPr lang="en-US" sz="800" dirty="0" smtClean="0">
                <a:cs typeface="Times New Roman" charset="0"/>
              </a:rPr>
              <a:t>edistribution or accumulation from the bottom to the center and then coordination on the top center level and distribution to lower levels. </a:t>
            </a:r>
          </a:p>
          <a:p>
            <a:pPr eaLnBrk="1" hangingPunct="1"/>
            <a:r>
              <a:rPr lang="en-US" sz="800" dirty="0" smtClean="0">
                <a:cs typeface="Times New Roman" charset="0"/>
              </a:rPr>
              <a:t>Thirdly,  institutions of interactions between economic agents are – cooperation in X-economy model and competition in Y-economy market model. </a:t>
            </a:r>
          </a:p>
          <a:p>
            <a:pPr eaLnBrk="1" hangingPunct="1"/>
            <a:r>
              <a:rPr lang="en-US" sz="800" dirty="0" smtClean="0">
                <a:cs typeface="Times New Roman" charset="0"/>
              </a:rPr>
              <a:t>Forth function is labor system organization. There is employed (unlimited term)</a:t>
            </a:r>
            <a:r>
              <a:rPr lang="ru-RU" sz="800" dirty="0" smtClean="0"/>
              <a:t> </a:t>
            </a:r>
            <a:r>
              <a:rPr lang="en-US" sz="800" dirty="0" smtClean="0">
                <a:cs typeface="Times New Roman" charset="0"/>
              </a:rPr>
              <a:t>labor institution in X-economy. L</a:t>
            </a:r>
            <a:r>
              <a:rPr lang="ru-RU" dirty="0" smtClean="0"/>
              <a:t>ifetime employment </a:t>
            </a:r>
            <a:r>
              <a:rPr lang="en-US" dirty="0" smtClean="0"/>
              <a:t>system in Japan is an example. In Y-economy there is c</a:t>
            </a:r>
            <a:r>
              <a:rPr lang="en-US" sz="800" dirty="0" smtClean="0">
                <a:cs typeface="Times New Roman" charset="0"/>
              </a:rPr>
              <a:t>ontract (short and medium term) labor. </a:t>
            </a:r>
          </a:p>
          <a:p>
            <a:pPr eaLnBrk="1" hangingPunct="1"/>
            <a:r>
              <a:rPr lang="en-US" sz="800" dirty="0" smtClean="0">
                <a:cs typeface="Times New Roman" charset="0"/>
              </a:rPr>
              <a:t>Lastly, there are feed-back institutions. Well-known profit maximization (or Y-efficiency) institution acts in market economy model, and cost limitation (or X-efficiency) institution acts in X-economic model. Harvey </a:t>
            </a:r>
            <a:r>
              <a:rPr lang="en-US" sz="800" dirty="0" err="1" smtClean="0">
                <a:cs typeface="Times New Roman" charset="0"/>
              </a:rPr>
              <a:t>Leibenstein</a:t>
            </a:r>
            <a:r>
              <a:rPr lang="en-US" sz="800" dirty="0" smtClean="0">
                <a:cs typeface="Times New Roman" charset="0"/>
              </a:rPr>
              <a:t> is the author of the X-efficiency theory.</a:t>
            </a:r>
            <a:endParaRPr lang="ru-RU" sz="800" dirty="0" smtClean="0">
              <a:cs typeface="Times New Roman" charset="0"/>
            </a:endParaRPr>
          </a:p>
        </p:txBody>
      </p:sp>
      <p:sp>
        <p:nvSpPr>
          <p:cNvPr id="5" name="Верхний колонтитул 4"/>
          <p:cNvSpPr>
            <a:spLocks noGrp="1"/>
          </p:cNvSpPr>
          <p:nvPr>
            <p:ph type="hdr" sz="quarter" idx="10"/>
          </p:nvPr>
        </p:nvSpPr>
        <p:spPr/>
        <p:txBody>
          <a:bodyPr/>
          <a:lstStyle/>
          <a:p>
            <a:r>
              <a:rPr lang="en-US" smtClean="0"/>
              <a:t>Institute of Economisc, Moscow, Russia</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E5E9505A-3D23-4D04-8130-9D91062F3EE2}" type="slidenum">
              <a:rPr lang="ru-RU" smtClean="0"/>
              <a:pPr>
                <a:defRPr/>
              </a:pPr>
              <a:t>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smtClean="0"/>
              <a:t>Here you can compare X- and Y-political institutions. X-political order represents a top-down model of society. Therefore, Y-political order characterizes bottom-up  model. I give you only the list of institutions. We have not enough time to explain them. Let us enumerate X- and Y-institutions:</a:t>
            </a:r>
          </a:p>
          <a:p>
            <a:pPr eaLnBrk="1" hangingPunct="1"/>
            <a:r>
              <a:rPr lang="en-US" sz="800" dirty="0" smtClean="0">
                <a:cs typeface="Times New Roman" charset="0"/>
              </a:rPr>
              <a:t>First, for Territorial administrative organization of the state there are Administrative system </a:t>
            </a:r>
            <a:r>
              <a:rPr lang="ru-RU" sz="800" dirty="0" smtClean="0">
                <a:cs typeface="Times New Roman" charset="0"/>
              </a:rPr>
              <a:t>(</a:t>
            </a:r>
            <a:r>
              <a:rPr lang="en-US" sz="800" dirty="0" err="1" smtClean="0">
                <a:cs typeface="Times New Roman" charset="0"/>
              </a:rPr>
              <a:t>unitarity</a:t>
            </a:r>
            <a:r>
              <a:rPr lang="ru-RU" sz="800" dirty="0" smtClean="0">
                <a:cs typeface="Times New Roman" charset="0"/>
              </a:rPr>
              <a:t>)</a:t>
            </a:r>
            <a:r>
              <a:rPr lang="en-US" sz="800" dirty="0" smtClean="0">
                <a:cs typeface="Times New Roman" charset="0"/>
              </a:rPr>
              <a:t> in X-matrix and Federative structure (federation) </a:t>
            </a:r>
            <a:r>
              <a:rPr lang="en-US" dirty="0" smtClean="0"/>
              <a:t>- in Y-matrix. </a:t>
            </a:r>
          </a:p>
          <a:p>
            <a:pPr eaLnBrk="1" hangingPunct="1"/>
            <a:r>
              <a:rPr lang="en-US" dirty="0" smtClean="0"/>
              <a:t>As for Governance system, or flow of decision making,  in X-model we have </a:t>
            </a:r>
            <a:r>
              <a:rPr lang="en-US" sz="800" dirty="0" smtClean="0">
                <a:cs typeface="Times New Roman" charset="0"/>
              </a:rPr>
              <a:t>Vertical hierarchical authority with Center on the top, versus Self-government and </a:t>
            </a:r>
            <a:r>
              <a:rPr lang="en-US" sz="800" dirty="0" err="1" smtClean="0">
                <a:cs typeface="Times New Roman" charset="0"/>
              </a:rPr>
              <a:t>subsidiarity</a:t>
            </a:r>
            <a:r>
              <a:rPr lang="en-US" sz="800" dirty="0" smtClean="0">
                <a:cs typeface="Times New Roman" charset="0"/>
              </a:rPr>
              <a:t> in Y-model.</a:t>
            </a:r>
          </a:p>
          <a:p>
            <a:pPr eaLnBrk="1" hangingPunct="1"/>
            <a:r>
              <a:rPr lang="en-US" dirty="0" smtClean="0"/>
              <a:t>Third:  What is type of interaction  in the order of decision making? </a:t>
            </a:r>
            <a:r>
              <a:rPr lang="en-US" sz="800" dirty="0" smtClean="0">
                <a:cs typeface="Times New Roman" charset="0"/>
              </a:rPr>
              <a:t>General assembly and unanimity for X-model and Multi-party system and democratic majority for Y-model.</a:t>
            </a:r>
          </a:p>
          <a:p>
            <a:pPr eaLnBrk="1" hangingPunct="1"/>
            <a:r>
              <a:rPr lang="en-US" sz="800" dirty="0" smtClean="0">
                <a:cs typeface="Times New Roman" charset="0"/>
              </a:rPr>
              <a:t>Fourth, Filling of governing positions can be carried out on Appointment or Election basis, respectively.</a:t>
            </a:r>
          </a:p>
          <a:p>
            <a:pPr eaLnBrk="1" hangingPunct="1"/>
            <a:r>
              <a:rPr lang="en-US" sz="800" dirty="0" smtClean="0">
                <a:cs typeface="Times New Roman" charset="0"/>
              </a:rPr>
              <a:t>And last we indicate a very important institution for the permanent process of institutional circle, namely Feed</a:t>
            </a:r>
            <a:r>
              <a:rPr lang="ru-RU" sz="800" dirty="0" smtClean="0">
                <a:cs typeface="Times New Roman" charset="0"/>
              </a:rPr>
              <a:t>-</a:t>
            </a:r>
            <a:r>
              <a:rPr lang="en-US" sz="800" dirty="0" smtClean="0">
                <a:cs typeface="Times New Roman" charset="0"/>
              </a:rPr>
              <a:t>back mechanism. It could be  Appeals to higher levels of hierarchical authority for X-matrix or Law suits for Y-matrix.</a:t>
            </a:r>
            <a:endParaRPr lang="ru-RU" sz="800" dirty="0" smtClean="0">
              <a:cs typeface="Times New Roman" charset="0"/>
            </a:endParaRPr>
          </a:p>
        </p:txBody>
      </p:sp>
      <p:sp>
        <p:nvSpPr>
          <p:cNvPr id="5" name="Верхний колонтитул 4"/>
          <p:cNvSpPr>
            <a:spLocks noGrp="1"/>
          </p:cNvSpPr>
          <p:nvPr>
            <p:ph type="hdr" sz="quarter" idx="10"/>
          </p:nvPr>
        </p:nvSpPr>
        <p:spPr/>
        <p:txBody>
          <a:bodyPr/>
          <a:lstStyle/>
          <a:p>
            <a:r>
              <a:rPr lang="en-US" smtClean="0"/>
              <a:t>Institute of Economisc, Moscow, Russia</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dirty="0" smtClean="0"/>
              <a:t>Here is the list of ideological institutions. We will just list them. </a:t>
            </a:r>
            <a:r>
              <a:rPr lang="en-US" sz="1000" dirty="0" smtClean="0">
                <a:cs typeface="Times New Roman" charset="0"/>
              </a:rPr>
              <a:t>X-institutions of communitarian ideology are:</a:t>
            </a:r>
          </a:p>
          <a:p>
            <a:pPr eaLnBrk="1" hangingPunct="1"/>
            <a:r>
              <a:rPr lang="en-US" sz="1000" dirty="0" smtClean="0">
                <a:cs typeface="Times New Roman" charset="0"/>
              </a:rPr>
              <a:t>First, Collectivism as a Core principle of social actions, second, Egalitarianism as Normative understanding of social structure, An order as Prevailing social values, Well-being-oriented Labor attitudes and Generalization &amp; </a:t>
            </a:r>
            <a:r>
              <a:rPr lang="en-US" sz="1000" dirty="0" err="1" smtClean="0">
                <a:cs typeface="Times New Roman" charset="0"/>
              </a:rPr>
              <a:t>Integralism</a:t>
            </a:r>
            <a:r>
              <a:rPr lang="en-US" sz="1000" dirty="0" smtClean="0">
                <a:cs typeface="Times New Roman" charset="0"/>
              </a:rPr>
              <a:t> as Principles of Common thinking. </a:t>
            </a:r>
          </a:p>
          <a:p>
            <a:pPr eaLnBrk="1" hangingPunct="1"/>
            <a:r>
              <a:rPr lang="en-US" sz="1000" dirty="0" smtClean="0">
                <a:cs typeface="Times New Roman" charset="0"/>
              </a:rPr>
              <a:t>Respectively, a complex of Y-institutions of subsidiary ideology includes Individualism, Stratification, Freedom</a:t>
            </a:r>
            <a:r>
              <a:rPr lang="en-US" sz="1000" b="0" dirty="0" smtClean="0">
                <a:cs typeface="Times New Roman" charset="0"/>
              </a:rPr>
              <a:t>, </a:t>
            </a:r>
            <a:r>
              <a:rPr kumimoji="0" lang="en-US" sz="1000" b="0" i="0" u="none" strike="noStrike" cap="none" normalizeH="0" baseline="0" dirty="0" smtClean="0">
                <a:ln>
                  <a:noFill/>
                </a:ln>
                <a:solidFill>
                  <a:schemeClr val="tx1"/>
                </a:solidFill>
                <a:effectLst/>
                <a:latin typeface="Arial" charset="0"/>
                <a:cs typeface="Times New Roman" charset="0"/>
              </a:rPr>
              <a:t>Pecuniary</a:t>
            </a:r>
            <a:r>
              <a:rPr kumimoji="0" lang="ru-RU" sz="1000" b="1" i="0" u="none" strike="noStrike" cap="none" normalizeH="0" baseline="0" dirty="0" smtClean="0">
                <a:ln>
                  <a:noFill/>
                </a:ln>
                <a:solidFill>
                  <a:schemeClr val="tx1"/>
                </a:solidFill>
                <a:effectLst/>
                <a:latin typeface="Arial" charset="0"/>
                <a:cs typeface="Times New Roman" charset="0"/>
              </a:rPr>
              <a:t>-</a:t>
            </a:r>
            <a:r>
              <a:rPr lang="en-US" sz="1000" dirty="0" smtClean="0">
                <a:cs typeface="Times New Roman" charset="0"/>
              </a:rPr>
              <a:t>oriented labor attitudes and Specialization and </a:t>
            </a:r>
            <a:r>
              <a:rPr lang="en-US" sz="1000" dirty="0" err="1" smtClean="0">
                <a:cs typeface="Times New Roman" charset="0"/>
              </a:rPr>
              <a:t>Mereism</a:t>
            </a:r>
            <a:r>
              <a:rPr lang="en-US" sz="1000" dirty="0" smtClean="0">
                <a:cs typeface="Times New Roman" charset="0"/>
              </a:rPr>
              <a:t>.</a:t>
            </a:r>
          </a:p>
          <a:p>
            <a:pPr eaLnBrk="1" hangingPunct="1"/>
            <a:r>
              <a:rPr lang="en-US" sz="1000" i="1" dirty="0" smtClean="0">
                <a:cs typeface="Times New Roman" charset="0"/>
              </a:rPr>
              <a:t>Ideological  institutions express a social consensus on main rules and norms of social actions and indicate what is fair and just in mass opinion .</a:t>
            </a:r>
            <a:endParaRPr lang="ru-RU" sz="1000" i="1" dirty="0" smtClean="0">
              <a:cs typeface="Times New Roman" charset="0"/>
            </a:endParaRPr>
          </a:p>
        </p:txBody>
      </p:sp>
      <p:sp>
        <p:nvSpPr>
          <p:cNvPr id="5" name="Верхний колонтитул 4"/>
          <p:cNvSpPr>
            <a:spLocks noGrp="1"/>
          </p:cNvSpPr>
          <p:nvPr>
            <p:ph type="hdr" sz="quarter" idx="10"/>
          </p:nvPr>
        </p:nvSpPr>
        <p:spPr/>
        <p:txBody>
          <a:bodyPr/>
          <a:lstStyle/>
          <a:p>
            <a:r>
              <a:rPr lang="en-US" smtClean="0"/>
              <a:t>Institute of Economisc, Moscow, Russia</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E5E9505A-3D23-4D04-8130-9D91062F3EE2}" type="slidenum">
              <a:rPr lang="ru-RU" smtClean="0"/>
              <a:pPr>
                <a:defRPr/>
              </a:pPr>
              <a:t>11</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dirty="0" smtClean="0"/>
              <a:t>Our hypothesis is that the institutional structure of each society can be presented as a combination of these two basic institutional matrices. In some societies the X-matrix institutions prevail, while Y-institutions help them. We assume that it is true for Russia, China, India  and most Asian, Latin American, and some other countries.</a:t>
            </a:r>
          </a:p>
          <a:p>
            <a:pPr eaLnBrk="1" hangingPunct="1"/>
            <a:r>
              <a:rPr lang="en-US" dirty="0" smtClean="0"/>
              <a:t>At the same time in other societies the Y-matrix institutions predominates, whereas the X-matrix institutions are complementary and additional, as, for example, in most countries of Europe and western offshoots including  the USA.</a:t>
            </a:r>
          </a:p>
          <a:p>
            <a:pPr eaLnBrk="1" hangingPunct="1"/>
            <a:r>
              <a:rPr lang="en-US" dirty="0" smtClean="0"/>
              <a:t>We suppose that the main task of social and economic policy in each country is to support the optimal combination of predominant and complementary institutions. For example,  the economic policy has to find the best proportion between market and redistributive institutions as well as forms of their modernization. </a:t>
            </a:r>
            <a:endParaRPr lang="ru-RU" dirty="0" smtClean="0"/>
          </a:p>
        </p:txBody>
      </p:sp>
      <p:sp>
        <p:nvSpPr>
          <p:cNvPr id="5" name="Верхний колонтитул 4"/>
          <p:cNvSpPr>
            <a:spLocks noGrp="1"/>
          </p:cNvSpPr>
          <p:nvPr>
            <p:ph type="hdr" sz="quarter" idx="10"/>
          </p:nvPr>
        </p:nvSpPr>
        <p:spPr/>
        <p:txBody>
          <a:bodyPr/>
          <a:lstStyle/>
          <a:p>
            <a:r>
              <a:rPr lang="en-US" smtClean="0"/>
              <a:t>Institute of Economisc, Moscow, Russia</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69A51D7-A1E4-4733-B495-99240338C35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A4B311E-418E-474C-81F7-8433F6033D9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BDDF38F-A58F-41CC-8759-E77FC611F835}"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1905000"/>
            <a:ext cx="8007350" cy="4191000"/>
          </a:xfrm>
        </p:spPr>
        <p:txBody>
          <a:bodyPr/>
          <a:lstStyle/>
          <a:p>
            <a:pPr lvl="0"/>
            <a:endParaRPr lang="ru-RU" noProof="0" smtClean="0"/>
          </a:p>
        </p:txBody>
      </p:sp>
      <p:sp>
        <p:nvSpPr>
          <p:cNvPr id="4" name="Rectangle 11"/>
          <p:cNvSpPr>
            <a:spLocks noGrp="1" noChangeArrowheads="1"/>
          </p:cNvSpPr>
          <p:nvPr>
            <p:ph type="dt" sz="half" idx="10"/>
          </p:nvPr>
        </p:nvSpPr>
        <p:spPr>
          <a:ln/>
        </p:spPr>
        <p:txBody>
          <a:bodyPr/>
          <a:lstStyle>
            <a:lvl1pPr>
              <a:defRPr/>
            </a:lvl1pPr>
          </a:lstStyle>
          <a:p>
            <a:endParaRPr lang="en-US"/>
          </a:p>
        </p:txBody>
      </p:sp>
      <p:sp>
        <p:nvSpPr>
          <p:cNvPr id="5" name="Rectangle 12"/>
          <p:cNvSpPr>
            <a:spLocks noGrp="1" noChangeArrowheads="1"/>
          </p:cNvSpPr>
          <p:nvPr>
            <p:ph type="ftr" sz="quarter" idx="11"/>
          </p:nvPr>
        </p:nvSpPr>
        <p:spPr>
          <a:ln/>
        </p:spPr>
        <p:txBody>
          <a:bodyPr/>
          <a:lstStyle>
            <a:lvl1pPr>
              <a:defRPr/>
            </a:lvl1pPr>
          </a:lstStyle>
          <a:p>
            <a:endParaRPr lang="ru-RU"/>
          </a:p>
        </p:txBody>
      </p:sp>
      <p:sp>
        <p:nvSpPr>
          <p:cNvPr id="6" name="Rectangle 13"/>
          <p:cNvSpPr>
            <a:spLocks noGrp="1" noChangeArrowheads="1"/>
          </p:cNvSpPr>
          <p:nvPr>
            <p:ph type="sldNum" sz="quarter" idx="12"/>
          </p:nvPr>
        </p:nvSpPr>
        <p:spPr>
          <a:ln/>
        </p:spPr>
        <p:txBody>
          <a:bodyPr/>
          <a:lstStyle>
            <a:lvl1pPr>
              <a:defRPr/>
            </a:lvl1pPr>
          </a:lstStyle>
          <a:p>
            <a:fld id="{84C2C689-375C-49B0-A18D-A7086F2FD9EC}"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endParaRPr lang="ru-RU"/>
          </a:p>
        </p:txBody>
      </p:sp>
      <p:sp>
        <p:nvSpPr>
          <p:cNvPr id="7" name="Rectangle 13"/>
          <p:cNvSpPr>
            <a:spLocks noGrp="1" noChangeArrowheads="1"/>
          </p:cNvSpPr>
          <p:nvPr>
            <p:ph type="sldNum" sz="quarter" idx="12"/>
          </p:nvPr>
        </p:nvSpPr>
        <p:spPr>
          <a:ln/>
        </p:spPr>
        <p:txBody>
          <a:bodyPr/>
          <a:lstStyle>
            <a:lvl1pPr>
              <a:defRPr/>
            </a:lvl1pPr>
          </a:lstStyle>
          <a:p>
            <a:fld id="{E0BF3FFD-2CA9-4CAF-A496-FC4D677C06AA}"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5E06F30-583E-46CB-A6C0-347C2BE739F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508651-5914-4A70-95E2-1F0CE9A3932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9DE83D1-FE28-46C3-8079-C7DCB84A346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0F8D662-6663-42C6-84D6-BADF2854E37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630A8E7-59BE-4592-B632-2E82E4F9F7F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BC5965A-833A-40DC-9CF0-FC963D866C3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D036A1F-2DEB-4BEA-8A1D-81D40C1A496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81FED70-C483-45A6-B4E0-D14B1208DC2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463F412-98F4-440B-BB2D-92DD3C7CCBA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google.ru/url?sa=i&amp;source=images&amp;cd=&amp;cad=rja&amp;docid=0iRIHGKmf-GGfM&amp;tbnid=nuy9e8EA1S82uM:&amp;ved=0CAgQjRwwAA&amp;url=http://forexaw.com/TERMs/Exchange_Economy/Financial_instruments/image591827_1-2_%D0%9F%D0%B5%D1%80%D0%B5%D1%89%D0%B8%D1%82%D1%8B%D0%B2%D0%B0%D1%8E%D1%82_%D1%80%D1%83%D0%B1%D0%BB%D0%B8&amp;ei=-4wbUaqwIMf34QS90YBA&amp;psig=AFQjCNE-YyZyV2n8Ke9K_nLK2TXAer88SA&amp;ust=1360846459579222"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hyperlink" Target="http://www.google.ru/imgres?imgurl=http://www.3dnews.ru/_imgdata/img/2011/07/11/613922/vol-1.jpg&amp;imgrefurl=http://www.3dnews.ru/news/613922&amp;h=395&amp;w=600&amp;sz=30&amp;tbnid=8ZwbaMl024b5BM:&amp;tbnh=67&amp;tbnw=102&amp;prev=/search?q=%D1%80%D0%B5%D0%B3%D1%83%D0%BB%D1%8F%D1%82%D0%BE%D1%80+%D0%BA%D0%B0%D1%80%D1%82%D0%B8%D0%BD%D0%BA%D0%B8&amp;tbm=isch&amp;tbo=u&amp;zoom=1&amp;q=%D1%80%D0%B5%D0%B3%D1%83%D0%BB%D1%8F%D1%82%D0%BE%D1%80+%D0%BA%D0%B0%D1%80%D1%82%D0%B8%D0%BD%D0%BA%D0%B8&amp;usg=__rWSamtu2xrDnLXwPZZ2qSG8E_eU=&amp;docid=poQtDSa00M188M&amp;hl=ru&amp;sa=X&amp;ei=oH0bUdeULarb4QSo6oDICQ&amp;ved=0CDoQ9QEwBA&amp;dur=58" TargetMode="External"/><Relationship Id="rId4" Type="http://schemas.openxmlformats.org/officeDocument/2006/relationships/image" Target="../media/image9.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kirdina.r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08050"/>
            <a:ext cx="7772400" cy="1800225"/>
          </a:xfrm>
        </p:spPr>
        <p:txBody>
          <a:bodyPr rtlCol="0">
            <a:normAutofit fontScale="90000"/>
          </a:bodyPr>
          <a:lstStyle/>
          <a:p>
            <a:pPr fontAlgn="auto">
              <a:spcAft>
                <a:spcPts val="0"/>
              </a:spcAft>
              <a:defRPr/>
            </a:pPr>
            <a:r>
              <a:rPr lang="en-US" sz="3600" b="1" dirty="0" smtClean="0"/>
              <a:t>INSTITUTIONAL MODELS </a:t>
            </a:r>
            <a:br>
              <a:rPr lang="en-US" sz="3600" b="1" dirty="0" smtClean="0"/>
            </a:br>
            <a:r>
              <a:rPr lang="en-US" sz="3600" b="1" dirty="0" smtClean="0"/>
              <a:t>IN BANKING AND INVESTMENT:</a:t>
            </a:r>
            <a:r>
              <a:rPr lang="ru-RU" sz="3600" dirty="0" smtClean="0"/>
              <a:t/>
            </a:r>
            <a:br>
              <a:rPr lang="ru-RU" sz="3600" dirty="0" smtClean="0"/>
            </a:br>
            <a:r>
              <a:rPr lang="en-US" sz="3600" b="1" dirty="0" smtClean="0"/>
              <a:t> A COMPARATIVE ANALYSIS OF </a:t>
            </a:r>
            <a:br>
              <a:rPr lang="en-US" sz="3600" b="1" dirty="0" smtClean="0"/>
            </a:br>
            <a:r>
              <a:rPr lang="en-US" sz="3600" b="1" dirty="0" smtClean="0"/>
              <a:t>CHINA AND RUSSIA</a:t>
            </a:r>
            <a:endParaRPr lang="ru-RU" dirty="0"/>
          </a:p>
        </p:txBody>
      </p:sp>
      <p:sp>
        <p:nvSpPr>
          <p:cNvPr id="3" name="Подзаголовок 2"/>
          <p:cNvSpPr>
            <a:spLocks noGrp="1"/>
          </p:cNvSpPr>
          <p:nvPr>
            <p:ph type="subTitle" idx="1"/>
          </p:nvPr>
        </p:nvSpPr>
        <p:spPr/>
        <p:txBody>
          <a:bodyPr rtlCol="0">
            <a:normAutofit fontScale="92500" lnSpcReduction="10000"/>
          </a:bodyPr>
          <a:lstStyle/>
          <a:p>
            <a:pPr fontAlgn="auto">
              <a:spcAft>
                <a:spcPts val="0"/>
              </a:spcAft>
              <a:buFont typeface="Arial" pitchFamily="34" charset="0"/>
              <a:buNone/>
              <a:defRPr/>
            </a:pPr>
            <a:r>
              <a:rPr lang="en-US" dirty="0" smtClean="0">
                <a:solidFill>
                  <a:schemeClr val="tx2">
                    <a:lumMod val="75000"/>
                  </a:schemeClr>
                </a:solidFill>
              </a:rPr>
              <a:t>Svetlana Kirdina</a:t>
            </a:r>
            <a:r>
              <a:rPr lang="en-US" sz="2200" baseline="30000" dirty="0" smtClean="0">
                <a:solidFill>
                  <a:schemeClr val="tx2">
                    <a:lumMod val="75000"/>
                  </a:schemeClr>
                </a:solidFill>
              </a:rPr>
              <a:t>1</a:t>
            </a:r>
            <a:r>
              <a:rPr lang="en-US" dirty="0" smtClean="0">
                <a:solidFill>
                  <a:schemeClr val="tx2">
                    <a:lumMod val="75000"/>
                  </a:schemeClr>
                </a:solidFill>
              </a:rPr>
              <a:t>, Andrei Vernikov</a:t>
            </a:r>
            <a:r>
              <a:rPr lang="en-US" sz="2200" baseline="30000" dirty="0" smtClean="0">
                <a:solidFill>
                  <a:schemeClr val="tx2">
                    <a:lumMod val="75000"/>
                  </a:schemeClr>
                </a:solidFill>
              </a:rPr>
              <a:t>1,2</a:t>
            </a:r>
            <a:endParaRPr lang="ru-RU" sz="2200" dirty="0" smtClean="0">
              <a:solidFill>
                <a:schemeClr val="tx2">
                  <a:lumMod val="75000"/>
                </a:schemeClr>
              </a:solidFill>
            </a:endParaRPr>
          </a:p>
          <a:p>
            <a:pPr fontAlgn="auto">
              <a:spcAft>
                <a:spcPts val="0"/>
              </a:spcAft>
              <a:buFont typeface="Arial" pitchFamily="34" charset="0"/>
              <a:buNone/>
              <a:defRPr/>
            </a:pPr>
            <a:r>
              <a:rPr lang="en-US" sz="1900" baseline="30000" dirty="0" smtClean="0">
                <a:solidFill>
                  <a:schemeClr val="tx2">
                    <a:lumMod val="75000"/>
                  </a:schemeClr>
                </a:solidFill>
              </a:rPr>
              <a:t>1</a:t>
            </a:r>
            <a:r>
              <a:rPr lang="en-US" sz="1900" dirty="0" smtClean="0">
                <a:solidFill>
                  <a:schemeClr val="tx2">
                    <a:lumMod val="75000"/>
                  </a:schemeClr>
                </a:solidFill>
              </a:rPr>
              <a:t> Institute of Economics, Russian Academy of Sciences, </a:t>
            </a:r>
          </a:p>
          <a:p>
            <a:pPr fontAlgn="auto">
              <a:spcBef>
                <a:spcPts val="0"/>
              </a:spcBef>
              <a:spcAft>
                <a:spcPts val="0"/>
              </a:spcAft>
              <a:buFont typeface="Arial" pitchFamily="34" charset="0"/>
              <a:buNone/>
              <a:defRPr/>
            </a:pPr>
            <a:r>
              <a:rPr lang="en-US" sz="1900" dirty="0" smtClean="0">
                <a:solidFill>
                  <a:schemeClr val="tx2">
                    <a:lumMod val="75000"/>
                  </a:schemeClr>
                </a:solidFill>
              </a:rPr>
              <a:t>Moscow, Russia</a:t>
            </a:r>
            <a:endParaRPr lang="ru-RU" sz="1900" dirty="0" smtClean="0">
              <a:solidFill>
                <a:schemeClr val="tx2">
                  <a:lumMod val="75000"/>
                </a:schemeClr>
              </a:solidFill>
            </a:endParaRPr>
          </a:p>
          <a:p>
            <a:pPr fontAlgn="auto">
              <a:spcAft>
                <a:spcPts val="0"/>
              </a:spcAft>
              <a:buFont typeface="Arial" pitchFamily="34" charset="0"/>
              <a:buNone/>
              <a:defRPr/>
            </a:pPr>
            <a:r>
              <a:rPr lang="en-US" sz="1900" baseline="30000" dirty="0" smtClean="0">
                <a:solidFill>
                  <a:schemeClr val="tx2">
                    <a:lumMod val="75000"/>
                  </a:schemeClr>
                </a:solidFill>
              </a:rPr>
              <a:t>2</a:t>
            </a:r>
            <a:r>
              <a:rPr lang="en-US" sz="1900" dirty="0" smtClean="0">
                <a:solidFill>
                  <a:schemeClr val="tx2">
                    <a:lumMod val="75000"/>
                  </a:schemeClr>
                </a:solidFill>
              </a:rPr>
              <a:t> National Research University Higher School of Economics, Moscow, Russia</a:t>
            </a:r>
            <a:endParaRPr lang="ru-RU" sz="1900" dirty="0" smtClean="0">
              <a:solidFill>
                <a:schemeClr val="tx2">
                  <a:lumMod val="75000"/>
                </a:schemeClr>
              </a:solidFill>
            </a:endParaRPr>
          </a:p>
          <a:p>
            <a:pPr fontAlgn="auto">
              <a:spcAft>
                <a:spcPts val="0"/>
              </a:spcAft>
              <a:buFont typeface="Arial" pitchFamily="34" charset="0"/>
              <a:buNone/>
              <a:defRPr/>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sz="3200" b="1" dirty="0" smtClean="0">
                <a:solidFill>
                  <a:schemeClr val="accent5">
                    <a:lumMod val="50000"/>
                  </a:schemeClr>
                </a:solidFill>
              </a:rPr>
              <a:t>Institutions of X- and Y-matrices </a:t>
            </a:r>
            <a:r>
              <a:rPr lang="ru-RU" sz="3200" b="1" dirty="0" smtClean="0">
                <a:solidFill>
                  <a:schemeClr val="accent5">
                    <a:lumMod val="50000"/>
                  </a:schemeClr>
                </a:solidFill>
              </a:rPr>
              <a:t/>
            </a:r>
            <a:br>
              <a:rPr lang="ru-RU" sz="3200" b="1" dirty="0" smtClean="0">
                <a:solidFill>
                  <a:schemeClr val="accent5">
                    <a:lumMod val="50000"/>
                  </a:schemeClr>
                </a:solidFill>
              </a:rPr>
            </a:br>
            <a:r>
              <a:rPr lang="en-US" sz="3200" b="1" dirty="0" smtClean="0">
                <a:solidFill>
                  <a:schemeClr val="accent5">
                    <a:lumMod val="50000"/>
                  </a:schemeClr>
                </a:solidFill>
              </a:rPr>
              <a:t>in </a:t>
            </a:r>
            <a:r>
              <a:rPr lang="en-US" sz="3200" b="1" dirty="0" smtClean="0">
                <a:solidFill>
                  <a:schemeClr val="accent5">
                    <a:lumMod val="50000"/>
                  </a:schemeClr>
                </a:solidFill>
              </a:rPr>
              <a:t>the ideology </a:t>
            </a:r>
            <a:r>
              <a:rPr lang="en-US" sz="3200" b="1" dirty="0" smtClean="0">
                <a:solidFill>
                  <a:schemeClr val="accent5">
                    <a:lumMod val="50000"/>
                  </a:schemeClr>
                </a:solidFill>
              </a:rPr>
              <a:t>and their functions</a:t>
            </a:r>
            <a:endParaRPr lang="ru-RU" sz="3200" b="1" dirty="0" smtClean="0">
              <a:solidFill>
                <a:schemeClr val="accent5">
                  <a:lumMod val="50000"/>
                </a:schemeClr>
              </a:solidFill>
            </a:endParaRPr>
          </a:p>
        </p:txBody>
      </p:sp>
      <p:sp>
        <p:nvSpPr>
          <p:cNvPr id="6" name="Номер слайда 5"/>
          <p:cNvSpPr>
            <a:spLocks noGrp="1"/>
          </p:cNvSpPr>
          <p:nvPr>
            <p:ph type="sldNum" sz="quarter" idx="12"/>
          </p:nvPr>
        </p:nvSpPr>
        <p:spPr/>
        <p:txBody>
          <a:bodyPr>
            <a:normAutofit/>
          </a:bodyPr>
          <a:lstStyle/>
          <a:p>
            <a:fld id="{D4A0C47F-20F4-41FF-9162-B0E0B9526763}" type="slidenum">
              <a:rPr lang="ru-RU"/>
              <a:pPr/>
              <a:t>10</a:t>
            </a:fld>
            <a:endParaRPr lang="ru-RU"/>
          </a:p>
        </p:txBody>
      </p:sp>
      <p:graphicFrame>
        <p:nvGraphicFramePr>
          <p:cNvPr id="42110" name="Group 126"/>
          <p:cNvGraphicFramePr>
            <a:graphicFrameLocks noGrp="1"/>
          </p:cNvGraphicFramePr>
          <p:nvPr/>
        </p:nvGraphicFramePr>
        <p:xfrm>
          <a:off x="323850" y="1844675"/>
          <a:ext cx="8667750" cy="4195445"/>
        </p:xfrm>
        <a:graphic>
          <a:graphicData uri="http://schemas.openxmlformats.org/drawingml/2006/table">
            <a:tbl>
              <a:tblPr/>
              <a:tblGrid>
                <a:gridCol w="2989263"/>
                <a:gridCol w="3025775"/>
                <a:gridCol w="2652712"/>
              </a:tblGrid>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endParaRPr kumimoji="0" lang="ru-RU" sz="1800" b="0" i="0" u="none" strike="noStrike" cap="none" normalizeH="0" baseline="0" dirty="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80963"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 of communitarian ideology</a:t>
                      </a:r>
                      <a:endParaRPr kumimoji="0" lang="ru-RU" sz="18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of subsidiary ideology</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 1. Core principle of social action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Collectivism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Individualism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42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Normative understanding of social structure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Egalitarianism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Stratification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Prevailing social values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Order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Freedom </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Arial" charset="0"/>
                        </a:rPr>
                        <a:t>4. Labor attitudes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Well-being-oriented</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Pecuniary-oriented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5.</a:t>
                      </a:r>
                      <a:r>
                        <a:rPr kumimoji="0" lang="ru-RU" sz="1800" b="0" i="1" u="none" strike="noStrike" cap="none" normalizeH="0" baseline="0" dirty="0" smtClean="0">
                          <a:ln>
                            <a:noFill/>
                          </a:ln>
                          <a:solidFill>
                            <a:schemeClr val="tx1"/>
                          </a:solidFill>
                          <a:effectLst/>
                          <a:latin typeface="Arial" charset="0"/>
                          <a:cs typeface="Times New Roman" charset="0"/>
                        </a:rPr>
                        <a:t> </a:t>
                      </a:r>
                      <a:r>
                        <a:rPr kumimoji="0" lang="en-US" sz="1800" b="0" i="1" u="none" strike="noStrike" cap="none" normalizeH="0" baseline="0" dirty="0" smtClean="0">
                          <a:ln>
                            <a:noFill/>
                          </a:ln>
                          <a:solidFill>
                            <a:schemeClr val="tx1"/>
                          </a:solidFill>
                          <a:effectLst/>
                          <a:latin typeface="Arial" charset="0"/>
                          <a:cs typeface="Times New Roman" charset="0"/>
                        </a:rPr>
                        <a:t>Principles of common  thinking</a:t>
                      </a:r>
                      <a:endParaRPr kumimoji="0" lang="en-US" sz="1400" b="0" i="1"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 Generalization-Integralism/Holism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Specialization-Atomization/Mereism</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1"/>
          </p:nvPr>
        </p:nvSpPr>
        <p:spPr>
          <a:xfrm>
            <a:off x="395536" y="1700808"/>
            <a:ext cx="4041648" cy="895998"/>
          </a:xfrm>
        </p:spPr>
        <p:txBody>
          <a:bodyPr/>
          <a:lstStyle/>
          <a:p>
            <a:pPr algn="ctr"/>
            <a:r>
              <a:rPr lang="en-US" sz="3600" dirty="0" smtClean="0">
                <a:solidFill>
                  <a:schemeClr val="accent5">
                    <a:lumMod val="50000"/>
                  </a:schemeClr>
                </a:solidFill>
              </a:rPr>
              <a:t>Communitarian  ideology (X-matrix)</a:t>
            </a:r>
            <a:endParaRPr lang="ru-RU" sz="3600" dirty="0">
              <a:solidFill>
                <a:schemeClr val="accent5">
                  <a:lumMod val="50000"/>
                </a:schemeClr>
              </a:solidFill>
            </a:endParaRPr>
          </a:p>
        </p:txBody>
      </p:sp>
      <p:sp>
        <p:nvSpPr>
          <p:cNvPr id="4" name="Текст 3"/>
          <p:cNvSpPr>
            <a:spLocks noGrp="1"/>
          </p:cNvSpPr>
          <p:nvPr>
            <p:ph type="body" sz="half" idx="3"/>
          </p:nvPr>
        </p:nvSpPr>
        <p:spPr>
          <a:xfrm>
            <a:off x="4716016" y="1700808"/>
            <a:ext cx="4041775" cy="864096"/>
          </a:xfrm>
        </p:spPr>
        <p:txBody>
          <a:bodyPr/>
          <a:lstStyle/>
          <a:p>
            <a:pPr algn="ctr"/>
            <a:r>
              <a:rPr lang="en-US" sz="3600" dirty="0" smtClean="0">
                <a:solidFill>
                  <a:schemeClr val="accent5">
                    <a:lumMod val="50000"/>
                  </a:schemeClr>
                </a:solidFill>
              </a:rPr>
              <a:t>Individualistic ideology (Y-matrix)</a:t>
            </a:r>
            <a:endParaRPr lang="ru-RU" sz="3600" dirty="0">
              <a:solidFill>
                <a:schemeClr val="accent5">
                  <a:lumMod val="50000"/>
                </a:schemeClr>
              </a:solidFill>
            </a:endParaRPr>
          </a:p>
        </p:txBody>
      </p:sp>
      <p:sp>
        <p:nvSpPr>
          <p:cNvPr id="7" name="Номер слайда 6"/>
          <p:cNvSpPr>
            <a:spLocks noGrp="1"/>
          </p:cNvSpPr>
          <p:nvPr>
            <p:ph type="sldNum" sz="quarter" idx="11"/>
          </p:nvPr>
        </p:nvSpPr>
        <p:spPr/>
        <p:txBody>
          <a:bodyPr/>
          <a:lstStyle/>
          <a:p>
            <a:pPr>
              <a:defRPr/>
            </a:pPr>
            <a:fld id="{DDFAD54A-A3F4-41CE-94DD-7D1EB36FE144}" type="slidenum">
              <a:rPr lang="ru-RU" smtClean="0"/>
              <a:pPr>
                <a:defRPr/>
              </a:pPr>
              <a:t>11</a:t>
            </a:fld>
            <a:endParaRPr lang="ru-RU"/>
          </a:p>
        </p:txBody>
      </p:sp>
      <p:pic>
        <p:nvPicPr>
          <p:cNvPr id="3075" name="Picture 3" descr="C:\Users\Sony\Pictures\индивидуализм.jpg"/>
          <p:cNvPicPr>
            <a:picLocks noGrp="1" noChangeAspect="1" noChangeArrowheads="1"/>
          </p:cNvPicPr>
          <p:nvPr>
            <p:ph sz="quarter" idx="4"/>
          </p:nvPr>
        </p:nvPicPr>
        <p:blipFill>
          <a:blip r:embed="rId3" cstate="print"/>
          <a:srcRect/>
          <a:stretch>
            <a:fillRect/>
          </a:stretch>
        </p:blipFill>
        <p:spPr bwMode="auto">
          <a:xfrm rot="1153269">
            <a:off x="5480657" y="3137551"/>
            <a:ext cx="2582681" cy="2457836"/>
          </a:xfrm>
          <a:prstGeom prst="rect">
            <a:avLst/>
          </a:prstGeom>
          <a:noFill/>
        </p:spPr>
      </p:pic>
      <p:pic>
        <p:nvPicPr>
          <p:cNvPr id="9" name="Рисунок 8" descr="http://img.uucyc.ru/unity.jpg"/>
          <p:cNvPicPr/>
          <p:nvPr/>
        </p:nvPicPr>
        <p:blipFill>
          <a:blip r:embed="rId4" cstate="print"/>
          <a:srcRect/>
          <a:stretch>
            <a:fillRect/>
          </a:stretch>
        </p:blipFill>
        <p:spPr bwMode="auto">
          <a:xfrm>
            <a:off x="1187624" y="2996952"/>
            <a:ext cx="3312368" cy="2880320"/>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14"/>
          <p:cNvSpPr>
            <a:spLocks noGrp="1" noChangeArrowheads="1"/>
          </p:cNvSpPr>
          <p:nvPr>
            <p:ph type="title"/>
          </p:nvPr>
        </p:nvSpPr>
        <p:spPr/>
        <p:txBody>
          <a:bodyPr/>
          <a:lstStyle/>
          <a:p>
            <a:pPr eaLnBrk="1" hangingPunct="1"/>
            <a:r>
              <a:rPr lang="en-US" sz="3200" b="1" dirty="0" smtClean="0">
                <a:solidFill>
                  <a:schemeClr val="accent5">
                    <a:lumMod val="50000"/>
                  </a:schemeClr>
                </a:solidFill>
              </a:rPr>
              <a:t>Combinations of X- and Y-matrices</a:t>
            </a:r>
            <a:endParaRPr lang="ru-RU" sz="3200" b="1" dirty="0" smtClean="0">
              <a:solidFill>
                <a:schemeClr val="accent5">
                  <a:lumMod val="50000"/>
                </a:schemeClr>
              </a:solidFill>
            </a:endParaRPr>
          </a:p>
        </p:txBody>
      </p:sp>
      <p:sp>
        <p:nvSpPr>
          <p:cNvPr id="9221" name="Rectangle 16"/>
          <p:cNvSpPr>
            <a:spLocks noGrp="1" noChangeArrowheads="1"/>
          </p:cNvSpPr>
          <p:nvPr>
            <p:ph type="body" sz="half" idx="2"/>
          </p:nvPr>
        </p:nvSpPr>
        <p:spPr>
          <a:xfrm>
            <a:off x="1295400" y="4508500"/>
            <a:ext cx="7402512" cy="1439863"/>
          </a:xfrm>
        </p:spPr>
        <p:txBody>
          <a:bodyPr>
            <a:normAutofit/>
          </a:bodyPr>
          <a:lstStyle/>
          <a:p>
            <a:pPr eaLnBrk="1" hangingPunct="1">
              <a:lnSpc>
                <a:spcPct val="80000"/>
              </a:lnSpc>
              <a:buFontTx/>
              <a:buNone/>
            </a:pPr>
            <a:r>
              <a:rPr lang="en-US" sz="1600" dirty="0" smtClean="0"/>
              <a:t>        </a:t>
            </a:r>
            <a:r>
              <a:rPr lang="en-US" sz="1800" dirty="0" smtClean="0"/>
              <a:t>Russia, China, India,                                  Europe and Western        </a:t>
            </a:r>
          </a:p>
          <a:p>
            <a:pPr eaLnBrk="1" hangingPunct="1">
              <a:lnSpc>
                <a:spcPct val="80000"/>
              </a:lnSpc>
              <a:buFontTx/>
              <a:buNone/>
            </a:pPr>
            <a:r>
              <a:rPr lang="en-US" sz="1800" dirty="0" smtClean="0"/>
              <a:t>   most Asian, Middle Eastern,                         Offshoots: the USA,         </a:t>
            </a:r>
          </a:p>
          <a:p>
            <a:pPr eaLnBrk="1" hangingPunct="1">
              <a:lnSpc>
                <a:spcPct val="80000"/>
              </a:lnSpc>
              <a:buFontTx/>
              <a:buNone/>
            </a:pPr>
            <a:r>
              <a:rPr lang="en-US" sz="1800" dirty="0" smtClean="0"/>
              <a:t>       Latin American as well as                           Canada, Australia,</a:t>
            </a:r>
          </a:p>
          <a:p>
            <a:pPr eaLnBrk="1" hangingPunct="1">
              <a:lnSpc>
                <a:spcPct val="80000"/>
              </a:lnSpc>
              <a:buFontTx/>
              <a:buNone/>
            </a:pPr>
            <a:r>
              <a:rPr lang="en-US" sz="1800" dirty="0" smtClean="0"/>
              <a:t>      some other  countries</a:t>
            </a:r>
            <a:r>
              <a:rPr lang="en-US" sz="1600" dirty="0" smtClean="0"/>
              <a:t> 	</a:t>
            </a:r>
            <a:r>
              <a:rPr lang="en-US" sz="1400" dirty="0" smtClean="0"/>
              <a:t>	</a:t>
            </a:r>
            <a:r>
              <a:rPr lang="en-US" sz="1800" dirty="0" smtClean="0"/>
              <a:t>              and New Zealand	        </a:t>
            </a:r>
          </a:p>
          <a:p>
            <a:pPr eaLnBrk="1" hangingPunct="1">
              <a:lnSpc>
                <a:spcPct val="80000"/>
              </a:lnSpc>
              <a:buFontTx/>
              <a:buNone/>
            </a:pPr>
            <a:r>
              <a:rPr lang="en-US" sz="1400" dirty="0" smtClean="0"/>
              <a:t>				</a:t>
            </a:r>
            <a:endParaRPr lang="ru-RU" sz="1400" dirty="0" smtClean="0"/>
          </a:p>
        </p:txBody>
      </p:sp>
      <p:sp>
        <p:nvSpPr>
          <p:cNvPr id="16" name="Номер слайда 15"/>
          <p:cNvSpPr>
            <a:spLocks noGrp="1"/>
          </p:cNvSpPr>
          <p:nvPr>
            <p:ph type="sldNum" sz="quarter" idx="12"/>
          </p:nvPr>
        </p:nvSpPr>
        <p:spPr/>
        <p:txBody>
          <a:bodyPr>
            <a:normAutofit/>
          </a:bodyPr>
          <a:lstStyle/>
          <a:p>
            <a:fld id="{CAA5CCDF-98C8-4A07-9189-29561FB6D67D}" type="slidenum">
              <a:rPr lang="ru-RU"/>
              <a:pPr/>
              <a:t>12</a:t>
            </a:fld>
            <a:endParaRPr lang="ru-RU"/>
          </a:p>
        </p:txBody>
      </p:sp>
      <p:sp>
        <p:nvSpPr>
          <p:cNvPr id="39940" name="Rectangle 59"/>
          <p:cNvSpPr>
            <a:spLocks noChangeArrowheads="1"/>
          </p:cNvSpPr>
          <p:nvPr/>
        </p:nvSpPr>
        <p:spPr bwMode="auto">
          <a:xfrm>
            <a:off x="468313" y="1628775"/>
            <a:ext cx="8229600" cy="2185988"/>
          </a:xfrm>
          <a:prstGeom prst="rect">
            <a:avLst/>
          </a:prstGeom>
          <a:noFill/>
          <a:ln w="9525">
            <a:noFill/>
            <a:miter lim="800000"/>
            <a:headEnd/>
            <a:tailEnd/>
          </a:ln>
        </p:spPr>
        <p:txBody>
          <a:bodyPr/>
          <a:lstStyle/>
          <a:p>
            <a:pPr marL="342900" indent="-342900">
              <a:spcBef>
                <a:spcPct val="20000"/>
              </a:spcBef>
              <a:buFontTx/>
              <a:buChar char="•"/>
            </a:pPr>
            <a:endParaRPr lang="en-US" sz="2800"/>
          </a:p>
        </p:txBody>
      </p:sp>
      <p:sp>
        <p:nvSpPr>
          <p:cNvPr id="39941" name="AutoShape 60"/>
          <p:cNvSpPr>
            <a:spLocks noChangeArrowheads="1"/>
          </p:cNvSpPr>
          <p:nvPr/>
        </p:nvSpPr>
        <p:spPr bwMode="auto">
          <a:xfrm rot="10800000">
            <a:off x="1619250" y="1989138"/>
            <a:ext cx="2743200" cy="2243137"/>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sp>
        <p:nvSpPr>
          <p:cNvPr id="39942" name="AutoShape 61"/>
          <p:cNvSpPr>
            <a:spLocks noChangeArrowheads="1"/>
          </p:cNvSpPr>
          <p:nvPr/>
        </p:nvSpPr>
        <p:spPr bwMode="auto">
          <a:xfrm>
            <a:off x="5364163" y="2133600"/>
            <a:ext cx="2743200" cy="2171700"/>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grpSp>
        <p:nvGrpSpPr>
          <p:cNvPr id="2" name="Group 15"/>
          <p:cNvGrpSpPr>
            <a:grpSpLocks/>
          </p:cNvGrpSpPr>
          <p:nvPr/>
        </p:nvGrpSpPr>
        <p:grpSpPr bwMode="auto">
          <a:xfrm>
            <a:off x="2268538" y="1989138"/>
            <a:ext cx="1439862" cy="1804987"/>
            <a:chOff x="2267744" y="1988840"/>
            <a:chExt cx="1440159" cy="1805285"/>
          </a:xfrm>
        </p:grpSpPr>
        <p:sp>
          <p:nvSpPr>
            <p:cNvPr id="39950" name="AutoShape 62"/>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p>
              <a:r>
                <a:rPr lang="en-US" sz="1200"/>
                <a:t> </a:t>
              </a:r>
              <a:r>
                <a:rPr lang="ru-RU" sz="1200"/>
                <a:t> </a:t>
              </a:r>
              <a:r>
                <a:rPr lang="en-US" sz="1200"/>
                <a:t> </a:t>
              </a:r>
              <a:r>
                <a:rPr lang="ru-RU" sz="1200"/>
                <a:t>  </a:t>
              </a:r>
              <a:r>
                <a:rPr lang="en-US" sz="2000" b="1"/>
                <a:t>Y</a:t>
              </a:r>
              <a:endParaRPr lang="ru-RU"/>
            </a:p>
          </p:txBody>
        </p:sp>
        <p:sp>
          <p:nvSpPr>
            <p:cNvPr id="39951" name="Rectangle 63"/>
            <p:cNvSpPr>
              <a:spLocks noChangeArrowheads="1"/>
            </p:cNvSpPr>
            <p:nvPr/>
          </p:nvSpPr>
          <p:spPr bwMode="auto">
            <a:xfrm>
              <a:off x="2771775" y="3152775"/>
              <a:ext cx="488950" cy="641350"/>
            </a:xfrm>
            <a:prstGeom prst="rect">
              <a:avLst/>
            </a:prstGeom>
            <a:noFill/>
            <a:ln w="9525">
              <a:noFill/>
              <a:miter lim="800000"/>
              <a:headEnd/>
              <a:tailEnd/>
            </a:ln>
          </p:spPr>
          <p:txBody>
            <a:bodyPr wrap="none" anchor="ctr">
              <a:spAutoFit/>
            </a:bodyPr>
            <a:lstStyle/>
            <a:p>
              <a:r>
                <a:rPr lang="en-US" sz="3600" b="1"/>
                <a:t>X</a:t>
              </a:r>
            </a:p>
          </p:txBody>
        </p:sp>
      </p:grpSp>
      <p:sp>
        <p:nvSpPr>
          <p:cNvPr id="39944" name="Rectangle 64"/>
          <p:cNvSpPr>
            <a:spLocks noChangeArrowheads="1"/>
          </p:cNvSpPr>
          <p:nvPr/>
        </p:nvSpPr>
        <p:spPr bwMode="auto">
          <a:xfrm>
            <a:off x="6443663" y="2492375"/>
            <a:ext cx="576262" cy="701675"/>
          </a:xfrm>
          <a:prstGeom prst="rect">
            <a:avLst/>
          </a:prstGeom>
          <a:noFill/>
          <a:ln w="9525">
            <a:noFill/>
            <a:miter lim="800000"/>
            <a:headEnd/>
            <a:tailEnd/>
          </a:ln>
        </p:spPr>
        <p:txBody>
          <a:bodyPr anchor="ctr">
            <a:spAutoFit/>
          </a:bodyPr>
          <a:lstStyle/>
          <a:p>
            <a:r>
              <a:rPr lang="en-US" sz="4000" b="1"/>
              <a:t>Y</a:t>
            </a:r>
          </a:p>
        </p:txBody>
      </p:sp>
      <p:sp>
        <p:nvSpPr>
          <p:cNvPr id="39945" name="Rectangle 65"/>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charset="0"/>
              </a:rPr>
              <a:t>   </a:t>
            </a:r>
            <a:endParaRPr lang="en-US"/>
          </a:p>
        </p:txBody>
      </p:sp>
      <p:sp>
        <p:nvSpPr>
          <p:cNvPr id="39946" name="Rectangle 66"/>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charset="0"/>
              </a:rPr>
              <a:t>   </a:t>
            </a:r>
            <a:endParaRPr lang="en-US"/>
          </a:p>
        </p:txBody>
      </p:sp>
      <p:sp>
        <p:nvSpPr>
          <p:cNvPr id="39947" name="AutoShape 67"/>
          <p:cNvSpPr>
            <a:spLocks noChangeArrowheads="1"/>
          </p:cNvSpPr>
          <p:nvPr/>
        </p:nvSpPr>
        <p:spPr bwMode="auto">
          <a:xfrm rot="10800000">
            <a:off x="6011863" y="3284538"/>
            <a:ext cx="1439862" cy="1028700"/>
          </a:xfrm>
          <a:prstGeom prst="triangle">
            <a:avLst>
              <a:gd name="adj" fmla="val 50000"/>
            </a:avLst>
          </a:prstGeom>
          <a:solidFill>
            <a:schemeClr val="accent1"/>
          </a:solidFill>
          <a:ln w="9525">
            <a:solidFill>
              <a:srgbClr val="000000"/>
            </a:solidFill>
            <a:miter lim="800000"/>
            <a:headEnd/>
            <a:tailEnd/>
          </a:ln>
        </p:spPr>
        <p:txBody>
          <a:bodyPr/>
          <a:lstStyle/>
          <a:p>
            <a:r>
              <a:rPr lang="en-US" sz="2000" b="1"/>
              <a:t>   X</a:t>
            </a:r>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fontAlgn="auto">
              <a:spcAft>
                <a:spcPts val="0"/>
              </a:spcAft>
              <a:defRPr/>
            </a:pPr>
            <a:r>
              <a:rPr lang="en-US" sz="3200" b="1" dirty="0" smtClean="0">
                <a:solidFill>
                  <a:schemeClr val="accent1">
                    <a:lumMod val="50000"/>
                  </a:schemeClr>
                </a:solidFill>
              </a:rPr>
              <a:t>Outline</a:t>
            </a:r>
            <a:endParaRPr lang="ru-RU" sz="3200" b="1" dirty="0">
              <a:solidFill>
                <a:schemeClr val="accent1">
                  <a:lumMod val="50000"/>
                </a:schemeClr>
              </a:solidFill>
            </a:endParaRPr>
          </a:p>
        </p:txBody>
      </p:sp>
      <p:sp>
        <p:nvSpPr>
          <p:cNvPr id="5123" name="Содержимое 2"/>
          <p:cNvSpPr>
            <a:spLocks noGrp="1"/>
          </p:cNvSpPr>
          <p:nvPr>
            <p:ph idx="1"/>
          </p:nvPr>
        </p:nvSpPr>
        <p:spPr>
          <a:xfrm>
            <a:off x="900113" y="1600200"/>
            <a:ext cx="7786687" cy="3484563"/>
          </a:xfrm>
        </p:spPr>
        <p:txBody>
          <a:bodyPr/>
          <a:lstStyle/>
          <a:p>
            <a:pPr>
              <a:buFont typeface="Wingdings" pitchFamily="2" charset="2"/>
              <a:buChar char="v"/>
            </a:pPr>
            <a:r>
              <a:rPr lang="en-US" dirty="0" smtClean="0"/>
              <a:t>Comparative analysis of Chinese and  Russian commercial banking</a:t>
            </a:r>
          </a:p>
          <a:p>
            <a:pPr>
              <a:buFont typeface="Wingdings" pitchFamily="2" charset="2"/>
              <a:buChar char="v"/>
            </a:pPr>
            <a:r>
              <a:rPr lang="en-US" dirty="0" smtClean="0"/>
              <a:t>  Institutional models of investment in China,  Russia,  and  USA: </a:t>
            </a:r>
            <a:r>
              <a:rPr lang="en-US" dirty="0" smtClean="0"/>
              <a:t>a comparative </a:t>
            </a:r>
            <a:r>
              <a:rPr lang="en-US" dirty="0" smtClean="0"/>
              <a:t>analysis</a:t>
            </a:r>
          </a:p>
          <a:p>
            <a:pPr>
              <a:buFont typeface="Wingdings" pitchFamily="2" charset="2"/>
              <a:buChar char="v"/>
            </a:pPr>
            <a:r>
              <a:rPr lang="en-US" dirty="0" smtClean="0"/>
              <a:t>  Conclusion</a:t>
            </a:r>
            <a:endParaRPr lang="ru-RU" dirty="0" smtClean="0"/>
          </a:p>
        </p:txBody>
      </p:sp>
      <p:sp>
        <p:nvSpPr>
          <p:cNvPr id="4" name="Номер слайда 3"/>
          <p:cNvSpPr>
            <a:spLocks noGrp="1"/>
          </p:cNvSpPr>
          <p:nvPr>
            <p:ph type="sldNum" sz="quarter" idx="12"/>
          </p:nvPr>
        </p:nvSpPr>
        <p:spPr/>
        <p:txBody>
          <a:bodyPr/>
          <a:lstStyle/>
          <a:p>
            <a:pPr>
              <a:defRPr/>
            </a:pPr>
            <a:fld id="{E002FA0A-E72E-4B3E-8157-9DEDB7F0B9DF}" type="slidenum">
              <a:rPr lang="ru-RU" sz="2000"/>
              <a:pPr>
                <a:defRPr/>
              </a:pPr>
              <a:t>13</a:t>
            </a:fld>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250"/>
            <a:ext cx="8229600" cy="792163"/>
          </a:xfrm>
        </p:spPr>
        <p:txBody>
          <a:bodyPr rtlCol="0">
            <a:normAutofit/>
          </a:bodyPr>
          <a:lstStyle/>
          <a:p>
            <a:pPr fontAlgn="auto">
              <a:spcAft>
                <a:spcPts val="0"/>
              </a:spcAft>
              <a:defRPr/>
            </a:pPr>
            <a:r>
              <a:rPr lang="en-US" sz="3200" b="1" dirty="0" smtClean="0">
                <a:solidFill>
                  <a:schemeClr val="accent1">
                    <a:lumMod val="50000"/>
                  </a:schemeClr>
                </a:solidFill>
              </a:rPr>
              <a:t>Basic </a:t>
            </a:r>
            <a:r>
              <a:rPr lang="en-US" sz="3200" b="1" dirty="0">
                <a:solidFill>
                  <a:schemeClr val="accent1">
                    <a:lumMod val="50000"/>
                  </a:schemeClr>
                </a:solidFill>
              </a:rPr>
              <a:t>hypothesis </a:t>
            </a:r>
            <a:endParaRPr lang="ru-RU" b="1" dirty="0">
              <a:solidFill>
                <a:schemeClr val="accent1">
                  <a:lumMod val="50000"/>
                </a:schemeClr>
              </a:solidFill>
            </a:endParaRPr>
          </a:p>
        </p:txBody>
      </p:sp>
      <p:sp>
        <p:nvSpPr>
          <p:cNvPr id="6147" name="Содержимое 2"/>
          <p:cNvSpPr>
            <a:spLocks noGrp="1"/>
          </p:cNvSpPr>
          <p:nvPr>
            <p:ph idx="1"/>
          </p:nvPr>
        </p:nvSpPr>
        <p:spPr>
          <a:xfrm>
            <a:off x="611188" y="1196975"/>
            <a:ext cx="8147050" cy="4784725"/>
          </a:xfrm>
        </p:spPr>
        <p:txBody>
          <a:bodyPr/>
          <a:lstStyle/>
          <a:p>
            <a:pPr>
              <a:buFont typeface="Arial" charset="0"/>
              <a:buNone/>
            </a:pPr>
            <a:endParaRPr lang="en-US" sz="2400" smtClean="0"/>
          </a:p>
          <a:p>
            <a:pPr lvl="1">
              <a:buFont typeface="Wingdings" pitchFamily="2" charset="2"/>
              <a:buChar char="v"/>
            </a:pPr>
            <a:r>
              <a:rPr lang="en-US" sz="2400" smtClean="0"/>
              <a:t>   The Russian banking system is typologically more coherent with China’s rather than those in European post-communist countries;</a:t>
            </a:r>
          </a:p>
          <a:p>
            <a:pPr lvl="1">
              <a:buFont typeface="Wingdings" pitchFamily="2" charset="2"/>
              <a:buChar char="v"/>
            </a:pPr>
            <a:r>
              <a:rPr lang="en-US" sz="2400" smtClean="0"/>
              <a:t>   The two national models of banking tend to converge, as their differences get eroded or weakened, while their similarities grow; </a:t>
            </a:r>
          </a:p>
          <a:p>
            <a:pPr lvl="1">
              <a:buFont typeface="Wingdings" pitchFamily="2" charset="2"/>
              <a:buChar char="v"/>
            </a:pPr>
            <a:r>
              <a:rPr lang="en-US" sz="2400" smtClean="0"/>
              <a:t>  An institutional model  of “the state as an investor” prevails in the Russian and Chinese investment; </a:t>
            </a:r>
          </a:p>
          <a:p>
            <a:pPr lvl="1">
              <a:buFont typeface="Wingdings" pitchFamily="2" charset="2"/>
              <a:buChar char="v"/>
            </a:pPr>
            <a:r>
              <a:rPr lang="en-US" sz="2400" smtClean="0"/>
              <a:t>   The institutional model of “the state as a regulator” typical for Western economies is complementary for Russia and China.</a:t>
            </a:r>
            <a:endParaRPr lang="ru-RU" smtClean="0"/>
          </a:p>
        </p:txBody>
      </p:sp>
      <p:sp>
        <p:nvSpPr>
          <p:cNvPr id="4" name="Номер слайда 3"/>
          <p:cNvSpPr>
            <a:spLocks noGrp="1"/>
          </p:cNvSpPr>
          <p:nvPr>
            <p:ph type="sldNum" sz="quarter" idx="12"/>
          </p:nvPr>
        </p:nvSpPr>
        <p:spPr/>
        <p:txBody>
          <a:bodyPr/>
          <a:lstStyle/>
          <a:p>
            <a:pPr>
              <a:defRPr/>
            </a:pPr>
            <a:fld id="{B0CA7CD7-7766-4AB3-9412-0F2B470C0A68}" type="slidenum">
              <a:rPr lang="ru-RU" sz="2000"/>
              <a:pPr>
                <a:defRPr/>
              </a:pPr>
              <a:t>14</a:t>
            </a:fld>
            <a:endParaRPr lang="ru-RU"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2781300"/>
            <a:ext cx="7772400" cy="647700"/>
          </a:xfrm>
        </p:spPr>
        <p:txBody>
          <a:bodyPr rtlCol="0">
            <a:normAutofit/>
          </a:bodyPr>
          <a:lstStyle/>
          <a:p>
            <a:pPr algn="ctr" fontAlgn="auto">
              <a:spcAft>
                <a:spcPts val="0"/>
              </a:spcAft>
              <a:defRPr/>
            </a:pPr>
            <a:r>
              <a:rPr lang="en-US" sz="3200" dirty="0" smtClean="0"/>
              <a:t>Chinese And Russian banking</a:t>
            </a:r>
            <a:endParaRPr lang="ru-RU" sz="3200" dirty="0"/>
          </a:p>
        </p:txBody>
      </p:sp>
      <p:sp>
        <p:nvSpPr>
          <p:cNvPr id="4" name="Номер слайда 3"/>
          <p:cNvSpPr>
            <a:spLocks noGrp="1"/>
          </p:cNvSpPr>
          <p:nvPr>
            <p:ph type="sldNum" sz="quarter" idx="12"/>
          </p:nvPr>
        </p:nvSpPr>
        <p:spPr/>
        <p:txBody>
          <a:bodyPr/>
          <a:lstStyle/>
          <a:p>
            <a:pPr>
              <a:defRPr/>
            </a:pPr>
            <a:fld id="{647AF50C-9F01-4DCA-8E84-79C6358DFE12}" type="slidenum">
              <a:rPr lang="ru-RU" sz="2000"/>
              <a:pPr>
                <a:defRPr/>
              </a:pPr>
              <a:t>15</a:t>
            </a:fld>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title"/>
          </p:nvPr>
        </p:nvSpPr>
        <p:spPr/>
        <p:txBody>
          <a:bodyPr/>
          <a:lstStyle/>
          <a:p>
            <a:r>
              <a:rPr lang="en-US" sz="3200" b="1" smtClean="0">
                <a:solidFill>
                  <a:srgbClr val="1B3F6B"/>
                </a:solidFill>
              </a:rPr>
              <a:t>Data sources</a:t>
            </a:r>
            <a:endParaRPr lang="ru-RU" sz="3200" b="1" smtClean="0">
              <a:solidFill>
                <a:srgbClr val="1B3F6B"/>
              </a:solidFill>
            </a:endParaRPr>
          </a:p>
        </p:txBody>
      </p:sp>
      <p:sp>
        <p:nvSpPr>
          <p:cNvPr id="8195" name="Text Placeholder 1"/>
          <p:cNvSpPr>
            <a:spLocks noGrp="1"/>
          </p:cNvSpPr>
          <p:nvPr>
            <p:ph sz="quarter" idx="1"/>
          </p:nvPr>
        </p:nvSpPr>
        <p:spPr>
          <a:xfrm>
            <a:off x="827088" y="1484313"/>
            <a:ext cx="7859712" cy="4525962"/>
          </a:xfrm>
        </p:spPr>
        <p:txBody>
          <a:bodyPr/>
          <a:lstStyle/>
          <a:p>
            <a:pPr>
              <a:buFont typeface="Wingdings" pitchFamily="2" charset="2"/>
              <a:buChar char="v"/>
            </a:pPr>
            <a:r>
              <a:rPr lang="en-US" sz="2800" smtClean="0"/>
              <a:t> Commercial banking</a:t>
            </a:r>
          </a:p>
          <a:p>
            <a:pPr>
              <a:buFont typeface="Arial" charset="0"/>
              <a:buNone/>
            </a:pPr>
            <a:r>
              <a:rPr lang="en-US" sz="2000" smtClean="0">
                <a:cs typeface="Arial" charset="0"/>
              </a:rPr>
              <a:t>        --- CBRC Annual Report</a:t>
            </a:r>
            <a:r>
              <a:rPr lang="ru-RU" sz="2000" smtClean="0">
                <a:cs typeface="Arial" charset="0"/>
              </a:rPr>
              <a:t> (</a:t>
            </a:r>
            <a:r>
              <a:rPr lang="en-US" sz="2000" smtClean="0">
                <a:cs typeface="Arial" charset="0"/>
              </a:rPr>
              <a:t>China Banking Regulatory Commission)</a:t>
            </a:r>
          </a:p>
          <a:p>
            <a:pPr lvl="1"/>
            <a:r>
              <a:rPr lang="en-US" sz="2000" smtClean="0">
                <a:cs typeface="Arial" charset="0"/>
              </a:rPr>
              <a:t>CBR (Central Bank of Russia)</a:t>
            </a:r>
          </a:p>
          <a:p>
            <a:pPr lvl="1"/>
            <a:r>
              <a:rPr lang="en-US" sz="2000" smtClean="0">
                <a:cs typeface="Arial" charset="0"/>
              </a:rPr>
              <a:t>National Bureau of Statistics China</a:t>
            </a:r>
          </a:p>
          <a:p>
            <a:pPr lvl="1"/>
            <a:r>
              <a:rPr lang="en-US" sz="2000" smtClean="0">
                <a:cs typeface="Arial" charset="0"/>
              </a:rPr>
              <a:t>Rosstat</a:t>
            </a:r>
          </a:p>
          <a:p>
            <a:pPr lvl="1"/>
            <a:r>
              <a:rPr lang="en-US" sz="2000" smtClean="0">
                <a:cs typeface="Arial" charset="0"/>
              </a:rPr>
              <a:t>IMF Financial Access Survey</a:t>
            </a:r>
          </a:p>
          <a:p>
            <a:pPr lvl="1"/>
            <a:r>
              <a:rPr lang="en-US" sz="2000" smtClean="0">
                <a:cs typeface="Arial" charset="0"/>
              </a:rPr>
              <a:t>World Bank, Financial Development and Structure Dataset (updated Nov. 2013)</a:t>
            </a:r>
            <a:endParaRPr lang="ru-RU" sz="2000" smtClean="0">
              <a:cs typeface="Arial" charset="0"/>
            </a:endParaRPr>
          </a:p>
          <a:p>
            <a:pPr lvl="1"/>
            <a:r>
              <a:rPr lang="en-US" sz="2000" smtClean="0">
                <a:cs typeface="Arial" charset="0"/>
              </a:rPr>
              <a:t>Bankscope</a:t>
            </a:r>
            <a:r>
              <a:rPr lang="ru-RU" sz="2000" smtClean="0">
                <a:cs typeface="Arial" charset="0"/>
              </a:rPr>
              <a:t>, Bureau van Dijk</a:t>
            </a:r>
            <a:endParaRPr lang="en-US" sz="2000" smtClean="0">
              <a:cs typeface="Arial" charset="0"/>
            </a:endParaRPr>
          </a:p>
          <a:p>
            <a:pPr lvl="1"/>
            <a:r>
              <a:rPr lang="en-US" sz="2000" smtClean="0">
                <a:cs typeface="Arial" charset="0"/>
              </a:rPr>
              <a:t>The Banker</a:t>
            </a:r>
          </a:p>
          <a:p>
            <a:pPr lvl="1"/>
            <a:r>
              <a:rPr lang="en-US" sz="2000" smtClean="0">
                <a:cs typeface="Arial" charset="0"/>
              </a:rPr>
              <a:t>RIA-Rating</a:t>
            </a:r>
          </a:p>
          <a:p>
            <a:pPr lvl="1"/>
            <a:r>
              <a:rPr lang="en-US" sz="2000" smtClean="0">
                <a:cs typeface="Arial" charset="0"/>
              </a:rPr>
              <a:t>RBK</a:t>
            </a:r>
          </a:p>
        </p:txBody>
      </p:sp>
      <p:sp>
        <p:nvSpPr>
          <p:cNvPr id="5" name="Slide Number Placeholder 4"/>
          <p:cNvSpPr>
            <a:spLocks noGrp="1"/>
          </p:cNvSpPr>
          <p:nvPr>
            <p:ph type="sldNum" sz="quarter" idx="12"/>
          </p:nvPr>
        </p:nvSpPr>
        <p:spPr/>
        <p:txBody>
          <a:bodyPr>
            <a:noAutofit/>
          </a:bodyPr>
          <a:lstStyle/>
          <a:p>
            <a:pPr>
              <a:defRPr/>
            </a:pPr>
            <a:fld id="{43E2BA55-E708-40D5-BB1F-5E9CA60023F4}" type="slidenum">
              <a:rPr lang="ru-RU" sz="2000"/>
              <a:pPr>
                <a:defRPr/>
              </a:pPr>
              <a:t>16</a:t>
            </a:fld>
            <a:endParaRPr lang="ru-RU" sz="20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title"/>
          </p:nvPr>
        </p:nvSpPr>
        <p:spPr>
          <a:xfrm>
            <a:off x="457200" y="274638"/>
            <a:ext cx="8686800" cy="1143000"/>
          </a:xfrm>
        </p:spPr>
        <p:txBody>
          <a:bodyPr rtlCol="0">
            <a:noAutofit/>
          </a:bodyPr>
          <a:lstStyle/>
          <a:p>
            <a:pPr fontAlgn="auto">
              <a:spcAft>
                <a:spcPts val="0"/>
              </a:spcAft>
              <a:defRPr/>
            </a:pPr>
            <a:r>
              <a:rPr lang="en-US" sz="3200" b="1" dirty="0">
                <a:solidFill>
                  <a:schemeClr val="accent1">
                    <a:lumMod val="50000"/>
                  </a:schemeClr>
                </a:solidFill>
              </a:rPr>
              <a:t>The number of commercial banks in China and Russia</a:t>
            </a:r>
            <a:endParaRPr lang="ru-RU" sz="3200" b="1" dirty="0">
              <a:solidFill>
                <a:schemeClr val="accent1">
                  <a:lumMod val="50000"/>
                </a:schemeClr>
              </a:solidFill>
            </a:endParaRPr>
          </a:p>
        </p:txBody>
      </p:sp>
      <p:sp>
        <p:nvSpPr>
          <p:cNvPr id="5" name="Slide Number Placeholder 4"/>
          <p:cNvSpPr>
            <a:spLocks noGrp="1"/>
          </p:cNvSpPr>
          <p:nvPr>
            <p:ph type="sldNum" sz="quarter" idx="12"/>
          </p:nvPr>
        </p:nvSpPr>
        <p:spPr/>
        <p:txBody>
          <a:bodyPr>
            <a:noAutofit/>
          </a:bodyPr>
          <a:lstStyle/>
          <a:p>
            <a:pPr>
              <a:defRPr/>
            </a:pPr>
            <a:fld id="{FAC4615E-D976-4DB2-8F03-E5B4DD0E87B5}" type="slidenum">
              <a:rPr lang="ru-RU" sz="2000"/>
              <a:pPr>
                <a:defRPr/>
              </a:pPr>
              <a:t>17</a:t>
            </a:fld>
            <a:endParaRPr lang="ru-RU" sz="2000" dirty="0"/>
          </a:p>
        </p:txBody>
      </p:sp>
      <p:sp>
        <p:nvSpPr>
          <p:cNvPr id="2" name="Объект 1"/>
          <p:cNvSpPr>
            <a:spLocks noGrp="1"/>
          </p:cNvSpPr>
          <p:nvPr>
            <p:ph sz="quarter" idx="1"/>
          </p:nvPr>
        </p:nvSpPr>
        <p:spPr>
          <a:xfrm>
            <a:off x="539750" y="6237288"/>
            <a:ext cx="6623050" cy="287337"/>
          </a:xfrm>
          <a:ln>
            <a:solidFill>
              <a:schemeClr val="accent1">
                <a:shade val="50000"/>
              </a:schemeClr>
            </a:solidFill>
          </a:ln>
        </p:spPr>
        <p:txBody>
          <a:bodyPr rtlCol="0">
            <a:normAutofit lnSpcReduction="10000"/>
          </a:bodyPr>
          <a:lstStyle/>
          <a:p>
            <a:pPr marL="0" indent="0" fontAlgn="auto">
              <a:spcAft>
                <a:spcPts val="0"/>
              </a:spcAft>
              <a:buFont typeface="Arial" pitchFamily="34" charset="0"/>
              <a:buNone/>
              <a:defRPr/>
            </a:pPr>
            <a:r>
              <a:rPr lang="en-US" sz="1400" i="1" dirty="0" smtClean="0"/>
              <a:t>Source</a:t>
            </a:r>
            <a:r>
              <a:rPr lang="en-US" sz="1400" dirty="0" smtClean="0"/>
              <a:t>:  CBR; CBRC 201</a:t>
            </a:r>
            <a:r>
              <a:rPr lang="ru-RU" sz="1400" dirty="0" smtClean="0"/>
              <a:t>3</a:t>
            </a:r>
            <a:r>
              <a:rPr lang="en-US" sz="1400" dirty="0" smtClean="0"/>
              <a:t> Annual Report</a:t>
            </a:r>
            <a:endParaRPr lang="ru-RU" sz="1400" dirty="0"/>
          </a:p>
        </p:txBody>
      </p:sp>
      <p:graphicFrame>
        <p:nvGraphicFramePr>
          <p:cNvPr id="9" name="Диаграмма 8"/>
          <p:cNvGraphicFramePr>
            <a:graphicFrameLocks/>
          </p:cNvGraphicFramePr>
          <p:nvPr/>
        </p:nvGraphicFramePr>
        <p:xfrm>
          <a:off x="827584" y="1484784"/>
          <a:ext cx="7848872" cy="43204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title"/>
          </p:nvPr>
        </p:nvSpPr>
        <p:spPr/>
        <p:txBody>
          <a:bodyPr/>
          <a:lstStyle/>
          <a:p>
            <a:r>
              <a:rPr lang="en-US" sz="3200" b="1" smtClean="0">
                <a:solidFill>
                  <a:srgbClr val="1B3F6B"/>
                </a:solidFill>
              </a:rPr>
              <a:t>The structure of the banking system in China and Russia</a:t>
            </a:r>
            <a:endParaRPr lang="ru-RU" sz="3200" b="1" smtClean="0">
              <a:solidFill>
                <a:srgbClr val="1B3F6B"/>
              </a:solidFill>
            </a:endParaRPr>
          </a:p>
        </p:txBody>
      </p:sp>
      <p:sp>
        <p:nvSpPr>
          <p:cNvPr id="2" name="Text Placeholder 1"/>
          <p:cNvSpPr>
            <a:spLocks noGrp="1"/>
          </p:cNvSpPr>
          <p:nvPr>
            <p:ph sz="quarter" idx="1"/>
          </p:nvPr>
        </p:nvSpPr>
        <p:spPr>
          <a:xfrm>
            <a:off x="609600" y="4076700"/>
            <a:ext cx="3886200" cy="1800225"/>
          </a:xfrm>
        </p:spPr>
        <p:txBody>
          <a:bodyPr rtlCol="0">
            <a:normAutofit/>
          </a:bodyPr>
          <a:lstStyle/>
          <a:p>
            <a:pPr marL="0" indent="0" algn="ctr" fontAlgn="auto">
              <a:spcAft>
                <a:spcPts val="0"/>
              </a:spcAft>
              <a:buFont typeface="Arial" pitchFamily="34" charset="0"/>
              <a:buNone/>
              <a:defRPr/>
            </a:pPr>
            <a:r>
              <a:rPr lang="en-US" sz="2000" b="1" dirty="0" smtClean="0"/>
              <a:t>China</a:t>
            </a:r>
            <a:endParaRPr lang="ru-RU" sz="2000" b="1" dirty="0"/>
          </a:p>
          <a:p>
            <a:pPr fontAlgn="auto">
              <a:spcAft>
                <a:spcPts val="0"/>
              </a:spcAft>
              <a:buSzPct val="100000"/>
              <a:buFont typeface="+mj-lt"/>
              <a:buAutoNum type="arabicPeriod"/>
              <a:defRPr/>
            </a:pPr>
            <a:r>
              <a:rPr lang="ru-RU" sz="1600" dirty="0" smtClean="0"/>
              <a:t>«</a:t>
            </a:r>
            <a:r>
              <a:rPr lang="en-US" sz="1600" dirty="0" smtClean="0"/>
              <a:t>Large commercial banks</a:t>
            </a:r>
            <a:r>
              <a:rPr lang="ru-RU" sz="1600" dirty="0" smtClean="0"/>
              <a:t>»</a:t>
            </a:r>
            <a:r>
              <a:rPr lang="en-US" sz="1600" dirty="0" smtClean="0"/>
              <a:t> (5)</a:t>
            </a:r>
          </a:p>
          <a:p>
            <a:pPr fontAlgn="auto">
              <a:spcAft>
                <a:spcPts val="0"/>
              </a:spcAft>
              <a:buSzPct val="100000"/>
              <a:buFont typeface="+mj-lt"/>
              <a:buAutoNum type="arabicPeriod"/>
              <a:defRPr/>
            </a:pPr>
            <a:r>
              <a:rPr lang="en-US" sz="1600" dirty="0" smtClean="0"/>
              <a:t>Joint stock banks </a:t>
            </a:r>
            <a:r>
              <a:rPr lang="ru-RU" sz="1600" dirty="0" smtClean="0"/>
              <a:t>(12)</a:t>
            </a:r>
            <a:endParaRPr lang="en-US" sz="1600" dirty="0" smtClean="0"/>
          </a:p>
          <a:p>
            <a:pPr fontAlgn="auto">
              <a:spcAft>
                <a:spcPts val="0"/>
              </a:spcAft>
              <a:buSzPct val="100000"/>
              <a:buFont typeface="+mj-lt"/>
              <a:buAutoNum type="arabicPeriod"/>
              <a:defRPr/>
            </a:pPr>
            <a:r>
              <a:rPr lang="en-US" sz="1600" dirty="0" smtClean="0"/>
              <a:t>City commercial banks </a:t>
            </a:r>
            <a:r>
              <a:rPr lang="ru-RU" sz="1600" dirty="0" smtClean="0"/>
              <a:t>(144)</a:t>
            </a:r>
            <a:r>
              <a:rPr lang="en-US" sz="1600" dirty="0" smtClean="0"/>
              <a:t>; rural commercial banks (212); foreign banks (40)</a:t>
            </a:r>
            <a:endParaRPr lang="ru-RU" sz="1600" dirty="0"/>
          </a:p>
        </p:txBody>
      </p:sp>
      <p:sp>
        <p:nvSpPr>
          <p:cNvPr id="9" name="Объект 8"/>
          <p:cNvSpPr>
            <a:spLocks noGrp="1"/>
          </p:cNvSpPr>
          <p:nvPr>
            <p:ph sz="quarter" idx="2"/>
          </p:nvPr>
        </p:nvSpPr>
        <p:spPr>
          <a:xfrm>
            <a:off x="4932363" y="4076700"/>
            <a:ext cx="3894137" cy="2089150"/>
          </a:xfrm>
        </p:spPr>
        <p:txBody>
          <a:bodyPr rtlCol="0">
            <a:normAutofit/>
          </a:bodyPr>
          <a:lstStyle/>
          <a:p>
            <a:pPr marL="0" indent="0" algn="ctr" fontAlgn="auto">
              <a:spcAft>
                <a:spcPts val="0"/>
              </a:spcAft>
              <a:buFont typeface="Arial" pitchFamily="34" charset="0"/>
              <a:buNone/>
              <a:defRPr/>
            </a:pPr>
            <a:r>
              <a:rPr lang="en-US" sz="2000" b="1" dirty="0" smtClean="0"/>
              <a:t>Russia</a:t>
            </a:r>
          </a:p>
          <a:p>
            <a:pPr fontAlgn="auto">
              <a:spcAft>
                <a:spcPts val="0"/>
              </a:spcAft>
              <a:buFont typeface="Arial" pitchFamily="34" charset="0"/>
              <a:buNone/>
              <a:defRPr/>
            </a:pPr>
            <a:r>
              <a:rPr lang="en-US" sz="1600" dirty="0" smtClean="0"/>
              <a:t>1. the core state-controlled banks (3)*</a:t>
            </a:r>
          </a:p>
          <a:p>
            <a:pPr fontAlgn="auto">
              <a:spcAft>
                <a:spcPts val="0"/>
              </a:spcAft>
              <a:buFont typeface="Arial" pitchFamily="34" charset="0"/>
              <a:buNone/>
              <a:defRPr/>
            </a:pPr>
            <a:r>
              <a:rPr lang="en-US" sz="1600" dirty="0" smtClean="0"/>
              <a:t>2. other systemically important banks (~30) and «second-tier» </a:t>
            </a:r>
            <a:r>
              <a:rPr lang="cs-CZ" sz="1600" dirty="0" smtClean="0"/>
              <a:t>banks </a:t>
            </a:r>
            <a:r>
              <a:rPr lang="en-US" sz="1600" dirty="0" smtClean="0"/>
              <a:t>(~150)</a:t>
            </a:r>
          </a:p>
          <a:p>
            <a:pPr fontAlgn="auto">
              <a:spcAft>
                <a:spcPts val="0"/>
              </a:spcAft>
              <a:buFont typeface="Arial" pitchFamily="34" charset="0"/>
              <a:buNone/>
              <a:defRPr/>
            </a:pPr>
            <a:r>
              <a:rPr lang="en-US" sz="1600" dirty="0" smtClean="0"/>
              <a:t>3. all other banks (~</a:t>
            </a:r>
            <a:r>
              <a:rPr lang="ru-RU" sz="1600" dirty="0" smtClean="0"/>
              <a:t>65</a:t>
            </a:r>
            <a:r>
              <a:rPr lang="en-US" sz="1600" dirty="0" smtClean="0"/>
              <a:t>0)</a:t>
            </a:r>
          </a:p>
          <a:p>
            <a:pPr fontAlgn="auto">
              <a:spcAft>
                <a:spcPts val="0"/>
              </a:spcAft>
              <a:buFont typeface="Arial" pitchFamily="34" charset="0"/>
              <a:buNone/>
              <a:defRPr/>
            </a:pPr>
            <a:endParaRPr lang="en-US" sz="1400" dirty="0" smtClean="0"/>
          </a:p>
          <a:p>
            <a:pPr fontAlgn="auto">
              <a:spcAft>
                <a:spcPts val="0"/>
              </a:spcAft>
              <a:buFont typeface="Arial" pitchFamily="34" charset="0"/>
              <a:buNone/>
              <a:defRPr/>
            </a:pPr>
            <a:r>
              <a:rPr lang="en-US" sz="1600" dirty="0" smtClean="0"/>
              <a:t>* Sberbank, Bank VTB, Rosselkhozbank</a:t>
            </a:r>
            <a:endParaRPr lang="ru-RU" sz="1600" dirty="0"/>
          </a:p>
        </p:txBody>
      </p:sp>
      <p:sp>
        <p:nvSpPr>
          <p:cNvPr id="5" name="Slide Number Placeholder 4"/>
          <p:cNvSpPr>
            <a:spLocks noGrp="1"/>
          </p:cNvSpPr>
          <p:nvPr>
            <p:ph type="sldNum" sz="quarter" idx="12"/>
          </p:nvPr>
        </p:nvSpPr>
        <p:spPr>
          <a:xfrm>
            <a:off x="7380288" y="6356350"/>
            <a:ext cx="1446212" cy="365125"/>
          </a:xfrm>
        </p:spPr>
        <p:txBody>
          <a:bodyPr>
            <a:noAutofit/>
          </a:bodyPr>
          <a:lstStyle/>
          <a:p>
            <a:pPr>
              <a:defRPr/>
            </a:pPr>
            <a:fld id="{D890B78F-699A-4E15-8919-DAD319E91BE7}" type="slidenum">
              <a:rPr lang="ru-RU" sz="2000"/>
              <a:pPr>
                <a:defRPr/>
              </a:pPr>
              <a:t>18</a:t>
            </a:fld>
            <a:endParaRPr lang="ru-RU" sz="2000" dirty="0"/>
          </a:p>
        </p:txBody>
      </p:sp>
      <p:graphicFrame>
        <p:nvGraphicFramePr>
          <p:cNvPr id="6" name="Diagram 1"/>
          <p:cNvGraphicFramePr>
            <a:graphicFrameLocks/>
          </p:cNvGraphicFramePr>
          <p:nvPr/>
        </p:nvGraphicFramePr>
        <p:xfrm>
          <a:off x="612648" y="1628801"/>
          <a:ext cx="3023248" cy="2304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10"/>
          <p:cNvGraphicFramePr>
            <a:graphicFrameLocks/>
          </p:cNvGraphicFramePr>
          <p:nvPr/>
        </p:nvGraphicFramePr>
        <p:xfrm>
          <a:off x="5508104" y="1628800"/>
          <a:ext cx="2664296" cy="23762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title"/>
          </p:nvPr>
        </p:nvSpPr>
        <p:spPr/>
        <p:txBody>
          <a:bodyPr/>
          <a:lstStyle/>
          <a:p>
            <a:r>
              <a:rPr lang="en-US" sz="2800" b="1" smtClean="0">
                <a:solidFill>
                  <a:srgbClr val="1B3F6B"/>
                </a:solidFill>
              </a:rPr>
              <a:t>The market share of t</a:t>
            </a:r>
            <a:r>
              <a:rPr lang="cs-CZ" sz="2800" b="1" smtClean="0">
                <a:solidFill>
                  <a:srgbClr val="1B3F6B"/>
                </a:solidFill>
              </a:rPr>
              <a:t>he core state-controlled banks </a:t>
            </a:r>
            <a:r>
              <a:rPr lang="en-US" sz="2800" b="1" smtClean="0">
                <a:solidFill>
                  <a:srgbClr val="1B3F6B"/>
                </a:solidFill>
              </a:rPr>
              <a:t/>
            </a:r>
            <a:br>
              <a:rPr lang="en-US" sz="2800" b="1" smtClean="0">
                <a:solidFill>
                  <a:srgbClr val="1B3F6B"/>
                </a:solidFill>
              </a:rPr>
            </a:br>
            <a:r>
              <a:rPr lang="en-US" sz="2800" b="1" smtClean="0">
                <a:solidFill>
                  <a:srgbClr val="1B3F6B"/>
                </a:solidFill>
              </a:rPr>
              <a:t>(% of commercial bank total assets)</a:t>
            </a:r>
            <a:endParaRPr lang="ru-RU" sz="2800" b="1" smtClean="0">
              <a:solidFill>
                <a:srgbClr val="1B3F6B"/>
              </a:solidFill>
            </a:endParaRPr>
          </a:p>
        </p:txBody>
      </p:sp>
      <p:sp>
        <p:nvSpPr>
          <p:cNvPr id="11267" name="Text Placeholder 1"/>
          <p:cNvSpPr>
            <a:spLocks noGrp="1"/>
          </p:cNvSpPr>
          <p:nvPr>
            <p:ph sz="quarter" idx="1"/>
          </p:nvPr>
        </p:nvSpPr>
        <p:spPr>
          <a:xfrm>
            <a:off x="612775" y="1557338"/>
            <a:ext cx="8153400" cy="3600450"/>
          </a:xfrm>
        </p:spPr>
        <p:txBody>
          <a:bodyPr/>
          <a:lstStyle/>
          <a:p>
            <a:endParaRPr lang="ru-RU" sz="1800" smtClean="0"/>
          </a:p>
          <a:p>
            <a:endParaRPr lang="ru-RU" sz="1900" smtClean="0"/>
          </a:p>
        </p:txBody>
      </p:sp>
      <p:sp>
        <p:nvSpPr>
          <p:cNvPr id="5" name="Slide Number Placeholder 4"/>
          <p:cNvSpPr>
            <a:spLocks noGrp="1"/>
          </p:cNvSpPr>
          <p:nvPr>
            <p:ph type="sldNum" sz="quarter" idx="12"/>
          </p:nvPr>
        </p:nvSpPr>
        <p:spPr/>
        <p:txBody>
          <a:bodyPr>
            <a:noAutofit/>
          </a:bodyPr>
          <a:lstStyle/>
          <a:p>
            <a:pPr>
              <a:defRPr/>
            </a:pPr>
            <a:fld id="{4F14E884-05F5-4A8E-AEA5-2EED1AD1B2B1}" type="slidenum">
              <a:rPr lang="ru-RU" sz="2000"/>
              <a:pPr>
                <a:defRPr/>
              </a:pPr>
              <a:t>19</a:t>
            </a:fld>
            <a:endParaRPr lang="ru-RU" sz="1600" dirty="0"/>
          </a:p>
        </p:txBody>
      </p:sp>
      <p:sp>
        <p:nvSpPr>
          <p:cNvPr id="3" name="Прямоугольник 2"/>
          <p:cNvSpPr/>
          <p:nvPr/>
        </p:nvSpPr>
        <p:spPr>
          <a:xfrm>
            <a:off x="684213" y="5262563"/>
            <a:ext cx="8135937" cy="1169987"/>
          </a:xfrm>
          <a:prstGeom prst="rect">
            <a:avLst/>
          </a:prstGeom>
          <a:ln>
            <a:solidFill>
              <a:schemeClr val="accent1">
                <a:shade val="50000"/>
              </a:schemeClr>
            </a:solidFill>
          </a:ln>
        </p:spPr>
        <p:txBody>
          <a:bodyPr>
            <a:spAutoFit/>
          </a:bodyPr>
          <a:lstStyle/>
          <a:p>
            <a:pPr algn="just" fontAlgn="auto">
              <a:spcBef>
                <a:spcPts val="0"/>
              </a:spcBef>
              <a:spcAft>
                <a:spcPts val="0"/>
              </a:spcAft>
              <a:defRPr/>
            </a:pPr>
            <a:r>
              <a:rPr lang="en-US" sz="1400" dirty="0">
                <a:latin typeface="Calibri" pitchFamily="34" charset="0"/>
                <a:ea typeface="Calibri" pitchFamily="34" charset="0"/>
                <a:cs typeface="Times New Roman" pitchFamily="18" charset="0"/>
              </a:rPr>
              <a:t>* Industrial and Commercial Bank of China, Agricultural Bank of China, Bank of China, China Construction Bank, and Bank of Communications. ** </a:t>
            </a:r>
            <a:r>
              <a:rPr lang="en-US" sz="1400" dirty="0" err="1">
                <a:latin typeface="Calibri" pitchFamily="34" charset="0"/>
                <a:ea typeface="Calibri" pitchFamily="34" charset="0"/>
                <a:cs typeface="Times New Roman" pitchFamily="18" charset="0"/>
              </a:rPr>
              <a:t>Sberbank</a:t>
            </a:r>
            <a:r>
              <a:rPr lang="en-US" sz="1400" dirty="0">
                <a:latin typeface="Calibri" pitchFamily="34" charset="0"/>
                <a:ea typeface="Calibri" pitchFamily="34" charset="0"/>
                <a:cs typeface="Times New Roman" pitchFamily="18" charset="0"/>
              </a:rPr>
              <a:t> of Russia, Bank VTB, and </a:t>
            </a:r>
            <a:r>
              <a:rPr lang="en-US" sz="1400" dirty="0" err="1">
                <a:latin typeface="Calibri" pitchFamily="34" charset="0"/>
                <a:ea typeface="Calibri" pitchFamily="34" charset="0"/>
                <a:cs typeface="Times New Roman" pitchFamily="18" charset="0"/>
              </a:rPr>
              <a:t>Rosselkhozbank</a:t>
            </a:r>
            <a:r>
              <a:rPr lang="en-US" sz="1400" dirty="0">
                <a:latin typeface="Calibri" pitchFamily="34" charset="0"/>
                <a:ea typeface="Calibri" pitchFamily="34" charset="0"/>
                <a:cs typeface="Times New Roman" pitchFamily="18" charset="0"/>
              </a:rPr>
              <a:t>, excluding subsidiaries thereof.</a:t>
            </a:r>
            <a:endParaRPr lang="en-US" sz="1400" dirty="0">
              <a:latin typeface="Calibri" pitchFamily="34" charset="0"/>
              <a:cs typeface="Arial" pitchFamily="34" charset="0"/>
            </a:endParaRPr>
          </a:p>
          <a:p>
            <a:pPr algn="just" eaLnBrk="0" fontAlgn="auto" hangingPunct="0">
              <a:spcBef>
                <a:spcPts val="0"/>
              </a:spcBef>
              <a:spcAft>
                <a:spcPts val="0"/>
              </a:spcAft>
              <a:defRPr/>
            </a:pPr>
            <a:r>
              <a:rPr lang="en-US" sz="1400" dirty="0">
                <a:latin typeface="Calibri" pitchFamily="34" charset="0"/>
                <a:ea typeface="Calibri" pitchFamily="34" charset="0"/>
                <a:cs typeface="Times New Roman" pitchFamily="18" charset="0"/>
              </a:rPr>
              <a:t>Source: author’s calculation based upon data from: </a:t>
            </a:r>
            <a:r>
              <a:rPr lang="en-US" sz="1400" i="1" dirty="0">
                <a:latin typeface="Calibri" pitchFamily="34" charset="0"/>
                <a:ea typeface="Calibri" pitchFamily="34" charset="0"/>
                <a:cs typeface="Times New Roman" pitchFamily="18" charset="0"/>
              </a:rPr>
              <a:t>Annual Report 201</a:t>
            </a:r>
            <a:r>
              <a:rPr lang="ru-RU" sz="1400" i="1" dirty="0">
                <a:latin typeface="Calibri" pitchFamily="34" charset="0"/>
                <a:ea typeface="Calibri" pitchFamily="34" charset="0"/>
                <a:cs typeface="Times New Roman" pitchFamily="18" charset="0"/>
              </a:rPr>
              <a:t>3</a:t>
            </a:r>
            <a:r>
              <a:rPr lang="en-US" sz="1400" dirty="0">
                <a:latin typeface="Calibri" pitchFamily="34" charset="0"/>
                <a:ea typeface="Calibri" pitchFamily="34" charset="0"/>
                <a:cs typeface="Times New Roman" pitchFamily="18" charset="0"/>
              </a:rPr>
              <a:t>, China Banking Regulatory Commission, Beijing: 2013; </a:t>
            </a:r>
            <a:r>
              <a:rPr lang="en-US" sz="1400" i="1" dirty="0">
                <a:latin typeface="Calibri" pitchFamily="34" charset="0"/>
                <a:ea typeface="Calibri" pitchFamily="34" charset="0"/>
                <a:cs typeface="Times New Roman" pitchFamily="18" charset="0"/>
              </a:rPr>
              <a:t>The Banker</a:t>
            </a:r>
            <a:r>
              <a:rPr lang="en-US" sz="1400" dirty="0">
                <a:latin typeface="Calibri" pitchFamily="34" charset="0"/>
                <a:ea typeface="Calibri" pitchFamily="34" charset="0"/>
                <a:cs typeface="Times New Roman" pitchFamily="18" charset="0"/>
              </a:rPr>
              <a:t>, July 2013; CBR; RIA-Rating (http://riarating.ru/)</a:t>
            </a:r>
            <a:endParaRPr lang="en-US" sz="1400" dirty="0">
              <a:latin typeface="Calibri" pitchFamily="34" charset="0"/>
              <a:cs typeface="Arial" pitchFamily="34" charset="0"/>
            </a:endParaRPr>
          </a:p>
        </p:txBody>
      </p:sp>
      <p:graphicFrame>
        <p:nvGraphicFramePr>
          <p:cNvPr id="12" name="Chart 22"/>
          <p:cNvGraphicFramePr>
            <a:graphicFrameLocks/>
          </p:cNvGraphicFramePr>
          <p:nvPr/>
        </p:nvGraphicFramePr>
        <p:xfrm>
          <a:off x="395536" y="1340768"/>
          <a:ext cx="8496944" cy="446449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r>
              <a:rPr lang="en-US" sz="3200" b="1" smtClean="0"/>
              <a:t>Different or similar?</a:t>
            </a:r>
            <a:endParaRPr lang="ru-RU" sz="3200" b="1" smtClean="0"/>
          </a:p>
        </p:txBody>
      </p:sp>
      <p:pic>
        <p:nvPicPr>
          <p:cNvPr id="3075" name="Содержимое 3" descr="C:\Users\Светлана\Desktop\Россия-и-Китай-02.jpg"/>
          <p:cNvPicPr>
            <a:picLocks noGrp="1"/>
          </p:cNvPicPr>
          <p:nvPr>
            <p:ph idx="1"/>
          </p:nvPr>
        </p:nvPicPr>
        <p:blipFill>
          <a:blip r:embed="rId2" cstate="print"/>
          <a:srcRect/>
          <a:stretch>
            <a:fillRect/>
          </a:stretch>
        </p:blipFill>
        <p:spPr>
          <a:xfrm>
            <a:off x="1765300" y="2157413"/>
            <a:ext cx="5613400" cy="3411537"/>
          </a:xfrm>
        </p:spPr>
      </p:pic>
      <p:sp>
        <p:nvSpPr>
          <p:cNvPr id="5" name="Номер слайда 4"/>
          <p:cNvSpPr>
            <a:spLocks noGrp="1"/>
          </p:cNvSpPr>
          <p:nvPr>
            <p:ph type="sldNum" sz="quarter" idx="12"/>
          </p:nvPr>
        </p:nvSpPr>
        <p:spPr/>
        <p:txBody>
          <a:bodyPr/>
          <a:lstStyle/>
          <a:p>
            <a:pPr>
              <a:defRPr/>
            </a:pPr>
            <a:fld id="{206695AE-A8FF-4176-AA27-9313BCA1D6F4}" type="slidenum">
              <a:rPr lang="ru-RU" sz="2400"/>
              <a:pPr>
                <a:defRPr/>
              </a:pPr>
              <a:t>2</a:t>
            </a:fld>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title"/>
          </p:nvPr>
        </p:nvSpPr>
        <p:spPr/>
        <p:txBody>
          <a:bodyPr/>
          <a:lstStyle/>
          <a:p>
            <a:r>
              <a:rPr lang="en-US" sz="3200" b="1" smtClean="0">
                <a:solidFill>
                  <a:srgbClr val="1B3F6B"/>
                </a:solidFill>
              </a:rPr>
              <a:t>The direction of the institutional change in banking</a:t>
            </a:r>
            <a:endParaRPr lang="ru-RU" sz="3200" b="1" smtClean="0">
              <a:solidFill>
                <a:srgbClr val="1B3F6B"/>
              </a:solidFill>
            </a:endParaRPr>
          </a:p>
        </p:txBody>
      </p:sp>
      <p:sp>
        <p:nvSpPr>
          <p:cNvPr id="5" name="Slide Number Placeholder 4"/>
          <p:cNvSpPr>
            <a:spLocks noGrp="1"/>
          </p:cNvSpPr>
          <p:nvPr>
            <p:ph type="sldNum" sz="quarter" idx="12"/>
          </p:nvPr>
        </p:nvSpPr>
        <p:spPr/>
        <p:txBody>
          <a:bodyPr>
            <a:noAutofit/>
          </a:bodyPr>
          <a:lstStyle/>
          <a:p>
            <a:pPr>
              <a:defRPr/>
            </a:pPr>
            <a:fld id="{4D012C39-E34E-4FC6-8F65-04AF8690936E}" type="slidenum">
              <a:rPr lang="ru-RU" sz="2000"/>
              <a:pPr>
                <a:defRPr/>
              </a:pPr>
              <a:t>20</a:t>
            </a:fld>
            <a:endParaRPr lang="ru-RU" sz="1600" dirty="0"/>
          </a:p>
        </p:txBody>
      </p:sp>
      <p:cxnSp>
        <p:nvCxnSpPr>
          <p:cNvPr id="3" name="Прямая соединительная линия 2"/>
          <p:cNvCxnSpPr/>
          <p:nvPr/>
        </p:nvCxnSpPr>
        <p:spPr>
          <a:xfrm>
            <a:off x="2841625" y="2282825"/>
            <a:ext cx="3097213" cy="358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Полилиния 7"/>
          <p:cNvSpPr/>
          <p:nvPr/>
        </p:nvSpPr>
        <p:spPr>
          <a:xfrm>
            <a:off x="2871788" y="2497138"/>
            <a:ext cx="3067050" cy="1719262"/>
          </a:xfrm>
          <a:custGeom>
            <a:avLst/>
            <a:gdLst>
              <a:gd name="connsiteX0" fmla="*/ 0 w 3067315"/>
              <a:gd name="connsiteY0" fmla="*/ 0 h 1719960"/>
              <a:gd name="connsiteX1" fmla="*/ 638175 w 3067315"/>
              <a:gd name="connsiteY1" fmla="*/ 1695450 h 1719960"/>
              <a:gd name="connsiteX2" fmla="*/ 2790825 w 3067315"/>
              <a:gd name="connsiteY2" fmla="*/ 1000125 h 1719960"/>
              <a:gd name="connsiteX3" fmla="*/ 2971800 w 3067315"/>
              <a:gd name="connsiteY3" fmla="*/ 923925 h 1719960"/>
            </a:gdLst>
            <a:ahLst/>
            <a:cxnLst>
              <a:cxn ang="0">
                <a:pos x="connsiteX0" y="connsiteY0"/>
              </a:cxn>
              <a:cxn ang="0">
                <a:pos x="connsiteX1" y="connsiteY1"/>
              </a:cxn>
              <a:cxn ang="0">
                <a:pos x="connsiteX2" y="connsiteY2"/>
              </a:cxn>
              <a:cxn ang="0">
                <a:pos x="connsiteX3" y="connsiteY3"/>
              </a:cxn>
            </a:cxnLst>
            <a:rect l="l" t="t" r="r" b="b"/>
            <a:pathLst>
              <a:path w="3067315" h="1719960">
                <a:moveTo>
                  <a:pt x="0" y="0"/>
                </a:moveTo>
                <a:cubicBezTo>
                  <a:pt x="86519" y="764381"/>
                  <a:pt x="173038" y="1528763"/>
                  <a:pt x="638175" y="1695450"/>
                </a:cubicBezTo>
                <a:cubicBezTo>
                  <a:pt x="1103312" y="1862137"/>
                  <a:pt x="2401887" y="1128713"/>
                  <a:pt x="2790825" y="1000125"/>
                </a:cubicBezTo>
                <a:cubicBezTo>
                  <a:pt x="3179763" y="871537"/>
                  <a:pt x="3075781" y="897731"/>
                  <a:pt x="2971800" y="923925"/>
                </a:cubicBezTo>
              </a:path>
            </a:pathLst>
          </a:cu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Скругленный прямоугольник 8"/>
          <p:cNvSpPr/>
          <p:nvPr/>
        </p:nvSpPr>
        <p:spPr>
          <a:xfrm>
            <a:off x="1908175" y="1628775"/>
            <a:ext cx="5832475"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solidFill>
                  <a:schemeClr val="tx1"/>
                </a:solidFill>
              </a:rPr>
              <a:t>Centralization and re-distribution (X-type of economy) </a:t>
            </a:r>
            <a:endParaRPr lang="ru-RU" sz="2000" dirty="0">
              <a:solidFill>
                <a:schemeClr val="tx1"/>
              </a:solidFill>
            </a:endParaRPr>
          </a:p>
        </p:txBody>
      </p:sp>
      <p:sp>
        <p:nvSpPr>
          <p:cNvPr id="10" name="Скругленный прямоугольник 9"/>
          <p:cNvSpPr/>
          <p:nvPr/>
        </p:nvSpPr>
        <p:spPr>
          <a:xfrm>
            <a:off x="1908175" y="4716463"/>
            <a:ext cx="5976938" cy="2968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solidFill>
                  <a:schemeClr val="tx1"/>
                </a:solidFill>
              </a:rPr>
              <a:t>“Market” (Y-type of economy)  </a:t>
            </a:r>
            <a:endParaRPr lang="ru-RU" sz="2000" dirty="0">
              <a:solidFill>
                <a:schemeClr val="tx1"/>
              </a:solidFill>
            </a:endParaRPr>
          </a:p>
        </p:txBody>
      </p:sp>
      <p:cxnSp>
        <p:nvCxnSpPr>
          <p:cNvPr id="12" name="Прямая со стрелкой 11"/>
          <p:cNvCxnSpPr/>
          <p:nvPr/>
        </p:nvCxnSpPr>
        <p:spPr>
          <a:xfrm>
            <a:off x="2555875" y="5084763"/>
            <a:ext cx="3744913" cy="0"/>
          </a:xfrm>
          <a:prstGeom prst="straightConnector1">
            <a:avLst/>
          </a:prstGeom>
          <a:ln w="25400">
            <a:solidFill>
              <a:schemeClr val="tx1"/>
            </a:solidFill>
            <a:tailEnd type="triangle"/>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555875" y="3082925"/>
            <a:ext cx="5184775" cy="58738"/>
          </a:xfrm>
          <a:prstGeom prst="line">
            <a:avLst/>
          </a:prstGeom>
        </p:spPr>
        <p:style>
          <a:lnRef idx="1">
            <a:schemeClr val="accent1"/>
          </a:lnRef>
          <a:fillRef idx="0">
            <a:schemeClr val="accent1"/>
          </a:fillRef>
          <a:effectRef idx="0">
            <a:schemeClr val="accent1"/>
          </a:effectRef>
          <a:fontRef idx="minor">
            <a:schemeClr val="tx1"/>
          </a:fontRef>
        </p:style>
      </p:cxnSp>
      <p:sp>
        <p:nvSpPr>
          <p:cNvPr id="20" name="Скругленный прямоугольник 19"/>
          <p:cNvSpPr/>
          <p:nvPr/>
        </p:nvSpPr>
        <p:spPr>
          <a:xfrm>
            <a:off x="3167063" y="5141913"/>
            <a:ext cx="936625" cy="3016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chemeClr val="tx1"/>
                </a:solidFill>
              </a:rPr>
              <a:t>1998</a:t>
            </a:r>
            <a:endParaRPr lang="ru-RU" sz="2000" b="1" dirty="0">
              <a:solidFill>
                <a:schemeClr val="tx1"/>
              </a:solidFill>
            </a:endParaRPr>
          </a:p>
        </p:txBody>
      </p:sp>
      <p:sp>
        <p:nvSpPr>
          <p:cNvPr id="12299" name="TextBox 20"/>
          <p:cNvSpPr txBox="1">
            <a:spLocks noChangeArrowheads="1"/>
          </p:cNvSpPr>
          <p:nvPr/>
        </p:nvSpPr>
        <p:spPr bwMode="auto">
          <a:xfrm>
            <a:off x="6180138" y="2628900"/>
            <a:ext cx="722312" cy="368300"/>
          </a:xfrm>
          <a:prstGeom prst="rect">
            <a:avLst/>
          </a:prstGeom>
          <a:noFill/>
          <a:ln w="9525">
            <a:noFill/>
            <a:miter lim="800000"/>
            <a:headEnd/>
            <a:tailEnd/>
          </a:ln>
        </p:spPr>
        <p:txBody>
          <a:bodyPr wrap="none">
            <a:spAutoFit/>
          </a:bodyPr>
          <a:lstStyle/>
          <a:p>
            <a:r>
              <a:rPr lang="en-US" b="1">
                <a:latin typeface="Calibri" pitchFamily="34" charset="0"/>
              </a:rPr>
              <a:t>China</a:t>
            </a:r>
            <a:endParaRPr lang="ru-RU" b="1">
              <a:latin typeface="Calibri" pitchFamily="34" charset="0"/>
            </a:endParaRPr>
          </a:p>
        </p:txBody>
      </p:sp>
      <p:sp>
        <p:nvSpPr>
          <p:cNvPr id="12300" name="TextBox 21"/>
          <p:cNvSpPr txBox="1">
            <a:spLocks noChangeArrowheads="1"/>
          </p:cNvSpPr>
          <p:nvPr/>
        </p:nvSpPr>
        <p:spPr bwMode="auto">
          <a:xfrm>
            <a:off x="6180138" y="3284538"/>
            <a:ext cx="790575" cy="368300"/>
          </a:xfrm>
          <a:prstGeom prst="rect">
            <a:avLst/>
          </a:prstGeom>
          <a:noFill/>
          <a:ln w="9525">
            <a:noFill/>
            <a:miter lim="800000"/>
            <a:headEnd/>
            <a:tailEnd/>
          </a:ln>
        </p:spPr>
        <p:txBody>
          <a:bodyPr wrap="none">
            <a:spAutoFit/>
          </a:bodyPr>
          <a:lstStyle/>
          <a:p>
            <a:r>
              <a:rPr lang="en-US" b="1">
                <a:latin typeface="Calibri" pitchFamily="34" charset="0"/>
              </a:rPr>
              <a:t>Russia</a:t>
            </a:r>
            <a:endParaRPr lang="ru-RU" b="1">
              <a:latin typeface="Calibri" pitchFamily="34" charset="0"/>
            </a:endParaRPr>
          </a:p>
        </p:txBody>
      </p:sp>
      <p:sp>
        <p:nvSpPr>
          <p:cNvPr id="12301" name="TextBox 22"/>
          <p:cNvSpPr txBox="1">
            <a:spLocks noChangeArrowheads="1"/>
          </p:cNvSpPr>
          <p:nvPr/>
        </p:nvSpPr>
        <p:spPr bwMode="auto">
          <a:xfrm>
            <a:off x="6300788" y="4941888"/>
            <a:ext cx="271462" cy="400050"/>
          </a:xfrm>
          <a:prstGeom prst="rect">
            <a:avLst/>
          </a:prstGeom>
          <a:noFill/>
          <a:ln w="9525">
            <a:noFill/>
            <a:miter lim="800000"/>
            <a:headEnd/>
            <a:tailEnd/>
          </a:ln>
        </p:spPr>
        <p:txBody>
          <a:bodyPr wrap="none">
            <a:spAutoFit/>
          </a:bodyPr>
          <a:lstStyle/>
          <a:p>
            <a:r>
              <a:rPr lang="en-US" sz="2000" b="1" i="1">
                <a:latin typeface="Calibri" pitchFamily="34" charset="0"/>
              </a:rPr>
              <a:t>t</a:t>
            </a:r>
            <a:endParaRPr lang="ru-RU" sz="2000" b="1" i="1">
              <a:latin typeface="Calibri" pitchFamily="34" charset="0"/>
            </a:endParaRPr>
          </a:p>
        </p:txBody>
      </p:sp>
      <p:cxnSp>
        <p:nvCxnSpPr>
          <p:cNvPr id="4" name="Прямая соединительная линия 3"/>
          <p:cNvCxnSpPr/>
          <p:nvPr/>
        </p:nvCxnSpPr>
        <p:spPr>
          <a:xfrm>
            <a:off x="3635375" y="4216400"/>
            <a:ext cx="0" cy="868363"/>
          </a:xfrm>
          <a:prstGeom prst="line">
            <a:avLst/>
          </a:prstGeom>
          <a:ln cap="rnd">
            <a:solidFill>
              <a:schemeClr val="tx1"/>
            </a:solidFill>
            <a:prstDash val="dashDot"/>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title"/>
          </p:nvPr>
        </p:nvSpPr>
        <p:spPr/>
        <p:txBody>
          <a:bodyPr/>
          <a:lstStyle/>
          <a:p>
            <a:r>
              <a:rPr lang="en-US" sz="3200" b="1" smtClean="0">
                <a:solidFill>
                  <a:srgbClr val="1B3F6B"/>
                </a:solidFill>
              </a:rPr>
              <a:t>Tentative conclusions</a:t>
            </a:r>
            <a:endParaRPr lang="ru-RU" sz="3200" smtClean="0">
              <a:solidFill>
                <a:srgbClr val="1B3F6B"/>
              </a:solidFill>
            </a:endParaRPr>
          </a:p>
        </p:txBody>
      </p:sp>
      <p:sp>
        <p:nvSpPr>
          <p:cNvPr id="13315" name="Объект 1"/>
          <p:cNvSpPr>
            <a:spLocks noGrp="1"/>
          </p:cNvSpPr>
          <p:nvPr>
            <p:ph sz="quarter" idx="1"/>
          </p:nvPr>
        </p:nvSpPr>
        <p:spPr>
          <a:xfrm>
            <a:off x="539750" y="1412875"/>
            <a:ext cx="8229600" cy="4525963"/>
          </a:xfrm>
        </p:spPr>
        <p:txBody>
          <a:bodyPr/>
          <a:lstStyle/>
          <a:p>
            <a:pPr>
              <a:buFont typeface="Wingdings" pitchFamily="2" charset="2"/>
              <a:buChar char="v"/>
            </a:pPr>
            <a:r>
              <a:rPr lang="en-US" sz="2400" dirty="0" smtClean="0"/>
              <a:t>Currently the institutional structure of the banking systems in China and Russia feature similarities as well as differences;</a:t>
            </a:r>
          </a:p>
          <a:p>
            <a:pPr>
              <a:buFont typeface="Wingdings" pitchFamily="2" charset="2"/>
              <a:buChar char="v"/>
            </a:pPr>
            <a:r>
              <a:rPr lang="en-US" sz="2400" dirty="0" smtClean="0"/>
              <a:t>The main trend is a growing coherence;</a:t>
            </a:r>
          </a:p>
          <a:p>
            <a:pPr>
              <a:buFont typeface="Wingdings" pitchFamily="2" charset="2"/>
              <a:buChar char="v"/>
            </a:pPr>
            <a:r>
              <a:rPr lang="en-US" sz="2400" dirty="0" smtClean="0"/>
              <a:t>Both systems migrate towards a better proportion between core redistributive and market complementary institutions;</a:t>
            </a:r>
          </a:p>
          <a:p>
            <a:pPr>
              <a:buFont typeface="Wingdings" pitchFamily="2" charset="2"/>
              <a:buChar char="v"/>
            </a:pPr>
            <a:r>
              <a:rPr lang="en-US" sz="2400" dirty="0" smtClean="0"/>
              <a:t>Russia’s liberalization in the 1990s turned out to be unsustainable. Now Russia reverts to its historical trend (nonlinear trajectory); </a:t>
            </a:r>
          </a:p>
          <a:p>
            <a:pPr>
              <a:buFont typeface="Wingdings" pitchFamily="2" charset="2"/>
              <a:buChar char="v"/>
            </a:pPr>
            <a:r>
              <a:rPr lang="en-US" sz="2400" dirty="0" smtClean="0"/>
              <a:t>China moves  along a linear path.</a:t>
            </a:r>
          </a:p>
        </p:txBody>
      </p:sp>
      <p:sp>
        <p:nvSpPr>
          <p:cNvPr id="5" name="Slide Number Placeholder 4"/>
          <p:cNvSpPr>
            <a:spLocks noGrp="1"/>
          </p:cNvSpPr>
          <p:nvPr>
            <p:ph type="sldNum" sz="quarter" idx="12"/>
          </p:nvPr>
        </p:nvSpPr>
        <p:spPr/>
        <p:txBody>
          <a:bodyPr>
            <a:noAutofit/>
          </a:bodyPr>
          <a:lstStyle/>
          <a:p>
            <a:pPr>
              <a:defRPr/>
            </a:pPr>
            <a:fld id="{886CF3F0-F81E-422C-9C3E-ACD61D2BD311}" type="slidenum">
              <a:rPr lang="ru-RU" sz="2000"/>
              <a:pPr>
                <a:defRPr/>
              </a:pPr>
              <a:t>21</a:t>
            </a:fld>
            <a:endParaRPr lang="ru-RU" sz="160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188" y="2349500"/>
            <a:ext cx="7772400" cy="1655763"/>
          </a:xfrm>
        </p:spPr>
        <p:txBody>
          <a:bodyPr rtlCol="0">
            <a:normAutofit/>
          </a:bodyPr>
          <a:lstStyle/>
          <a:p>
            <a:pPr algn="ctr" fontAlgn="auto">
              <a:spcAft>
                <a:spcPts val="0"/>
              </a:spcAft>
              <a:defRPr/>
            </a:pPr>
            <a:r>
              <a:rPr lang="en-US" sz="3200" dirty="0" smtClean="0"/>
              <a:t>Institutional models in investment:</a:t>
            </a:r>
            <a:br>
              <a:rPr lang="en-US" sz="3200" dirty="0" smtClean="0"/>
            </a:br>
            <a:r>
              <a:rPr lang="en-US" sz="3200" dirty="0" smtClean="0"/>
              <a:t> china, </a:t>
            </a:r>
            <a:r>
              <a:rPr lang="en-US" sz="3200" dirty="0" err="1" smtClean="0"/>
              <a:t>russia</a:t>
            </a:r>
            <a:r>
              <a:rPr lang="en-US" sz="3200" dirty="0" smtClean="0"/>
              <a:t>,  and </a:t>
            </a:r>
            <a:r>
              <a:rPr lang="en-US" sz="3200" dirty="0" err="1" smtClean="0"/>
              <a:t>usA</a:t>
            </a:r>
            <a:r>
              <a:rPr lang="en-US" sz="3200" dirty="0" smtClean="0"/>
              <a:t> </a:t>
            </a:r>
            <a:endParaRPr lang="ru-RU" sz="3200" dirty="0"/>
          </a:p>
        </p:txBody>
      </p:sp>
      <p:sp>
        <p:nvSpPr>
          <p:cNvPr id="4" name="Номер слайда 3"/>
          <p:cNvSpPr>
            <a:spLocks noGrp="1"/>
          </p:cNvSpPr>
          <p:nvPr>
            <p:ph type="sldNum" sz="quarter" idx="12"/>
          </p:nvPr>
        </p:nvSpPr>
        <p:spPr/>
        <p:txBody>
          <a:bodyPr/>
          <a:lstStyle/>
          <a:p>
            <a:pPr>
              <a:defRPr/>
            </a:pPr>
            <a:fld id="{B91EEC74-FD25-4E4B-B3D4-FB963A861B66}" type="slidenum">
              <a:rPr lang="ru-RU" sz="2000"/>
              <a:pPr>
                <a:defRPr/>
              </a:pPr>
              <a:t>22</a:t>
            </a:fld>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3775"/>
          </a:xfrm>
        </p:spPr>
        <p:txBody>
          <a:bodyPr rtlCol="0">
            <a:normAutofit/>
          </a:bodyPr>
          <a:lstStyle/>
          <a:p>
            <a:pPr fontAlgn="auto">
              <a:spcAft>
                <a:spcPts val="0"/>
              </a:spcAft>
              <a:defRPr/>
            </a:pPr>
            <a:r>
              <a:rPr lang="en-US" sz="3200" b="1" dirty="0" smtClean="0">
                <a:solidFill>
                  <a:schemeClr val="accent1">
                    <a:lumMod val="50000"/>
                  </a:schemeClr>
                </a:solidFill>
              </a:rPr>
              <a:t>Definition and empirical data</a:t>
            </a:r>
            <a:endParaRPr lang="ru-RU" sz="3200" b="1" dirty="0">
              <a:solidFill>
                <a:schemeClr val="accent1">
                  <a:lumMod val="50000"/>
                </a:schemeClr>
              </a:solidFill>
            </a:endParaRPr>
          </a:p>
        </p:txBody>
      </p:sp>
      <p:sp>
        <p:nvSpPr>
          <p:cNvPr id="15363" name="Содержимое 2"/>
          <p:cNvSpPr>
            <a:spLocks noGrp="1"/>
          </p:cNvSpPr>
          <p:nvPr>
            <p:ph idx="1"/>
          </p:nvPr>
        </p:nvSpPr>
        <p:spPr>
          <a:xfrm>
            <a:off x="395288" y="1268413"/>
            <a:ext cx="8280400" cy="4406900"/>
          </a:xfrm>
        </p:spPr>
        <p:txBody>
          <a:bodyPr/>
          <a:lstStyle/>
          <a:p>
            <a:pPr>
              <a:buFont typeface="Wingdings" pitchFamily="2" charset="2"/>
              <a:buChar char="v"/>
            </a:pPr>
            <a:r>
              <a:rPr lang="en-US" sz="2400" smtClean="0"/>
              <a:t>“Institutional model” is understood here as </a:t>
            </a:r>
            <a:r>
              <a:rPr lang="en-US" sz="2400" b="1" smtClean="0"/>
              <a:t>the structures of key institutions </a:t>
            </a:r>
            <a:r>
              <a:rPr lang="en-US" sz="2400" smtClean="0"/>
              <a:t>providing finance for the real sector. They shape the major sources of investment. </a:t>
            </a:r>
          </a:p>
          <a:p>
            <a:pPr>
              <a:buFont typeface="Wingdings" pitchFamily="2" charset="2"/>
              <a:buChar char="v"/>
            </a:pPr>
            <a:endParaRPr lang="en-US" sz="2400" smtClean="0"/>
          </a:p>
          <a:p>
            <a:pPr>
              <a:buFont typeface="Wingdings" pitchFamily="2" charset="2"/>
              <a:buChar char="v"/>
            </a:pPr>
            <a:r>
              <a:rPr lang="en-US" sz="2400" smtClean="0"/>
              <a:t>Data on fixed investment sources over the past two decades:</a:t>
            </a:r>
          </a:p>
          <a:p>
            <a:pPr>
              <a:buFont typeface="Arial" charset="0"/>
              <a:buNone/>
            </a:pPr>
            <a:r>
              <a:rPr lang="en-US" sz="2400" b="1" smtClean="0"/>
              <a:t>     China:  </a:t>
            </a:r>
            <a:r>
              <a:rPr lang="en-US" sz="2400" smtClean="0"/>
              <a:t>China Statistic Yearbook. 中华人民共和国国家统计局    </a:t>
            </a:r>
          </a:p>
          <a:p>
            <a:pPr>
              <a:buFont typeface="Arial" charset="0"/>
              <a:buNone/>
            </a:pPr>
            <a:r>
              <a:rPr lang="en-US" sz="2400" b="1" smtClean="0"/>
              <a:t>     Russia: </a:t>
            </a:r>
            <a:r>
              <a:rPr lang="en-US" sz="2400" smtClean="0"/>
              <a:t>Federal State Statistics Service of the Russian Federation web-site. </a:t>
            </a:r>
            <a:endParaRPr lang="ru-RU" sz="2400" smtClean="0"/>
          </a:p>
          <a:p>
            <a:pPr>
              <a:buFont typeface="Arial" charset="0"/>
              <a:buNone/>
            </a:pPr>
            <a:r>
              <a:rPr lang="en-US" sz="2400" b="1" smtClean="0"/>
              <a:t>     USA:</a:t>
            </a:r>
            <a:r>
              <a:rPr lang="en-US" sz="2400" i="1" smtClean="0"/>
              <a:t> </a:t>
            </a:r>
            <a:r>
              <a:rPr lang="en-US" sz="2400" smtClean="0"/>
              <a:t>U.S. Census Bureau; Statistical Abstracts of the U.S.</a:t>
            </a:r>
            <a:endParaRPr lang="ru-RU" sz="2400" smtClean="0"/>
          </a:p>
          <a:p>
            <a:pPr>
              <a:buFont typeface="Arial" charset="0"/>
              <a:buNone/>
            </a:pPr>
            <a:endParaRPr lang="en-US" sz="2800" smtClean="0"/>
          </a:p>
          <a:p>
            <a:pPr>
              <a:buFont typeface="Arial" charset="0"/>
              <a:buNone/>
            </a:pPr>
            <a:r>
              <a:rPr lang="en-US" sz="2800" smtClean="0"/>
              <a:t> </a:t>
            </a:r>
            <a:endParaRPr lang="ru-RU" sz="2800" smtClean="0"/>
          </a:p>
        </p:txBody>
      </p:sp>
      <p:sp>
        <p:nvSpPr>
          <p:cNvPr id="5" name="Номер слайда 4"/>
          <p:cNvSpPr>
            <a:spLocks noGrp="1"/>
          </p:cNvSpPr>
          <p:nvPr>
            <p:ph type="sldNum" sz="quarter" idx="12"/>
          </p:nvPr>
        </p:nvSpPr>
        <p:spPr/>
        <p:txBody>
          <a:bodyPr/>
          <a:lstStyle/>
          <a:p>
            <a:pPr>
              <a:defRPr/>
            </a:pPr>
            <a:fld id="{A6D314D6-56BF-4529-A444-A830156A5200}" type="slidenum">
              <a:rPr lang="ru-RU" sz="2000"/>
              <a:pPr>
                <a:defRPr/>
              </a:pPr>
              <a:t>23</a:t>
            </a:fld>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350"/>
            <a:ext cx="8385175" cy="865188"/>
          </a:xfrm>
        </p:spPr>
        <p:txBody>
          <a:bodyPr rtlCol="0">
            <a:noAutofit/>
          </a:bodyPr>
          <a:lstStyle/>
          <a:p>
            <a:pPr fontAlgn="auto">
              <a:spcAft>
                <a:spcPts val="0"/>
              </a:spcAft>
              <a:defRPr/>
            </a:pPr>
            <a:r>
              <a:rPr lang="en-US" sz="3200" b="1" dirty="0" smtClean="0">
                <a:solidFill>
                  <a:schemeClr val="accent1">
                    <a:lumMod val="50000"/>
                  </a:schemeClr>
                </a:solidFill>
              </a:rPr>
              <a:t>China: </a:t>
            </a:r>
            <a:r>
              <a:rPr lang="en-US" sz="3200" dirty="0" smtClean="0">
                <a:solidFill>
                  <a:schemeClr val="accent1">
                    <a:lumMod val="50000"/>
                  </a:schemeClr>
                </a:solidFill>
              </a:rPr>
              <a:t>Actual funds for investment (%)</a:t>
            </a:r>
            <a:endParaRPr lang="ru-RU" sz="3200" dirty="0">
              <a:solidFill>
                <a:schemeClr val="accent1">
                  <a:lumMod val="50000"/>
                </a:schemeClr>
              </a:solidFill>
            </a:endParaRPr>
          </a:p>
        </p:txBody>
      </p:sp>
      <p:graphicFrame>
        <p:nvGraphicFramePr>
          <p:cNvPr id="12" name="Содержимое 11"/>
          <p:cNvGraphicFramePr>
            <a:graphicFrameLocks noGrp="1"/>
          </p:cNvGraphicFramePr>
          <p:nvPr>
            <p:ph idx="1"/>
          </p:nvPr>
        </p:nvGraphicFramePr>
        <p:xfrm>
          <a:off x="611188" y="1412875"/>
          <a:ext cx="7777162" cy="3015933"/>
        </p:xfrm>
        <a:graphic>
          <a:graphicData uri="http://schemas.openxmlformats.org/drawingml/2006/table">
            <a:tbl>
              <a:tblPr/>
              <a:tblGrid>
                <a:gridCol w="3048000"/>
                <a:gridCol w="777875"/>
                <a:gridCol w="842962"/>
                <a:gridCol w="777875"/>
                <a:gridCol w="777875"/>
                <a:gridCol w="776288"/>
                <a:gridCol w="776287"/>
              </a:tblGrid>
              <a:tr h="33496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en-US"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1" i="0" u="none" strike="noStrike" cap="none" normalizeH="0" baseline="0" smtClean="0">
                          <a:ln>
                            <a:noFill/>
                          </a:ln>
                          <a:solidFill>
                            <a:schemeClr val="tx1"/>
                          </a:solidFill>
                          <a:effectLst/>
                          <a:latin typeface="Calibri" pitchFamily="34" charset="0"/>
                          <a:cs typeface="Times New Roman" pitchFamily="18" charset="0"/>
                        </a:rPr>
                        <a:t>199</a:t>
                      </a:r>
                      <a:r>
                        <a:rPr kumimoji="0" lang="en-US" sz="2000" b="1" i="0" u="none" strike="noStrike" cap="none" normalizeH="0" baseline="0" smtClean="0">
                          <a:ln>
                            <a:noFill/>
                          </a:ln>
                          <a:solidFill>
                            <a:schemeClr val="tx1"/>
                          </a:solidFill>
                          <a:effectLst/>
                          <a:latin typeface="Calibri" pitchFamily="34" charset="0"/>
                          <a:cs typeface="Times New Roman" pitchFamily="18" charset="0"/>
                        </a:rPr>
                        <a:t>0</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Times New Roman" pitchFamily="18" charset="0"/>
                        </a:rPr>
                        <a:t>1995 </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1" i="0" u="none" strike="noStrike" cap="none" normalizeH="0" baseline="0" smtClean="0">
                          <a:ln>
                            <a:noFill/>
                          </a:ln>
                          <a:solidFill>
                            <a:schemeClr val="tx1"/>
                          </a:solidFill>
                          <a:effectLst/>
                          <a:latin typeface="Calibri" pitchFamily="34" charset="0"/>
                          <a:cs typeface="Times New Roman" pitchFamily="18" charset="0"/>
                        </a:rPr>
                        <a:t>200</a:t>
                      </a:r>
                      <a:r>
                        <a:rPr kumimoji="0" lang="en-US" sz="2000" b="1" i="0" u="none" strike="noStrike" cap="none" normalizeH="0" baseline="0" smtClean="0">
                          <a:ln>
                            <a:noFill/>
                          </a:ln>
                          <a:solidFill>
                            <a:schemeClr val="tx1"/>
                          </a:solidFill>
                          <a:effectLst/>
                          <a:latin typeface="Calibri" pitchFamily="34" charset="0"/>
                          <a:cs typeface="Times New Roman" pitchFamily="18" charset="0"/>
                        </a:rPr>
                        <a:t>0</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1" i="0" u="none" strike="noStrike" cap="none" normalizeH="0" baseline="0" smtClean="0">
                          <a:ln>
                            <a:noFill/>
                          </a:ln>
                          <a:solidFill>
                            <a:schemeClr val="tx1"/>
                          </a:solidFill>
                          <a:effectLst/>
                          <a:latin typeface="Calibri" pitchFamily="34" charset="0"/>
                          <a:cs typeface="Times New Roman" pitchFamily="18" charset="0"/>
                        </a:rPr>
                        <a:t>200</a:t>
                      </a:r>
                      <a:r>
                        <a:rPr kumimoji="0" lang="en-US" sz="2000" b="1" i="0" u="none" strike="noStrike" cap="none" normalizeH="0" baseline="0" smtClean="0">
                          <a:ln>
                            <a:noFill/>
                          </a:ln>
                          <a:solidFill>
                            <a:schemeClr val="tx1"/>
                          </a:solidFill>
                          <a:effectLst/>
                          <a:latin typeface="Calibri" pitchFamily="34" charset="0"/>
                          <a:cs typeface="Times New Roman" pitchFamily="18" charset="0"/>
                        </a:rPr>
                        <a:t>5</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Times New Roman" pitchFamily="18" charset="0"/>
                        </a:rPr>
                        <a:t>2010</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1" i="0" u="none" strike="noStrike" cap="none" normalizeH="0" baseline="0" smtClean="0">
                          <a:ln>
                            <a:noFill/>
                          </a:ln>
                          <a:solidFill>
                            <a:schemeClr val="tx1"/>
                          </a:solidFill>
                          <a:effectLst/>
                          <a:latin typeface="Calibri" pitchFamily="34" charset="0"/>
                          <a:cs typeface="Times New Roman" pitchFamily="18" charset="0"/>
                        </a:rPr>
                        <a:t>2013</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Funds for investment, </a:t>
                      </a:r>
                      <a:endParaRPr kumimoji="0" lang="en-US" sz="20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total</a:t>
                      </a: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100</a:t>
                      </a: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100</a:t>
                      </a: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100</a:t>
                      </a: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chemeClr val="tx1"/>
                          </a:solidFill>
                          <a:effectLst/>
                          <a:latin typeface="Calibri" pitchFamily="34" charset="0"/>
                          <a:cs typeface="Times New Roman" pitchFamily="18" charset="0"/>
                        </a:rPr>
                        <a:t>100</a:t>
                      </a: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100</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100</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State budget</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9</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3</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7</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Domestic loans</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20</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21</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20</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12</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Self-raising funds and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others</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65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65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68</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78</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78</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82</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20638" algn="l" defTabSz="914400" rtl="0" eaLnBrk="1" fontAlgn="base" latinLnBrk="0" hangingPunct="1">
                        <a:lnSpc>
                          <a:spcPct val="115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FDI</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6</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11</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5</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2</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2</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Times New Roman" pitchFamily="18" charset="0"/>
                        </a:rPr>
                        <a:t>1</a:t>
                      </a:r>
                      <a:endParaRPr kumimoji="0" lang="ru-RU" sz="2000" b="0" i="0" u="none" strike="noStrike" cap="none" normalizeH="0" baseline="0" smtClean="0">
                        <a:ln>
                          <a:noFill/>
                        </a:ln>
                        <a:solidFill>
                          <a:schemeClr val="tx1"/>
                        </a:solidFill>
                        <a:effectLst/>
                        <a:latin typeface="Calibri" pitchFamily="34" charset="0"/>
                        <a:cs typeface="Times New Roman" pitchFamily="18" charset="0"/>
                      </a:endParaRPr>
                    </a:p>
                  </a:txBody>
                  <a:tcPr marL="58991" marR="5899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Номер слайда 5"/>
          <p:cNvSpPr>
            <a:spLocks noGrp="1"/>
          </p:cNvSpPr>
          <p:nvPr>
            <p:ph type="sldNum" sz="quarter" idx="12"/>
          </p:nvPr>
        </p:nvSpPr>
        <p:spPr/>
        <p:txBody>
          <a:bodyPr/>
          <a:lstStyle/>
          <a:p>
            <a:pPr>
              <a:defRPr/>
            </a:pPr>
            <a:fld id="{7CB28A15-AB47-4A43-ADA2-E0DF69AF5ED8}" type="slidenum">
              <a:rPr lang="ru-RU" sz="2000"/>
              <a:pPr>
                <a:defRPr/>
              </a:pPr>
              <a:t>24</a:t>
            </a:fld>
            <a:endParaRPr lang="ru-RU"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274638"/>
            <a:ext cx="8785225" cy="1143000"/>
          </a:xfrm>
        </p:spPr>
        <p:txBody>
          <a:bodyPr rtlCol="0">
            <a:noAutofit/>
          </a:bodyPr>
          <a:lstStyle/>
          <a:p>
            <a:pPr fontAlgn="auto">
              <a:spcAft>
                <a:spcPts val="0"/>
              </a:spcAft>
              <a:defRPr/>
            </a:pPr>
            <a:r>
              <a:rPr lang="en-US" sz="3200" b="1" dirty="0" smtClean="0">
                <a:solidFill>
                  <a:schemeClr val="accent1">
                    <a:lumMod val="50000"/>
                  </a:schemeClr>
                </a:solidFill>
              </a:rPr>
              <a:t>The sources of real sector financing in China</a:t>
            </a:r>
            <a:endParaRPr lang="ru-RU" sz="3200" dirty="0">
              <a:solidFill>
                <a:schemeClr val="accent1">
                  <a:lumMod val="50000"/>
                </a:schemeClr>
              </a:solidFill>
            </a:endParaRPr>
          </a:p>
        </p:txBody>
      </p:sp>
      <p:sp>
        <p:nvSpPr>
          <p:cNvPr id="17411" name="Содержимое 2"/>
          <p:cNvSpPr>
            <a:spLocks noGrp="1"/>
          </p:cNvSpPr>
          <p:nvPr>
            <p:ph idx="1"/>
          </p:nvPr>
        </p:nvSpPr>
        <p:spPr>
          <a:xfrm>
            <a:off x="457200" y="1600200"/>
            <a:ext cx="8229600" cy="4060825"/>
          </a:xfrm>
        </p:spPr>
        <p:txBody>
          <a:bodyPr/>
          <a:lstStyle/>
          <a:p>
            <a:pPr>
              <a:buFont typeface="Wingdings" pitchFamily="2" charset="2"/>
              <a:buChar char="v"/>
            </a:pPr>
            <a:r>
              <a:rPr lang="en-US" sz="2400" smtClean="0"/>
              <a:t>“State budget” (</a:t>
            </a:r>
            <a:r>
              <a:rPr lang="en-US" sz="2000" smtClean="0"/>
              <a:t>stabilized at 5% on average).</a:t>
            </a:r>
          </a:p>
          <a:p>
            <a:pPr>
              <a:buFont typeface="Wingdings" pitchFamily="2" charset="2"/>
              <a:buChar char="v"/>
            </a:pPr>
            <a:r>
              <a:rPr lang="en-US" sz="2400" smtClean="0"/>
              <a:t>Other sources are also influenced  by Chinese state. </a:t>
            </a:r>
            <a:r>
              <a:rPr lang="en-US" sz="2000" smtClean="0"/>
              <a:t>“</a:t>
            </a:r>
            <a:r>
              <a:rPr lang="en-US" sz="2000" i="1" smtClean="0"/>
              <a:t>Internal loans are directed by government, if government ask the state-owned banks loan to state-owned enterprises, the banks have to loan. Those self-raised funds owned by state-owned enterprises also are directed by government. Self-raised funds owned by private sectors are smaller than those that owned by state-owned enterprises. Therefore, internal loans and self-raised funds are not good indicators for private investment</a:t>
            </a:r>
            <a:r>
              <a:rPr lang="en-US" sz="2000" smtClean="0"/>
              <a:t>” (Cheng, Wang, 2011) … but they reflect the role of the Chinese state in investment.</a:t>
            </a:r>
            <a:endParaRPr lang="ru-RU" sz="2000" smtClean="0"/>
          </a:p>
          <a:p>
            <a:pPr>
              <a:buFont typeface="Wingdings" pitchFamily="2" charset="2"/>
              <a:buChar char="v"/>
            </a:pPr>
            <a:r>
              <a:rPr lang="en-US" sz="2400" smtClean="0"/>
              <a:t>The share of FDI</a:t>
            </a:r>
            <a:r>
              <a:rPr lang="en-US" sz="2400" b="1" smtClean="0"/>
              <a:t> </a:t>
            </a:r>
            <a:r>
              <a:rPr lang="en-US" sz="2400" smtClean="0"/>
              <a:t>is about  2% on average</a:t>
            </a:r>
            <a:r>
              <a:rPr lang="en-US" sz="2000" smtClean="0"/>
              <a:t>. </a:t>
            </a:r>
            <a:endParaRPr lang="ru-RU" smtClean="0"/>
          </a:p>
        </p:txBody>
      </p:sp>
      <p:sp>
        <p:nvSpPr>
          <p:cNvPr id="4" name="Номер слайда 3"/>
          <p:cNvSpPr>
            <a:spLocks noGrp="1"/>
          </p:cNvSpPr>
          <p:nvPr>
            <p:ph type="sldNum" sz="quarter" idx="12"/>
          </p:nvPr>
        </p:nvSpPr>
        <p:spPr/>
        <p:txBody>
          <a:bodyPr/>
          <a:lstStyle/>
          <a:p>
            <a:pPr>
              <a:defRPr/>
            </a:pPr>
            <a:fld id="{3A62AB09-29B4-44F1-BB4C-97FD4104B6C0}" type="slidenum">
              <a:rPr lang="ru-RU" sz="2000"/>
              <a:pPr>
                <a:defRPr/>
              </a:pPr>
              <a:t>25</a:t>
            </a:fld>
            <a:endParaRPr lang="ru-RU"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88913"/>
            <a:ext cx="8385175" cy="1008062"/>
          </a:xfrm>
        </p:spPr>
        <p:txBody>
          <a:bodyPr rtlCol="0">
            <a:noAutofit/>
          </a:bodyPr>
          <a:lstStyle/>
          <a:p>
            <a:pPr fontAlgn="auto">
              <a:spcAft>
                <a:spcPts val="0"/>
              </a:spcAft>
              <a:defRPr/>
            </a:pPr>
            <a:r>
              <a:rPr lang="en-US" sz="3200" b="1" dirty="0" smtClean="0">
                <a:solidFill>
                  <a:schemeClr val="accent1">
                    <a:lumMod val="50000"/>
                  </a:schemeClr>
                </a:solidFill>
              </a:rPr>
              <a:t>Russia: </a:t>
            </a:r>
            <a:r>
              <a:rPr lang="en-US" sz="3200" dirty="0" smtClean="0">
                <a:solidFill>
                  <a:schemeClr val="accent1">
                    <a:lumMod val="50000"/>
                  </a:schemeClr>
                </a:solidFill>
              </a:rPr>
              <a:t>Breakdown of fixed investment by source of financing (current prices, %) </a:t>
            </a:r>
            <a:endParaRPr lang="ru-RU" sz="3200" dirty="0">
              <a:solidFill>
                <a:schemeClr val="accent1">
                  <a:lumMod val="50000"/>
                </a:schemeClr>
              </a:solidFill>
            </a:endParaRPr>
          </a:p>
        </p:txBody>
      </p:sp>
      <p:sp>
        <p:nvSpPr>
          <p:cNvPr id="18435" name="Прямоугольник 7"/>
          <p:cNvSpPr>
            <a:spLocks noChangeArrowheads="1"/>
          </p:cNvSpPr>
          <p:nvPr/>
        </p:nvSpPr>
        <p:spPr bwMode="auto">
          <a:xfrm flipH="1">
            <a:off x="8534400" y="1371600"/>
            <a:ext cx="457200" cy="369888"/>
          </a:xfrm>
          <a:prstGeom prst="rect">
            <a:avLst/>
          </a:prstGeom>
          <a:noFill/>
          <a:ln w="9525">
            <a:noFill/>
            <a:miter lim="800000"/>
            <a:headEnd/>
            <a:tailEnd/>
          </a:ln>
        </p:spPr>
        <p:txBody>
          <a:bodyPr>
            <a:spAutoFit/>
          </a:bodyPr>
          <a:lstStyle/>
          <a:p>
            <a:endParaRPr lang="ru-RU">
              <a:latin typeface="Calibri" pitchFamily="34" charset="0"/>
            </a:endParaRPr>
          </a:p>
        </p:txBody>
      </p:sp>
      <p:graphicFrame>
        <p:nvGraphicFramePr>
          <p:cNvPr id="12" name="Содержимое 11"/>
          <p:cNvGraphicFramePr>
            <a:graphicFrameLocks noGrp="1"/>
          </p:cNvGraphicFramePr>
          <p:nvPr>
            <p:ph idx="1"/>
          </p:nvPr>
        </p:nvGraphicFramePr>
        <p:xfrm>
          <a:off x="827584" y="1340768"/>
          <a:ext cx="7238998" cy="4951686"/>
        </p:xfrm>
        <a:graphic>
          <a:graphicData uri="http://schemas.openxmlformats.org/drawingml/2006/table">
            <a:tbl>
              <a:tblPr/>
              <a:tblGrid>
                <a:gridCol w="3312368"/>
                <a:gridCol w="746884"/>
                <a:gridCol w="811850"/>
                <a:gridCol w="744196"/>
                <a:gridCol w="811850"/>
                <a:gridCol w="811850"/>
              </a:tblGrid>
              <a:tr h="335632">
                <a:tc>
                  <a:txBody>
                    <a:bodyPr/>
                    <a:lstStyle/>
                    <a:p>
                      <a:pPr marR="21590">
                        <a:lnSpc>
                          <a:spcPct val="115000"/>
                        </a:lnSpc>
                        <a:spcAft>
                          <a:spcPts val="1000"/>
                        </a:spcAft>
                      </a:pPr>
                      <a:endParaRPr lang="en-US" sz="20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1" kern="50" dirty="0" smtClean="0">
                          <a:latin typeface="+mj-lt"/>
                          <a:ea typeface="Times New Roman"/>
                          <a:cs typeface="Times New Roman"/>
                        </a:rPr>
                        <a:t>1995</a:t>
                      </a:r>
                      <a:endParaRPr lang="ru-RU" sz="2000" b="1" strike="sngStrike"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1" kern="50" dirty="0" smtClean="0">
                          <a:latin typeface="+mj-lt"/>
                          <a:ea typeface="Times New Roman"/>
                          <a:cs typeface="Times New Roman"/>
                        </a:rPr>
                        <a:t>2000</a:t>
                      </a:r>
                      <a:endParaRPr lang="ru-RU" sz="2000" b="1"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1" kern="50" dirty="0" smtClean="0">
                          <a:latin typeface="+mj-lt"/>
                          <a:ea typeface="Times New Roman"/>
                          <a:cs typeface="Times New Roman"/>
                        </a:rPr>
                        <a:t>2005</a:t>
                      </a:r>
                      <a:endParaRPr lang="ru-RU" sz="2000" b="1"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kern="50" dirty="0" smtClean="0">
                          <a:latin typeface="+mj-lt"/>
                          <a:ea typeface="Times New Roman"/>
                          <a:cs typeface="Times New Roman"/>
                        </a:rPr>
                        <a:t>2010</a:t>
                      </a:r>
                      <a:endParaRPr lang="ru-RU" sz="2000" b="1"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000" b="1" kern="50" dirty="0" smtClean="0">
                          <a:latin typeface="+mj-lt"/>
                          <a:ea typeface="Times New Roman"/>
                          <a:cs typeface="Times New Roman"/>
                        </a:rPr>
                        <a:t>2014</a:t>
                      </a:r>
                      <a:endParaRPr lang="ru-RU" sz="2000" b="1"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ru-RU" sz="2100" b="0" kern="50" dirty="0" err="1">
                          <a:latin typeface="+mj-lt"/>
                          <a:ea typeface="Times New Roman"/>
                          <a:cs typeface="Times New Roman"/>
                        </a:rPr>
                        <a:t>Funds</a:t>
                      </a:r>
                      <a:r>
                        <a:rPr lang="ru-RU" sz="2100" b="0" kern="50" dirty="0">
                          <a:latin typeface="+mj-lt"/>
                          <a:ea typeface="Times New Roman"/>
                          <a:cs typeface="Times New Roman"/>
                        </a:rPr>
                        <a:t> </a:t>
                      </a:r>
                      <a:r>
                        <a:rPr lang="ru-RU" sz="2100" b="0" kern="50" dirty="0" err="1">
                          <a:latin typeface="+mj-lt"/>
                          <a:ea typeface="Times New Roman"/>
                          <a:cs typeface="Times New Roman"/>
                        </a:rPr>
                        <a:t>for</a:t>
                      </a:r>
                      <a:r>
                        <a:rPr lang="ru-RU" sz="2100" b="0" kern="50" dirty="0">
                          <a:latin typeface="+mj-lt"/>
                          <a:ea typeface="Times New Roman"/>
                          <a:cs typeface="Times New Roman"/>
                        </a:rPr>
                        <a:t> </a:t>
                      </a:r>
                      <a:r>
                        <a:rPr lang="ru-RU" sz="2100" b="0" kern="50" dirty="0" err="1">
                          <a:latin typeface="+mj-lt"/>
                          <a:ea typeface="Times New Roman"/>
                          <a:cs typeface="Times New Roman"/>
                        </a:rPr>
                        <a:t>investment</a:t>
                      </a:r>
                      <a:r>
                        <a:rPr lang="ru-RU" sz="2100" b="0" kern="50" dirty="0">
                          <a:latin typeface="+mj-lt"/>
                          <a:ea typeface="Times New Roman"/>
                          <a:cs typeface="Times New Roman"/>
                        </a:rPr>
                        <a:t>, </a:t>
                      </a:r>
                      <a:r>
                        <a:rPr lang="ru-RU" sz="2100" b="0" kern="50" dirty="0" err="1">
                          <a:latin typeface="+mj-lt"/>
                          <a:ea typeface="Times New Roman"/>
                          <a:cs typeface="Times New Roman"/>
                        </a:rPr>
                        <a:t>total</a:t>
                      </a:r>
                      <a:endParaRPr lang="ru-RU" sz="21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kern="50" dirty="0">
                          <a:latin typeface="+mj-lt"/>
                          <a:ea typeface="Times New Roman"/>
                          <a:cs typeface="Times New Roman"/>
                        </a:rPr>
                        <a:t>100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kern="50" dirty="0">
                          <a:latin typeface="+mj-lt"/>
                          <a:ea typeface="Times New Roman"/>
                          <a:cs typeface="Times New Roman"/>
                        </a:rPr>
                        <a:t>100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kern="50" dirty="0">
                          <a:latin typeface="+mj-lt"/>
                          <a:ea typeface="Times New Roman"/>
                          <a:cs typeface="Times New Roman"/>
                        </a:rPr>
                        <a:t>100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kern="50" dirty="0">
                          <a:latin typeface="+mj-lt"/>
                          <a:ea typeface="Times New Roman"/>
                          <a:cs typeface="Times New Roman"/>
                        </a:rPr>
                        <a:t>100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2000" b="0" kern="50" dirty="0" smtClean="0">
                          <a:latin typeface="+mj-lt"/>
                          <a:ea typeface="Times New Roman"/>
                          <a:cs typeface="Times New Roman"/>
                        </a:rPr>
                        <a:t>100</a:t>
                      </a:r>
                      <a:endParaRPr lang="ru-RU" sz="20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ru-RU" sz="2100" b="0" kern="50" dirty="0" err="1">
                          <a:latin typeface="+mj-lt"/>
                          <a:ea typeface="Times New Roman"/>
                          <a:cs typeface="Times New Roman"/>
                        </a:rPr>
                        <a:t>Internal</a:t>
                      </a:r>
                      <a:r>
                        <a:rPr lang="ru-RU" sz="2100" b="0" kern="50" dirty="0">
                          <a:latin typeface="+mj-lt"/>
                          <a:ea typeface="Times New Roman"/>
                          <a:cs typeface="Times New Roman"/>
                        </a:rPr>
                        <a:t> </a:t>
                      </a:r>
                      <a:r>
                        <a:rPr lang="ru-RU" sz="2100" b="0" kern="50" dirty="0" err="1" smtClean="0">
                          <a:latin typeface="+mj-lt"/>
                          <a:ea typeface="Times New Roman"/>
                          <a:cs typeface="Times New Roman"/>
                        </a:rPr>
                        <a:t>funds</a:t>
                      </a:r>
                      <a:endParaRPr lang="ru-RU" sz="2100" b="0" strike="sngStrike"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latin typeface="+mj-lt"/>
                          <a:ea typeface="Times New Roman"/>
                          <a:cs typeface="Times New Roman"/>
                        </a:rPr>
                        <a:t>49</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latin typeface="+mj-lt"/>
                          <a:ea typeface="Times New Roman"/>
                          <a:cs typeface="Times New Roman"/>
                        </a:rPr>
                        <a:t>48</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solidFill>
                            <a:srgbClr val="000000"/>
                          </a:solidFill>
                          <a:latin typeface="+mj-lt"/>
                          <a:ea typeface="Times New Roman"/>
                          <a:cs typeface="Calibri"/>
                        </a:rPr>
                        <a:t>44</a:t>
                      </a:r>
                      <a:endParaRPr lang="ru-RU" sz="2000" b="0" i="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latin typeface="+mj-lt"/>
                          <a:ea typeface="Times New Roman"/>
                          <a:cs typeface="Times New Roman"/>
                        </a:rPr>
                        <a:t>41</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2000" b="0" i="0" kern="50" dirty="0" smtClean="0">
                          <a:latin typeface="+mj-lt"/>
                          <a:ea typeface="Times New Roman"/>
                          <a:cs typeface="Times New Roman"/>
                        </a:rPr>
                        <a:t>48</a:t>
                      </a:r>
                      <a:endParaRPr lang="ru-RU" sz="2000" b="0" i="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60">
                <a:tc>
                  <a:txBody>
                    <a:bodyPr/>
                    <a:lstStyle/>
                    <a:p>
                      <a:pPr marR="21590">
                        <a:lnSpc>
                          <a:spcPct val="115000"/>
                        </a:lnSpc>
                        <a:spcAft>
                          <a:spcPts val="0"/>
                        </a:spcAft>
                      </a:pPr>
                      <a:r>
                        <a:rPr lang="en-US" sz="2100" b="0" kern="50" dirty="0" smtClean="0">
                          <a:latin typeface="+mj-lt"/>
                          <a:ea typeface="Times New Roman"/>
                          <a:cs typeface="Times New Roman"/>
                        </a:rPr>
                        <a:t>External funds - Net </a:t>
                      </a:r>
                      <a:r>
                        <a:rPr lang="en-US" sz="2100" b="0" kern="50" dirty="0">
                          <a:latin typeface="+mj-lt"/>
                          <a:ea typeface="Times New Roman"/>
                          <a:cs typeface="Times New Roman"/>
                        </a:rPr>
                        <a:t>increase in liabilities, including</a:t>
                      </a:r>
                      <a:endParaRPr lang="ru-RU" sz="2100" b="0" kern="50" dirty="0">
                        <a:latin typeface="+mj-lt"/>
                        <a:ea typeface="Times New Roman"/>
                        <a:cs typeface="Times New Roman"/>
                      </a:endParaRPr>
                    </a:p>
                  </a:txBody>
                  <a:tcPr marL="58991" marR="589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90" algn="ctr">
                        <a:lnSpc>
                          <a:spcPct val="115000"/>
                        </a:lnSpc>
                        <a:spcAft>
                          <a:spcPts val="1000"/>
                        </a:spcAft>
                      </a:pPr>
                      <a:r>
                        <a:rPr lang="ru-RU" sz="2000" b="0" i="0" kern="50" dirty="0">
                          <a:latin typeface="+mj-lt"/>
                          <a:ea typeface="Times New Roman"/>
                          <a:cs typeface="Times New Roman"/>
                        </a:rPr>
                        <a:t>51</a:t>
                      </a:r>
                    </a:p>
                  </a:txBody>
                  <a:tcPr marL="58991" marR="58991"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solidFill>
                            <a:srgbClr val="000000"/>
                          </a:solidFill>
                          <a:latin typeface="+mj-lt"/>
                          <a:ea typeface="Times New Roman"/>
                          <a:cs typeface="Calibri"/>
                        </a:rPr>
                        <a:t>52</a:t>
                      </a:r>
                      <a:endParaRPr lang="ru-RU" sz="2000" b="0" i="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solidFill>
                            <a:srgbClr val="000000"/>
                          </a:solidFill>
                          <a:latin typeface="+mj-lt"/>
                          <a:ea typeface="Times New Roman"/>
                          <a:cs typeface="Calibri"/>
                        </a:rPr>
                        <a:t>56</a:t>
                      </a:r>
                      <a:endParaRPr lang="ru-RU" sz="2000" b="0" i="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2000" b="0" i="0" kern="50" dirty="0">
                          <a:latin typeface="+mj-lt"/>
                          <a:ea typeface="Times New Roman"/>
                          <a:cs typeface="Times New Roman"/>
                        </a:rPr>
                        <a:t>59</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2000" b="0" i="0" kern="50" dirty="0" smtClean="0">
                          <a:latin typeface="+mj-lt"/>
                          <a:ea typeface="Times New Roman"/>
                          <a:cs typeface="Times New Roman"/>
                        </a:rPr>
                        <a:t>52</a:t>
                      </a:r>
                      <a:endParaRPr lang="ru-RU" sz="2000" b="0" i="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493">
                <a:tc>
                  <a:txBody>
                    <a:bodyPr/>
                    <a:lstStyle/>
                    <a:p>
                      <a:pPr marR="21590">
                        <a:lnSpc>
                          <a:spcPct val="115000"/>
                        </a:lnSpc>
                        <a:spcAft>
                          <a:spcPts val="0"/>
                        </a:spcAft>
                      </a:pPr>
                      <a:r>
                        <a:rPr lang="en-US" sz="2100" b="0" kern="50" dirty="0" smtClean="0">
                          <a:latin typeface="+mj-lt"/>
                          <a:ea typeface="Times New Roman"/>
                          <a:cs typeface="Times New Roman"/>
                        </a:rPr>
                        <a:t>- </a:t>
                      </a:r>
                      <a:r>
                        <a:rPr lang="ru-RU" sz="2100" b="0" kern="50" dirty="0" err="1" smtClean="0">
                          <a:latin typeface="+mj-lt"/>
                          <a:ea typeface="Times New Roman"/>
                          <a:cs typeface="Times New Roman"/>
                        </a:rPr>
                        <a:t>bank</a:t>
                      </a:r>
                      <a:r>
                        <a:rPr lang="ru-RU" sz="2100" b="0" kern="50" dirty="0" smtClean="0">
                          <a:latin typeface="+mj-lt"/>
                          <a:ea typeface="Times New Roman"/>
                          <a:cs typeface="Times New Roman"/>
                        </a:rPr>
                        <a:t> </a:t>
                      </a:r>
                      <a:r>
                        <a:rPr lang="ru-RU" sz="2100" b="0" kern="50" dirty="0" err="1">
                          <a:latin typeface="+mj-lt"/>
                          <a:ea typeface="Times New Roman"/>
                          <a:cs typeface="Times New Roman"/>
                        </a:rPr>
                        <a:t>credits</a:t>
                      </a:r>
                      <a:r>
                        <a:rPr lang="ru-RU" sz="2100" b="0" kern="50" dirty="0">
                          <a:latin typeface="+mj-lt"/>
                          <a:ea typeface="Times New Roman"/>
                          <a:cs typeface="Times New Roman"/>
                        </a:rPr>
                        <a:t> </a:t>
                      </a:r>
                      <a:r>
                        <a:rPr lang="ru-RU" sz="2100" b="0" kern="50" dirty="0" err="1">
                          <a:latin typeface="+mj-lt"/>
                          <a:ea typeface="Times New Roman"/>
                          <a:cs typeface="Times New Roman"/>
                        </a:rPr>
                        <a:t>and</a:t>
                      </a:r>
                      <a:r>
                        <a:rPr lang="ru-RU" sz="2100" b="0" kern="50" dirty="0">
                          <a:latin typeface="+mj-lt"/>
                          <a:ea typeface="Times New Roman"/>
                          <a:cs typeface="Times New Roman"/>
                        </a:rPr>
                        <a:t> </a:t>
                      </a:r>
                      <a:r>
                        <a:rPr lang="ru-RU" sz="2100" b="0" kern="50" dirty="0" err="1">
                          <a:latin typeface="+mj-lt"/>
                          <a:ea typeface="Times New Roman"/>
                          <a:cs typeface="Times New Roman"/>
                        </a:rPr>
                        <a:t>loans</a:t>
                      </a:r>
                      <a:endParaRPr lang="ru-RU" sz="21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x</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10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14</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15</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16</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380">
                <a:tc>
                  <a:txBody>
                    <a:bodyPr/>
                    <a:lstStyle/>
                    <a:p>
                      <a:pPr marR="21590">
                        <a:lnSpc>
                          <a:spcPct val="115000"/>
                        </a:lnSpc>
                        <a:spcAft>
                          <a:spcPts val="0"/>
                        </a:spcAft>
                      </a:pPr>
                      <a:r>
                        <a:rPr lang="en-US" sz="2100" b="0" kern="50">
                          <a:latin typeface="+mj-lt"/>
                          <a:ea typeface="Times New Roman"/>
                          <a:cs typeface="Times New Roman"/>
                        </a:rPr>
                        <a:t>- budgetary and non-budgetary funds</a:t>
                      </a:r>
                      <a:endParaRPr lang="ru-RU" sz="2100" b="0" kern="5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33</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27</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21</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20</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16</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en-US" sz="2100" b="0" kern="50" dirty="0">
                          <a:latin typeface="+mj-lt"/>
                          <a:ea typeface="Times New Roman"/>
                          <a:cs typeface="Times New Roman"/>
                        </a:rPr>
                        <a:t>- high-level organizations funds</a:t>
                      </a:r>
                      <a:endParaRPr lang="ru-RU" sz="21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Х</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х</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a:solidFill>
                            <a:schemeClr val="tx1"/>
                          </a:solidFill>
                          <a:latin typeface="+mj-lt"/>
                          <a:ea typeface="Times New Roman"/>
                          <a:cs typeface="Times New Roman"/>
                        </a:rPr>
                        <a:t>11</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a:solidFill>
                            <a:schemeClr val="tx1"/>
                          </a:solidFill>
                          <a:latin typeface="+mj-lt"/>
                          <a:ea typeface="Times New Roman"/>
                          <a:cs typeface="Times New Roman"/>
                        </a:rPr>
                        <a:t>18</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13</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en-US" sz="2100" b="0" kern="50" dirty="0" smtClean="0">
                          <a:latin typeface="+mj-lt"/>
                          <a:ea typeface="Times New Roman"/>
                          <a:cs typeface="Times New Roman"/>
                        </a:rPr>
                        <a:t>- others</a:t>
                      </a:r>
                      <a:endParaRPr lang="ru-RU" sz="21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18</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15</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10</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6</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7</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R="21590" indent="20955">
                        <a:lnSpc>
                          <a:spcPct val="115000"/>
                        </a:lnSpc>
                        <a:spcAft>
                          <a:spcPts val="0"/>
                        </a:spcAft>
                      </a:pPr>
                      <a:r>
                        <a:rPr lang="en-US" sz="2100" b="0" kern="50" dirty="0">
                          <a:latin typeface="+mj-lt"/>
                          <a:ea typeface="Times New Roman"/>
                          <a:cs typeface="Times New Roman"/>
                        </a:rPr>
                        <a:t>among them:  FDI</a:t>
                      </a:r>
                      <a:endParaRPr lang="ru-RU" sz="2100" b="0" kern="50" dirty="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en-US" sz="2400" b="0" kern="50">
                          <a:latin typeface="+mj-lt"/>
                          <a:ea typeface="Times New Roman"/>
                          <a:cs typeface="Times New Roman"/>
                        </a:rPr>
                        <a:t>x</a:t>
                      </a:r>
                      <a:endParaRPr lang="ru-RU" sz="2400" b="0" kern="50">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2000" b="0" i="0" kern="50" dirty="0">
                          <a:solidFill>
                            <a:schemeClr val="tx1"/>
                          </a:solidFill>
                          <a:latin typeface="+mj-lt"/>
                          <a:ea typeface="Times New Roman"/>
                          <a:cs typeface="Times New Roman"/>
                        </a:rPr>
                        <a:t>5</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7</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2000" b="0" i="0" kern="50" dirty="0">
                          <a:solidFill>
                            <a:schemeClr val="tx1"/>
                          </a:solidFill>
                          <a:latin typeface="+mj-lt"/>
                          <a:ea typeface="Times New Roman"/>
                          <a:cs typeface="Times New Roman"/>
                        </a:rPr>
                        <a:t>4</a:t>
                      </a: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2000" b="0" i="0" kern="50" dirty="0" smtClean="0">
                          <a:solidFill>
                            <a:schemeClr val="tx1"/>
                          </a:solidFill>
                          <a:latin typeface="+mj-lt"/>
                          <a:ea typeface="Times New Roman"/>
                          <a:cs typeface="Times New Roman"/>
                        </a:rPr>
                        <a:t>x</a:t>
                      </a:r>
                      <a:endParaRPr lang="ru-RU" sz="2000" b="0" i="0" kern="50" dirty="0">
                        <a:solidFill>
                          <a:schemeClr val="tx1"/>
                        </a:solidFill>
                        <a:latin typeface="+mj-lt"/>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Номер слайда 5"/>
          <p:cNvSpPr>
            <a:spLocks noGrp="1"/>
          </p:cNvSpPr>
          <p:nvPr>
            <p:ph type="sldNum" sz="quarter" idx="12"/>
          </p:nvPr>
        </p:nvSpPr>
        <p:spPr/>
        <p:txBody>
          <a:bodyPr/>
          <a:lstStyle/>
          <a:p>
            <a:pPr>
              <a:defRPr/>
            </a:pPr>
            <a:fld id="{2AC68601-0516-4792-9E67-9EBC10933026}" type="slidenum">
              <a:rPr lang="ru-RU" sz="2000"/>
              <a:pPr>
                <a:defRPr/>
              </a:pPr>
              <a:t>26</a:t>
            </a:fld>
            <a:endParaRPr lang="ru-RU"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44475"/>
            <a:ext cx="8763000" cy="1168400"/>
          </a:xfrm>
        </p:spPr>
        <p:txBody>
          <a:bodyPr rtlCol="0">
            <a:normAutofit/>
          </a:bodyPr>
          <a:lstStyle/>
          <a:p>
            <a:pPr fontAlgn="auto">
              <a:spcAft>
                <a:spcPts val="0"/>
              </a:spcAft>
              <a:defRPr/>
            </a:pPr>
            <a:r>
              <a:rPr lang="en-US" sz="3200" b="1" dirty="0" smtClean="0">
                <a:solidFill>
                  <a:schemeClr val="accent1">
                    <a:lumMod val="50000"/>
                  </a:schemeClr>
                </a:solidFill>
              </a:rPr>
              <a:t>The sources of real sector financing in Russia</a:t>
            </a:r>
            <a:endParaRPr lang="ru-RU" sz="3200" b="1" dirty="0">
              <a:solidFill>
                <a:schemeClr val="accent1">
                  <a:lumMod val="50000"/>
                </a:schemeClr>
              </a:solidFill>
            </a:endParaRPr>
          </a:p>
        </p:txBody>
      </p:sp>
      <p:sp>
        <p:nvSpPr>
          <p:cNvPr id="19459" name="Содержимое 2"/>
          <p:cNvSpPr>
            <a:spLocks noGrp="1"/>
          </p:cNvSpPr>
          <p:nvPr>
            <p:ph idx="1"/>
          </p:nvPr>
        </p:nvSpPr>
        <p:spPr>
          <a:xfrm>
            <a:off x="468313" y="1524000"/>
            <a:ext cx="8224837" cy="4191000"/>
          </a:xfrm>
        </p:spPr>
        <p:txBody>
          <a:bodyPr/>
          <a:lstStyle/>
          <a:p>
            <a:pPr>
              <a:buFont typeface="Wingdings" pitchFamily="2" charset="2"/>
              <a:buChar char="v"/>
            </a:pPr>
            <a:r>
              <a:rPr lang="en-US" sz="2400" smtClean="0"/>
              <a:t>More than a half of investment comes from </a:t>
            </a:r>
            <a:r>
              <a:rPr lang="en-US" sz="2400" b="1" smtClean="0"/>
              <a:t>external</a:t>
            </a:r>
            <a:r>
              <a:rPr lang="en-US" sz="2400" smtClean="0"/>
              <a:t> sources.</a:t>
            </a:r>
          </a:p>
          <a:p>
            <a:pPr>
              <a:buFont typeface="Wingdings" pitchFamily="2" charset="2"/>
              <a:buChar char="v"/>
            </a:pPr>
            <a:r>
              <a:rPr lang="en-US" sz="2400" smtClean="0"/>
              <a:t>The predominant source in </a:t>
            </a:r>
            <a:r>
              <a:rPr lang="en-US" sz="2400" b="1" smtClean="0"/>
              <a:t>external fixed investment </a:t>
            </a:r>
            <a:r>
              <a:rPr lang="en-US" sz="2400" smtClean="0"/>
              <a:t>involve</a:t>
            </a:r>
            <a:r>
              <a:rPr lang="en-US" sz="2400" b="1" smtClean="0"/>
              <a:t>s central distribution </a:t>
            </a:r>
            <a:r>
              <a:rPr lang="en-US" sz="2400" smtClean="0"/>
              <a:t>from state budgets of different levels and non-budgetary state funds: it steadily exceeds the market raised funds. </a:t>
            </a:r>
            <a:endParaRPr lang="ru-RU" sz="2400" smtClean="0"/>
          </a:p>
          <a:p>
            <a:pPr>
              <a:buFont typeface="Wingdings" pitchFamily="2" charset="2"/>
              <a:buChar char="v"/>
            </a:pPr>
            <a:r>
              <a:rPr lang="en-US" sz="2400" b="1" smtClean="0"/>
              <a:t>High-level organizations’ funds  </a:t>
            </a:r>
            <a:r>
              <a:rPr lang="en-US" sz="2400" smtClean="0"/>
              <a:t>and their percentage is gradually increasing.</a:t>
            </a:r>
          </a:p>
          <a:p>
            <a:pPr>
              <a:buFont typeface="Wingdings" pitchFamily="2" charset="2"/>
              <a:buChar char="v"/>
            </a:pPr>
            <a:r>
              <a:rPr lang="en-US" sz="2400" smtClean="0"/>
              <a:t>The share of </a:t>
            </a:r>
            <a:r>
              <a:rPr lang="en-US" sz="2400" b="1" smtClean="0"/>
              <a:t>FDI </a:t>
            </a:r>
            <a:r>
              <a:rPr lang="en-US" sz="2400" smtClean="0"/>
              <a:t>is  5% on average. </a:t>
            </a:r>
            <a:endParaRPr lang="ru-RU" sz="2400" smtClean="0"/>
          </a:p>
          <a:p>
            <a:endParaRPr lang="ru-RU" sz="2400" smtClean="0"/>
          </a:p>
        </p:txBody>
      </p:sp>
      <p:sp>
        <p:nvSpPr>
          <p:cNvPr id="5" name="Номер слайда 4"/>
          <p:cNvSpPr>
            <a:spLocks noGrp="1"/>
          </p:cNvSpPr>
          <p:nvPr>
            <p:ph type="sldNum" sz="quarter" idx="12"/>
          </p:nvPr>
        </p:nvSpPr>
        <p:spPr/>
        <p:txBody>
          <a:bodyPr/>
          <a:lstStyle/>
          <a:p>
            <a:pPr>
              <a:defRPr/>
            </a:pPr>
            <a:fld id="{BBD42E93-CCDA-4373-9EF4-EE7B2257985A}" type="slidenum">
              <a:rPr lang="ru-RU" sz="2000"/>
              <a:pPr>
                <a:defRPr/>
              </a:pPr>
              <a:t>27</a:t>
            </a:fld>
            <a:endParaRPr lang="ru-RU"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913"/>
            <a:ext cx="8385175" cy="936625"/>
          </a:xfrm>
        </p:spPr>
        <p:txBody>
          <a:bodyPr rtlCol="0">
            <a:noAutofit/>
          </a:bodyPr>
          <a:lstStyle/>
          <a:p>
            <a:pPr fontAlgn="auto">
              <a:spcAft>
                <a:spcPts val="0"/>
              </a:spcAft>
              <a:defRPr/>
            </a:pPr>
            <a:r>
              <a:rPr lang="en-US" sz="3200" b="1" dirty="0" smtClean="0">
                <a:solidFill>
                  <a:schemeClr val="accent1">
                    <a:lumMod val="50000"/>
                  </a:schemeClr>
                </a:solidFill>
              </a:rPr>
              <a:t>USA</a:t>
            </a:r>
            <a:r>
              <a:rPr lang="en-US" sz="3200" dirty="0" smtClean="0">
                <a:solidFill>
                  <a:schemeClr val="accent1">
                    <a:lumMod val="50000"/>
                  </a:schemeClr>
                </a:solidFill>
              </a:rPr>
              <a:t>: Corporate funds – sources and uses</a:t>
            </a:r>
            <a:br>
              <a:rPr lang="en-US" sz="3200" dirty="0" smtClean="0">
                <a:solidFill>
                  <a:schemeClr val="accent1">
                    <a:lumMod val="50000"/>
                  </a:schemeClr>
                </a:solidFill>
              </a:rPr>
            </a:br>
            <a:r>
              <a:rPr lang="en-US" sz="3200" dirty="0" smtClean="0">
                <a:solidFill>
                  <a:schemeClr val="accent1">
                    <a:lumMod val="50000"/>
                  </a:schemeClr>
                </a:solidFill>
              </a:rPr>
              <a:t> (current prices, %) </a:t>
            </a:r>
            <a:endParaRPr lang="ru-RU" sz="3200" dirty="0">
              <a:solidFill>
                <a:schemeClr val="accent1">
                  <a:lumMod val="50000"/>
                </a:schemeClr>
              </a:solidFill>
            </a:endParaRPr>
          </a:p>
        </p:txBody>
      </p:sp>
      <p:graphicFrame>
        <p:nvGraphicFramePr>
          <p:cNvPr id="9" name="Содержимое 8"/>
          <p:cNvGraphicFramePr>
            <a:graphicFrameLocks noGrp="1"/>
          </p:cNvGraphicFramePr>
          <p:nvPr>
            <p:ph idx="1"/>
          </p:nvPr>
        </p:nvGraphicFramePr>
        <p:xfrm>
          <a:off x="971550" y="1268413"/>
          <a:ext cx="7255791" cy="4005677"/>
        </p:xfrm>
        <a:graphic>
          <a:graphicData uri="http://schemas.openxmlformats.org/drawingml/2006/table">
            <a:tbl>
              <a:tblPr/>
              <a:tblGrid>
                <a:gridCol w="3285643"/>
                <a:gridCol w="821410"/>
                <a:gridCol w="752959"/>
                <a:gridCol w="752959"/>
                <a:gridCol w="821410"/>
                <a:gridCol w="821410"/>
              </a:tblGrid>
              <a:tr h="336012">
                <a:tc>
                  <a:txBody>
                    <a:bodyPr/>
                    <a:lstStyle/>
                    <a:p>
                      <a:pPr algn="l">
                        <a:lnSpc>
                          <a:spcPct val="115000"/>
                        </a:lnSpc>
                        <a:spcAft>
                          <a:spcPts val="0"/>
                        </a:spcAft>
                      </a:pP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1" kern="50" dirty="0" smtClean="0">
                          <a:solidFill>
                            <a:schemeClr val="tx1"/>
                          </a:solidFill>
                          <a:latin typeface="Calibri" panose="020F0502020204030204" pitchFamily="34" charset="0"/>
                          <a:ea typeface="Times New Roman"/>
                          <a:cs typeface="Times New Roman"/>
                        </a:rPr>
                        <a:t>1990</a:t>
                      </a:r>
                      <a:r>
                        <a:rPr lang="en-US" sz="2000" b="1" kern="50" dirty="0" smtClean="0">
                          <a:solidFill>
                            <a:schemeClr val="tx1"/>
                          </a:solidFill>
                          <a:latin typeface="Calibri" panose="020F0502020204030204" pitchFamily="34" charset="0"/>
                          <a:ea typeface="Times New Roman"/>
                          <a:cs typeface="Times New Roman"/>
                        </a:rPr>
                        <a:t> </a:t>
                      </a:r>
                      <a:endParaRPr lang="ru-RU" sz="2000" b="1"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1" kern="50" dirty="0" smtClean="0">
                          <a:solidFill>
                            <a:schemeClr val="tx1"/>
                          </a:solidFill>
                          <a:latin typeface="Calibri" panose="020F0502020204030204" pitchFamily="34" charset="0"/>
                          <a:ea typeface="Times New Roman"/>
                          <a:cs typeface="Times New Roman"/>
                        </a:rPr>
                        <a:t>1995</a:t>
                      </a:r>
                      <a:endParaRPr lang="ru-RU" sz="2000" b="1"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1" kern="50" dirty="0" smtClean="0">
                          <a:solidFill>
                            <a:schemeClr val="tx1"/>
                          </a:solidFill>
                          <a:latin typeface="Calibri" panose="020F0502020204030204" pitchFamily="34" charset="0"/>
                          <a:ea typeface="Times New Roman"/>
                          <a:cs typeface="Times New Roman"/>
                        </a:rPr>
                        <a:t>2000</a:t>
                      </a:r>
                      <a:endParaRPr lang="ru-RU" sz="2000" b="1"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1" kern="50" dirty="0" smtClean="0">
                          <a:solidFill>
                            <a:schemeClr val="tx1"/>
                          </a:solidFill>
                          <a:latin typeface="Calibri" panose="020F0502020204030204" pitchFamily="34" charset="0"/>
                          <a:ea typeface="Times New Roman"/>
                          <a:cs typeface="Times New Roman"/>
                        </a:rPr>
                        <a:t>2005</a:t>
                      </a:r>
                      <a:endParaRPr lang="ru-RU" sz="2000" b="1"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1" kern="50" dirty="0" smtClean="0">
                          <a:solidFill>
                            <a:schemeClr val="tx1"/>
                          </a:solidFill>
                          <a:latin typeface="Calibri" panose="020F0502020204030204" pitchFamily="34" charset="0"/>
                          <a:ea typeface="Times New Roman"/>
                          <a:cs typeface="Times New Roman"/>
                        </a:rPr>
                        <a:t>2010</a:t>
                      </a:r>
                      <a:endParaRPr lang="ru-RU" sz="2000" b="1"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381">
                <a:tc>
                  <a:txBody>
                    <a:bodyPr/>
                    <a:lstStyle/>
                    <a:p>
                      <a:pPr algn="l">
                        <a:lnSpc>
                          <a:spcPct val="115000"/>
                        </a:lnSpc>
                        <a:spcAft>
                          <a:spcPts val="0"/>
                        </a:spcAft>
                      </a:pPr>
                      <a:r>
                        <a:rPr lang="en-US" sz="2000" b="0" kern="50" dirty="0">
                          <a:solidFill>
                            <a:schemeClr val="tx1"/>
                          </a:solidFill>
                          <a:latin typeface="Calibri" panose="020F0502020204030204" pitchFamily="34" charset="0"/>
                          <a:ea typeface="Times New Roman"/>
                          <a:cs typeface="Times New Roman"/>
                        </a:rPr>
                        <a:t>Funds for investment</a:t>
                      </a:r>
                      <a:r>
                        <a:rPr lang="en-US" sz="2000" b="0" kern="50" dirty="0" smtClean="0">
                          <a:solidFill>
                            <a:schemeClr val="tx1"/>
                          </a:solidFill>
                          <a:latin typeface="Calibri" panose="020F0502020204030204" pitchFamily="34" charset="0"/>
                          <a:ea typeface="Times New Roman"/>
                          <a:cs typeface="Times New Roman"/>
                        </a:rPr>
                        <a:t>,  total</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a:solidFill>
                            <a:schemeClr val="tx1"/>
                          </a:solidFill>
                          <a:latin typeface="Calibri" panose="020F0502020204030204" pitchFamily="34" charset="0"/>
                          <a:ea typeface="Times New Roman"/>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a:solidFill>
                            <a:schemeClr val="tx1"/>
                          </a:solidFill>
                          <a:latin typeface="Calibri" panose="020F0502020204030204" pitchFamily="34" charset="0"/>
                          <a:ea typeface="Times New Roman"/>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a:solidFill>
                            <a:schemeClr val="tx1"/>
                          </a:solidFill>
                          <a:latin typeface="Calibri" panose="020F0502020204030204" pitchFamily="34" charset="0"/>
                          <a:ea typeface="Times New Roman"/>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a:solidFill>
                            <a:schemeClr val="tx1"/>
                          </a:solidFill>
                          <a:latin typeface="Calibri" panose="020F0502020204030204" pitchFamily="34" charset="0"/>
                          <a:ea typeface="Times New Roman"/>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a:solidFill>
                            <a:schemeClr val="tx1"/>
                          </a:solidFill>
                          <a:latin typeface="Calibri" panose="020F0502020204030204" pitchFamily="34" charset="0"/>
                          <a:ea typeface="Times New Roman"/>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240">
                <a:tc>
                  <a:txBody>
                    <a:bodyPr/>
                    <a:lstStyle/>
                    <a:p>
                      <a:pPr algn="l">
                        <a:lnSpc>
                          <a:spcPct val="115000"/>
                        </a:lnSpc>
                        <a:spcAft>
                          <a:spcPts val="0"/>
                        </a:spcAft>
                      </a:pPr>
                      <a:r>
                        <a:rPr lang="en-US" sz="2000" b="0" kern="50" dirty="0">
                          <a:solidFill>
                            <a:schemeClr val="tx1"/>
                          </a:solidFill>
                          <a:latin typeface="Calibri" panose="020F0502020204030204" pitchFamily="34" charset="0"/>
                          <a:ea typeface="Times New Roman"/>
                          <a:cs typeface="Times New Roman"/>
                        </a:rPr>
                        <a:t>Internal funds (</a:t>
                      </a:r>
                      <a:r>
                        <a:rPr lang="ru-RU" sz="2000" b="0" kern="50" dirty="0">
                          <a:solidFill>
                            <a:schemeClr val="tx1"/>
                          </a:solidFill>
                          <a:latin typeface="Calibri" panose="020F0502020204030204" pitchFamily="34" charset="0"/>
                          <a:ea typeface="Times New Roman"/>
                          <a:cs typeface="Times New Roman"/>
                        </a:rPr>
                        <a:t>+</a:t>
                      </a:r>
                      <a:r>
                        <a:rPr lang="en-US" sz="2000" b="0" kern="50" dirty="0">
                          <a:solidFill>
                            <a:schemeClr val="tx1"/>
                          </a:solidFill>
                          <a:latin typeface="Calibri" panose="020F0502020204030204" pitchFamily="34" charset="0"/>
                          <a:ea typeface="Times New Roman"/>
                          <a:cs typeface="Times New Roman"/>
                        </a:rPr>
                        <a:t>IVA)</a:t>
                      </a:r>
                      <a:r>
                        <a:rPr lang="ru-RU" sz="2000" b="0" kern="50" dirty="0">
                          <a:solidFill>
                            <a:schemeClr val="tx1"/>
                          </a:solidFill>
                          <a:latin typeface="Calibri" panose="020F0502020204030204" pitchFamily="34" charset="0"/>
                          <a:ea typeface="Times New Roman"/>
                          <a:cs typeface="Times New Roman"/>
                        </a:rPr>
                        <a:t>, </a:t>
                      </a:r>
                    </a:p>
                    <a:p>
                      <a:pPr algn="l">
                        <a:lnSpc>
                          <a:spcPct val="115000"/>
                        </a:lnSpc>
                        <a:spcAft>
                          <a:spcPts val="0"/>
                        </a:spcAft>
                      </a:pPr>
                      <a:r>
                        <a:rPr lang="en-US" sz="2000" b="0" kern="50" dirty="0">
                          <a:solidFill>
                            <a:schemeClr val="tx1"/>
                          </a:solidFill>
                          <a:latin typeface="Calibri" panose="020F0502020204030204" pitchFamily="34" charset="0"/>
                          <a:ea typeface="Times New Roman"/>
                          <a:cs typeface="Times New Roman"/>
                        </a:rPr>
                        <a:t>including</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70</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6</a:t>
                      </a:r>
                      <a:r>
                        <a:rPr lang="en-US" sz="2000" b="0" kern="50" dirty="0" smtClean="0">
                          <a:solidFill>
                            <a:schemeClr val="tx1"/>
                          </a:solidFill>
                          <a:latin typeface="Calibri" panose="020F0502020204030204" pitchFamily="34" charset="0"/>
                          <a:ea typeface="Times New Roman"/>
                          <a:cs typeface="Times New Roman"/>
                        </a:rPr>
                        <a:t>1</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37</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53</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5</a:t>
                      </a:r>
                      <a:r>
                        <a:rPr lang="en-US" sz="2000" b="0" kern="50" dirty="0" smtClean="0">
                          <a:solidFill>
                            <a:schemeClr val="tx1"/>
                          </a:solidFill>
                          <a:latin typeface="Calibri" panose="020F0502020204030204" pitchFamily="34" charset="0"/>
                          <a:ea typeface="Times New Roman"/>
                          <a:cs typeface="Times New Roman"/>
                        </a:rPr>
                        <a:t>9</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6514">
                <a:tc>
                  <a:txBody>
                    <a:bodyPr/>
                    <a:lstStyle/>
                    <a:p>
                      <a:pPr algn="l">
                        <a:lnSpc>
                          <a:spcPct val="115000"/>
                        </a:lnSpc>
                        <a:spcAft>
                          <a:spcPts val="0"/>
                        </a:spcAft>
                      </a:pPr>
                      <a:r>
                        <a:rPr lang="en-US" sz="2000" b="0" kern="50" dirty="0">
                          <a:solidFill>
                            <a:schemeClr val="tx1"/>
                          </a:solidFill>
                          <a:latin typeface="Calibri" panose="020F0502020204030204" pitchFamily="34" charset="0"/>
                          <a:ea typeface="Times New Roman"/>
                          <a:cs typeface="Arial"/>
                        </a:rPr>
                        <a:t>Net increase in liabilities, including</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30</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39</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6</a:t>
                      </a:r>
                      <a:r>
                        <a:rPr lang="en-US" sz="2000" b="0" kern="50" dirty="0" smtClean="0">
                          <a:solidFill>
                            <a:schemeClr val="tx1"/>
                          </a:solidFill>
                          <a:latin typeface="Calibri" panose="020F0502020204030204" pitchFamily="34" charset="0"/>
                          <a:ea typeface="Times New Roman"/>
                          <a:cs typeface="Times New Roman"/>
                        </a:rPr>
                        <a:t>3</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4</a:t>
                      </a:r>
                      <a:r>
                        <a:rPr lang="en-US" sz="2000" b="0" kern="50" dirty="0" smtClean="0">
                          <a:solidFill>
                            <a:schemeClr val="tx1"/>
                          </a:solidFill>
                          <a:latin typeface="Calibri" panose="020F0502020204030204" pitchFamily="34" charset="0"/>
                          <a:ea typeface="Times New Roman"/>
                          <a:cs typeface="Times New Roman"/>
                        </a:rPr>
                        <a:t>7</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41</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0627">
                <a:tc>
                  <a:txBody>
                    <a:bodyPr/>
                    <a:lstStyle/>
                    <a:p>
                      <a:pPr algn="l">
                        <a:lnSpc>
                          <a:spcPct val="115000"/>
                        </a:lnSpc>
                        <a:spcAft>
                          <a:spcPts val="0"/>
                        </a:spcAft>
                      </a:pPr>
                      <a:r>
                        <a:rPr lang="en-US" sz="2000" b="0" kern="50" dirty="0">
                          <a:solidFill>
                            <a:schemeClr val="tx1"/>
                          </a:solidFill>
                          <a:latin typeface="Calibri" panose="020F0502020204030204" pitchFamily="34" charset="0"/>
                          <a:ea typeface="Times New Roman"/>
                          <a:cs typeface="Arial"/>
                        </a:rPr>
                        <a:t> - </a:t>
                      </a:r>
                      <a:r>
                        <a:rPr lang="en-US" sz="2000" b="0" kern="50" dirty="0" smtClean="0">
                          <a:solidFill>
                            <a:schemeClr val="tx1"/>
                          </a:solidFill>
                          <a:latin typeface="Calibri" panose="020F0502020204030204" pitchFamily="34" charset="0"/>
                          <a:ea typeface="Times New Roman"/>
                          <a:cs typeface="Arial"/>
                        </a:rPr>
                        <a:t>net </a:t>
                      </a:r>
                      <a:r>
                        <a:rPr lang="en-US" sz="2000" b="0" kern="50" dirty="0">
                          <a:solidFill>
                            <a:schemeClr val="tx1"/>
                          </a:solidFill>
                          <a:latin typeface="Calibri" panose="020F0502020204030204" pitchFamily="34" charset="0"/>
                          <a:ea typeface="Times New Roman"/>
                          <a:cs typeface="Arial"/>
                        </a:rPr>
                        <a:t>funds raised in markets</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1</a:t>
                      </a:r>
                      <a:r>
                        <a:rPr lang="en-US" sz="2000" b="0" kern="50" dirty="0" smtClean="0">
                          <a:solidFill>
                            <a:schemeClr val="tx1"/>
                          </a:solidFill>
                          <a:latin typeface="Calibri" panose="020F0502020204030204" pitchFamily="34" charset="0"/>
                          <a:ea typeface="Times New Roman"/>
                          <a:cs typeface="Times New Roman"/>
                        </a:rPr>
                        <a:t>2</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1</a:t>
                      </a:r>
                      <a:r>
                        <a:rPr lang="en-US" sz="2000" b="0" kern="50" dirty="0" smtClean="0">
                          <a:solidFill>
                            <a:schemeClr val="tx1"/>
                          </a:solidFill>
                          <a:latin typeface="Calibri" panose="020F0502020204030204" pitchFamily="34" charset="0"/>
                          <a:ea typeface="Times New Roman"/>
                          <a:cs typeface="Times New Roman"/>
                        </a:rPr>
                        <a:t>8</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1</a:t>
                      </a:r>
                      <a:r>
                        <a:rPr lang="en-US" sz="2000" b="0" kern="50" dirty="0" smtClean="0">
                          <a:solidFill>
                            <a:schemeClr val="tx1"/>
                          </a:solidFill>
                          <a:latin typeface="Calibri" panose="020F0502020204030204" pitchFamily="34" charset="0"/>
                          <a:ea typeface="Times New Roman"/>
                          <a:cs typeface="Times New Roman"/>
                        </a:rPr>
                        <a:t>3</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a:t>
                      </a:r>
                      <a:r>
                        <a:rPr lang="en-US" sz="2000" b="0" kern="50" dirty="0" smtClean="0">
                          <a:solidFill>
                            <a:schemeClr val="tx1"/>
                          </a:solidFill>
                          <a:latin typeface="Calibri" panose="020F0502020204030204" pitchFamily="34" charset="0"/>
                          <a:ea typeface="Times New Roman"/>
                          <a:cs typeface="Times New Roman"/>
                        </a:rPr>
                        <a:t>1</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b="0" kern="50" dirty="0" smtClean="0">
                          <a:solidFill>
                            <a:schemeClr val="tx1"/>
                          </a:solidFill>
                          <a:latin typeface="Calibri" panose="020F0502020204030204" pitchFamily="34" charset="0"/>
                          <a:ea typeface="Times New Roman"/>
                          <a:cs typeface="Times New Roman"/>
                        </a:rPr>
                        <a:t>4</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0627">
                <a:tc>
                  <a:txBody>
                    <a:bodyPr/>
                    <a:lstStyle/>
                    <a:p>
                      <a:pPr algn="l">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 - others</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18</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21</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50</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48</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37</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4442">
                <a:tc>
                  <a:txBody>
                    <a:bodyPr/>
                    <a:lstStyle/>
                    <a:p>
                      <a:pPr algn="l">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     among </a:t>
                      </a:r>
                      <a:r>
                        <a:rPr lang="en-US" sz="2000" b="0" kern="50" dirty="0">
                          <a:solidFill>
                            <a:schemeClr val="tx1"/>
                          </a:solidFill>
                          <a:latin typeface="Calibri" panose="020F0502020204030204" pitchFamily="34" charset="0"/>
                          <a:ea typeface="Times New Roman"/>
                          <a:cs typeface="Times New Roman"/>
                        </a:rPr>
                        <a:t>them:  FDI</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10</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6</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13</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5</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000" b="0" kern="50" dirty="0" smtClean="0">
                          <a:solidFill>
                            <a:schemeClr val="tx1"/>
                          </a:solidFill>
                          <a:latin typeface="Calibri" panose="020F0502020204030204" pitchFamily="34" charset="0"/>
                          <a:ea typeface="Times New Roman"/>
                          <a:cs typeface="Times New Roman"/>
                        </a:rPr>
                        <a:t>8</a:t>
                      </a:r>
                      <a:endParaRPr lang="ru-RU" sz="2000" b="0" kern="50" dirty="0">
                        <a:solidFill>
                          <a:schemeClr val="tx1"/>
                        </a:solidFill>
                        <a:latin typeface="Calibri" panose="020F0502020204030204"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Номер слайда 4"/>
          <p:cNvSpPr>
            <a:spLocks noGrp="1"/>
          </p:cNvSpPr>
          <p:nvPr>
            <p:ph type="sldNum" sz="quarter" idx="12"/>
          </p:nvPr>
        </p:nvSpPr>
        <p:spPr/>
        <p:txBody>
          <a:bodyPr/>
          <a:lstStyle/>
          <a:p>
            <a:pPr>
              <a:defRPr/>
            </a:pPr>
            <a:fld id="{91DCBA9A-9EF8-4BCB-9D74-EBAA9732029A}" type="slidenum">
              <a:rPr lang="ru-RU" sz="2000"/>
              <a:pPr>
                <a:defRPr/>
              </a:pPr>
              <a:t>28</a:t>
            </a:fld>
            <a:endParaRPr lang="ru-RU"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274638"/>
            <a:ext cx="8569325" cy="1143000"/>
          </a:xfrm>
        </p:spPr>
        <p:txBody>
          <a:bodyPr rtlCol="0">
            <a:normAutofit/>
          </a:bodyPr>
          <a:lstStyle/>
          <a:p>
            <a:pPr fontAlgn="auto">
              <a:spcAft>
                <a:spcPts val="0"/>
              </a:spcAft>
              <a:defRPr/>
            </a:pPr>
            <a:r>
              <a:rPr lang="en-US" sz="3200" b="1" dirty="0" smtClean="0">
                <a:solidFill>
                  <a:schemeClr val="accent1">
                    <a:lumMod val="50000"/>
                  </a:schemeClr>
                </a:solidFill>
              </a:rPr>
              <a:t>The sources of real sector financing in USA</a:t>
            </a:r>
            <a:endParaRPr lang="ru-RU" sz="3200" b="1" dirty="0">
              <a:solidFill>
                <a:schemeClr val="accent1">
                  <a:lumMod val="50000"/>
                </a:schemeClr>
              </a:solidFill>
            </a:endParaRPr>
          </a:p>
        </p:txBody>
      </p:sp>
      <p:sp>
        <p:nvSpPr>
          <p:cNvPr id="21507" name="Содержимое 2"/>
          <p:cNvSpPr>
            <a:spLocks noGrp="1"/>
          </p:cNvSpPr>
          <p:nvPr>
            <p:ph idx="1"/>
          </p:nvPr>
        </p:nvSpPr>
        <p:spPr/>
        <p:txBody>
          <a:bodyPr/>
          <a:lstStyle/>
          <a:p>
            <a:pPr>
              <a:buFont typeface="Wingdings" pitchFamily="2" charset="2"/>
              <a:buChar char="v"/>
            </a:pPr>
            <a:r>
              <a:rPr lang="en-US" sz="2400" b="1" smtClean="0"/>
              <a:t>Internal</a:t>
            </a:r>
            <a:r>
              <a:rPr lang="en-US" sz="2400" smtClean="0"/>
              <a:t> sources (private companies’ own funds) prevail: 60% on average and over 90% in 2009.</a:t>
            </a:r>
          </a:p>
          <a:p>
            <a:pPr>
              <a:buFont typeface="Wingdings" pitchFamily="2" charset="2"/>
              <a:buChar char="v"/>
            </a:pPr>
            <a:r>
              <a:rPr lang="en-US" sz="2400" b="1" smtClean="0"/>
              <a:t>The raised funds </a:t>
            </a:r>
            <a:r>
              <a:rPr lang="en-US" sz="2400" smtClean="0"/>
              <a:t>(credits, loans, security yields, foreign direct investment) amount in general to </a:t>
            </a:r>
            <a:r>
              <a:rPr lang="en-US" sz="2400" b="1" smtClean="0"/>
              <a:t>less than one half</a:t>
            </a:r>
            <a:r>
              <a:rPr lang="en-US" sz="2400" smtClean="0"/>
              <a:t>. </a:t>
            </a:r>
          </a:p>
          <a:p>
            <a:pPr>
              <a:buFont typeface="Wingdings" pitchFamily="2" charset="2"/>
              <a:buChar char="v"/>
            </a:pPr>
            <a:r>
              <a:rPr lang="en-US" sz="2400" smtClean="0"/>
              <a:t>The share of </a:t>
            </a:r>
            <a:r>
              <a:rPr lang="en-US" sz="2400" b="1" smtClean="0"/>
              <a:t>FDI is 10% </a:t>
            </a:r>
            <a:r>
              <a:rPr lang="en-US" sz="2400" smtClean="0"/>
              <a:t>on average. </a:t>
            </a:r>
            <a:endParaRPr lang="ru-RU" sz="2400" smtClean="0"/>
          </a:p>
        </p:txBody>
      </p:sp>
      <p:sp>
        <p:nvSpPr>
          <p:cNvPr id="5" name="Номер слайда 4"/>
          <p:cNvSpPr>
            <a:spLocks noGrp="1"/>
          </p:cNvSpPr>
          <p:nvPr>
            <p:ph type="sldNum" sz="quarter" idx="12"/>
          </p:nvPr>
        </p:nvSpPr>
        <p:spPr/>
        <p:txBody>
          <a:bodyPr/>
          <a:lstStyle/>
          <a:p>
            <a:pPr>
              <a:defRPr/>
            </a:pPr>
            <a:fld id="{6B2B72CC-DE6F-4092-B45A-E66DAB7ADF98}" type="slidenum">
              <a:rPr lang="ru-RU" sz="2000"/>
              <a:pPr>
                <a:defRPr/>
              </a:pPr>
              <a:t>29</a:t>
            </a:fld>
            <a:endParaRPr lang="ru-RU"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a:xfrm>
            <a:off x="457200" y="274638"/>
            <a:ext cx="8229600" cy="922337"/>
          </a:xfrm>
        </p:spPr>
        <p:txBody>
          <a:bodyPr/>
          <a:lstStyle/>
          <a:p>
            <a:r>
              <a:rPr lang="en-US" sz="3200" b="1" smtClean="0">
                <a:solidFill>
                  <a:srgbClr val="1B3F6B"/>
                </a:solidFill>
              </a:rPr>
              <a:t>Motivation</a:t>
            </a:r>
            <a:endParaRPr lang="ru-RU" sz="3200" b="1" smtClean="0">
              <a:solidFill>
                <a:srgbClr val="1B3F6B"/>
              </a:solidFill>
            </a:endParaRPr>
          </a:p>
        </p:txBody>
      </p:sp>
      <p:sp>
        <p:nvSpPr>
          <p:cNvPr id="4099" name="Text Placeholder 1"/>
          <p:cNvSpPr>
            <a:spLocks noGrp="1"/>
          </p:cNvSpPr>
          <p:nvPr>
            <p:ph sz="quarter" idx="1"/>
          </p:nvPr>
        </p:nvSpPr>
        <p:spPr>
          <a:xfrm>
            <a:off x="457200" y="1268413"/>
            <a:ext cx="8229600" cy="5329237"/>
          </a:xfrm>
        </p:spPr>
        <p:txBody>
          <a:bodyPr/>
          <a:lstStyle/>
          <a:p>
            <a:pPr>
              <a:buFont typeface="Wingdings" pitchFamily="2" charset="2"/>
              <a:buChar char="v"/>
            </a:pPr>
            <a:r>
              <a:rPr lang="en-US" sz="2400" i="1" dirty="0" smtClean="0"/>
              <a:t>Theory of Institutional Matrices (X- and Y-theory) </a:t>
            </a:r>
            <a:r>
              <a:rPr lang="en-US" sz="2400" dirty="0" smtClean="0"/>
              <a:t>[Kirdina, 2001; 2012; 2014]:  China and Russia represent a similar type of society where:</a:t>
            </a:r>
          </a:p>
          <a:p>
            <a:pPr>
              <a:buFont typeface="Arial" charset="0"/>
              <a:buNone/>
            </a:pPr>
            <a:r>
              <a:rPr lang="en-US" sz="2400" dirty="0" smtClean="0"/>
              <a:t>	   - institutional X-matrix prevails: redistributive institutions in economy, a unitary state in polity and communitarian values in </a:t>
            </a:r>
            <a:r>
              <a:rPr lang="en-US" sz="2400" dirty="0" smtClean="0"/>
              <a:t>ideology;</a:t>
            </a:r>
            <a:endParaRPr lang="en-US" sz="2400" dirty="0" smtClean="0"/>
          </a:p>
          <a:p>
            <a:pPr>
              <a:buFont typeface="Arial" charset="0"/>
              <a:buNone/>
            </a:pPr>
            <a:r>
              <a:rPr lang="en-US" sz="2400" dirty="0" smtClean="0"/>
              <a:t>	   - Y-matrix institutions such the market economy, a federal state in polity,  and individualistic values in ideology - typical for Western countries - are complimentary.</a:t>
            </a:r>
          </a:p>
          <a:p>
            <a:pPr>
              <a:buFont typeface="Wingdings" pitchFamily="2" charset="2"/>
              <a:buChar char="v"/>
            </a:pPr>
            <a:r>
              <a:rPr lang="en-US" sz="2400" dirty="0" smtClean="0"/>
              <a:t>We intend to quantify statistically some of the  theoretical assumptions with regard to banking and investment.</a:t>
            </a:r>
          </a:p>
        </p:txBody>
      </p:sp>
      <p:sp>
        <p:nvSpPr>
          <p:cNvPr id="5" name="Slide Number Placeholder 4"/>
          <p:cNvSpPr>
            <a:spLocks noGrp="1"/>
          </p:cNvSpPr>
          <p:nvPr>
            <p:ph type="sldNum" sz="quarter" idx="12"/>
          </p:nvPr>
        </p:nvSpPr>
        <p:spPr/>
        <p:txBody>
          <a:bodyPr>
            <a:noAutofit/>
          </a:bodyPr>
          <a:lstStyle/>
          <a:p>
            <a:pPr>
              <a:defRPr/>
            </a:pPr>
            <a:fld id="{C46A5B5B-E417-4BB8-82D2-75467F8DA4B6}" type="slidenum">
              <a:rPr lang="ru-RU" sz="2000"/>
              <a:pPr>
                <a:defRPr/>
              </a:pPr>
              <a:t>3</a:t>
            </a:fld>
            <a:endParaRPr lang="ru-RU" sz="20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r>
              <a:rPr lang="en-US" sz="3200" b="1" smtClean="0">
                <a:solidFill>
                  <a:srgbClr val="1B3F6B"/>
                </a:solidFill>
              </a:rPr>
              <a:t>Intermediate conclusions</a:t>
            </a:r>
            <a:endParaRPr lang="ru-RU" sz="3200" smtClean="0"/>
          </a:p>
        </p:txBody>
      </p:sp>
      <p:sp>
        <p:nvSpPr>
          <p:cNvPr id="22531" name="Содержимое 2"/>
          <p:cNvSpPr>
            <a:spLocks noGrp="1"/>
          </p:cNvSpPr>
          <p:nvPr>
            <p:ph idx="1"/>
          </p:nvPr>
        </p:nvSpPr>
        <p:spPr>
          <a:xfrm>
            <a:off x="457200" y="1600200"/>
            <a:ext cx="8362950" cy="4525963"/>
          </a:xfrm>
        </p:spPr>
        <p:txBody>
          <a:bodyPr/>
          <a:lstStyle/>
          <a:p>
            <a:pPr>
              <a:buFont typeface="Wingdings" pitchFamily="2" charset="2"/>
              <a:buChar char="v"/>
            </a:pPr>
            <a:r>
              <a:rPr lang="en-US" sz="2600" smtClean="0"/>
              <a:t>Chinese and Russian statistics do not reflect the real role of the state. We assume that</a:t>
            </a:r>
            <a:r>
              <a:rPr lang="ru-RU" sz="2600" smtClean="0"/>
              <a:t> </a:t>
            </a:r>
            <a:r>
              <a:rPr lang="en-US" sz="2600" smtClean="0"/>
              <a:t>the role of state funds in real sector financing is underrated.</a:t>
            </a:r>
          </a:p>
          <a:p>
            <a:pPr>
              <a:buFont typeface="Wingdings" pitchFamily="2" charset="2"/>
              <a:buChar char="v"/>
            </a:pPr>
            <a:r>
              <a:rPr lang="en-US" sz="2600" smtClean="0"/>
              <a:t>Two institutional models can be identified in the investment sphere:</a:t>
            </a:r>
          </a:p>
          <a:p>
            <a:pPr lvl="1">
              <a:buFont typeface="Arial" charset="0"/>
              <a:buNone/>
            </a:pPr>
            <a:r>
              <a:rPr lang="ru-RU" sz="2600" smtClean="0"/>
              <a:t> </a:t>
            </a:r>
            <a:r>
              <a:rPr lang="en-US" sz="2600" smtClean="0"/>
              <a:t>- China and Russia: the institutional model of “the state as an investor” prevails;</a:t>
            </a:r>
          </a:p>
          <a:p>
            <a:pPr lvl="1">
              <a:buFont typeface="Arial" charset="0"/>
              <a:buNone/>
            </a:pPr>
            <a:r>
              <a:rPr lang="ru-RU" sz="2600" smtClean="0"/>
              <a:t> </a:t>
            </a:r>
            <a:r>
              <a:rPr lang="en-US" sz="2600" smtClean="0"/>
              <a:t>- USA: the model of “the state as a regulator” prevails. That model is complementary in China and Russia.</a:t>
            </a:r>
            <a:endParaRPr lang="ru-RU" sz="2600" smtClean="0"/>
          </a:p>
        </p:txBody>
      </p:sp>
      <p:sp>
        <p:nvSpPr>
          <p:cNvPr id="4" name="Номер слайда 3"/>
          <p:cNvSpPr>
            <a:spLocks noGrp="1"/>
          </p:cNvSpPr>
          <p:nvPr>
            <p:ph type="sldNum" sz="quarter" idx="12"/>
          </p:nvPr>
        </p:nvSpPr>
        <p:spPr/>
        <p:txBody>
          <a:bodyPr/>
          <a:lstStyle/>
          <a:p>
            <a:pPr>
              <a:defRPr/>
            </a:pPr>
            <a:fld id="{262E23A4-4289-4DD0-AF64-D42B738C8715}" type="slidenum">
              <a:rPr lang="ru-RU" sz="2000"/>
              <a:pPr>
                <a:defRPr/>
              </a:pPr>
              <a:t>30</a:t>
            </a:fld>
            <a:endParaRPr lang="ru-RU"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Autofit/>
          </a:bodyPr>
          <a:lstStyle/>
          <a:p>
            <a:pPr fontAlgn="auto">
              <a:spcAft>
                <a:spcPts val="0"/>
              </a:spcAft>
              <a:defRPr/>
            </a:pPr>
            <a:r>
              <a:rPr lang="en-US" sz="3200" b="1" dirty="0" smtClean="0">
                <a:solidFill>
                  <a:schemeClr val="accent1">
                    <a:lumMod val="50000"/>
                  </a:schemeClr>
                </a:solidFill>
              </a:rPr>
              <a:t>Institutional model of ”the state as an investor”</a:t>
            </a:r>
            <a:endParaRPr lang="ru-RU" sz="3200" b="1" dirty="0">
              <a:solidFill>
                <a:schemeClr val="accent1">
                  <a:lumMod val="50000"/>
                </a:schemeClr>
              </a:solidFill>
            </a:endParaRPr>
          </a:p>
        </p:txBody>
      </p:sp>
      <p:sp>
        <p:nvSpPr>
          <p:cNvPr id="3" name="Содержимое 2"/>
          <p:cNvSpPr>
            <a:spLocks noGrp="1"/>
          </p:cNvSpPr>
          <p:nvPr>
            <p:ph idx="1"/>
          </p:nvPr>
        </p:nvSpPr>
        <p:spPr/>
        <p:txBody>
          <a:bodyPr rtlCol="0">
            <a:normAutofit/>
          </a:bodyPr>
          <a:lstStyle/>
          <a:p>
            <a:pPr fontAlgn="auto">
              <a:spcAft>
                <a:spcPts val="0"/>
              </a:spcAft>
              <a:buFont typeface="Wingdings" pitchFamily="2" charset="2"/>
              <a:buChar char="v"/>
              <a:defRPr/>
            </a:pPr>
            <a:r>
              <a:rPr lang="en-US" sz="2600" dirty="0" smtClean="0"/>
              <a:t>Advantages:</a:t>
            </a:r>
          </a:p>
          <a:p>
            <a:pPr lvl="1" fontAlgn="auto">
              <a:spcAft>
                <a:spcPts val="0"/>
              </a:spcAft>
              <a:buFont typeface="Arial" pitchFamily="34" charset="0"/>
              <a:buChar char="–"/>
              <a:defRPr/>
            </a:pPr>
            <a:r>
              <a:rPr lang="en-US" sz="2600" dirty="0" smtClean="0"/>
              <a:t>central resource allocation to  priority sectors;</a:t>
            </a:r>
          </a:p>
          <a:p>
            <a:pPr lvl="1" fontAlgn="auto">
              <a:spcAft>
                <a:spcPts val="0"/>
              </a:spcAft>
              <a:buFont typeface="Arial" pitchFamily="34" charset="0"/>
              <a:buChar char="–"/>
              <a:defRPr/>
            </a:pPr>
            <a:r>
              <a:rPr lang="en-US" sz="2600" dirty="0" smtClean="0"/>
              <a:t>counter-cyclicality</a:t>
            </a:r>
            <a:r>
              <a:rPr lang="ru-RU" sz="2600" dirty="0" smtClean="0"/>
              <a:t>.</a:t>
            </a:r>
            <a:r>
              <a:rPr lang="en-US" sz="2600" dirty="0" smtClean="0"/>
              <a:t> </a:t>
            </a:r>
          </a:p>
          <a:p>
            <a:pPr fontAlgn="auto">
              <a:spcAft>
                <a:spcPts val="0"/>
              </a:spcAft>
              <a:buFont typeface="Wingdings" pitchFamily="2" charset="2"/>
              <a:buChar char="v"/>
              <a:defRPr/>
            </a:pPr>
            <a:r>
              <a:rPr lang="en-US" sz="2600" dirty="0" smtClean="0"/>
              <a:t>Disadvantages:</a:t>
            </a:r>
            <a:endParaRPr lang="en-US" sz="2600" strike="sngStrike" dirty="0" smtClean="0"/>
          </a:p>
          <a:p>
            <a:pPr lvl="1" fontAlgn="auto">
              <a:spcAft>
                <a:spcPts val="0"/>
              </a:spcAft>
              <a:buFont typeface="Arial" pitchFamily="34" charset="0"/>
              <a:buChar char="–"/>
              <a:defRPr/>
            </a:pPr>
            <a:r>
              <a:rPr lang="en-US" sz="2600" dirty="0" smtClean="0"/>
              <a:t>insufficient motivation of would be innovators; </a:t>
            </a:r>
          </a:p>
          <a:p>
            <a:pPr lvl="1" fontAlgn="auto">
              <a:spcAft>
                <a:spcPts val="0"/>
              </a:spcAft>
              <a:buFont typeface="Arial" pitchFamily="34" charset="0"/>
              <a:buChar char="–"/>
              <a:defRPr/>
            </a:pPr>
            <a:r>
              <a:rPr lang="en-US" sz="2600" dirty="0" smtClean="0"/>
              <a:t>risk of corruption and investment embezzlement at the local levels (Wu, Wang, </a:t>
            </a:r>
            <a:r>
              <a:rPr lang="en-US" sz="2600" dirty="0" err="1" smtClean="0"/>
              <a:t>Luo</a:t>
            </a:r>
            <a:r>
              <a:rPr lang="en-US" sz="2600" dirty="0" smtClean="0"/>
              <a:t>, 2009).</a:t>
            </a:r>
            <a:endParaRPr lang="ru-RU" sz="2600" dirty="0"/>
          </a:p>
        </p:txBody>
      </p:sp>
      <p:sp>
        <p:nvSpPr>
          <p:cNvPr id="5" name="Номер слайда 4"/>
          <p:cNvSpPr>
            <a:spLocks noGrp="1"/>
          </p:cNvSpPr>
          <p:nvPr>
            <p:ph type="sldNum" sz="quarter" idx="12"/>
          </p:nvPr>
        </p:nvSpPr>
        <p:spPr/>
        <p:txBody>
          <a:bodyPr/>
          <a:lstStyle/>
          <a:p>
            <a:pPr>
              <a:defRPr/>
            </a:pPr>
            <a:fld id="{ADCA3221-528C-42A9-B054-8580F8787566}" type="slidenum">
              <a:rPr lang="ru-RU" sz="2000"/>
              <a:pPr>
                <a:defRPr/>
              </a:pPr>
              <a:t>31</a:t>
            </a:fld>
            <a:endParaRPr lang="ru-RU"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noAutofit/>
          </a:bodyPr>
          <a:lstStyle/>
          <a:p>
            <a:pPr fontAlgn="auto">
              <a:spcAft>
                <a:spcPts val="0"/>
              </a:spcAft>
              <a:defRPr/>
            </a:pPr>
            <a:r>
              <a:rPr lang="en-US" sz="3200" b="1" dirty="0" smtClean="0">
                <a:solidFill>
                  <a:schemeClr val="accent1">
                    <a:lumMod val="50000"/>
                  </a:schemeClr>
                </a:solidFill>
              </a:rPr>
              <a:t>Institutional model of ”the state as a regulator”</a:t>
            </a:r>
            <a:endParaRPr lang="ru-RU" sz="3200" b="1" dirty="0">
              <a:solidFill>
                <a:schemeClr val="accent1">
                  <a:lumMod val="50000"/>
                </a:schemeClr>
              </a:solidFill>
            </a:endParaRPr>
          </a:p>
        </p:txBody>
      </p:sp>
      <p:sp>
        <p:nvSpPr>
          <p:cNvPr id="24579" name="Содержимое 6"/>
          <p:cNvSpPr>
            <a:spLocks noGrp="1"/>
          </p:cNvSpPr>
          <p:nvPr>
            <p:ph idx="1"/>
          </p:nvPr>
        </p:nvSpPr>
        <p:spPr/>
        <p:txBody>
          <a:bodyPr/>
          <a:lstStyle/>
          <a:p>
            <a:pPr>
              <a:buFont typeface="Wingdings" pitchFamily="2" charset="2"/>
              <a:buChar char="v"/>
            </a:pPr>
            <a:r>
              <a:rPr lang="en-US" sz="2800" dirty="0" smtClean="0"/>
              <a:t>Advantages:</a:t>
            </a:r>
          </a:p>
          <a:p>
            <a:pPr lvl="1"/>
            <a:r>
              <a:rPr lang="en-US" sz="2600" dirty="0" smtClean="0"/>
              <a:t>high investment activity of market entities;</a:t>
            </a:r>
          </a:p>
          <a:p>
            <a:pPr lvl="1"/>
            <a:r>
              <a:rPr lang="en-US" sz="2600" dirty="0" smtClean="0"/>
              <a:t>higher rate of technological progress;</a:t>
            </a:r>
          </a:p>
          <a:p>
            <a:pPr lvl="1"/>
            <a:r>
              <a:rPr lang="en-US" sz="2600" dirty="0" smtClean="0"/>
              <a:t>decentralization that provides permanent innovation flow for market economies (</a:t>
            </a:r>
            <a:r>
              <a:rPr lang="en-US" sz="2600" dirty="0" err="1" smtClean="0"/>
              <a:t>Kornai</a:t>
            </a:r>
            <a:r>
              <a:rPr lang="en-US" sz="2600" dirty="0" smtClean="0"/>
              <a:t>, 2012). </a:t>
            </a:r>
          </a:p>
          <a:p>
            <a:pPr>
              <a:buFont typeface="Wingdings" pitchFamily="2" charset="2"/>
              <a:buChar char="v"/>
            </a:pPr>
            <a:r>
              <a:rPr lang="en-US" sz="2600" dirty="0" smtClean="0"/>
              <a:t>Disadvantages: </a:t>
            </a:r>
          </a:p>
          <a:p>
            <a:pPr lvl="1"/>
            <a:r>
              <a:rPr lang="en-US" sz="2600" dirty="0" smtClean="0"/>
              <a:t>cyclicality and the risks of financial bubbles that emerge in the stock markets as a result of profit pursuit by isolated market entities (Perez, 2002).</a:t>
            </a:r>
            <a:endParaRPr lang="ru-RU" sz="2600" dirty="0" smtClean="0"/>
          </a:p>
        </p:txBody>
      </p:sp>
      <p:sp>
        <p:nvSpPr>
          <p:cNvPr id="5" name="Номер слайда 4"/>
          <p:cNvSpPr>
            <a:spLocks noGrp="1"/>
          </p:cNvSpPr>
          <p:nvPr>
            <p:ph type="sldNum" sz="quarter" idx="12"/>
          </p:nvPr>
        </p:nvSpPr>
        <p:spPr/>
        <p:txBody>
          <a:bodyPr/>
          <a:lstStyle/>
          <a:p>
            <a:pPr>
              <a:defRPr/>
            </a:pPr>
            <a:fld id="{43894BE3-BA68-4D2B-8B0E-8DEDF36F4A3F}" type="slidenum">
              <a:rPr lang="ru-RU" sz="2000"/>
              <a:pPr>
                <a:defRPr/>
              </a:pPr>
              <a:t>32</a:t>
            </a:fld>
            <a:endParaRPr lang="ru-RU"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323528" y="2996952"/>
          <a:ext cx="8431088" cy="3505200"/>
        </p:xfrm>
        <a:graphic>
          <a:graphicData uri="http://schemas.openxmlformats.org/drawingml/2006/table">
            <a:tbl>
              <a:tblPr/>
              <a:tblGrid>
                <a:gridCol w="4176464"/>
                <a:gridCol w="4254624"/>
              </a:tblGrid>
              <a:tr h="38100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2000" b="1" dirty="0" smtClean="0">
                          <a:latin typeface="+mn-lt"/>
                          <a:ea typeface="Calibri"/>
                          <a:cs typeface="Times New Roman"/>
                        </a:rPr>
                        <a:t>State investment </a:t>
                      </a:r>
                      <a:r>
                        <a:rPr lang="en-US" sz="2000" b="0" dirty="0" smtClean="0">
                          <a:latin typeface="+mn-lt"/>
                          <a:ea typeface="Calibri"/>
                          <a:cs typeface="Times New Roman"/>
                        </a:rPr>
                        <a:t>(direct and indirect) </a:t>
                      </a:r>
                      <a:r>
                        <a:rPr lang="en-US" sz="2000" dirty="0" smtClean="0">
                          <a:latin typeface="+mn-lt"/>
                        </a:rPr>
                        <a:t>prevails in financing sources</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r>
                        <a:rPr lang="en-US" sz="2000" b="1" dirty="0" smtClean="0">
                          <a:latin typeface="+mn-lt"/>
                        </a:rPr>
                        <a:t>Private corporate </a:t>
                      </a:r>
                      <a:r>
                        <a:rPr lang="en-US" sz="2000" dirty="0" smtClean="0">
                          <a:latin typeface="+mn-lt"/>
                        </a:rPr>
                        <a:t>financing sources prevail</a:t>
                      </a:r>
                      <a:endParaRPr lang="en-US" sz="2000" strike="sngStrike" dirty="0" smtClean="0">
                        <a:latin typeface="+mn-lt"/>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762000">
                <a:tc>
                  <a:txBody>
                    <a:bodyPr/>
                    <a:lstStyle/>
                    <a:p>
                      <a:pPr algn="just">
                        <a:lnSpc>
                          <a:spcPct val="115000"/>
                        </a:lnSpc>
                        <a:spcAft>
                          <a:spcPts val="0"/>
                        </a:spcAft>
                      </a:pPr>
                      <a:r>
                        <a:rPr lang="en-US" sz="2000" b="1" dirty="0" smtClean="0">
                          <a:latin typeface="+mn-lt"/>
                        </a:rPr>
                        <a:t>The main source of external fixed investment </a:t>
                      </a:r>
                      <a:r>
                        <a:rPr lang="en-US" sz="2000" b="0" dirty="0" smtClean="0">
                          <a:latin typeface="+mn-lt"/>
                        </a:rPr>
                        <a:t>is central distribution </a:t>
                      </a:r>
                      <a:r>
                        <a:rPr lang="en-US" sz="2000" dirty="0" smtClean="0">
                          <a:latin typeface="+mn-lt"/>
                        </a:rPr>
                        <a:t>from state budgets of different levels and non-budgetary state funds as well as state-controlled banks</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2000" b="1" dirty="0" smtClean="0">
                          <a:latin typeface="+mn-lt"/>
                        </a:rPr>
                        <a:t>The main part of external sources </a:t>
                      </a:r>
                      <a:r>
                        <a:rPr lang="en-US" sz="2000" b="0" dirty="0" smtClean="0">
                          <a:latin typeface="+mn-lt"/>
                        </a:rPr>
                        <a:t>are raised funds in the form of credits, loans</a:t>
                      </a:r>
                      <a:r>
                        <a:rPr lang="en-US" sz="2000" dirty="0" smtClean="0">
                          <a:latin typeface="+mn-lt"/>
                        </a:rPr>
                        <a:t>, security yields, foreign direct investment and other liabilities</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2000" dirty="0" smtClean="0">
                          <a:latin typeface="+mn-lt"/>
                          <a:ea typeface="Calibri"/>
                          <a:cs typeface="Times New Roman"/>
                        </a:rPr>
                        <a:t>FDI &lt;</a:t>
                      </a:r>
                      <a:r>
                        <a:rPr lang="ru-RU" sz="2000" b="1" dirty="0" smtClean="0">
                          <a:latin typeface="+mn-lt"/>
                          <a:ea typeface="Calibri"/>
                          <a:cs typeface="Times New Roman"/>
                        </a:rPr>
                        <a:t> </a:t>
                      </a:r>
                      <a:r>
                        <a:rPr lang="ru-RU" sz="2000" b="1" dirty="0">
                          <a:latin typeface="+mn-lt"/>
                          <a:ea typeface="Calibri"/>
                          <a:cs typeface="Times New Roman"/>
                        </a:rPr>
                        <a:t>5%</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smtClean="0">
                          <a:latin typeface="+mn-lt"/>
                          <a:ea typeface="Calibri"/>
                          <a:cs typeface="Times New Roman"/>
                        </a:rPr>
                        <a:t>FDI ~ </a:t>
                      </a:r>
                      <a:r>
                        <a:rPr lang="ru-RU" sz="2000" b="1" dirty="0" smtClean="0">
                          <a:latin typeface="+mn-lt"/>
                          <a:ea typeface="Calibri"/>
                          <a:cs typeface="Times New Roman"/>
                        </a:rPr>
                        <a:t>10</a:t>
                      </a:r>
                      <a:r>
                        <a:rPr lang="ru-RU" sz="2000" b="1" dirty="0">
                          <a:latin typeface="+mn-lt"/>
                          <a:ea typeface="Calibri"/>
                          <a:cs typeface="Times New Roman"/>
                        </a:rPr>
                        <a:t>%</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2000" dirty="0" smtClean="0">
                          <a:latin typeface="+mn-lt"/>
                          <a:ea typeface="Calibri"/>
                          <a:cs typeface="Arial"/>
                        </a:rPr>
                        <a:t>The main focus of investment policy is on state programs and budget control</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smtClean="0">
                          <a:latin typeface="+mn-lt"/>
                          <a:ea typeface="Calibri"/>
                          <a:cs typeface="Arial"/>
                        </a:rPr>
                        <a:t>The main focus of investment policy is legislation and rule setting for business</a:t>
                      </a:r>
                      <a:endParaRPr lang="ru-RU" sz="20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pic>
        <p:nvPicPr>
          <p:cNvPr id="25603" name="irc_mi" descr="http://t1.gstatic.com/images?q=tbn:ANd9GcRXzlnDGDzjpOTQDuquVjEtqceO4LMy5v95w614Ve8ZFVkIaCT-Aw">
            <a:hlinkClick r:id="rId3"/>
          </p:cNvPr>
          <p:cNvPicPr>
            <a:picLocks noChangeAspect="1" noChangeArrowheads="1"/>
          </p:cNvPicPr>
          <p:nvPr/>
        </p:nvPicPr>
        <p:blipFill>
          <a:blip r:embed="rId4" cstate="print"/>
          <a:srcRect/>
          <a:stretch>
            <a:fillRect/>
          </a:stretch>
        </p:blipFill>
        <p:spPr bwMode="auto">
          <a:xfrm>
            <a:off x="1143000" y="838200"/>
            <a:ext cx="2384425" cy="2087563"/>
          </a:xfrm>
          <a:prstGeom prst="rect">
            <a:avLst/>
          </a:prstGeom>
          <a:noFill/>
          <a:ln w="9525">
            <a:noFill/>
            <a:miter lim="800000"/>
            <a:headEnd/>
            <a:tailEnd/>
          </a:ln>
        </p:spPr>
      </p:pic>
      <p:pic>
        <p:nvPicPr>
          <p:cNvPr id="25604" name="rg_hi" descr="http://t3.gstatic.com/images?q=tbn:ANd9GcSdZ8_SiclB6Hu575ZG1R7Mf6YOP-iw3A-WDklPk8vy6jfo1VVjhw">
            <a:hlinkClick r:id="rId5"/>
          </p:cNvPr>
          <p:cNvPicPr>
            <a:picLocks noChangeAspect="1" noChangeArrowheads="1"/>
          </p:cNvPicPr>
          <p:nvPr/>
        </p:nvPicPr>
        <p:blipFill>
          <a:blip r:embed="rId6" cstate="print"/>
          <a:srcRect/>
          <a:stretch>
            <a:fillRect/>
          </a:stretch>
        </p:blipFill>
        <p:spPr bwMode="auto">
          <a:xfrm>
            <a:off x="5105400" y="914400"/>
            <a:ext cx="2773363" cy="2079625"/>
          </a:xfrm>
          <a:prstGeom prst="rect">
            <a:avLst/>
          </a:prstGeom>
          <a:noFill/>
          <a:ln w="9525">
            <a:noFill/>
            <a:miter lim="800000"/>
            <a:headEnd/>
            <a:tailEnd/>
          </a:ln>
        </p:spPr>
      </p:pic>
      <p:sp>
        <p:nvSpPr>
          <p:cNvPr id="1027" name="Rectangle 3"/>
          <p:cNvSpPr>
            <a:spLocks noChangeArrowheads="1"/>
          </p:cNvSpPr>
          <p:nvPr/>
        </p:nvSpPr>
        <p:spPr bwMode="auto">
          <a:xfrm>
            <a:off x="0" y="258763"/>
            <a:ext cx="8893175" cy="492125"/>
          </a:xfrm>
          <a:prstGeom prst="rect">
            <a:avLst/>
          </a:prstGeom>
          <a:noFill/>
          <a:ln w="9525">
            <a:noFill/>
            <a:miter lim="800000"/>
            <a:headEnd/>
            <a:tailEnd/>
          </a:ln>
          <a:effectLst/>
        </p:spPr>
        <p:txBody>
          <a:bodyPr anchor="ctr">
            <a:spAutoFit/>
          </a:bodyPr>
          <a:lstStyle/>
          <a:p>
            <a:pPr algn="ctr">
              <a:defRPr/>
            </a:pPr>
            <a:r>
              <a:rPr lang="en-US" sz="2600" b="1" dirty="0">
                <a:solidFill>
                  <a:schemeClr val="accent1">
                    <a:lumMod val="50000"/>
                  </a:schemeClr>
                </a:solidFill>
                <a:latin typeface="Calibri" pitchFamily="34" charset="0"/>
                <a:ea typeface="Calibri" pitchFamily="34" charset="0"/>
                <a:cs typeface="Times New Roman" pitchFamily="18" charset="0"/>
              </a:rPr>
              <a:t>“The state as the main investor “     “The state as a regulator”</a:t>
            </a:r>
            <a:endParaRPr lang="ru-RU" sz="2600" dirty="0">
              <a:solidFill>
                <a:schemeClr val="accent1">
                  <a:lumMod val="50000"/>
                </a:schemeClr>
              </a:solidFill>
              <a:latin typeface="Arial" pitchFamily="34" charset="0"/>
              <a:cs typeface="Arial" pitchFamily="34" charset="0"/>
            </a:endParaRPr>
          </a:p>
        </p:txBody>
      </p:sp>
      <p:sp>
        <p:nvSpPr>
          <p:cNvPr id="25606" name="Rectangle 4"/>
          <p:cNvSpPr>
            <a:spLocks noChangeArrowheads="1"/>
          </p:cNvSpPr>
          <p:nvPr/>
        </p:nvSpPr>
        <p:spPr bwMode="auto">
          <a:xfrm>
            <a:off x="0" y="2544763"/>
            <a:ext cx="9144000" cy="0"/>
          </a:xfrm>
          <a:prstGeom prst="rect">
            <a:avLst/>
          </a:prstGeom>
          <a:noFill/>
          <a:ln w="9525">
            <a:noFill/>
            <a:miter lim="800000"/>
            <a:headEnd/>
            <a:tailEnd/>
          </a:ln>
        </p:spPr>
        <p:txBody>
          <a:bodyPr anchor="ctr">
            <a:spAutoFit/>
          </a:bodyPr>
          <a:lstStyle/>
          <a:p>
            <a:endParaRPr lang="ru-RU">
              <a:latin typeface="Calibri" pitchFamily="34" charset="0"/>
            </a:endParaRPr>
          </a:p>
        </p:txBody>
      </p:sp>
      <p:sp>
        <p:nvSpPr>
          <p:cNvPr id="9" name="Номер слайда 8"/>
          <p:cNvSpPr>
            <a:spLocks noGrp="1"/>
          </p:cNvSpPr>
          <p:nvPr>
            <p:ph type="sldNum" sz="quarter" idx="12"/>
          </p:nvPr>
        </p:nvSpPr>
        <p:spPr>
          <a:xfrm>
            <a:off x="6553200" y="6524625"/>
            <a:ext cx="2411413" cy="333375"/>
          </a:xfrm>
        </p:spPr>
        <p:txBody>
          <a:bodyPr/>
          <a:lstStyle/>
          <a:p>
            <a:pPr>
              <a:defRPr/>
            </a:pPr>
            <a:fld id="{A7D9B47F-269E-43B6-AAC3-E341CCB31BCB}" type="slidenum">
              <a:rPr lang="ru-RU" sz="2000"/>
              <a:pPr>
                <a:defRPr/>
              </a:pPr>
              <a:t>33</a:t>
            </a:fld>
            <a:endParaRPr lang="ru-RU" sz="1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413" cy="1095375"/>
          </a:xfrm>
        </p:spPr>
        <p:txBody>
          <a:bodyPr rtlCol="0">
            <a:noAutofit/>
          </a:bodyPr>
          <a:lstStyle/>
          <a:p>
            <a:pPr fontAlgn="auto">
              <a:spcAft>
                <a:spcPts val="0"/>
              </a:spcAft>
              <a:defRPr/>
            </a:pPr>
            <a:r>
              <a:rPr lang="en-US" sz="3200" b="1" dirty="0" smtClean="0">
                <a:solidFill>
                  <a:schemeClr val="accent1">
                    <a:lumMod val="50000"/>
                  </a:schemeClr>
                </a:solidFill>
              </a:rPr>
              <a:t>Complementarity of the two institutional models</a:t>
            </a:r>
            <a:endParaRPr lang="ru-RU" sz="3200" b="1" dirty="0">
              <a:solidFill>
                <a:schemeClr val="accent1">
                  <a:lumMod val="50000"/>
                </a:schemeClr>
              </a:solidFill>
            </a:endParaRPr>
          </a:p>
        </p:txBody>
      </p:sp>
      <p:sp>
        <p:nvSpPr>
          <p:cNvPr id="26627" name="Содержимое 2"/>
          <p:cNvSpPr>
            <a:spLocks noGrp="1"/>
          </p:cNvSpPr>
          <p:nvPr>
            <p:ph idx="1"/>
          </p:nvPr>
        </p:nvSpPr>
        <p:spPr/>
        <p:txBody>
          <a:bodyPr/>
          <a:lstStyle/>
          <a:p>
            <a:pPr>
              <a:buFont typeface="Wingdings" pitchFamily="2" charset="2"/>
              <a:buChar char="v"/>
            </a:pPr>
            <a:r>
              <a:rPr lang="en-US" sz="2600" dirty="0" smtClean="0"/>
              <a:t>The mitigation of the risks of the “the state as an investor” model is achieved by the improvement of the model as such and a compensatory action of the alternative model (“the state as a regulator”). </a:t>
            </a:r>
          </a:p>
          <a:p>
            <a:pPr>
              <a:buFont typeface="Wingdings" pitchFamily="2" charset="2"/>
              <a:buChar char="v"/>
            </a:pPr>
            <a:r>
              <a:rPr lang="en-US" sz="2600" dirty="0" smtClean="0"/>
              <a:t>The mitigation of the risks of the “the state as a regulator” model is achieved by the improvement of the model as such and by the introduction of the alternative model (“the state as an investor”). </a:t>
            </a:r>
            <a:endParaRPr lang="ru-RU" sz="2600" dirty="0" smtClean="0"/>
          </a:p>
          <a:p>
            <a:endParaRPr lang="ru-RU" sz="2800" dirty="0" smtClean="0"/>
          </a:p>
        </p:txBody>
      </p:sp>
      <p:sp>
        <p:nvSpPr>
          <p:cNvPr id="5" name="Номер слайда 4"/>
          <p:cNvSpPr>
            <a:spLocks noGrp="1"/>
          </p:cNvSpPr>
          <p:nvPr>
            <p:ph type="sldNum" sz="quarter" idx="12"/>
          </p:nvPr>
        </p:nvSpPr>
        <p:spPr/>
        <p:txBody>
          <a:bodyPr/>
          <a:lstStyle/>
          <a:p>
            <a:pPr>
              <a:defRPr/>
            </a:pPr>
            <a:fld id="{CF49AEC1-5A15-4630-8087-6BDFCD5779EE}" type="slidenum">
              <a:rPr lang="ru-RU" sz="2000"/>
              <a:pPr>
                <a:defRPr/>
              </a:pPr>
              <a:t>34</a:t>
            </a:fld>
            <a:endParaRPr lang="ru-RU"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457200" y="274638"/>
            <a:ext cx="8229600" cy="850900"/>
          </a:xfrm>
        </p:spPr>
        <p:txBody>
          <a:bodyPr/>
          <a:lstStyle/>
          <a:p>
            <a:r>
              <a:rPr lang="en-US" sz="3200" b="1" smtClean="0">
                <a:solidFill>
                  <a:srgbClr val="1B3F6B"/>
                </a:solidFill>
              </a:rPr>
              <a:t>Conclusion</a:t>
            </a:r>
            <a:endParaRPr lang="ru-RU" sz="3200" smtClean="0"/>
          </a:p>
        </p:txBody>
      </p:sp>
      <p:sp>
        <p:nvSpPr>
          <p:cNvPr id="27651" name="Содержимое 2"/>
          <p:cNvSpPr>
            <a:spLocks noGrp="1"/>
          </p:cNvSpPr>
          <p:nvPr>
            <p:ph idx="1"/>
          </p:nvPr>
        </p:nvSpPr>
        <p:spPr>
          <a:xfrm>
            <a:off x="457200" y="1268413"/>
            <a:ext cx="8362950" cy="5113337"/>
          </a:xfrm>
        </p:spPr>
        <p:txBody>
          <a:bodyPr/>
          <a:lstStyle/>
          <a:p>
            <a:pPr marL="342900" lvl="1" indent="-342900">
              <a:buFont typeface="Wingdings" pitchFamily="2" charset="2"/>
              <a:buChar char="v"/>
            </a:pPr>
            <a:r>
              <a:rPr lang="en-US" sz="2400" smtClean="0"/>
              <a:t>The Russian banking system is typologically more coherent with China’s rather than those in European post-communist economies;</a:t>
            </a:r>
          </a:p>
          <a:p>
            <a:pPr>
              <a:buFont typeface="Wingdings" pitchFamily="2" charset="2"/>
              <a:buChar char="v"/>
            </a:pPr>
            <a:r>
              <a:rPr lang="en-US" sz="2400" smtClean="0"/>
              <a:t>In the investment into fixed assets in China and Russia the prevailing institutional model is what we define as «the state as an investor»;</a:t>
            </a:r>
          </a:p>
          <a:p>
            <a:pPr>
              <a:buFont typeface="Wingdings" pitchFamily="2" charset="2"/>
              <a:buChar char="v"/>
            </a:pPr>
            <a:r>
              <a:rPr lang="en-US" sz="2400" smtClean="0"/>
              <a:t>It makes China and Russia different from Western countries, where the prevailing model of investment implies “the state as a regulator”; </a:t>
            </a:r>
          </a:p>
          <a:p>
            <a:pPr>
              <a:buFont typeface="Wingdings" pitchFamily="2" charset="2"/>
              <a:buChar char="v"/>
            </a:pPr>
            <a:r>
              <a:rPr lang="en-US" sz="2400" smtClean="0"/>
              <a:t>We found proof for the hypothesis of the </a:t>
            </a:r>
            <a:r>
              <a:rPr lang="en-US" sz="2400" i="1" smtClean="0"/>
              <a:t>Theory of Institutional Matrices (X- and Y-theory) </a:t>
            </a:r>
            <a:r>
              <a:rPr lang="en-US" sz="2400" smtClean="0"/>
              <a:t>that in the area under research China and Russia belong to a similar type of economic system.</a:t>
            </a:r>
          </a:p>
        </p:txBody>
      </p:sp>
      <p:sp>
        <p:nvSpPr>
          <p:cNvPr id="4" name="Номер слайда 3"/>
          <p:cNvSpPr>
            <a:spLocks noGrp="1"/>
          </p:cNvSpPr>
          <p:nvPr>
            <p:ph type="sldNum" sz="quarter" idx="12"/>
          </p:nvPr>
        </p:nvSpPr>
        <p:spPr/>
        <p:txBody>
          <a:bodyPr/>
          <a:lstStyle/>
          <a:p>
            <a:pPr>
              <a:defRPr/>
            </a:pPr>
            <a:fld id="{2996F40F-38F1-4A73-BBBA-16C00A771A19}" type="slidenum">
              <a:rPr lang="ru-RU" sz="2000"/>
              <a:pPr>
                <a:defRPr/>
              </a:pPr>
              <a:t>35</a:t>
            </a:fld>
            <a:endParaRPr lang="ru-RU"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fontAlgn="auto">
              <a:spcAft>
                <a:spcPts val="0"/>
              </a:spcAft>
              <a:defRPr/>
            </a:pPr>
            <a:r>
              <a:rPr lang="ja-JP" altLang="en-US" sz="3600" dirty="0" smtClean="0">
                <a:solidFill>
                  <a:schemeClr val="accent1">
                    <a:lumMod val="50000"/>
                  </a:schemeClr>
                </a:solidFill>
              </a:rPr>
              <a:t>前进！</a:t>
            </a:r>
            <a:endParaRPr lang="ru-RU" sz="3600" dirty="0">
              <a:solidFill>
                <a:schemeClr val="accent1">
                  <a:lumMod val="50000"/>
                </a:schemeClr>
              </a:solidFill>
            </a:endParaRPr>
          </a:p>
        </p:txBody>
      </p:sp>
      <p:sp>
        <p:nvSpPr>
          <p:cNvPr id="4" name="Номер слайда 3"/>
          <p:cNvSpPr>
            <a:spLocks noGrp="1"/>
          </p:cNvSpPr>
          <p:nvPr>
            <p:ph type="sldNum" sz="quarter" idx="12"/>
          </p:nvPr>
        </p:nvSpPr>
        <p:spPr/>
        <p:txBody>
          <a:bodyPr/>
          <a:lstStyle/>
          <a:p>
            <a:pPr>
              <a:defRPr/>
            </a:pPr>
            <a:fld id="{3B206CD4-C60C-4BD3-8FDF-CE13F091B845}" type="slidenum">
              <a:rPr lang="ru-RU" sz="2000"/>
              <a:pPr>
                <a:defRPr/>
              </a:pPr>
              <a:t>36</a:t>
            </a:fld>
            <a:endParaRPr lang="ru-RU" dirty="0"/>
          </a:p>
        </p:txBody>
      </p:sp>
      <p:pic>
        <p:nvPicPr>
          <p:cNvPr id="28676" name="Рисунок 4" descr="http://spb.hse.ru/data/2014/04/17/1319599805/sovetsko_kitayskaya_druzhba_plakat.jpg"/>
          <p:cNvPicPr>
            <a:picLocks noChangeAspect="1" noChangeArrowheads="1"/>
          </p:cNvPicPr>
          <p:nvPr/>
        </p:nvPicPr>
        <p:blipFill>
          <a:blip r:embed="rId2" cstate="print"/>
          <a:srcRect/>
          <a:stretch>
            <a:fillRect/>
          </a:stretch>
        </p:blipFill>
        <p:spPr bwMode="auto">
          <a:xfrm>
            <a:off x="1979613" y="1628775"/>
            <a:ext cx="4895850" cy="432117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1042988" y="404813"/>
            <a:ext cx="7529512" cy="1143000"/>
          </a:xfrm>
        </p:spPr>
        <p:txBody>
          <a:bodyPr rtlCol="0">
            <a:normAutofit fontScale="90000"/>
          </a:bodyPr>
          <a:lstStyle/>
          <a:p>
            <a:pPr fontAlgn="auto">
              <a:spcAft>
                <a:spcPts val="0"/>
              </a:spcAft>
              <a:defRPr/>
            </a:pP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ru-RU" sz="5400" dirty="0" smtClean="0"/>
              <a:t/>
            </a:r>
            <a:br>
              <a:rPr lang="ru-RU" sz="5400" dirty="0" smtClean="0"/>
            </a:br>
            <a:endParaRPr lang="ru-RU" sz="5400" dirty="0" smtClean="0"/>
          </a:p>
        </p:txBody>
      </p:sp>
      <p:sp>
        <p:nvSpPr>
          <p:cNvPr id="107524" name="Rectangle 4"/>
          <p:cNvSpPr>
            <a:spLocks noGrp="1" noRot="1" noChangeArrowheads="1"/>
          </p:cNvSpPr>
          <p:nvPr>
            <p:ph type="body" sz="half" idx="4294967295"/>
          </p:nvPr>
        </p:nvSpPr>
        <p:spPr>
          <a:xfrm>
            <a:off x="1042988" y="2924175"/>
            <a:ext cx="7345362" cy="3241675"/>
          </a:xfrm>
        </p:spPr>
        <p:txBody>
          <a:bodyPr rtlCol="0">
            <a:normAutofit fontScale="77500" lnSpcReduction="20000"/>
          </a:bodyPr>
          <a:lstStyle/>
          <a:p>
            <a:pPr algn="ctr" fontAlgn="auto">
              <a:lnSpc>
                <a:spcPct val="80000"/>
              </a:lnSpc>
              <a:spcAft>
                <a:spcPts val="0"/>
              </a:spcAft>
              <a:buFont typeface="Wingdings" charset="2"/>
              <a:buNone/>
              <a:defRPr/>
            </a:pPr>
            <a:endParaRPr lang="en-US" sz="200" dirty="0" smtClean="0"/>
          </a:p>
          <a:p>
            <a:pPr algn="ctr" fontAlgn="auto">
              <a:lnSpc>
                <a:spcPct val="80000"/>
              </a:lnSpc>
              <a:spcAft>
                <a:spcPts val="0"/>
              </a:spcAft>
              <a:buFont typeface="Wingdings" charset="2"/>
              <a:buNone/>
              <a:defRPr/>
            </a:pPr>
            <a:endParaRPr lang="ru-RU" sz="400" b="1" dirty="0" smtClean="0"/>
          </a:p>
          <a:p>
            <a:pPr algn="ctr" fontAlgn="auto">
              <a:lnSpc>
                <a:spcPct val="80000"/>
              </a:lnSpc>
              <a:spcAft>
                <a:spcPts val="0"/>
              </a:spcAft>
              <a:buFont typeface="Wingdings" charset="2"/>
              <a:buNone/>
              <a:defRPr/>
            </a:pPr>
            <a:endParaRPr lang="en-US" sz="400" dirty="0" smtClean="0">
              <a:hlinkClick r:id="rId3"/>
            </a:endParaRPr>
          </a:p>
          <a:p>
            <a:pPr algn="ctr" fontAlgn="auto">
              <a:lnSpc>
                <a:spcPct val="80000"/>
              </a:lnSpc>
              <a:spcAft>
                <a:spcPts val="0"/>
              </a:spcAft>
              <a:buFont typeface="Wingdings" charset="2"/>
              <a:buNone/>
              <a:defRPr/>
            </a:pPr>
            <a:endParaRPr lang="ru-RU" sz="400" b="1" dirty="0" smtClean="0"/>
          </a:p>
          <a:p>
            <a:pPr algn="ctr" fontAlgn="auto">
              <a:lnSpc>
                <a:spcPct val="80000"/>
              </a:lnSpc>
              <a:spcAft>
                <a:spcPts val="0"/>
              </a:spcAft>
              <a:buFont typeface="Arial" pitchFamily="34" charset="0"/>
              <a:buNone/>
              <a:defRPr/>
            </a:pPr>
            <a:r>
              <a:rPr lang="en-US" sz="3600" dirty="0" smtClean="0"/>
              <a:t>Svetlana KIRDINA</a:t>
            </a:r>
          </a:p>
          <a:p>
            <a:pPr algn="ctr" fontAlgn="auto">
              <a:lnSpc>
                <a:spcPct val="80000"/>
              </a:lnSpc>
              <a:spcAft>
                <a:spcPts val="0"/>
              </a:spcAft>
              <a:buFont typeface="Arial" pitchFamily="34" charset="0"/>
              <a:buNone/>
              <a:defRPr/>
            </a:pPr>
            <a:r>
              <a:rPr lang="en-US" sz="3100" dirty="0" smtClean="0">
                <a:solidFill>
                  <a:srgbClr val="7030A0"/>
                </a:solidFill>
              </a:rPr>
              <a:t>kirdina777@gmail.com  </a:t>
            </a:r>
          </a:p>
          <a:p>
            <a:pPr algn="ctr" fontAlgn="auto">
              <a:lnSpc>
                <a:spcPct val="80000"/>
              </a:lnSpc>
              <a:spcAft>
                <a:spcPts val="0"/>
              </a:spcAft>
              <a:buFont typeface="Wingdings" charset="2"/>
              <a:buNone/>
              <a:defRPr/>
            </a:pPr>
            <a:r>
              <a:rPr lang="en-US" sz="3100" dirty="0" smtClean="0">
                <a:solidFill>
                  <a:srgbClr val="7030A0"/>
                </a:solidFill>
              </a:rPr>
              <a:t>www.kirdina.ru</a:t>
            </a:r>
          </a:p>
          <a:p>
            <a:pPr algn="ctr" fontAlgn="auto">
              <a:lnSpc>
                <a:spcPct val="80000"/>
              </a:lnSpc>
              <a:spcAft>
                <a:spcPts val="0"/>
              </a:spcAft>
              <a:buFont typeface="Wingdings" charset="2"/>
              <a:buNone/>
              <a:defRPr/>
            </a:pPr>
            <a:endParaRPr lang="en-US" sz="3400" dirty="0">
              <a:solidFill>
                <a:srgbClr val="7030A0"/>
              </a:solidFill>
            </a:endParaRPr>
          </a:p>
          <a:p>
            <a:pPr algn="ctr" fontAlgn="auto">
              <a:lnSpc>
                <a:spcPct val="80000"/>
              </a:lnSpc>
              <a:spcAft>
                <a:spcPts val="0"/>
              </a:spcAft>
              <a:buFont typeface="Arial" pitchFamily="34" charset="0"/>
              <a:buNone/>
              <a:defRPr/>
            </a:pPr>
            <a:r>
              <a:rPr lang="en-US" sz="3600" dirty="0"/>
              <a:t>Andrei VERNIKOV</a:t>
            </a:r>
            <a:endParaRPr lang="en-US" sz="3600" dirty="0" smtClean="0">
              <a:solidFill>
                <a:srgbClr val="7030A0"/>
              </a:solidFill>
            </a:endParaRPr>
          </a:p>
          <a:p>
            <a:pPr algn="ctr" fontAlgn="auto">
              <a:lnSpc>
                <a:spcPct val="80000"/>
              </a:lnSpc>
              <a:spcAft>
                <a:spcPts val="0"/>
              </a:spcAft>
              <a:buFont typeface="Arial" pitchFamily="34" charset="0"/>
              <a:buNone/>
              <a:defRPr/>
            </a:pPr>
            <a:r>
              <a:rPr lang="en-US" sz="3100" dirty="0" smtClean="0">
                <a:solidFill>
                  <a:srgbClr val="7030A0"/>
                </a:solidFill>
              </a:rPr>
              <a:t>verand77777@gmail.com</a:t>
            </a:r>
          </a:p>
          <a:p>
            <a:pPr algn="ctr" fontAlgn="auto">
              <a:lnSpc>
                <a:spcPct val="80000"/>
              </a:lnSpc>
              <a:spcAft>
                <a:spcPts val="0"/>
              </a:spcAft>
              <a:buFont typeface="Arial" pitchFamily="34" charset="0"/>
              <a:buNone/>
              <a:defRPr/>
            </a:pPr>
            <a:r>
              <a:rPr lang="en-US" sz="3100" dirty="0" smtClean="0">
                <a:solidFill>
                  <a:srgbClr val="7030A0"/>
                </a:solidFill>
              </a:rPr>
              <a:t>http</a:t>
            </a:r>
            <a:r>
              <a:rPr lang="en-US" sz="3100" dirty="0">
                <a:solidFill>
                  <a:srgbClr val="7030A0"/>
                </a:solidFill>
              </a:rPr>
              <a:t>://www.hse.ru/en/org/persons/64873</a:t>
            </a:r>
            <a:endParaRPr lang="en-US" sz="3100" dirty="0" smtClean="0">
              <a:solidFill>
                <a:srgbClr val="7030A0"/>
              </a:solidFill>
            </a:endParaRPr>
          </a:p>
          <a:p>
            <a:pPr algn="ctr" fontAlgn="auto">
              <a:lnSpc>
                <a:spcPct val="80000"/>
              </a:lnSpc>
              <a:spcAft>
                <a:spcPts val="0"/>
              </a:spcAft>
              <a:buFont typeface="Arial" pitchFamily="34" charset="0"/>
              <a:buNone/>
              <a:defRPr/>
            </a:pPr>
            <a:endParaRPr lang="en-US" sz="2700" b="1" dirty="0"/>
          </a:p>
          <a:p>
            <a:pPr algn="ctr" fontAlgn="auto">
              <a:lnSpc>
                <a:spcPct val="80000"/>
              </a:lnSpc>
              <a:spcAft>
                <a:spcPts val="0"/>
              </a:spcAft>
              <a:buFont typeface="Arial" pitchFamily="34" charset="0"/>
              <a:buNone/>
              <a:defRPr/>
            </a:pPr>
            <a:endParaRPr lang="en-US" sz="2700" b="1" dirty="0" smtClean="0"/>
          </a:p>
          <a:p>
            <a:pPr algn="ctr" fontAlgn="auto">
              <a:lnSpc>
                <a:spcPct val="80000"/>
              </a:lnSpc>
              <a:spcAft>
                <a:spcPts val="0"/>
              </a:spcAft>
              <a:buFont typeface="Wingdings" charset="2"/>
              <a:buNone/>
              <a:defRPr/>
            </a:pPr>
            <a:r>
              <a:rPr lang="en-US" sz="2000" b="1" dirty="0" smtClean="0"/>
              <a:t> </a:t>
            </a:r>
          </a:p>
          <a:p>
            <a:pPr algn="ctr" fontAlgn="auto">
              <a:lnSpc>
                <a:spcPct val="80000"/>
              </a:lnSpc>
              <a:spcAft>
                <a:spcPts val="0"/>
              </a:spcAft>
              <a:buFont typeface="Wingdings" charset="2"/>
              <a:buNone/>
              <a:defRPr/>
            </a:pPr>
            <a:endParaRPr lang="en-US" sz="2000" b="1" dirty="0" smtClean="0"/>
          </a:p>
          <a:p>
            <a:pPr algn="ctr" fontAlgn="auto">
              <a:lnSpc>
                <a:spcPct val="80000"/>
              </a:lnSpc>
              <a:spcAft>
                <a:spcPts val="0"/>
              </a:spcAft>
              <a:buFont typeface="Wingdings" charset="2"/>
              <a:buNone/>
              <a:defRPr/>
            </a:pPr>
            <a:endParaRPr lang="en-US" sz="800" b="1" dirty="0" smtClean="0"/>
          </a:p>
          <a:p>
            <a:pPr algn="ctr" fontAlgn="auto">
              <a:lnSpc>
                <a:spcPct val="80000"/>
              </a:lnSpc>
              <a:spcAft>
                <a:spcPts val="0"/>
              </a:spcAft>
              <a:buFont typeface="Wingdings" charset="2"/>
              <a:buNone/>
              <a:defRPr/>
            </a:pPr>
            <a:endParaRPr lang="ru-RU" sz="800" b="1" dirty="0" smtClean="0"/>
          </a:p>
        </p:txBody>
      </p:sp>
      <p:sp>
        <p:nvSpPr>
          <p:cNvPr id="29700" name="Rectangle 5"/>
          <p:cNvSpPr>
            <a:spLocks noChangeArrowheads="1"/>
          </p:cNvSpPr>
          <p:nvPr/>
        </p:nvSpPr>
        <p:spPr bwMode="auto">
          <a:xfrm>
            <a:off x="1547813" y="1196975"/>
            <a:ext cx="6048375" cy="584200"/>
          </a:xfrm>
          <a:prstGeom prst="rect">
            <a:avLst/>
          </a:prstGeom>
          <a:noFill/>
          <a:ln w="9525">
            <a:noFill/>
            <a:miter lim="800000"/>
            <a:headEnd/>
            <a:tailEnd/>
          </a:ln>
        </p:spPr>
        <p:txBody>
          <a:bodyPr>
            <a:spAutoFit/>
          </a:bodyPr>
          <a:lstStyle/>
          <a:p>
            <a:pPr algn="ctr"/>
            <a:r>
              <a:rPr lang="en-US" sz="3200" b="1">
                <a:solidFill>
                  <a:schemeClr val="tx2"/>
                </a:solidFill>
                <a:latin typeface="Calibri" pitchFamily="34" charset="0"/>
              </a:rPr>
              <a:t>Thank you for your attention!</a:t>
            </a:r>
            <a:endParaRPr lang="ru-RU" sz="3200" b="1">
              <a:solidFill>
                <a:schemeClr val="tx2"/>
              </a:solidFill>
              <a:latin typeface="Calibri" pitchFamily="34" charset="0"/>
            </a:endParaRPr>
          </a:p>
        </p:txBody>
      </p:sp>
      <p:sp>
        <p:nvSpPr>
          <p:cNvPr id="6" name="Номер слайда 5"/>
          <p:cNvSpPr>
            <a:spLocks noGrp="1"/>
          </p:cNvSpPr>
          <p:nvPr>
            <p:ph type="sldNum" sz="quarter" idx="12"/>
          </p:nvPr>
        </p:nvSpPr>
        <p:spPr/>
        <p:txBody>
          <a:bodyPr/>
          <a:lstStyle/>
          <a:p>
            <a:pPr>
              <a:defRPr/>
            </a:pPr>
            <a:fld id="{4730CC66-CC28-4B3D-8215-4E61BC0AE754}" type="slidenum">
              <a:rPr lang="ru-RU" sz="2000"/>
              <a:pPr>
                <a:defRPr/>
              </a:pPr>
              <a:t>37</a:t>
            </a:fld>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323528" y="836712"/>
            <a:ext cx="8458200" cy="1030287"/>
          </a:xfrm>
        </p:spPr>
        <p:txBody>
          <a:bodyPr>
            <a:noAutofit/>
          </a:bodyPr>
          <a:lstStyle/>
          <a:p>
            <a:pPr eaLnBrk="1" hangingPunct="1"/>
            <a:r>
              <a:rPr lang="en-US" sz="3600" b="1" dirty="0" smtClean="0">
                <a:solidFill>
                  <a:schemeClr val="accent5">
                    <a:lumMod val="50000"/>
                  </a:schemeClr>
                </a:solidFill>
              </a:rPr>
              <a:t>Main assumptions of institutional matrices theory (or X- and Y-theory)</a:t>
            </a:r>
            <a:endParaRPr lang="ru-RU" sz="3600" b="1" dirty="0" smtClean="0">
              <a:solidFill>
                <a:schemeClr val="accent5">
                  <a:lumMod val="50000"/>
                </a:schemeClr>
              </a:solidFill>
            </a:endParaRPr>
          </a:p>
        </p:txBody>
      </p:sp>
      <p:sp>
        <p:nvSpPr>
          <p:cNvPr id="8" name="Номер слайда 7"/>
          <p:cNvSpPr>
            <a:spLocks noGrp="1"/>
          </p:cNvSpPr>
          <p:nvPr>
            <p:ph type="sldNum" sz="quarter" idx="12"/>
          </p:nvPr>
        </p:nvSpPr>
        <p:spPr/>
        <p:txBody>
          <a:bodyPr>
            <a:normAutofit/>
          </a:bodyPr>
          <a:lstStyle/>
          <a:p>
            <a:fld id="{9A2EC6ED-EE39-4C1A-A44E-8A5373B7EDB8}" type="slidenum">
              <a:rPr lang="ru-RU"/>
              <a:pPr/>
              <a:t>4</a:t>
            </a:fld>
            <a:endParaRPr lang="ru-RU"/>
          </a:p>
        </p:txBody>
      </p:sp>
      <p:sp>
        <p:nvSpPr>
          <p:cNvPr id="7173" name="Rectangle 3"/>
          <p:cNvSpPr>
            <a:spLocks noGrp="1" noChangeArrowheads="1"/>
          </p:cNvSpPr>
          <p:nvPr>
            <p:ph sz="quarter" idx="1"/>
          </p:nvPr>
        </p:nvSpPr>
        <p:spPr>
          <a:xfrm>
            <a:off x="683568" y="2276872"/>
            <a:ext cx="7920037" cy="3311525"/>
          </a:xfrm>
        </p:spPr>
        <p:txBody>
          <a:bodyPr/>
          <a:lstStyle/>
          <a:p>
            <a:pPr eaLnBrk="1" hangingPunct="1">
              <a:lnSpc>
                <a:spcPct val="80000"/>
              </a:lnSpc>
              <a:spcBef>
                <a:spcPct val="40000"/>
              </a:spcBef>
            </a:pPr>
            <a:r>
              <a:rPr lang="en-US" sz="2600" dirty="0" smtClean="0"/>
              <a:t>The main  spheres of society </a:t>
            </a:r>
            <a:r>
              <a:rPr lang="en-US" sz="2600" dirty="0" smtClean="0"/>
              <a:t>(economy, </a:t>
            </a:r>
            <a:r>
              <a:rPr lang="en-US" sz="2600" dirty="0" smtClean="0"/>
              <a:t>polity </a:t>
            </a:r>
            <a:r>
              <a:rPr lang="en-US" sz="2600" dirty="0" smtClean="0"/>
              <a:t>and ideology)  </a:t>
            </a:r>
            <a:r>
              <a:rPr lang="en-US" sz="2600" dirty="0" smtClean="0"/>
              <a:t>are </a:t>
            </a:r>
            <a:r>
              <a:rPr lang="en-US" sz="2600" dirty="0" smtClean="0"/>
              <a:t>regulated or guided by a particular set of basic institutions made-in-a-society’s image.  </a:t>
            </a:r>
          </a:p>
          <a:p>
            <a:pPr eaLnBrk="1" hangingPunct="1">
              <a:lnSpc>
                <a:spcPct val="80000"/>
              </a:lnSpc>
              <a:spcBef>
                <a:spcPct val="40000"/>
              </a:spcBef>
            </a:pPr>
            <a:r>
              <a:rPr lang="en-US" sz="2600" dirty="0" smtClean="0"/>
              <a:t> </a:t>
            </a:r>
            <a:r>
              <a:rPr lang="en-US" sz="2600" dirty="0" smtClean="0"/>
              <a:t>The set of economic</a:t>
            </a:r>
            <a:r>
              <a:rPr lang="en-US" sz="2600" dirty="0" smtClean="0"/>
              <a:t>, political and ideological institutions </a:t>
            </a:r>
            <a:r>
              <a:rPr lang="en-US" sz="2600" dirty="0" smtClean="0"/>
              <a:t>represents so called the </a:t>
            </a:r>
            <a:r>
              <a:rPr lang="en-US" sz="2600" dirty="0" smtClean="0"/>
              <a:t>“institutional matrix” of </a:t>
            </a:r>
            <a:r>
              <a:rPr lang="en-US" sz="2600" dirty="0" smtClean="0"/>
              <a:t>societies</a:t>
            </a:r>
            <a:r>
              <a:rPr lang="en-US" sz="2600" dirty="0" smtClean="0"/>
              <a:t>.</a:t>
            </a:r>
          </a:p>
          <a:p>
            <a:pPr eaLnBrk="1" hangingPunct="1">
              <a:lnSpc>
                <a:spcPct val="80000"/>
              </a:lnSpc>
              <a:spcBef>
                <a:spcPct val="40000"/>
              </a:spcBef>
            </a:pPr>
            <a:r>
              <a:rPr lang="en-US" sz="2600" dirty="0" smtClean="0"/>
              <a:t>Our historical analysis shown that two institutional </a:t>
            </a:r>
            <a:r>
              <a:rPr lang="en-US" sz="2600" dirty="0" smtClean="0"/>
              <a:t>matrices can be </a:t>
            </a:r>
            <a:r>
              <a:rPr lang="en-US" sz="2600" dirty="0" smtClean="0"/>
              <a:t>identified in the institutional structures of diverse cultures and societies: </a:t>
            </a:r>
            <a:r>
              <a:rPr lang="en-US" sz="2600" dirty="0" smtClean="0"/>
              <a:t>the X-matrix and the Y-matrix.</a:t>
            </a:r>
            <a:r>
              <a:rPr lang="en-US" sz="2000" dirty="0" smtClean="0"/>
              <a:t>   </a:t>
            </a:r>
          </a:p>
          <a:p>
            <a:pPr eaLnBrk="1" hangingPunct="1">
              <a:lnSpc>
                <a:spcPct val="80000"/>
              </a:lnSpc>
              <a:spcBef>
                <a:spcPct val="40000"/>
              </a:spcBef>
              <a:buFontTx/>
              <a:buNone/>
            </a:pPr>
            <a:r>
              <a:rPr lang="en-US" sz="2000" dirty="0" smtClean="0"/>
              <a:t>   </a:t>
            </a:r>
            <a:endParaRPr lang="ru-RU"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1979712" y="764704"/>
            <a:ext cx="5486400" cy="762000"/>
          </a:xfrm>
        </p:spPr>
        <p:txBody>
          <a:bodyPr/>
          <a:lstStyle/>
          <a:p>
            <a:pPr algn="ctr" eaLnBrk="1" hangingPunct="1"/>
            <a:r>
              <a:rPr lang="en-US" sz="4000" dirty="0" smtClean="0">
                <a:solidFill>
                  <a:schemeClr val="accent5">
                    <a:lumMod val="50000"/>
                  </a:schemeClr>
                </a:solidFill>
              </a:rPr>
              <a:t>X- and Y-matrices</a:t>
            </a:r>
            <a:endParaRPr lang="ru-RU" sz="4000" dirty="0" smtClean="0">
              <a:solidFill>
                <a:schemeClr val="accent5">
                  <a:lumMod val="50000"/>
                </a:schemeClr>
              </a:solidFill>
            </a:endParaRPr>
          </a:p>
        </p:txBody>
      </p:sp>
      <p:sp>
        <p:nvSpPr>
          <p:cNvPr id="19" name="Текст 18"/>
          <p:cNvSpPr>
            <a:spLocks noGrp="1"/>
          </p:cNvSpPr>
          <p:nvPr>
            <p:ph type="body" sz="half" idx="2"/>
          </p:nvPr>
        </p:nvSpPr>
        <p:spPr>
          <a:xfrm>
            <a:off x="381000" y="4953000"/>
            <a:ext cx="8763000" cy="1219200"/>
          </a:xfrm>
        </p:spPr>
        <p:txBody>
          <a:bodyPr>
            <a:noAutofit/>
          </a:bodyPr>
          <a:lstStyle/>
          <a:p>
            <a:r>
              <a:rPr lang="ru-RU" sz="1600" b="1" dirty="0" smtClean="0"/>
              <a:t>* </a:t>
            </a:r>
            <a:r>
              <a:rPr lang="en-US" sz="1600" b="1" dirty="0" smtClean="0"/>
              <a:t>Redistributive economy with the Center               </a:t>
            </a:r>
            <a:r>
              <a:rPr lang="ru-RU" sz="1600" b="1" dirty="0" smtClean="0"/>
              <a:t>* </a:t>
            </a:r>
            <a:r>
              <a:rPr lang="en-US" sz="1600" b="1" dirty="0" smtClean="0"/>
              <a:t> Market (exchange) economy </a:t>
            </a:r>
          </a:p>
          <a:p>
            <a:pPr>
              <a:tabLst>
                <a:tab pos="1168400" algn="l"/>
              </a:tabLst>
            </a:pPr>
            <a:r>
              <a:rPr lang="en-US" sz="1600" b="1" dirty="0" smtClean="0"/>
              <a:t>   mediating the  economic transactions</a:t>
            </a:r>
          </a:p>
          <a:p>
            <a:pPr>
              <a:tabLst>
                <a:tab pos="1168400" algn="l"/>
              </a:tabLst>
            </a:pPr>
            <a:r>
              <a:rPr lang="ru-RU" sz="1600" b="1" dirty="0" smtClean="0"/>
              <a:t> * </a:t>
            </a:r>
            <a:r>
              <a:rPr lang="en-US" sz="1600" b="1" dirty="0" smtClean="0"/>
              <a:t>Centralized political order (top-down model)       </a:t>
            </a:r>
            <a:r>
              <a:rPr lang="ru-RU" sz="1600" b="1" dirty="0" smtClean="0"/>
              <a:t>* </a:t>
            </a:r>
            <a:r>
              <a:rPr lang="en-US" sz="1600" b="1" dirty="0" smtClean="0"/>
              <a:t> Federative political order (bottom-up model) </a:t>
            </a:r>
          </a:p>
          <a:p>
            <a:r>
              <a:rPr lang="ru-RU" sz="1600" b="1" dirty="0" smtClean="0"/>
              <a:t>* </a:t>
            </a:r>
            <a:r>
              <a:rPr lang="en-US" sz="1600" b="1" dirty="0" smtClean="0"/>
              <a:t>Communitarian ideology (We over Me)                 </a:t>
            </a:r>
            <a:r>
              <a:rPr lang="ru-RU" sz="1600" b="1" dirty="0" smtClean="0"/>
              <a:t>*</a:t>
            </a:r>
            <a:r>
              <a:rPr lang="en-US" sz="1600" b="1" dirty="0" smtClean="0"/>
              <a:t>  Individualistic ideology  (I over We)</a:t>
            </a:r>
            <a:endParaRPr lang="ru-RU" sz="1600" b="1" dirty="0"/>
          </a:p>
        </p:txBody>
      </p:sp>
      <p:sp>
        <p:nvSpPr>
          <p:cNvPr id="14" name="Номер слайда 13"/>
          <p:cNvSpPr>
            <a:spLocks noGrp="1"/>
          </p:cNvSpPr>
          <p:nvPr>
            <p:ph type="sldNum" sz="quarter" idx="12"/>
          </p:nvPr>
        </p:nvSpPr>
        <p:spPr/>
        <p:txBody>
          <a:bodyPr/>
          <a:lstStyle/>
          <a:p>
            <a:fld id="{F50BA52E-029E-42A5-A564-BD6815631849}" type="slidenum">
              <a:rPr lang="ru-RU"/>
              <a:pPr/>
              <a:t>5</a:t>
            </a:fld>
            <a:endParaRPr lang="ru-RU"/>
          </a:p>
        </p:txBody>
      </p:sp>
      <p:sp>
        <p:nvSpPr>
          <p:cNvPr id="31747" name="AutoShape 20"/>
          <p:cNvSpPr>
            <a:spLocks noChangeArrowheads="1"/>
          </p:cNvSpPr>
          <p:nvPr/>
        </p:nvSpPr>
        <p:spPr bwMode="auto">
          <a:xfrm rot="10800000">
            <a:off x="1692275" y="2205038"/>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charset="0"/>
              </a:rPr>
              <a:t>X</a:t>
            </a:r>
            <a:endParaRPr lang="ru-RU" sz="4000">
              <a:latin typeface="Tahoma" charset="0"/>
            </a:endParaRPr>
          </a:p>
        </p:txBody>
      </p:sp>
      <p:sp>
        <p:nvSpPr>
          <p:cNvPr id="31748" name="AutoShape 21"/>
          <p:cNvSpPr>
            <a:spLocks noChangeArrowheads="1"/>
          </p:cNvSpPr>
          <p:nvPr/>
        </p:nvSpPr>
        <p:spPr bwMode="auto">
          <a:xfrm>
            <a:off x="5003800" y="2205038"/>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charset="0"/>
              </a:rPr>
              <a:t>Y</a:t>
            </a:r>
            <a:endParaRPr lang="ru-RU" sz="4000">
              <a:latin typeface="Tahoma" charset="0"/>
            </a:endParaRPr>
          </a:p>
        </p:txBody>
      </p:sp>
      <p:sp>
        <p:nvSpPr>
          <p:cNvPr id="31749" name="Text Box 24"/>
          <p:cNvSpPr txBox="1">
            <a:spLocks noChangeArrowheads="1"/>
          </p:cNvSpPr>
          <p:nvPr/>
        </p:nvSpPr>
        <p:spPr bwMode="auto">
          <a:xfrm>
            <a:off x="1528763" y="1700213"/>
            <a:ext cx="2903537" cy="366712"/>
          </a:xfrm>
          <a:prstGeom prst="rect">
            <a:avLst/>
          </a:prstGeom>
          <a:noFill/>
          <a:ln w="9525">
            <a:noFill/>
            <a:miter lim="800000"/>
            <a:headEnd/>
            <a:tailEnd/>
          </a:ln>
        </p:spPr>
        <p:txBody>
          <a:bodyPr wrap="none">
            <a:spAutoFit/>
          </a:bodyPr>
          <a:lstStyle/>
          <a:p>
            <a:pPr algn="ctr"/>
            <a:r>
              <a:rPr lang="en-US" b="1" i="1">
                <a:latin typeface="Tahoma" charset="0"/>
              </a:rPr>
              <a:t>Redistributive economy</a:t>
            </a:r>
            <a:endParaRPr lang="ru-RU" b="1">
              <a:latin typeface="Tahoma" charset="0"/>
            </a:endParaRPr>
          </a:p>
        </p:txBody>
      </p:sp>
      <p:sp>
        <p:nvSpPr>
          <p:cNvPr id="31750" name="Text Box 26"/>
          <p:cNvSpPr txBox="1">
            <a:spLocks noChangeArrowheads="1"/>
          </p:cNvSpPr>
          <p:nvPr/>
        </p:nvSpPr>
        <p:spPr bwMode="auto">
          <a:xfrm rot="-3633184">
            <a:off x="2686847" y="3143719"/>
            <a:ext cx="2519363" cy="641350"/>
          </a:xfrm>
          <a:prstGeom prst="rect">
            <a:avLst/>
          </a:prstGeom>
          <a:noFill/>
          <a:ln w="9525">
            <a:noFill/>
            <a:miter lim="800000"/>
            <a:headEnd/>
            <a:tailEnd/>
          </a:ln>
        </p:spPr>
        <p:txBody>
          <a:bodyPr>
            <a:spAutoFit/>
          </a:bodyPr>
          <a:lstStyle/>
          <a:p>
            <a:pPr algn="ctr"/>
            <a:r>
              <a:rPr lang="en-US" b="1" i="1">
                <a:latin typeface="Tahoma" charset="0"/>
              </a:rPr>
              <a:t>Communitarian</a:t>
            </a:r>
            <a:r>
              <a:rPr lang="en-US" i="1">
                <a:latin typeface="Tahoma" charset="0"/>
              </a:rPr>
              <a:t> </a:t>
            </a:r>
            <a:r>
              <a:rPr lang="en-US" b="1" i="1">
                <a:latin typeface="Tahoma" charset="0"/>
              </a:rPr>
              <a:t>ideology</a:t>
            </a:r>
            <a:r>
              <a:rPr lang="en-US" b="1">
                <a:latin typeface="Tahoma" charset="0"/>
              </a:rPr>
              <a:t> </a:t>
            </a:r>
            <a:endParaRPr lang="ru-RU" b="1">
              <a:latin typeface="Tahoma" charset="0"/>
            </a:endParaRPr>
          </a:p>
        </p:txBody>
      </p:sp>
      <p:sp>
        <p:nvSpPr>
          <p:cNvPr id="31751" name="Text Box 27"/>
          <p:cNvSpPr txBox="1">
            <a:spLocks noChangeArrowheads="1"/>
          </p:cNvSpPr>
          <p:nvPr/>
        </p:nvSpPr>
        <p:spPr bwMode="auto">
          <a:xfrm rot="3565149">
            <a:off x="642143" y="3069432"/>
            <a:ext cx="2519363" cy="641350"/>
          </a:xfrm>
          <a:prstGeom prst="rect">
            <a:avLst/>
          </a:prstGeom>
          <a:noFill/>
          <a:ln w="9525">
            <a:noFill/>
            <a:miter lim="800000"/>
            <a:headEnd/>
            <a:tailEnd/>
          </a:ln>
        </p:spPr>
        <p:txBody>
          <a:bodyPr>
            <a:spAutoFit/>
          </a:bodyPr>
          <a:lstStyle/>
          <a:p>
            <a:pPr algn="ctr"/>
            <a:r>
              <a:rPr lang="en-US" b="1" i="1">
                <a:latin typeface="Tahoma" charset="0"/>
              </a:rPr>
              <a:t>Unitary-centralized</a:t>
            </a:r>
            <a:r>
              <a:rPr lang="en-US" i="1">
                <a:latin typeface="Tahoma" charset="0"/>
              </a:rPr>
              <a:t> </a:t>
            </a:r>
            <a:r>
              <a:rPr lang="en-US" b="1" i="1">
                <a:latin typeface="Tahoma" charset="0"/>
              </a:rPr>
              <a:t>political order</a:t>
            </a:r>
            <a:r>
              <a:rPr lang="en-US">
                <a:latin typeface="Tahoma" charset="0"/>
              </a:rPr>
              <a:t> </a:t>
            </a:r>
            <a:endParaRPr lang="ru-RU">
              <a:latin typeface="Tahoma" charset="0"/>
            </a:endParaRPr>
          </a:p>
        </p:txBody>
      </p:sp>
      <p:sp>
        <p:nvSpPr>
          <p:cNvPr id="31752" name="Text Box 28"/>
          <p:cNvSpPr txBox="1">
            <a:spLocks noChangeArrowheads="1"/>
          </p:cNvSpPr>
          <p:nvPr/>
        </p:nvSpPr>
        <p:spPr bwMode="auto">
          <a:xfrm rot="-3504247">
            <a:off x="3841750" y="2765425"/>
            <a:ext cx="2863850" cy="641350"/>
          </a:xfrm>
          <a:prstGeom prst="rect">
            <a:avLst/>
          </a:prstGeom>
          <a:noFill/>
          <a:ln w="9525">
            <a:noFill/>
            <a:miter lim="800000"/>
            <a:headEnd/>
            <a:tailEnd/>
          </a:ln>
        </p:spPr>
        <p:txBody>
          <a:bodyPr>
            <a:spAutoFit/>
          </a:bodyPr>
          <a:lstStyle/>
          <a:p>
            <a:pPr algn="ctr"/>
            <a:r>
              <a:rPr lang="en-US" b="1" i="1">
                <a:latin typeface="Tahoma" charset="0"/>
              </a:rPr>
              <a:t>Federative  political order</a:t>
            </a:r>
            <a:r>
              <a:rPr lang="en-US">
                <a:latin typeface="Tahoma" charset="0"/>
              </a:rPr>
              <a:t> </a:t>
            </a:r>
            <a:endParaRPr lang="ru-RU">
              <a:latin typeface="Tahoma" charset="0"/>
            </a:endParaRPr>
          </a:p>
        </p:txBody>
      </p:sp>
      <p:sp>
        <p:nvSpPr>
          <p:cNvPr id="31753" name="Text Box 29"/>
          <p:cNvSpPr txBox="1">
            <a:spLocks noChangeArrowheads="1"/>
          </p:cNvSpPr>
          <p:nvPr/>
        </p:nvSpPr>
        <p:spPr bwMode="auto">
          <a:xfrm rot="3565149">
            <a:off x="5608638" y="2954615"/>
            <a:ext cx="3005137" cy="369332"/>
          </a:xfrm>
          <a:prstGeom prst="rect">
            <a:avLst/>
          </a:prstGeom>
          <a:noFill/>
          <a:ln w="9525">
            <a:noFill/>
            <a:miter lim="800000"/>
            <a:headEnd/>
            <a:tailEnd/>
          </a:ln>
        </p:spPr>
        <p:txBody>
          <a:bodyPr>
            <a:spAutoFit/>
          </a:bodyPr>
          <a:lstStyle/>
          <a:p>
            <a:pPr algn="ctr"/>
            <a:r>
              <a:rPr lang="en-US" b="1" i="1" dirty="0" smtClean="0">
                <a:latin typeface="Tahoma" charset="0"/>
              </a:rPr>
              <a:t>Individualistic ideology</a:t>
            </a:r>
            <a:r>
              <a:rPr lang="en-US" dirty="0" smtClean="0">
                <a:latin typeface="Tahoma" charset="0"/>
              </a:rPr>
              <a:t> </a:t>
            </a:r>
            <a:endParaRPr lang="ru-RU" dirty="0">
              <a:latin typeface="Tahoma" charset="0"/>
            </a:endParaRPr>
          </a:p>
        </p:txBody>
      </p:sp>
      <p:sp>
        <p:nvSpPr>
          <p:cNvPr id="31754" name="Text Box 30"/>
          <p:cNvSpPr txBox="1">
            <a:spLocks noChangeArrowheads="1"/>
          </p:cNvSpPr>
          <p:nvPr/>
        </p:nvSpPr>
        <p:spPr bwMode="auto">
          <a:xfrm>
            <a:off x="5165725" y="4365625"/>
            <a:ext cx="2166938" cy="366713"/>
          </a:xfrm>
          <a:prstGeom prst="rect">
            <a:avLst/>
          </a:prstGeom>
          <a:noFill/>
          <a:ln w="9525">
            <a:noFill/>
            <a:miter lim="800000"/>
            <a:headEnd/>
            <a:tailEnd/>
          </a:ln>
        </p:spPr>
        <p:txBody>
          <a:bodyPr wrap="none">
            <a:spAutoFit/>
          </a:bodyPr>
          <a:lstStyle/>
          <a:p>
            <a:pPr algn="ctr"/>
            <a:r>
              <a:rPr lang="en-US" b="1" i="1" dirty="0">
                <a:latin typeface="Tahoma" charset="0"/>
              </a:rPr>
              <a:t>Market economy</a:t>
            </a:r>
            <a:r>
              <a:rPr lang="en-US" dirty="0">
                <a:latin typeface="Tahoma" charset="0"/>
              </a:rPr>
              <a:t> </a:t>
            </a:r>
            <a:endParaRPr lang="ru-RU" dirty="0">
              <a:latin typeface="Tahoma"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395536" y="260649"/>
            <a:ext cx="8385175" cy="1224136"/>
          </a:xfrm>
        </p:spPr>
        <p:txBody>
          <a:bodyPr/>
          <a:lstStyle/>
          <a:p>
            <a:pPr eaLnBrk="1" hangingPunct="1"/>
            <a:r>
              <a:rPr lang="en-US" sz="3200" dirty="0" smtClean="0"/>
              <a:t> </a:t>
            </a:r>
            <a:r>
              <a:rPr lang="en-US" sz="3200" b="1" dirty="0" smtClean="0">
                <a:solidFill>
                  <a:schemeClr val="accent5">
                    <a:lumMod val="50000"/>
                  </a:schemeClr>
                </a:solidFill>
              </a:rPr>
              <a:t>Institutions of X- and Y-matrices </a:t>
            </a:r>
            <a:r>
              <a:rPr lang="ru-RU" sz="3200" b="1" dirty="0" smtClean="0">
                <a:solidFill>
                  <a:schemeClr val="accent5">
                    <a:lumMod val="50000"/>
                  </a:schemeClr>
                </a:solidFill>
              </a:rPr>
              <a:t/>
            </a:r>
            <a:br>
              <a:rPr lang="ru-RU" sz="3200" b="1" dirty="0" smtClean="0">
                <a:solidFill>
                  <a:schemeClr val="accent5">
                    <a:lumMod val="50000"/>
                  </a:schemeClr>
                </a:solidFill>
              </a:rPr>
            </a:br>
            <a:r>
              <a:rPr lang="en-US" sz="3200" b="1" dirty="0" smtClean="0">
                <a:solidFill>
                  <a:schemeClr val="accent5">
                    <a:lumMod val="50000"/>
                  </a:schemeClr>
                </a:solidFill>
              </a:rPr>
              <a:t>in the economy</a:t>
            </a:r>
            <a:r>
              <a:rPr lang="ru-RU" sz="3200" b="1" dirty="0" smtClean="0">
                <a:solidFill>
                  <a:schemeClr val="accent5">
                    <a:lumMod val="50000"/>
                  </a:schemeClr>
                </a:solidFill>
              </a:rPr>
              <a:t> </a:t>
            </a:r>
            <a:r>
              <a:rPr lang="en-US" sz="3200" b="1" dirty="0" smtClean="0">
                <a:solidFill>
                  <a:schemeClr val="accent5">
                    <a:lumMod val="50000"/>
                  </a:schemeClr>
                </a:solidFill>
              </a:rPr>
              <a:t>and their functions </a:t>
            </a:r>
            <a:endParaRPr lang="ru-RU" sz="3200" b="1" dirty="0" smtClean="0">
              <a:solidFill>
                <a:schemeClr val="accent5">
                  <a:lumMod val="50000"/>
                </a:schemeClr>
              </a:solidFill>
            </a:endParaRPr>
          </a:p>
        </p:txBody>
      </p:sp>
      <p:sp>
        <p:nvSpPr>
          <p:cNvPr id="6" name="Номер слайда 5"/>
          <p:cNvSpPr>
            <a:spLocks noGrp="1"/>
          </p:cNvSpPr>
          <p:nvPr>
            <p:ph type="sldNum" sz="quarter" idx="12"/>
          </p:nvPr>
        </p:nvSpPr>
        <p:spPr/>
        <p:txBody>
          <a:bodyPr>
            <a:normAutofit/>
          </a:bodyPr>
          <a:lstStyle/>
          <a:p>
            <a:fld id="{0452FFAE-FA39-47D5-AD5B-3E7BE285BB90}" type="slidenum">
              <a:rPr lang="ru-RU"/>
              <a:pPr/>
              <a:t>6</a:t>
            </a:fld>
            <a:endParaRPr lang="ru-RU"/>
          </a:p>
        </p:txBody>
      </p:sp>
      <p:graphicFrame>
        <p:nvGraphicFramePr>
          <p:cNvPr id="230403" name="Group 3"/>
          <p:cNvGraphicFramePr>
            <a:graphicFrameLocks noGrp="1"/>
          </p:cNvGraphicFramePr>
          <p:nvPr/>
        </p:nvGraphicFramePr>
        <p:xfrm>
          <a:off x="395288" y="1628775"/>
          <a:ext cx="8229600" cy="4477068"/>
        </p:xfrm>
        <a:graphic>
          <a:graphicData uri="http://schemas.openxmlformats.org/drawingml/2006/table">
            <a:tbl>
              <a:tblPr/>
              <a:tblGrid>
                <a:gridCol w="3097212"/>
                <a:gridCol w="2679700"/>
                <a:gridCol w="2452688"/>
              </a:tblGrid>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cs typeface="Times New Roman" charset="0"/>
                        </a:rPr>
                        <a:t>Functions of institutions</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15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1. Regulating access to goods  (property rights system)</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Supreme conditional ownership </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Private ownership </a:t>
                      </a:r>
                      <a:endParaRPr kumimoji="0" lang="en-US" sz="1800" b="1" i="0"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Transfer of goods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Redistribution (accumulation-coordination-distribution)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Exchange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(buying-selling)</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Interactions between economic agents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Cooperation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Competition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Labor system</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Employed (unlimited term)</a:t>
                      </a:r>
                      <a:r>
                        <a:rPr kumimoji="0" lang="ru-RU" sz="1800" b="1" i="0" u="none" strike="noStrike" cap="none" normalizeH="0" baseline="0" smtClean="0">
                          <a:ln>
                            <a:noFill/>
                          </a:ln>
                          <a:solidFill>
                            <a:schemeClr val="tx1"/>
                          </a:solidFill>
                          <a:effectLst/>
                          <a:latin typeface="Arial" charset="0"/>
                          <a:cs typeface="Arial" charset="0"/>
                        </a:rPr>
                        <a:t> </a:t>
                      </a:r>
                      <a:r>
                        <a:rPr kumimoji="0" lang="en-US" sz="1800" b="1" i="0" u="none" strike="noStrike" cap="none" normalizeH="0" baseline="0" smtClean="0">
                          <a:ln>
                            <a:noFill/>
                          </a:ln>
                          <a:solidFill>
                            <a:schemeClr val="tx1"/>
                          </a:solidFill>
                          <a:effectLst/>
                          <a:latin typeface="Arial" charset="0"/>
                          <a:cs typeface="Times New Roman" charset="0"/>
                        </a:rPr>
                        <a:t>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Hired (short and medium term) 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65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Feed-back loops (effectiveness indexes)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Cost limitation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t>
                      </a:r>
                      <a:r>
                        <a:rPr kumimoji="0" lang="ru-RU" sz="1800" b="1" i="0" u="none" strike="noStrike" cap="none" normalizeH="0" baseline="0" smtClean="0">
                          <a:ln>
                            <a:noFill/>
                          </a:ln>
                          <a:solidFill>
                            <a:schemeClr val="tx1"/>
                          </a:solidFill>
                          <a:effectLst/>
                          <a:latin typeface="Arial" charset="0"/>
                          <a:cs typeface="Times New Roman" charset="0"/>
                        </a:rPr>
                        <a:t>Х</a:t>
                      </a:r>
                      <a:r>
                        <a:rPr kumimoji="0" lang="en-US" sz="1800" b="1" i="0" u="none" strike="noStrike" cap="none" normalizeH="0" baseline="0" smtClean="0">
                          <a:ln>
                            <a:noFill/>
                          </a:ln>
                          <a:solidFill>
                            <a:schemeClr val="tx1"/>
                          </a:solidFill>
                          <a:effectLst/>
                          <a:latin typeface="Arial" charset="0"/>
                          <a:cs typeface="Times New Roman" charset="0"/>
                        </a:rPr>
                        <a:t>-efficiency)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Profit maximization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1"/>
          </p:nvPr>
        </p:nvSpPr>
        <p:spPr>
          <a:xfrm>
            <a:off x="4860032" y="1484784"/>
            <a:ext cx="4041648" cy="1152128"/>
          </a:xfrm>
        </p:spPr>
        <p:txBody>
          <a:bodyPr/>
          <a:lstStyle/>
          <a:p>
            <a:pPr algn="ctr"/>
            <a:r>
              <a:rPr lang="en-US" sz="3600" dirty="0" smtClean="0">
                <a:solidFill>
                  <a:schemeClr val="accent5">
                    <a:lumMod val="50000"/>
                  </a:schemeClr>
                </a:solidFill>
              </a:rPr>
              <a:t>Market </a:t>
            </a:r>
          </a:p>
          <a:p>
            <a:pPr algn="ctr"/>
            <a:r>
              <a:rPr lang="en-US" sz="3600" dirty="0" smtClean="0">
                <a:solidFill>
                  <a:schemeClr val="accent5">
                    <a:lumMod val="50000"/>
                  </a:schemeClr>
                </a:solidFill>
              </a:rPr>
              <a:t>Y-economy</a:t>
            </a:r>
            <a:endParaRPr lang="ru-RU" sz="3600" dirty="0">
              <a:solidFill>
                <a:schemeClr val="accent5">
                  <a:lumMod val="50000"/>
                </a:schemeClr>
              </a:solidFill>
            </a:endParaRPr>
          </a:p>
        </p:txBody>
      </p:sp>
      <p:sp>
        <p:nvSpPr>
          <p:cNvPr id="4" name="Текст 3"/>
          <p:cNvSpPr>
            <a:spLocks noGrp="1"/>
          </p:cNvSpPr>
          <p:nvPr>
            <p:ph type="body" sz="half" idx="3"/>
          </p:nvPr>
        </p:nvSpPr>
        <p:spPr>
          <a:xfrm>
            <a:off x="539552" y="1556792"/>
            <a:ext cx="3744416" cy="961256"/>
          </a:xfrm>
        </p:spPr>
        <p:txBody>
          <a:bodyPr/>
          <a:lstStyle/>
          <a:p>
            <a:pPr algn="ctr"/>
            <a:r>
              <a:rPr lang="en-US" sz="3600" dirty="0" smtClean="0">
                <a:solidFill>
                  <a:schemeClr val="accent5">
                    <a:lumMod val="50000"/>
                  </a:schemeClr>
                </a:solidFill>
              </a:rPr>
              <a:t>Redistributive </a:t>
            </a:r>
          </a:p>
          <a:p>
            <a:pPr algn="ctr"/>
            <a:r>
              <a:rPr lang="en-US" sz="3600" dirty="0" smtClean="0">
                <a:solidFill>
                  <a:schemeClr val="accent5">
                    <a:lumMod val="50000"/>
                  </a:schemeClr>
                </a:solidFill>
              </a:rPr>
              <a:t>X-economy</a:t>
            </a:r>
          </a:p>
        </p:txBody>
      </p:sp>
      <p:sp>
        <p:nvSpPr>
          <p:cNvPr id="7" name="Номер слайда 6"/>
          <p:cNvSpPr>
            <a:spLocks noGrp="1"/>
          </p:cNvSpPr>
          <p:nvPr>
            <p:ph type="sldNum" sz="quarter" idx="11"/>
          </p:nvPr>
        </p:nvSpPr>
        <p:spPr/>
        <p:txBody>
          <a:bodyPr/>
          <a:lstStyle/>
          <a:p>
            <a:pPr>
              <a:defRPr/>
            </a:pPr>
            <a:fld id="{DDFAD54A-A3F4-41CE-94DD-7D1EB36FE144}" type="slidenum">
              <a:rPr lang="ru-RU" smtClean="0"/>
              <a:pPr>
                <a:defRPr/>
              </a:pPr>
              <a:t>7</a:t>
            </a:fld>
            <a:endParaRPr lang="ru-RU"/>
          </a:p>
        </p:txBody>
      </p:sp>
      <p:pic>
        <p:nvPicPr>
          <p:cNvPr id="2053" name="Picture 5" descr="C:\Users\Sony\Pictures\konkurentsiya.jpg"/>
          <p:cNvPicPr>
            <a:picLocks noChangeAspect="1" noChangeArrowheads="1"/>
          </p:cNvPicPr>
          <p:nvPr/>
        </p:nvPicPr>
        <p:blipFill>
          <a:blip r:embed="rId3" cstate="print"/>
          <a:srcRect/>
          <a:stretch>
            <a:fillRect/>
          </a:stretch>
        </p:blipFill>
        <p:spPr bwMode="auto">
          <a:xfrm>
            <a:off x="5220072" y="2852936"/>
            <a:ext cx="3294112" cy="2664296"/>
          </a:xfrm>
          <a:prstGeom prst="rect">
            <a:avLst/>
          </a:prstGeom>
          <a:noFill/>
        </p:spPr>
      </p:pic>
      <p:pic>
        <p:nvPicPr>
          <p:cNvPr id="16" name="Picture 2" descr="C:\Users\Sony\Pictures\коллективизм-руки.jpg"/>
          <p:cNvPicPr>
            <a:picLocks noChangeAspect="1" noChangeArrowheads="1"/>
          </p:cNvPicPr>
          <p:nvPr/>
        </p:nvPicPr>
        <p:blipFill>
          <a:blip r:embed="rId4" cstate="print"/>
          <a:srcRect/>
          <a:stretch>
            <a:fillRect/>
          </a:stretch>
        </p:blipFill>
        <p:spPr bwMode="auto">
          <a:xfrm>
            <a:off x="755576" y="2708920"/>
            <a:ext cx="3168351" cy="2376264"/>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395288" y="188913"/>
            <a:ext cx="8229600" cy="1139825"/>
          </a:xfrm>
        </p:spPr>
        <p:txBody>
          <a:bodyPr/>
          <a:lstStyle/>
          <a:p>
            <a:pPr eaLnBrk="1" hangingPunct="1"/>
            <a:r>
              <a:rPr lang="en-US" sz="3200" b="1" dirty="0" smtClean="0">
                <a:solidFill>
                  <a:schemeClr val="accent5">
                    <a:lumMod val="50000"/>
                  </a:schemeClr>
                </a:solidFill>
              </a:rPr>
              <a:t>Institutions of X- and Y-matrices </a:t>
            </a:r>
            <a:r>
              <a:rPr lang="en-US" sz="3200" b="1" dirty="0" smtClean="0">
                <a:solidFill>
                  <a:schemeClr val="accent5">
                    <a:lumMod val="50000"/>
                  </a:schemeClr>
                </a:solidFill>
              </a:rPr>
              <a:t> </a:t>
            </a:r>
            <a:br>
              <a:rPr lang="en-US" sz="3200" b="1" dirty="0" smtClean="0">
                <a:solidFill>
                  <a:schemeClr val="accent5">
                    <a:lumMod val="50000"/>
                  </a:schemeClr>
                </a:solidFill>
              </a:rPr>
            </a:br>
            <a:r>
              <a:rPr lang="en-US" sz="3200" b="1" dirty="0" smtClean="0">
                <a:solidFill>
                  <a:schemeClr val="accent5">
                    <a:lumMod val="50000"/>
                  </a:schemeClr>
                </a:solidFill>
              </a:rPr>
              <a:t>in the polity </a:t>
            </a:r>
            <a:r>
              <a:rPr lang="en-US" sz="3200" b="1" dirty="0" smtClean="0">
                <a:solidFill>
                  <a:schemeClr val="accent5">
                    <a:lumMod val="50000"/>
                  </a:schemeClr>
                </a:solidFill>
              </a:rPr>
              <a:t>and their functions </a:t>
            </a:r>
            <a:endParaRPr lang="ru-RU" sz="3200" b="1" dirty="0" smtClean="0">
              <a:solidFill>
                <a:schemeClr val="accent5">
                  <a:lumMod val="50000"/>
                </a:schemeClr>
              </a:solidFill>
            </a:endParaRPr>
          </a:p>
        </p:txBody>
      </p:sp>
      <p:sp>
        <p:nvSpPr>
          <p:cNvPr id="6" name="Номер слайда 5"/>
          <p:cNvSpPr>
            <a:spLocks noGrp="1"/>
          </p:cNvSpPr>
          <p:nvPr>
            <p:ph type="sldNum" sz="quarter" idx="12"/>
          </p:nvPr>
        </p:nvSpPr>
        <p:spPr/>
        <p:txBody>
          <a:bodyPr>
            <a:normAutofit/>
          </a:bodyPr>
          <a:lstStyle/>
          <a:p>
            <a:fld id="{C50F8651-703E-4A73-B5BB-FB40EC6B5022}" type="slidenum">
              <a:rPr lang="ru-RU"/>
              <a:pPr/>
              <a:t>8</a:t>
            </a:fld>
            <a:endParaRPr lang="ru-RU"/>
          </a:p>
        </p:txBody>
      </p:sp>
      <p:graphicFrame>
        <p:nvGraphicFramePr>
          <p:cNvPr id="234499" name="Group 3"/>
          <p:cNvGraphicFramePr>
            <a:graphicFrameLocks noGrp="1"/>
          </p:cNvGraphicFramePr>
          <p:nvPr/>
        </p:nvGraphicFramePr>
        <p:xfrm>
          <a:off x="179388" y="1412875"/>
          <a:ext cx="8785225" cy="4430713"/>
        </p:xfrm>
        <a:graphic>
          <a:graphicData uri="http://schemas.openxmlformats.org/drawingml/2006/table">
            <a:tbl>
              <a:tblPr/>
              <a:tblGrid>
                <a:gridCol w="3073400"/>
                <a:gridCol w="2903537"/>
                <a:gridCol w="2808288"/>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1.Territorial administrative organization of the state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Administrative system </a:t>
                      </a:r>
                      <a:r>
                        <a:rPr kumimoji="0" lang="ru-RU" sz="1800" b="1" i="0" u="none" strike="noStrike" cap="none" normalizeH="0" baseline="0" dirty="0" smtClean="0">
                          <a:ln>
                            <a:noFill/>
                          </a:ln>
                          <a:solidFill>
                            <a:schemeClr val="tx1"/>
                          </a:solidFill>
                          <a:effectLst/>
                          <a:latin typeface="Arial" charset="0"/>
                          <a:cs typeface="Times New Roman" charset="0"/>
                        </a:rPr>
                        <a:t>(</a:t>
                      </a:r>
                      <a:r>
                        <a:rPr kumimoji="0" lang="en-US" sz="1800" b="1" i="0" u="none" strike="noStrike" cap="none" normalizeH="0" baseline="0" dirty="0" err="1" smtClean="0">
                          <a:ln>
                            <a:noFill/>
                          </a:ln>
                          <a:solidFill>
                            <a:schemeClr val="tx1"/>
                          </a:solidFill>
                          <a:effectLst/>
                          <a:latin typeface="Arial" charset="0"/>
                          <a:cs typeface="Times New Roman" charset="0"/>
                        </a:rPr>
                        <a:t>unitarity</a:t>
                      </a:r>
                      <a:r>
                        <a:rPr kumimoji="0" lang="ru-RU" sz="1800" b="1" i="0" u="none" strike="noStrike" cap="none" normalizeH="0" baseline="0" dirty="0" smtClean="0">
                          <a:ln>
                            <a:noFill/>
                          </a:ln>
                          <a:solidFill>
                            <a:schemeClr val="tx1"/>
                          </a:solidFill>
                          <a:effectLst/>
                          <a:latin typeface="Arial" charset="0"/>
                          <a:cs typeface="Times New Roman" charset="0"/>
                        </a:rPr>
                        <a: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Federative structure (federation)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Governance system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Vertical hierarchical authority with Centre on the  top</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Self-government and subsidiarity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3.Type of interaction  in the order  of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General assembly  and the rule of unanimity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Multi-party system and the rule of democratic majority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Access to governing  positions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Appointment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Election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a:t>
                      </a:r>
                      <a:r>
                        <a:rPr kumimoji="0" lang="ru-RU" sz="1800" b="0" i="1" u="none" strike="noStrike" cap="none" normalizeH="0" baseline="0" smtClean="0">
                          <a:ln>
                            <a:noFill/>
                          </a:ln>
                          <a:solidFill>
                            <a:schemeClr val="tx1"/>
                          </a:solidFill>
                          <a:effectLst/>
                          <a:latin typeface="Arial" charset="0"/>
                          <a:cs typeface="Times New Roman" charset="0"/>
                        </a:rPr>
                        <a:t>-</a:t>
                      </a:r>
                      <a:r>
                        <a:rPr kumimoji="0" lang="en-US" sz="1800" b="0" i="1" u="none" strike="noStrike" cap="none" normalizeH="0" baseline="0" smtClean="0">
                          <a:ln>
                            <a:noFill/>
                          </a:ln>
                          <a:solidFill>
                            <a:schemeClr val="tx1"/>
                          </a:solidFill>
                          <a:effectLst/>
                          <a:latin typeface="Arial" charset="0"/>
                          <a:cs typeface="Times New Roman" charset="0"/>
                        </a:rPr>
                        <a:t>back loops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Appeals to higher levels of hierarchical authority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Legal suits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a:xfrm>
            <a:off x="323528" y="1124744"/>
            <a:ext cx="4041648" cy="1577426"/>
          </a:xfrm>
        </p:spPr>
        <p:txBody>
          <a:bodyPr/>
          <a:lstStyle/>
          <a:p>
            <a:pPr algn="ctr"/>
            <a:r>
              <a:rPr lang="en-US" sz="3600" dirty="0" smtClean="0">
                <a:solidFill>
                  <a:schemeClr val="accent5">
                    <a:lumMod val="50000"/>
                  </a:schemeClr>
                </a:solidFill>
              </a:rPr>
              <a:t>Unitary-centralized  political order </a:t>
            </a:r>
          </a:p>
          <a:p>
            <a:pPr algn="ctr"/>
            <a:r>
              <a:rPr lang="en-US" sz="3600" dirty="0" smtClean="0">
                <a:solidFill>
                  <a:schemeClr val="accent5">
                    <a:lumMod val="50000"/>
                  </a:schemeClr>
                </a:solidFill>
              </a:rPr>
              <a:t>(X-matrix)</a:t>
            </a:r>
            <a:endParaRPr lang="ru-RU" sz="3600" dirty="0">
              <a:solidFill>
                <a:schemeClr val="accent5">
                  <a:lumMod val="50000"/>
                </a:schemeClr>
              </a:solidFill>
            </a:endParaRPr>
          </a:p>
        </p:txBody>
      </p:sp>
      <p:sp>
        <p:nvSpPr>
          <p:cNvPr id="4" name="Текст 3"/>
          <p:cNvSpPr>
            <a:spLocks noGrp="1"/>
          </p:cNvSpPr>
          <p:nvPr>
            <p:ph type="body" sz="half" idx="3"/>
          </p:nvPr>
        </p:nvSpPr>
        <p:spPr>
          <a:xfrm>
            <a:off x="4788024" y="1196752"/>
            <a:ext cx="4041775" cy="1433410"/>
          </a:xfrm>
        </p:spPr>
        <p:txBody>
          <a:bodyPr/>
          <a:lstStyle/>
          <a:p>
            <a:pPr algn="ctr"/>
            <a:r>
              <a:rPr lang="en-US" sz="3600" dirty="0" smtClean="0">
                <a:solidFill>
                  <a:schemeClr val="accent5">
                    <a:lumMod val="50000"/>
                  </a:schemeClr>
                </a:solidFill>
              </a:rPr>
              <a:t>Federative </a:t>
            </a:r>
          </a:p>
          <a:p>
            <a:pPr algn="ctr"/>
            <a:r>
              <a:rPr lang="en-US" sz="3600" dirty="0" smtClean="0">
                <a:solidFill>
                  <a:schemeClr val="accent5">
                    <a:lumMod val="50000"/>
                  </a:schemeClr>
                </a:solidFill>
              </a:rPr>
              <a:t>political order</a:t>
            </a:r>
          </a:p>
          <a:p>
            <a:pPr algn="ctr"/>
            <a:r>
              <a:rPr lang="en-US" sz="3600" dirty="0" smtClean="0">
                <a:solidFill>
                  <a:schemeClr val="accent5">
                    <a:lumMod val="50000"/>
                  </a:schemeClr>
                </a:solidFill>
              </a:rPr>
              <a:t>(Y-matrix)</a:t>
            </a:r>
            <a:endParaRPr lang="ru-RU" sz="3600" dirty="0">
              <a:solidFill>
                <a:schemeClr val="accent5">
                  <a:lumMod val="50000"/>
                </a:schemeClr>
              </a:solidFill>
            </a:endParaRPr>
          </a:p>
        </p:txBody>
      </p:sp>
      <p:sp>
        <p:nvSpPr>
          <p:cNvPr id="7" name="Номер слайда 6"/>
          <p:cNvSpPr>
            <a:spLocks noGrp="1"/>
          </p:cNvSpPr>
          <p:nvPr>
            <p:ph type="sldNum" sz="quarter" idx="11"/>
          </p:nvPr>
        </p:nvSpPr>
        <p:spPr/>
        <p:txBody>
          <a:bodyPr/>
          <a:lstStyle/>
          <a:p>
            <a:pPr>
              <a:defRPr/>
            </a:pPr>
            <a:fld id="{DDFAD54A-A3F4-41CE-94DD-7D1EB36FE144}" type="slidenum">
              <a:rPr lang="ru-RU" smtClean="0"/>
              <a:pPr>
                <a:defRPr/>
              </a:pPr>
              <a:t>9</a:t>
            </a:fld>
            <a:endParaRPr lang="ru-RU"/>
          </a:p>
        </p:txBody>
      </p:sp>
      <p:pic>
        <p:nvPicPr>
          <p:cNvPr id="1026" name="Picture 2" descr="C:\Users\Sony\Pictures\ФЛАГ США.jpg"/>
          <p:cNvPicPr>
            <a:picLocks noGrp="1" noChangeAspect="1" noChangeArrowheads="1"/>
          </p:cNvPicPr>
          <p:nvPr>
            <p:ph sz="quarter" idx="2"/>
          </p:nvPr>
        </p:nvPicPr>
        <p:blipFill>
          <a:blip r:embed="rId2" cstate="print"/>
          <a:srcRect/>
          <a:stretch>
            <a:fillRect/>
          </a:stretch>
        </p:blipFill>
        <p:spPr bwMode="auto">
          <a:xfrm>
            <a:off x="5292080" y="2924944"/>
            <a:ext cx="3384376" cy="2414384"/>
          </a:xfrm>
          <a:prstGeom prst="rect">
            <a:avLst/>
          </a:prstGeom>
          <a:noFill/>
        </p:spPr>
      </p:pic>
      <p:pic>
        <p:nvPicPr>
          <p:cNvPr id="1027" name="Picture 3" descr="C:\Users\Sony\Pictures\flags-china-.jpg"/>
          <p:cNvPicPr>
            <a:picLocks noGrp="1" noChangeAspect="1" noChangeArrowheads="1"/>
          </p:cNvPicPr>
          <p:nvPr>
            <p:ph sz="quarter" idx="4"/>
          </p:nvPr>
        </p:nvPicPr>
        <p:blipFill>
          <a:blip r:embed="rId3" cstate="print"/>
          <a:srcRect/>
          <a:stretch>
            <a:fillRect/>
          </a:stretch>
        </p:blipFill>
        <p:spPr bwMode="auto">
          <a:xfrm>
            <a:off x="467544" y="2852936"/>
            <a:ext cx="3744416" cy="2837681"/>
          </a:xfrm>
          <a:prstGeom prst="rect">
            <a:avLst/>
          </a:prstGeom>
          <a:noFill/>
        </p:spPr>
      </p:pic>
    </p:spTree>
  </p:cSld>
  <p:clrMapOvr>
    <a:masterClrMapping/>
  </p:clrMapOvr>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1147</TotalTime>
  <Words>3259</Words>
  <Application>Microsoft Office PowerPoint</Application>
  <PresentationFormat>Экран (4:3)</PresentationFormat>
  <Paragraphs>491</Paragraphs>
  <Slides>37</Slides>
  <Notes>21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37</vt:i4>
      </vt:variant>
    </vt:vector>
  </HeadingPairs>
  <TitlesOfParts>
    <vt:vector size="43" baseType="lpstr">
      <vt:lpstr>Calibri</vt:lpstr>
      <vt:lpstr>Arial</vt:lpstr>
      <vt:lpstr>Wingdings</vt:lpstr>
      <vt:lpstr>Times New Roman</vt:lpstr>
      <vt:lpstr>ＭＳ Ｐゴシック</vt:lpstr>
      <vt:lpstr>Тема Office</vt:lpstr>
      <vt:lpstr>INSTITUTIONAL MODELS  IN BANKING AND INVESTMENT:  A COMPARATIVE ANALYSIS OF  CHINA AND RUSSIA</vt:lpstr>
      <vt:lpstr>Different or similar?</vt:lpstr>
      <vt:lpstr>Motivation</vt:lpstr>
      <vt:lpstr>Main assumptions of institutional matrices theory (or X- and Y-theory)</vt:lpstr>
      <vt:lpstr>X- and Y-matrices</vt:lpstr>
      <vt:lpstr> Institutions of X- and Y-matrices  in the economy and their functions </vt:lpstr>
      <vt:lpstr>Слайд 7</vt:lpstr>
      <vt:lpstr>Institutions of X- and Y-matrices   in the polity and their functions </vt:lpstr>
      <vt:lpstr>Слайд 9</vt:lpstr>
      <vt:lpstr>Institutions of X- and Y-matrices  in the ideology and their functions</vt:lpstr>
      <vt:lpstr>Слайд 11</vt:lpstr>
      <vt:lpstr>Combinations of X- and Y-matrices</vt:lpstr>
      <vt:lpstr>Outline</vt:lpstr>
      <vt:lpstr>Basic hypothesis </vt:lpstr>
      <vt:lpstr>Chinese And Russian banking</vt:lpstr>
      <vt:lpstr>Data sources</vt:lpstr>
      <vt:lpstr>The number of commercial banks in China and Russia</vt:lpstr>
      <vt:lpstr>The structure of the banking system in China and Russia</vt:lpstr>
      <vt:lpstr>The market share of the core state-controlled banks  (% of commercial bank total assets)</vt:lpstr>
      <vt:lpstr>The direction of the institutional change in banking</vt:lpstr>
      <vt:lpstr>Tentative conclusions</vt:lpstr>
      <vt:lpstr>Institutional models in investment:  china, russia,  and usA </vt:lpstr>
      <vt:lpstr>Definition and empirical data</vt:lpstr>
      <vt:lpstr>China: Actual funds for investment (%)</vt:lpstr>
      <vt:lpstr>The sources of real sector financing in China</vt:lpstr>
      <vt:lpstr>Russia: Breakdown of fixed investment by source of financing (current prices, %) </vt:lpstr>
      <vt:lpstr>The sources of real sector financing in Russia</vt:lpstr>
      <vt:lpstr>USA: Corporate funds – sources and uses  (current prices, %) </vt:lpstr>
      <vt:lpstr>The sources of real sector financing in USA</vt:lpstr>
      <vt:lpstr>Intermediate conclusions</vt:lpstr>
      <vt:lpstr>Institutional model of ”the state as an investor”</vt:lpstr>
      <vt:lpstr>Institutional model of ”the state as a regulator”</vt:lpstr>
      <vt:lpstr>Слайд 33</vt:lpstr>
      <vt:lpstr>Complementarity of the two institutional models</vt:lpstr>
      <vt:lpstr>Conclusion</vt:lpstr>
      <vt:lpstr>前进！</vt:lpstr>
      <vt:lpstr>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Светлана</dc:creator>
  <cp:lastModifiedBy>Светлана</cp:lastModifiedBy>
  <cp:revision>164</cp:revision>
  <dcterms:created xsi:type="dcterms:W3CDTF">2015-06-17T09:04:39Z</dcterms:created>
  <dcterms:modified xsi:type="dcterms:W3CDTF">2015-06-27T15:28:23Z</dcterms:modified>
</cp:coreProperties>
</file>