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8" r:id="rId1"/>
  </p:sldMasterIdLst>
  <p:notesMasterIdLst>
    <p:notesMasterId r:id="rId38"/>
  </p:notesMasterIdLst>
  <p:sldIdLst>
    <p:sldId id="259" r:id="rId2"/>
    <p:sldId id="370" r:id="rId3"/>
    <p:sldId id="335" r:id="rId4"/>
    <p:sldId id="359" r:id="rId5"/>
    <p:sldId id="260" r:id="rId6"/>
    <p:sldId id="338" r:id="rId7"/>
    <p:sldId id="358" r:id="rId8"/>
    <p:sldId id="360" r:id="rId9"/>
    <p:sldId id="369" r:id="rId10"/>
    <p:sldId id="375" r:id="rId11"/>
    <p:sldId id="337" r:id="rId12"/>
    <p:sldId id="373" r:id="rId13"/>
    <p:sldId id="341" r:id="rId14"/>
    <p:sldId id="376" r:id="rId15"/>
    <p:sldId id="340" r:id="rId16"/>
    <p:sldId id="344" r:id="rId17"/>
    <p:sldId id="343" r:id="rId18"/>
    <p:sldId id="361" r:id="rId19"/>
    <p:sldId id="365" r:id="rId20"/>
    <p:sldId id="367" r:id="rId21"/>
    <p:sldId id="366" r:id="rId22"/>
    <p:sldId id="346" r:id="rId23"/>
    <p:sldId id="354" r:id="rId24"/>
    <p:sldId id="364" r:id="rId25"/>
    <p:sldId id="356" r:id="rId26"/>
    <p:sldId id="355" r:id="rId27"/>
    <p:sldId id="353" r:id="rId28"/>
    <p:sldId id="371" r:id="rId29"/>
    <p:sldId id="377" r:id="rId30"/>
    <p:sldId id="372" r:id="rId31"/>
    <p:sldId id="381" r:id="rId32"/>
    <p:sldId id="363" r:id="rId33"/>
    <p:sldId id="357" r:id="rId34"/>
    <p:sldId id="334" r:id="rId35"/>
    <p:sldId id="379" r:id="rId36"/>
    <p:sldId id="290" r:id="rId3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CCFF"/>
    <a:srgbClr val="CC99FF"/>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9866" autoAdjust="0"/>
  </p:normalViewPr>
  <p:slideViewPr>
    <p:cSldViewPr>
      <p:cViewPr>
        <p:scale>
          <a:sx n="90" d="100"/>
          <a:sy n="90" d="100"/>
        </p:scale>
        <p:origin x="-564" y="524"/>
      </p:cViewPr>
      <p:guideLst>
        <p:guide orient="horz" pos="2160"/>
        <p:guide pos="2880"/>
      </p:guideLst>
    </p:cSldViewPr>
  </p:slideViewPr>
  <p:outlineViewPr>
    <p:cViewPr>
      <p:scale>
        <a:sx n="33" d="100"/>
        <a:sy n="33" d="100"/>
      </p:scale>
      <p:origin x="0" y="9139"/>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esitzer\Documents\Riesen\Drafts\Article_JIE_Svetlana_Dec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plotArea>
      <c:layout/>
      <c:areaChart>
        <c:grouping val="percentStacked"/>
        <c:ser>
          <c:idx val="0"/>
          <c:order val="0"/>
          <c:tx>
            <c:strRef>
              <c:f>grafik!$A$58</c:f>
              <c:strCache>
                <c:ptCount val="1"/>
                <c:pt idx="0">
                  <c:v>Core state-controlled banks</c:v>
                </c:pt>
              </c:strCache>
            </c:strRef>
          </c:tx>
          <c:cat>
            <c:numRef>
              <c:f>grafik!$B$57:$M$57</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grafik!$B$58:$M$58</c:f>
              <c:numCache>
                <c:formatCode>0.0%</c:formatCode>
                <c:ptCount val="12"/>
                <c:pt idx="0">
                  <c:v>0.31252795767195918</c:v>
                </c:pt>
                <c:pt idx="1">
                  <c:v>0.324901962211605</c:v>
                </c:pt>
                <c:pt idx="2">
                  <c:v>0.33942754444793033</c:v>
                </c:pt>
                <c:pt idx="3">
                  <c:v>0.33962147588694569</c:v>
                </c:pt>
                <c:pt idx="4">
                  <c:v>0.34188381510179666</c:v>
                </c:pt>
                <c:pt idx="5">
                  <c:v>0.3687738120878345</c:v>
                </c:pt>
                <c:pt idx="6">
                  <c:v>0.36661659167283972</c:v>
                </c:pt>
                <c:pt idx="7">
                  <c:v>0.3865652311386254</c:v>
                </c:pt>
                <c:pt idx="8">
                  <c:v>0.41691845423109458</c:v>
                </c:pt>
                <c:pt idx="9">
                  <c:v>0.43300088701929701</c:v>
                </c:pt>
                <c:pt idx="10">
                  <c:v>0.43748010213276423</c:v>
                </c:pt>
                <c:pt idx="11">
                  <c:v>0.46531600633427395</c:v>
                </c:pt>
              </c:numCache>
            </c:numRef>
          </c:val>
        </c:ser>
        <c:ser>
          <c:idx val="1"/>
          <c:order val="1"/>
          <c:tx>
            <c:strRef>
              <c:f>grafik!$A$59</c:f>
              <c:strCache>
                <c:ptCount val="1"/>
                <c:pt idx="0">
                  <c:v>Other state-controlled banks</c:v>
                </c:pt>
              </c:strCache>
            </c:strRef>
          </c:tx>
          <c:cat>
            <c:numRef>
              <c:f>grafik!$B$57:$M$57</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grafik!$B$59:$M$59</c:f>
              <c:numCache>
                <c:formatCode>0.0%</c:formatCode>
                <c:ptCount val="12"/>
                <c:pt idx="0">
                  <c:v>4.9116765291005511E-2</c:v>
                </c:pt>
                <c:pt idx="1">
                  <c:v>4.8837753900687036E-2</c:v>
                </c:pt>
                <c:pt idx="2">
                  <c:v>5.3758949412587693E-2</c:v>
                </c:pt>
                <c:pt idx="3">
                  <c:v>5.9666718624457805E-2</c:v>
                </c:pt>
                <c:pt idx="4">
                  <c:v>6.662057882273803E-2</c:v>
                </c:pt>
                <c:pt idx="5">
                  <c:v>6.6311664564167233E-2</c:v>
                </c:pt>
                <c:pt idx="6">
                  <c:v>7.0745446047160723E-2</c:v>
                </c:pt>
                <c:pt idx="7">
                  <c:v>6.1994219088883584E-2</c:v>
                </c:pt>
                <c:pt idx="8">
                  <c:v>0.11075461039957453</c:v>
                </c:pt>
                <c:pt idx="9">
                  <c:v>0.11423974033321496</c:v>
                </c:pt>
                <c:pt idx="10">
                  <c:v>9.9764987504078362E-2</c:v>
                </c:pt>
                <c:pt idx="11">
                  <c:v>9.2468186670740679E-2</c:v>
                </c:pt>
              </c:numCache>
            </c:numRef>
          </c:val>
        </c:ser>
        <c:ser>
          <c:idx val="2"/>
          <c:order val="2"/>
          <c:tx>
            <c:strRef>
              <c:f>grafik!$A$60</c:f>
              <c:strCache>
                <c:ptCount val="1"/>
                <c:pt idx="0">
                  <c:v>Private domestic banks</c:v>
                </c:pt>
              </c:strCache>
            </c:strRef>
          </c:tx>
          <c:cat>
            <c:numRef>
              <c:f>grafik!$B$57:$M$57</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grafik!$B$60:$M$60</c:f>
              <c:numCache>
                <c:formatCode>0.0%</c:formatCode>
                <c:ptCount val="12"/>
                <c:pt idx="0">
                  <c:v>0.54607927661376199</c:v>
                </c:pt>
                <c:pt idx="1">
                  <c:v>0.54064906415166003</c:v>
                </c:pt>
                <c:pt idx="2">
                  <c:v>0.52833946059392567</c:v>
                </c:pt>
                <c:pt idx="3">
                  <c:v>0.52911210080882465</c:v>
                </c:pt>
                <c:pt idx="4">
                  <c:v>0.51550210749764835</c:v>
                </c:pt>
                <c:pt idx="5">
                  <c:v>0.48196375496138583</c:v>
                </c:pt>
                <c:pt idx="6">
                  <c:v>0.44172178924360833</c:v>
                </c:pt>
                <c:pt idx="7">
                  <c:v>0.3794889942740306</c:v>
                </c:pt>
                <c:pt idx="8">
                  <c:v>0.28537534253077007</c:v>
                </c:pt>
                <c:pt idx="9">
                  <c:v>0.26900000000000002</c:v>
                </c:pt>
                <c:pt idx="10">
                  <c:v>0.28271479000000038</c:v>
                </c:pt>
                <c:pt idx="11">
                  <c:v>0.26242700000000002</c:v>
                </c:pt>
              </c:numCache>
            </c:numRef>
          </c:val>
        </c:ser>
        <c:ser>
          <c:idx val="3"/>
          <c:order val="3"/>
          <c:tx>
            <c:strRef>
              <c:f>grafik!$A$61</c:f>
              <c:strCache>
                <c:ptCount val="1"/>
                <c:pt idx="0">
                  <c:v>Foreign-controlled banks</c:v>
                </c:pt>
              </c:strCache>
            </c:strRef>
          </c:tx>
          <c:cat>
            <c:numRef>
              <c:f>grafik!$B$57:$M$57</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grafik!$B$61:$M$61</c:f>
              <c:numCache>
                <c:formatCode>0.0%</c:formatCode>
                <c:ptCount val="12"/>
                <c:pt idx="0">
                  <c:v>9.5000000000000237E-2</c:v>
                </c:pt>
                <c:pt idx="1">
                  <c:v>8.8000000000000286E-2</c:v>
                </c:pt>
                <c:pt idx="2">
                  <c:v>8.1000000000000044E-2</c:v>
                </c:pt>
                <c:pt idx="3">
                  <c:v>7.4000000000000135E-2</c:v>
                </c:pt>
                <c:pt idx="4">
                  <c:v>7.6000000000000123E-2</c:v>
                </c:pt>
                <c:pt idx="5">
                  <c:v>8.3000000000000254E-2</c:v>
                </c:pt>
                <c:pt idx="6">
                  <c:v>0.12100000000000002</c:v>
                </c:pt>
                <c:pt idx="7">
                  <c:v>0.17200000000000001</c:v>
                </c:pt>
                <c:pt idx="8">
                  <c:v>0.18700000000000044</c:v>
                </c:pt>
                <c:pt idx="9">
                  <c:v>0.18300000000000041</c:v>
                </c:pt>
                <c:pt idx="10">
                  <c:v>0.18000000000000024</c:v>
                </c:pt>
                <c:pt idx="11">
                  <c:v>0.18000000000000024</c:v>
                </c:pt>
              </c:numCache>
            </c:numRef>
          </c:val>
        </c:ser>
        <c:axId val="98817920"/>
        <c:axId val="98819456"/>
      </c:areaChart>
      <c:catAx>
        <c:axId val="98817920"/>
        <c:scaling>
          <c:orientation val="minMax"/>
        </c:scaling>
        <c:axPos val="b"/>
        <c:numFmt formatCode="General" sourceLinked="1"/>
        <c:tickLblPos val="nextTo"/>
        <c:txPr>
          <a:bodyPr/>
          <a:lstStyle/>
          <a:p>
            <a:pPr>
              <a:defRPr sz="1100"/>
            </a:pPr>
            <a:endParaRPr lang="ru-RU"/>
          </a:p>
        </c:txPr>
        <c:crossAx val="98819456"/>
        <c:crosses val="autoZero"/>
        <c:auto val="1"/>
        <c:lblAlgn val="ctr"/>
        <c:lblOffset val="100"/>
      </c:catAx>
      <c:valAx>
        <c:axId val="98819456"/>
        <c:scaling>
          <c:orientation val="minMax"/>
        </c:scaling>
        <c:axPos val="l"/>
        <c:majorGridlines/>
        <c:numFmt formatCode="0%" sourceLinked="1"/>
        <c:tickLblPos val="nextTo"/>
        <c:crossAx val="98817920"/>
        <c:crosses val="autoZero"/>
        <c:crossBetween val="midCat"/>
      </c:valAx>
    </c:plotArea>
    <c:legend>
      <c:legendPos val="r"/>
      <c:legendEntry>
        <c:idx val="0"/>
        <c:txPr>
          <a:bodyPr/>
          <a:lstStyle/>
          <a:p>
            <a:pPr>
              <a:defRPr sz="1400"/>
            </a:pPr>
            <a:endParaRPr lang="ru-RU"/>
          </a:p>
        </c:txPr>
      </c:legendEntry>
      <c:legendEntry>
        <c:idx val="1"/>
        <c:txPr>
          <a:bodyPr/>
          <a:lstStyle/>
          <a:p>
            <a:pPr>
              <a:defRPr sz="1400"/>
            </a:pPr>
            <a:endParaRPr lang="ru-RU"/>
          </a:p>
        </c:txPr>
      </c:legendEntry>
      <c:legendEntry>
        <c:idx val="2"/>
        <c:txPr>
          <a:bodyPr/>
          <a:lstStyle/>
          <a:p>
            <a:pPr>
              <a:defRPr sz="1400"/>
            </a:pPr>
            <a:endParaRPr lang="ru-RU"/>
          </a:p>
        </c:txPr>
      </c:legendEntry>
      <c:legendEntry>
        <c:idx val="3"/>
        <c:txPr>
          <a:bodyPr/>
          <a:lstStyle/>
          <a:p>
            <a:pPr>
              <a:defRPr sz="1400"/>
            </a:pPr>
            <a:endParaRPr lang="ru-RU"/>
          </a:p>
        </c:txPr>
      </c:legendEntry>
      <c:layout>
        <c:manualLayout>
          <c:xMode val="edge"/>
          <c:yMode val="edge"/>
          <c:x val="0.76406325945368014"/>
          <c:y val="0.25140969999091933"/>
          <c:w val="0.22667748128706158"/>
          <c:h val="0.4719260851226586"/>
        </c:manualLayout>
      </c:layout>
      <c:txPr>
        <a:bodyPr/>
        <a:lstStyle/>
        <a:p>
          <a:pPr>
            <a:defRPr sz="1100"/>
          </a:pPr>
          <a:endParaRPr lang="ru-RU"/>
        </a:p>
      </c:txPr>
    </c:legend>
    <c:plotVisOnly val="1"/>
  </c:chart>
  <c:spPr>
    <a:ln>
      <a:no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01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01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01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AD1F54A-33CB-47F1-8400-2100B25E175E}" type="slidenum">
              <a:rPr lang="ru-RU"/>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148A73DE-4A70-4A06-93FC-61BAC223D6D3}" type="slidenum">
              <a:rPr lang="ru-RU"/>
              <a:pPr/>
              <a:t>1</a:t>
            </a:fld>
            <a:endParaRPr lang="ru-RU"/>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ru-RU" dirty="0" smtClean="0"/>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AD1F54A-33CB-47F1-8400-2100B25E175E}" type="slidenum">
              <a:rPr lang="ru-RU" smtClean="0"/>
              <a:pPr/>
              <a:t>4</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0F269F08-6084-4AD9-B3B6-9933443DBB4C}" type="slidenum">
              <a:rPr lang="ru-RU"/>
              <a:pPr/>
              <a:t>5</a:t>
            </a:fld>
            <a:endParaRPr lang="ru-RU"/>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AD1F54A-33CB-47F1-8400-2100B25E175E}" type="slidenum">
              <a:rPr lang="ru-RU" smtClean="0"/>
              <a:pPr/>
              <a:t>13</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AD1F54A-33CB-47F1-8400-2100B25E175E}" type="slidenum">
              <a:rPr lang="ru-RU" smtClean="0"/>
              <a:pPr/>
              <a:t>14</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AD1F54A-33CB-47F1-8400-2100B25E175E}" type="slidenum">
              <a:rPr lang="ru-RU" smtClean="0"/>
              <a:pPr/>
              <a:t>15</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AD1F54A-33CB-47F1-8400-2100B25E175E}" type="slidenum">
              <a:rPr lang="ru-RU" smtClean="0"/>
              <a:pPr/>
              <a:t>32</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Образ слайда 1"/>
          <p:cNvSpPr>
            <a:spLocks noGrp="1" noRot="1" noChangeAspect="1"/>
          </p:cNvSpPr>
          <p:nvPr>
            <p:ph type="sldImg"/>
          </p:nvPr>
        </p:nvSpPr>
        <p:spPr>
          <a:ln/>
        </p:spPr>
      </p:sp>
      <p:sp>
        <p:nvSpPr>
          <p:cNvPr id="63491" name="Заметки 2"/>
          <p:cNvSpPr>
            <a:spLocks noGrp="1"/>
          </p:cNvSpPr>
          <p:nvPr>
            <p:ph type="body" idx="1"/>
          </p:nvPr>
        </p:nvSpPr>
        <p:spPr>
          <a:noFill/>
          <a:ln/>
        </p:spPr>
        <p:txBody>
          <a:bodyPr/>
          <a:lstStyle/>
          <a:p>
            <a:r>
              <a:rPr lang="en-US" dirty="0" smtClean="0"/>
              <a:t> </a:t>
            </a:r>
            <a:endParaRPr lang="ru-RU" dirty="0" smtClean="0"/>
          </a:p>
        </p:txBody>
      </p:sp>
      <p:sp>
        <p:nvSpPr>
          <p:cNvPr id="63492" name="Номер слайда 3"/>
          <p:cNvSpPr>
            <a:spLocks noGrp="1"/>
          </p:cNvSpPr>
          <p:nvPr>
            <p:ph type="sldNum" sz="quarter" idx="5"/>
          </p:nvPr>
        </p:nvSpPr>
        <p:spPr>
          <a:noFill/>
        </p:spPr>
        <p:txBody>
          <a:bodyPr/>
          <a:lstStyle/>
          <a:p>
            <a:fld id="{4BE14BF4-B095-4CAD-97D0-BDDF7A75B87C}" type="slidenum">
              <a:rPr lang="ru-RU"/>
              <a:pPr/>
              <a:t>34</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E9D5A25-0FF4-436D-B83E-BF5B6308AE8F}" type="slidenum">
              <a:rPr lang="ru-RU"/>
              <a:pPr/>
              <a:t>36</a:t>
            </a:fld>
            <a:endParaRPr lang="ru-RU"/>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endParaRPr lang="en-US"/>
          </a:p>
        </p:txBody>
      </p:sp>
      <p:sp>
        <p:nvSpPr>
          <p:cNvPr id="5" name="Нижний колонтитул 4"/>
          <p:cNvSpPr>
            <a:spLocks noGrp="1"/>
          </p:cNvSpPr>
          <p:nvPr>
            <p:ph type="ftr" sz="quarter" idx="11"/>
          </p:nvPr>
        </p:nvSpPr>
        <p:spPr/>
        <p:txBody>
          <a:bodyPr/>
          <a:lstStyle/>
          <a:p>
            <a:r>
              <a:rPr lang="en-US" smtClean="0"/>
              <a:t>AFEE Boston January 3,  2015</a:t>
            </a:r>
            <a:endParaRPr lang="ru-RU"/>
          </a:p>
        </p:txBody>
      </p:sp>
      <p:sp>
        <p:nvSpPr>
          <p:cNvPr id="6" name="Номер слайда 5"/>
          <p:cNvSpPr>
            <a:spLocks noGrp="1"/>
          </p:cNvSpPr>
          <p:nvPr>
            <p:ph type="sldNum" sz="quarter" idx="12"/>
          </p:nvPr>
        </p:nvSpPr>
        <p:spPr/>
        <p:txBody>
          <a:bodyPr/>
          <a:lstStyle/>
          <a:p>
            <a:fld id="{65D511C4-4A88-4E04-8C6C-FAE7751E2FA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en-US"/>
          </a:p>
        </p:txBody>
      </p:sp>
      <p:sp>
        <p:nvSpPr>
          <p:cNvPr id="5" name="Нижний колонтитул 4"/>
          <p:cNvSpPr>
            <a:spLocks noGrp="1"/>
          </p:cNvSpPr>
          <p:nvPr>
            <p:ph type="ftr" sz="quarter" idx="11"/>
          </p:nvPr>
        </p:nvSpPr>
        <p:spPr/>
        <p:txBody>
          <a:bodyPr/>
          <a:lstStyle/>
          <a:p>
            <a:r>
              <a:rPr lang="en-US" smtClean="0"/>
              <a:t>AFEE Boston January 3,  2015</a:t>
            </a:r>
            <a:endParaRPr lang="ru-RU"/>
          </a:p>
        </p:txBody>
      </p:sp>
      <p:sp>
        <p:nvSpPr>
          <p:cNvPr id="6" name="Номер слайда 5"/>
          <p:cNvSpPr>
            <a:spLocks noGrp="1"/>
          </p:cNvSpPr>
          <p:nvPr>
            <p:ph type="sldNum" sz="quarter" idx="12"/>
          </p:nvPr>
        </p:nvSpPr>
        <p:spPr/>
        <p:txBody>
          <a:bodyPr/>
          <a:lstStyle/>
          <a:p>
            <a:fld id="{C18C9312-6170-4777-8B7E-D3B559BA132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en-US"/>
          </a:p>
        </p:txBody>
      </p:sp>
      <p:sp>
        <p:nvSpPr>
          <p:cNvPr id="5" name="Нижний колонтитул 4"/>
          <p:cNvSpPr>
            <a:spLocks noGrp="1"/>
          </p:cNvSpPr>
          <p:nvPr>
            <p:ph type="ftr" sz="quarter" idx="11"/>
          </p:nvPr>
        </p:nvSpPr>
        <p:spPr/>
        <p:txBody>
          <a:bodyPr/>
          <a:lstStyle/>
          <a:p>
            <a:r>
              <a:rPr lang="en-US" smtClean="0"/>
              <a:t>AFEE Boston January 3,  2015</a:t>
            </a:r>
            <a:endParaRPr lang="ru-RU"/>
          </a:p>
        </p:txBody>
      </p:sp>
      <p:sp>
        <p:nvSpPr>
          <p:cNvPr id="6" name="Номер слайда 5"/>
          <p:cNvSpPr>
            <a:spLocks noGrp="1"/>
          </p:cNvSpPr>
          <p:nvPr>
            <p:ph type="sldNum" sz="quarter" idx="12"/>
          </p:nvPr>
        </p:nvSpPr>
        <p:spPr/>
        <p:txBody>
          <a:bodyPr/>
          <a:lstStyle/>
          <a:p>
            <a:fld id="{9FCE1303-9E2D-4C71-B018-0B01E768F70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en-US"/>
          </a:p>
        </p:txBody>
      </p:sp>
      <p:sp>
        <p:nvSpPr>
          <p:cNvPr id="5" name="Нижний колонтитул 4"/>
          <p:cNvSpPr>
            <a:spLocks noGrp="1"/>
          </p:cNvSpPr>
          <p:nvPr>
            <p:ph type="ftr" sz="quarter" idx="11"/>
          </p:nvPr>
        </p:nvSpPr>
        <p:spPr/>
        <p:txBody>
          <a:bodyPr/>
          <a:lstStyle/>
          <a:p>
            <a:r>
              <a:rPr lang="en-US" smtClean="0"/>
              <a:t>AFEE Boston January 3,  2015</a:t>
            </a:r>
            <a:endParaRPr lang="ru-RU"/>
          </a:p>
        </p:txBody>
      </p:sp>
      <p:sp>
        <p:nvSpPr>
          <p:cNvPr id="6" name="Номер слайда 5"/>
          <p:cNvSpPr>
            <a:spLocks noGrp="1"/>
          </p:cNvSpPr>
          <p:nvPr>
            <p:ph type="sldNum" sz="quarter" idx="12"/>
          </p:nvPr>
        </p:nvSpPr>
        <p:spPr/>
        <p:txBody>
          <a:bodyPr/>
          <a:lstStyle/>
          <a:p>
            <a:fld id="{F0F6A1DC-6B07-4F78-8D83-D245AE6C338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endParaRPr lang="en-US"/>
          </a:p>
        </p:txBody>
      </p:sp>
      <p:sp>
        <p:nvSpPr>
          <p:cNvPr id="5" name="Нижний колонтитул 4"/>
          <p:cNvSpPr>
            <a:spLocks noGrp="1"/>
          </p:cNvSpPr>
          <p:nvPr>
            <p:ph type="ftr" sz="quarter" idx="11"/>
          </p:nvPr>
        </p:nvSpPr>
        <p:spPr/>
        <p:txBody>
          <a:bodyPr/>
          <a:lstStyle/>
          <a:p>
            <a:r>
              <a:rPr lang="en-US" smtClean="0"/>
              <a:t>AFEE Boston January 3,  2015</a:t>
            </a:r>
            <a:endParaRPr lang="ru-RU"/>
          </a:p>
        </p:txBody>
      </p:sp>
      <p:sp>
        <p:nvSpPr>
          <p:cNvPr id="6" name="Номер слайда 5"/>
          <p:cNvSpPr>
            <a:spLocks noGrp="1"/>
          </p:cNvSpPr>
          <p:nvPr>
            <p:ph type="sldNum" sz="quarter" idx="12"/>
          </p:nvPr>
        </p:nvSpPr>
        <p:spPr/>
        <p:txBody>
          <a:bodyPr/>
          <a:lstStyle/>
          <a:p>
            <a:fld id="{35E6EF9A-8EF4-47C1-AACD-9F5EEA4ACFA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endParaRPr lang="en-US"/>
          </a:p>
        </p:txBody>
      </p:sp>
      <p:sp>
        <p:nvSpPr>
          <p:cNvPr id="6" name="Нижний колонтитул 5"/>
          <p:cNvSpPr>
            <a:spLocks noGrp="1"/>
          </p:cNvSpPr>
          <p:nvPr>
            <p:ph type="ftr" sz="quarter" idx="11"/>
          </p:nvPr>
        </p:nvSpPr>
        <p:spPr/>
        <p:txBody>
          <a:bodyPr/>
          <a:lstStyle/>
          <a:p>
            <a:r>
              <a:rPr lang="en-US" smtClean="0"/>
              <a:t>AFEE Boston January 3,  2015</a:t>
            </a:r>
            <a:endParaRPr lang="ru-RU"/>
          </a:p>
        </p:txBody>
      </p:sp>
      <p:sp>
        <p:nvSpPr>
          <p:cNvPr id="7" name="Номер слайда 6"/>
          <p:cNvSpPr>
            <a:spLocks noGrp="1"/>
          </p:cNvSpPr>
          <p:nvPr>
            <p:ph type="sldNum" sz="quarter" idx="12"/>
          </p:nvPr>
        </p:nvSpPr>
        <p:spPr/>
        <p:txBody>
          <a:bodyPr/>
          <a:lstStyle/>
          <a:p>
            <a:fld id="{F2AF7B67-4745-4A53-A79F-B1D66F7B625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endParaRPr lang="en-US"/>
          </a:p>
        </p:txBody>
      </p:sp>
      <p:sp>
        <p:nvSpPr>
          <p:cNvPr id="8" name="Нижний колонтитул 7"/>
          <p:cNvSpPr>
            <a:spLocks noGrp="1"/>
          </p:cNvSpPr>
          <p:nvPr>
            <p:ph type="ftr" sz="quarter" idx="11"/>
          </p:nvPr>
        </p:nvSpPr>
        <p:spPr/>
        <p:txBody>
          <a:bodyPr/>
          <a:lstStyle/>
          <a:p>
            <a:r>
              <a:rPr lang="en-US" smtClean="0"/>
              <a:t>AFEE Boston January 3,  2015</a:t>
            </a:r>
            <a:endParaRPr lang="ru-RU"/>
          </a:p>
        </p:txBody>
      </p:sp>
      <p:sp>
        <p:nvSpPr>
          <p:cNvPr id="9" name="Номер слайда 8"/>
          <p:cNvSpPr>
            <a:spLocks noGrp="1"/>
          </p:cNvSpPr>
          <p:nvPr>
            <p:ph type="sldNum" sz="quarter" idx="12"/>
          </p:nvPr>
        </p:nvSpPr>
        <p:spPr/>
        <p:txBody>
          <a:bodyPr/>
          <a:lstStyle/>
          <a:p>
            <a:fld id="{E5AAAF06-8270-44EB-B79B-2BEC3889F34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endParaRPr lang="en-US"/>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
        <p:nvSpPr>
          <p:cNvPr id="5" name="Номер слайда 4"/>
          <p:cNvSpPr>
            <a:spLocks noGrp="1"/>
          </p:cNvSpPr>
          <p:nvPr>
            <p:ph type="sldNum" sz="quarter" idx="12"/>
          </p:nvPr>
        </p:nvSpPr>
        <p:spPr/>
        <p:txBody>
          <a:bodyPr/>
          <a:lstStyle/>
          <a:p>
            <a:fld id="{28CE4674-4489-494F-B071-B36B25E1CC8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en-US"/>
          </a:p>
        </p:txBody>
      </p:sp>
      <p:sp>
        <p:nvSpPr>
          <p:cNvPr id="3" name="Нижний колонтитул 2"/>
          <p:cNvSpPr>
            <a:spLocks noGrp="1"/>
          </p:cNvSpPr>
          <p:nvPr>
            <p:ph type="ftr" sz="quarter" idx="11"/>
          </p:nvPr>
        </p:nvSpPr>
        <p:spPr/>
        <p:txBody>
          <a:bodyPr/>
          <a:lstStyle/>
          <a:p>
            <a:r>
              <a:rPr lang="en-US" smtClean="0"/>
              <a:t>AFEE Boston January 3,  2015</a:t>
            </a:r>
            <a:endParaRPr lang="ru-RU"/>
          </a:p>
        </p:txBody>
      </p:sp>
      <p:sp>
        <p:nvSpPr>
          <p:cNvPr id="4" name="Номер слайда 3"/>
          <p:cNvSpPr>
            <a:spLocks noGrp="1"/>
          </p:cNvSpPr>
          <p:nvPr>
            <p:ph type="sldNum" sz="quarter" idx="12"/>
          </p:nvPr>
        </p:nvSpPr>
        <p:spPr/>
        <p:txBody>
          <a:bodyPr/>
          <a:lstStyle/>
          <a:p>
            <a:fld id="{3E9576CA-F4BC-4790-8258-81EE01D1629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en-US"/>
          </a:p>
        </p:txBody>
      </p:sp>
      <p:sp>
        <p:nvSpPr>
          <p:cNvPr id="6" name="Нижний колонтитул 5"/>
          <p:cNvSpPr>
            <a:spLocks noGrp="1"/>
          </p:cNvSpPr>
          <p:nvPr>
            <p:ph type="ftr" sz="quarter" idx="11"/>
          </p:nvPr>
        </p:nvSpPr>
        <p:spPr/>
        <p:txBody>
          <a:bodyPr/>
          <a:lstStyle/>
          <a:p>
            <a:r>
              <a:rPr lang="en-US" smtClean="0"/>
              <a:t>AFEE Boston January 3,  2015</a:t>
            </a:r>
            <a:endParaRPr lang="ru-RU"/>
          </a:p>
        </p:txBody>
      </p:sp>
      <p:sp>
        <p:nvSpPr>
          <p:cNvPr id="7" name="Номер слайда 6"/>
          <p:cNvSpPr>
            <a:spLocks noGrp="1"/>
          </p:cNvSpPr>
          <p:nvPr>
            <p:ph type="sldNum" sz="quarter" idx="12"/>
          </p:nvPr>
        </p:nvSpPr>
        <p:spPr/>
        <p:txBody>
          <a:bodyPr/>
          <a:lstStyle/>
          <a:p>
            <a:fld id="{C382AEC3-B55D-472F-903A-AAF75CF4F60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en-US"/>
          </a:p>
        </p:txBody>
      </p:sp>
      <p:sp>
        <p:nvSpPr>
          <p:cNvPr id="6" name="Нижний колонтитул 5"/>
          <p:cNvSpPr>
            <a:spLocks noGrp="1"/>
          </p:cNvSpPr>
          <p:nvPr>
            <p:ph type="ftr" sz="quarter" idx="11"/>
          </p:nvPr>
        </p:nvSpPr>
        <p:spPr/>
        <p:txBody>
          <a:bodyPr/>
          <a:lstStyle/>
          <a:p>
            <a:r>
              <a:rPr lang="en-US" smtClean="0"/>
              <a:t>AFEE Boston January 3,  2015</a:t>
            </a:r>
            <a:endParaRPr lang="ru-RU"/>
          </a:p>
        </p:txBody>
      </p:sp>
      <p:sp>
        <p:nvSpPr>
          <p:cNvPr id="7" name="Номер слайда 6"/>
          <p:cNvSpPr>
            <a:spLocks noGrp="1"/>
          </p:cNvSpPr>
          <p:nvPr>
            <p:ph type="sldNum" sz="quarter" idx="12"/>
          </p:nvPr>
        </p:nvSpPr>
        <p:spPr/>
        <p:txBody>
          <a:bodyPr/>
          <a:lstStyle/>
          <a:p>
            <a:fld id="{3DA461D8-5D9C-4778-9F01-02520303E73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AFEE Boston January 3,  2015</a:t>
            </a: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B7395-7082-46B4-B566-FFCF3CDA8CF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google.ru/url?sa=i&amp;source=images&amp;cd=&amp;cad=rja&amp;docid=0iRIHGKmf-GGfM&amp;tbnid=nuy9e8EA1S82uM:&amp;ved=0CAgQjRwwAA&amp;url=http://forexaw.com/TERMs/Exchange_Economy/Financial_instruments/image591827_1-2_%D0%9F%D0%B5%D1%80%D0%B5%D1%89%D0%B8%D1%82%D1%8B%D0%B2%D0%B0%D1%8E%D1%82_%D1%80%D1%83%D0%B1%D0%BB%D0%B8&amp;ei=-4wbUaqwIMf34QS90YBA&amp;psig=AFQjCNE-YyZyV2n8Ke9K_nLK2TXAer88SA&amp;ust=1360846459579222"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http://www.google.ru/imgres?imgurl=http://www.3dnews.ru/_imgdata/img/2011/07/11/613922/vol-1.jpg&amp;imgrefurl=http://www.3dnews.ru/news/613922&amp;h=395&amp;w=600&amp;sz=30&amp;tbnid=8ZwbaMl024b5BM:&amp;tbnh=67&amp;tbnw=102&amp;prev=/search?q=%D1%80%D0%B5%D0%B3%D1%83%D0%BB%D1%8F%D1%82%D0%BE%D1%80+%D0%BA%D0%B0%D1%80%D1%82%D0%B8%D0%BD%D0%BA%D0%B8&amp;tbm=isch&amp;tbo=u&amp;zoom=1&amp;q=%D1%80%D0%B5%D0%B3%D1%83%D0%BB%D1%8F%D1%82%D0%BE%D1%80+%D0%BA%D0%B0%D1%80%D1%82%D0%B8%D0%BD%D0%BA%D0%B8&amp;usg=__rWSamtu2xrDnLXwPZZ2qSG8E_eU=&amp;docid=poQtDSa00M188M&amp;hl=ru&amp;sa=X&amp;ei=oH0bUdeULarb4QSo6oDICQ&amp;ved=0CDoQ9QEwBA&amp;dur=58" TargetMode="External"/><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kirdina.r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kirdina@bk.r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ctrTitle"/>
          </p:nvPr>
        </p:nvSpPr>
        <p:spPr>
          <a:xfrm>
            <a:off x="685800" y="1524000"/>
            <a:ext cx="7772400" cy="1470025"/>
          </a:xfrm>
        </p:spPr>
        <p:txBody>
          <a:bodyPr>
            <a:normAutofit fontScale="90000"/>
          </a:bodyPr>
          <a:lstStyle/>
          <a:p>
            <a:r>
              <a:rPr lang="en-GB" dirty="0" smtClean="0"/>
              <a:t/>
            </a:r>
            <a:br>
              <a:rPr lang="en-GB" dirty="0" smtClean="0"/>
            </a:br>
            <a:r>
              <a:rPr lang="en-US" dirty="0" smtClean="0"/>
              <a:t>Real Sector and R&amp;D Investment Policy:</a:t>
            </a:r>
            <a:br>
              <a:rPr lang="en-US" dirty="0" smtClean="0"/>
            </a:br>
            <a:r>
              <a:rPr lang="en-US" dirty="0" smtClean="0"/>
              <a:t>Basic Institutional Models</a:t>
            </a:r>
            <a:endParaRPr lang="ru-RU" dirty="0" smtClean="0"/>
          </a:p>
        </p:txBody>
      </p:sp>
      <p:sp>
        <p:nvSpPr>
          <p:cNvPr id="43013" name="Rectangle 5"/>
          <p:cNvSpPr>
            <a:spLocks noGrp="1" noChangeArrowheads="1"/>
          </p:cNvSpPr>
          <p:nvPr>
            <p:ph type="subTitle" idx="1"/>
          </p:nvPr>
        </p:nvSpPr>
        <p:spPr/>
        <p:txBody>
          <a:bodyPr>
            <a:normAutofit fontScale="70000" lnSpcReduction="20000"/>
          </a:bodyPr>
          <a:lstStyle/>
          <a:p>
            <a:endParaRPr lang="en-US" smtClean="0"/>
          </a:p>
          <a:p>
            <a:r>
              <a:rPr lang="en-US" smtClean="0"/>
              <a:t>Dr. Svetlana Kirdina</a:t>
            </a:r>
            <a:endParaRPr lang="ru-RU" smtClean="0"/>
          </a:p>
          <a:p>
            <a:r>
              <a:rPr lang="en-US" smtClean="0"/>
              <a:t>Institute of Economics, </a:t>
            </a:r>
            <a:endParaRPr lang="ru-RU" smtClean="0"/>
          </a:p>
          <a:p>
            <a:r>
              <a:rPr lang="en-US" smtClean="0"/>
              <a:t>Russian Academy of Sciences, </a:t>
            </a:r>
            <a:endParaRPr lang="ru-RU" smtClean="0"/>
          </a:p>
          <a:p>
            <a:r>
              <a:rPr lang="en-US" smtClean="0"/>
              <a:t>Moscow</a:t>
            </a:r>
            <a:endParaRPr lang="ru-RU" smtClean="0"/>
          </a:p>
          <a:p>
            <a:endParaRPr lang="ru-RU" smtClean="0"/>
          </a:p>
          <a:p>
            <a:endParaRPr lang="ru-RU"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143000"/>
          </a:xfrm>
        </p:spPr>
        <p:txBody>
          <a:bodyPr>
            <a:normAutofit fontScale="90000"/>
          </a:bodyPr>
          <a:lstStyle/>
          <a:p>
            <a:r>
              <a:rPr lang="en-US" dirty="0" smtClean="0"/>
              <a:t>Data about the Dynamics of Real Sector Financing, Russia </a:t>
            </a:r>
            <a:endParaRPr lang="ru-RU" dirty="0"/>
          </a:p>
        </p:txBody>
      </p:sp>
      <p:sp>
        <p:nvSpPr>
          <p:cNvPr id="3" name="Содержимое 2"/>
          <p:cNvSpPr>
            <a:spLocks noGrp="1"/>
          </p:cNvSpPr>
          <p:nvPr>
            <p:ph idx="1"/>
          </p:nvPr>
        </p:nvSpPr>
        <p:spPr>
          <a:xfrm>
            <a:off x="457200" y="1905000"/>
            <a:ext cx="8229600" cy="4343400"/>
          </a:xfrm>
        </p:spPr>
        <p:txBody>
          <a:bodyPr>
            <a:normAutofit/>
          </a:bodyPr>
          <a:lstStyle/>
          <a:p>
            <a:r>
              <a:rPr lang="en-US" i="1" dirty="0" smtClean="0"/>
              <a:t>Composition of fixed investment according to financing sources, billions of rubles. Federal State Statistics Service of the Russian Federation web-site</a:t>
            </a:r>
            <a:r>
              <a:rPr lang="en-US" dirty="0" smtClean="0"/>
              <a:t>. Covers  companies of all forms of ownership (excluding small business entities) including profit and non-profit organizations  and all branches among them financial and agricultural enterprises .</a:t>
            </a:r>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2000"/>
            <a:ext cx="8229600" cy="1143000"/>
          </a:xfrm>
        </p:spPr>
        <p:txBody>
          <a:bodyPr>
            <a:normAutofit fontScale="90000"/>
          </a:bodyPr>
          <a:lstStyle/>
          <a:p>
            <a:r>
              <a:rPr lang="en-US" dirty="0" smtClean="0"/>
              <a:t>Problems for Statistical Comparative Analysis</a:t>
            </a:r>
            <a:endParaRPr lang="ru-RU" dirty="0"/>
          </a:p>
        </p:txBody>
      </p:sp>
      <p:sp>
        <p:nvSpPr>
          <p:cNvPr id="3" name="Содержимое 2"/>
          <p:cNvSpPr>
            <a:spLocks noGrp="1"/>
          </p:cNvSpPr>
          <p:nvPr>
            <p:ph idx="1"/>
          </p:nvPr>
        </p:nvSpPr>
        <p:spPr>
          <a:xfrm>
            <a:off x="685800" y="2057400"/>
            <a:ext cx="8007350" cy="4191000"/>
          </a:xfrm>
        </p:spPr>
        <p:txBody>
          <a:bodyPr/>
          <a:lstStyle/>
          <a:p>
            <a:r>
              <a:rPr lang="en-US" sz="2400" dirty="0" smtClean="0"/>
              <a:t>It is evident that the comparison of fixed investment source structures in Russia and the U.S. is made difficult by the different structure of data obtained by the Federal State Statistics Service of the Russian Federation and U.S. Census Bureau.</a:t>
            </a:r>
          </a:p>
          <a:p>
            <a:r>
              <a:rPr lang="en-US" sz="2400" dirty="0" smtClean="0"/>
              <a:t>Inconsistency of data structure for survey entities and peculiarities of external financing sources grouping outlined, impose certain restrictions on comparative analysis of the Russian Federation and the U.S. statistical data. Nevertheless, it is possible to do it (keeping these restrictions in mind). </a:t>
            </a:r>
            <a:endParaRPr lang="ru-RU" sz="2400" dirty="0" smtClean="0"/>
          </a:p>
          <a:p>
            <a:endParaRPr lang="ru-RU" sz="28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385175" cy="1431925"/>
          </a:xfrm>
        </p:spPr>
        <p:txBody>
          <a:bodyPr/>
          <a:lstStyle/>
          <a:p>
            <a:pPr lvl="0" eaLnBrk="1" hangingPunct="1"/>
            <a:r>
              <a:rPr lang="en-US" sz="2400" dirty="0" smtClean="0"/>
              <a:t>USA: Corporate Funds – Sources and Uses, current prices, % </a:t>
            </a:r>
            <a:endParaRPr lang="ru-RU" sz="24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graphicFrame>
        <p:nvGraphicFramePr>
          <p:cNvPr id="9" name="Содержимое 8"/>
          <p:cNvGraphicFramePr>
            <a:graphicFrameLocks noGrp="1"/>
          </p:cNvGraphicFramePr>
          <p:nvPr>
            <p:ph idx="1"/>
          </p:nvPr>
        </p:nvGraphicFramePr>
        <p:xfrm>
          <a:off x="609600" y="1219200"/>
          <a:ext cx="8077203" cy="4472758"/>
        </p:xfrm>
        <a:graphic>
          <a:graphicData uri="http://schemas.openxmlformats.org/drawingml/2006/table">
            <a:tbl>
              <a:tblPr/>
              <a:tblGrid>
                <a:gridCol w="3657603"/>
                <a:gridCol w="914400"/>
                <a:gridCol w="838200"/>
                <a:gridCol w="838200"/>
                <a:gridCol w="914400"/>
                <a:gridCol w="914400"/>
              </a:tblGrid>
              <a:tr h="0">
                <a:tc>
                  <a:txBody>
                    <a:bodyPr/>
                    <a:lstStyle/>
                    <a:p>
                      <a:pPr algn="l">
                        <a:lnSpc>
                          <a:spcPct val="115000"/>
                        </a:lnSpc>
                        <a:spcAft>
                          <a:spcPts val="0"/>
                        </a:spcAft>
                      </a:pPr>
                      <a:r>
                        <a:rPr lang="en-US" sz="1100" kern="50" dirty="0" smtClean="0">
                          <a:solidFill>
                            <a:schemeClr val="tx1"/>
                          </a:solidFill>
                          <a:latin typeface="Verdana"/>
                          <a:ea typeface="Times New Roman"/>
                          <a:cs typeface="Times New Roman"/>
                        </a:rPr>
                        <a:t> </a:t>
                      </a:r>
                      <a:endParaRPr lang="ru-RU" sz="11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100" b="1" kern="50" dirty="0" smtClean="0">
                          <a:solidFill>
                            <a:schemeClr val="tx1"/>
                          </a:solidFill>
                          <a:latin typeface="Verdana"/>
                          <a:ea typeface="Times New Roman"/>
                          <a:cs typeface="Times New Roman"/>
                        </a:rPr>
                        <a:t>1990</a:t>
                      </a:r>
                      <a:r>
                        <a:rPr lang="en-US" sz="1100" b="1" kern="50" dirty="0" smtClean="0">
                          <a:solidFill>
                            <a:schemeClr val="tx1"/>
                          </a:solidFill>
                          <a:latin typeface="Verdana"/>
                          <a:ea typeface="Times New Roman"/>
                          <a:cs typeface="Times New Roman"/>
                        </a:rPr>
                        <a:t> …</a:t>
                      </a:r>
                    </a:p>
                    <a:p>
                      <a:pPr algn="ctr">
                        <a:lnSpc>
                          <a:spcPct val="115000"/>
                        </a:lnSpc>
                        <a:spcAft>
                          <a:spcPts val="0"/>
                        </a:spcAft>
                      </a:pPr>
                      <a:endParaRPr lang="ru-RU" sz="1100" b="1"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100" b="1" kern="50" dirty="0" smtClean="0">
                          <a:solidFill>
                            <a:schemeClr val="tx1"/>
                          </a:solidFill>
                          <a:latin typeface="Verdana"/>
                          <a:ea typeface="Times New Roman"/>
                          <a:cs typeface="Times New Roman"/>
                        </a:rPr>
                        <a:t>1995</a:t>
                      </a:r>
                      <a:r>
                        <a:rPr lang="en-US" sz="1100" b="1" kern="50" dirty="0" smtClean="0">
                          <a:solidFill>
                            <a:schemeClr val="tx1"/>
                          </a:solidFill>
                          <a:latin typeface="Verdana"/>
                          <a:ea typeface="Times New Roman"/>
                          <a:cs typeface="Times New Roman"/>
                        </a:rPr>
                        <a:t> …</a:t>
                      </a:r>
                      <a:endParaRPr lang="ru-RU" sz="1100" b="1"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100" b="1" kern="50" dirty="0" smtClean="0">
                          <a:solidFill>
                            <a:schemeClr val="tx1"/>
                          </a:solidFill>
                          <a:latin typeface="Verdana"/>
                          <a:ea typeface="Times New Roman"/>
                          <a:cs typeface="Times New Roman"/>
                        </a:rPr>
                        <a:t>2000</a:t>
                      </a:r>
                      <a:r>
                        <a:rPr lang="en-US" sz="1100" b="1" kern="50" dirty="0" smtClean="0">
                          <a:solidFill>
                            <a:schemeClr val="tx1"/>
                          </a:solidFill>
                          <a:latin typeface="Verdana"/>
                          <a:ea typeface="Times New Roman"/>
                          <a:cs typeface="Times New Roman"/>
                        </a:rPr>
                        <a:t>…</a:t>
                      </a:r>
                      <a:endParaRPr lang="ru-RU" sz="1100" b="1"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100" b="1" kern="50" dirty="0" smtClean="0">
                          <a:solidFill>
                            <a:schemeClr val="tx1"/>
                          </a:solidFill>
                          <a:latin typeface="Verdana"/>
                          <a:ea typeface="Times New Roman"/>
                          <a:cs typeface="Times New Roman"/>
                        </a:rPr>
                        <a:t>2005</a:t>
                      </a:r>
                      <a:r>
                        <a:rPr lang="en-US" sz="1100" b="1" kern="50" dirty="0" smtClean="0">
                          <a:solidFill>
                            <a:schemeClr val="tx1"/>
                          </a:solidFill>
                          <a:latin typeface="Verdana"/>
                          <a:ea typeface="Times New Roman"/>
                          <a:cs typeface="Times New Roman"/>
                        </a:rPr>
                        <a:t>…</a:t>
                      </a:r>
                      <a:endParaRPr lang="ru-RU" sz="1100" b="1"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100" b="1" kern="50" dirty="0" smtClean="0">
                          <a:solidFill>
                            <a:schemeClr val="tx1"/>
                          </a:solidFill>
                          <a:latin typeface="Verdana"/>
                          <a:ea typeface="Times New Roman"/>
                          <a:cs typeface="Times New Roman"/>
                        </a:rPr>
                        <a:t>2010</a:t>
                      </a:r>
                      <a:r>
                        <a:rPr lang="en-US" sz="1100" b="1" kern="50" dirty="0" smtClean="0">
                          <a:solidFill>
                            <a:schemeClr val="tx1"/>
                          </a:solidFill>
                          <a:latin typeface="Verdana"/>
                          <a:ea typeface="Times New Roman"/>
                          <a:cs typeface="Times New Roman"/>
                        </a:rPr>
                        <a:t>…</a:t>
                      </a:r>
                      <a:endParaRPr lang="ru-RU" sz="1100" b="1"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7381">
                <a:tc>
                  <a:txBody>
                    <a:bodyPr/>
                    <a:lstStyle/>
                    <a:p>
                      <a:pPr algn="l">
                        <a:lnSpc>
                          <a:spcPct val="115000"/>
                        </a:lnSpc>
                        <a:spcAft>
                          <a:spcPts val="0"/>
                        </a:spcAft>
                      </a:pPr>
                      <a:r>
                        <a:rPr lang="en-US" sz="1600" kern="50" dirty="0">
                          <a:solidFill>
                            <a:schemeClr val="tx1"/>
                          </a:solidFill>
                          <a:latin typeface="Verdana"/>
                          <a:ea typeface="Times New Roman"/>
                          <a:cs typeface="Times New Roman"/>
                        </a:rPr>
                        <a:t>Funds for investment</a:t>
                      </a:r>
                      <a:r>
                        <a:rPr lang="en-US" sz="1600" kern="50" dirty="0" smtClean="0">
                          <a:solidFill>
                            <a:schemeClr val="tx1"/>
                          </a:solidFill>
                          <a:latin typeface="Verdana"/>
                          <a:ea typeface="Times New Roman"/>
                          <a:cs typeface="Times New Roman"/>
                        </a:rPr>
                        <a:t>,  total</a:t>
                      </a:r>
                      <a:endParaRPr lang="ru-RU" sz="16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100</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100</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100</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100</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100</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950">
                <a:tc rowSpan="2">
                  <a:txBody>
                    <a:bodyPr/>
                    <a:lstStyle/>
                    <a:p>
                      <a:pPr algn="l">
                        <a:lnSpc>
                          <a:spcPct val="115000"/>
                        </a:lnSpc>
                        <a:spcAft>
                          <a:spcPts val="0"/>
                        </a:spcAft>
                      </a:pPr>
                      <a:r>
                        <a:rPr lang="en-US" sz="1600" b="1" kern="50" dirty="0">
                          <a:solidFill>
                            <a:schemeClr val="tx1"/>
                          </a:solidFill>
                          <a:latin typeface="Verdana"/>
                          <a:ea typeface="Times New Roman"/>
                          <a:cs typeface="Times New Roman"/>
                        </a:rPr>
                        <a:t>Internal funds </a:t>
                      </a:r>
                      <a:r>
                        <a:rPr lang="en-US" sz="1600" kern="50" dirty="0">
                          <a:solidFill>
                            <a:schemeClr val="tx1"/>
                          </a:solidFill>
                          <a:latin typeface="Verdana"/>
                          <a:ea typeface="Times New Roman"/>
                          <a:cs typeface="Times New Roman"/>
                        </a:rPr>
                        <a:t>(</a:t>
                      </a:r>
                      <a:r>
                        <a:rPr lang="ru-RU" sz="1600" kern="50" dirty="0">
                          <a:solidFill>
                            <a:schemeClr val="tx1"/>
                          </a:solidFill>
                          <a:latin typeface="Verdana"/>
                          <a:ea typeface="Times New Roman"/>
                          <a:cs typeface="Times New Roman"/>
                        </a:rPr>
                        <a:t>+</a:t>
                      </a:r>
                      <a:r>
                        <a:rPr lang="en-US" sz="1600" kern="50" dirty="0">
                          <a:solidFill>
                            <a:schemeClr val="tx1"/>
                          </a:solidFill>
                          <a:latin typeface="Verdana"/>
                          <a:ea typeface="Times New Roman"/>
                          <a:cs typeface="Times New Roman"/>
                        </a:rPr>
                        <a:t>IVA)</a:t>
                      </a:r>
                      <a:r>
                        <a:rPr lang="ru-RU" sz="1600" kern="50" dirty="0">
                          <a:solidFill>
                            <a:schemeClr val="tx1"/>
                          </a:solidFill>
                          <a:latin typeface="Verdana"/>
                          <a:ea typeface="Times New Roman"/>
                          <a:cs typeface="Times New Roman"/>
                        </a:rPr>
                        <a:t>, </a:t>
                      </a:r>
                      <a:endParaRPr lang="ru-RU" sz="1600" kern="50" dirty="0">
                        <a:solidFill>
                          <a:schemeClr val="tx1"/>
                        </a:solidFill>
                        <a:latin typeface="Calibri"/>
                        <a:ea typeface="Times New Roman"/>
                        <a:cs typeface="Times New Roman"/>
                      </a:endParaRPr>
                    </a:p>
                    <a:p>
                      <a:pPr algn="l">
                        <a:lnSpc>
                          <a:spcPct val="115000"/>
                        </a:lnSpc>
                        <a:spcAft>
                          <a:spcPts val="0"/>
                        </a:spcAft>
                      </a:pPr>
                      <a:r>
                        <a:rPr lang="en-US" sz="1600" kern="50" dirty="0">
                          <a:solidFill>
                            <a:schemeClr val="tx1"/>
                          </a:solidFill>
                          <a:latin typeface="Verdana"/>
                          <a:ea typeface="Times New Roman"/>
                          <a:cs typeface="Times New Roman"/>
                        </a:rPr>
                        <a:t>including</a:t>
                      </a:r>
                      <a:endParaRPr lang="ru-RU" sz="16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kern="50" dirty="0">
                        <a:solidFill>
                          <a:schemeClr val="tx1"/>
                        </a:solidFill>
                        <a:latin typeface="Verdan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kern="50" dirty="0">
                        <a:solidFill>
                          <a:schemeClr val="tx1"/>
                        </a:solidFill>
                        <a:latin typeface="Verdan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kern="50" dirty="0">
                        <a:solidFill>
                          <a:schemeClr val="tx1"/>
                        </a:solidFill>
                        <a:latin typeface="Verdan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kern="50" dirty="0">
                        <a:solidFill>
                          <a:schemeClr val="tx1"/>
                        </a:solidFill>
                        <a:latin typeface="Verdan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kern="50" dirty="0">
                        <a:solidFill>
                          <a:schemeClr val="tx1"/>
                        </a:solidFill>
                        <a:latin typeface="Verdan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240">
                <a:tc vMerge="1">
                  <a:txBody>
                    <a:bodyPr/>
                    <a:lstStyle/>
                    <a:p>
                      <a:endParaRPr lang="ru-RU"/>
                    </a:p>
                  </a:txBody>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69.8</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60.9</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1" kern="50" dirty="0" smtClean="0">
                          <a:solidFill>
                            <a:schemeClr val="tx1"/>
                          </a:solidFill>
                          <a:latin typeface="Verdana"/>
                          <a:ea typeface="Times New Roman"/>
                          <a:cs typeface="Times New Roman"/>
                        </a:rPr>
                        <a:t>45</a:t>
                      </a:r>
                      <a:r>
                        <a:rPr lang="ru-RU" sz="1400" b="1" kern="50" dirty="0" smtClean="0">
                          <a:solidFill>
                            <a:schemeClr val="tx1"/>
                          </a:solidFill>
                          <a:latin typeface="Verdana"/>
                          <a:ea typeface="Times New Roman"/>
                          <a:cs typeface="Times New Roman"/>
                        </a:rPr>
                        <a:t>.</a:t>
                      </a:r>
                      <a:r>
                        <a:rPr lang="en-US" sz="1400" b="1" kern="50" dirty="0" smtClean="0">
                          <a:solidFill>
                            <a:schemeClr val="tx1"/>
                          </a:solidFill>
                          <a:latin typeface="Verdana"/>
                          <a:ea typeface="Times New Roman"/>
                          <a:cs typeface="Times New Roman"/>
                        </a:rPr>
                        <a:t>2</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1" kern="50" dirty="0" smtClean="0">
                          <a:solidFill>
                            <a:schemeClr val="tx1"/>
                          </a:solidFill>
                          <a:latin typeface="Verdana"/>
                          <a:ea typeface="Times New Roman"/>
                          <a:cs typeface="Times New Roman"/>
                        </a:rPr>
                        <a:t>65.0</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58.8</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3014">
                <a:tc>
                  <a:txBody>
                    <a:bodyPr/>
                    <a:lstStyle/>
                    <a:p>
                      <a:pPr algn="l">
                        <a:lnSpc>
                          <a:spcPct val="115000"/>
                        </a:lnSpc>
                        <a:spcAft>
                          <a:spcPts val="0"/>
                        </a:spcAft>
                      </a:pPr>
                      <a:r>
                        <a:rPr lang="en-US" sz="1600" kern="50" dirty="0">
                          <a:solidFill>
                            <a:schemeClr val="tx1"/>
                          </a:solidFill>
                          <a:latin typeface="Verdana"/>
                          <a:ea typeface="Times New Roman"/>
                          <a:cs typeface="Times New Roman"/>
                        </a:rPr>
                        <a:t> - profits after tax and dividends</a:t>
                      </a:r>
                      <a:endParaRPr lang="ru-RU" sz="16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4.4</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11.4</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0" kern="50" dirty="0" smtClean="0">
                          <a:solidFill>
                            <a:schemeClr val="tx1"/>
                          </a:solidFill>
                          <a:latin typeface="Verdana"/>
                          <a:ea typeface="Times New Roman"/>
                          <a:cs typeface="Times New Roman"/>
                        </a:rPr>
                        <a:t>13.8</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0" kern="50" dirty="0" smtClean="0">
                          <a:solidFill>
                            <a:schemeClr val="tx1"/>
                          </a:solidFill>
                          <a:latin typeface="Verdana"/>
                          <a:ea typeface="Times New Roman"/>
                          <a:cs typeface="Times New Roman"/>
                        </a:rPr>
                        <a:t>10.3</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11.3</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141">
                <a:tc rowSpan="2">
                  <a:txBody>
                    <a:bodyPr/>
                    <a:lstStyle/>
                    <a:p>
                      <a:pPr algn="l">
                        <a:lnSpc>
                          <a:spcPct val="115000"/>
                        </a:lnSpc>
                        <a:spcAft>
                          <a:spcPts val="0"/>
                        </a:spcAft>
                        <a:buFontTx/>
                        <a:buChar char="-"/>
                      </a:pPr>
                      <a:r>
                        <a:rPr lang="en-US" sz="1600" kern="50" dirty="0" smtClean="0">
                          <a:solidFill>
                            <a:schemeClr val="tx1"/>
                          </a:solidFill>
                          <a:latin typeface="Verdana"/>
                          <a:ea typeface="Times New Roman"/>
                          <a:cs typeface="Times New Roman"/>
                        </a:rPr>
                        <a:t>capital </a:t>
                      </a:r>
                      <a:r>
                        <a:rPr lang="en-US" sz="1600" kern="50" dirty="0">
                          <a:solidFill>
                            <a:schemeClr val="tx1"/>
                          </a:solidFill>
                          <a:latin typeface="Verdana"/>
                          <a:ea typeface="Times New Roman"/>
                          <a:cs typeface="Times New Roman"/>
                        </a:rPr>
                        <a:t>consumption </a:t>
                      </a:r>
                      <a:r>
                        <a:rPr lang="en-US" sz="1600" kern="50" dirty="0" smtClean="0">
                          <a:solidFill>
                            <a:schemeClr val="tx1"/>
                          </a:solidFill>
                          <a:latin typeface="Verdana"/>
                          <a:ea typeface="Times New Roman"/>
                          <a:cs typeface="Times New Roman"/>
                        </a:rPr>
                        <a:t>allowance</a:t>
                      </a:r>
                      <a:endParaRPr lang="ru-RU" sz="16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b="0" kern="50" dirty="0">
                        <a:solidFill>
                          <a:schemeClr val="tx1"/>
                        </a:solidFill>
                        <a:latin typeface="Verdan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b="0" kern="50" dirty="0">
                        <a:solidFill>
                          <a:schemeClr val="tx1"/>
                        </a:solidFill>
                        <a:latin typeface="Verdan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b="0" kern="50" dirty="0">
                        <a:solidFill>
                          <a:schemeClr val="tx1"/>
                        </a:solidFill>
                        <a:latin typeface="Verdan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b="0" kern="50" dirty="0">
                        <a:solidFill>
                          <a:schemeClr val="tx1"/>
                        </a:solidFill>
                        <a:latin typeface="Verdan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ru-RU" sz="1400" b="0" kern="50" dirty="0">
                        <a:solidFill>
                          <a:schemeClr val="tx1"/>
                        </a:solidFill>
                        <a:latin typeface="Verdan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240">
                <a:tc vMerge="1">
                  <a:txBody>
                    <a:bodyPr/>
                    <a:lstStyle/>
                    <a:p>
                      <a:endParaRPr lang="ru-RU"/>
                    </a:p>
                  </a:txBody>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58.0</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smtClean="0">
                          <a:solidFill>
                            <a:schemeClr val="tx1"/>
                          </a:solidFill>
                          <a:latin typeface="Verdana"/>
                          <a:ea typeface="Times New Roman"/>
                          <a:cs typeface="Times New Roman"/>
                        </a:rPr>
                        <a:t>4</a:t>
                      </a:r>
                      <a:r>
                        <a:rPr lang="en-US" sz="1400" b="0" kern="50" dirty="0" smtClean="0">
                          <a:solidFill>
                            <a:schemeClr val="tx1"/>
                          </a:solidFill>
                          <a:latin typeface="Verdana"/>
                          <a:ea typeface="Times New Roman"/>
                          <a:cs typeface="Times New Roman"/>
                        </a:rPr>
                        <a:t>4</a:t>
                      </a:r>
                      <a:r>
                        <a:rPr lang="ru-RU" sz="1400" b="0" kern="50" dirty="0" smtClean="0">
                          <a:solidFill>
                            <a:schemeClr val="tx1"/>
                          </a:solidFill>
                          <a:latin typeface="Verdana"/>
                          <a:ea typeface="Times New Roman"/>
                          <a:cs typeface="Times New Roman"/>
                        </a:rPr>
                        <a:t>.</a:t>
                      </a:r>
                      <a:r>
                        <a:rPr lang="en-US" sz="1400" b="0" kern="50" dirty="0" smtClean="0">
                          <a:solidFill>
                            <a:schemeClr val="tx1"/>
                          </a:solidFill>
                          <a:latin typeface="Verdana"/>
                          <a:ea typeface="Times New Roman"/>
                          <a:cs typeface="Times New Roman"/>
                        </a:rPr>
                        <a:t>3</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31.4</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28.1</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36.6</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6514">
                <a:tc>
                  <a:txBody>
                    <a:bodyPr/>
                    <a:lstStyle/>
                    <a:p>
                      <a:pPr algn="l">
                        <a:lnSpc>
                          <a:spcPct val="115000"/>
                        </a:lnSpc>
                        <a:spcAft>
                          <a:spcPts val="0"/>
                        </a:spcAft>
                      </a:pPr>
                      <a:r>
                        <a:rPr lang="en-US" sz="1600" b="1" kern="50" dirty="0">
                          <a:solidFill>
                            <a:schemeClr val="tx1"/>
                          </a:solidFill>
                          <a:latin typeface="Verdana"/>
                          <a:ea typeface="Times New Roman"/>
                          <a:cs typeface="Arial"/>
                        </a:rPr>
                        <a:t>Net increase in liabilities, </a:t>
                      </a:r>
                      <a:r>
                        <a:rPr lang="en-US" sz="1600" kern="50" dirty="0">
                          <a:solidFill>
                            <a:schemeClr val="tx1"/>
                          </a:solidFill>
                          <a:latin typeface="Verdana"/>
                          <a:ea typeface="Times New Roman"/>
                          <a:cs typeface="Arial"/>
                        </a:rPr>
                        <a:t>including</a:t>
                      </a:r>
                      <a:endParaRPr lang="ru-RU" sz="16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30.2</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a:solidFill>
                            <a:schemeClr val="tx1"/>
                          </a:solidFill>
                          <a:latin typeface="Verdana"/>
                          <a:ea typeface="Times New Roman"/>
                          <a:cs typeface="Times New Roman"/>
                        </a:rPr>
                        <a:t>39.1</a:t>
                      </a:r>
                      <a:endParaRPr lang="ru-RU" sz="1400" kern="5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1" kern="50" dirty="0" smtClean="0">
                          <a:solidFill>
                            <a:schemeClr val="tx1"/>
                          </a:solidFill>
                          <a:latin typeface="Verdana"/>
                          <a:ea typeface="Times New Roman"/>
                          <a:cs typeface="Times New Roman"/>
                        </a:rPr>
                        <a:t>54</a:t>
                      </a:r>
                      <a:r>
                        <a:rPr lang="ru-RU" sz="1400" b="1" kern="50" dirty="0" smtClean="0">
                          <a:solidFill>
                            <a:schemeClr val="tx1"/>
                          </a:solidFill>
                          <a:latin typeface="Verdana"/>
                          <a:ea typeface="Times New Roman"/>
                          <a:cs typeface="Times New Roman"/>
                        </a:rPr>
                        <a:t>.</a:t>
                      </a:r>
                      <a:r>
                        <a:rPr lang="en-US" sz="1400" b="1" kern="50" dirty="0" smtClean="0">
                          <a:solidFill>
                            <a:schemeClr val="tx1"/>
                          </a:solidFill>
                          <a:latin typeface="Verdana"/>
                          <a:ea typeface="Times New Roman"/>
                          <a:cs typeface="Times New Roman"/>
                        </a:rPr>
                        <a:t>8</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46.9</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1" kern="50" dirty="0">
                          <a:solidFill>
                            <a:schemeClr val="tx1"/>
                          </a:solidFill>
                          <a:latin typeface="Verdana"/>
                          <a:ea typeface="Times New Roman"/>
                          <a:cs typeface="Times New Roman"/>
                        </a:rPr>
                        <a:t>41.2</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0627">
                <a:tc>
                  <a:txBody>
                    <a:bodyPr/>
                    <a:lstStyle/>
                    <a:p>
                      <a:pPr algn="l">
                        <a:lnSpc>
                          <a:spcPct val="115000"/>
                        </a:lnSpc>
                        <a:spcAft>
                          <a:spcPts val="0"/>
                        </a:spcAft>
                      </a:pPr>
                      <a:r>
                        <a:rPr lang="en-US" sz="1600" kern="50" dirty="0">
                          <a:solidFill>
                            <a:schemeClr val="tx1"/>
                          </a:solidFill>
                          <a:latin typeface="Verdana"/>
                          <a:ea typeface="Times New Roman"/>
                          <a:cs typeface="Arial"/>
                        </a:rPr>
                        <a:t> - </a:t>
                      </a:r>
                      <a:r>
                        <a:rPr lang="en-US" sz="1600" kern="50" dirty="0" smtClean="0">
                          <a:solidFill>
                            <a:schemeClr val="tx1"/>
                          </a:solidFill>
                          <a:latin typeface="Verdana"/>
                          <a:ea typeface="Times New Roman"/>
                          <a:cs typeface="Arial"/>
                        </a:rPr>
                        <a:t>Net </a:t>
                      </a:r>
                      <a:r>
                        <a:rPr lang="en-US" sz="1600" kern="50" dirty="0">
                          <a:solidFill>
                            <a:schemeClr val="tx1"/>
                          </a:solidFill>
                          <a:latin typeface="Verdana"/>
                          <a:ea typeface="Times New Roman"/>
                          <a:cs typeface="Arial"/>
                        </a:rPr>
                        <a:t>funds raised in markets</a:t>
                      </a:r>
                      <a:endParaRPr lang="ru-RU" sz="16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11.8</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17.9</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0" kern="50" dirty="0" smtClean="0">
                          <a:solidFill>
                            <a:schemeClr val="tx1"/>
                          </a:solidFill>
                          <a:latin typeface="Verdana"/>
                          <a:ea typeface="Times New Roman"/>
                          <a:cs typeface="Times New Roman"/>
                        </a:rPr>
                        <a:t>-5.6</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-0.9</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400" b="0" kern="50" dirty="0">
                          <a:solidFill>
                            <a:schemeClr val="tx1"/>
                          </a:solidFill>
                          <a:latin typeface="Verdana"/>
                          <a:ea typeface="Times New Roman"/>
                          <a:cs typeface="Times New Roman"/>
                        </a:rPr>
                        <a:t>4.0</a:t>
                      </a:r>
                      <a:endParaRPr lang="ru-RU" sz="1400" b="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4442">
                <a:tc>
                  <a:txBody>
                    <a:bodyPr/>
                    <a:lstStyle/>
                    <a:p>
                      <a:pPr algn="l">
                        <a:lnSpc>
                          <a:spcPct val="115000"/>
                        </a:lnSpc>
                        <a:spcAft>
                          <a:spcPts val="0"/>
                        </a:spcAft>
                      </a:pPr>
                      <a:r>
                        <a:rPr lang="en-US" sz="1600" kern="50" dirty="0" smtClean="0">
                          <a:solidFill>
                            <a:schemeClr val="tx1"/>
                          </a:solidFill>
                          <a:latin typeface="Verdana"/>
                          <a:ea typeface="Times New Roman"/>
                          <a:cs typeface="Times New Roman"/>
                        </a:rPr>
                        <a:t>     among </a:t>
                      </a:r>
                      <a:r>
                        <a:rPr lang="en-US" sz="1600" kern="50" dirty="0">
                          <a:solidFill>
                            <a:schemeClr val="tx1"/>
                          </a:solidFill>
                          <a:latin typeface="Verdana"/>
                          <a:ea typeface="Times New Roman"/>
                          <a:cs typeface="Times New Roman"/>
                        </a:rPr>
                        <a:t>them:  </a:t>
                      </a:r>
                      <a:r>
                        <a:rPr lang="en-US" sz="1600" b="1" kern="50" dirty="0">
                          <a:solidFill>
                            <a:schemeClr val="tx1"/>
                          </a:solidFill>
                          <a:latin typeface="Verdana"/>
                          <a:ea typeface="Times New Roman"/>
                          <a:cs typeface="Times New Roman"/>
                        </a:rPr>
                        <a:t>FDI</a:t>
                      </a:r>
                      <a:endParaRPr lang="ru-RU" sz="1600" b="1"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1" kern="50">
                          <a:solidFill>
                            <a:schemeClr val="tx1"/>
                          </a:solidFill>
                          <a:latin typeface="Verdana"/>
                          <a:ea typeface="Times New Roman"/>
                          <a:cs typeface="Times New Roman"/>
                        </a:rPr>
                        <a:t>9.7</a:t>
                      </a:r>
                      <a:endParaRPr lang="ru-RU" sz="1400" kern="5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1" kern="50">
                          <a:solidFill>
                            <a:schemeClr val="tx1"/>
                          </a:solidFill>
                          <a:latin typeface="Verdana"/>
                          <a:ea typeface="Times New Roman"/>
                          <a:cs typeface="Times New Roman"/>
                        </a:rPr>
                        <a:t>5.5</a:t>
                      </a:r>
                      <a:endParaRPr lang="ru-RU" sz="1400" kern="5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1" kern="50">
                          <a:solidFill>
                            <a:schemeClr val="tx1"/>
                          </a:solidFill>
                          <a:latin typeface="Verdana"/>
                          <a:ea typeface="Times New Roman"/>
                          <a:cs typeface="Times New Roman"/>
                        </a:rPr>
                        <a:t>12.6</a:t>
                      </a:r>
                      <a:endParaRPr lang="ru-RU" sz="1400" kern="5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1" kern="50">
                          <a:solidFill>
                            <a:schemeClr val="tx1"/>
                          </a:solidFill>
                          <a:latin typeface="Verdana"/>
                          <a:ea typeface="Times New Roman"/>
                          <a:cs typeface="Times New Roman"/>
                        </a:rPr>
                        <a:t>4.8</a:t>
                      </a:r>
                      <a:endParaRPr lang="ru-RU" sz="1400" kern="5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400" b="1" kern="50" dirty="0">
                          <a:solidFill>
                            <a:schemeClr val="tx1"/>
                          </a:solidFill>
                          <a:latin typeface="Verdana"/>
                          <a:ea typeface="Times New Roman"/>
                          <a:cs typeface="Times New Roman"/>
                        </a:rPr>
                        <a:t>8.4</a:t>
                      </a:r>
                      <a:endParaRPr lang="ru-RU" sz="1400" kern="5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400" dirty="0" smtClean="0"/>
              <a:t>Structure Analysis of Real Sector Financing Sources in the U.S.</a:t>
            </a:r>
            <a:endParaRPr lang="ru-RU" sz="3400" dirty="0"/>
          </a:p>
        </p:txBody>
      </p:sp>
      <p:sp>
        <p:nvSpPr>
          <p:cNvPr id="3" name="Содержимое 2"/>
          <p:cNvSpPr>
            <a:spLocks noGrp="1"/>
          </p:cNvSpPr>
          <p:nvPr>
            <p:ph idx="1"/>
          </p:nvPr>
        </p:nvSpPr>
        <p:spPr/>
        <p:txBody>
          <a:bodyPr/>
          <a:lstStyle/>
          <a:p>
            <a:r>
              <a:rPr lang="en-US" sz="2200" b="1" dirty="0" smtClean="0"/>
              <a:t>Internal</a:t>
            </a:r>
            <a:r>
              <a:rPr lang="en-US" sz="2200" dirty="0" smtClean="0"/>
              <a:t> corporate financing sources have been dominating (60% on average and  over 90% in 2009 e.g.).</a:t>
            </a:r>
          </a:p>
          <a:p>
            <a:pPr marL="900113"/>
            <a:r>
              <a:rPr lang="en-US" sz="2200" b="1" dirty="0" smtClean="0"/>
              <a:t>The biggest percentage </a:t>
            </a:r>
            <a:r>
              <a:rPr lang="en-US" sz="2200" dirty="0" smtClean="0"/>
              <a:t>of internal investment sources is comprised of </a:t>
            </a:r>
            <a:r>
              <a:rPr lang="en-US" sz="2200" b="1" dirty="0" smtClean="0"/>
              <a:t>capital consumption allowance </a:t>
            </a:r>
            <a:r>
              <a:rPr lang="en-US" sz="2200" dirty="0" smtClean="0"/>
              <a:t>(more than one half of corporate internal financing sources with maximum of 75-85%).</a:t>
            </a:r>
          </a:p>
          <a:p>
            <a:r>
              <a:rPr lang="en-US" sz="2200" dirty="0" smtClean="0"/>
              <a:t> </a:t>
            </a:r>
            <a:r>
              <a:rPr lang="en-US" sz="2200" b="1" dirty="0" smtClean="0"/>
              <a:t>The raised funds </a:t>
            </a:r>
            <a:r>
              <a:rPr lang="en-US" sz="2200" dirty="0" smtClean="0"/>
              <a:t>in the form of credits, loans, security yields, foreign direct investment and other liabilities amount in general to </a:t>
            </a:r>
            <a:r>
              <a:rPr lang="en-US" sz="2200" b="1" dirty="0" smtClean="0"/>
              <a:t>less than one half</a:t>
            </a:r>
            <a:r>
              <a:rPr lang="en-US" sz="2200" dirty="0" smtClean="0"/>
              <a:t>. </a:t>
            </a:r>
            <a:endParaRPr lang="ru-RU" sz="2200" dirty="0" smtClean="0"/>
          </a:p>
          <a:p>
            <a:pPr marL="982663" indent="-982663"/>
            <a:r>
              <a:rPr lang="en-US" sz="2200" dirty="0" smtClean="0"/>
              <a:t>The level of </a:t>
            </a:r>
            <a:r>
              <a:rPr lang="en-US" sz="2200" b="1" dirty="0" smtClean="0"/>
              <a:t>FDI is at 10% </a:t>
            </a:r>
            <a:r>
              <a:rPr lang="en-US" sz="2200" dirty="0" smtClean="0"/>
              <a:t>on average. </a:t>
            </a:r>
            <a:endParaRPr lang="ru-RU" sz="2200" dirty="0" smtClean="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385175" cy="1431925"/>
          </a:xfrm>
        </p:spPr>
        <p:txBody>
          <a:bodyPr/>
          <a:lstStyle/>
          <a:p>
            <a:r>
              <a:rPr lang="en-US" sz="2400" dirty="0" smtClean="0"/>
              <a:t>Russia: Composition of Fixed Investment According to Financing Sources, in current prices, %</a:t>
            </a:r>
            <a:endParaRPr lang="ru-RU" sz="24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
        <p:nvSpPr>
          <p:cNvPr id="8" name="Прямоугольник 7"/>
          <p:cNvSpPr/>
          <p:nvPr/>
        </p:nvSpPr>
        <p:spPr>
          <a:xfrm flipH="1">
            <a:off x="8534400" y="1371600"/>
            <a:ext cx="457199" cy="369332"/>
          </a:xfrm>
          <a:prstGeom prst="rect">
            <a:avLst/>
          </a:prstGeom>
        </p:spPr>
        <p:txBody>
          <a:bodyPr wrap="square">
            <a:spAutoFit/>
          </a:bodyPr>
          <a:lstStyle/>
          <a:p>
            <a:endParaRPr lang="ru-RU" dirty="0"/>
          </a:p>
        </p:txBody>
      </p:sp>
      <p:graphicFrame>
        <p:nvGraphicFramePr>
          <p:cNvPr id="12" name="Содержимое 11"/>
          <p:cNvGraphicFramePr>
            <a:graphicFrameLocks noGrp="1"/>
          </p:cNvGraphicFramePr>
          <p:nvPr>
            <p:ph idx="1"/>
          </p:nvPr>
        </p:nvGraphicFramePr>
        <p:xfrm>
          <a:off x="609600" y="1295400"/>
          <a:ext cx="7239000" cy="4656853"/>
        </p:xfrm>
        <a:graphic>
          <a:graphicData uri="http://schemas.openxmlformats.org/drawingml/2006/table">
            <a:tbl>
              <a:tblPr/>
              <a:tblGrid>
                <a:gridCol w="3657600"/>
                <a:gridCol w="914400"/>
                <a:gridCol w="914400"/>
                <a:gridCol w="838200"/>
                <a:gridCol w="914400"/>
              </a:tblGrid>
              <a:tr h="381000">
                <a:tc>
                  <a:txBody>
                    <a:bodyPr/>
                    <a:lstStyle/>
                    <a:p>
                      <a:pPr marR="21590">
                        <a:lnSpc>
                          <a:spcPct val="115000"/>
                        </a:lnSpc>
                        <a:spcAft>
                          <a:spcPts val="1000"/>
                        </a:spcAft>
                      </a:pPr>
                      <a:endParaRPr lang="en-US" sz="900" kern="50" dirty="0">
                        <a:latin typeface="Verdana"/>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nSpc>
                          <a:spcPct val="115000"/>
                        </a:lnSpc>
                        <a:spcAft>
                          <a:spcPts val="1000"/>
                        </a:spcAft>
                      </a:pPr>
                      <a:r>
                        <a:rPr lang="ru-RU" sz="1050" b="1" kern="50" dirty="0" smtClean="0">
                          <a:latin typeface="Verdana"/>
                          <a:ea typeface="Times New Roman"/>
                          <a:cs typeface="Times New Roman"/>
                        </a:rPr>
                        <a:t>1995</a:t>
                      </a:r>
                      <a:r>
                        <a:rPr lang="en-US" sz="1050" b="1" kern="50" dirty="0" smtClean="0">
                          <a:latin typeface="Verdana"/>
                          <a:ea typeface="Times New Roman"/>
                          <a:cs typeface="Times New Roman"/>
                        </a:rPr>
                        <a:t>…</a:t>
                      </a:r>
                      <a:endParaRPr lang="ru-RU" sz="1050" b="1"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nSpc>
                          <a:spcPct val="115000"/>
                        </a:lnSpc>
                        <a:spcAft>
                          <a:spcPts val="1000"/>
                        </a:spcAft>
                      </a:pPr>
                      <a:r>
                        <a:rPr lang="ru-RU" sz="1050" b="1" kern="50" dirty="0" smtClean="0">
                          <a:latin typeface="Verdana"/>
                          <a:ea typeface="Times New Roman"/>
                          <a:cs typeface="Times New Roman"/>
                        </a:rPr>
                        <a:t>2000</a:t>
                      </a:r>
                      <a:r>
                        <a:rPr lang="en-US" sz="1050" b="1" kern="50" dirty="0" smtClean="0">
                          <a:latin typeface="Verdana"/>
                          <a:ea typeface="Times New Roman"/>
                          <a:cs typeface="Times New Roman"/>
                        </a:rPr>
                        <a:t>…</a:t>
                      </a:r>
                      <a:endParaRPr lang="ru-RU" sz="1050" b="1"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nSpc>
                          <a:spcPct val="115000"/>
                        </a:lnSpc>
                        <a:spcAft>
                          <a:spcPts val="1000"/>
                        </a:spcAft>
                      </a:pPr>
                      <a:r>
                        <a:rPr lang="ru-RU" sz="1050" b="1" kern="50" dirty="0" smtClean="0">
                          <a:latin typeface="Verdana"/>
                          <a:ea typeface="Times New Roman"/>
                          <a:cs typeface="Times New Roman"/>
                        </a:rPr>
                        <a:t>2005</a:t>
                      </a:r>
                      <a:r>
                        <a:rPr lang="en-US" sz="1050" b="1" kern="50" dirty="0" smtClean="0">
                          <a:latin typeface="Verdana"/>
                          <a:ea typeface="Times New Roman"/>
                          <a:cs typeface="Times New Roman"/>
                        </a:rPr>
                        <a:t>…</a:t>
                      </a:r>
                      <a:endParaRPr lang="ru-RU" sz="1050" b="1"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050" b="1" kern="50" dirty="0" smtClean="0">
                          <a:latin typeface="Verdana"/>
                          <a:ea typeface="Times New Roman"/>
                          <a:cs typeface="Times New Roman"/>
                        </a:rPr>
                        <a:t>2010</a:t>
                      </a:r>
                      <a:r>
                        <a:rPr lang="en-US" sz="1050" b="1" kern="50" dirty="0" smtClean="0">
                          <a:latin typeface="Verdana"/>
                          <a:ea typeface="Times New Roman"/>
                          <a:cs typeface="Times New Roman"/>
                        </a:rPr>
                        <a:t>…</a:t>
                      </a:r>
                      <a:endParaRPr lang="ru-RU" sz="1050" b="1"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40">
                <a:tc>
                  <a:txBody>
                    <a:bodyPr/>
                    <a:lstStyle/>
                    <a:p>
                      <a:pPr marR="21590">
                        <a:lnSpc>
                          <a:spcPct val="115000"/>
                        </a:lnSpc>
                        <a:spcAft>
                          <a:spcPts val="0"/>
                        </a:spcAft>
                      </a:pPr>
                      <a:r>
                        <a:rPr lang="ru-RU" sz="1600" kern="50" dirty="0" err="1">
                          <a:latin typeface="Verdana"/>
                          <a:ea typeface="Times New Roman"/>
                          <a:cs typeface="Times New Roman"/>
                        </a:rPr>
                        <a:t>Funds</a:t>
                      </a:r>
                      <a:r>
                        <a:rPr lang="ru-RU" sz="1600" kern="50" dirty="0">
                          <a:latin typeface="Verdana"/>
                          <a:ea typeface="Times New Roman"/>
                          <a:cs typeface="Times New Roman"/>
                        </a:rPr>
                        <a:t> </a:t>
                      </a:r>
                      <a:r>
                        <a:rPr lang="ru-RU" sz="1600" kern="50" dirty="0" err="1">
                          <a:latin typeface="Verdana"/>
                          <a:ea typeface="Times New Roman"/>
                          <a:cs typeface="Times New Roman"/>
                        </a:rPr>
                        <a:t>for</a:t>
                      </a:r>
                      <a:r>
                        <a:rPr lang="ru-RU" sz="1600" kern="50" dirty="0">
                          <a:latin typeface="Verdana"/>
                          <a:ea typeface="Times New Roman"/>
                          <a:cs typeface="Times New Roman"/>
                        </a:rPr>
                        <a:t> </a:t>
                      </a:r>
                      <a:r>
                        <a:rPr lang="ru-RU" sz="1600" kern="50" dirty="0" err="1">
                          <a:latin typeface="Verdana"/>
                          <a:ea typeface="Times New Roman"/>
                          <a:cs typeface="Times New Roman"/>
                        </a:rPr>
                        <a:t>investment</a:t>
                      </a:r>
                      <a:r>
                        <a:rPr lang="ru-RU" sz="1600" kern="50" dirty="0">
                          <a:latin typeface="Verdana"/>
                          <a:ea typeface="Times New Roman"/>
                          <a:cs typeface="Times New Roman"/>
                        </a:rPr>
                        <a:t>, </a:t>
                      </a:r>
                      <a:r>
                        <a:rPr lang="ru-RU" sz="1600" kern="50" dirty="0" err="1">
                          <a:latin typeface="Verdana"/>
                          <a:ea typeface="Times New Roman"/>
                          <a:cs typeface="Times New Roman"/>
                        </a:rPr>
                        <a:t>total</a:t>
                      </a:r>
                      <a:endParaRPr lang="ru-RU" sz="16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dirty="0">
                          <a:latin typeface="Verdana"/>
                          <a:ea typeface="Times New Roman"/>
                          <a:cs typeface="Times New Roman"/>
                        </a:rPr>
                        <a:t>100</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dirty="0">
                          <a:latin typeface="Verdana"/>
                          <a:ea typeface="Times New Roman"/>
                          <a:cs typeface="Times New Roman"/>
                        </a:rPr>
                        <a:t>100</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dirty="0">
                          <a:latin typeface="Verdana"/>
                          <a:ea typeface="Times New Roman"/>
                          <a:cs typeface="Times New Roman"/>
                        </a:rPr>
                        <a:t>100</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a:latin typeface="Verdana"/>
                          <a:ea typeface="Times New Roman"/>
                          <a:cs typeface="Times New Roman"/>
                        </a:rPr>
                        <a:t>100</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40">
                <a:tc>
                  <a:txBody>
                    <a:bodyPr/>
                    <a:lstStyle/>
                    <a:p>
                      <a:pPr marR="21590">
                        <a:lnSpc>
                          <a:spcPct val="115000"/>
                        </a:lnSpc>
                        <a:spcAft>
                          <a:spcPts val="0"/>
                        </a:spcAft>
                      </a:pPr>
                      <a:r>
                        <a:rPr lang="ru-RU" sz="1600" b="1" kern="50" dirty="0" err="1">
                          <a:latin typeface="Verdana"/>
                          <a:ea typeface="Times New Roman"/>
                          <a:cs typeface="Times New Roman"/>
                        </a:rPr>
                        <a:t>Internal</a:t>
                      </a:r>
                      <a:r>
                        <a:rPr lang="ru-RU" sz="1600" b="1" kern="50" dirty="0">
                          <a:latin typeface="Verdana"/>
                          <a:ea typeface="Times New Roman"/>
                          <a:cs typeface="Times New Roman"/>
                        </a:rPr>
                        <a:t> </a:t>
                      </a:r>
                      <a:r>
                        <a:rPr lang="ru-RU" sz="1600" b="1" kern="50" dirty="0" err="1">
                          <a:latin typeface="Verdana"/>
                          <a:ea typeface="Times New Roman"/>
                          <a:cs typeface="Times New Roman"/>
                        </a:rPr>
                        <a:t>funds</a:t>
                      </a:r>
                      <a:r>
                        <a:rPr lang="ru-RU" sz="1600" kern="50" dirty="0">
                          <a:latin typeface="Verdana"/>
                          <a:ea typeface="Times New Roman"/>
                          <a:cs typeface="Times New Roman"/>
                        </a:rPr>
                        <a:t>, </a:t>
                      </a:r>
                      <a:r>
                        <a:rPr lang="ru-RU" sz="1600" kern="50" dirty="0" err="1">
                          <a:latin typeface="Verdana"/>
                          <a:ea typeface="Times New Roman"/>
                          <a:cs typeface="Times New Roman"/>
                        </a:rPr>
                        <a:t>including</a:t>
                      </a:r>
                      <a:endParaRPr lang="ru-RU" sz="16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a:latin typeface="Verdana"/>
                          <a:ea typeface="Times New Roman"/>
                          <a:cs typeface="Times New Roman"/>
                        </a:rPr>
                        <a:t>49</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a:latin typeface="Verdana"/>
                          <a:ea typeface="Times New Roman"/>
                          <a:cs typeface="Times New Roman"/>
                        </a:rPr>
                        <a:t>48</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dirty="0">
                          <a:solidFill>
                            <a:srgbClr val="000000"/>
                          </a:solidFill>
                          <a:latin typeface="Verdana"/>
                          <a:ea typeface="Times New Roman"/>
                          <a:cs typeface="Calibri"/>
                        </a:rPr>
                        <a:t>44</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dirty="0">
                          <a:latin typeface="Verdana"/>
                          <a:ea typeface="Times New Roman"/>
                          <a:cs typeface="Times New Roman"/>
                        </a:rPr>
                        <a:t>41</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320">
                <a:tc>
                  <a:txBody>
                    <a:bodyPr/>
                    <a:lstStyle/>
                    <a:p>
                      <a:pPr marR="21590">
                        <a:lnSpc>
                          <a:spcPct val="115000"/>
                        </a:lnSpc>
                        <a:spcAft>
                          <a:spcPts val="0"/>
                        </a:spcAft>
                      </a:pPr>
                      <a:r>
                        <a:rPr lang="en-US" sz="1600" kern="50" dirty="0">
                          <a:latin typeface="Verdana"/>
                          <a:ea typeface="Times New Roman"/>
                          <a:cs typeface="Times New Roman"/>
                        </a:rPr>
                        <a:t>- profits after tax and dividends</a:t>
                      </a:r>
                      <a:endParaRPr lang="ru-RU" sz="16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a:latin typeface="Verdana"/>
                          <a:ea typeface="Times New Roman"/>
                          <a:cs typeface="Times New Roman"/>
                        </a:rPr>
                        <a:t>21</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a:solidFill>
                            <a:srgbClr val="000000"/>
                          </a:solidFill>
                          <a:latin typeface="Verdana"/>
                          <a:ea typeface="Times New Roman"/>
                          <a:cs typeface="Calibri"/>
                        </a:rPr>
                        <a:t>23</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dirty="0">
                          <a:solidFill>
                            <a:srgbClr val="000000"/>
                          </a:solidFill>
                          <a:latin typeface="Verdana"/>
                          <a:ea typeface="Times New Roman"/>
                          <a:cs typeface="Calibri"/>
                        </a:rPr>
                        <a:t>20</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dirty="0">
                          <a:latin typeface="Verdana"/>
                          <a:ea typeface="Times New Roman"/>
                          <a:cs typeface="Times New Roman"/>
                        </a:rPr>
                        <a:t>17</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40">
                <a:tc>
                  <a:txBody>
                    <a:bodyPr/>
                    <a:lstStyle/>
                    <a:p>
                      <a:pPr marR="21590">
                        <a:lnSpc>
                          <a:spcPct val="115000"/>
                        </a:lnSpc>
                        <a:spcAft>
                          <a:spcPts val="0"/>
                        </a:spcAft>
                      </a:pPr>
                      <a:r>
                        <a:rPr lang="ru-RU" sz="1600" kern="50">
                          <a:latin typeface="Verdana"/>
                          <a:ea typeface="Times New Roman"/>
                          <a:cs typeface="Times New Roman"/>
                        </a:rPr>
                        <a:t>- capital consumption allowance</a:t>
                      </a:r>
                      <a:endParaRPr lang="ru-RU" sz="16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21590" algn="ctr">
                        <a:lnSpc>
                          <a:spcPct val="115000"/>
                        </a:lnSpc>
                        <a:spcAft>
                          <a:spcPts val="1000"/>
                        </a:spcAft>
                      </a:pPr>
                      <a:r>
                        <a:rPr lang="ru-RU" sz="1400" i="1" kern="50">
                          <a:latin typeface="Verdana"/>
                          <a:ea typeface="Times New Roman"/>
                          <a:cs typeface="Times New Roman"/>
                        </a:rPr>
                        <a:t>23</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i="1" kern="50">
                          <a:solidFill>
                            <a:srgbClr val="000000"/>
                          </a:solidFill>
                          <a:latin typeface="Verdana"/>
                          <a:ea typeface="Times New Roman"/>
                          <a:cs typeface="Calibri"/>
                        </a:rPr>
                        <a:t>18</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i="1" kern="50" dirty="0">
                          <a:solidFill>
                            <a:srgbClr val="000000"/>
                          </a:solidFill>
                          <a:latin typeface="Verdana"/>
                          <a:ea typeface="Times New Roman"/>
                          <a:cs typeface="Calibri"/>
                        </a:rPr>
                        <a:t>21</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i="1" kern="50" dirty="0">
                          <a:latin typeface="Verdana"/>
                          <a:ea typeface="Times New Roman"/>
                          <a:cs typeface="Times New Roman"/>
                        </a:rPr>
                        <a:t>21</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060">
                <a:tc>
                  <a:txBody>
                    <a:bodyPr/>
                    <a:lstStyle/>
                    <a:p>
                      <a:pPr marR="21590">
                        <a:lnSpc>
                          <a:spcPct val="115000"/>
                        </a:lnSpc>
                        <a:spcAft>
                          <a:spcPts val="0"/>
                        </a:spcAft>
                      </a:pPr>
                      <a:r>
                        <a:rPr lang="en-US" sz="1600" b="1" kern="50" dirty="0">
                          <a:latin typeface="Verdana"/>
                          <a:ea typeface="Times New Roman"/>
                          <a:cs typeface="Times New Roman"/>
                        </a:rPr>
                        <a:t>Net increase in liabilities, </a:t>
                      </a:r>
                      <a:r>
                        <a:rPr lang="en-US" sz="1600" kern="50" dirty="0">
                          <a:latin typeface="Verdana"/>
                          <a:ea typeface="Times New Roman"/>
                          <a:cs typeface="Times New Roman"/>
                        </a:rPr>
                        <a:t>including</a:t>
                      </a:r>
                      <a:endParaRPr lang="ru-RU" sz="1600" kern="50" dirty="0">
                        <a:latin typeface="Calibri"/>
                        <a:ea typeface="Times New Roman"/>
                        <a:cs typeface="Times New Roman"/>
                      </a:endParaRPr>
                    </a:p>
                  </a:txBody>
                  <a:tcPr marL="58991" marR="589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21590" algn="ctr">
                        <a:lnSpc>
                          <a:spcPct val="115000"/>
                        </a:lnSpc>
                        <a:spcAft>
                          <a:spcPts val="1000"/>
                        </a:spcAft>
                      </a:pPr>
                      <a:r>
                        <a:rPr lang="ru-RU" sz="1400" b="1" kern="50">
                          <a:latin typeface="Verdana"/>
                          <a:ea typeface="Times New Roman"/>
                          <a:cs typeface="Times New Roman"/>
                        </a:rPr>
                        <a:t>51</a:t>
                      </a:r>
                      <a:endParaRPr lang="ru-RU" sz="1400" kern="50">
                        <a:latin typeface="Calibri"/>
                        <a:ea typeface="Times New Roman"/>
                        <a:cs typeface="Times New Roman"/>
                      </a:endParaRPr>
                    </a:p>
                  </a:txBody>
                  <a:tcPr marL="58991" marR="58991"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a:solidFill>
                            <a:srgbClr val="000000"/>
                          </a:solidFill>
                          <a:latin typeface="Verdana"/>
                          <a:ea typeface="Times New Roman"/>
                          <a:cs typeface="Calibri"/>
                        </a:rPr>
                        <a:t>52</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a:solidFill>
                            <a:srgbClr val="000000"/>
                          </a:solidFill>
                          <a:latin typeface="Verdana"/>
                          <a:ea typeface="Times New Roman"/>
                          <a:cs typeface="Calibri"/>
                        </a:rPr>
                        <a:t>56</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dirty="0">
                          <a:latin typeface="Verdana"/>
                          <a:ea typeface="Times New Roman"/>
                          <a:cs typeface="Times New Roman"/>
                        </a:rPr>
                        <a:t>59</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493">
                <a:tc>
                  <a:txBody>
                    <a:bodyPr/>
                    <a:lstStyle/>
                    <a:p>
                      <a:pPr marR="21590">
                        <a:lnSpc>
                          <a:spcPct val="115000"/>
                        </a:lnSpc>
                        <a:spcAft>
                          <a:spcPts val="0"/>
                        </a:spcAft>
                      </a:pPr>
                      <a:r>
                        <a:rPr lang="ru-RU" sz="1600" kern="50">
                          <a:latin typeface="Verdana"/>
                          <a:ea typeface="Times New Roman"/>
                          <a:cs typeface="Times New Roman"/>
                        </a:rPr>
                        <a:t>bank credits and loans</a:t>
                      </a:r>
                      <a:endParaRPr lang="ru-RU" sz="16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a:latin typeface="Verdana"/>
                          <a:ea typeface="Times New Roman"/>
                          <a:cs typeface="Times New Roman"/>
                        </a:rPr>
                        <a:t>-</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a:solidFill>
                            <a:srgbClr val="000000"/>
                          </a:solidFill>
                          <a:latin typeface="Verdana"/>
                          <a:ea typeface="Times New Roman"/>
                          <a:cs typeface="Calibri"/>
                        </a:rPr>
                        <a:t>10</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a:solidFill>
                            <a:srgbClr val="000000"/>
                          </a:solidFill>
                          <a:latin typeface="Verdana"/>
                          <a:ea typeface="Times New Roman"/>
                          <a:cs typeface="Calibri"/>
                        </a:rPr>
                        <a:t>14</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dirty="0">
                          <a:latin typeface="Verdana"/>
                          <a:ea typeface="Times New Roman"/>
                          <a:cs typeface="Times New Roman"/>
                        </a:rPr>
                        <a:t>15</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380">
                <a:tc>
                  <a:txBody>
                    <a:bodyPr/>
                    <a:lstStyle/>
                    <a:p>
                      <a:pPr marR="21590">
                        <a:lnSpc>
                          <a:spcPct val="115000"/>
                        </a:lnSpc>
                        <a:spcAft>
                          <a:spcPts val="0"/>
                        </a:spcAft>
                      </a:pPr>
                      <a:r>
                        <a:rPr lang="en-US" sz="1600" kern="50">
                          <a:latin typeface="Verdana"/>
                          <a:ea typeface="Times New Roman"/>
                          <a:cs typeface="Times New Roman"/>
                        </a:rPr>
                        <a:t>- budgetary and non-budgetary funds</a:t>
                      </a:r>
                      <a:endParaRPr lang="ru-RU" sz="16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a:latin typeface="Verdana"/>
                          <a:ea typeface="Times New Roman"/>
                          <a:cs typeface="Times New Roman"/>
                        </a:rPr>
                        <a:t>33</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dirty="0">
                          <a:solidFill>
                            <a:srgbClr val="000000"/>
                          </a:solidFill>
                          <a:latin typeface="Verdana"/>
                          <a:ea typeface="Times New Roman"/>
                          <a:cs typeface="Calibri"/>
                        </a:rPr>
                        <a:t>27</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a:solidFill>
                            <a:srgbClr val="000000"/>
                          </a:solidFill>
                          <a:latin typeface="Verdana"/>
                          <a:ea typeface="Times New Roman"/>
                          <a:cs typeface="Calibri"/>
                        </a:rPr>
                        <a:t>21</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b="1" kern="50" dirty="0">
                          <a:latin typeface="Verdana"/>
                          <a:ea typeface="Times New Roman"/>
                          <a:cs typeface="Times New Roman"/>
                        </a:rPr>
                        <a:t>20</a:t>
                      </a:r>
                      <a:endParaRPr lang="ru-RU" sz="14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40">
                <a:tc>
                  <a:txBody>
                    <a:bodyPr/>
                    <a:lstStyle/>
                    <a:p>
                      <a:pPr marR="21590">
                        <a:lnSpc>
                          <a:spcPct val="115000"/>
                        </a:lnSpc>
                        <a:spcAft>
                          <a:spcPts val="0"/>
                        </a:spcAft>
                      </a:pPr>
                      <a:r>
                        <a:rPr lang="en-US" sz="1600" kern="50" dirty="0">
                          <a:latin typeface="Verdana"/>
                          <a:ea typeface="Times New Roman"/>
                          <a:cs typeface="Times New Roman"/>
                        </a:rPr>
                        <a:t>- high-level organizations funds</a:t>
                      </a:r>
                      <a:endParaRPr lang="ru-RU" sz="1600"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a:latin typeface="Verdana"/>
                          <a:ea typeface="Times New Roman"/>
                          <a:cs typeface="Times New Roman"/>
                        </a:rPr>
                        <a:t>Х</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400" kern="50">
                          <a:solidFill>
                            <a:srgbClr val="000000"/>
                          </a:solidFill>
                          <a:latin typeface="Verdana"/>
                          <a:ea typeface="Times New Roman"/>
                          <a:cs typeface="Calibri"/>
                        </a:rPr>
                        <a:t>х</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1400" b="1" kern="50" dirty="0">
                          <a:solidFill>
                            <a:srgbClr val="000000"/>
                          </a:solidFill>
                          <a:latin typeface="Verdana"/>
                          <a:ea typeface="Times New Roman"/>
                          <a:cs typeface="Calibri"/>
                        </a:rPr>
                        <a:t>11</a:t>
                      </a:r>
                      <a:endParaRPr lang="ru-RU" sz="1400" b="1"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1400" b="1" kern="50" dirty="0">
                          <a:latin typeface="Verdana"/>
                          <a:ea typeface="Times New Roman"/>
                          <a:cs typeface="Times New Roman"/>
                        </a:rPr>
                        <a:t>18</a:t>
                      </a:r>
                      <a:endParaRPr lang="ru-RU" sz="1400" b="1"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R="21590" indent="20955">
                        <a:lnSpc>
                          <a:spcPct val="115000"/>
                        </a:lnSpc>
                        <a:spcAft>
                          <a:spcPts val="0"/>
                        </a:spcAft>
                      </a:pPr>
                      <a:r>
                        <a:rPr lang="en-US" sz="1600" kern="50" dirty="0">
                          <a:latin typeface="Verdana"/>
                          <a:ea typeface="Times New Roman"/>
                          <a:cs typeface="Times New Roman"/>
                        </a:rPr>
                        <a:t>among them:  </a:t>
                      </a:r>
                      <a:r>
                        <a:rPr lang="en-US" sz="1600" b="1" kern="50" dirty="0">
                          <a:latin typeface="Verdana"/>
                          <a:ea typeface="Times New Roman"/>
                          <a:cs typeface="Times New Roman"/>
                        </a:rPr>
                        <a:t>FDI</a:t>
                      </a:r>
                      <a:endParaRPr lang="ru-RU" sz="1600" b="1"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955" algn="ctr">
                        <a:lnSpc>
                          <a:spcPct val="115000"/>
                        </a:lnSpc>
                        <a:spcAft>
                          <a:spcPts val="1000"/>
                        </a:spcAft>
                      </a:pPr>
                      <a:r>
                        <a:rPr lang="en-US" sz="1400" kern="50">
                          <a:latin typeface="Verdana"/>
                          <a:ea typeface="Times New Roman"/>
                          <a:cs typeface="Times New Roman"/>
                        </a:rPr>
                        <a:t>x</a:t>
                      </a:r>
                      <a:endParaRPr lang="ru-RU" sz="1400" kern="5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955" algn="ctr">
                        <a:lnSpc>
                          <a:spcPct val="115000"/>
                        </a:lnSpc>
                        <a:spcAft>
                          <a:spcPts val="1000"/>
                        </a:spcAft>
                      </a:pPr>
                      <a:r>
                        <a:rPr lang="en-US" sz="1400" b="1" kern="50" dirty="0">
                          <a:solidFill>
                            <a:srgbClr val="000000"/>
                          </a:solidFill>
                          <a:latin typeface="Verdana"/>
                          <a:ea typeface="Times New Roman"/>
                          <a:cs typeface="Calibri"/>
                        </a:rPr>
                        <a:t>5</a:t>
                      </a:r>
                      <a:endParaRPr lang="ru-RU" sz="1400" b="1"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955" algn="ctr">
                        <a:lnSpc>
                          <a:spcPct val="115000"/>
                        </a:lnSpc>
                        <a:spcAft>
                          <a:spcPts val="1000"/>
                        </a:spcAft>
                      </a:pPr>
                      <a:r>
                        <a:rPr lang="ru-RU" sz="1400" b="1" kern="50" dirty="0">
                          <a:solidFill>
                            <a:srgbClr val="000000"/>
                          </a:solidFill>
                          <a:latin typeface="Verdana"/>
                          <a:ea typeface="Times New Roman"/>
                          <a:cs typeface="Calibri"/>
                        </a:rPr>
                        <a:t>7</a:t>
                      </a:r>
                      <a:endParaRPr lang="ru-RU" sz="1400" b="1"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955" algn="ctr">
                        <a:lnSpc>
                          <a:spcPct val="115000"/>
                        </a:lnSpc>
                        <a:spcAft>
                          <a:spcPts val="1000"/>
                        </a:spcAft>
                      </a:pPr>
                      <a:r>
                        <a:rPr lang="ru-RU" sz="1400" b="1" kern="50" dirty="0">
                          <a:latin typeface="Verdana"/>
                          <a:ea typeface="Times New Roman"/>
                          <a:cs typeface="Times New Roman"/>
                        </a:rPr>
                        <a:t>4</a:t>
                      </a:r>
                      <a:endParaRPr lang="ru-RU" sz="1400" b="1" kern="50" dirty="0">
                        <a:latin typeface="Calibri"/>
                        <a:ea typeface="Times New Roman"/>
                        <a:cs typeface="Times New Roman"/>
                      </a:endParaRPr>
                    </a:p>
                  </a:txBody>
                  <a:tcPr marL="58991" marR="58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244475"/>
            <a:ext cx="8763000" cy="1431925"/>
          </a:xfrm>
        </p:spPr>
        <p:txBody>
          <a:bodyPr/>
          <a:lstStyle/>
          <a:p>
            <a:r>
              <a:rPr lang="en-US" sz="2900" dirty="0" smtClean="0"/>
              <a:t>Structure Analysis of Real Sector Financing Sources in Russia</a:t>
            </a:r>
            <a:endParaRPr lang="ru-RU" sz="2900" dirty="0"/>
          </a:p>
        </p:txBody>
      </p:sp>
      <p:sp>
        <p:nvSpPr>
          <p:cNvPr id="3" name="Содержимое 2"/>
          <p:cNvSpPr>
            <a:spLocks noGrp="1"/>
          </p:cNvSpPr>
          <p:nvPr>
            <p:ph idx="1"/>
          </p:nvPr>
        </p:nvSpPr>
        <p:spPr>
          <a:xfrm>
            <a:off x="685800" y="1524000"/>
            <a:ext cx="8007350" cy="4191000"/>
          </a:xfrm>
        </p:spPr>
        <p:txBody>
          <a:bodyPr>
            <a:normAutofit/>
          </a:bodyPr>
          <a:lstStyle/>
          <a:p>
            <a:r>
              <a:rPr lang="en-US" sz="1800" dirty="0" smtClean="0"/>
              <a:t>There is a different ratio of internal and external fixed investment (more than a half of investment comes from </a:t>
            </a:r>
            <a:r>
              <a:rPr lang="en-US" sz="1800" b="1" dirty="0" smtClean="0"/>
              <a:t>external</a:t>
            </a:r>
            <a:r>
              <a:rPr lang="en-US" sz="1800" dirty="0" smtClean="0"/>
              <a:t> sources). </a:t>
            </a:r>
            <a:endParaRPr lang="ru-RU" sz="1800" dirty="0" smtClean="0"/>
          </a:p>
          <a:p>
            <a:pPr marL="1074738" indent="-269875"/>
            <a:r>
              <a:rPr lang="en-US" sz="1800" b="1" dirty="0" smtClean="0"/>
              <a:t>Weak role of capital consumption allowance </a:t>
            </a:r>
            <a:r>
              <a:rPr lang="en-US" sz="1800" dirty="0" smtClean="0"/>
              <a:t>(does not amount to 50% or in fact amounts to barely one fifth of all assets).   </a:t>
            </a:r>
            <a:endParaRPr lang="ru-RU" sz="1800" dirty="0" smtClean="0"/>
          </a:p>
          <a:p>
            <a:r>
              <a:rPr lang="en-US" sz="1800" b="1" dirty="0" smtClean="0"/>
              <a:t>The predominant source  in external fixed investment involves central distribution </a:t>
            </a:r>
            <a:r>
              <a:rPr lang="en-US" sz="1800" dirty="0" smtClean="0"/>
              <a:t>from state budgets of different levels and non-budgetary state funds: it steadily surpasses the market raised funds. The percentage of last ones was at the same time gradually increasing, and the percentage of government subsidies was slightly decreasing. (The situation is opposite changed last year).</a:t>
            </a:r>
            <a:endParaRPr lang="ru-RU" sz="1800" dirty="0" smtClean="0"/>
          </a:p>
          <a:p>
            <a:r>
              <a:rPr lang="en-US" sz="1800" dirty="0" smtClean="0"/>
              <a:t>Peculiar to Russia is such source of investment as </a:t>
            </a:r>
            <a:r>
              <a:rPr lang="en-US" sz="1800" b="1" dirty="0" smtClean="0"/>
              <a:t>high-level organizations’ funds </a:t>
            </a:r>
            <a:r>
              <a:rPr lang="en-US" sz="1800" dirty="0" smtClean="0"/>
              <a:t>(their percentage is gradually increasing that makes them as significant in investment as capital consumption allowance, profit, budget funds and credit market instruments).  </a:t>
            </a:r>
            <a:endParaRPr lang="ru-RU" sz="1800" dirty="0" smtClean="0"/>
          </a:p>
          <a:p>
            <a:pPr marL="1074738" indent="-269875"/>
            <a:r>
              <a:rPr lang="en-US" sz="1800" dirty="0" smtClean="0"/>
              <a:t>The percentage of  </a:t>
            </a:r>
            <a:r>
              <a:rPr lang="en-US" sz="1800" b="1" dirty="0" smtClean="0"/>
              <a:t>FDI is twice as low and is at 5%  </a:t>
            </a:r>
            <a:r>
              <a:rPr lang="en-US" sz="1800" dirty="0" smtClean="0"/>
              <a:t>an average. </a:t>
            </a:r>
            <a:endParaRPr lang="ru-RU" sz="1800" dirty="0" smtClean="0"/>
          </a:p>
          <a:p>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9600"/>
            <a:ext cx="8229600" cy="1143000"/>
          </a:xfrm>
        </p:spPr>
        <p:txBody>
          <a:bodyPr/>
          <a:lstStyle/>
          <a:p>
            <a:r>
              <a:rPr lang="en-US" dirty="0" smtClean="0"/>
              <a:t>Why the Structures are Different?</a:t>
            </a:r>
            <a:endParaRPr lang="ru-RU" dirty="0"/>
          </a:p>
        </p:txBody>
      </p:sp>
      <p:sp>
        <p:nvSpPr>
          <p:cNvPr id="3" name="Содержимое 2"/>
          <p:cNvSpPr>
            <a:spLocks noGrp="1"/>
          </p:cNvSpPr>
          <p:nvPr>
            <p:ph idx="1"/>
          </p:nvPr>
        </p:nvSpPr>
        <p:spPr>
          <a:xfrm>
            <a:off x="457200" y="2332037"/>
            <a:ext cx="8229600" cy="4525963"/>
          </a:xfrm>
        </p:spPr>
        <p:txBody>
          <a:bodyPr/>
          <a:lstStyle/>
          <a:p>
            <a:r>
              <a:rPr lang="en-US" dirty="0" smtClean="0"/>
              <a:t>To better understand the outlined differences let’s compare the investment of Russia and the U.S. in terms of property forms although statistical views for property forms in Russia and  the U.S. are not completely identical.</a:t>
            </a:r>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85800"/>
            <a:ext cx="8385175" cy="1431925"/>
          </a:xfrm>
        </p:spPr>
        <p:txBody>
          <a:bodyPr>
            <a:normAutofit fontScale="90000"/>
          </a:bodyPr>
          <a:lstStyle/>
          <a:p>
            <a:pPr lvl="0" eaLnBrk="1" hangingPunct="1"/>
            <a:r>
              <a:rPr lang="en-US" sz="3200" dirty="0" smtClean="0">
                <a:solidFill>
                  <a:schemeClr val="tx1"/>
                </a:solidFill>
                <a:effectLst/>
                <a:latin typeface="Verdana" pitchFamily="34" charset="0"/>
                <a:ea typeface="Times New Roman" pitchFamily="18" charset="0"/>
                <a:cs typeface="Times New Roman" pitchFamily="18" charset="0"/>
              </a:rPr>
              <a:t>Gross Fixed Investment in the U.S., </a:t>
            </a:r>
            <a:br>
              <a:rPr lang="en-US" sz="3200" dirty="0" smtClean="0">
                <a:solidFill>
                  <a:schemeClr val="tx1"/>
                </a:solidFill>
                <a:effectLst/>
                <a:latin typeface="Verdana" pitchFamily="34" charset="0"/>
                <a:ea typeface="Times New Roman" pitchFamily="18" charset="0"/>
                <a:cs typeface="Times New Roman" pitchFamily="18" charset="0"/>
              </a:rPr>
            </a:br>
            <a:r>
              <a:rPr lang="en-US" sz="3200" dirty="0" smtClean="0">
                <a:solidFill>
                  <a:schemeClr val="tx1"/>
                </a:solidFill>
                <a:effectLst/>
                <a:latin typeface="Verdana" pitchFamily="34" charset="0"/>
                <a:ea typeface="Times New Roman" pitchFamily="18" charset="0"/>
                <a:cs typeface="Times New Roman" pitchFamily="18" charset="0"/>
              </a:rPr>
              <a:t>2003-2013, %. </a:t>
            </a:r>
            <a:br>
              <a:rPr lang="en-US" sz="3200" dirty="0" smtClean="0">
                <a:solidFill>
                  <a:schemeClr val="tx1"/>
                </a:solidFill>
                <a:effectLst/>
                <a:latin typeface="Verdana" pitchFamily="34" charset="0"/>
                <a:ea typeface="Times New Roman" pitchFamily="18" charset="0"/>
                <a:cs typeface="Times New Roman" pitchFamily="18" charset="0"/>
              </a:rPr>
            </a:br>
            <a:r>
              <a:rPr lang="en-US" sz="3200" dirty="0" smtClean="0">
                <a:solidFill>
                  <a:schemeClr val="tx1"/>
                </a:solidFill>
                <a:effectLst/>
                <a:latin typeface="Verdana" pitchFamily="34" charset="0"/>
                <a:ea typeface="Times New Roman" pitchFamily="18" charset="0"/>
                <a:cs typeface="Times New Roman" pitchFamily="18" charset="0"/>
              </a:rPr>
              <a:t/>
            </a:r>
            <a:br>
              <a:rPr lang="en-US" sz="3200" dirty="0" smtClean="0">
                <a:solidFill>
                  <a:schemeClr val="tx1"/>
                </a:solidFill>
                <a:effectLst/>
                <a:latin typeface="Verdana" pitchFamily="34" charset="0"/>
                <a:ea typeface="Times New Roman" pitchFamily="18" charset="0"/>
                <a:cs typeface="Times New Roman" pitchFamily="18" charset="0"/>
              </a:rPr>
            </a:br>
            <a:r>
              <a:rPr lang="en-US" sz="2400" b="0" i="1" dirty="0" smtClean="0">
                <a:solidFill>
                  <a:schemeClr val="tx1"/>
                </a:solidFill>
                <a:effectLst/>
                <a:latin typeface="Arial" pitchFamily="34" charset="0"/>
                <a:ea typeface="Times New Roman" pitchFamily="18" charset="0"/>
                <a:cs typeface="Verdana" pitchFamily="34" charset="0"/>
              </a:rPr>
              <a:t>Source</a:t>
            </a:r>
            <a:r>
              <a:rPr lang="en-US" sz="2400" b="0" dirty="0" smtClean="0">
                <a:solidFill>
                  <a:schemeClr val="tx1"/>
                </a:solidFill>
                <a:effectLst/>
                <a:latin typeface="Arial" pitchFamily="34" charset="0"/>
                <a:ea typeface="Times New Roman" pitchFamily="18" charset="0"/>
                <a:cs typeface="Verdana" pitchFamily="34" charset="0"/>
              </a:rPr>
              <a:t>: Table 5.9. Changes in Net Stock of Produced Assets (Fixed Assets and Inventories)</a:t>
            </a:r>
            <a:endParaRPr lang="ru-RU" sz="2400" dirty="0"/>
          </a:p>
        </p:txBody>
      </p:sp>
      <p:graphicFrame>
        <p:nvGraphicFramePr>
          <p:cNvPr id="6" name="Содержимое 5"/>
          <p:cNvGraphicFramePr>
            <a:graphicFrameLocks noGrp="1"/>
          </p:cNvGraphicFramePr>
          <p:nvPr>
            <p:ph idx="1"/>
          </p:nvPr>
        </p:nvGraphicFramePr>
        <p:xfrm>
          <a:off x="990600" y="2971799"/>
          <a:ext cx="6705600" cy="2326665"/>
        </p:xfrm>
        <a:graphic>
          <a:graphicData uri="http://schemas.openxmlformats.org/drawingml/2006/table">
            <a:tbl>
              <a:tblPr/>
              <a:tblGrid>
                <a:gridCol w="3657600"/>
                <a:gridCol w="3048000"/>
              </a:tblGrid>
              <a:tr h="76201">
                <a:tc>
                  <a:txBody>
                    <a:bodyPr/>
                    <a:lstStyle/>
                    <a:p>
                      <a:pPr marR="207645" indent="-90170" algn="ctr">
                        <a:lnSpc>
                          <a:spcPct val="115000"/>
                        </a:lnSpc>
                        <a:spcAft>
                          <a:spcPts val="1000"/>
                        </a:spcAft>
                      </a:pPr>
                      <a:endParaRPr lang="en-US" sz="1800" b="1" kern="50" dirty="0">
                        <a:latin typeface="Verdana"/>
                        <a:ea typeface="Times New Roman"/>
                        <a:cs typeface="Times New Roman"/>
                      </a:endParaRPr>
                    </a:p>
                  </a:txBody>
                  <a:tcPr marL="58487" marR="584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90170">
                        <a:lnSpc>
                          <a:spcPct val="115000"/>
                        </a:lnSpc>
                        <a:spcAft>
                          <a:spcPts val="1000"/>
                        </a:spcAft>
                      </a:pPr>
                      <a:r>
                        <a:rPr lang="en-US" sz="1800" b="1" kern="50" dirty="0">
                          <a:latin typeface="Verdana"/>
                          <a:ea typeface="Times New Roman"/>
                          <a:cs typeface="Times New Roman"/>
                        </a:rPr>
                        <a:t> </a:t>
                      </a:r>
                      <a:endParaRPr lang="ru-RU" sz="1800" b="1" kern="50" dirty="0">
                        <a:latin typeface="Calibri"/>
                        <a:ea typeface="Times New Roman"/>
                        <a:cs typeface="Times New Roman"/>
                      </a:endParaRPr>
                    </a:p>
                  </a:txBody>
                  <a:tcPr marL="58487" marR="584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829">
                <a:tc>
                  <a:txBody>
                    <a:bodyPr/>
                    <a:lstStyle/>
                    <a:p>
                      <a:pPr marR="207645" indent="-90170" algn="ctr">
                        <a:lnSpc>
                          <a:spcPct val="115000"/>
                        </a:lnSpc>
                        <a:spcAft>
                          <a:spcPts val="1000"/>
                        </a:spcAft>
                      </a:pPr>
                      <a:endParaRPr lang="en-US" sz="2000" b="0" kern="50" dirty="0" smtClean="0">
                        <a:latin typeface="Verdana"/>
                        <a:ea typeface="Times New Roman"/>
                        <a:cs typeface="Times New Roman"/>
                      </a:endParaRPr>
                    </a:p>
                    <a:p>
                      <a:pPr marL="0" marR="207645" indent="0" algn="ctr">
                        <a:lnSpc>
                          <a:spcPct val="115000"/>
                        </a:lnSpc>
                        <a:spcAft>
                          <a:spcPts val="1000"/>
                        </a:spcAft>
                      </a:pPr>
                      <a:r>
                        <a:rPr lang="en-US" sz="2000" b="0" kern="50" dirty="0" smtClean="0">
                          <a:latin typeface="Verdana"/>
                          <a:ea typeface="Times New Roman"/>
                          <a:cs typeface="Times New Roman"/>
                        </a:rPr>
                        <a:t>Private sector</a:t>
                      </a:r>
                      <a:endParaRPr lang="ru-RU" sz="2000" b="0" kern="50" dirty="0">
                        <a:latin typeface="Calibri"/>
                        <a:ea typeface="Times New Roman"/>
                        <a:cs typeface="Times New Roman"/>
                      </a:endParaRPr>
                    </a:p>
                  </a:txBody>
                  <a:tcPr marL="58487" marR="584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07645" indent="-90170" algn="ctr">
                        <a:lnSpc>
                          <a:spcPct val="115000"/>
                        </a:lnSpc>
                        <a:spcAft>
                          <a:spcPts val="1000"/>
                        </a:spcAft>
                      </a:pPr>
                      <a:endParaRPr lang="en-US" sz="1800" b="0" kern="50" dirty="0" smtClean="0">
                        <a:latin typeface="Verdana"/>
                        <a:ea typeface="Times New Roman"/>
                        <a:cs typeface="Times New Roman"/>
                      </a:endParaRPr>
                    </a:p>
                    <a:p>
                      <a:pPr marR="207645" indent="-90170" algn="ctr">
                        <a:lnSpc>
                          <a:spcPct val="115000"/>
                        </a:lnSpc>
                        <a:spcAft>
                          <a:spcPts val="1000"/>
                        </a:spcAft>
                      </a:pPr>
                      <a:r>
                        <a:rPr lang="en-US" sz="1800" b="0" kern="50" dirty="0" smtClean="0">
                          <a:latin typeface="Verdana"/>
                          <a:ea typeface="Times New Roman"/>
                          <a:cs typeface="Times New Roman"/>
                        </a:rPr>
                        <a:t>77-84%</a:t>
                      </a:r>
                      <a:endParaRPr lang="ru-RU" sz="1800" b="0" kern="50" dirty="0">
                        <a:latin typeface="Calibri"/>
                        <a:ea typeface="Times New Roman"/>
                        <a:cs typeface="Times New Roman"/>
                      </a:endParaRPr>
                    </a:p>
                  </a:txBody>
                  <a:tcPr marL="58487" marR="584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3157">
                <a:tc>
                  <a:txBody>
                    <a:bodyPr/>
                    <a:lstStyle/>
                    <a:p>
                      <a:pPr algn="ctr">
                        <a:lnSpc>
                          <a:spcPct val="115000"/>
                        </a:lnSpc>
                        <a:spcAft>
                          <a:spcPts val="1000"/>
                        </a:spcAft>
                      </a:pPr>
                      <a:endParaRPr lang="en-US" sz="2000" b="0" kern="50" dirty="0" smtClean="0">
                        <a:latin typeface="Verdana"/>
                        <a:ea typeface="Times New Roman"/>
                        <a:cs typeface="Times New Roman"/>
                      </a:endParaRPr>
                    </a:p>
                    <a:p>
                      <a:pPr algn="ctr">
                        <a:lnSpc>
                          <a:spcPct val="115000"/>
                        </a:lnSpc>
                        <a:spcAft>
                          <a:spcPts val="1000"/>
                        </a:spcAft>
                      </a:pPr>
                      <a:r>
                        <a:rPr lang="en-US" sz="2000" b="0" kern="50" dirty="0" smtClean="0">
                          <a:latin typeface="Verdana"/>
                          <a:ea typeface="Times New Roman"/>
                          <a:cs typeface="Times New Roman"/>
                        </a:rPr>
                        <a:t>Government </a:t>
                      </a:r>
                      <a:r>
                        <a:rPr lang="en-US" sz="2000" b="0" kern="50" dirty="0">
                          <a:latin typeface="Verdana"/>
                          <a:ea typeface="Times New Roman"/>
                          <a:cs typeface="Times New Roman"/>
                        </a:rPr>
                        <a:t>sector</a:t>
                      </a:r>
                      <a:endParaRPr lang="ru-RU" sz="2000" b="0" kern="50" dirty="0">
                        <a:latin typeface="Calibri"/>
                        <a:ea typeface="Times New Roman"/>
                        <a:cs typeface="Times New Roman"/>
                      </a:endParaRPr>
                    </a:p>
                  </a:txBody>
                  <a:tcPr marL="58487" marR="584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07645" indent="-90170" algn="ctr">
                        <a:lnSpc>
                          <a:spcPct val="115000"/>
                        </a:lnSpc>
                        <a:spcAft>
                          <a:spcPts val="1000"/>
                        </a:spcAft>
                      </a:pPr>
                      <a:endParaRPr lang="en-US" sz="1800" b="0" kern="50" dirty="0" smtClean="0">
                        <a:latin typeface="Verdana"/>
                        <a:ea typeface="Times New Roman"/>
                        <a:cs typeface="Times New Roman"/>
                      </a:endParaRPr>
                    </a:p>
                    <a:p>
                      <a:pPr marR="207645" indent="-90170" algn="ctr">
                        <a:lnSpc>
                          <a:spcPct val="115000"/>
                        </a:lnSpc>
                        <a:spcAft>
                          <a:spcPts val="1000"/>
                        </a:spcAft>
                      </a:pPr>
                      <a:r>
                        <a:rPr lang="en-US" sz="1800" b="0" kern="50" dirty="0" smtClean="0">
                          <a:latin typeface="Verdana"/>
                          <a:ea typeface="Times New Roman"/>
                          <a:cs typeface="Times New Roman"/>
                        </a:rPr>
                        <a:t>16-23%</a:t>
                      </a:r>
                      <a:endParaRPr lang="ru-RU" sz="1800" b="0" kern="50" dirty="0">
                        <a:latin typeface="Calibri"/>
                        <a:ea typeface="Times New Roman"/>
                        <a:cs typeface="Times New Roman"/>
                      </a:endParaRPr>
                    </a:p>
                  </a:txBody>
                  <a:tcPr marL="58487" marR="584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200" dirty="0" smtClean="0">
                <a:latin typeface="Verdana" pitchFamily="34" charset="0"/>
                <a:ea typeface="Verdana" pitchFamily="34" charset="0"/>
                <a:cs typeface="Verdana" pitchFamily="34" charset="0"/>
              </a:rPr>
              <a:t>The Dynamics of Fixed Investment in Russia, 2003-2013, %,</a:t>
            </a:r>
            <a:br>
              <a:rPr lang="en-US" sz="3200" dirty="0" smtClean="0">
                <a:latin typeface="Verdana" pitchFamily="34" charset="0"/>
                <a:ea typeface="Verdana" pitchFamily="34" charset="0"/>
                <a:cs typeface="Verdana" pitchFamily="34" charset="0"/>
              </a:rPr>
            </a:br>
            <a:r>
              <a:rPr lang="en-US" sz="3200" dirty="0" smtClean="0">
                <a:latin typeface="Verdana" pitchFamily="34" charset="0"/>
                <a:ea typeface="Verdana" pitchFamily="34" charset="0"/>
                <a:cs typeface="Verdana" pitchFamily="34" charset="0"/>
              </a:rPr>
              <a:t>based on Property Types</a:t>
            </a:r>
            <a:endParaRPr lang="ru-RU" sz="3200" dirty="0">
              <a:latin typeface="Verdana" pitchFamily="34" charset="0"/>
              <a:ea typeface="Verdana" pitchFamily="34" charset="0"/>
              <a:cs typeface="Verdana" pitchFamily="34" charset="0"/>
            </a:endParaRPr>
          </a:p>
        </p:txBody>
      </p:sp>
      <p:graphicFrame>
        <p:nvGraphicFramePr>
          <p:cNvPr id="6" name="Содержимое 5"/>
          <p:cNvGraphicFramePr>
            <a:graphicFrameLocks noGrp="1"/>
          </p:cNvGraphicFramePr>
          <p:nvPr>
            <p:ph idx="1"/>
          </p:nvPr>
        </p:nvGraphicFramePr>
        <p:xfrm>
          <a:off x="838200" y="1905000"/>
          <a:ext cx="7315200" cy="3611880"/>
        </p:xfrm>
        <a:graphic>
          <a:graphicData uri="http://schemas.openxmlformats.org/drawingml/2006/table">
            <a:tbl>
              <a:tblPr firstRow="1" bandRow="1">
                <a:tableStyleId>{5C22544A-7EE6-4342-B048-85BDC9FD1C3A}</a:tableStyleId>
              </a:tblPr>
              <a:tblGrid>
                <a:gridCol w="4876800"/>
                <a:gridCol w="2438400"/>
              </a:tblGrid>
              <a:tr h="370840">
                <a:tc>
                  <a:txBody>
                    <a:bodyPr/>
                    <a:lstStyle/>
                    <a:p>
                      <a:pPr indent="68580" algn="ctr">
                        <a:lnSpc>
                          <a:spcPct val="150000"/>
                        </a:lnSpc>
                        <a:spcAft>
                          <a:spcPts val="0"/>
                        </a:spcAft>
                        <a:tabLst>
                          <a:tab pos="20955" algn="l"/>
                        </a:tabLst>
                      </a:pPr>
                      <a:r>
                        <a:rPr lang="en-US" sz="1800" kern="50" dirty="0">
                          <a:solidFill>
                            <a:schemeClr val="tx1"/>
                          </a:solidFill>
                          <a:latin typeface="+mn-lt"/>
                          <a:ea typeface="Times New Roman"/>
                          <a:cs typeface="Times New Roman"/>
                        </a:rPr>
                        <a:t>- state property</a:t>
                      </a:r>
                      <a:endParaRPr lang="ru-RU" sz="1800" kern="50" dirty="0">
                        <a:solidFill>
                          <a:schemeClr val="tx1"/>
                        </a:solidFill>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68580">
                        <a:lnSpc>
                          <a:spcPct val="150000"/>
                        </a:lnSpc>
                        <a:spcAft>
                          <a:spcPts val="0"/>
                        </a:spcAft>
                        <a:tabLst>
                          <a:tab pos="20955" algn="l"/>
                        </a:tabLst>
                      </a:pPr>
                      <a:r>
                        <a:rPr lang="en-US" sz="1800" kern="50" dirty="0" smtClean="0">
                          <a:solidFill>
                            <a:srgbClr val="000000"/>
                          </a:solidFill>
                          <a:latin typeface="+mn-lt"/>
                          <a:ea typeface="Times New Roman"/>
                          <a:cs typeface="Times New Roman"/>
                        </a:rPr>
                        <a:t>from </a:t>
                      </a:r>
                      <a:r>
                        <a:rPr lang="ru-RU" sz="2600" kern="50" dirty="0" smtClean="0">
                          <a:solidFill>
                            <a:srgbClr val="000000"/>
                          </a:solidFill>
                          <a:latin typeface="+mn-lt"/>
                          <a:ea typeface="Times New Roman"/>
                          <a:cs typeface="Times New Roman"/>
                        </a:rPr>
                        <a:t>27</a:t>
                      </a:r>
                      <a:r>
                        <a:rPr lang="en-US" sz="1800" kern="50" dirty="0" smtClean="0">
                          <a:solidFill>
                            <a:srgbClr val="000000"/>
                          </a:solidFill>
                          <a:latin typeface="+mn-lt"/>
                          <a:ea typeface="Times New Roman"/>
                          <a:cs typeface="Times New Roman"/>
                        </a:rPr>
                        <a:t> to 17 </a:t>
                      </a:r>
                      <a:endParaRPr lang="ru-RU" sz="1800"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indent="68580" algn="ctr">
                        <a:lnSpc>
                          <a:spcPct val="150000"/>
                        </a:lnSpc>
                        <a:spcAft>
                          <a:spcPts val="0"/>
                        </a:spcAft>
                        <a:tabLst>
                          <a:tab pos="20955" algn="l"/>
                        </a:tabLst>
                      </a:pPr>
                      <a:r>
                        <a:rPr lang="ru-RU" sz="1800" b="1" kern="50" dirty="0">
                          <a:latin typeface="+mn-lt"/>
                          <a:ea typeface="Times New Roman"/>
                          <a:cs typeface="Times New Roman"/>
                        </a:rPr>
                        <a:t>- </a:t>
                      </a:r>
                      <a:r>
                        <a:rPr lang="en-US" sz="1800" b="1" kern="50" dirty="0">
                          <a:latin typeface="+mn-lt"/>
                          <a:ea typeface="Times New Roman"/>
                          <a:cs typeface="Times New Roman"/>
                        </a:rPr>
                        <a:t>municipal property</a:t>
                      </a:r>
                      <a:endParaRPr lang="ru-RU" sz="1800" b="1"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68580">
                        <a:lnSpc>
                          <a:spcPct val="150000"/>
                        </a:lnSpc>
                        <a:spcAft>
                          <a:spcPts val="0"/>
                        </a:spcAft>
                        <a:tabLst>
                          <a:tab pos="20955" algn="l"/>
                        </a:tabLst>
                      </a:pPr>
                      <a:r>
                        <a:rPr lang="en-US" sz="1800" b="1" kern="50" dirty="0" smtClean="0">
                          <a:solidFill>
                            <a:srgbClr val="000000"/>
                          </a:solidFill>
                          <a:latin typeface="+mn-lt"/>
                          <a:ea typeface="Times New Roman"/>
                          <a:cs typeface="Times New Roman"/>
                        </a:rPr>
                        <a:t>from</a:t>
                      </a:r>
                      <a:r>
                        <a:rPr lang="en-US" sz="2400" b="1" kern="50" dirty="0" smtClean="0">
                          <a:solidFill>
                            <a:srgbClr val="000000"/>
                          </a:solidFill>
                          <a:latin typeface="+mn-lt"/>
                          <a:ea typeface="Times New Roman"/>
                          <a:cs typeface="Times New Roman"/>
                        </a:rPr>
                        <a:t> </a:t>
                      </a:r>
                      <a:r>
                        <a:rPr lang="ru-RU" sz="2600" b="1" kern="50" dirty="0" smtClean="0">
                          <a:solidFill>
                            <a:srgbClr val="000000"/>
                          </a:solidFill>
                          <a:latin typeface="+mn-lt"/>
                          <a:ea typeface="Times New Roman"/>
                          <a:cs typeface="Times New Roman"/>
                        </a:rPr>
                        <a:t>6</a:t>
                      </a:r>
                      <a:r>
                        <a:rPr lang="en-US" sz="1800" b="1" kern="50" dirty="0" smtClean="0">
                          <a:solidFill>
                            <a:srgbClr val="000000"/>
                          </a:solidFill>
                          <a:latin typeface="+mn-lt"/>
                          <a:ea typeface="Times New Roman"/>
                          <a:cs typeface="Times New Roman"/>
                        </a:rPr>
                        <a:t> to 3 </a:t>
                      </a:r>
                      <a:endParaRPr lang="ru-RU" sz="1800" b="1"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indent="68580" algn="ctr">
                        <a:lnSpc>
                          <a:spcPct val="150000"/>
                        </a:lnSpc>
                        <a:spcAft>
                          <a:spcPts val="0"/>
                        </a:spcAft>
                        <a:tabLst>
                          <a:tab pos="20955" algn="l"/>
                        </a:tabLst>
                      </a:pPr>
                      <a:r>
                        <a:rPr lang="ru-RU" sz="1800" b="1" kern="50" dirty="0">
                          <a:latin typeface="+mn-lt"/>
                          <a:ea typeface="Times New Roman"/>
                          <a:cs typeface="Times New Roman"/>
                        </a:rPr>
                        <a:t>-  </a:t>
                      </a:r>
                      <a:r>
                        <a:rPr lang="en-US" sz="1800" b="1" kern="50" dirty="0">
                          <a:latin typeface="+mn-lt"/>
                          <a:ea typeface="Times New Roman"/>
                          <a:cs typeface="Times New Roman"/>
                        </a:rPr>
                        <a:t>private property</a:t>
                      </a:r>
                      <a:endParaRPr lang="ru-RU" sz="1800" b="1"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68580">
                        <a:lnSpc>
                          <a:spcPct val="150000"/>
                        </a:lnSpc>
                        <a:spcAft>
                          <a:spcPts val="0"/>
                        </a:spcAft>
                        <a:tabLst>
                          <a:tab pos="20955" algn="l"/>
                        </a:tabLst>
                      </a:pPr>
                      <a:r>
                        <a:rPr lang="en-US" sz="1800" b="1" kern="50" dirty="0" smtClean="0">
                          <a:solidFill>
                            <a:srgbClr val="000000"/>
                          </a:solidFill>
                          <a:latin typeface="+mn-lt"/>
                          <a:ea typeface="Times New Roman"/>
                          <a:cs typeface="Times New Roman"/>
                        </a:rPr>
                        <a:t>from </a:t>
                      </a:r>
                      <a:r>
                        <a:rPr lang="ru-RU" sz="1800" b="1" kern="50" dirty="0" smtClean="0">
                          <a:solidFill>
                            <a:srgbClr val="000000"/>
                          </a:solidFill>
                          <a:latin typeface="+mn-lt"/>
                          <a:ea typeface="Times New Roman"/>
                          <a:cs typeface="Times New Roman"/>
                        </a:rPr>
                        <a:t>34</a:t>
                      </a:r>
                      <a:r>
                        <a:rPr lang="en-US" sz="1800" b="1" kern="50" dirty="0" smtClean="0">
                          <a:solidFill>
                            <a:srgbClr val="000000"/>
                          </a:solidFill>
                          <a:latin typeface="+mn-lt"/>
                          <a:ea typeface="Times New Roman"/>
                          <a:cs typeface="Times New Roman"/>
                        </a:rPr>
                        <a:t> to </a:t>
                      </a:r>
                      <a:r>
                        <a:rPr lang="en-US" sz="2600" b="1" kern="50" dirty="0" smtClean="0">
                          <a:solidFill>
                            <a:srgbClr val="000000"/>
                          </a:solidFill>
                          <a:latin typeface="+mn-lt"/>
                          <a:ea typeface="Times New Roman"/>
                          <a:cs typeface="Times New Roman"/>
                        </a:rPr>
                        <a:t>61</a:t>
                      </a:r>
                      <a:endParaRPr lang="ru-RU" sz="2600" b="1"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indent="68580" algn="ctr">
                        <a:lnSpc>
                          <a:spcPct val="150000"/>
                        </a:lnSpc>
                        <a:spcAft>
                          <a:spcPts val="0"/>
                        </a:spcAft>
                        <a:tabLst>
                          <a:tab pos="20955" algn="l"/>
                        </a:tabLst>
                      </a:pPr>
                      <a:r>
                        <a:rPr lang="en-US" sz="1800" b="1" kern="50" dirty="0">
                          <a:latin typeface="+mn-lt"/>
                          <a:ea typeface="Times New Roman"/>
                          <a:cs typeface="Times New Roman"/>
                        </a:rPr>
                        <a:t>- mixed property (no foreign participation)</a:t>
                      </a:r>
                      <a:endParaRPr lang="ru-RU" sz="1800" b="1"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68580">
                        <a:lnSpc>
                          <a:spcPct val="150000"/>
                        </a:lnSpc>
                        <a:spcAft>
                          <a:spcPts val="0"/>
                        </a:spcAft>
                        <a:tabLst>
                          <a:tab pos="20955" algn="l"/>
                        </a:tabLst>
                      </a:pPr>
                      <a:r>
                        <a:rPr lang="en-US" sz="1800" b="1" kern="50" dirty="0" smtClean="0">
                          <a:solidFill>
                            <a:srgbClr val="000000"/>
                          </a:solidFill>
                          <a:latin typeface="+mn-lt"/>
                          <a:ea typeface="Times New Roman"/>
                          <a:cs typeface="Times New Roman"/>
                        </a:rPr>
                        <a:t>from </a:t>
                      </a:r>
                      <a:r>
                        <a:rPr lang="en-US" sz="2600" b="1" kern="50" dirty="0" smtClean="0">
                          <a:solidFill>
                            <a:srgbClr val="000000"/>
                          </a:solidFill>
                          <a:latin typeface="+mn-lt"/>
                          <a:ea typeface="Times New Roman"/>
                          <a:cs typeface="Times New Roman"/>
                        </a:rPr>
                        <a:t>32 </a:t>
                      </a:r>
                      <a:r>
                        <a:rPr lang="en-US" sz="1800" b="1" kern="50" dirty="0" smtClean="0">
                          <a:solidFill>
                            <a:srgbClr val="000000"/>
                          </a:solidFill>
                          <a:latin typeface="+mn-lt"/>
                          <a:ea typeface="Times New Roman"/>
                          <a:cs typeface="Times New Roman"/>
                        </a:rPr>
                        <a:t>to 12</a:t>
                      </a:r>
                      <a:endParaRPr lang="ru-RU" sz="1800" b="1"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indent="68580" algn="ctr">
                        <a:lnSpc>
                          <a:spcPct val="150000"/>
                        </a:lnSpc>
                        <a:spcAft>
                          <a:spcPts val="0"/>
                        </a:spcAft>
                        <a:tabLst>
                          <a:tab pos="20955" algn="l"/>
                        </a:tabLst>
                      </a:pPr>
                      <a:r>
                        <a:rPr lang="ru-RU" sz="1800" b="1" kern="50" dirty="0">
                          <a:latin typeface="+mn-lt"/>
                          <a:ea typeface="Times New Roman"/>
                          <a:cs typeface="Times New Roman"/>
                        </a:rPr>
                        <a:t>- </a:t>
                      </a:r>
                      <a:r>
                        <a:rPr lang="en-US" sz="1800" b="1" kern="50" dirty="0">
                          <a:latin typeface="+mn-lt"/>
                          <a:ea typeface="Times New Roman"/>
                          <a:cs typeface="Times New Roman"/>
                        </a:rPr>
                        <a:t>state </a:t>
                      </a:r>
                      <a:r>
                        <a:rPr lang="en-US" sz="1800" b="1" kern="50" dirty="0" smtClean="0">
                          <a:latin typeface="+mn-lt"/>
                          <a:ea typeface="Times New Roman"/>
                          <a:cs typeface="Times New Roman"/>
                        </a:rPr>
                        <a:t>corporations’ </a:t>
                      </a:r>
                      <a:r>
                        <a:rPr lang="en-US" sz="1800" b="1" kern="50" dirty="0">
                          <a:latin typeface="+mn-lt"/>
                          <a:ea typeface="Times New Roman"/>
                          <a:cs typeface="Times New Roman"/>
                        </a:rPr>
                        <a:t>property</a:t>
                      </a:r>
                      <a:endParaRPr lang="ru-RU" sz="1800" b="1"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68580">
                        <a:lnSpc>
                          <a:spcPct val="150000"/>
                        </a:lnSpc>
                        <a:spcAft>
                          <a:spcPts val="0"/>
                        </a:spcAft>
                        <a:tabLst>
                          <a:tab pos="20955" algn="l"/>
                        </a:tabLst>
                      </a:pPr>
                      <a:r>
                        <a:rPr lang="en-US" sz="1800" b="1" kern="50" dirty="0" smtClean="0">
                          <a:solidFill>
                            <a:srgbClr val="000000"/>
                          </a:solidFill>
                          <a:latin typeface="+mn-lt"/>
                          <a:ea typeface="Times New Roman"/>
                          <a:cs typeface="Times New Roman"/>
                        </a:rPr>
                        <a:t>from 0 to </a:t>
                      </a:r>
                      <a:r>
                        <a:rPr lang="en-US" sz="2800" b="1" kern="50" dirty="0" smtClean="0">
                          <a:solidFill>
                            <a:srgbClr val="000000"/>
                          </a:solidFill>
                          <a:latin typeface="+mn-lt"/>
                          <a:ea typeface="Times New Roman"/>
                          <a:cs typeface="Times New Roman"/>
                        </a:rPr>
                        <a:t>5</a:t>
                      </a:r>
                      <a:endParaRPr lang="ru-RU" sz="2800" b="1"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indent="68580" algn="ctr">
                        <a:lnSpc>
                          <a:spcPct val="150000"/>
                        </a:lnSpc>
                        <a:spcAft>
                          <a:spcPts val="0"/>
                        </a:spcAft>
                        <a:tabLst>
                          <a:tab pos="20955" algn="l"/>
                        </a:tabLst>
                      </a:pPr>
                      <a:r>
                        <a:rPr lang="en-US" sz="1800" b="1" kern="50" dirty="0">
                          <a:latin typeface="+mn-lt"/>
                          <a:ea typeface="Times New Roman"/>
                          <a:cs typeface="Times New Roman"/>
                        </a:rPr>
                        <a:t>- joint property (with foreign participation)</a:t>
                      </a:r>
                      <a:endParaRPr lang="ru-RU" sz="1800" b="1"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68580">
                        <a:lnSpc>
                          <a:spcPct val="150000"/>
                        </a:lnSpc>
                        <a:spcAft>
                          <a:spcPts val="0"/>
                        </a:spcAft>
                        <a:tabLst>
                          <a:tab pos="20955" algn="l"/>
                        </a:tabLst>
                      </a:pPr>
                      <a:r>
                        <a:rPr lang="en-US" sz="1800" b="1" kern="50" dirty="0" smtClean="0">
                          <a:solidFill>
                            <a:srgbClr val="000000"/>
                          </a:solidFill>
                          <a:latin typeface="+mn-lt"/>
                          <a:ea typeface="Times New Roman"/>
                          <a:cs typeface="Times New Roman"/>
                        </a:rPr>
                        <a:t>from </a:t>
                      </a:r>
                      <a:r>
                        <a:rPr lang="ru-RU" sz="1800" b="1" kern="50" dirty="0" smtClean="0">
                          <a:solidFill>
                            <a:srgbClr val="000000"/>
                          </a:solidFill>
                          <a:latin typeface="+mn-lt"/>
                          <a:ea typeface="Times New Roman"/>
                          <a:cs typeface="Times New Roman"/>
                        </a:rPr>
                        <a:t>1</a:t>
                      </a:r>
                      <a:r>
                        <a:rPr lang="en-US" sz="1800" b="1" kern="50" dirty="0" smtClean="0">
                          <a:solidFill>
                            <a:srgbClr val="000000"/>
                          </a:solidFill>
                          <a:latin typeface="+mn-lt"/>
                          <a:ea typeface="Times New Roman"/>
                          <a:cs typeface="Times New Roman"/>
                        </a:rPr>
                        <a:t> to </a:t>
                      </a:r>
                      <a:r>
                        <a:rPr lang="en-US" sz="2600" b="1" kern="50" dirty="0" smtClean="0">
                          <a:solidFill>
                            <a:srgbClr val="000000"/>
                          </a:solidFill>
                          <a:latin typeface="+mn-lt"/>
                          <a:ea typeface="Times New Roman"/>
                          <a:cs typeface="Times New Roman"/>
                        </a:rPr>
                        <a:t>4</a:t>
                      </a:r>
                      <a:endParaRPr lang="ru-RU" sz="2600" b="1" kern="50" dirty="0">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Paradoxes of Statistics</a:t>
            </a:r>
            <a:endParaRPr lang="ru-RU" dirty="0"/>
          </a:p>
        </p:txBody>
      </p:sp>
      <p:sp>
        <p:nvSpPr>
          <p:cNvPr id="3" name="Содержимое 2"/>
          <p:cNvSpPr>
            <a:spLocks noGrp="1"/>
          </p:cNvSpPr>
          <p:nvPr>
            <p:ph idx="1"/>
          </p:nvPr>
        </p:nvSpPr>
        <p:spPr/>
        <p:txBody>
          <a:bodyPr/>
          <a:lstStyle/>
          <a:p>
            <a:r>
              <a:rPr lang="en-US" sz="2800" dirty="0" smtClean="0"/>
              <a:t>According to official statistics, the share of </a:t>
            </a:r>
            <a:r>
              <a:rPr lang="en-US" sz="2800" dirty="0" smtClean="0"/>
              <a:t>fixed investments </a:t>
            </a:r>
            <a:r>
              <a:rPr lang="en-US" sz="2800" dirty="0" smtClean="0"/>
              <a:t>in privately owned enterprises in Russia now makes 61%, compared to 77% in the U.S. </a:t>
            </a:r>
            <a:r>
              <a:rPr lang="en-US" sz="2800" dirty="0" smtClean="0"/>
              <a:t>Does </a:t>
            </a:r>
            <a:r>
              <a:rPr lang="en-US" sz="2800" dirty="0" smtClean="0"/>
              <a:t>it mean that there was a corresponding decrease in the share and the impact of the government institutions in the investment process? Detailed analysis of the organization of statistical accounting in modern Russia forces to put this statement in doubt.</a:t>
            </a:r>
            <a:endParaRPr lang="ru-RU" sz="2800" dirty="0" smtClean="0"/>
          </a:p>
          <a:p>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211762"/>
          </a:xfrm>
        </p:spPr>
        <p:txBody>
          <a:bodyPr>
            <a:normAutofit/>
          </a:bodyPr>
          <a:lstStyle/>
          <a:p>
            <a:r>
              <a:rPr lang="en-US" sz="5400" b="1" dirty="0" smtClean="0"/>
              <a:t>Motivation</a:t>
            </a:r>
            <a:endParaRPr lang="ru-RU" sz="5400" b="1" dirty="0"/>
          </a:p>
        </p:txBody>
      </p:sp>
      <p:sp>
        <p:nvSpPr>
          <p:cNvPr id="3" name="Содержимое 2"/>
          <p:cNvSpPr>
            <a:spLocks noGrp="1"/>
          </p:cNvSpPr>
          <p:nvPr>
            <p:ph idx="1"/>
          </p:nvPr>
        </p:nvSpPr>
        <p:spPr>
          <a:xfrm>
            <a:off x="457200" y="3124200"/>
            <a:ext cx="8229600" cy="3001963"/>
          </a:xfrm>
        </p:spPr>
        <p:txBody>
          <a:bodyPr/>
          <a:lstStyle/>
          <a:p>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898525"/>
          </a:xfrm>
        </p:spPr>
        <p:txBody>
          <a:bodyPr/>
          <a:lstStyle/>
          <a:p>
            <a:r>
              <a:rPr lang="en-US" dirty="0" smtClean="0"/>
              <a:t>A Latent  State Property 1/2</a:t>
            </a:r>
            <a:endParaRPr lang="ru-RU" dirty="0"/>
          </a:p>
        </p:txBody>
      </p:sp>
      <p:sp>
        <p:nvSpPr>
          <p:cNvPr id="3" name="Содержимое 2"/>
          <p:cNvSpPr>
            <a:spLocks noGrp="1"/>
          </p:cNvSpPr>
          <p:nvPr>
            <p:ph idx="1"/>
          </p:nvPr>
        </p:nvSpPr>
        <p:spPr>
          <a:xfrm>
            <a:off x="457200" y="1295400"/>
            <a:ext cx="8458200" cy="4191000"/>
          </a:xfrm>
        </p:spPr>
        <p:txBody>
          <a:bodyPr>
            <a:noAutofit/>
          </a:bodyPr>
          <a:lstStyle/>
          <a:p>
            <a:r>
              <a:rPr lang="en-US" sz="2200" dirty="0" smtClean="0"/>
              <a:t>Firstly, </a:t>
            </a:r>
            <a:r>
              <a:rPr lang="en-US" sz="2200" dirty="0" smtClean="0"/>
              <a:t>in accordance with the </a:t>
            </a:r>
            <a:r>
              <a:rPr lang="en-US" sz="2200" dirty="0" smtClean="0"/>
              <a:t>rules of Property type code assignment being in effect on the territory of the Russian Federation, sometimes private property is not always private in every sense of this word.  For example, mixed property types include those founded by parties with governmental (federal, </a:t>
            </a:r>
            <a:r>
              <a:rPr lang="en-US" sz="2200" dirty="0" smtClean="0"/>
              <a:t>regional) </a:t>
            </a:r>
            <a:r>
              <a:rPr lang="en-US" sz="2200" dirty="0" smtClean="0"/>
              <a:t>and other structures, according to these rules. But if legal entities with any type of mixed property found other economic entities, the latter are considered in our statistics as private property enterprises. It is obvious that in such cases the function of the first-order founders (governmental structures) is preserved though officially this organization is recognized in statistics as pure private property. </a:t>
            </a:r>
            <a:endParaRPr lang="ru-RU" sz="22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244475"/>
            <a:ext cx="8686800" cy="1127125"/>
          </a:xfrm>
        </p:spPr>
        <p:txBody>
          <a:bodyPr/>
          <a:lstStyle/>
          <a:p>
            <a:r>
              <a:rPr lang="en-US" dirty="0" smtClean="0"/>
              <a:t>A Latent  State Property 2/2</a:t>
            </a:r>
            <a:endParaRPr lang="ru-RU" dirty="0"/>
          </a:p>
        </p:txBody>
      </p:sp>
      <p:sp>
        <p:nvSpPr>
          <p:cNvPr id="3" name="Содержимое 2"/>
          <p:cNvSpPr>
            <a:spLocks noGrp="1"/>
          </p:cNvSpPr>
          <p:nvPr>
            <p:ph idx="1"/>
          </p:nvPr>
        </p:nvSpPr>
        <p:spPr>
          <a:xfrm>
            <a:off x="762000" y="1676400"/>
            <a:ext cx="8007350" cy="4191000"/>
          </a:xfrm>
        </p:spPr>
        <p:txBody>
          <a:bodyPr>
            <a:noAutofit/>
          </a:bodyPr>
          <a:lstStyle/>
          <a:p>
            <a:r>
              <a:rPr lang="en-US" sz="2600" dirty="0" smtClean="0"/>
              <a:t>The </a:t>
            </a:r>
            <a:r>
              <a:rPr lang="en-US" sz="2600" dirty="0" smtClean="0"/>
              <a:t>second </a:t>
            </a:r>
            <a:r>
              <a:rPr lang="en-US" sz="2600" dirty="0" smtClean="0"/>
              <a:t>example is the property codification of joint stock companies established in the course of privatization with a golden share in state property. According to the rules mentioned, such companies are identified as one of mixed property types, though it is more correct to identify them as modified state property. </a:t>
            </a:r>
            <a:endParaRPr lang="ru-RU" sz="2600" dirty="0" smtClean="0"/>
          </a:p>
          <a:p>
            <a:r>
              <a:rPr lang="en-US" sz="2600" dirty="0" smtClean="0"/>
              <a:t>Thirdly</a:t>
            </a:r>
            <a:r>
              <a:rPr lang="en-US" sz="2600" dirty="0" smtClean="0"/>
              <a:t>, the joint (with foreign participation) property includes enterprises established not only by private but also public institutions with foreign capital. </a:t>
            </a:r>
            <a:endParaRPr lang="ru-RU" sz="2600" dirty="0" smtClean="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title"/>
          </p:nvPr>
        </p:nvSpPr>
        <p:spPr/>
        <p:txBody>
          <a:bodyPr/>
          <a:lstStyle/>
          <a:p>
            <a:r>
              <a:rPr lang="en-US" sz="3200" dirty="0" smtClean="0"/>
              <a:t>What is the Reason for the Presence of Property Types Other than State and Private Property?</a:t>
            </a:r>
            <a:endParaRPr lang="ru-RU" dirty="0"/>
          </a:p>
        </p:txBody>
      </p:sp>
      <p:sp>
        <p:nvSpPr>
          <p:cNvPr id="15" name="Содержимое 14"/>
          <p:cNvSpPr>
            <a:spLocks noGrp="1"/>
          </p:cNvSpPr>
          <p:nvPr>
            <p:ph idx="1"/>
          </p:nvPr>
        </p:nvSpPr>
        <p:spPr/>
        <p:txBody>
          <a:bodyPr/>
          <a:lstStyle/>
          <a:p>
            <a:r>
              <a:rPr lang="en-US" sz="2300" dirty="0" smtClean="0"/>
              <a:t>Is the only reason the transitional character of the Russian Federation economy? But there is no such structure nowadays in the Eastern Europe countries that moved over from “socialism” to “capitalism” – their statistics on the matters discussed strictly reproduce that of  </a:t>
            </a:r>
            <a:r>
              <a:rPr lang="en-US" sz="2300" dirty="0" smtClean="0"/>
              <a:t>the U.S.</a:t>
            </a:r>
            <a:r>
              <a:rPr lang="ru-RU" sz="2300" dirty="0" smtClean="0"/>
              <a:t> </a:t>
            </a:r>
            <a:endParaRPr lang="en-US" sz="2300" dirty="0" smtClean="0"/>
          </a:p>
          <a:p>
            <a:r>
              <a:rPr lang="en-US" sz="2300" dirty="0" smtClean="0"/>
              <a:t>It is characteristic that unlike western neighboring countries of Russian Federation, the statistics of the People’s Republic of China points out </a:t>
            </a:r>
            <a:r>
              <a:rPr lang="en-US" sz="2300" b="1" dirty="0" smtClean="0"/>
              <a:t>the same property types</a:t>
            </a:r>
            <a:r>
              <a:rPr lang="en-US" sz="2300" dirty="0" smtClean="0"/>
              <a:t>. The large-sized grouping includes state, municipal, private, mixed Chinese, joint Chinese and foreign property. </a:t>
            </a:r>
            <a:endParaRPr lang="ru-RU" sz="2300" dirty="0" smtClean="0"/>
          </a:p>
          <a:p>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smtClean="0"/>
              <a:t>Ambiguity of Property Types in Russia</a:t>
            </a:r>
            <a:endParaRPr lang="ru-RU" sz="3600" dirty="0"/>
          </a:p>
        </p:txBody>
      </p:sp>
      <p:sp>
        <p:nvSpPr>
          <p:cNvPr id="3" name="Содержимое 2"/>
          <p:cNvSpPr>
            <a:spLocks noGrp="1"/>
          </p:cNvSpPr>
          <p:nvPr>
            <p:ph idx="1"/>
          </p:nvPr>
        </p:nvSpPr>
        <p:spPr>
          <a:xfrm>
            <a:off x="914400" y="1676400"/>
            <a:ext cx="7162800" cy="4495800"/>
          </a:xfrm>
        </p:spPr>
        <p:txBody>
          <a:bodyPr>
            <a:normAutofit/>
          </a:bodyPr>
          <a:lstStyle/>
          <a:p>
            <a:r>
              <a:rPr lang="en-US" sz="2400" dirty="0" smtClean="0"/>
              <a:t>The main difficulties are linked with a persistent inability to isolate economic and property rights of any entity from state participation. Over the whole period of the Russian history due to the fact that “the state property even with some legal entity based on it remained the state property anyway” (Legal Entity Status (textbook), 2006, p. 4). </a:t>
            </a:r>
            <a:endParaRPr lang="ru-RU" sz="2400" dirty="0" smtClean="0"/>
          </a:p>
          <a:p>
            <a:r>
              <a:rPr lang="en-US" sz="2400" dirty="0" smtClean="0"/>
              <a:t>Therefore, in the statistics the property types could not be fully segregated onto private and state types due to a number of intermediate types. </a:t>
            </a:r>
            <a:endParaRPr lang="ru-RU" sz="2400" dirty="0" smtClean="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More State than Our Statistics Shows </a:t>
            </a:r>
            <a:endParaRPr lang="ru-RU" dirty="0"/>
          </a:p>
        </p:txBody>
      </p:sp>
      <p:sp>
        <p:nvSpPr>
          <p:cNvPr id="3" name="Содержимое 2"/>
          <p:cNvSpPr>
            <a:spLocks noGrp="1"/>
          </p:cNvSpPr>
          <p:nvPr>
            <p:ph idx="1"/>
          </p:nvPr>
        </p:nvSpPr>
        <p:spPr>
          <a:xfrm>
            <a:off x="762000" y="1600200"/>
            <a:ext cx="7772400" cy="4525963"/>
          </a:xfrm>
        </p:spPr>
        <p:txBody>
          <a:bodyPr/>
          <a:lstStyle/>
          <a:p>
            <a:r>
              <a:rPr lang="en-US" dirty="0" smtClean="0"/>
              <a:t>Taking into consideration the rules of Property type code assignment being in effect on the territory of the Russian Federation as well as a historical aspect it is possible to assume that the role of state funds in real sector financing </a:t>
            </a:r>
            <a:r>
              <a:rPr lang="en-US" dirty="0" smtClean="0"/>
              <a:t>in </a:t>
            </a:r>
            <a:r>
              <a:rPr lang="en-US" dirty="0" smtClean="0"/>
              <a:t>Russia is underrated.</a:t>
            </a:r>
            <a:endParaRPr lang="ru-RU" dirty="0" smtClean="0"/>
          </a:p>
          <a:p>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229600" cy="1143000"/>
          </a:xfrm>
        </p:spPr>
        <p:txBody>
          <a:bodyPr>
            <a:normAutofit fontScale="90000"/>
          </a:bodyPr>
          <a:lstStyle/>
          <a:p>
            <a:pPr lvl="0"/>
            <a:r>
              <a:rPr lang="en-US" sz="3600" dirty="0" smtClean="0"/>
              <a:t>Institutional Models ”A State as an Investor” and </a:t>
            </a:r>
            <a:r>
              <a:rPr lang="ru-RU" sz="3600" dirty="0" smtClean="0"/>
              <a:t/>
            </a:r>
            <a:br>
              <a:rPr lang="ru-RU" sz="3600" dirty="0" smtClean="0"/>
            </a:br>
            <a:r>
              <a:rPr lang="en-US" sz="3600" dirty="0" smtClean="0"/>
              <a:t>”A State as a Regulator”</a:t>
            </a:r>
            <a:endParaRPr lang="ru-RU" dirty="0"/>
          </a:p>
        </p:txBody>
      </p:sp>
      <p:sp>
        <p:nvSpPr>
          <p:cNvPr id="3" name="Содержимое 2"/>
          <p:cNvSpPr>
            <a:spLocks noGrp="1"/>
          </p:cNvSpPr>
          <p:nvPr>
            <p:ph idx="1"/>
          </p:nvPr>
        </p:nvSpPr>
        <p:spPr>
          <a:xfrm>
            <a:off x="838200" y="2286000"/>
            <a:ext cx="8007350" cy="4191000"/>
          </a:xfrm>
        </p:spPr>
        <p:txBody>
          <a:bodyPr/>
          <a:lstStyle/>
          <a:p>
            <a:r>
              <a:rPr lang="en-US" dirty="0" smtClean="0"/>
              <a:t>The real sector financing in Russia is based predominantly on the institutional model </a:t>
            </a:r>
            <a:r>
              <a:rPr lang="en-US" b="1" dirty="0" smtClean="0"/>
              <a:t>“a state as an investor”</a:t>
            </a:r>
            <a:r>
              <a:rPr lang="en-US" dirty="0" smtClean="0"/>
              <a:t>.</a:t>
            </a:r>
          </a:p>
          <a:p>
            <a:r>
              <a:rPr lang="en-US" dirty="0" smtClean="0"/>
              <a:t>The institutional model </a:t>
            </a:r>
            <a:r>
              <a:rPr lang="en-US" b="1" dirty="0" smtClean="0"/>
              <a:t>“a state as a regulator”</a:t>
            </a:r>
            <a:r>
              <a:rPr lang="en-US" dirty="0" smtClean="0"/>
              <a:t> dominates in the U.S.</a:t>
            </a:r>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Institutional Model</a:t>
            </a:r>
            <a:br>
              <a:rPr lang="en-US" dirty="0" smtClean="0"/>
            </a:br>
            <a:r>
              <a:rPr lang="en-US" dirty="0" smtClean="0"/>
              <a:t> ”A State as an Investor”</a:t>
            </a:r>
            <a:endParaRPr lang="ru-RU" dirty="0"/>
          </a:p>
        </p:txBody>
      </p:sp>
      <p:sp>
        <p:nvSpPr>
          <p:cNvPr id="3" name="Содержимое 2"/>
          <p:cNvSpPr>
            <a:spLocks noGrp="1"/>
          </p:cNvSpPr>
          <p:nvPr>
            <p:ph idx="1"/>
          </p:nvPr>
        </p:nvSpPr>
        <p:spPr/>
        <p:txBody>
          <a:bodyPr>
            <a:normAutofit/>
          </a:bodyPr>
          <a:lstStyle/>
          <a:p>
            <a:r>
              <a:rPr lang="en-US" sz="2800" dirty="0" smtClean="0"/>
              <a:t>The advantages of the institutional model “a state as an investor” are central resource’s support of the branches with the highest priority and evasion from cyclical changes. </a:t>
            </a:r>
          </a:p>
          <a:p>
            <a:r>
              <a:rPr lang="en-US" sz="2800" dirty="0" smtClean="0"/>
              <a:t>At the same time its main problems are insufficient motivation of would-be innovators, risk of corruption, and investment thieving at the local levels. It is noted in many expert’s publications (see  </a:t>
            </a:r>
            <a:r>
              <a:rPr lang="en-US" sz="2800" i="1" dirty="0" err="1" smtClean="0"/>
              <a:t>Yanrui</a:t>
            </a:r>
            <a:r>
              <a:rPr lang="en-US" sz="2800" i="1" dirty="0" smtClean="0"/>
              <a:t> Wu, </a:t>
            </a:r>
            <a:r>
              <a:rPr lang="en-US" sz="2800" i="1" dirty="0" err="1" smtClean="0"/>
              <a:t>Zhengxu</a:t>
            </a:r>
            <a:r>
              <a:rPr lang="en-US" sz="2800" i="1" dirty="0" smtClean="0"/>
              <a:t> Wang, Dan </a:t>
            </a:r>
            <a:r>
              <a:rPr lang="en-US" sz="2800" i="1" dirty="0" err="1" smtClean="0"/>
              <a:t>Luo</a:t>
            </a:r>
            <a:r>
              <a:rPr lang="en-US" sz="2800" i="1" dirty="0" smtClean="0"/>
              <a:t>, </a:t>
            </a:r>
            <a:r>
              <a:rPr lang="en-US" sz="2800" dirty="0" smtClean="0"/>
              <a:t>2009).</a:t>
            </a:r>
            <a:endParaRPr lang="ru-RU" sz="28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fontScale="90000"/>
          </a:bodyPr>
          <a:lstStyle/>
          <a:p>
            <a:r>
              <a:rPr lang="en-US" dirty="0" smtClean="0"/>
              <a:t>Institutional Model </a:t>
            </a:r>
            <a:r>
              <a:rPr lang="ru-RU" dirty="0" smtClean="0"/>
              <a:t/>
            </a:r>
            <a:br>
              <a:rPr lang="ru-RU" dirty="0" smtClean="0"/>
            </a:br>
            <a:r>
              <a:rPr lang="en-US" dirty="0" smtClean="0"/>
              <a:t>”A State as a Regulator”</a:t>
            </a:r>
            <a:endParaRPr lang="ru-RU" dirty="0"/>
          </a:p>
        </p:txBody>
      </p:sp>
      <p:sp>
        <p:nvSpPr>
          <p:cNvPr id="7" name="Содержимое 6"/>
          <p:cNvSpPr>
            <a:spLocks noGrp="1"/>
          </p:cNvSpPr>
          <p:nvPr>
            <p:ph idx="1"/>
          </p:nvPr>
        </p:nvSpPr>
        <p:spPr/>
        <p:txBody>
          <a:bodyPr>
            <a:normAutofit/>
          </a:bodyPr>
          <a:lstStyle/>
          <a:p>
            <a:r>
              <a:rPr lang="en-US" sz="2800" dirty="0" smtClean="0"/>
              <a:t>The advantages of the “a state as a regulator” model are high investment activity of market entities and in this respect a higher rate of technological progress. It is the decentralization in some experts’ opinion that provides permanent innovation flow for market economies (</a:t>
            </a:r>
            <a:r>
              <a:rPr lang="en-US" sz="2800" i="1" dirty="0" err="1" smtClean="0"/>
              <a:t>Kornai</a:t>
            </a:r>
            <a:r>
              <a:rPr lang="en-US" sz="2800" i="1" dirty="0" smtClean="0"/>
              <a:t>,</a:t>
            </a:r>
            <a:r>
              <a:rPr lang="en-US" sz="2800" dirty="0" smtClean="0"/>
              <a:t> 2012). </a:t>
            </a:r>
          </a:p>
          <a:p>
            <a:r>
              <a:rPr lang="en-US" sz="2800" dirty="0" smtClean="0"/>
              <a:t>The problems of this model in real sector financing are cyclicality and financial bubbles risks (</a:t>
            </a:r>
            <a:r>
              <a:rPr lang="en-US" sz="2800" i="1" dirty="0" smtClean="0"/>
              <a:t>Perez</a:t>
            </a:r>
            <a:r>
              <a:rPr lang="en-US" sz="2800" dirty="0" smtClean="0"/>
              <a:t>, 2002), that emerge in the stock markets as a result of profit pursuit by isolated market entities.</a:t>
            </a:r>
            <a:endParaRPr lang="ru-RU" sz="28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Structure of R&amp;D investment </a:t>
            </a:r>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pic>
        <p:nvPicPr>
          <p:cNvPr id="6" name="Содержимое 5"/>
          <p:cNvPicPr>
            <a:picLocks noGrp="1"/>
          </p:cNvPicPr>
          <p:nvPr>
            <p:ph idx="1"/>
          </p:nvPr>
        </p:nvPicPr>
        <p:blipFill>
          <a:blip r:embed="rId2" cstate="print"/>
          <a:srcRect/>
          <a:stretch>
            <a:fillRect/>
          </a:stretch>
        </p:blipFill>
        <p:spPr bwMode="auto">
          <a:xfrm>
            <a:off x="947231" y="1676400"/>
            <a:ext cx="7249537" cy="36344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9600"/>
            <a:ext cx="8229600" cy="1143000"/>
          </a:xfrm>
        </p:spPr>
        <p:txBody>
          <a:bodyPr>
            <a:normAutofit fontScale="90000"/>
          </a:bodyPr>
          <a:lstStyle/>
          <a:p>
            <a:r>
              <a:rPr lang="en-US" dirty="0" smtClean="0"/>
              <a:t>Government Share in the Structure of R&amp;D Investment </a:t>
            </a:r>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
        <p:nvSpPr>
          <p:cNvPr id="5" name="Содержимое 4"/>
          <p:cNvSpPr>
            <a:spLocks noGrp="1"/>
          </p:cNvSpPr>
          <p:nvPr>
            <p:ph idx="1"/>
          </p:nvPr>
        </p:nvSpPr>
        <p:spPr>
          <a:xfrm>
            <a:off x="1981200" y="2362200"/>
            <a:ext cx="5257800" cy="3992563"/>
          </a:xfrm>
        </p:spPr>
        <p:txBody>
          <a:bodyPr>
            <a:normAutofit/>
          </a:bodyPr>
          <a:lstStyle/>
          <a:p>
            <a:r>
              <a:rPr lang="en-US" sz="4800" dirty="0" smtClean="0"/>
              <a:t>Russia - 66.5%</a:t>
            </a:r>
          </a:p>
          <a:p>
            <a:r>
              <a:rPr lang="en-US" sz="4800" dirty="0" smtClean="0"/>
              <a:t>the U.S.- 27.1 % </a:t>
            </a:r>
            <a:endParaRPr lang="ru-RU"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229600" cy="1143000"/>
          </a:xfrm>
        </p:spPr>
        <p:txBody>
          <a:bodyPr>
            <a:normAutofit fontScale="90000"/>
          </a:bodyPr>
          <a:lstStyle/>
          <a:p>
            <a:r>
              <a:rPr lang="en-US" dirty="0" smtClean="0"/>
              <a:t>Economic Growth in Mainstream Economics</a:t>
            </a:r>
            <a:endParaRPr lang="ru-RU" dirty="0"/>
          </a:p>
        </p:txBody>
      </p:sp>
      <p:sp>
        <p:nvSpPr>
          <p:cNvPr id="3" name="Содержимое 2"/>
          <p:cNvSpPr>
            <a:spLocks noGrp="1"/>
          </p:cNvSpPr>
          <p:nvPr>
            <p:ph idx="1"/>
          </p:nvPr>
        </p:nvSpPr>
        <p:spPr>
          <a:xfrm>
            <a:off x="685800" y="1905000"/>
            <a:ext cx="8007350" cy="4191000"/>
          </a:xfrm>
        </p:spPr>
        <p:txBody>
          <a:bodyPr/>
          <a:lstStyle/>
          <a:p>
            <a:r>
              <a:rPr lang="en-US" sz="2400" dirty="0" smtClean="0"/>
              <a:t>Generally, the study of economic growth in mainstream economics explicitly or implicitly assumes the domain of neoclassical market model where the growth is the product of innovation activity of competing firms. This assumption is deemed to be a fundamental truth. This approach assumes that the government shall just search for the optimal level of interfering into the economy, which allows the whole economy to overcome all sorts of obstacles and traps for the stable economic growth. </a:t>
            </a:r>
            <a:endParaRPr lang="ru-RU" sz="2400" dirty="0" smtClean="0"/>
          </a:p>
          <a:p>
            <a:endParaRPr lang="ru-RU" sz="22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457200"/>
            <a:ext cx="8229600" cy="1143000"/>
          </a:xfrm>
        </p:spPr>
        <p:txBody>
          <a:bodyPr>
            <a:normAutofit fontScale="90000"/>
          </a:bodyPr>
          <a:lstStyle/>
          <a:p>
            <a:r>
              <a:rPr lang="en-US" dirty="0" smtClean="0"/>
              <a:t>Structure of Russian Banking</a:t>
            </a:r>
            <a:br>
              <a:rPr lang="en-US" dirty="0" smtClean="0"/>
            </a:br>
            <a:endParaRPr lang="ru-RU" dirty="0"/>
          </a:p>
        </p:txBody>
      </p:sp>
      <p:graphicFrame>
        <p:nvGraphicFramePr>
          <p:cNvPr id="6" name="Chart 1"/>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Нижний колонтитул 3"/>
          <p:cNvSpPr>
            <a:spLocks noGrp="1"/>
          </p:cNvSpPr>
          <p:nvPr>
            <p:ph type="ftr" sz="quarter" idx="11"/>
          </p:nvPr>
        </p:nvSpPr>
        <p:spPr/>
        <p:txBody>
          <a:bodyPr/>
          <a:lstStyle/>
          <a:p>
            <a:r>
              <a:rPr lang="en-US" smtClean="0"/>
              <a:t>AFEE Boston January 3,  2015</a:t>
            </a:r>
            <a:endParaRPr lang="ru-RU"/>
          </a:p>
        </p:txBody>
      </p:sp>
      <p:pic>
        <p:nvPicPr>
          <p:cNvPr id="9" name="chart"/>
          <p:cNvPicPr>
            <a:picLocks noChangeAspect="1"/>
          </p:cNvPicPr>
          <p:nvPr/>
        </p:nvPicPr>
        <p:blipFill>
          <a:blip r:embed="rId3" cstate="print"/>
          <a:stretch>
            <a:fillRect/>
          </a:stretch>
        </p:blipFill>
        <p:spPr>
          <a:xfrm>
            <a:off x="1524000" y="1066800"/>
            <a:ext cx="5943600" cy="53340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9600"/>
            <a:ext cx="8229600" cy="1143000"/>
          </a:xfrm>
        </p:spPr>
        <p:txBody>
          <a:bodyPr>
            <a:normAutofit fontScale="90000"/>
          </a:bodyPr>
          <a:lstStyle/>
          <a:p>
            <a:r>
              <a:rPr lang="en-US" dirty="0" smtClean="0"/>
              <a:t>Government Share in Banking System</a:t>
            </a:r>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
        <p:nvSpPr>
          <p:cNvPr id="5" name="Содержимое 4"/>
          <p:cNvSpPr>
            <a:spLocks noGrp="1"/>
          </p:cNvSpPr>
          <p:nvPr>
            <p:ph idx="1"/>
          </p:nvPr>
        </p:nvSpPr>
        <p:spPr>
          <a:xfrm>
            <a:off x="1676400" y="2133600"/>
            <a:ext cx="5257800" cy="3992563"/>
          </a:xfrm>
        </p:spPr>
        <p:txBody>
          <a:bodyPr>
            <a:normAutofit/>
          </a:bodyPr>
          <a:lstStyle/>
          <a:p>
            <a:r>
              <a:rPr lang="en-US" sz="4800" dirty="0" smtClean="0"/>
              <a:t>Russia - 54.5%</a:t>
            </a:r>
          </a:p>
          <a:p>
            <a:r>
              <a:rPr lang="en-US" sz="4800" dirty="0" smtClean="0"/>
              <a:t>the U.S.- 0 % </a:t>
            </a:r>
            <a:endParaRPr lang="ru-RU" sz="4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ижний колонтитул 7"/>
          <p:cNvSpPr>
            <a:spLocks noGrp="1"/>
          </p:cNvSpPr>
          <p:nvPr>
            <p:ph type="ftr" sz="quarter" idx="11"/>
          </p:nvPr>
        </p:nvSpPr>
        <p:spPr/>
        <p:txBody>
          <a:bodyPr/>
          <a:lstStyle/>
          <a:p>
            <a:r>
              <a:rPr lang="en-US" smtClean="0"/>
              <a:t>AFEE Boston January 3,  2015</a:t>
            </a:r>
            <a:endParaRPr lang="ru-RU"/>
          </a:p>
        </p:txBody>
      </p:sp>
      <p:graphicFrame>
        <p:nvGraphicFramePr>
          <p:cNvPr id="5" name="Таблица 4"/>
          <p:cNvGraphicFramePr>
            <a:graphicFrameLocks noGrp="1"/>
          </p:cNvGraphicFramePr>
          <p:nvPr/>
        </p:nvGraphicFramePr>
        <p:xfrm>
          <a:off x="533400" y="3124200"/>
          <a:ext cx="8077200" cy="2699004"/>
        </p:xfrm>
        <a:graphic>
          <a:graphicData uri="http://schemas.openxmlformats.org/drawingml/2006/table">
            <a:tbl>
              <a:tblPr/>
              <a:tblGrid>
                <a:gridCol w="4213458"/>
                <a:gridCol w="3863742"/>
              </a:tblGrid>
              <a:tr h="381000">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400" b="1" dirty="0" smtClean="0">
                          <a:latin typeface="+mn-lt"/>
                          <a:ea typeface="Calibri"/>
                          <a:cs typeface="Times New Roman"/>
                        </a:rPr>
                        <a:t>External</a:t>
                      </a:r>
                      <a:r>
                        <a:rPr lang="en-US" sz="1400" dirty="0" smtClean="0">
                          <a:latin typeface="+mn-lt"/>
                          <a:ea typeface="Calibri"/>
                          <a:cs typeface="Times New Roman"/>
                        </a:rPr>
                        <a:t> (not </a:t>
                      </a:r>
                      <a:r>
                        <a:rPr lang="en-US" sz="1400" b="0" dirty="0" smtClean="0">
                          <a:latin typeface="+mn-lt"/>
                          <a:ea typeface="Calibri"/>
                          <a:cs typeface="Times New Roman"/>
                        </a:rPr>
                        <a:t>in</a:t>
                      </a:r>
                      <a:r>
                        <a:rPr lang="en-US" sz="1400" b="0" dirty="0" smtClean="0">
                          <a:latin typeface="+mn-lt"/>
                        </a:rPr>
                        <a:t>ternal) </a:t>
                      </a:r>
                      <a:r>
                        <a:rPr lang="en-US" sz="1400" dirty="0" smtClean="0">
                          <a:latin typeface="+mn-lt"/>
                        </a:rPr>
                        <a:t> financing sources have been dominating (more than a half)</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r>
                        <a:rPr lang="en-US" sz="1400" b="1" dirty="0" smtClean="0">
                          <a:latin typeface="+mn-lt"/>
                        </a:rPr>
                        <a:t>Internal</a:t>
                      </a:r>
                      <a:r>
                        <a:rPr lang="en-US" sz="1400" dirty="0" smtClean="0">
                          <a:latin typeface="+mn-lt"/>
                        </a:rPr>
                        <a:t>  (not external)  private corporate financing sources have been dominating (60-90%)</a:t>
                      </a: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762000">
                <a:tc>
                  <a:txBody>
                    <a:bodyPr/>
                    <a:lstStyle/>
                    <a:p>
                      <a:pPr algn="just">
                        <a:lnSpc>
                          <a:spcPct val="115000"/>
                        </a:lnSpc>
                        <a:spcAft>
                          <a:spcPts val="0"/>
                        </a:spcAft>
                      </a:pPr>
                      <a:r>
                        <a:rPr lang="en-US" sz="1400" b="1" dirty="0" smtClean="0">
                          <a:latin typeface="+mn-lt"/>
                        </a:rPr>
                        <a:t>The predominant source  in external fixed investment involves central distribution </a:t>
                      </a:r>
                      <a:r>
                        <a:rPr lang="en-US" sz="1400" dirty="0" smtClean="0">
                          <a:latin typeface="+mn-lt"/>
                        </a:rPr>
                        <a:t>from state budgets of different levels and non-budgetary state funds: it steadily surpasses the market raised funds. </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400" b="1" dirty="0" smtClean="0">
                          <a:latin typeface="+mn-lt"/>
                        </a:rPr>
                        <a:t>The main part of external sources are raised funds </a:t>
                      </a:r>
                      <a:r>
                        <a:rPr lang="en-US" sz="1400" dirty="0" smtClean="0">
                          <a:latin typeface="+mn-lt"/>
                        </a:rPr>
                        <a:t>in the form of credits, loans, security yields, foreign direct investment and other liabilities</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400" dirty="0" smtClean="0">
                          <a:latin typeface="+mn-lt"/>
                          <a:ea typeface="Calibri"/>
                          <a:cs typeface="Times New Roman"/>
                        </a:rPr>
                        <a:t>FDI =</a:t>
                      </a:r>
                      <a:r>
                        <a:rPr lang="ru-RU" sz="1400" b="1" dirty="0" smtClean="0">
                          <a:latin typeface="+mn-lt"/>
                          <a:ea typeface="Calibri"/>
                          <a:cs typeface="Times New Roman"/>
                        </a:rPr>
                        <a:t> </a:t>
                      </a:r>
                      <a:r>
                        <a:rPr lang="ru-RU" sz="1400" b="1" dirty="0">
                          <a:latin typeface="+mn-lt"/>
                          <a:ea typeface="Calibri"/>
                          <a:cs typeface="Times New Roman"/>
                        </a:rPr>
                        <a:t>5%</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smtClean="0">
                          <a:latin typeface="+mn-lt"/>
                          <a:ea typeface="Calibri"/>
                          <a:cs typeface="Times New Roman"/>
                        </a:rPr>
                        <a:t>FDI = </a:t>
                      </a:r>
                      <a:r>
                        <a:rPr lang="ru-RU" sz="1400" b="1" dirty="0" smtClean="0">
                          <a:latin typeface="+mn-lt"/>
                          <a:ea typeface="Calibri"/>
                          <a:cs typeface="Times New Roman"/>
                        </a:rPr>
                        <a:t>10</a:t>
                      </a:r>
                      <a:r>
                        <a:rPr lang="ru-RU" sz="1400" b="1" dirty="0">
                          <a:latin typeface="+mn-lt"/>
                          <a:ea typeface="Calibri"/>
                          <a:cs typeface="Times New Roman"/>
                        </a:rPr>
                        <a:t>%</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400" dirty="0" smtClean="0">
                          <a:latin typeface="+mn-lt"/>
                          <a:ea typeface="Calibri"/>
                          <a:cs typeface="Arial"/>
                        </a:rPr>
                        <a:t>State expenses  prevails in R&amp;D</a:t>
                      </a:r>
                      <a:r>
                        <a:rPr lang="ru-RU" sz="1400" b="1" dirty="0" smtClean="0">
                          <a:latin typeface="+mn-lt"/>
                          <a:ea typeface="Calibri"/>
                          <a:cs typeface="Arial"/>
                        </a:rPr>
                        <a:t> </a:t>
                      </a:r>
                      <a:r>
                        <a:rPr lang="ru-RU" sz="1400" b="1" dirty="0">
                          <a:latin typeface="+mn-lt"/>
                          <a:ea typeface="Calibri"/>
                          <a:cs typeface="Arial"/>
                        </a:rPr>
                        <a:t>( 66%)</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smtClean="0">
                          <a:latin typeface="+mn-lt"/>
                          <a:ea typeface="Calibri"/>
                          <a:cs typeface="Arial"/>
                        </a:rPr>
                        <a:t>Low  share of state expenses in R&amp;D </a:t>
                      </a:r>
                      <a:r>
                        <a:rPr lang="ru-RU" sz="1400" b="1" dirty="0" smtClean="0">
                          <a:latin typeface="+mn-lt"/>
                          <a:ea typeface="Calibri"/>
                          <a:cs typeface="Arial"/>
                        </a:rPr>
                        <a:t>(27</a:t>
                      </a:r>
                      <a:r>
                        <a:rPr lang="ru-RU" sz="1400" b="1" dirty="0">
                          <a:latin typeface="+mn-lt"/>
                          <a:ea typeface="Calibri"/>
                          <a:cs typeface="Arial"/>
                        </a:rPr>
                        <a:t>%)</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400" dirty="0" smtClean="0">
                          <a:latin typeface="+mn-lt"/>
                          <a:ea typeface="Calibri"/>
                          <a:cs typeface="Times New Roman"/>
                        </a:rPr>
                        <a:t>The significant role of the state in banking</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smtClean="0">
                          <a:latin typeface="+mn-lt"/>
                          <a:ea typeface="Calibri"/>
                          <a:cs typeface="Times New Roman"/>
                        </a:rPr>
                        <a:t>The significant role of private banks in banking</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en-US" sz="1400" dirty="0" smtClean="0">
                          <a:latin typeface="+mn-lt"/>
                          <a:ea typeface="Calibri"/>
                          <a:cs typeface="Arial"/>
                        </a:rPr>
                        <a:t>Main focus of investment policy  -  state programs and  a budget control</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9D9D9"/>
                    </a:solidFill>
                  </a:tcPr>
                </a:tc>
                <a:tc>
                  <a:txBody>
                    <a:bodyPr/>
                    <a:lstStyle/>
                    <a:p>
                      <a:pPr>
                        <a:lnSpc>
                          <a:spcPct val="115000"/>
                        </a:lnSpc>
                        <a:spcAft>
                          <a:spcPts val="0"/>
                        </a:spcAft>
                      </a:pPr>
                      <a:r>
                        <a:rPr lang="en-US" sz="1400" dirty="0" smtClean="0">
                          <a:latin typeface="+mn-lt"/>
                          <a:ea typeface="Calibri"/>
                          <a:cs typeface="Arial"/>
                        </a:rPr>
                        <a:t>Main focus of investment policy – law legislation and rules for </a:t>
                      </a:r>
                      <a:r>
                        <a:rPr lang="en-US" sz="1400" dirty="0" err="1" smtClean="0">
                          <a:latin typeface="+mn-lt"/>
                          <a:ea typeface="Calibri"/>
                          <a:cs typeface="Arial"/>
                        </a:rPr>
                        <a:t>businness</a:t>
                      </a:r>
                      <a:endParaRPr lang="ru-RU" sz="1400" dirty="0">
                        <a:latin typeface="+mn-lt"/>
                        <a:ea typeface="Calibri"/>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D9D9D9"/>
                    </a:solidFill>
                  </a:tcPr>
                </a:tc>
              </a:tr>
            </a:tbl>
          </a:graphicData>
        </a:graphic>
      </p:graphicFrame>
      <p:pic>
        <p:nvPicPr>
          <p:cNvPr id="1026" name="irc_mi" descr="http://t1.gstatic.com/images?q=tbn:ANd9GcRXzlnDGDzjpOTQDuquVjEtqceO4LMy5v95w614Ve8ZFVkIaCT-Aw">
            <a:hlinkClick r:id="rId3"/>
          </p:cNvPr>
          <p:cNvPicPr>
            <a:picLocks noChangeAspect="1" noChangeArrowheads="1"/>
          </p:cNvPicPr>
          <p:nvPr/>
        </p:nvPicPr>
        <p:blipFill>
          <a:blip r:embed="rId4" cstate="print"/>
          <a:srcRect/>
          <a:stretch>
            <a:fillRect/>
          </a:stretch>
        </p:blipFill>
        <p:spPr bwMode="auto">
          <a:xfrm>
            <a:off x="1143000" y="838200"/>
            <a:ext cx="2384425" cy="2087563"/>
          </a:xfrm>
          <a:prstGeom prst="rect">
            <a:avLst/>
          </a:prstGeom>
          <a:noFill/>
        </p:spPr>
      </p:pic>
      <p:pic>
        <p:nvPicPr>
          <p:cNvPr id="1025" name="rg_hi" descr="http://t3.gstatic.com/images?q=tbn:ANd9GcSdZ8_SiclB6Hu575ZG1R7Mf6YOP-iw3A-WDklPk8vy6jfo1VVjhw">
            <a:hlinkClick r:id="rId5"/>
          </p:cNvPr>
          <p:cNvPicPr>
            <a:picLocks noChangeAspect="1" noChangeArrowheads="1"/>
          </p:cNvPicPr>
          <p:nvPr/>
        </p:nvPicPr>
        <p:blipFill>
          <a:blip r:embed="rId6" cstate="print"/>
          <a:srcRect/>
          <a:stretch>
            <a:fillRect/>
          </a:stretch>
        </p:blipFill>
        <p:spPr bwMode="auto">
          <a:xfrm>
            <a:off x="5105400" y="914400"/>
            <a:ext cx="2773363" cy="2079625"/>
          </a:xfrm>
          <a:prstGeom prst="rect">
            <a:avLst/>
          </a:prstGeom>
          <a:noFill/>
        </p:spPr>
      </p:pic>
      <p:sp>
        <p:nvSpPr>
          <p:cNvPr id="1027" name="Rectangle 3"/>
          <p:cNvSpPr>
            <a:spLocks noChangeArrowheads="1"/>
          </p:cNvSpPr>
          <p:nvPr/>
        </p:nvSpPr>
        <p:spPr bwMode="auto">
          <a:xfrm>
            <a:off x="304800" y="274023"/>
            <a:ext cx="79018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State as the Main Investor         A State as a Regulator</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0" y="2544763"/>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ru-R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9600"/>
            <a:ext cx="8229600" cy="1143000"/>
          </a:xfrm>
        </p:spPr>
        <p:txBody>
          <a:bodyPr>
            <a:normAutofit fontScale="90000"/>
          </a:bodyPr>
          <a:lstStyle/>
          <a:p>
            <a:r>
              <a:rPr lang="en-US" dirty="0" err="1" smtClean="0"/>
              <a:t>Complementarity</a:t>
            </a:r>
            <a:r>
              <a:rPr lang="en-US" dirty="0" smtClean="0"/>
              <a:t> of Two Institutional Models</a:t>
            </a:r>
            <a:endParaRPr lang="ru-RU" dirty="0"/>
          </a:p>
        </p:txBody>
      </p:sp>
      <p:sp>
        <p:nvSpPr>
          <p:cNvPr id="3" name="Содержимое 2"/>
          <p:cNvSpPr>
            <a:spLocks noGrp="1"/>
          </p:cNvSpPr>
          <p:nvPr>
            <p:ph idx="1"/>
          </p:nvPr>
        </p:nvSpPr>
        <p:spPr>
          <a:xfrm>
            <a:off x="457200" y="2057400"/>
            <a:ext cx="8229600" cy="3810000"/>
          </a:xfrm>
        </p:spPr>
        <p:txBody>
          <a:bodyPr/>
          <a:lstStyle/>
          <a:p>
            <a:r>
              <a:rPr lang="en-US" sz="2400" dirty="0" smtClean="0"/>
              <a:t>Struggling with the risks of the model “a state as an investor” implies the improvement of itself as well as the necessary compensating action of the alternative model “a state as a regulator”. </a:t>
            </a:r>
          </a:p>
          <a:p>
            <a:r>
              <a:rPr lang="en-US" sz="2400" dirty="0" smtClean="0"/>
              <a:t>The institutional model “a state as a regulator” risk reduction is achieved by its improvement as well as by incorporation of the alternative “a state as an investor” model complementing the general practice of real sector financing in the countries with market based economy. </a:t>
            </a:r>
            <a:endParaRPr lang="ru-RU" sz="2400" dirty="0" smtClean="0"/>
          </a:p>
          <a:p>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mtClean="0"/>
              <a:t>Conclusion</a:t>
            </a:r>
            <a:endParaRPr lang="ru-RU" smtClean="0"/>
          </a:p>
        </p:txBody>
      </p:sp>
      <p:sp>
        <p:nvSpPr>
          <p:cNvPr id="3" name="Содержимое 2"/>
          <p:cNvSpPr>
            <a:spLocks noGrp="1"/>
          </p:cNvSpPr>
          <p:nvPr>
            <p:ph idx="1"/>
          </p:nvPr>
        </p:nvSpPr>
        <p:spPr>
          <a:xfrm>
            <a:off x="457200" y="1447800"/>
            <a:ext cx="8007350" cy="4191000"/>
          </a:xfrm>
        </p:spPr>
        <p:txBody>
          <a:bodyPr>
            <a:normAutofit lnSpcReduction="10000"/>
          </a:bodyPr>
          <a:lstStyle/>
          <a:p>
            <a:r>
              <a:rPr lang="en-US" sz="2400" dirty="0" smtClean="0"/>
              <a:t>Comparative statistical data and analytical survey show that it is possible to distinguish two basic institutional models in real sector and R&amp;D financing namely “a state as a main investor” and “a state as a regulator”. Even though they do not exist separately but rather coexist, one of the models usually dominates over the other one. </a:t>
            </a:r>
          </a:p>
          <a:p>
            <a:r>
              <a:rPr lang="en-US" sz="2400" dirty="0" smtClean="0"/>
              <a:t>The dominating position of any of the models is related to social, economic and political structure as a whole and the type of a predominant </a:t>
            </a:r>
            <a:r>
              <a:rPr lang="en-US" sz="2400" i="1" dirty="0" smtClean="0"/>
              <a:t>institutional matrix </a:t>
            </a:r>
            <a:r>
              <a:rPr lang="en-US" sz="2400" dirty="0" smtClean="0"/>
              <a:t>(</a:t>
            </a:r>
            <a:r>
              <a:rPr lang="en-US" sz="2400" i="1" dirty="0" err="1" smtClean="0"/>
              <a:t>Kirdina</a:t>
            </a:r>
            <a:r>
              <a:rPr lang="en-US" sz="2400" i="1" dirty="0" smtClean="0"/>
              <a:t>,</a:t>
            </a:r>
            <a:r>
              <a:rPr lang="en-US" sz="2400" dirty="0" smtClean="0"/>
              <a:t> 2001, 2014). It is reasonable to keep in mind the mentioned differences during the institutional overview of economic growth problems and mechanisms. </a:t>
            </a:r>
            <a:endParaRPr lang="ru-RU" sz="2400" dirty="0" smtClean="0"/>
          </a:p>
          <a:p>
            <a:endParaRPr lang="ru-RU" dirty="0" smtClean="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See more in:</a:t>
            </a:r>
            <a:endParaRPr lang="ru-RU" dirty="0"/>
          </a:p>
        </p:txBody>
      </p:sp>
      <p:sp>
        <p:nvSpPr>
          <p:cNvPr id="3" name="Содержимое 2"/>
          <p:cNvSpPr>
            <a:spLocks noGrp="1"/>
          </p:cNvSpPr>
          <p:nvPr>
            <p:ph idx="1"/>
          </p:nvPr>
        </p:nvSpPr>
        <p:spPr/>
        <p:txBody>
          <a:bodyPr>
            <a:normAutofit fontScale="77500" lnSpcReduction="20000"/>
          </a:bodyPr>
          <a:lstStyle/>
          <a:p>
            <a:r>
              <a:rPr lang="en-US" dirty="0" err="1" smtClean="0"/>
              <a:t>Kirdina</a:t>
            </a:r>
            <a:r>
              <a:rPr lang="en-US" dirty="0" smtClean="0"/>
              <a:t>, Svetlana, </a:t>
            </a:r>
            <a:r>
              <a:rPr lang="en-US" dirty="0" err="1" smtClean="0"/>
              <a:t>Vernikov</a:t>
            </a:r>
            <a:r>
              <a:rPr lang="en-US" dirty="0" smtClean="0"/>
              <a:t>, </a:t>
            </a:r>
            <a:r>
              <a:rPr lang="en-US" dirty="0" err="1" smtClean="0"/>
              <a:t>Andrey</a:t>
            </a:r>
            <a:r>
              <a:rPr lang="en-US" dirty="0" smtClean="0"/>
              <a:t>. Evolution of the Banking System in the Russian Context: An Institutional Analysis.//  Journal of Economic Issues. Vol. 47, № 2. June 2013. P. 475-484. </a:t>
            </a:r>
          </a:p>
          <a:p>
            <a:r>
              <a:rPr lang="en-US" dirty="0" err="1" smtClean="0"/>
              <a:t>Kirdina</a:t>
            </a:r>
            <a:r>
              <a:rPr lang="en-US" dirty="0" smtClean="0"/>
              <a:t>, Svetlana. Institutional Matrices Theory as a Framework for Analysis of S&amp;T Policy. In:  </a:t>
            </a:r>
            <a:r>
              <a:rPr lang="en-US" i="1" dirty="0" smtClean="0"/>
              <a:t>Socio Economic and Technological Innovation: Mechanism and Institutions</a:t>
            </a:r>
            <a:r>
              <a:rPr lang="en-US" dirty="0" smtClean="0"/>
              <a:t>. / Eds. K. </a:t>
            </a:r>
            <a:r>
              <a:rPr lang="en-US" dirty="0" err="1" smtClean="0"/>
              <a:t>Mandal</a:t>
            </a:r>
            <a:r>
              <a:rPr lang="en-US" dirty="0" smtClean="0"/>
              <a:t>, N. </a:t>
            </a:r>
            <a:r>
              <a:rPr lang="en-US" dirty="0" err="1" smtClean="0"/>
              <a:t>Asheulova</a:t>
            </a:r>
            <a:r>
              <a:rPr lang="en-US" dirty="0" smtClean="0"/>
              <a:t>, and S. </a:t>
            </a:r>
            <a:r>
              <a:rPr lang="en-US" dirty="0" err="1" smtClean="0"/>
              <a:t>Kirdina</a:t>
            </a:r>
            <a:r>
              <a:rPr lang="en-US" dirty="0" smtClean="0"/>
              <a:t>. </a:t>
            </a:r>
            <a:r>
              <a:rPr lang="en-US" dirty="0" err="1" smtClean="0"/>
              <a:t>Narosa</a:t>
            </a:r>
            <a:r>
              <a:rPr lang="en-US" dirty="0" smtClean="0"/>
              <a:t> Publishing House </a:t>
            </a:r>
            <a:r>
              <a:rPr lang="en-US" dirty="0" err="1" smtClean="0"/>
              <a:t>Pvt</a:t>
            </a:r>
            <a:r>
              <a:rPr lang="ru-RU" dirty="0" smtClean="0"/>
              <a:t>. </a:t>
            </a:r>
            <a:r>
              <a:rPr lang="en-US" dirty="0" smtClean="0"/>
              <a:t>Ltd</a:t>
            </a:r>
            <a:r>
              <a:rPr lang="ru-RU" dirty="0" smtClean="0"/>
              <a:t>. , 2014</a:t>
            </a:r>
            <a:r>
              <a:rPr lang="en-US" dirty="0" smtClean="0"/>
              <a:t>. P</a:t>
            </a:r>
            <a:r>
              <a:rPr lang="ru-RU" dirty="0" smtClean="0"/>
              <a:t>. 189-199.</a:t>
            </a:r>
            <a:endParaRPr lang="en-US" dirty="0" smtClean="0"/>
          </a:p>
          <a:p>
            <a:r>
              <a:rPr lang="en-US" dirty="0" err="1" smtClean="0"/>
              <a:t>Kirdina</a:t>
            </a:r>
            <a:r>
              <a:rPr lang="en-US" dirty="0" smtClean="0"/>
              <a:t>, Svetlana. Economic Policy for Real Sector and R&amp;D Financing: Basic Institutional Models. // </a:t>
            </a:r>
            <a:r>
              <a:rPr lang="en-US" i="1" dirty="0" smtClean="0"/>
              <a:t>Montenegrin Journal of  Economics.</a:t>
            </a:r>
            <a:r>
              <a:rPr lang="en-US" dirty="0" smtClean="0"/>
              <a:t> Vol. 9, No. 4 (December 2013). P. 39-52. </a:t>
            </a:r>
            <a:endParaRPr lang="ru-RU"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a:xfrm>
            <a:off x="1042988" y="404813"/>
            <a:ext cx="7529512" cy="1143000"/>
          </a:xfrm>
        </p:spPr>
        <p:txBody>
          <a:bodyPr>
            <a:normAutofit fontScale="90000"/>
          </a:bodyPr>
          <a:lstStyle/>
          <a:p>
            <a:pPr algn="ctr" eaLnBrk="1" hangingPunct="1"/>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ru-RU" sz="5400" dirty="0" smtClean="0"/>
              <a:t/>
            </a:r>
            <a:br>
              <a:rPr lang="ru-RU" sz="5400" dirty="0" smtClean="0"/>
            </a:br>
            <a:endParaRPr lang="ru-RU" sz="5400" b="0" dirty="0" smtClean="0"/>
          </a:p>
        </p:txBody>
      </p:sp>
      <p:sp>
        <p:nvSpPr>
          <p:cNvPr id="107524" name="Rectangle 4"/>
          <p:cNvSpPr>
            <a:spLocks noGrp="1" noRot="1" noChangeArrowheads="1"/>
          </p:cNvSpPr>
          <p:nvPr>
            <p:ph idx="1"/>
          </p:nvPr>
        </p:nvSpPr>
        <p:spPr>
          <a:xfrm>
            <a:off x="2451100" y="4051300"/>
            <a:ext cx="3786188" cy="1531938"/>
          </a:xfrm>
        </p:spPr>
        <p:txBody>
          <a:bodyPr>
            <a:normAutofit lnSpcReduction="10000"/>
          </a:bodyPr>
          <a:lstStyle/>
          <a:p>
            <a:pPr algn="ctr" eaLnBrk="1" hangingPunct="1">
              <a:lnSpc>
                <a:spcPct val="80000"/>
              </a:lnSpc>
              <a:buFont typeface="Wingdings" charset="2"/>
              <a:buNone/>
            </a:pPr>
            <a:endParaRPr lang="en-US" sz="200" smtClean="0"/>
          </a:p>
          <a:p>
            <a:pPr algn="ctr" eaLnBrk="1" hangingPunct="1">
              <a:lnSpc>
                <a:spcPct val="80000"/>
              </a:lnSpc>
              <a:buFont typeface="Wingdings" charset="2"/>
              <a:buNone/>
            </a:pPr>
            <a:endParaRPr lang="ru-RU" sz="400" b="1" smtClean="0"/>
          </a:p>
          <a:p>
            <a:pPr algn="ctr" eaLnBrk="1" hangingPunct="1">
              <a:lnSpc>
                <a:spcPct val="80000"/>
              </a:lnSpc>
              <a:buFont typeface="Wingdings" charset="2"/>
              <a:buNone/>
            </a:pPr>
            <a:endParaRPr lang="en-US" sz="400" smtClean="0">
              <a:hlinkClick r:id="rId3"/>
            </a:endParaRPr>
          </a:p>
          <a:p>
            <a:pPr algn="ctr" eaLnBrk="1" hangingPunct="1">
              <a:lnSpc>
                <a:spcPct val="80000"/>
              </a:lnSpc>
              <a:buFont typeface="Wingdings" charset="2"/>
              <a:buNone/>
            </a:pPr>
            <a:endParaRPr lang="ru-RU" sz="400" b="1" smtClean="0"/>
          </a:p>
          <a:p>
            <a:pPr algn="ctr" eaLnBrk="1" hangingPunct="1">
              <a:lnSpc>
                <a:spcPct val="80000"/>
              </a:lnSpc>
              <a:buFont typeface="Wingdings" charset="2"/>
              <a:buNone/>
            </a:pPr>
            <a:r>
              <a:rPr lang="en-US" sz="2700" b="1" smtClean="0">
                <a:hlinkClick r:id="rId4"/>
              </a:rPr>
              <a:t>kirdina@bk.ru</a:t>
            </a:r>
            <a:endParaRPr lang="ru-RU" sz="2700" b="1" smtClean="0"/>
          </a:p>
          <a:p>
            <a:pPr algn="ctr" eaLnBrk="1" hangingPunct="1">
              <a:lnSpc>
                <a:spcPct val="80000"/>
              </a:lnSpc>
              <a:buFont typeface="Wingdings" charset="2"/>
              <a:buNone/>
            </a:pPr>
            <a:endParaRPr lang="en-US" sz="2700" b="1" smtClean="0"/>
          </a:p>
          <a:p>
            <a:pPr algn="ctr" eaLnBrk="1" hangingPunct="1">
              <a:lnSpc>
                <a:spcPct val="80000"/>
              </a:lnSpc>
              <a:buFont typeface="Wingdings" charset="2"/>
              <a:buNone/>
            </a:pPr>
            <a:r>
              <a:rPr lang="en-US" sz="2700" b="1" smtClean="0">
                <a:hlinkClick r:id="rId3"/>
              </a:rPr>
              <a:t>www.kirdina.ru</a:t>
            </a:r>
            <a:r>
              <a:rPr lang="en-US" sz="2000" b="1" smtClean="0"/>
              <a:t> </a:t>
            </a:r>
          </a:p>
          <a:p>
            <a:pPr algn="ctr" eaLnBrk="1" hangingPunct="1">
              <a:lnSpc>
                <a:spcPct val="80000"/>
              </a:lnSpc>
              <a:buFont typeface="Wingdings" charset="2"/>
              <a:buNone/>
            </a:pPr>
            <a:endParaRPr lang="en-US" sz="2000" b="1" smtClean="0"/>
          </a:p>
          <a:p>
            <a:pPr algn="ctr" eaLnBrk="1" hangingPunct="1">
              <a:lnSpc>
                <a:spcPct val="80000"/>
              </a:lnSpc>
              <a:buFont typeface="Wingdings" charset="2"/>
              <a:buNone/>
            </a:pPr>
            <a:endParaRPr lang="en-US" sz="800" b="1" smtClean="0"/>
          </a:p>
          <a:p>
            <a:pPr algn="ctr" eaLnBrk="1" hangingPunct="1">
              <a:lnSpc>
                <a:spcPct val="80000"/>
              </a:lnSpc>
              <a:buFont typeface="Wingdings" charset="2"/>
              <a:buNone/>
            </a:pPr>
            <a:endParaRPr lang="ru-RU" sz="800" b="1" smtClean="0"/>
          </a:p>
        </p:txBody>
      </p:sp>
      <p:sp>
        <p:nvSpPr>
          <p:cNvPr id="8" name="Нижний колонтитул 7"/>
          <p:cNvSpPr>
            <a:spLocks noGrp="1"/>
          </p:cNvSpPr>
          <p:nvPr>
            <p:ph type="ftr" sz="quarter" idx="11"/>
          </p:nvPr>
        </p:nvSpPr>
        <p:spPr/>
        <p:txBody>
          <a:bodyPr/>
          <a:lstStyle/>
          <a:p>
            <a:r>
              <a:rPr lang="en-US" smtClean="0"/>
              <a:t>AFEE Boston January 3,  2015</a:t>
            </a:r>
            <a:endParaRPr lang="ru-RU"/>
          </a:p>
        </p:txBody>
      </p:sp>
      <p:sp>
        <p:nvSpPr>
          <p:cNvPr id="64516" name="Rectangle 5"/>
          <p:cNvSpPr>
            <a:spLocks noChangeArrowheads="1"/>
          </p:cNvSpPr>
          <p:nvPr/>
        </p:nvSpPr>
        <p:spPr bwMode="auto">
          <a:xfrm>
            <a:off x="1600200" y="1828800"/>
            <a:ext cx="6048375" cy="1446213"/>
          </a:xfrm>
          <a:prstGeom prst="rect">
            <a:avLst/>
          </a:prstGeom>
          <a:noFill/>
          <a:ln w="9525">
            <a:noFill/>
            <a:miter lim="800000"/>
            <a:headEnd/>
            <a:tailEnd/>
          </a:ln>
        </p:spPr>
        <p:txBody>
          <a:bodyPr>
            <a:spAutoFit/>
          </a:bodyPr>
          <a:lstStyle/>
          <a:p>
            <a:pPr algn="ctr"/>
            <a:r>
              <a:rPr lang="en-US" sz="4400" b="1">
                <a:solidFill>
                  <a:schemeClr val="tx2"/>
                </a:solidFill>
                <a:latin typeface="Verdana" charset="0"/>
              </a:rPr>
              <a:t>Thank you for your attention!</a:t>
            </a:r>
            <a:endParaRPr lang="ru-RU" sz="4400" b="1">
              <a:solidFill>
                <a:schemeClr val="tx2"/>
              </a:solidFill>
              <a:latin typeface="Verdana"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9600"/>
            <a:ext cx="8229600" cy="1143000"/>
          </a:xfrm>
        </p:spPr>
        <p:txBody>
          <a:bodyPr/>
          <a:lstStyle/>
          <a:p>
            <a:r>
              <a:rPr lang="en-US" dirty="0" smtClean="0"/>
              <a:t>Role of Governments</a:t>
            </a:r>
            <a:endParaRPr lang="ru-RU" dirty="0"/>
          </a:p>
        </p:txBody>
      </p:sp>
      <p:sp>
        <p:nvSpPr>
          <p:cNvPr id="3" name="Содержимое 2"/>
          <p:cNvSpPr>
            <a:spLocks noGrp="1"/>
          </p:cNvSpPr>
          <p:nvPr>
            <p:ph idx="1"/>
          </p:nvPr>
        </p:nvSpPr>
        <p:spPr>
          <a:xfrm>
            <a:off x="457200" y="2133601"/>
            <a:ext cx="8229600" cy="3810000"/>
          </a:xfrm>
        </p:spPr>
        <p:txBody>
          <a:bodyPr/>
          <a:lstStyle/>
          <a:p>
            <a:r>
              <a:rPr lang="en-US" sz="2800" dirty="0" smtClean="0"/>
              <a:t>At the same time, there is another point of view on the problem of the government, markets and economic growth. It is based on the fact that we need to examine carefully the empirical data in order to understand where and when government economic intervention is good, and where and when it is bad, as well as the way it affects the overall economic growth (</a:t>
            </a:r>
            <a:r>
              <a:rPr lang="en-US" sz="2800" i="1" dirty="0" err="1" smtClean="0"/>
              <a:t>Fligstein</a:t>
            </a:r>
            <a:r>
              <a:rPr lang="en-US" sz="2800" dirty="0" smtClean="0"/>
              <a:t>, 2005). </a:t>
            </a:r>
            <a:endParaRPr lang="ru-RU" sz="2800" dirty="0" smtClean="0"/>
          </a:p>
          <a:p>
            <a:endParaRPr lang="ru-RU" sz="28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a:xfrm>
            <a:off x="457200" y="533400"/>
            <a:ext cx="8229600" cy="1143000"/>
          </a:xfrm>
        </p:spPr>
        <p:txBody>
          <a:bodyPr/>
          <a:lstStyle/>
          <a:p>
            <a:pPr eaLnBrk="1" hangingPunct="1"/>
            <a:r>
              <a:rPr lang="en-US" dirty="0" smtClean="0"/>
              <a:t>Outline</a:t>
            </a:r>
            <a:endParaRPr lang="ru-RU" dirty="0" smtClean="0"/>
          </a:p>
        </p:txBody>
      </p:sp>
      <p:sp>
        <p:nvSpPr>
          <p:cNvPr id="44035" name="Rectangle 3"/>
          <p:cNvSpPr>
            <a:spLocks noGrp="1" noRot="1" noChangeArrowheads="1"/>
          </p:cNvSpPr>
          <p:nvPr>
            <p:ph idx="1"/>
          </p:nvPr>
        </p:nvSpPr>
        <p:spPr>
          <a:xfrm>
            <a:off x="838200" y="1905000"/>
            <a:ext cx="8007350" cy="3886200"/>
          </a:xfrm>
        </p:spPr>
        <p:txBody>
          <a:bodyPr>
            <a:normAutofit/>
          </a:bodyPr>
          <a:lstStyle/>
          <a:p>
            <a:r>
              <a:rPr lang="en-US" dirty="0" smtClean="0"/>
              <a:t>Institutional models  of real sector and R&amp;D  financing</a:t>
            </a:r>
          </a:p>
          <a:p>
            <a:r>
              <a:rPr lang="en-US" dirty="0" smtClean="0"/>
              <a:t>Empirical data and research</a:t>
            </a:r>
          </a:p>
          <a:p>
            <a:r>
              <a:rPr lang="en-US" dirty="0" smtClean="0"/>
              <a:t>“A state as a main investor” and “a state as a regulator” – two institutional models</a:t>
            </a:r>
          </a:p>
          <a:p>
            <a:r>
              <a:rPr lang="en-US" dirty="0" smtClean="0"/>
              <a:t>Conclusion</a:t>
            </a:r>
            <a:endParaRPr lang="ru-RU" dirty="0" smtClean="0"/>
          </a:p>
        </p:txBody>
      </p:sp>
      <p:sp>
        <p:nvSpPr>
          <p:cNvPr id="6" name="Нижний колонтитул 5"/>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609600"/>
            <a:ext cx="8229600" cy="1143000"/>
          </a:xfrm>
        </p:spPr>
        <p:txBody>
          <a:bodyPr/>
          <a:lstStyle/>
          <a:p>
            <a:r>
              <a:rPr lang="en-US" dirty="0" smtClean="0"/>
              <a:t>Institutional Model is…</a:t>
            </a:r>
            <a:endParaRPr lang="ru-RU" dirty="0"/>
          </a:p>
        </p:txBody>
      </p:sp>
      <p:sp>
        <p:nvSpPr>
          <p:cNvPr id="3" name="Содержимое 2"/>
          <p:cNvSpPr>
            <a:spLocks noGrp="1"/>
          </p:cNvSpPr>
          <p:nvPr>
            <p:ph idx="1"/>
          </p:nvPr>
        </p:nvSpPr>
        <p:spPr>
          <a:xfrm>
            <a:off x="381000" y="2133600"/>
            <a:ext cx="8229600" cy="3886200"/>
          </a:xfrm>
        </p:spPr>
        <p:txBody>
          <a:bodyPr>
            <a:normAutofit fontScale="92500"/>
          </a:bodyPr>
          <a:lstStyle/>
          <a:p>
            <a:r>
              <a:rPr lang="en-US" sz="3600" dirty="0" smtClean="0"/>
              <a:t>The term “institutional model” is understood here as </a:t>
            </a:r>
            <a:r>
              <a:rPr lang="en-US" sz="3600" b="1" dirty="0" smtClean="0"/>
              <a:t>the structure of key institutions </a:t>
            </a:r>
            <a:r>
              <a:rPr lang="en-US" sz="3600" dirty="0" smtClean="0"/>
              <a:t>providing finance for a real sector and R&amp;D serving further as a technological base for an economic growth. These institutions  nominate the structure of major sources that are investing in the spheres.</a:t>
            </a:r>
            <a:endParaRPr lang="ru-RU" sz="36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143000"/>
          </a:xfrm>
        </p:spPr>
        <p:txBody>
          <a:bodyPr/>
          <a:lstStyle/>
          <a:p>
            <a:r>
              <a:rPr lang="en-US" dirty="0" smtClean="0"/>
              <a:t>Main Hypothesis</a:t>
            </a:r>
            <a:endParaRPr lang="ru-RU" dirty="0"/>
          </a:p>
        </p:txBody>
      </p:sp>
      <p:sp>
        <p:nvSpPr>
          <p:cNvPr id="3" name="Содержимое 2"/>
          <p:cNvSpPr>
            <a:spLocks noGrp="1"/>
          </p:cNvSpPr>
          <p:nvPr>
            <p:ph idx="1"/>
          </p:nvPr>
        </p:nvSpPr>
        <p:spPr>
          <a:xfrm>
            <a:off x="609600" y="1981200"/>
            <a:ext cx="8007350" cy="4191000"/>
          </a:xfrm>
        </p:spPr>
        <p:txBody>
          <a:bodyPr>
            <a:noAutofit/>
          </a:bodyPr>
          <a:lstStyle/>
          <a:p>
            <a:r>
              <a:rPr lang="en-US" sz="3600" dirty="0" smtClean="0"/>
              <a:t>Institutional models define the macroeconomic policies for economic growth  financing. The hypothesis is tested that two institutional models could be singled out, so called “a state as a main investor” and “a state as a regulator”. </a:t>
            </a:r>
            <a:endParaRPr lang="ru-RU" sz="36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85800"/>
            <a:ext cx="8229600" cy="1143000"/>
          </a:xfrm>
        </p:spPr>
        <p:txBody>
          <a:bodyPr/>
          <a:lstStyle/>
          <a:p>
            <a:r>
              <a:rPr lang="en-US" dirty="0" smtClean="0"/>
              <a:t>Test of Hypothesis</a:t>
            </a:r>
            <a:endParaRPr lang="ru-RU" dirty="0"/>
          </a:p>
        </p:txBody>
      </p:sp>
      <p:sp>
        <p:nvSpPr>
          <p:cNvPr id="3" name="Содержимое 2"/>
          <p:cNvSpPr>
            <a:spLocks noGrp="1"/>
          </p:cNvSpPr>
          <p:nvPr>
            <p:ph idx="1"/>
          </p:nvPr>
        </p:nvSpPr>
        <p:spPr>
          <a:xfrm>
            <a:off x="609600" y="2057400"/>
            <a:ext cx="8007350" cy="4191000"/>
          </a:xfrm>
        </p:spPr>
        <p:txBody>
          <a:bodyPr>
            <a:normAutofit fontScale="92500"/>
          </a:bodyPr>
          <a:lstStyle/>
          <a:p>
            <a:r>
              <a:rPr lang="en-US" sz="3000" dirty="0" smtClean="0"/>
              <a:t>We carried out  empirical-statistical investigation to  check the hypothesis.</a:t>
            </a:r>
          </a:p>
          <a:p>
            <a:r>
              <a:rPr lang="en-US" sz="3000" dirty="0" smtClean="0"/>
              <a:t> Two countries – Russia and the U.S., with traditionally opposed ways of organizing of economic life, have been chosen </a:t>
            </a:r>
            <a:r>
              <a:rPr lang="en-US" sz="3000" i="1" dirty="0" smtClean="0"/>
              <a:t>a priori </a:t>
            </a:r>
            <a:r>
              <a:rPr lang="en-US" sz="3000" dirty="0" smtClean="0"/>
              <a:t>for the analysis.</a:t>
            </a:r>
          </a:p>
          <a:p>
            <a:r>
              <a:rPr lang="en-US" sz="3000" dirty="0" smtClean="0"/>
              <a:t>Three spheres such as 1) </a:t>
            </a:r>
            <a:r>
              <a:rPr lang="en-US" sz="2800" dirty="0" smtClean="0"/>
              <a:t>fixed investment financing in real sector, 2) R&amp;D financing, and 3) banking systems in Russia and the U.S.</a:t>
            </a:r>
            <a:r>
              <a:rPr lang="ru-RU" sz="2800" dirty="0" smtClean="0"/>
              <a:t> </a:t>
            </a:r>
            <a:r>
              <a:rPr lang="en-US" sz="2800" dirty="0" smtClean="0"/>
              <a:t>were analyzed. </a:t>
            </a:r>
            <a:endParaRPr lang="ru-RU" sz="2800" dirty="0" smtClean="0"/>
          </a:p>
          <a:p>
            <a:endParaRPr lang="ru-RU" sz="3000" dirty="0"/>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66800"/>
            <a:ext cx="8229600" cy="1143000"/>
          </a:xfrm>
        </p:spPr>
        <p:txBody>
          <a:bodyPr>
            <a:normAutofit fontScale="90000"/>
          </a:bodyPr>
          <a:lstStyle/>
          <a:p>
            <a:r>
              <a:rPr lang="en-US" dirty="0" smtClean="0"/>
              <a:t>Data about the  Dynamics of Real Sector Financing, the U.S.</a:t>
            </a:r>
            <a:endParaRPr lang="ru-RU" dirty="0"/>
          </a:p>
        </p:txBody>
      </p:sp>
      <p:sp>
        <p:nvSpPr>
          <p:cNvPr id="3" name="Содержимое 2"/>
          <p:cNvSpPr>
            <a:spLocks noGrp="1"/>
          </p:cNvSpPr>
          <p:nvPr>
            <p:ph idx="1"/>
          </p:nvPr>
        </p:nvSpPr>
        <p:spPr>
          <a:xfrm>
            <a:off x="457200" y="2667000"/>
            <a:ext cx="8229600" cy="3200400"/>
          </a:xfrm>
        </p:spPr>
        <p:txBody>
          <a:bodyPr>
            <a:normAutofit/>
          </a:bodyPr>
          <a:lstStyle/>
          <a:p>
            <a:r>
              <a:rPr lang="en-US" i="1" dirty="0" smtClean="0"/>
              <a:t>Table 752. Corporate Funds -  Sources and Uses. U.S. Census Bureau, Statistical Abstracts of the United States. </a:t>
            </a:r>
            <a:r>
              <a:rPr lang="en-US" dirty="0" smtClean="0"/>
              <a:t> Covers nonfarm nonfinancial corporate business (excluding individual businessmen and small enterprises</a:t>
            </a:r>
            <a:r>
              <a:rPr lang="ru-RU" dirty="0" smtClean="0"/>
              <a:t>)</a:t>
            </a:r>
            <a:r>
              <a:rPr lang="en-US" dirty="0" smtClean="0"/>
              <a:t>. </a:t>
            </a:r>
          </a:p>
        </p:txBody>
      </p:sp>
      <p:sp>
        <p:nvSpPr>
          <p:cNvPr id="4" name="Нижний колонтитул 3"/>
          <p:cNvSpPr>
            <a:spLocks noGrp="1"/>
          </p:cNvSpPr>
          <p:nvPr>
            <p:ph type="ftr" sz="quarter" idx="11"/>
          </p:nvPr>
        </p:nvSpPr>
        <p:spPr/>
        <p:txBody>
          <a:bodyPr/>
          <a:lstStyle/>
          <a:p>
            <a:r>
              <a:rPr lang="en-US" smtClean="0"/>
              <a:t>AFEE Boston January 3,  2015</a:t>
            </a:r>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3737</TotalTime>
  <Words>2743</Words>
  <Application>Microsoft Office PowerPoint</Application>
  <PresentationFormat>Экран (4:3)</PresentationFormat>
  <Paragraphs>278</Paragraphs>
  <Slides>36</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Тема Office</vt:lpstr>
      <vt:lpstr> Real Sector and R&amp;D Investment Policy: Basic Institutional Models</vt:lpstr>
      <vt:lpstr>Motivation</vt:lpstr>
      <vt:lpstr>Economic Growth in Mainstream Economics</vt:lpstr>
      <vt:lpstr>Role of Governments</vt:lpstr>
      <vt:lpstr>Outline</vt:lpstr>
      <vt:lpstr>Institutional Model is…</vt:lpstr>
      <vt:lpstr>Main Hypothesis</vt:lpstr>
      <vt:lpstr>Test of Hypothesis</vt:lpstr>
      <vt:lpstr>Data about the  Dynamics of Real Sector Financing, the U.S.</vt:lpstr>
      <vt:lpstr>Data about the Dynamics of Real Sector Financing, Russia </vt:lpstr>
      <vt:lpstr>Problems for Statistical Comparative Analysis</vt:lpstr>
      <vt:lpstr>USA: Corporate Funds – Sources and Uses, current prices, % </vt:lpstr>
      <vt:lpstr>Structure Analysis of Real Sector Financing Sources in the U.S.</vt:lpstr>
      <vt:lpstr>Russia: Composition of Fixed Investment According to Financing Sources, in current prices, %</vt:lpstr>
      <vt:lpstr>Structure Analysis of Real Sector Financing Sources in Russia</vt:lpstr>
      <vt:lpstr>Why the Structures are Different?</vt:lpstr>
      <vt:lpstr>Gross Fixed Investment in the U.S.,  2003-2013, %.   Source: Table 5.9. Changes in Net Stock of Produced Assets (Fixed Assets and Inventories)</vt:lpstr>
      <vt:lpstr>The Dynamics of Fixed Investment in Russia, 2003-2013, %, based on Property Types</vt:lpstr>
      <vt:lpstr>Paradoxes of Statistics</vt:lpstr>
      <vt:lpstr>A Latent  State Property 1/2</vt:lpstr>
      <vt:lpstr>A Latent  State Property 2/2</vt:lpstr>
      <vt:lpstr>What is the Reason for the Presence of Property Types Other than State and Private Property?</vt:lpstr>
      <vt:lpstr>Ambiguity of Property Types in Russia</vt:lpstr>
      <vt:lpstr>More State than Our Statistics Shows </vt:lpstr>
      <vt:lpstr>Institutional Models ”A State as an Investor” and  ”A State as a Regulator”</vt:lpstr>
      <vt:lpstr>Institutional Model  ”A State as an Investor”</vt:lpstr>
      <vt:lpstr>Institutional Model  ”A State as a Regulator”</vt:lpstr>
      <vt:lpstr>Structure of R&amp;D investment </vt:lpstr>
      <vt:lpstr>Government Share in the Structure of R&amp;D Investment </vt:lpstr>
      <vt:lpstr>Structure of Russian Banking </vt:lpstr>
      <vt:lpstr>Government Share in Banking System</vt:lpstr>
      <vt:lpstr>Слайд 32</vt:lpstr>
      <vt:lpstr>Complementarity of Two Institutional Models</vt:lpstr>
      <vt:lpstr>Conclusion</vt:lpstr>
      <vt:lpstr>See more in:</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Светлана</cp:lastModifiedBy>
  <cp:revision>314</cp:revision>
  <cp:lastPrinted>1601-01-01T00:00:00Z</cp:lastPrinted>
  <dcterms:created xsi:type="dcterms:W3CDTF">1601-01-01T00:00:00Z</dcterms:created>
  <dcterms:modified xsi:type="dcterms:W3CDTF">2015-01-03T13:46:40Z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