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8" r:id="rId3"/>
    <p:sldId id="304" r:id="rId4"/>
    <p:sldId id="300" r:id="rId5"/>
    <p:sldId id="309" r:id="rId6"/>
    <p:sldId id="282" r:id="rId7"/>
    <p:sldId id="311" r:id="rId8"/>
    <p:sldId id="312" r:id="rId9"/>
    <p:sldId id="313" r:id="rId10"/>
    <p:sldId id="314" r:id="rId11"/>
    <p:sldId id="315" r:id="rId12"/>
    <p:sldId id="316" r:id="rId13"/>
    <p:sldId id="323" r:id="rId14"/>
    <p:sldId id="317" r:id="rId15"/>
    <p:sldId id="318" r:id="rId16"/>
    <p:sldId id="319" r:id="rId17"/>
    <p:sldId id="322" r:id="rId18"/>
    <p:sldId id="320" r:id="rId19"/>
    <p:sldId id="303" r:id="rId20"/>
    <p:sldId id="324" r:id="rId21"/>
    <p:sldId id="308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70" autoAdjust="0"/>
  </p:normalViewPr>
  <p:slideViewPr>
    <p:cSldViewPr>
      <p:cViewPr varScale="1">
        <p:scale>
          <a:sx n="55" d="100"/>
          <a:sy n="55" d="100"/>
        </p:scale>
        <p:origin x="-15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81602-F77E-4669-AFDE-4FACADC9B774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5EF0F-9CCA-4B50-925D-87BFD532C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15A00-88D0-4589-B13A-BB786EFAE19E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799B6-4C21-48C3-8BCA-94EA81C8A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2D302B-436A-4495-A82F-A33BCB9E7447}" type="slidenum">
              <a:rPr lang="ru-RU"/>
              <a:pPr/>
              <a:t>8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000" dirty="0" smtClean="0"/>
              <a:t>Теория - это некая система идей, позволяющая истолковать или объяснить то или иное явление, тот и ли иной предмет. В нашем случае такой предмет – общество. </a:t>
            </a:r>
          </a:p>
          <a:p>
            <a:r>
              <a:rPr lang="ru-RU" sz="1000" dirty="0" smtClean="0"/>
              <a:t>Любая теория - это упрощение, выделение самого важного для исследователя (Суха теория, мой друг, Но зеленеет жизни древо..).В данном случае все многообразие  общества, его культурных и социальных особенностей мы охватить не можем, а представим его как модель трех основных подсистем – экономической, политической и идеологической. Полагаем это и необходимым, и достаточным условием для анализа и понимания такого сложного феномена, как общества, а именно,  его институциональной структуры.</a:t>
            </a:r>
          </a:p>
          <a:p>
            <a:r>
              <a:rPr lang="ru-RU" sz="1000" dirty="0" smtClean="0"/>
              <a:t>(( Содержательно такое рассмотрение обосновывается тем, что в обществе необходима экономика - производство продуктов  для потребления, политика как способ организации коллективных действий - они и делают общество обществом,  и идеология - как общие разделяемые идеи и ценности,  </a:t>
            </a:r>
            <a:r>
              <a:rPr lang="ru-RU" sz="1000" dirty="0" err="1" smtClean="0"/>
              <a:t>легитимизирующие</a:t>
            </a:r>
            <a:r>
              <a:rPr lang="ru-RU" sz="1000" dirty="0" smtClean="0"/>
              <a:t> в общественном сознании те или иные действия)). Трехмерное представление  удобно и с точки зрения нашего восприятия - </a:t>
            </a:r>
            <a:r>
              <a:rPr lang="ru-RU" sz="1000" dirty="0" err="1" smtClean="0"/>
              <a:t>трехмерность</a:t>
            </a:r>
            <a:r>
              <a:rPr lang="ru-RU" sz="1000" dirty="0" smtClean="0"/>
              <a:t> мы еще можем ухватить нашими органами чувств. Таким образом, общество рассматривается в трехмерной системе координат, как на этом слайде. Все эти проекции – как можно видеть </a:t>
            </a:r>
            <a:r>
              <a:rPr lang="ru-RU" sz="1000" dirty="0" smtClean="0"/>
              <a:t>– отражают  </a:t>
            </a:r>
            <a:r>
              <a:rPr lang="ru-RU" sz="1000" dirty="0" smtClean="0"/>
              <a:t>разные стороны единого целого, то есть общества. </a:t>
            </a:r>
            <a:endParaRPr lang="ru-RU" sz="10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массовом сознании и </a:t>
            </a:r>
            <a:r>
              <a:rPr lang="ru-RU" dirty="0" err="1" smtClean="0"/>
              <a:t>медиа</a:t>
            </a:r>
            <a:r>
              <a:rPr lang="ru-RU" smtClean="0"/>
              <a:t> социальный </a:t>
            </a:r>
            <a:r>
              <a:rPr lang="ru-RU" dirty="0" smtClean="0"/>
              <a:t>либерализм в России имеет ярко выраженный оппозиционный характер. Например, этот сайт представлен в интернете , в </a:t>
            </a:r>
            <a:r>
              <a:rPr lang="ru-RU" dirty="0" err="1" smtClean="0"/>
              <a:t>Твиттере</a:t>
            </a:r>
            <a:r>
              <a:rPr lang="ru-RU" dirty="0" smtClean="0"/>
              <a:t>, В контакте, объединяет активистов партии «Западный выбор», критикует «антизападную мифологию»,  внешнюю политику России и т.д.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799B6-4C21-48C3-8BCA-94EA81C8A67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4F34FE-2D2A-4274-8341-54CCD8BD600E}" type="slidenum">
              <a:rPr lang="ru-RU"/>
              <a:pPr/>
              <a:t>9</a:t>
            </a:fld>
            <a:endParaRPr lang="ru-RU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Итак, вот основные сферы, которые нас </a:t>
            </a:r>
            <a:r>
              <a:rPr lang="ru-RU" dirty="0" smtClean="0"/>
              <a:t>интересуют</a:t>
            </a:r>
            <a:r>
              <a:rPr lang="ru-RU" dirty="0"/>
              <a:t>. Часто бывают вопросы, почему культуры нет –  в данной социологической  модели она  представлена лишь в своем значимом для воспроизводства социума (не человека или личности – имейте в виду) срезе – через идеологию. Культурные системы, на что обращал внимание  еще великий социолог Питирим Сорокин, гораздо шире систем социальных – пример, арабские числа или английский язык. Поэтому «затаскивать» культуру в социологическую модель (то есть большее в меньшее) вряд ли корректно.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59345B-835A-4878-98D3-DF9D275C067B}" type="slidenum">
              <a:rPr lang="ru-RU"/>
              <a:pPr/>
              <a:t>10</a:t>
            </a:fld>
            <a:endParaRPr lang="ru-RU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z="7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FDFC7-31BB-4FA8-8D1D-F865F491ABFB}" type="slidenum">
              <a:rPr lang="ru-RU"/>
              <a:pPr/>
              <a:t>11</a:t>
            </a:fld>
            <a:endParaRPr lang="ru-RU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Разбираясь с историей государств, обратившись к самым древним – Месопотамии и Египту, например, мы обнаружим, что постоянно воспроизводятся два типа  матриц</a:t>
            </a:r>
            <a:r>
              <a:rPr lang="ru-RU" dirty="0" smtClean="0"/>
              <a:t>. </a:t>
            </a:r>
            <a:r>
              <a:rPr lang="ru-RU" dirty="0"/>
              <a:t>Они нейтрально </a:t>
            </a:r>
            <a:r>
              <a:rPr lang="ru-RU" dirty="0" smtClean="0"/>
              <a:t> </a:t>
            </a:r>
            <a:r>
              <a:rPr lang="ru-RU" dirty="0"/>
              <a:t>названы Х- и </a:t>
            </a:r>
            <a:r>
              <a:rPr lang="en-US" dirty="0"/>
              <a:t>Y</a:t>
            </a:r>
            <a:r>
              <a:rPr lang="ru-RU" dirty="0"/>
              <a:t>-матрицами, чтобы не </a:t>
            </a:r>
            <a:r>
              <a:rPr lang="ru-RU" dirty="0" smtClean="0"/>
              <a:t>путаться </a:t>
            </a:r>
            <a:r>
              <a:rPr lang="ru-RU" dirty="0"/>
              <a:t>с </a:t>
            </a:r>
            <a:r>
              <a:rPr lang="ru-RU" dirty="0" smtClean="0"/>
              <a:t>другими </a:t>
            </a:r>
            <a:r>
              <a:rPr lang="ru-RU" dirty="0"/>
              <a:t>смыслами (раньше назывались восточными и западными). </a:t>
            </a:r>
          </a:p>
          <a:p>
            <a:r>
              <a:rPr lang="ru-RU" dirty="0"/>
              <a:t>Чем отличаются матрицы? – набором образующих их институтов. Так, Х-матрица образована институтами </a:t>
            </a:r>
            <a:r>
              <a:rPr lang="ru-RU" dirty="0" err="1"/>
              <a:t>редистрибутивной</a:t>
            </a:r>
            <a:r>
              <a:rPr lang="ru-RU" dirty="0"/>
              <a:t> </a:t>
            </a:r>
            <a:r>
              <a:rPr lang="ru-RU" dirty="0" smtClean="0"/>
              <a:t>экономики,</a:t>
            </a:r>
            <a:r>
              <a:rPr lang="en-US" dirty="0" smtClean="0"/>
              <a:t> </a:t>
            </a:r>
            <a:r>
              <a:rPr lang="ru-RU" dirty="0" smtClean="0"/>
              <a:t>унитарного </a:t>
            </a:r>
            <a:r>
              <a:rPr lang="ru-RU" dirty="0"/>
              <a:t>централизованного политического устройства и </a:t>
            </a:r>
            <a:r>
              <a:rPr lang="ru-RU" dirty="0" err="1"/>
              <a:t>коммунитарной</a:t>
            </a:r>
            <a:r>
              <a:rPr lang="ru-RU" dirty="0"/>
              <a:t> (коллективистской) идеологии.  В свою очередь, </a:t>
            </a:r>
            <a:r>
              <a:rPr lang="en-US" dirty="0"/>
              <a:t>Y</a:t>
            </a:r>
            <a:r>
              <a:rPr lang="ru-RU" dirty="0"/>
              <a:t>-матрица образована </a:t>
            </a:r>
            <a:r>
              <a:rPr lang="ru-RU" dirty="0" smtClean="0"/>
              <a:t>институтами </a:t>
            </a:r>
            <a:r>
              <a:rPr lang="ru-RU" dirty="0"/>
              <a:t>рыночной экономики, федеративного политического устройства </a:t>
            </a:r>
            <a:r>
              <a:rPr lang="ru-RU" dirty="0" smtClean="0"/>
              <a:t>и индивидуалистской </a:t>
            </a:r>
            <a:r>
              <a:rPr lang="ru-RU" dirty="0"/>
              <a:t>идеологии. </a:t>
            </a:r>
          </a:p>
          <a:p>
            <a:r>
              <a:rPr lang="ru-RU" dirty="0" err="1"/>
              <a:t>Редистрибуция</a:t>
            </a:r>
            <a:r>
              <a:rPr lang="ru-RU" dirty="0"/>
              <a:t> – когда трансакции опосредованы  центром, рыночная – когда доминируют горизонтальные обмены. Унитарное государство создается «сверху» и к нему присоединяются территории, федеративное – «снизу», когда объединяются самостоятельные  территориальные субъекты и делегируют полномочия снизу вверх (принцип </a:t>
            </a:r>
            <a:r>
              <a:rPr lang="ru-RU" dirty="0" err="1"/>
              <a:t>субсидиарности</a:t>
            </a:r>
            <a:r>
              <a:rPr lang="ru-RU" dirty="0"/>
              <a:t>). </a:t>
            </a:r>
          </a:p>
          <a:p>
            <a:endParaRPr lang="ru-RU" dirty="0"/>
          </a:p>
          <a:p>
            <a:r>
              <a:rPr lang="ru-RU" dirty="0"/>
              <a:t>(Такое название матриц сложилось не сразу. В первых работах они назывались восточными (Х) и западными (</a:t>
            </a:r>
            <a:r>
              <a:rPr lang="en-US" dirty="0"/>
              <a:t>Y</a:t>
            </a:r>
            <a:r>
              <a:rPr lang="ru-RU" dirty="0"/>
              <a:t>) матрицами. Но возникали ненужные коннотации,  и потому введено максимально нейтральное название по буквам латинского алфавита. Здесь, конечно,  есть  аналогии -  с Х и </a:t>
            </a:r>
            <a:r>
              <a:rPr lang="en-US" dirty="0"/>
              <a:t>Y</a:t>
            </a:r>
            <a:r>
              <a:rPr lang="ru-RU" dirty="0"/>
              <a:t>-хромосомами (Х – женские), с осями Х и </a:t>
            </a:r>
            <a:r>
              <a:rPr lang="en-US" dirty="0"/>
              <a:t>Y</a:t>
            </a:r>
            <a:r>
              <a:rPr lang="ru-RU" dirty="0"/>
              <a:t>, где </a:t>
            </a:r>
            <a:r>
              <a:rPr lang="en-US" dirty="0"/>
              <a:t> </a:t>
            </a:r>
            <a:r>
              <a:rPr lang="ru-RU" dirty="0"/>
              <a:t>Х – горизонтальная «лежащая»  ось, а </a:t>
            </a:r>
            <a:r>
              <a:rPr lang="en-US" dirty="0"/>
              <a:t>Y</a:t>
            </a:r>
            <a:r>
              <a:rPr lang="ru-RU" dirty="0"/>
              <a:t>- вертикальная «стоящая» ось).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52913-F0C2-44B0-886E-2CD88E2E4C05}" type="slidenum">
              <a:rPr lang="ru-RU"/>
              <a:pPr/>
              <a:t>12</a:t>
            </a:fld>
            <a:endParaRPr lang="ru-R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том или ином конкретном государстве, как показывает история и жизнь </a:t>
            </a:r>
            <a:r>
              <a:rPr lang="ru-RU" dirty="0" smtClean="0"/>
              <a:t>вокруг </a:t>
            </a:r>
            <a:r>
              <a:rPr lang="ru-RU" dirty="0"/>
              <a:t>нас,  мы всегда имеем комбинацию двух матриц. Но при этом одна из них исторически доминирует, а другая носит </a:t>
            </a:r>
            <a:r>
              <a:rPr lang="ru-RU" dirty="0" err="1"/>
              <a:t>комплементарный</a:t>
            </a:r>
            <a:r>
              <a:rPr lang="ru-RU" dirty="0"/>
              <a:t> дополнительный характер.  Доминирующая матрица институтов задает границы проявления матрицы </a:t>
            </a:r>
            <a:r>
              <a:rPr lang="ru-RU" dirty="0" err="1"/>
              <a:t>комплементарных</a:t>
            </a:r>
            <a:r>
              <a:rPr lang="ru-RU" dirty="0"/>
              <a:t> институтов. Это на схеме представлено. «Фишка» в том, что доминирование одной из матриц имеет исторически непреходящий характер, оно постоянно. Революции, как правило, упрочивают это положение. О революциях можно еще потом поговорить, если останется время или будут вопросы.  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12206C-316D-467A-A221-E80D59898CEC}" type="slidenum">
              <a:rPr lang="ru-RU" smtClean="0">
                <a:latin typeface="Arial" charset="0"/>
              </a:rPr>
              <a:pPr/>
              <a:t>14</a:t>
            </a:fld>
            <a:endParaRPr lang="ru-RU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>
                <a:latin typeface="Arial" charset="0"/>
              </a:rPr>
              <a:t>Так, в экономике это следующие симметричные институты. Собственность частная или верховная условная. То есть верхний уровень управления определяет правила и условия Пример с акциями Ходорковского, которые он решил продать за рубеж – грубый, но зримый. Исторические примеры по земле – в моих работах на сайте. Симметрично обмену – </a:t>
            </a:r>
            <a:r>
              <a:rPr lang="ru-RU" dirty="0" err="1" smtClean="0">
                <a:latin typeface="Arial" charset="0"/>
              </a:rPr>
              <a:t>редистрибуция</a:t>
            </a:r>
            <a:r>
              <a:rPr lang="ru-RU" dirty="0" smtClean="0">
                <a:latin typeface="Arial" charset="0"/>
              </a:rPr>
              <a:t>. Отличается наличием центра, опосредующего трансакции – это Карл </a:t>
            </a:r>
            <a:r>
              <a:rPr lang="ru-RU" dirty="0" err="1" smtClean="0">
                <a:latin typeface="Arial" charset="0"/>
              </a:rPr>
              <a:t>Поланьи</a:t>
            </a:r>
            <a:r>
              <a:rPr lang="ru-RU" dirty="0" smtClean="0">
                <a:latin typeface="Arial" charset="0"/>
              </a:rPr>
              <a:t>. (у </a:t>
            </a:r>
            <a:r>
              <a:rPr lang="ru-RU" dirty="0" err="1" smtClean="0">
                <a:latin typeface="Arial" charset="0"/>
              </a:rPr>
              <a:t>Коммонса</a:t>
            </a:r>
            <a:r>
              <a:rPr lang="ru-RU" dirty="0" smtClean="0">
                <a:latin typeface="Arial" charset="0"/>
              </a:rPr>
              <a:t> описание такой модели в терминах  истец, суд и ответчик). 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5FDDC2-A085-427A-96B7-ABB82645A687}" type="slidenum">
              <a:rPr lang="ru-RU" smtClean="0">
                <a:latin typeface="Arial" charset="0"/>
              </a:rPr>
              <a:pPr/>
              <a:t>15</a:t>
            </a:fld>
            <a:endParaRPr lang="ru-RU" smtClean="0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>
                <a:latin typeface="Arial" charset="0"/>
              </a:rPr>
              <a:t>Теперь в политике. Исходно это сопоставление институтов появилось перед одной из моих первых поездок на зарубежную конференцию, в докладе о политических институтах. Надо было сопоставить. Материал для определения институтов Х-матрицы (наших) – не только СССР, но также из работ наших дореволюционных ученых конца 19 века -  активно сопоставлявших политические институты России и Западной Европы – Безобразов, </a:t>
            </a:r>
            <a:r>
              <a:rPr lang="ru-RU" dirty="0" err="1" smtClean="0">
                <a:latin typeface="Arial" charset="0"/>
              </a:rPr>
              <a:t>Градовский</a:t>
            </a:r>
            <a:r>
              <a:rPr lang="ru-RU" dirty="0" smtClean="0">
                <a:latin typeface="Arial" charset="0"/>
              </a:rPr>
              <a:t>, </a:t>
            </a:r>
            <a:r>
              <a:rPr lang="ru-RU" dirty="0" err="1" smtClean="0">
                <a:latin typeface="Arial" charset="0"/>
              </a:rPr>
              <a:t>Мрочек-Дроздовский</a:t>
            </a:r>
            <a:r>
              <a:rPr lang="ru-RU" dirty="0" smtClean="0">
                <a:latin typeface="Arial" charset="0"/>
              </a:rPr>
              <a:t>, Васильчиков и др.). Например, лингвистический парадокс Центр во главе вертикали - и то и другое верно!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11D794-4D9A-4C7A-A14E-55125DA63450}" type="slidenum">
              <a:rPr lang="ru-RU" smtClean="0">
                <a:latin typeface="Arial" charset="0"/>
              </a:rPr>
              <a:pPr/>
              <a:t>16</a:t>
            </a:fld>
            <a:endParaRPr lang="ru-RU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eaLnBrk="1" hangingPunct="1"/>
            <a:r>
              <a:rPr lang="ru-RU" dirty="0" smtClean="0">
                <a:latin typeface="Arial" charset="0"/>
              </a:rPr>
              <a:t>Идеологические институты – это </a:t>
            </a:r>
            <a:r>
              <a:rPr lang="ru-RU" dirty="0" err="1" smtClean="0">
                <a:latin typeface="Arial" charset="0"/>
              </a:rPr>
              <a:t>институционализированные</a:t>
            </a:r>
            <a:r>
              <a:rPr lang="ru-RU" dirty="0" smtClean="0">
                <a:latin typeface="Arial" charset="0"/>
              </a:rPr>
              <a:t> обществом в целом (независимо от классовых и групповых интересов) нормы, правила поведения. отношение людей к социальной действительности и друг к другу, имеющие исторически непреходящий воспроизводящийся характер. Для Х-матрицы характерны, справедливы, признанны коллективизм, эгалитаризм и порядок </a:t>
            </a:r>
            <a:r>
              <a:rPr lang="ru-RU" dirty="0" err="1" smtClean="0">
                <a:latin typeface="Arial" charset="0"/>
              </a:rPr>
              <a:t>коммунитарная</a:t>
            </a:r>
            <a:r>
              <a:rPr lang="ru-RU" dirty="0" smtClean="0">
                <a:latin typeface="Arial" charset="0"/>
              </a:rPr>
              <a:t> идеология и т.д.  Для У, соответственно, индивидуализм, стратификация, свобода…  – индивидуалистская  идеология.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C7DEAD-ED34-4302-ABB1-413D05642E8E}" type="slidenum">
              <a:rPr lang="ru-RU"/>
              <a:pPr/>
              <a:t>18</a:t>
            </a:fld>
            <a:endParaRPr lang="ru-RU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BD0A8A6-19FC-481A-9981-6A3DA3C845DC}" type="datetime1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9206-C0A3-40BD-824E-738E08068B6D}" type="datetime1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CA5BD2F-BD44-4800-B515-1B8BC92D41EE}" type="datetime1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38200" y="40767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06EC4-8537-4715-8B5B-AC989881B1F3}" type="datetime1">
              <a:rPr lang="ru-RU" smtClean="0"/>
              <a:pPr/>
              <a:t>11.02.2015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041B5E-BF91-4F0C-ACC3-C514F70360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E9897-DAAD-4513-96EB-3E19D39C07A1}" type="datetime1">
              <a:rPr lang="ru-RU" smtClean="0"/>
              <a:pPr/>
              <a:t>11.02.2015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2C689-375C-49B0-A18D-A7086F2FD9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0C8C-9932-46D5-A7E3-C26D86C79FA4}" type="datetime1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0FFE-F5A2-4D72-A946-1CEC305531C9}" type="datetime1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2AAF05A-25B4-487F-AADB-21B9A0573870}" type="datetime1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913B0B7-58B3-4A1B-AB16-0B2B4C27B67B}" type="datetime1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B6DF-DEBB-4B35-82A5-92500709261A}" type="datetime1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8138-8900-4840-B073-3CA8FE3F06E1}" type="datetime1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1BFD-D053-4E3D-AB32-E323EA9B6DF2}" type="datetime1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6C09F8-B453-4E9E-82C2-0740432CCBFE}" type="datetime1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8928DE-2517-40D6-AE84-3E469BC71CED}" type="datetime1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rdina.ru/" TargetMode="External"/><Relationship Id="rId2" Type="http://schemas.openxmlformats.org/officeDocument/2006/relationships/hyperlink" Target="mailto:kirdina@bk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&#1082;&#1080;&#1088;&#1076;&#1080;&#1085;&#1072;.&#1088;&#1092;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458200" cy="3054201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Перспективы </a:t>
            </a:r>
            <a:br>
              <a:rPr lang="ru-RU" b="1" i="1" dirty="0" smtClean="0"/>
            </a:br>
            <a:r>
              <a:rPr lang="ru-RU" b="1" i="1" dirty="0" smtClean="0"/>
              <a:t>социального либерализма </a:t>
            </a:r>
            <a:br>
              <a:rPr lang="ru-RU" b="1" i="1" dirty="0" smtClean="0"/>
            </a:br>
            <a:r>
              <a:rPr lang="ru-RU" b="1" i="1" dirty="0" smtClean="0"/>
              <a:t>с позиций </a:t>
            </a:r>
            <a:br>
              <a:rPr lang="ru-RU" b="1" i="1" dirty="0" smtClean="0"/>
            </a:br>
            <a:r>
              <a:rPr lang="ru-RU" b="1" i="1" dirty="0" smtClean="0"/>
              <a:t>теории институциональных матриц </a:t>
            </a:r>
            <a:r>
              <a:rPr lang="ru-RU" b="1" dirty="0" smtClean="0"/>
              <a:t>(</a:t>
            </a:r>
            <a:r>
              <a:rPr lang="en-US" b="1" i="1" dirty="0" smtClean="0"/>
              <a:t>X</a:t>
            </a:r>
            <a:r>
              <a:rPr lang="ru-RU" b="1" i="1" dirty="0" smtClean="0"/>
              <a:t>-</a:t>
            </a:r>
            <a:r>
              <a:rPr lang="en-US" b="1" i="1" dirty="0" smtClean="0"/>
              <a:t>Y </a:t>
            </a:r>
            <a:r>
              <a:rPr lang="ru-RU" b="1" i="1" dirty="0" smtClean="0"/>
              <a:t>теории</a:t>
            </a:r>
            <a:r>
              <a:rPr lang="ru-RU" b="1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7632848" cy="17526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Светлана Георгиевна </a:t>
            </a:r>
            <a:r>
              <a:rPr lang="ru-RU" sz="2800" dirty="0" err="1" smtClean="0"/>
              <a:t>Кирдина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Институт экономики Российской академии наук, г. Москва 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165304"/>
            <a:ext cx="1187450" cy="5524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1"/>
            <a:ext cx="8229600" cy="739552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effectLst/>
                <a:latin typeface="Arial" charset="0"/>
              </a:rPr>
            </a:br>
            <a:endParaRPr lang="ru-RU" sz="2000" dirty="0" smtClean="0">
              <a:effectLst/>
              <a:latin typeface="Arial" charset="0"/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3AF326B-648D-4157-9DD8-2C0B90BD67F3}" type="slidenum">
              <a:rPr lang="ru-RU"/>
              <a:pPr/>
              <a:t>10</a:t>
            </a:fld>
            <a:endParaRPr lang="ru-RU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84213" y="2924175"/>
            <a:ext cx="4196159" cy="3024857"/>
            <a:chOff x="2195513" y="2133600"/>
            <a:chExt cx="4196159" cy="3024857"/>
          </a:xfrm>
          <a:noFill/>
        </p:grpSpPr>
        <p:sp>
          <p:nvSpPr>
            <p:cNvPr id="27655" name="Line 4"/>
            <p:cNvSpPr>
              <a:spLocks noChangeShapeType="1"/>
            </p:cNvSpPr>
            <p:nvPr/>
          </p:nvSpPr>
          <p:spPr bwMode="auto">
            <a:xfrm flipV="1">
              <a:off x="4211638" y="2133600"/>
              <a:ext cx="3175" cy="1800225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56" name="Line 5"/>
            <p:cNvSpPr>
              <a:spLocks noChangeShapeType="1"/>
            </p:cNvSpPr>
            <p:nvPr/>
          </p:nvSpPr>
          <p:spPr bwMode="auto">
            <a:xfrm flipH="1">
              <a:off x="2987675" y="3860800"/>
              <a:ext cx="1257300" cy="1028700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57" name="Line 6"/>
            <p:cNvSpPr>
              <a:spLocks noChangeShapeType="1"/>
            </p:cNvSpPr>
            <p:nvPr/>
          </p:nvSpPr>
          <p:spPr bwMode="auto">
            <a:xfrm>
              <a:off x="4211960" y="3861048"/>
              <a:ext cx="1828800" cy="571500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58" name="Text Box 9"/>
            <p:cNvSpPr txBox="1">
              <a:spLocks noChangeArrowheads="1"/>
            </p:cNvSpPr>
            <p:nvPr/>
          </p:nvSpPr>
          <p:spPr bwMode="auto">
            <a:xfrm>
              <a:off x="3491012" y="4726657"/>
              <a:ext cx="2187575" cy="4318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 smtClean="0"/>
                <a:t>Экономика</a:t>
              </a:r>
              <a:endParaRPr lang="ru-RU" dirty="0"/>
            </a:p>
          </p:txBody>
        </p:sp>
        <p:sp>
          <p:nvSpPr>
            <p:cNvPr id="27659" name="Rectangle 10"/>
            <p:cNvSpPr>
              <a:spLocks noChangeArrowheads="1"/>
            </p:cNvSpPr>
            <p:nvPr/>
          </p:nvSpPr>
          <p:spPr bwMode="auto">
            <a:xfrm>
              <a:off x="2195513" y="2997200"/>
              <a:ext cx="1655762" cy="7191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dirty="0" smtClean="0"/>
                <a:t>Политика </a:t>
              </a:r>
              <a:endParaRPr lang="ru-RU" dirty="0"/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4931172" y="2638425"/>
              <a:ext cx="1460500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dirty="0" smtClean="0"/>
                <a:t>Идеология</a:t>
              </a:r>
              <a:endParaRPr lang="ru-RU" dirty="0"/>
            </a:p>
          </p:txBody>
        </p:sp>
      </p:grpSp>
      <p:cxnSp>
        <p:nvCxnSpPr>
          <p:cNvPr id="16" name="Прямая соединительная линия 15"/>
          <p:cNvCxnSpPr/>
          <p:nvPr/>
        </p:nvCxnSpPr>
        <p:spPr>
          <a:xfrm flipH="1">
            <a:off x="1600200" y="3048000"/>
            <a:ext cx="1066800" cy="2514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667000" y="2971800"/>
            <a:ext cx="1752600" cy="2133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524000" y="5181600"/>
            <a:ext cx="3053085" cy="4569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715000" y="2590800"/>
            <a:ext cx="2971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Структура экономических, политических и идеологических институтов образует </a:t>
            </a:r>
            <a:r>
              <a:rPr lang="ru-RU" sz="2000" b="1" dirty="0" smtClean="0"/>
              <a:t>институциональную матрицу.</a:t>
            </a:r>
            <a:endParaRPr lang="ru-RU" sz="2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67544" y="11663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Тезисы ТИМ-3: структура институциональной матрицы</a:t>
            </a:r>
            <a:endParaRPr lang="ru-RU" sz="36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188640"/>
            <a:ext cx="8385175" cy="93610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Тезисы ТИМ-4: типы </a:t>
            </a:r>
            <a:br>
              <a:rPr lang="ru-RU" sz="3600" b="1" dirty="0" smtClean="0"/>
            </a:br>
            <a:r>
              <a:rPr lang="ru-RU" sz="3600" b="1" dirty="0" smtClean="0"/>
              <a:t>институциональных матриц</a:t>
            </a:r>
            <a:endParaRPr lang="ru-RU" sz="3600" b="1" dirty="0">
              <a:latin typeface="ＭＳ Ｐゴシック" pitchFamily="34" charset="-128"/>
            </a:endParaRP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sz="half" idx="2"/>
          </p:nvPr>
        </p:nvSpPr>
        <p:spPr>
          <a:xfrm>
            <a:off x="971550" y="1628775"/>
            <a:ext cx="7818438" cy="11239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/>
              <a:t>   </a:t>
            </a:r>
            <a:r>
              <a:rPr lang="ru-RU" sz="2900" dirty="0"/>
              <a:t>Выделены два типа институциональных матриц, названные </a:t>
            </a:r>
            <a:r>
              <a:rPr lang="ru-RU" sz="2900" b="1" dirty="0"/>
              <a:t>Х- и </a:t>
            </a:r>
            <a:r>
              <a:rPr lang="en-US" sz="2900" b="1" dirty="0"/>
              <a:t>Y</a:t>
            </a:r>
            <a:r>
              <a:rPr lang="ru-RU" sz="2900" b="1" dirty="0"/>
              <a:t>-матрицы.</a:t>
            </a: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041B5E-BF91-4F0C-ACC3-C514F703609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0660" name="AutoShape 4"/>
          <p:cNvSpPr>
            <a:spLocks noChangeArrowheads="1"/>
          </p:cNvSpPr>
          <p:nvPr/>
        </p:nvSpPr>
        <p:spPr bwMode="auto">
          <a:xfrm rot="10800000">
            <a:off x="1403648" y="3284984"/>
            <a:ext cx="2520950" cy="21605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>
                <a:latin typeface="Tahoma" pitchFamily="34" charset="0"/>
                <a:ea typeface="ＭＳ Ｐゴシック" pitchFamily="34" charset="-128"/>
              </a:rPr>
              <a:t>X</a:t>
            </a:r>
            <a:endParaRPr lang="ru-RU" sz="400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5148064" y="3356992"/>
            <a:ext cx="2520950" cy="2160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>
                <a:latin typeface="Tahoma" pitchFamily="34" charset="0"/>
                <a:ea typeface="ＭＳ Ｐゴシック" pitchFamily="34" charset="-128"/>
              </a:rPr>
              <a:t>Y</a:t>
            </a:r>
            <a:endParaRPr lang="ru-RU" sz="400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899592" y="2780928"/>
            <a:ext cx="3765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i="1" dirty="0" err="1">
                <a:latin typeface="Tahoma" pitchFamily="34" charset="0"/>
              </a:rPr>
              <a:t>Редистрибутивная</a:t>
            </a:r>
            <a:r>
              <a:rPr lang="ru-RU" b="1" i="1" dirty="0">
                <a:latin typeface="Tahoma" pitchFamily="34" charset="0"/>
              </a:rPr>
              <a:t> экономика</a:t>
            </a:r>
            <a:endParaRPr lang="ru-RU" b="1" dirty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 rot="-3633184">
            <a:off x="2264390" y="4271586"/>
            <a:ext cx="28114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i="1" dirty="0" err="1">
                <a:latin typeface="Tahoma" pitchFamily="34" charset="0"/>
              </a:rPr>
              <a:t>Коммунитарная</a:t>
            </a:r>
            <a:r>
              <a:rPr lang="ru-RU" b="1" i="1" dirty="0">
                <a:latin typeface="Tahoma" pitchFamily="34" charset="0"/>
              </a:rPr>
              <a:t> идеологи</a:t>
            </a:r>
            <a:r>
              <a:rPr lang="en-US" b="1" dirty="0">
                <a:latin typeface="Tahoma" pitchFamily="34" charset="0"/>
                <a:ea typeface="ＭＳ Ｐゴシック" pitchFamily="34" charset="-128"/>
              </a:rPr>
              <a:t> </a:t>
            </a:r>
            <a:r>
              <a:rPr lang="ru-RU" b="1" dirty="0" smtClean="0">
                <a:latin typeface="Tahoma" pitchFamily="34" charset="0"/>
                <a:ea typeface="ＭＳ Ｐゴシック" pitchFamily="34" charset="-128"/>
              </a:rPr>
              <a:t> </a:t>
            </a:r>
            <a:r>
              <a:rPr lang="ru-RU" b="1" dirty="0" smtClean="0">
                <a:latin typeface="Tahoma" pitchFamily="34" charset="0"/>
              </a:rPr>
              <a:t>(</a:t>
            </a:r>
            <a:r>
              <a:rPr lang="ru-RU" b="1" dirty="0">
                <a:latin typeface="Tahoma" pitchFamily="34" charset="0"/>
              </a:rPr>
              <a:t>Мы над Я) </a:t>
            </a: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 rot="3565149">
            <a:off x="-161726" y="3971157"/>
            <a:ext cx="32877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i="1" dirty="0" err="1">
                <a:latin typeface="Tahoma" pitchFamily="34" charset="0"/>
              </a:rPr>
              <a:t>Унитарно-централизованое</a:t>
            </a:r>
            <a:r>
              <a:rPr lang="ru-RU" b="1" i="1" dirty="0">
                <a:latin typeface="Tahoma" pitchFamily="34" charset="0"/>
              </a:rPr>
              <a:t> политическое устройство</a:t>
            </a:r>
            <a:endParaRPr lang="ru-RU" dirty="0">
              <a:latin typeface="Tahoma" pitchFamily="34" charset="0"/>
            </a:endParaRP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 rot="18095753">
            <a:off x="3709303" y="4016272"/>
            <a:ext cx="3259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Tahoma" pitchFamily="34" charset="0"/>
              </a:rPr>
              <a:t>Федеративное политическое устройство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 rot="3565149">
            <a:off x="5709444" y="4233753"/>
            <a:ext cx="3551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i="1" dirty="0" smtClean="0">
                <a:latin typeface="Tahoma" pitchFamily="34" charset="0"/>
              </a:rPr>
              <a:t>Индивидуалистская     идеология (Я </a:t>
            </a:r>
            <a:r>
              <a:rPr lang="ru-RU" b="1" i="1" dirty="0">
                <a:latin typeface="Tahoma" pitchFamily="34" charset="0"/>
              </a:rPr>
              <a:t>над Мы)</a:t>
            </a:r>
            <a:endParaRPr lang="ru-RU" dirty="0">
              <a:latin typeface="Tahoma" pitchFamily="34" charset="0"/>
            </a:endParaRP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5004048" y="5589240"/>
            <a:ext cx="2741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i="1" dirty="0">
                <a:latin typeface="Tahoma" pitchFamily="34" charset="0"/>
              </a:rPr>
              <a:t>Рыночная экономика</a:t>
            </a:r>
            <a:endParaRPr lang="ru-RU" dirty="0">
              <a:latin typeface="Tahom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188640"/>
            <a:ext cx="8385175" cy="952277"/>
          </a:xfrm>
        </p:spPr>
        <p:txBody>
          <a:bodyPr>
            <a:normAutofit fontScale="90000"/>
          </a:bodyPr>
          <a:lstStyle/>
          <a:p>
            <a:r>
              <a:rPr lang="ru-RU" b="0" dirty="0">
                <a:solidFill>
                  <a:srgbClr val="0054A8"/>
                </a:solidFill>
              </a:rPr>
              <a:t> </a:t>
            </a:r>
            <a:r>
              <a:rPr lang="ru-RU" sz="4000" b="1" dirty="0" smtClean="0">
                <a:solidFill>
                  <a:srgbClr val="0054A8"/>
                </a:solidFill>
              </a:rPr>
              <a:t>Т</a:t>
            </a:r>
            <a:r>
              <a:rPr lang="ru-RU" sz="4000" b="1" dirty="0" smtClean="0"/>
              <a:t>езисы ТИМ-5: доминантная и </a:t>
            </a:r>
            <a:r>
              <a:rPr lang="ru-RU" sz="4000" b="1" dirty="0" err="1" smtClean="0"/>
              <a:t>комплементарная</a:t>
            </a:r>
            <a:r>
              <a:rPr lang="ru-RU" sz="4000" b="1" dirty="0" smtClean="0"/>
              <a:t> матрицы </a:t>
            </a:r>
            <a:endParaRPr lang="ru-RU" sz="4000" b="1" dirty="0"/>
          </a:p>
        </p:txBody>
      </p:sp>
      <p:sp>
        <p:nvSpPr>
          <p:cNvPr id="7270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83568" y="1628800"/>
            <a:ext cx="7921625" cy="863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sz="2900" dirty="0"/>
              <a:t>   В обществе одна матрица </a:t>
            </a:r>
            <a:r>
              <a:rPr lang="ru-RU" sz="2900" b="1" dirty="0"/>
              <a:t>доминирует</a:t>
            </a:r>
            <a:r>
              <a:rPr lang="ru-RU" sz="2900" dirty="0"/>
              <a:t>, другая является </a:t>
            </a:r>
            <a:r>
              <a:rPr lang="ru-RU" sz="2900" b="1" dirty="0" err="1"/>
              <a:t>комплементарной</a:t>
            </a:r>
            <a:r>
              <a:rPr lang="ru-RU" sz="2900" dirty="0"/>
              <a:t>.</a:t>
            </a: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041B5E-BF91-4F0C-ACC3-C514F703609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71600" y="2636912"/>
            <a:ext cx="7273925" cy="3673475"/>
            <a:chOff x="1111" y="1389"/>
            <a:chExt cx="3888" cy="2088"/>
          </a:xfrm>
        </p:grpSpPr>
        <p:sp>
          <p:nvSpPr>
            <p:cNvPr id="72711" name="AutoShape 7"/>
            <p:cNvSpPr>
              <a:spLocks noChangeAspect="1" noChangeArrowheads="1" noTextEdit="1"/>
            </p:cNvSpPr>
            <p:nvPr/>
          </p:nvSpPr>
          <p:spPr bwMode="auto">
            <a:xfrm>
              <a:off x="1111" y="1389"/>
              <a:ext cx="3888" cy="20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12" name="AutoShape 8"/>
            <p:cNvSpPr>
              <a:spLocks noChangeArrowheads="1"/>
            </p:cNvSpPr>
            <p:nvPr/>
          </p:nvSpPr>
          <p:spPr bwMode="auto">
            <a:xfrm rot="10800000">
              <a:off x="1183" y="1533"/>
              <a:ext cx="1728" cy="136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solidFill>
                    <a:schemeClr val="tx2"/>
                  </a:solidFill>
                  <a:ea typeface="ＭＳ Ｐゴシック" pitchFamily="34" charset="-128"/>
                  <a:cs typeface="Times New Roman" pitchFamily="18" charset="0"/>
                </a:rPr>
                <a:t>   </a:t>
              </a:r>
              <a:endParaRPr lang="en-US">
                <a:solidFill>
                  <a:schemeClr val="tx2"/>
                </a:solidFill>
                <a:ea typeface="ＭＳ Ｐゴシック" pitchFamily="34" charset="-128"/>
                <a:cs typeface="Times New Roman" pitchFamily="18" charset="0"/>
              </a:endParaRPr>
            </a:p>
          </p:txBody>
        </p:sp>
        <p:sp>
          <p:nvSpPr>
            <p:cNvPr id="72713" name="Rectangle 9"/>
            <p:cNvSpPr>
              <a:spLocks noChangeArrowheads="1"/>
            </p:cNvSpPr>
            <p:nvPr/>
          </p:nvSpPr>
          <p:spPr bwMode="auto">
            <a:xfrm>
              <a:off x="1615" y="3045"/>
              <a:ext cx="3125" cy="360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tx2"/>
                </a:solidFill>
                <a:latin typeface="Verdana" pitchFamily="34" charset="0"/>
                <a:ea typeface="ＭＳ Ｐゴシック" pitchFamily="34" charset="-128"/>
                <a:cs typeface="Times New Roman" pitchFamily="18" charset="0"/>
              </a:endParaRPr>
            </a:p>
          </p:txBody>
        </p:sp>
        <p:sp>
          <p:nvSpPr>
            <p:cNvPr id="72714" name="AutoShape 10"/>
            <p:cNvSpPr>
              <a:spLocks noChangeArrowheads="1"/>
            </p:cNvSpPr>
            <p:nvPr/>
          </p:nvSpPr>
          <p:spPr bwMode="auto">
            <a:xfrm>
              <a:off x="1615" y="1533"/>
              <a:ext cx="864" cy="648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solidFill>
                    <a:schemeClr val="tx2"/>
                  </a:solidFill>
                  <a:ea typeface="ＭＳ Ｐゴシック" pitchFamily="34" charset="-128"/>
                  <a:cs typeface="Times New Roman" pitchFamily="18" charset="0"/>
                </a:rPr>
                <a:t> </a:t>
              </a:r>
              <a:r>
                <a:rPr lang="ru-RU" sz="1200">
                  <a:solidFill>
                    <a:schemeClr val="tx2"/>
                  </a:solidFill>
                  <a:ea typeface="ＭＳ Ｐゴシック" pitchFamily="34" charset="-128"/>
                  <a:cs typeface="Times New Roman" pitchFamily="18" charset="0"/>
                </a:rPr>
                <a:t> </a:t>
              </a:r>
              <a:r>
                <a:rPr lang="en-US" sz="1200">
                  <a:solidFill>
                    <a:schemeClr val="tx2"/>
                  </a:solidFill>
                  <a:ea typeface="ＭＳ Ｐゴシック" pitchFamily="34" charset="-128"/>
                  <a:cs typeface="Times New Roman" pitchFamily="18" charset="0"/>
                </a:rPr>
                <a:t> </a:t>
              </a:r>
              <a:r>
                <a:rPr lang="ru-RU" sz="1200">
                  <a:solidFill>
                    <a:schemeClr val="tx2"/>
                  </a:solidFill>
                  <a:ea typeface="ＭＳ Ｐゴシック" pitchFamily="34" charset="-128"/>
                  <a:cs typeface="Times New Roman" pitchFamily="18" charset="0"/>
                </a:rPr>
                <a:t>  </a:t>
              </a:r>
              <a:r>
                <a:rPr lang="en-US" sz="2000" b="1" i="1">
                  <a:solidFill>
                    <a:schemeClr val="tx2"/>
                  </a:solidFill>
                  <a:latin typeface="Monotype Corsiva" pitchFamily="66" charset="0"/>
                  <a:ea typeface="ＭＳ Ｐゴシック" pitchFamily="34" charset="-128"/>
                  <a:cs typeface="Times New Roman" pitchFamily="18" charset="0"/>
                </a:rPr>
                <a:t>Y</a:t>
              </a:r>
              <a:endParaRPr lang="en-US">
                <a:solidFill>
                  <a:schemeClr val="tx2"/>
                </a:solidFill>
                <a:ea typeface="ＭＳ Ｐゴシック" pitchFamily="34" charset="-128"/>
                <a:cs typeface="Times New Roman" pitchFamily="18" charset="0"/>
              </a:endParaRPr>
            </a:p>
          </p:txBody>
        </p:sp>
        <p:sp>
          <p:nvSpPr>
            <p:cNvPr id="72715" name="Rectangle 11"/>
            <p:cNvSpPr>
              <a:spLocks noChangeArrowheads="1"/>
            </p:cNvSpPr>
            <p:nvPr/>
          </p:nvSpPr>
          <p:spPr bwMode="auto">
            <a:xfrm>
              <a:off x="1903" y="2253"/>
              <a:ext cx="288" cy="36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rIns="72000"/>
            <a:lstStyle/>
            <a:p>
              <a:r>
                <a:rPr lang="en-US" sz="3800" b="1" i="1">
                  <a:solidFill>
                    <a:schemeClr val="tx2"/>
                  </a:solidFill>
                  <a:latin typeface="Monotype Corsiva" pitchFamily="66" charset="0"/>
                  <a:ea typeface="ＭＳ Ｐゴシック" pitchFamily="34" charset="-128"/>
                  <a:cs typeface="Times New Roman" pitchFamily="18" charset="0"/>
                </a:rPr>
                <a:t>X</a:t>
              </a:r>
              <a:endParaRPr lang="en-US">
                <a:solidFill>
                  <a:schemeClr val="tx2"/>
                </a:solidFill>
                <a:ea typeface="ＭＳ Ｐゴシック" pitchFamily="34" charset="-128"/>
                <a:cs typeface="Times New Roman" pitchFamily="18" charset="0"/>
              </a:endParaRPr>
            </a:p>
          </p:txBody>
        </p:sp>
        <p:sp>
          <p:nvSpPr>
            <p:cNvPr id="72716" name="AutoShape 12"/>
            <p:cNvSpPr>
              <a:spLocks noChangeArrowheads="1"/>
            </p:cNvSpPr>
            <p:nvPr/>
          </p:nvSpPr>
          <p:spPr bwMode="auto">
            <a:xfrm>
              <a:off x="3127" y="1533"/>
              <a:ext cx="1728" cy="136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solidFill>
                    <a:schemeClr val="tx2"/>
                  </a:solidFill>
                  <a:ea typeface="ＭＳ Ｐゴシック" pitchFamily="34" charset="-128"/>
                  <a:cs typeface="Times New Roman" pitchFamily="18" charset="0"/>
                </a:rPr>
                <a:t>   </a:t>
              </a:r>
              <a:endParaRPr lang="en-US">
                <a:solidFill>
                  <a:schemeClr val="tx2"/>
                </a:solidFill>
                <a:ea typeface="ＭＳ Ｐゴシック" pitchFamily="34" charset="-128"/>
                <a:cs typeface="Times New Roman" pitchFamily="18" charset="0"/>
              </a:endParaRPr>
            </a:p>
          </p:txBody>
        </p:sp>
        <p:sp>
          <p:nvSpPr>
            <p:cNvPr id="72717" name="AutoShape 13"/>
            <p:cNvSpPr>
              <a:spLocks noChangeArrowheads="1"/>
            </p:cNvSpPr>
            <p:nvPr/>
          </p:nvSpPr>
          <p:spPr bwMode="auto">
            <a:xfrm rot="10800000">
              <a:off x="3559" y="2253"/>
              <a:ext cx="864" cy="648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>
                  <a:solidFill>
                    <a:schemeClr val="tx2"/>
                  </a:solidFill>
                  <a:ea typeface="ＭＳ Ｐゴシック" pitchFamily="34" charset="-128"/>
                  <a:cs typeface="Times New Roman" pitchFamily="18" charset="0"/>
                </a:rPr>
                <a:t>   </a:t>
              </a:r>
              <a:r>
                <a:rPr lang="en-US" sz="2000" b="1" i="1">
                  <a:solidFill>
                    <a:schemeClr val="tx2"/>
                  </a:solidFill>
                  <a:latin typeface="Monotype Corsiva" pitchFamily="66" charset="0"/>
                  <a:ea typeface="ＭＳ Ｐゴシック" pitchFamily="34" charset="-128"/>
                  <a:cs typeface="Times New Roman" pitchFamily="18" charset="0"/>
                </a:rPr>
                <a:t>X</a:t>
              </a:r>
              <a:endParaRPr lang="en-US">
                <a:solidFill>
                  <a:schemeClr val="tx2"/>
                </a:solidFill>
                <a:ea typeface="ＭＳ Ｐゴシック" pitchFamily="34" charset="-128"/>
                <a:cs typeface="Times New Roman" pitchFamily="18" charset="0"/>
              </a:endParaRPr>
            </a:p>
          </p:txBody>
        </p:sp>
        <p:sp>
          <p:nvSpPr>
            <p:cNvPr id="72718" name="Rectangle 14"/>
            <p:cNvSpPr>
              <a:spLocks noChangeArrowheads="1"/>
            </p:cNvSpPr>
            <p:nvPr/>
          </p:nvSpPr>
          <p:spPr bwMode="auto">
            <a:xfrm>
              <a:off x="3847" y="1821"/>
              <a:ext cx="288" cy="36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rIns="72000"/>
            <a:lstStyle/>
            <a:p>
              <a:r>
                <a:rPr lang="en-US" sz="3800" b="1" i="1">
                  <a:solidFill>
                    <a:schemeClr val="tx2"/>
                  </a:solidFill>
                  <a:latin typeface="Monotype Corsiva" pitchFamily="66" charset="0"/>
                  <a:ea typeface="ＭＳ Ｐゴシック" pitchFamily="34" charset="-128"/>
                  <a:cs typeface="Times New Roman" pitchFamily="18" charset="0"/>
                </a:rPr>
                <a:t>Y</a:t>
              </a:r>
              <a:endParaRPr lang="en-US">
                <a:solidFill>
                  <a:schemeClr val="tx2"/>
                </a:solidFill>
                <a:ea typeface="ＭＳ Ｐゴシック" pitchFamily="34" charset="-128"/>
                <a:cs typeface="Times New Roman" pitchFamily="18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685800" y="5410200"/>
            <a:ext cx="82296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 </a:t>
            </a:r>
            <a:r>
              <a:rPr lang="ru-RU" dirty="0" smtClean="0"/>
              <a:t>              Россия, Китай, Индия</a:t>
            </a:r>
            <a:r>
              <a:rPr lang="en-US" dirty="0" smtClean="0"/>
              <a:t>                    </a:t>
            </a:r>
            <a:r>
              <a:rPr lang="ru-RU" dirty="0" smtClean="0"/>
              <a:t>      Европа и западные </a:t>
            </a:r>
            <a:r>
              <a:rPr lang="en-US" dirty="0" smtClean="0"/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  </a:t>
            </a:r>
            <a:r>
              <a:rPr lang="ru-RU" dirty="0" smtClean="0"/>
              <a:t>               и другие страны  Азии, </a:t>
            </a:r>
            <a:r>
              <a:rPr lang="en-US" dirty="0" smtClean="0"/>
              <a:t>       </a:t>
            </a:r>
            <a:r>
              <a:rPr lang="ru-RU" dirty="0" smtClean="0"/>
              <a:t>             </a:t>
            </a:r>
            <a:r>
              <a:rPr lang="en-US" dirty="0" smtClean="0"/>
              <a:t> </a:t>
            </a:r>
            <a:r>
              <a:rPr lang="ru-RU" dirty="0" smtClean="0"/>
              <a:t>страны за ее пределами: </a:t>
            </a:r>
            <a:r>
              <a:rPr lang="en-US" dirty="0" smtClean="0"/>
              <a:t>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     </a:t>
            </a:r>
            <a:r>
              <a:rPr lang="ru-RU" dirty="0" smtClean="0"/>
              <a:t>            </a:t>
            </a:r>
            <a:r>
              <a:rPr lang="en-US" dirty="0" smtClean="0"/>
              <a:t> </a:t>
            </a:r>
            <a:r>
              <a:rPr lang="ru-RU" dirty="0" smtClean="0"/>
              <a:t>Латинской Америки</a:t>
            </a:r>
            <a:r>
              <a:rPr lang="en-US" dirty="0" smtClean="0"/>
              <a:t>             </a:t>
            </a:r>
            <a:r>
              <a:rPr lang="ru-RU" dirty="0" smtClean="0"/>
              <a:t> США, Канада, Австралия, Новая Зеландия</a:t>
            </a:r>
            <a:r>
              <a:rPr lang="en-US" dirty="0" smtClean="0"/>
              <a:t>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77968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Символы систем с доминированием </a:t>
            </a:r>
            <a:br>
              <a:rPr lang="ru-RU" sz="3600" b="1" dirty="0" smtClean="0"/>
            </a:br>
            <a:r>
              <a:rPr lang="ru-RU" sz="3600" b="1" dirty="0" smtClean="0"/>
              <a:t>Х- и </a:t>
            </a:r>
            <a:r>
              <a:rPr lang="en-US" sz="3600" b="1" dirty="0" smtClean="0"/>
              <a:t>Y</a:t>
            </a:r>
            <a:r>
              <a:rPr lang="ru-RU" sz="3600" b="1" dirty="0" smtClean="0"/>
              <a:t>-матрицы</a:t>
            </a:r>
            <a:endParaRPr lang="ru-RU" sz="3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700808"/>
            <a:ext cx="4041648" cy="114537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Флаг Китайской Народной Республики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860032" y="1844824"/>
            <a:ext cx="4041775" cy="122413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Флаг Соединенных Штатов Америки</a:t>
            </a:r>
            <a:endParaRPr lang="ru-RU" sz="2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4294967295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DFAD54A-A3F4-41CE-94DD-7D1EB36FE144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4294967295"/>
          </p:nvPr>
        </p:nvSpPr>
        <p:spPr>
          <a:xfrm>
            <a:off x="3131840" y="6165304"/>
            <a:ext cx="3456384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г. Санкт-Петербург,  13 февраля  2015 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Sony\Pictures\ФЛАГ США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645024"/>
            <a:ext cx="3384376" cy="2414384"/>
          </a:xfrm>
          <a:prstGeom prst="rect">
            <a:avLst/>
          </a:prstGeom>
          <a:noFill/>
        </p:spPr>
      </p:pic>
      <p:pic>
        <p:nvPicPr>
          <p:cNvPr id="1027" name="Picture 3" descr="C:\Users\Sony\Pictures\flags-china-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068960"/>
            <a:ext cx="3744416" cy="283768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652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800" b="1" dirty="0" smtClean="0"/>
              <a:t>Экономические институты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1600" dirty="0" smtClean="0"/>
              <a:t>(подробнее см. </a:t>
            </a:r>
            <a:r>
              <a:rPr lang="ru-RU" sz="1600" dirty="0" err="1" smtClean="0"/>
              <a:t>Кирдина</a:t>
            </a:r>
            <a:r>
              <a:rPr lang="ru-RU" sz="1600" dirty="0" smtClean="0"/>
              <a:t>, 2014;  Бессонова, 1997)</a:t>
            </a:r>
          </a:p>
        </p:txBody>
      </p:sp>
      <p:sp>
        <p:nvSpPr>
          <p:cNvPr id="15362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altLang="en-US" dirty="0" smtClean="0">
                <a:latin typeface="Arial" charset="0"/>
              </a:rPr>
              <a:t>г. Санкт-Петербург,  13 февраля  2015  </a:t>
            </a:r>
          </a:p>
        </p:txBody>
      </p:sp>
      <p:sp>
        <p:nvSpPr>
          <p:cNvPr id="1536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25162369-56DE-4165-8E47-C9EB9C2944A5}" type="slidenum">
              <a:rPr lang="ru-RU" altLang="en-US" smtClean="0">
                <a:latin typeface="Arial" charset="0"/>
              </a:rPr>
              <a:pPr/>
              <a:t>14</a:t>
            </a:fld>
            <a:endParaRPr lang="ru-RU" altLang="en-US" smtClean="0">
              <a:latin typeface="Arial" charset="0"/>
            </a:endParaRPr>
          </a:p>
        </p:txBody>
      </p:sp>
      <p:graphicFrame>
        <p:nvGraphicFramePr>
          <p:cNvPr id="102403" name="Group 3"/>
          <p:cNvGraphicFramePr>
            <a:graphicFrameLocks noGrp="1"/>
          </p:cNvGraphicFramePr>
          <p:nvPr>
            <p:ph sz="quarter" idx="1"/>
          </p:nvPr>
        </p:nvGraphicFramePr>
        <p:xfrm>
          <a:off x="250825" y="1700807"/>
          <a:ext cx="8642350" cy="3963099"/>
        </p:xfrm>
        <a:graphic>
          <a:graphicData uri="http://schemas.openxmlformats.org/drawingml/2006/table">
            <a:tbl>
              <a:tblPr/>
              <a:tblGrid>
                <a:gridCol w="4657725"/>
                <a:gridCol w="3984625"/>
              </a:tblGrid>
              <a:tr h="2153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Х-матрица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-матрица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Верховная условная собственность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Частная собственность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Редистрибуция (аккумуляция-согласование-распределение)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Обмен (купля-продажа)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Кооперация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Конкуренция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Служебный труд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Наемный труд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Ограничение издержек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(Х-эффективность)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Возрастание прибыли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-эффективность)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385175" cy="936104"/>
          </a:xfrm>
        </p:spPr>
        <p:txBody>
          <a:bodyPr>
            <a:normAutofit fontScale="90000"/>
          </a:bodyPr>
          <a:lstStyle/>
          <a:p>
            <a:r>
              <a:rPr lang="ru-RU" sz="4200" b="1" dirty="0" smtClean="0"/>
              <a:t>Политические институты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1800" dirty="0" smtClean="0"/>
              <a:t> (подробнее см. </a:t>
            </a:r>
            <a:r>
              <a:rPr lang="ru-RU" sz="1800" dirty="0" err="1" smtClean="0"/>
              <a:t>Кирдина</a:t>
            </a:r>
            <a:r>
              <a:rPr lang="ru-RU" sz="1800" dirty="0" smtClean="0"/>
              <a:t>, 2014)</a:t>
            </a:r>
            <a:endParaRPr lang="ru-RU" sz="1800" b="1" dirty="0" smtClean="0"/>
          </a:p>
        </p:txBody>
      </p:sp>
      <p:graphicFrame>
        <p:nvGraphicFramePr>
          <p:cNvPr id="104451" name="Group 3"/>
          <p:cNvGraphicFramePr>
            <a:graphicFrameLocks noGrp="1"/>
          </p:cNvGraphicFramePr>
          <p:nvPr>
            <p:ph type="tbl" idx="1"/>
          </p:nvPr>
        </p:nvGraphicFramePr>
        <p:xfrm>
          <a:off x="179388" y="1700807"/>
          <a:ext cx="8785225" cy="4036686"/>
        </p:xfrm>
        <a:graphic>
          <a:graphicData uri="http://schemas.openxmlformats.org/drawingml/2006/table">
            <a:tbl>
              <a:tblPr/>
              <a:tblGrid>
                <a:gridCol w="3960812"/>
                <a:gridCol w="4824413"/>
              </a:tblGrid>
              <a:tr h="5760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Х-матрица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</a:t>
                      </a: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-матрица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Административное деление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Федерация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Иерархическая вертикаль во главе с центром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Самоуправление и 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субсидиарность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Назначения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Выборы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Общее собрание и единогласие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Многопартийность и демократическое большинство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9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Обращения по инстанциям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Судебные иски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86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altLang="en-US" smtClean="0">
                <a:latin typeface="Arial" charset="0"/>
              </a:rPr>
              <a:t>г. Санкт-Петербург,  13 февраля  2015  </a:t>
            </a:r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277BEBCA-E37B-416B-9828-F27A7C7D3D7F}" type="slidenum">
              <a:rPr lang="ru-RU" altLang="en-US" smtClean="0">
                <a:latin typeface="Arial" charset="0"/>
              </a:rPr>
              <a:pPr/>
              <a:t>15</a:t>
            </a:fld>
            <a:endParaRPr lang="ru-RU" alt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385175" cy="880269"/>
          </a:xfrm>
        </p:spPr>
        <p:txBody>
          <a:bodyPr>
            <a:normAutofit fontScale="90000"/>
          </a:bodyPr>
          <a:lstStyle/>
          <a:p>
            <a:r>
              <a:rPr lang="ru-RU" sz="4200" b="1" dirty="0" smtClean="0"/>
              <a:t>Идеологические институты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1800" dirty="0" smtClean="0"/>
              <a:t> (подробнее см. </a:t>
            </a:r>
            <a:r>
              <a:rPr lang="ru-RU" sz="1800" dirty="0" err="1" smtClean="0"/>
              <a:t>Кирдина</a:t>
            </a:r>
            <a:r>
              <a:rPr lang="ru-RU" sz="1800" dirty="0" smtClean="0"/>
              <a:t>, 2014;  Александров, </a:t>
            </a:r>
            <a:r>
              <a:rPr lang="ru-RU" sz="1800" dirty="0" err="1" smtClean="0"/>
              <a:t>Кирдина</a:t>
            </a:r>
            <a:r>
              <a:rPr lang="ru-RU" sz="1800" dirty="0" smtClean="0"/>
              <a:t>, 2012)</a:t>
            </a:r>
            <a:endParaRPr lang="ru-RU" sz="1800" b="1" dirty="0" smtClean="0"/>
          </a:p>
        </p:txBody>
      </p:sp>
      <p:graphicFrame>
        <p:nvGraphicFramePr>
          <p:cNvPr id="106499" name="Group 3"/>
          <p:cNvGraphicFramePr>
            <a:graphicFrameLocks noGrp="1"/>
          </p:cNvGraphicFramePr>
          <p:nvPr>
            <p:ph type="tbl" idx="1"/>
          </p:nvPr>
        </p:nvGraphicFramePr>
        <p:xfrm>
          <a:off x="323528" y="1772816"/>
          <a:ext cx="8496944" cy="4107181"/>
        </p:xfrm>
        <a:graphic>
          <a:graphicData uri="http://schemas.openxmlformats.org/drawingml/2006/table">
            <a:tbl>
              <a:tblPr/>
              <a:tblGrid>
                <a:gridCol w="4579334"/>
                <a:gridCol w="3917610"/>
              </a:tblGrid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Х-матрица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-матрица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Коллективизм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Индивидуализм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Эгалитаризм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Стратификация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Порядок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Свобода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Трудовая мотивация, ориентированная на благополучие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Денежно-ориентированная трудовая мотивация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Интегрализм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холизм и континуальность как стереотипы мышления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Специализация,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редукционизм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и дискретность как стереотипы мышления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10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altLang="en-US" smtClean="0">
                <a:latin typeface="Arial" charset="0"/>
              </a:rPr>
              <a:t>г. Санкт-Петербург,  13 февраля  2015  </a:t>
            </a:r>
          </a:p>
        </p:txBody>
      </p:sp>
      <p:sp>
        <p:nvSpPr>
          <p:cNvPr id="1741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103A908E-5050-4DDF-A6C7-9DA6E1AF1072}" type="slidenum">
              <a:rPr lang="ru-RU" altLang="en-US" smtClean="0">
                <a:latin typeface="Arial" charset="0"/>
              </a:rPr>
              <a:pPr/>
              <a:t>16</a:t>
            </a:fld>
            <a:endParaRPr lang="ru-RU" alt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Распределение ответов на вопрос, что важнее- порядок или свобода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8028384" y="2438400"/>
            <a:ext cx="658416" cy="3581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5CAE8BBF-D338-4402-ACBE-487841DAA3F1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"/>
          </p:nvPr>
        </p:nvSpPr>
        <p:spPr>
          <a:xfrm>
            <a:off x="1043608" y="5229200"/>
            <a:ext cx="6480720" cy="1008112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Опрос Центра социологических исследований  </a:t>
            </a:r>
          </a:p>
          <a:p>
            <a:r>
              <a:rPr lang="ru-RU" sz="2200" dirty="0" smtClean="0"/>
              <a:t>Российской академии народного хозяйства, 2013 г.</a:t>
            </a:r>
            <a:endParaRPr lang="ru-RU" sz="22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7092280" y="1700808"/>
            <a:ext cx="1872208" cy="1656184"/>
          </a:xfrm>
        </p:spPr>
        <p:txBody>
          <a:bodyPr/>
          <a:lstStyle/>
          <a:p>
            <a:r>
              <a:rPr lang="ru-RU" dirty="0" smtClean="0"/>
              <a:t>63% -порядок</a:t>
            </a:r>
          </a:p>
          <a:p>
            <a:r>
              <a:rPr lang="ru-RU" dirty="0" smtClean="0"/>
              <a:t>18% - свобода</a:t>
            </a:r>
          </a:p>
          <a:p>
            <a:r>
              <a:rPr lang="ru-RU" dirty="0" smtClean="0"/>
              <a:t>19% - не знают </a:t>
            </a:r>
            <a:endParaRPr lang="ru-RU" dirty="0"/>
          </a:p>
        </p:txBody>
      </p:sp>
      <p:pic>
        <p:nvPicPr>
          <p:cNvPr id="1026" name="Picture 2" descr="C:\Users\Светлана\Desktop\леонтьевские слайд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6408712" cy="3669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/>
              <a:t>Почему доминирует </a:t>
            </a:r>
            <a:r>
              <a:rPr lang="en-US" sz="3600" b="1" dirty="0" smtClean="0"/>
              <a:t>X- </a:t>
            </a:r>
            <a:r>
              <a:rPr lang="ru-RU" sz="3600" b="1" dirty="0" smtClean="0"/>
              <a:t>или</a:t>
            </a:r>
            <a:r>
              <a:rPr lang="en-US" sz="3600" b="1" dirty="0" smtClean="0"/>
              <a:t> Y</a:t>
            </a:r>
            <a:r>
              <a:rPr lang="ru-RU" sz="3600" b="1" dirty="0" smtClean="0"/>
              <a:t>-матрица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094701-6CD1-4CA0-A751-3885A4B883F8}" type="slidenum">
              <a:rPr lang="ru-RU"/>
              <a:pPr/>
              <a:t>18</a:t>
            </a:fld>
            <a:endParaRPr lang="ru-RU"/>
          </a:p>
        </p:txBody>
      </p:sp>
      <p:sp>
        <p:nvSpPr>
          <p:cNvPr id="1024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628800"/>
            <a:ext cx="8435280" cy="475252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ru-RU" sz="3500" dirty="0" smtClean="0"/>
              <a:t>Внешняя материально-технологическая среда является ключевым фактором доминирования институциональной матрицы.</a:t>
            </a:r>
            <a:r>
              <a:rPr lang="en-US" sz="3500" dirty="0" smtClean="0"/>
              <a:t>  </a:t>
            </a:r>
            <a:endParaRPr lang="ru-RU" sz="3500" dirty="0" smtClean="0"/>
          </a:p>
          <a:p>
            <a:pPr eaLnBrk="1" hangingPunct="1">
              <a:lnSpc>
                <a:spcPct val="80000"/>
              </a:lnSpc>
              <a:buNone/>
            </a:pPr>
            <a:endParaRPr lang="ru-RU" sz="3000" dirty="0" smtClean="0"/>
          </a:p>
          <a:p>
            <a:pPr lvl="1" eaLnBrk="1" hangingPunct="1">
              <a:lnSpc>
                <a:spcPct val="80000"/>
              </a:lnSpc>
            </a:pPr>
            <a:r>
              <a:rPr lang="ru-RU" dirty="0" smtClean="0"/>
              <a:t>Среда может быть </a:t>
            </a:r>
            <a:r>
              <a:rPr lang="en-US" b="1" dirty="0" smtClean="0"/>
              <a:t> </a:t>
            </a:r>
            <a:r>
              <a:rPr lang="ru-RU" b="1" dirty="0" smtClean="0"/>
              <a:t>коммунальной</a:t>
            </a:r>
            <a:r>
              <a:rPr lang="en-US" i="1" dirty="0" smtClean="0"/>
              <a:t>, </a:t>
            </a:r>
            <a:r>
              <a:rPr lang="ru-RU" dirty="0" smtClean="0"/>
              <a:t>то есть взаимосвязанной, интегрированной, когда разделение на части ведет к ее уничтожению как единой системы.</a:t>
            </a:r>
          </a:p>
          <a:p>
            <a:pPr lvl="1" eaLnBrk="1" hangingPunct="1">
              <a:lnSpc>
                <a:spcPct val="80000"/>
              </a:lnSpc>
            </a:pPr>
            <a:r>
              <a:rPr lang="ru-RU" dirty="0" smtClean="0"/>
              <a:t>Среда может быть </a:t>
            </a:r>
            <a:r>
              <a:rPr lang="ru-RU" b="1" dirty="0" err="1" smtClean="0"/>
              <a:t>некоммунальной</a:t>
            </a:r>
            <a:r>
              <a:rPr lang="ru-RU" b="1" dirty="0" smtClean="0"/>
              <a:t>, с </a:t>
            </a:r>
            <a:r>
              <a:rPr lang="ru-RU" dirty="0" smtClean="0"/>
              <a:t>возможностью самостоятельного функционирования ее отдельных частей</a:t>
            </a:r>
            <a:r>
              <a:rPr lang="en-US" dirty="0" smtClean="0"/>
              <a:t>. </a:t>
            </a:r>
            <a:endParaRPr lang="ru-RU" dirty="0" smtClean="0"/>
          </a:p>
          <a:p>
            <a:pPr lvl="1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ru-RU" sz="3500" dirty="0" smtClean="0"/>
              <a:t>В коммунальной среде доминирует </a:t>
            </a:r>
            <a:r>
              <a:rPr lang="en-US" sz="3500" dirty="0" smtClean="0"/>
              <a:t> X-</a:t>
            </a:r>
            <a:r>
              <a:rPr lang="ru-RU" sz="3500" dirty="0" smtClean="0"/>
              <a:t>матрица, а в </a:t>
            </a:r>
            <a:r>
              <a:rPr lang="ru-RU" sz="3500" dirty="0" err="1" smtClean="0"/>
              <a:t>некоммунальной</a:t>
            </a:r>
            <a:r>
              <a:rPr lang="ru-RU" sz="3500" dirty="0" smtClean="0"/>
              <a:t> – </a:t>
            </a:r>
            <a:r>
              <a:rPr lang="en-US" sz="3500" dirty="0" smtClean="0"/>
              <a:t>Y-</a:t>
            </a:r>
            <a:r>
              <a:rPr lang="ru-RU" sz="3500" dirty="0" smtClean="0"/>
              <a:t>матрица.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1700" dirty="0" smtClean="0"/>
              <a:t>    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1700" dirty="0" smtClean="0"/>
              <a:t>         (подробнее о </a:t>
            </a:r>
            <a:r>
              <a:rPr lang="ru-RU" sz="1700" dirty="0" err="1" smtClean="0"/>
              <a:t>коммунальности-некоммунальности</a:t>
            </a:r>
            <a:r>
              <a:rPr lang="ru-RU" sz="1700" dirty="0" smtClean="0"/>
              <a:t> см. </a:t>
            </a:r>
            <a:r>
              <a:rPr lang="ru-RU" sz="1700" dirty="0" err="1" smtClean="0"/>
              <a:t>Кирдина</a:t>
            </a:r>
            <a:r>
              <a:rPr lang="ru-RU" sz="1700" dirty="0" smtClean="0"/>
              <a:t>, 2014;  </a:t>
            </a:r>
            <a:r>
              <a:rPr lang="ru-RU" sz="1700" dirty="0" smtClean="0"/>
              <a:t>  </a:t>
            </a:r>
            <a:r>
              <a:rPr lang="ru-RU" sz="1700" dirty="0" smtClean="0"/>
              <a:t>Бессонова, </a:t>
            </a:r>
            <a:r>
              <a:rPr lang="ru-RU" sz="1700" dirty="0" smtClean="0"/>
              <a:t>  </a:t>
            </a:r>
            <a:r>
              <a:rPr lang="ru-RU" sz="1700" dirty="0" err="1" smtClean="0"/>
              <a:t>Кирдина</a:t>
            </a:r>
            <a:r>
              <a:rPr lang="ru-RU" sz="1700" dirty="0" smtClean="0"/>
              <a:t>, О</a:t>
            </a:r>
            <a:r>
              <a:rPr lang="en-US" sz="1700" dirty="0" smtClean="0"/>
              <a:t>’</a:t>
            </a:r>
            <a:r>
              <a:rPr lang="ru-RU" sz="1700" dirty="0" err="1" smtClean="0"/>
              <a:t>Салливан</a:t>
            </a:r>
            <a:r>
              <a:rPr lang="ru-RU" sz="1700" dirty="0" smtClean="0"/>
              <a:t>, 1996)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568952" cy="8241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Социальный либерализм с </a:t>
            </a:r>
            <a:r>
              <a:rPr lang="ru-RU" b="1" dirty="0" smtClean="0"/>
              <a:t>точки зрения ТИМ, или Х-</a:t>
            </a:r>
            <a:r>
              <a:rPr lang="en-US" b="1" dirty="0" smtClean="0"/>
              <a:t>Y</a:t>
            </a:r>
            <a:r>
              <a:rPr lang="ru-RU" b="1" dirty="0" smtClean="0"/>
              <a:t>-теории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CAE8BBF-D338-4402-ACBE-487841DAA3F1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Для России – страны с доминированием институтов Х-матрицы,  в  общественном сознании «</a:t>
            </a:r>
            <a:r>
              <a:rPr lang="ru-RU" sz="3200" dirty="0" err="1" smtClean="0"/>
              <a:t>социальность</a:t>
            </a:r>
            <a:r>
              <a:rPr lang="ru-RU" sz="3200" dirty="0" smtClean="0"/>
              <a:t>» (социальное) устойчиво доминирует   над «либеральностью» (либеральным).</a:t>
            </a:r>
          </a:p>
          <a:p>
            <a:r>
              <a:rPr lang="ru-RU" sz="3200" dirty="0" smtClean="0"/>
              <a:t> Термин «социальный  либерализм» в отечественной общественной науке, будучи привнесенным в нее из стран с доминированием  </a:t>
            </a:r>
            <a:r>
              <a:rPr lang="en-US" sz="3200" dirty="0" smtClean="0"/>
              <a:t>Y</a:t>
            </a:r>
            <a:r>
              <a:rPr lang="ru-RU" sz="3200" dirty="0" smtClean="0"/>
              <a:t>-матрицы, вряд ли станет у нас столь же распространенным, как в странах-донорах.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тезисы</a:t>
            </a:r>
            <a:endParaRPr lang="ru-RU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CAE8BBF-D338-4402-ACBE-487841DAA3F1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517632" cy="4325112"/>
          </a:xfrm>
        </p:spPr>
        <p:txBody>
          <a:bodyPr>
            <a:noAutofit/>
          </a:bodyPr>
          <a:lstStyle/>
          <a:p>
            <a:r>
              <a:rPr lang="ru-RU" sz="2400" dirty="0" smtClean="0"/>
              <a:t>Краткий исторический экскурс развития идей «социального либерализма».</a:t>
            </a:r>
          </a:p>
          <a:p>
            <a:r>
              <a:rPr lang="ru-RU" sz="2400" dirty="0" smtClean="0"/>
              <a:t>Морфологический  разбор  понятия «социальный либерализм»:  существительное и прилагательное.</a:t>
            </a:r>
          </a:p>
          <a:p>
            <a:r>
              <a:rPr lang="ru-RU" sz="2400" dirty="0" smtClean="0"/>
              <a:t>О приемлемом для России соотношении «</a:t>
            </a:r>
            <a:r>
              <a:rPr lang="ru-RU" sz="2400" dirty="0" err="1" smtClean="0"/>
              <a:t>социальности</a:t>
            </a:r>
            <a:r>
              <a:rPr lang="ru-RU" sz="2400" dirty="0" smtClean="0"/>
              <a:t>» (социального)  и «либеральности</a:t>
            </a:r>
            <a:r>
              <a:rPr lang="ru-RU" sz="2400" dirty="0" smtClean="0"/>
              <a:t>» (</a:t>
            </a:r>
            <a:r>
              <a:rPr lang="ru-RU" sz="2400" dirty="0" smtClean="0"/>
              <a:t>либерального)  с точки зрения теории институциональных матриц (Х-</a:t>
            </a:r>
            <a:r>
              <a:rPr lang="en-US" sz="2400" dirty="0" smtClean="0"/>
              <a:t>Y</a:t>
            </a:r>
            <a:r>
              <a:rPr lang="ru-RU" sz="2400" dirty="0" smtClean="0"/>
              <a:t>-теории):</a:t>
            </a:r>
          </a:p>
          <a:p>
            <a:pPr>
              <a:buNone/>
            </a:pPr>
            <a:r>
              <a:rPr lang="ru-RU" sz="2400" dirty="0" smtClean="0"/>
              <a:t>       - тезисы теории институциональных матриц;</a:t>
            </a:r>
          </a:p>
          <a:p>
            <a:pPr>
              <a:buNone/>
            </a:pPr>
            <a:r>
              <a:rPr lang="ru-RU" sz="2400" dirty="0" smtClean="0"/>
              <a:t>       - перспективы термина «социальный  либерализм» в отечественной общественной науке.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961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Приложения социального либерализма в России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CAE8BBF-D338-4402-ACBE-487841DAA3F1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1026" name="Picture 2" descr="C:\Users\Светлана\Desktop\либерализм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9183" y="1600200"/>
            <a:ext cx="2020584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 и дискуссия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CAE8BBF-D338-4402-ACBE-487841DAA3F1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495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 утверждению Дж. </a:t>
            </a:r>
            <a:r>
              <a:rPr lang="ru-RU" dirty="0" err="1" smtClean="0"/>
              <a:t>Дьюи</a:t>
            </a:r>
            <a:r>
              <a:rPr lang="ru-RU" dirty="0" smtClean="0"/>
              <a:t>, одного из лидеров философии социального либерализма, «устойчивой формой социальной организации становится та, при которой осуществляется совместный </a:t>
            </a:r>
            <a:r>
              <a:rPr lang="en-US" dirty="0" smtClean="0"/>
              <a:t>&lt;</a:t>
            </a:r>
            <a:r>
              <a:rPr lang="ru-RU" dirty="0" smtClean="0"/>
              <a:t>государственный, рыночный, общественный</a:t>
            </a:r>
            <a:r>
              <a:rPr lang="en-US" dirty="0" smtClean="0"/>
              <a:t>- CK&gt;</a:t>
            </a:r>
            <a:r>
              <a:rPr lang="ru-RU" dirty="0" smtClean="0"/>
              <a:t> контроль над экономикой».</a:t>
            </a:r>
          </a:p>
          <a:p>
            <a:r>
              <a:rPr lang="ru-RU" dirty="0" smtClean="0"/>
              <a:t>Институциональные формы  этого контроля определяются соотношением  в обществе институциональных матриц (Х- и </a:t>
            </a:r>
            <a:r>
              <a:rPr lang="en-US" dirty="0" smtClean="0">
                <a:latin typeface="Calibri" pitchFamily="34" charset="0"/>
                <a:ea typeface="Adobe Heiti Std R" pitchFamily="34" charset="-128"/>
              </a:rPr>
              <a:t>Y</a:t>
            </a:r>
            <a:r>
              <a:rPr lang="ru-RU" dirty="0" smtClean="0"/>
              <a:t>), а также уровнем научной рефлексии по этому поводу.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CAE8BBF-D338-4402-ACBE-487841DAA3F1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r>
              <a:rPr lang="ru-RU" sz="4800" b="1" dirty="0" smtClean="0"/>
              <a:t>СПАСИБО за внимание!</a:t>
            </a:r>
          </a:p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kirdina@bk.ru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hlinkClick r:id="rId3"/>
              </a:rPr>
              <a:t>www.kirdina.ru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hlinkClick r:id="rId4"/>
              </a:rPr>
              <a:t>www.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hlinkClick r:id="rId4"/>
              </a:rPr>
              <a:t>кирдина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hlinkClick r:id="rId4"/>
              </a:rPr>
              <a:t>.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hlinkClick r:id="rId4"/>
              </a:rPr>
              <a:t>рф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96144"/>
          </a:xfrm>
        </p:spPr>
        <p:txBody>
          <a:bodyPr>
            <a:normAutofit fontScale="90000"/>
          </a:bodyPr>
          <a:lstStyle/>
          <a:p>
            <a:pPr>
              <a:lnSpc>
                <a:spcPts val="4800"/>
              </a:lnSpc>
            </a:pPr>
            <a:r>
              <a:rPr lang="ru-RU" b="1" dirty="0" smtClean="0"/>
              <a:t>Содержание термина </a:t>
            </a:r>
            <a:br>
              <a:rPr lang="ru-RU" b="1" dirty="0" smtClean="0"/>
            </a:br>
            <a:r>
              <a:rPr lang="ru-RU" b="1" dirty="0" smtClean="0"/>
              <a:t>«социальный либерализм»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126876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5CAE8BBF-D338-4402-ACBE-487841DAA3F1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371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2300" i="1" dirty="0" smtClean="0"/>
              <a:t>                                                                                  </a:t>
            </a:r>
          </a:p>
          <a:p>
            <a:pPr>
              <a:buNone/>
            </a:pPr>
            <a:r>
              <a:rPr lang="ru-RU" sz="5600" i="1" dirty="0" smtClean="0"/>
              <a:t>                                                                                                          </a:t>
            </a:r>
            <a:r>
              <a:rPr lang="ru-RU" sz="7200" i="1" dirty="0" smtClean="0"/>
              <a:t>Определить – значит ограничить.   </a:t>
            </a:r>
          </a:p>
          <a:p>
            <a:pPr>
              <a:buNone/>
            </a:pPr>
            <a:r>
              <a:rPr lang="ru-RU" sz="7200" i="1" dirty="0" smtClean="0"/>
              <a:t>                                                                                                                     (Оскар Уайльд)</a:t>
            </a:r>
            <a:r>
              <a:rPr lang="ru-RU" sz="7200" dirty="0" smtClean="0"/>
              <a:t>.</a:t>
            </a:r>
          </a:p>
          <a:p>
            <a:pPr>
              <a:buNone/>
            </a:pPr>
            <a:endParaRPr lang="ru-RU" sz="3500" dirty="0" smtClean="0"/>
          </a:p>
          <a:p>
            <a:r>
              <a:rPr lang="ru-RU" sz="9200" b="1" dirty="0" smtClean="0"/>
              <a:t>Философско-идеологическое</a:t>
            </a:r>
            <a:r>
              <a:rPr lang="ru-RU" sz="9200" dirty="0" smtClean="0"/>
              <a:t>:  из двух фундаментальных ценностей либерализма – свободы и частной собственности, приоритет отдается свободе. Социальная гармония предполагает сосуществование ценностей общественного единства и свободы личности.</a:t>
            </a:r>
          </a:p>
          <a:p>
            <a:r>
              <a:rPr lang="ru-RU" sz="9200" b="1" dirty="0" smtClean="0"/>
              <a:t>Политическо</a:t>
            </a:r>
            <a:r>
              <a:rPr lang="ru-RU" sz="9200" dirty="0" smtClean="0"/>
              <a:t>е:  государство («либеральное государство») обеспечивает защиту гражданских прав и свобод.</a:t>
            </a:r>
          </a:p>
          <a:p>
            <a:r>
              <a:rPr lang="ru-RU" sz="9200" b="1" dirty="0" smtClean="0"/>
              <a:t>Экономическое</a:t>
            </a:r>
            <a:r>
              <a:rPr lang="ru-RU" sz="9200" dirty="0" smtClean="0"/>
              <a:t>: государство («</a:t>
            </a:r>
            <a:r>
              <a:rPr lang="en-US" sz="9200" dirty="0" smtClean="0"/>
              <a:t>welfare state</a:t>
            </a:r>
            <a:r>
              <a:rPr lang="ru-RU" sz="9200" dirty="0" smtClean="0"/>
              <a:t>»</a:t>
            </a:r>
            <a:r>
              <a:rPr lang="en-US" sz="9200" dirty="0" smtClean="0"/>
              <a:t>) </a:t>
            </a:r>
            <a:r>
              <a:rPr lang="ru-RU" sz="9200" dirty="0" smtClean="0"/>
              <a:t>вторгается в область частной собственности во имя обеспечения свободы. Оно ответственно за рабочие места и производство необходимых благ (</a:t>
            </a:r>
            <a:r>
              <a:rPr lang="en-US" sz="9200" dirty="0" smtClean="0"/>
              <a:t>“</a:t>
            </a:r>
            <a:r>
              <a:rPr lang="en-US" sz="9200" dirty="0" smtClean="0">
                <a:latin typeface="Calibri" pitchFamily="34" charset="0"/>
              </a:rPr>
              <a:t>social provisioning” </a:t>
            </a:r>
            <a:r>
              <a:rPr lang="ru-RU" sz="9200" dirty="0" smtClean="0">
                <a:latin typeface="Calibri" pitchFamily="34" charset="0"/>
              </a:rPr>
              <a:t> </a:t>
            </a:r>
            <a:r>
              <a:rPr lang="ru-RU" sz="9200" dirty="0" smtClean="0"/>
              <a:t>в традициях североамериканской </a:t>
            </a:r>
            <a:r>
              <a:rPr lang="ru-RU" sz="9200" dirty="0" err="1" smtClean="0"/>
              <a:t>гетеродоксной</a:t>
            </a:r>
            <a:r>
              <a:rPr lang="ru-RU" sz="9200" dirty="0" smtClean="0"/>
              <a:t> экономики).  </a:t>
            </a:r>
            <a:endParaRPr lang="ru-RU" sz="9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96944" cy="576064"/>
          </a:xfrm>
        </p:spPr>
        <p:txBody>
          <a:bodyPr>
            <a:noAutofit/>
          </a:bodyPr>
          <a:lstStyle/>
          <a:p>
            <a:r>
              <a:rPr lang="ru-RU" sz="3400" b="1" dirty="0" smtClean="0"/>
              <a:t>Предпосылки  возникновения и активизации «социального либерализма»</a:t>
            </a:r>
            <a:endParaRPr lang="ru-RU" sz="34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CAE8BBF-D338-4402-ACBE-487841DAA3F1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68952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i="1" dirty="0" smtClean="0"/>
              <a:t>                                                                               Хочешь понять логику – следуй истории. </a:t>
            </a:r>
          </a:p>
          <a:p>
            <a:pPr>
              <a:buNone/>
            </a:pPr>
            <a:r>
              <a:rPr lang="ru-RU" sz="1800" i="1" dirty="0" smtClean="0"/>
              <a:t>                                                                                                                                    (Карл Маркс). </a:t>
            </a:r>
          </a:p>
          <a:p>
            <a:r>
              <a:rPr lang="ru-RU" sz="2400" dirty="0" smtClean="0"/>
              <a:t>Общественная неудовлетворенность  результатами социально-экономического развития  в стране с  господством частной собственности  и неограниченной конкуренции;</a:t>
            </a:r>
          </a:p>
          <a:p>
            <a:r>
              <a:rPr lang="ru-RU" sz="2400" dirty="0" smtClean="0"/>
              <a:t>Осознание  необходимости государственного (общественного) контроля  над экономическими и социальными институтами;</a:t>
            </a:r>
          </a:p>
          <a:p>
            <a:r>
              <a:rPr lang="ru-RU" sz="2400" dirty="0" smtClean="0"/>
              <a:t>Потребность в идеологическом обосновании политики, направленной на возрастание  роли государства в общественной,  прежде всего,  экономической жизни.</a:t>
            </a:r>
            <a:endParaRPr lang="ru-RU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24936" cy="57606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Волны  «социального либерализма»: причины и результаты</a:t>
            </a:r>
            <a:endParaRPr lang="ru-RU" sz="32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г. Санкт-Петербург,  13 февраля  2015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CAE8BBF-D338-4402-ACBE-487841DAA3F1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17632" cy="4325112"/>
          </a:xfrm>
        </p:spPr>
        <p:txBody>
          <a:bodyPr>
            <a:noAutofit/>
          </a:bodyPr>
          <a:lstStyle/>
          <a:p>
            <a:r>
              <a:rPr lang="ru-RU" sz="2300" dirty="0" smtClean="0"/>
              <a:t>Джон С. Милль,  Великобритания, </a:t>
            </a:r>
            <a:r>
              <a:rPr lang="en-US" sz="2300" i="1" dirty="0" smtClean="0">
                <a:latin typeface="Calibri" pitchFamily="34" charset="0"/>
              </a:rPr>
              <a:t>Principal of Political Economy,</a:t>
            </a:r>
            <a:r>
              <a:rPr lang="en-US" sz="2300" dirty="0" smtClean="0">
                <a:latin typeface="Calibri" pitchFamily="34" charset="0"/>
              </a:rPr>
              <a:t> 1848 (</a:t>
            </a:r>
            <a:r>
              <a:rPr lang="ru-RU" sz="2300" dirty="0" smtClean="0">
                <a:latin typeface="Calibri" pitchFamily="34" charset="0"/>
              </a:rPr>
              <a:t>усиление социальной напряженности в сфере труда </a:t>
            </a:r>
            <a:r>
              <a:rPr lang="en-US" sz="2300" dirty="0" smtClean="0">
                <a:latin typeface="Calibri" pitchFamily="34" charset="0"/>
              </a:rPr>
              <a:t>- </a:t>
            </a:r>
            <a:r>
              <a:rPr lang="ru-RU" sz="2300" dirty="0" smtClean="0">
                <a:latin typeface="Calibri" pitchFamily="34" charset="0"/>
              </a:rPr>
              <a:t>Парламентская реформа 1867 г.)</a:t>
            </a:r>
            <a:r>
              <a:rPr lang="en-US" sz="2300" dirty="0" smtClean="0">
                <a:latin typeface="Calibri" pitchFamily="34" charset="0"/>
              </a:rPr>
              <a:t>;</a:t>
            </a:r>
            <a:r>
              <a:rPr lang="ru-RU" sz="2300" dirty="0" smtClean="0">
                <a:latin typeface="Calibri" pitchFamily="34" charset="0"/>
              </a:rPr>
              <a:t> </a:t>
            </a:r>
          </a:p>
          <a:p>
            <a:r>
              <a:rPr lang="ru-RU" sz="2300" dirty="0" smtClean="0">
                <a:latin typeface="Calibri" pitchFamily="34" charset="0"/>
              </a:rPr>
              <a:t>Джон </a:t>
            </a:r>
            <a:r>
              <a:rPr lang="ru-RU" sz="2300" dirty="0" err="1" smtClean="0">
                <a:latin typeface="Calibri" pitchFamily="34" charset="0"/>
              </a:rPr>
              <a:t>Дьюи</a:t>
            </a:r>
            <a:r>
              <a:rPr lang="ru-RU" sz="2300" dirty="0" smtClean="0">
                <a:latin typeface="Calibri" pitchFamily="34" charset="0"/>
              </a:rPr>
              <a:t>, США, </a:t>
            </a:r>
            <a:r>
              <a:rPr lang="en-US" sz="2300" i="1" dirty="0" smtClean="0">
                <a:latin typeface="Calibri" pitchFamily="34" charset="0"/>
              </a:rPr>
              <a:t>Liberalism and Social Action</a:t>
            </a:r>
            <a:r>
              <a:rPr lang="en-US" sz="2300" dirty="0" smtClean="0">
                <a:latin typeface="Calibri" pitchFamily="34" charset="0"/>
              </a:rPr>
              <a:t>, 1935</a:t>
            </a:r>
            <a:r>
              <a:rPr lang="ru-RU" sz="2300" dirty="0" smtClean="0">
                <a:latin typeface="Calibri" pitchFamily="34" charset="0"/>
              </a:rPr>
              <a:t> (последствия  Великой депрессии </a:t>
            </a:r>
            <a:r>
              <a:rPr lang="en-US" sz="2300" dirty="0" smtClean="0">
                <a:latin typeface="Calibri" pitchFamily="34" charset="0"/>
              </a:rPr>
              <a:t>- </a:t>
            </a:r>
            <a:r>
              <a:rPr lang="ru-RU" sz="2300" dirty="0" smtClean="0">
                <a:latin typeface="Calibri" pitchFamily="34" charset="0"/>
              </a:rPr>
              <a:t> Новый курс  Т. Рузвельта 1933-1945</a:t>
            </a:r>
            <a:r>
              <a:rPr lang="en-US" sz="2300" dirty="0" smtClean="0">
                <a:latin typeface="Calibri" pitchFamily="34" charset="0"/>
              </a:rPr>
              <a:t> </a:t>
            </a:r>
            <a:r>
              <a:rPr lang="ru-RU" sz="2300" dirty="0" smtClean="0">
                <a:latin typeface="Calibri" pitchFamily="34" charset="0"/>
              </a:rPr>
              <a:t>гг.); </a:t>
            </a:r>
          </a:p>
          <a:p>
            <a:r>
              <a:rPr lang="ru-RU" sz="2300" dirty="0" smtClean="0">
                <a:latin typeface="Calibri" pitchFamily="34" charset="0"/>
              </a:rPr>
              <a:t>Вальтер </a:t>
            </a:r>
            <a:r>
              <a:rPr lang="ru-RU" sz="2300" dirty="0" err="1" smtClean="0">
                <a:latin typeface="Calibri" pitchFamily="34" charset="0"/>
              </a:rPr>
              <a:t>Ойкен</a:t>
            </a:r>
            <a:r>
              <a:rPr lang="ru-RU" sz="2300" dirty="0" smtClean="0">
                <a:latin typeface="Calibri" pitchFamily="34" charset="0"/>
              </a:rPr>
              <a:t> , Германия, </a:t>
            </a:r>
            <a:r>
              <a:rPr lang="en-US" sz="2300" i="1" dirty="0" smtClean="0">
                <a:latin typeface="Calibri" pitchFamily="34" charset="0"/>
              </a:rPr>
              <a:t>Die </a:t>
            </a:r>
            <a:r>
              <a:rPr lang="en-US" sz="2300" i="1" dirty="0" err="1" smtClean="0">
                <a:latin typeface="Calibri" pitchFamily="34" charset="0"/>
              </a:rPr>
              <a:t>Grundlagen</a:t>
            </a:r>
            <a:r>
              <a:rPr lang="en-US" sz="2300" i="1" dirty="0" smtClean="0">
                <a:latin typeface="Calibri" pitchFamily="34" charset="0"/>
              </a:rPr>
              <a:t> </a:t>
            </a:r>
            <a:r>
              <a:rPr lang="en-US" sz="2300" i="1" dirty="0" err="1" smtClean="0">
                <a:latin typeface="Calibri" pitchFamily="34" charset="0"/>
              </a:rPr>
              <a:t>der</a:t>
            </a:r>
            <a:r>
              <a:rPr lang="en-US" sz="2300" i="1" dirty="0" smtClean="0">
                <a:latin typeface="Calibri" pitchFamily="34" charset="0"/>
              </a:rPr>
              <a:t> </a:t>
            </a:r>
            <a:r>
              <a:rPr lang="en-US" sz="2300" i="1" dirty="0" err="1" smtClean="0">
                <a:latin typeface="Calibri" pitchFamily="34" charset="0"/>
              </a:rPr>
              <a:t>Nationalökonomie</a:t>
            </a:r>
            <a:r>
              <a:rPr lang="en-US" sz="2300" i="1" dirty="0" smtClean="0">
                <a:latin typeface="Calibri" pitchFamily="34" charset="0"/>
              </a:rPr>
              <a:t>,</a:t>
            </a:r>
            <a:r>
              <a:rPr lang="en-US" sz="2300" dirty="0" smtClean="0">
                <a:latin typeface="Calibri" pitchFamily="34" charset="0"/>
              </a:rPr>
              <a:t> 1940 </a:t>
            </a:r>
            <a:r>
              <a:rPr lang="ru-RU" sz="2300" dirty="0" smtClean="0">
                <a:latin typeface="Calibri" pitchFamily="34" charset="0"/>
              </a:rPr>
              <a:t> (монополизация экономики и недостаток  конкуренции -   «немецкое экономическое чудо» после </a:t>
            </a:r>
            <a:r>
              <a:rPr lang="en-US" sz="2300" dirty="0" smtClean="0">
                <a:latin typeface="Calibri" pitchFamily="34" charset="0"/>
              </a:rPr>
              <a:t>II</a:t>
            </a:r>
            <a:r>
              <a:rPr lang="ru-RU" sz="2300" dirty="0" smtClean="0">
                <a:latin typeface="Calibri" pitchFamily="34" charset="0"/>
              </a:rPr>
              <a:t> мировой войны</a:t>
            </a:r>
            <a:r>
              <a:rPr lang="en-US" sz="2300" dirty="0" smtClean="0">
                <a:latin typeface="Calibri" pitchFamily="34" charset="0"/>
              </a:rPr>
              <a:t>);</a:t>
            </a:r>
            <a:endParaRPr lang="ru-RU" sz="2300" dirty="0" smtClean="0">
              <a:latin typeface="Calibri" pitchFamily="34" charset="0"/>
            </a:endParaRPr>
          </a:p>
          <a:p>
            <a:r>
              <a:rPr lang="ru-RU" sz="2300" dirty="0" smtClean="0">
                <a:latin typeface="Calibri" pitchFamily="34" charset="0"/>
              </a:rPr>
              <a:t>А.Я. Рубинштейн, </a:t>
            </a:r>
            <a:r>
              <a:rPr lang="ru-RU" sz="2300" i="1" dirty="0" smtClean="0">
                <a:latin typeface="Calibri" pitchFamily="34" charset="0"/>
              </a:rPr>
              <a:t>Социальный либерализм</a:t>
            </a:r>
            <a:r>
              <a:rPr lang="ru-RU" sz="2300" dirty="0" smtClean="0">
                <a:latin typeface="Calibri" pitchFamily="34" charset="0"/>
              </a:rPr>
              <a:t>, 2012 </a:t>
            </a:r>
            <a:r>
              <a:rPr lang="en-US" sz="2300" dirty="0" smtClean="0">
                <a:latin typeface="Calibri" pitchFamily="34" charset="0"/>
              </a:rPr>
              <a:t>(</a:t>
            </a:r>
            <a:r>
              <a:rPr lang="ru-RU" sz="2300" dirty="0" smtClean="0">
                <a:latin typeface="Calibri" pitchFamily="34" charset="0"/>
              </a:rPr>
              <a:t>снижение темпов экономического роста в РФ и неудовлетворенность результатами рыночных реформ - ???)</a:t>
            </a:r>
            <a:endParaRPr lang="ru-RU" sz="23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Морфологический разбор понятия «социальный либерализм»:  существительное и прилагательное</a:t>
            </a:r>
            <a:endParaRPr lang="ru-RU" sz="28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F6A1DC-6B07-4F78-8D83-D245AE6C338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algn="r">
              <a:buNone/>
            </a:pPr>
            <a:r>
              <a:rPr lang="ru-RU" sz="7200" i="1" dirty="0" smtClean="0"/>
              <a:t>                                                 «Имя существительное и прилагательное –                                           самостоятельные части речи, однако между ними всегда устанавливается связь, при которой существительное выступает в роли доминанты, а прилагательное – в роли зависимого слова».</a:t>
            </a:r>
          </a:p>
          <a:p>
            <a:pPr>
              <a:buNone/>
            </a:pPr>
            <a:r>
              <a:rPr lang="ru-RU" sz="7200" i="1" dirty="0" smtClean="0"/>
              <a:t>                                                                                                           (Основы грамматики) </a:t>
            </a:r>
          </a:p>
          <a:p>
            <a:endParaRPr lang="ru-RU" sz="3700" b="1" i="1" dirty="0" smtClean="0"/>
          </a:p>
          <a:p>
            <a:r>
              <a:rPr lang="ru-RU" sz="9200" b="1" i="1" dirty="0" smtClean="0"/>
              <a:t>Социальный либерализм</a:t>
            </a:r>
            <a:r>
              <a:rPr lang="ru-RU" sz="9200" dirty="0" smtClean="0"/>
              <a:t>: в основе – </a:t>
            </a:r>
            <a:r>
              <a:rPr lang="ru-RU" sz="9200" b="1" i="1" dirty="0" smtClean="0"/>
              <a:t>либерализм </a:t>
            </a:r>
            <a:r>
              <a:rPr lang="ru-RU" sz="9200" dirty="0" smtClean="0"/>
              <a:t>с его основополагающими идеями частной собственности и свободы.  </a:t>
            </a:r>
            <a:r>
              <a:rPr lang="ru-RU" sz="9200" b="1" i="1" dirty="0" smtClean="0"/>
              <a:t>Социальный  </a:t>
            </a:r>
            <a:r>
              <a:rPr lang="ru-RU" sz="9200" dirty="0" smtClean="0"/>
              <a:t>предполагает формы дополнения, «смягчения» либерализма  за счет признания важности коллективных форм собственности (Дж. С. Милль),  централизованного экономического порядка (</a:t>
            </a:r>
            <a:r>
              <a:rPr lang="ru-RU" sz="9200" dirty="0" err="1" smtClean="0"/>
              <a:t>ордо-либерализм</a:t>
            </a:r>
            <a:r>
              <a:rPr lang="ru-RU" sz="9200" dirty="0" smtClean="0"/>
              <a:t>  </a:t>
            </a:r>
            <a:r>
              <a:rPr lang="ru-RU" sz="9200" dirty="0" err="1" smtClean="0"/>
              <a:t>В.Ойкена</a:t>
            </a:r>
            <a:r>
              <a:rPr lang="ru-RU" sz="9200" dirty="0" smtClean="0"/>
              <a:t>),  принципа «</a:t>
            </a:r>
            <a:r>
              <a:rPr lang="ru-RU" sz="9200" dirty="0" err="1" smtClean="0"/>
              <a:t>комплементарности</a:t>
            </a:r>
            <a:r>
              <a:rPr lang="ru-RU" sz="9200" dirty="0" smtClean="0"/>
              <a:t> полезности» (А.Я. Рубинштейн) и др. </a:t>
            </a:r>
          </a:p>
          <a:p>
            <a:r>
              <a:rPr lang="ru-RU" sz="9200" dirty="0" smtClean="0"/>
              <a:t>Концептуальные альтернативы: </a:t>
            </a:r>
            <a:r>
              <a:rPr lang="ru-RU" sz="9200" b="1" dirty="0" smtClean="0"/>
              <a:t>либеральный социализм </a:t>
            </a:r>
            <a:r>
              <a:rPr lang="ru-RU" sz="9200" dirty="0" smtClean="0"/>
              <a:t>(Карло Россели, Италия, </a:t>
            </a:r>
            <a:r>
              <a:rPr lang="en-US" sz="9200" dirty="0" smtClean="0"/>
              <a:t> </a:t>
            </a:r>
            <a:r>
              <a:rPr lang="ru-RU" sz="9200" dirty="0" smtClean="0"/>
              <a:t>1929),  </a:t>
            </a:r>
            <a:r>
              <a:rPr lang="ru-RU" sz="9200" b="1" dirty="0" smtClean="0"/>
              <a:t>л</a:t>
            </a:r>
            <a:r>
              <a:rPr lang="ru-RU" sz="9200" b="1" dirty="0" smtClean="0">
                <a:sym typeface="Wingdings" pitchFamily="2" charset="2"/>
              </a:rPr>
              <a:t>иберальный </a:t>
            </a:r>
            <a:r>
              <a:rPr lang="ru-RU" sz="9200" b="1" dirty="0" err="1" smtClean="0">
                <a:sym typeface="Wingdings" pitchFamily="2" charset="2"/>
              </a:rPr>
              <a:t>раздаток</a:t>
            </a:r>
            <a:r>
              <a:rPr lang="ru-RU" sz="9200" b="1" dirty="0" smtClean="0">
                <a:sym typeface="Wingdings" pitchFamily="2" charset="2"/>
              </a:rPr>
              <a:t> </a:t>
            </a:r>
            <a:r>
              <a:rPr lang="ru-RU" sz="9200" dirty="0" smtClean="0">
                <a:sym typeface="Wingdings" pitchFamily="2" charset="2"/>
              </a:rPr>
              <a:t>(О.Э. Бессонова, </a:t>
            </a:r>
            <a:r>
              <a:rPr lang="ru-RU" sz="9200" dirty="0" smtClean="0"/>
              <a:t> Россия, 2007).</a:t>
            </a:r>
            <a:endParaRPr lang="en-US" sz="9200" dirty="0" smtClean="0"/>
          </a:p>
          <a:p>
            <a:r>
              <a:rPr lang="ru-RU" sz="1700" b="1" dirty="0" err="1" smtClean="0"/>
              <a:t>ия</a:t>
            </a:r>
            <a:r>
              <a:rPr lang="ru-RU" sz="1700" b="1" dirty="0" smtClean="0"/>
              <a:t> </a:t>
            </a:r>
            <a:endParaRPr lang="ru-RU" sz="1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Теория институциональных матриц  и перспективы «социального либерализма» </a:t>
            </a:r>
            <a:endParaRPr lang="ru-RU" sz="32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0" y="16288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F0F6A1DC-6B07-4F78-8D83-D245AE6C338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280920" cy="44958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Любая доктрина (созданная интеллектуалами страны  или заимствованная извне) реализуется  в определенном обществе. Поэтому понимание специфики общественного контекста - национального, институционального, культурного,  -  оказывается важным для оценки перспектив признания и распространения  той или иной доктрины. </a:t>
            </a:r>
          </a:p>
          <a:p>
            <a:r>
              <a:rPr lang="ru-RU" sz="2400" dirty="0" smtClean="0"/>
              <a:t>Для характеристики специфики российского контекста используются  положения теории институциональных матриц (ТИМ), или  институциональной Х-</a:t>
            </a:r>
            <a:r>
              <a:rPr lang="en-US" sz="2400" dirty="0" smtClean="0">
                <a:latin typeface="Calibri" pitchFamily="34" charset="0"/>
              </a:rPr>
              <a:t>Y</a:t>
            </a:r>
            <a:r>
              <a:rPr lang="ru-RU" sz="2400" dirty="0" smtClean="0"/>
              <a:t>-теории (Кирдина, 2001/2000</a:t>
            </a:r>
            <a:r>
              <a:rPr lang="en-US" sz="2400" dirty="0" smtClean="0"/>
              <a:t>/</a:t>
            </a:r>
            <a:r>
              <a:rPr lang="ru-RU" sz="2400" dirty="0" smtClean="0"/>
              <a:t>2014; 2004; </a:t>
            </a:r>
            <a:r>
              <a:rPr lang="en-US" sz="2400" dirty="0" err="1" smtClean="0">
                <a:latin typeface="Calibri" pitchFamily="34" charset="0"/>
              </a:rPr>
              <a:t>Kirdina</a:t>
            </a:r>
            <a:r>
              <a:rPr lang="ru-RU" sz="2400" dirty="0" smtClean="0"/>
              <a:t>, 2012; 2014 и др.). 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260648"/>
            <a:ext cx="8352928" cy="823913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Тезисы ТИМ-1: </a:t>
            </a:r>
            <a:br>
              <a:rPr lang="ru-RU" sz="4000" b="1" dirty="0" smtClean="0"/>
            </a:br>
            <a:r>
              <a:rPr lang="ru-RU" sz="4000" b="1" dirty="0" smtClean="0"/>
              <a:t>трехмерное представление </a:t>
            </a:r>
            <a:r>
              <a:rPr lang="ru-RU" sz="4000" b="1" dirty="0"/>
              <a:t>об обществе</a:t>
            </a: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F6A1DC-6B07-4F78-8D83-D245AE6C338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828800"/>
            <a:ext cx="8229600" cy="446722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2500" b="1" dirty="0"/>
              <a:t>Экономика, политика </a:t>
            </a:r>
            <a:r>
              <a:rPr lang="ru-RU" sz="2500" dirty="0"/>
              <a:t>и</a:t>
            </a:r>
            <a:r>
              <a:rPr lang="ru-RU" sz="2500" b="1" dirty="0"/>
              <a:t> идеология</a:t>
            </a:r>
            <a:r>
              <a:rPr lang="ru-RU" sz="2500" dirty="0"/>
              <a:t> являются основными  «проекциями» общественного целого, сферами общественной жизни:</a:t>
            </a:r>
          </a:p>
          <a:p>
            <a:pPr>
              <a:lnSpc>
                <a:spcPct val="90000"/>
              </a:lnSpc>
            </a:pPr>
            <a:endParaRPr lang="ru-RU" sz="2800" dirty="0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flipV="1">
            <a:off x="4140200" y="2852738"/>
            <a:ext cx="3175" cy="1800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>
            <a:off x="2843213" y="4652963"/>
            <a:ext cx="1257300" cy="1028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4140200" y="4652963"/>
            <a:ext cx="1828800" cy="571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835150" y="3644900"/>
            <a:ext cx="1905000" cy="719138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i="1">
                <a:latin typeface="Garamond" pitchFamily="18" charset="0"/>
              </a:rPr>
              <a:t>Политическая                </a:t>
            </a:r>
          </a:p>
          <a:p>
            <a:pPr algn="ctr"/>
            <a:r>
              <a:rPr lang="ru-RU" sz="2000" b="1" i="1">
                <a:latin typeface="Garamond" pitchFamily="18" charset="0"/>
              </a:rPr>
              <a:t>проекция</a:t>
            </a:r>
            <a:endParaRPr lang="ru-RU" sz="2000">
              <a:latin typeface="Garamond" pitchFamily="18" charset="0"/>
            </a:endParaRP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427538" y="3573463"/>
            <a:ext cx="2376487" cy="7191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i="1">
                <a:latin typeface="Garamond" pitchFamily="18" charset="0"/>
              </a:rPr>
              <a:t>Идеологическая</a:t>
            </a:r>
          </a:p>
          <a:p>
            <a:pPr algn="ctr"/>
            <a:r>
              <a:rPr lang="ru-RU" sz="2000" b="1" i="1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ru-RU" sz="2000" b="1" i="1">
                <a:latin typeface="Garamond" pitchFamily="18" charset="0"/>
              </a:rPr>
              <a:t>проекция</a:t>
            </a:r>
            <a:endParaRPr lang="ru-RU" sz="2000">
              <a:latin typeface="Garamond" pitchFamily="18" charset="0"/>
            </a:endParaRP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3419475" y="5300663"/>
            <a:ext cx="2187575" cy="7191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i="1">
                <a:latin typeface="Garamond" pitchFamily="18" charset="0"/>
              </a:rPr>
              <a:t>Экономическая </a:t>
            </a:r>
          </a:p>
          <a:p>
            <a:pPr algn="ctr"/>
            <a:r>
              <a:rPr lang="ru-RU" sz="2000" b="1" i="1">
                <a:latin typeface="Garamond" pitchFamily="18" charset="0"/>
              </a:rPr>
              <a:t>проекция</a:t>
            </a:r>
            <a:endParaRPr lang="ru-RU" sz="20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188640"/>
            <a:ext cx="8385175" cy="93610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Тезисы ТИМ-2:</a:t>
            </a:r>
            <a:br>
              <a:rPr lang="ru-RU" sz="3600" b="1" dirty="0" smtClean="0"/>
            </a:br>
            <a:r>
              <a:rPr lang="ru-RU" sz="3600" b="1" dirty="0" smtClean="0"/>
              <a:t>основные </a:t>
            </a:r>
            <a:r>
              <a:rPr lang="ru-RU" sz="3600" b="1" dirty="0"/>
              <a:t>сферы общества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Санкт-Петербург,  13 февраля  2015 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F6A1DC-6B07-4F78-8D83-D245AE6C338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539552" y="1916832"/>
            <a:ext cx="8155186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700" b="1" dirty="0"/>
              <a:t>Экономика</a:t>
            </a:r>
            <a:r>
              <a:rPr lang="ru-RU" sz="2700" dirty="0"/>
              <a:t> отражает сторону социальных отношений, связанных с переработкой </a:t>
            </a:r>
            <a:r>
              <a:rPr lang="ru-RU" sz="2700" dirty="0" smtClean="0"/>
              <a:t>ограниченных </a:t>
            </a:r>
            <a:r>
              <a:rPr lang="ru-RU" sz="2700" dirty="0" smtClean="0"/>
              <a:t>ресурсов </a:t>
            </a:r>
            <a:r>
              <a:rPr lang="ru-RU" sz="2700" dirty="0"/>
              <a:t>для получения </a:t>
            </a:r>
            <a:r>
              <a:rPr lang="ru-RU" sz="2700" dirty="0" smtClean="0"/>
              <a:t>продуктов и услуг, </a:t>
            </a:r>
            <a:r>
              <a:rPr lang="ru-RU" sz="2700" dirty="0"/>
              <a:t>удовлетворяющего потребности людей. </a:t>
            </a:r>
          </a:p>
          <a:p>
            <a:pPr>
              <a:lnSpc>
                <a:spcPct val="90000"/>
              </a:lnSpc>
            </a:pPr>
            <a:r>
              <a:rPr lang="ru-RU" sz="2700" b="1" dirty="0"/>
              <a:t>Политика</a:t>
            </a:r>
            <a:r>
              <a:rPr lang="ru-RU" sz="2700" dirty="0"/>
              <a:t> характеризует способы организации совместной деятельности для достижения целей выживания и развития  общества.  </a:t>
            </a:r>
          </a:p>
          <a:p>
            <a:pPr>
              <a:lnSpc>
                <a:spcPct val="90000"/>
              </a:lnSpc>
            </a:pPr>
            <a:r>
              <a:rPr lang="ru-RU" sz="2700" b="1" dirty="0"/>
              <a:t>Идеология </a:t>
            </a:r>
            <a:r>
              <a:rPr lang="ru-RU" sz="2700" dirty="0"/>
              <a:t>отражает основные </a:t>
            </a:r>
            <a:r>
              <a:rPr lang="ru-RU" sz="2700" dirty="0" smtClean="0"/>
              <a:t>цели (ценности)  </a:t>
            </a:r>
            <a:r>
              <a:rPr lang="ru-RU" sz="2700" dirty="0"/>
              <a:t>развития общества и тем самым </a:t>
            </a:r>
            <a:r>
              <a:rPr lang="ru-RU" sz="2700" dirty="0" err="1"/>
              <a:t>легитимизирует</a:t>
            </a:r>
            <a:r>
              <a:rPr lang="ru-RU" sz="2700" dirty="0"/>
              <a:t> экономические и политические способы их достижения.</a:t>
            </a:r>
            <a:r>
              <a:rPr lang="ru-RU" sz="2800" dirty="0"/>
              <a:t> </a:t>
            </a: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1762</TotalTime>
  <Words>2211</Words>
  <Application>Microsoft Office PowerPoint</Application>
  <PresentationFormat>Экран (4:3)</PresentationFormat>
  <Paragraphs>216</Paragraphs>
  <Slides>22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Обычная</vt:lpstr>
      <vt:lpstr>   Перспективы  социального либерализма  с позиций  теории институциональных матриц (X-Y теории) </vt:lpstr>
      <vt:lpstr>Основные тезисы</vt:lpstr>
      <vt:lpstr>Содержание термина  «социальный либерализм»</vt:lpstr>
      <vt:lpstr>Предпосылки  возникновения и активизации «социального либерализма»</vt:lpstr>
      <vt:lpstr>Волны  «социального либерализма»: причины и результаты</vt:lpstr>
      <vt:lpstr>Морфологический разбор понятия «социальный либерализм»:  существительное и прилагательное</vt:lpstr>
      <vt:lpstr>Теория институциональных матриц  и перспективы «социального либерализма» </vt:lpstr>
      <vt:lpstr>Тезисы ТИМ-1:  трехмерное представление об обществе</vt:lpstr>
      <vt:lpstr>Тезисы ТИМ-2: основные сферы общества</vt:lpstr>
      <vt:lpstr> </vt:lpstr>
      <vt:lpstr>Тезисы ТИМ-4: типы  институциональных матриц</vt:lpstr>
      <vt:lpstr> Тезисы ТИМ-5: доминантная и комплементарная матрицы </vt:lpstr>
      <vt:lpstr>Символы систем с доминированием  Х- и Y-матрицы</vt:lpstr>
      <vt:lpstr>Экономические институты (подробнее см. Кирдина, 2014;  Бессонова, 1997)</vt:lpstr>
      <vt:lpstr>Политические институты  (подробнее см. Кирдина, 2014)</vt:lpstr>
      <vt:lpstr>Идеологические институты  (подробнее см. Кирдина, 2014;  Александров, Кирдина, 2012)</vt:lpstr>
      <vt:lpstr>Распределение ответов на вопрос, что важнее- порядок или свобода</vt:lpstr>
      <vt:lpstr>Почему доминирует X- или Y-матрица</vt:lpstr>
      <vt:lpstr>Социальный либерализм с точки зрения ТИМ, или Х-Y-теории</vt:lpstr>
      <vt:lpstr>Приложения социального либерализма в России</vt:lpstr>
      <vt:lpstr>Вывод и дискуссия</vt:lpstr>
      <vt:lpstr>Слайд 22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Sony</dc:creator>
  <cp:lastModifiedBy>Светлана</cp:lastModifiedBy>
  <cp:revision>144</cp:revision>
  <dcterms:created xsi:type="dcterms:W3CDTF">2013-01-28T19:37:00Z</dcterms:created>
  <dcterms:modified xsi:type="dcterms:W3CDTF">2015-02-11T19:29:58Z</dcterms:modified>
</cp:coreProperties>
</file>