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7"/>
  </p:notesMasterIdLst>
  <p:sldIdLst>
    <p:sldId id="256" r:id="rId2"/>
    <p:sldId id="558" r:id="rId3"/>
    <p:sldId id="554" r:id="rId4"/>
    <p:sldId id="569" r:id="rId5"/>
    <p:sldId id="712" r:id="rId6"/>
    <p:sldId id="678" r:id="rId7"/>
    <p:sldId id="574" r:id="rId8"/>
    <p:sldId id="713" r:id="rId9"/>
    <p:sldId id="679" r:id="rId10"/>
    <p:sldId id="719" r:id="rId11"/>
    <p:sldId id="681" r:id="rId12"/>
    <p:sldId id="711" r:id="rId13"/>
    <p:sldId id="714" r:id="rId14"/>
    <p:sldId id="277" r:id="rId15"/>
    <p:sldId id="641" r:id="rId16"/>
    <p:sldId id="683" r:id="rId17"/>
    <p:sldId id="684" r:id="rId18"/>
    <p:sldId id="685" r:id="rId19"/>
    <p:sldId id="686" r:id="rId20"/>
    <p:sldId id="687" r:id="rId21"/>
    <p:sldId id="689" r:id="rId22"/>
    <p:sldId id="312" r:id="rId23"/>
    <p:sldId id="690" r:id="rId24"/>
    <p:sldId id="675" r:id="rId25"/>
    <p:sldId id="696" r:id="rId26"/>
    <p:sldId id="720" r:id="rId27"/>
    <p:sldId id="628" r:id="rId28"/>
    <p:sldId id="721" r:id="rId29"/>
    <p:sldId id="703" r:id="rId30"/>
    <p:sldId id="636" r:id="rId31"/>
    <p:sldId id="610" r:id="rId32"/>
    <p:sldId id="648" r:id="rId33"/>
    <p:sldId id="643" r:id="rId34"/>
    <p:sldId id="722" r:id="rId35"/>
    <p:sldId id="295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90476-940B-432C-945A-6D9519046D40}" type="datetimeFigureOut">
              <a:rPr lang="ru-RU" smtClean="0"/>
              <a:t>28.04.2021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B9320-7A96-44B3-BA11-DA989A17B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15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92E9-B0F1-4115-A64D-234B43B4D05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06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Смоделирована и объяснена известная из практики  различная реакция экономики на рост денежной эмиссии.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948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404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ru-RU" dirty="0"/>
              <a:t>ссылки в докладе даются на литературу, представленную в статье в </a:t>
            </a:r>
            <a:r>
              <a:rPr lang="en-US" dirty="0"/>
              <a:t>Terra Economicus.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75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 буду останавливаться на том, что современная монетарная теория, развиваемая пост-</a:t>
            </a:r>
            <a:r>
              <a:rPr lang="ru-RU" dirty="0" err="1"/>
              <a:t>кейнсианцами</a:t>
            </a:r>
            <a:r>
              <a:rPr lang="ru-RU" dirty="0"/>
              <a:t>, также не решила проблем. Равно как и  работы Дона </a:t>
            </a:r>
            <a:r>
              <a:rPr lang="ru-RU" dirty="0" err="1"/>
              <a:t>Патинкина</a:t>
            </a:r>
            <a:r>
              <a:rPr lang="ru-RU" dirty="0"/>
              <a:t>, который включил деньги в функцию полезности нарду с другими факторами производства..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5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Не буду останавливаться на том, что современная монетарная теория, развиваемая пост-</a:t>
            </a:r>
            <a:r>
              <a:rPr lang="ru-RU" dirty="0" err="1"/>
              <a:t>кейнсианцами</a:t>
            </a:r>
            <a:r>
              <a:rPr lang="ru-RU" dirty="0"/>
              <a:t>, также не решила проблем. Равно как и  работы Дона </a:t>
            </a:r>
            <a:r>
              <a:rPr lang="ru-RU" dirty="0" err="1"/>
              <a:t>Патинкина</a:t>
            </a:r>
            <a:r>
              <a:rPr lang="ru-RU" dirty="0"/>
              <a:t>, который включил деньги в функцию полезности нарду с другими факторами производства..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2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Развитие </a:t>
            </a:r>
            <a:r>
              <a:rPr lang="ru-RU" dirty="0" err="1"/>
              <a:t>мезоэкономики</a:t>
            </a:r>
            <a:r>
              <a:rPr lang="ru-RU" dirty="0"/>
              <a:t> стало частью «эволюционной  революции в» в экономической теории, как в свое время это определил ученый из Австрии Харди  </a:t>
            </a:r>
            <a:r>
              <a:rPr lang="ru-RU" dirty="0" err="1"/>
              <a:t>Ханаппи</a:t>
            </a:r>
            <a:r>
              <a:rPr lang="ru-RU" dirty="0"/>
              <a:t>.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258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этом смысле </a:t>
            </a:r>
            <a:r>
              <a:rPr lang="ru-RU" dirty="0" err="1"/>
              <a:t>мезоэкономика</a:t>
            </a:r>
            <a:r>
              <a:rPr lang="ru-RU" dirty="0"/>
              <a:t> дополняет существующие направления, задает иной ракурс рассмотрения и выявляет новые предметы для исследования.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867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92E9-B0F1-4115-A64D-234B43B4D05D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359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Во втором случае процентная ставка рассматривается  как реальная переменная, уравновешивающая товарный рынок (что имеет место в стандартной неоклассической концепции </a:t>
            </a:r>
            <a:r>
              <a:rPr lang="ru-RU" dirty="0" err="1"/>
              <a:t>loanable</a:t>
            </a:r>
            <a:r>
              <a:rPr lang="ru-RU" dirty="0"/>
              <a:t> </a:t>
            </a:r>
            <a:r>
              <a:rPr lang="ru-RU" dirty="0" err="1"/>
              <a:t>funds</a:t>
            </a:r>
            <a:r>
              <a:rPr lang="ru-RU" dirty="0"/>
              <a:t> </a:t>
            </a:r>
            <a:r>
              <a:rPr lang="ru-RU" dirty="0" err="1"/>
              <a:t>model</a:t>
            </a:r>
            <a:r>
              <a:rPr lang="ru-RU" dirty="0"/>
              <a:t> – из </a:t>
            </a:r>
            <a:r>
              <a:rPr lang="ru-RU"/>
              <a:t>доклада на РЭК-2020 Всеволода  Остапенко (СПбГУ: «МОНЕТАРНЫЙ </a:t>
            </a:r>
            <a:r>
              <a:rPr lang="ru-RU" dirty="0"/>
              <a:t>И РЕАЛЬНЫЙ АНАЛИЗ В МАКРОЭКОНОМИЧЕСКОЙ ТЕОРИИ: ВЕЧНАЯ </a:t>
            </a:r>
            <a:r>
              <a:rPr lang="ru-RU"/>
              <a:t>ДИХОТОМИЯ?»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718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Чем должны заниматься эти структуры?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45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Смоделирована и объяснена известная из практики  различная реакция экономики на рост денежной эмиссии.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6D62C-FE83-43F6-8549-0CE31F61DDF9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678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A5564-BCFD-44F5-B68A-23A7D0D6B026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F387-8183-4A1E-8982-CB17DADDAC09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8FAD-B6A4-4CC1-8D94-46055EF88D48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4C23E-44BB-4636-B636-FAEA86F06ACA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D199-C0DE-4A69-B6F6-4E1E8D1824AE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E8704-113C-40A6-B92E-7245D2A327F7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0869-0A07-48E3-9962-F6F3FA6BF1B6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C82D-71D3-4F02-8F9C-9C40FABF2383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97E4-031C-4F02-B01C-92DD1A1540B6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F6A1-B704-480B-9E47-70E3BBB0890C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68E4-A505-4646-96FB-13521FA4782F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EEA94-D0D9-4D24-AE9A-8B5383A9E963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&#1082;&#1080;&#1088;&#1076;&#1080;&#1085;&#1072;.&#1088;&#1092;/" TargetMode="External"/><Relationship Id="rId2" Type="http://schemas.openxmlformats.org/officeDocument/2006/relationships/hyperlink" Target="http://www.kirdina.ru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9CD7AA-0181-45BC-9599-87E488116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0065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b="1" dirty="0"/>
              <a:t>Механизм денежного обращения как объект </a:t>
            </a:r>
            <a:r>
              <a:rPr lang="ru-RU" b="1" dirty="0" err="1"/>
              <a:t>мезоэкономического</a:t>
            </a:r>
            <a:r>
              <a:rPr lang="ru-RU" b="1" dirty="0"/>
              <a:t> анализа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D3F179-E110-41B6-A62F-F0C403955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741" y="4187665"/>
            <a:ext cx="9144000" cy="1655762"/>
          </a:xfrm>
        </p:spPr>
        <p:txBody>
          <a:bodyPr/>
          <a:lstStyle/>
          <a:p>
            <a:r>
              <a:rPr lang="ru-RU" dirty="0"/>
              <a:t>Кирдина-Чэндлер Светлана Георгиевна, </a:t>
            </a:r>
          </a:p>
          <a:p>
            <a:r>
              <a:rPr lang="ru-RU" dirty="0"/>
              <a:t>Институт  экономики  РАН,  г. Москва</a:t>
            </a:r>
          </a:p>
        </p:txBody>
      </p:sp>
    </p:spTree>
    <p:extLst>
      <p:ext uri="{BB962C8B-B14F-4D97-AF65-F5344CB8AC3E}">
        <p14:creationId xmlns:p14="http://schemas.microsoft.com/office/powerpoint/2010/main" val="2670243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57C64-AAC2-435B-A001-2D690FF45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 связи денежного обращения и реальных экономических процессов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BB9BD9-D652-4C41-9DE5-83ADC7577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«В рамках монетаристского анализа исследователи не ставят себе задачу   показать, посредством чего денежное предложение влияет на экономику. Эффекты денежно-кредитной политики изучаются путем проверки тесноты связей изменения предложения денег и валового выпуска (или совокупных расходов). Опираясь на сокращенный способ доказательства, монетаризм </a:t>
            </a:r>
            <a:r>
              <a:rPr lang="ru-RU" b="1" dirty="0"/>
              <a:t>рассматривает экономику как «черный ящик</a:t>
            </a:r>
            <a:r>
              <a:rPr lang="ru-RU" dirty="0"/>
              <a:t>», внутри которого проходят неизвестные процессы. Таким образом, трансмиссионный механизм как таковой отсутствует» (Моисеев, 2002, с. 45). Соответственно, в макроэкономических моделях мейнстрима процессы денежного обращения в реальном времени и их влияние на экономику  </a:t>
            </a:r>
            <a:r>
              <a:rPr lang="ru-RU" b="1" dirty="0"/>
              <a:t>исследуются недостаточно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A9B5B6F-2818-4630-8E76-6557E8C3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8A462A-7252-453C-A76B-29B09664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34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24662-2B78-47E4-85AF-05CCFD10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 исследовании денег за пределами микро-макроэкономики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B46412-0E4E-49D4-9D76-59DE85F45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Конечно, </a:t>
            </a:r>
            <a:r>
              <a:rPr lang="en-US" dirty="0"/>
              <a:t> </a:t>
            </a:r>
            <a:r>
              <a:rPr lang="ru-RU" dirty="0"/>
              <a:t>анализом современных трансмиссионных механизмов занимается огромное число специалистов в рамках  </a:t>
            </a:r>
            <a:r>
              <a:rPr lang="ru-RU" b="1" dirty="0"/>
              <a:t>денежно-кредитной теории</a:t>
            </a:r>
            <a:r>
              <a:rPr lang="ru-RU" dirty="0"/>
              <a:t>. Но и здесь основанные на микроэкономических основаниях представления о трансмиссионных механизмах (среди них </a:t>
            </a:r>
            <a:r>
              <a:rPr lang="ru-RU" dirty="0" err="1"/>
              <a:t>money</a:t>
            </a:r>
            <a:r>
              <a:rPr lang="ru-RU" dirty="0"/>
              <a:t> </a:t>
            </a:r>
            <a:r>
              <a:rPr lang="ru-RU" dirty="0" err="1"/>
              <a:t>view</a:t>
            </a:r>
            <a:r>
              <a:rPr lang="ru-RU" dirty="0"/>
              <a:t>, </a:t>
            </a:r>
            <a:r>
              <a:rPr lang="ru-RU" dirty="0" err="1"/>
              <a:t>lending</a:t>
            </a:r>
            <a:r>
              <a:rPr lang="ru-RU" dirty="0"/>
              <a:t> </a:t>
            </a:r>
            <a:r>
              <a:rPr lang="ru-RU" dirty="0" err="1"/>
              <a:t>view</a:t>
            </a:r>
            <a:r>
              <a:rPr lang="ru-RU" dirty="0"/>
              <a:t> &amp; </a:t>
            </a:r>
            <a:r>
              <a:rPr lang="ru-RU" dirty="0" err="1"/>
              <a:t>supply</a:t>
            </a:r>
            <a:r>
              <a:rPr lang="ru-RU" dirty="0"/>
              <a:t> </a:t>
            </a:r>
            <a:r>
              <a:rPr lang="ru-RU" dirty="0" err="1"/>
              <a:t>view</a:t>
            </a:r>
            <a:r>
              <a:rPr lang="ru-RU" dirty="0"/>
              <a:t>) позволяют исследовать изменения в реальном секторе лишь </a:t>
            </a:r>
            <a:r>
              <a:rPr lang="ru-RU" b="1" dirty="0"/>
              <a:t>в краткосрочном периоде времени и в стационарных условиях</a:t>
            </a:r>
            <a:r>
              <a:rPr lang="ru-RU" dirty="0"/>
              <a:t> (Моисеев, 2002, с. 41–42).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48A847-6C7A-4BAD-9703-54F692B4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68489A-D20C-4BCF-A5A3-4CFF9836B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92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9C8FF-D4DD-44EC-B520-1D2498649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366" y="2599362"/>
            <a:ext cx="7767262" cy="3577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800">
                <a:latin typeface="+mn-lt"/>
              </a:rPr>
              <a:t>      Для  </a:t>
            </a:r>
            <a:r>
              <a:rPr lang="ru-RU" sz="2800" dirty="0">
                <a:latin typeface="+mn-lt"/>
              </a:rPr>
              <a:t>современных экономик со сложной структурой, сильно «отклоняющихся» от неоклассической модели, необходим более глубокий анализ трансмиссионных механизмов денежного обращения и их взаимосвязи с развитием реального сектора,  что и привлекает к этому предмету современных </a:t>
            </a:r>
            <a:r>
              <a:rPr lang="ru-RU" sz="2800" b="1" dirty="0" err="1">
                <a:latin typeface="+mn-lt"/>
              </a:rPr>
              <a:t>мезоэкономистов</a:t>
            </a:r>
            <a:r>
              <a:rPr lang="ru-RU" sz="2800" dirty="0">
                <a:latin typeface="+mn-lt"/>
              </a:rPr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5476A9-CA8D-4D77-9D2A-05702FC8A3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E9BED9-4F6A-4F13-BDA5-512B09AD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279530-6657-4E17-8421-C395916F0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3C73D9D-8EFD-4BD2-8998-072DA29ED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9943" y="406134"/>
            <a:ext cx="3732785" cy="210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92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5E883-46CB-4C07-8D58-5E8109F0E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Мезоэкономика</a:t>
            </a:r>
            <a:r>
              <a:rPr lang="ru-RU" dirty="0"/>
              <a:t> (</a:t>
            </a:r>
            <a:r>
              <a:rPr lang="ru-RU" dirty="0" err="1"/>
              <a:t>мезоэкономический</a:t>
            </a:r>
            <a:r>
              <a:rPr lang="ru-RU" dirty="0"/>
              <a:t> подход)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7D372B-AE52-4BB9-A201-EED4569C73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A6926B-8147-41AF-AEED-8E65EC0D5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B434682-3FFC-4E22-9D52-5E3AFBAB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73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AD1388-C5F2-4996-AE52-F8C3DDD67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11981"/>
            <a:ext cx="9603275" cy="1049235"/>
          </a:xfrm>
        </p:spPr>
        <p:txBody>
          <a:bodyPr>
            <a:normAutofit fontScale="90000"/>
          </a:bodyPr>
          <a:lstStyle/>
          <a:p>
            <a:pPr algn="l"/>
            <a:r>
              <a:rPr lang="ru-RU" sz="4800" dirty="0">
                <a:latin typeface="Calibri Light" panose="020F0302020204030204" pitchFamily="34" charset="0"/>
                <a:cs typeface="Calibri Light" panose="020F0302020204030204" pitchFamily="34" charset="0"/>
              </a:rPr>
              <a:t>«</a:t>
            </a:r>
            <a:r>
              <a:rPr lang="ru-RU" sz="4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Мезоэкономика</a:t>
            </a:r>
            <a:r>
              <a:rPr lang="ru-RU" sz="4800" dirty="0">
                <a:latin typeface="Calibri Light" panose="020F0302020204030204" pitchFamily="34" charset="0"/>
                <a:cs typeface="Calibri Light" panose="020F0302020204030204" pitchFamily="34" charset="0"/>
              </a:rPr>
              <a:t>» - определение из </a:t>
            </a:r>
            <a:r>
              <a:rPr lang="en-US" sz="4800" dirty="0">
                <a:latin typeface="Calibri Light" panose="020F0302020204030204" pitchFamily="34" charset="0"/>
                <a:cs typeface="Calibri Light" panose="020F0302020204030204" pitchFamily="34" charset="0"/>
              </a:rPr>
              <a:t>Wikipedia</a:t>
            </a:r>
            <a:endParaRPr lang="ru-RU" sz="4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D5E1A5-6301-401F-B883-F125F7338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«исследования организации экономики, которые основаны </a:t>
            </a:r>
            <a:r>
              <a:rPr lang="ru-RU" sz="3200" b="1" dirty="0"/>
              <a:t>не</a:t>
            </a:r>
            <a:r>
              <a:rPr lang="ru-RU" sz="3200" dirty="0"/>
              <a:t> на микроэкономике продаж и покупок, или спроса и предложения, и </a:t>
            </a:r>
            <a:r>
              <a:rPr lang="ru-RU" sz="3200" b="1" dirty="0"/>
              <a:t>не</a:t>
            </a:r>
            <a:r>
              <a:rPr lang="ru-RU" sz="3200" dirty="0"/>
              <a:t> макроэкономике агрегатов совокупных спроса и предложения, но на изучении тех </a:t>
            </a:r>
            <a:r>
              <a:rPr lang="ru-RU" sz="3200" dirty="0">
                <a:solidFill>
                  <a:srgbClr val="FF0000"/>
                </a:solidFill>
              </a:rPr>
              <a:t>структур и механизмов, которые определяют эти явления </a:t>
            </a:r>
            <a:r>
              <a:rPr lang="ru-RU" sz="3200" dirty="0"/>
              <a:t>и, кроме того,  на измерении эффектов их действия"  </a:t>
            </a:r>
          </a:p>
          <a:p>
            <a:r>
              <a:rPr lang="ru-RU" sz="3200" dirty="0"/>
              <a:t>Термин «</a:t>
            </a:r>
            <a:r>
              <a:rPr lang="ru-RU" sz="3200" dirty="0" err="1"/>
              <a:t>мезоэкономика</a:t>
            </a:r>
            <a:r>
              <a:rPr lang="ru-RU" sz="3200" dirty="0"/>
              <a:t>» до сих пор является </a:t>
            </a:r>
            <a:r>
              <a:rPr lang="ru-RU" sz="3200" dirty="0">
                <a:solidFill>
                  <a:srgbClr val="FF0000"/>
                </a:solidFill>
              </a:rPr>
              <a:t>неологизмом.</a:t>
            </a:r>
            <a:r>
              <a:rPr lang="ru-RU" sz="3200" dirty="0"/>
              <a:t>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951603-564E-442B-ABAB-F9CC42CF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725C68B6-61C2-468F-89AB-4B9F7531AA68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/>
              <a:t>14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878A43-041C-475E-924A-60666D9DE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35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C24E4-A52D-498E-B225-8629FF1D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мейнстрима </a:t>
            </a:r>
            <a:r>
              <a:rPr lang="ru-RU" dirty="0" err="1"/>
              <a:t>мезоэкономики</a:t>
            </a:r>
            <a:r>
              <a:rPr lang="ru-RU" dirty="0"/>
              <a:t> как отдельного направления не существует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034508-4EAA-47B5-A785-54327B65B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/>
              <a:t>Самая известная и популярная классификация направлений в экономической науке JEL </a:t>
            </a:r>
            <a:r>
              <a:rPr lang="ru-RU" dirty="0" err="1"/>
              <a:t>classification</a:t>
            </a:r>
            <a:r>
              <a:rPr lang="ru-RU" dirty="0"/>
              <a:t> </a:t>
            </a:r>
            <a:r>
              <a:rPr lang="ru-RU" dirty="0" err="1"/>
              <a:t>codes</a:t>
            </a:r>
            <a:r>
              <a:rPr lang="ru-RU" dirty="0"/>
              <a:t>, ежеквартально обновляемая Американской экономической ассоциацией (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American</a:t>
            </a:r>
            <a:r>
              <a:rPr lang="ru-RU" dirty="0"/>
              <a:t>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Association</a:t>
            </a:r>
            <a:r>
              <a:rPr lang="ru-RU" dirty="0"/>
              <a:t>) и содержащая коды </a:t>
            </a:r>
            <a:r>
              <a:rPr lang="en-US" i="1" dirty="0"/>
              <a:t>Macroeconomics</a:t>
            </a:r>
            <a:r>
              <a:rPr lang="en-US" dirty="0"/>
              <a:t> &amp; </a:t>
            </a:r>
            <a:r>
              <a:rPr lang="en-US" i="1" dirty="0"/>
              <a:t>Microeconomics</a:t>
            </a:r>
            <a:r>
              <a:rPr lang="ru-RU" dirty="0"/>
              <a:t>, до сих пор </a:t>
            </a:r>
            <a:r>
              <a:rPr lang="ru-RU" b="1" dirty="0"/>
              <a:t>не имеет кода </a:t>
            </a:r>
            <a:r>
              <a:rPr lang="ru-RU" b="1" i="1" dirty="0" err="1"/>
              <a:t>Mesoeconomics</a:t>
            </a:r>
            <a:r>
              <a:rPr lang="ru-RU" dirty="0"/>
              <a:t>.</a:t>
            </a:r>
          </a:p>
          <a:p>
            <a:r>
              <a:rPr lang="ru-RU" dirty="0"/>
              <a:t>Хотя  более 15 лет назад и затем позже было </a:t>
            </a:r>
            <a:r>
              <a:rPr lang="ru-RU" b="1" dirty="0"/>
              <a:t>предложено внести </a:t>
            </a:r>
            <a:r>
              <a:rPr lang="ru-RU" dirty="0"/>
              <a:t>в JEL новую категорию: (S0) Meso </a:t>
            </a:r>
            <a:r>
              <a:rPr lang="ru-RU" dirty="0" err="1"/>
              <a:t>Economics</a:t>
            </a:r>
            <a:r>
              <a:rPr lang="ru-RU" dirty="0"/>
              <a:t>:  </a:t>
            </a:r>
            <a:r>
              <a:rPr lang="ru-RU" dirty="0" err="1"/>
              <a:t>General</a:t>
            </a:r>
            <a:r>
              <a:rPr lang="ru-RU" dirty="0"/>
              <a:t> (</a:t>
            </a:r>
            <a:r>
              <a:rPr lang="ru-RU" dirty="0" err="1"/>
              <a:t>Dopfer</a:t>
            </a:r>
            <a:r>
              <a:rPr lang="ru-RU" dirty="0"/>
              <a:t>, </a:t>
            </a:r>
            <a:r>
              <a:rPr lang="ru-RU" dirty="0" err="1"/>
              <a:t>Foster</a:t>
            </a:r>
            <a:r>
              <a:rPr lang="ru-RU" dirty="0"/>
              <a:t>, </a:t>
            </a:r>
            <a:r>
              <a:rPr lang="ru-RU" dirty="0" err="1"/>
              <a:t>Potts</a:t>
            </a:r>
            <a:r>
              <a:rPr lang="ru-RU" dirty="0"/>
              <a:t>, 2004:  263</a:t>
            </a:r>
            <a:r>
              <a:rPr lang="en-US" dirty="0"/>
              <a:t>; </a:t>
            </a:r>
            <a:r>
              <a:rPr lang="ru-RU" dirty="0"/>
              <a:t> см. также </a:t>
            </a:r>
            <a:r>
              <a:rPr lang="ru-RU" dirty="0" err="1"/>
              <a:t>Holland</a:t>
            </a:r>
            <a:r>
              <a:rPr lang="ru-RU" dirty="0"/>
              <a:t>, </a:t>
            </a:r>
            <a:r>
              <a:rPr lang="ru-RU" dirty="0" err="1"/>
              <a:t>Black</a:t>
            </a:r>
            <a:r>
              <a:rPr lang="ru-RU" dirty="0"/>
              <a:t>, 2018: 15).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13E205-FBE1-4A25-BAF1-95F352657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0E0DB41-801B-479D-89A1-CB87EE4F0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044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AB0D7-627F-49CB-9495-0986EF00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22007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постулаты </a:t>
            </a:r>
            <a:r>
              <a:rPr lang="ru-RU" dirty="0" err="1"/>
              <a:t>мезоэкономического</a:t>
            </a:r>
            <a:r>
              <a:rPr lang="ru-RU" dirty="0"/>
              <a:t> подхода (1): отход от </a:t>
            </a:r>
            <a:r>
              <a:rPr lang="ru-RU" dirty="0" err="1"/>
              <a:t>микрооснований</a:t>
            </a: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83A348-57DE-438A-91AD-B14646C53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560" y="2015732"/>
            <a:ext cx="10210799" cy="3450613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dirty="0" err="1"/>
              <a:t>Мезоэкономисты</a:t>
            </a:r>
            <a:r>
              <a:rPr lang="ru-RU" dirty="0"/>
              <a:t> отходят от </a:t>
            </a:r>
            <a:r>
              <a:rPr lang="ru-RU" b="1" dirty="0"/>
              <a:t>микроэкономических оснований </a:t>
            </a:r>
            <a:r>
              <a:rPr lang="ru-RU" dirty="0"/>
              <a:t>и принципов аддитивного агрегирования, но рассматривают экономику как сложную систему,  в которой мезоэкономические структуры возникают вследствие эмерджентных эффектов процессов экономической </a:t>
            </a:r>
            <a:r>
              <a:rPr lang="ru-RU" dirty="0" err="1"/>
              <a:t>коэволюции</a:t>
            </a:r>
            <a:r>
              <a:rPr lang="ru-RU" dirty="0"/>
              <a:t>  и качественно отличны от микроуровня. </a:t>
            </a:r>
          </a:p>
          <a:p>
            <a:pPr algn="just">
              <a:lnSpc>
                <a:spcPct val="80000"/>
              </a:lnSpc>
            </a:pPr>
            <a:r>
              <a:rPr lang="ru-RU" b="1" dirty="0"/>
              <a:t>Отказ</a:t>
            </a:r>
            <a:r>
              <a:rPr lang="ru-RU" dirty="0"/>
              <a:t> </a:t>
            </a:r>
            <a:r>
              <a:rPr lang="ru-RU" b="1" dirty="0"/>
              <a:t>от принципа  методологического индивидуализма</a:t>
            </a:r>
            <a:r>
              <a:rPr lang="ru-RU" dirty="0"/>
              <a:t>, когда  в основу построения экономической теории  кладется индивидуальный выбор,  в пользу принципа методологического  институционализма (Кирдина,  2015),  когда основное внимание уделяется </a:t>
            </a:r>
            <a:r>
              <a:rPr lang="ru-RU" b="1" dirty="0"/>
              <a:t>структурам и процессам</a:t>
            </a:r>
            <a:r>
              <a:rPr lang="ru-RU" dirty="0"/>
              <a:t>,  упорядочивающим среду действия экономических агентов.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E95E42-752C-4E45-A4D6-CE037552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479D3A-CBFA-45FC-95F9-9787F7047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10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AB0D7-627F-49CB-9495-0986EF00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83907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постулаты </a:t>
            </a:r>
            <a:r>
              <a:rPr lang="ru-RU" dirty="0" err="1"/>
              <a:t>мезоэкономического</a:t>
            </a:r>
            <a:r>
              <a:rPr lang="ru-RU" dirty="0"/>
              <a:t> подхода (2):  разнообразие механизмов координации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83A348-57DE-438A-91AD-B14646C53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Если в ортодоксальной микро-макроэкономике основным объектом анализа является ценовой механизм координации </a:t>
            </a:r>
            <a:r>
              <a:rPr lang="ru-RU" b="1" dirty="0"/>
              <a:t>с преобладанием отрицательных обратных связей</a:t>
            </a:r>
            <a:r>
              <a:rPr lang="ru-RU" dirty="0"/>
              <a:t>, то </a:t>
            </a:r>
            <a:r>
              <a:rPr lang="ru-RU" dirty="0" err="1"/>
              <a:t>мезоэкономисты</a:t>
            </a:r>
            <a:r>
              <a:rPr lang="ru-RU" dirty="0"/>
              <a:t> уделяют равное внимание эффектам положительных обратных связей, которые, c одной стороны, обеспечивают в конечном счете экономическое развитие, а, с другой стороны, могут приводить к разбалансировке экономики, в т.ч.  к кризисам. </a:t>
            </a:r>
          </a:p>
          <a:p>
            <a:r>
              <a:rPr lang="ru-RU" dirty="0"/>
              <a:t>Признание роли и масштаба распространения </a:t>
            </a:r>
            <a:r>
              <a:rPr lang="ru-RU" b="1" dirty="0"/>
              <a:t>положительных обратных связей </a:t>
            </a:r>
            <a:r>
              <a:rPr lang="ru-RU" dirty="0"/>
              <a:t>означает внимание не только к конкуренции, но к иным  спонтанно формирующимся  механизмам координации – </a:t>
            </a:r>
            <a:r>
              <a:rPr lang="ru-RU" b="1" dirty="0"/>
              <a:t>кооперации, альянсам, </a:t>
            </a:r>
            <a:r>
              <a:rPr lang="ru-RU" b="1" dirty="0" err="1"/>
              <a:t>редистрибуции</a:t>
            </a:r>
            <a:r>
              <a:rPr lang="ru-RU" b="1" dirty="0"/>
              <a:t> </a:t>
            </a:r>
            <a:r>
              <a:rPr lang="ru-RU" dirty="0"/>
              <a:t>и др.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E95E42-752C-4E45-A4D6-CE037552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C73423E-091E-4812-A410-E39EA8E8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4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AB0D7-627F-49CB-9495-0986EF00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83907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постулаты </a:t>
            </a:r>
            <a:r>
              <a:rPr lang="ru-RU" dirty="0" err="1"/>
              <a:t>мезоэкономического</a:t>
            </a:r>
            <a:r>
              <a:rPr lang="ru-RU" dirty="0"/>
              <a:t> подхода (3): системный подход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83A348-57DE-438A-91AD-B14646C53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Для </a:t>
            </a:r>
            <a:r>
              <a:rPr lang="ru-RU" dirty="0" err="1"/>
              <a:t>мезоэкономистов</a:t>
            </a:r>
            <a:r>
              <a:rPr lang="ru-RU" dirty="0"/>
              <a:t> характерен </a:t>
            </a:r>
            <a:r>
              <a:rPr lang="ru-RU" b="1" dirty="0"/>
              <a:t>системный подход </a:t>
            </a:r>
            <a:r>
              <a:rPr lang="ru-RU" dirty="0"/>
              <a:t>к анализу экономики, зачастую они рассматривают </a:t>
            </a:r>
            <a:r>
              <a:rPr lang="ru-RU" dirty="0" err="1"/>
              <a:t>мезоэкономический</a:t>
            </a:r>
            <a:r>
              <a:rPr lang="ru-RU" dirty="0"/>
              <a:t> и системный подходы как синонимы (см., например, </a:t>
            </a:r>
            <a:r>
              <a:rPr lang="en-US" dirty="0"/>
              <a:t> «the </a:t>
            </a:r>
            <a:r>
              <a:rPr lang="en-US" dirty="0" err="1"/>
              <a:t>mesoeconomic</a:t>
            </a:r>
            <a:r>
              <a:rPr lang="en-US" dirty="0"/>
              <a:t> or sector system approach»</a:t>
            </a:r>
            <a:r>
              <a:rPr lang="ru-RU" dirty="0"/>
              <a:t> </a:t>
            </a:r>
            <a:r>
              <a:rPr lang="en-US" dirty="0"/>
              <a:t>by </a:t>
            </a:r>
            <a:r>
              <a:rPr lang="en-GB" dirty="0"/>
              <a:t>Jean </a:t>
            </a:r>
            <a:r>
              <a:rPr lang="en-GB" dirty="0" err="1"/>
              <a:t>Carassus</a:t>
            </a:r>
            <a:r>
              <a:rPr lang="ru-RU" dirty="0"/>
              <a:t>. </a:t>
            </a:r>
            <a:r>
              <a:rPr lang="en-US" dirty="0"/>
              <a:t>In:  The construction sector system approach…, 2004).</a:t>
            </a:r>
            <a:endParaRPr lang="ru-RU" dirty="0"/>
          </a:p>
          <a:p>
            <a:r>
              <a:rPr lang="ru-RU" b="1" dirty="0"/>
              <a:t>Отказ от редукционистского подхода </a:t>
            </a:r>
            <a:r>
              <a:rPr lang="ru-RU" dirty="0"/>
              <a:t>в пользу системного подхода.  «Методологический смысл выделения мезоуровня заключается в том, что именно на этом уровне происходит формирование структур как главной характеристики системы. И именно поэтому, как отмечал Г. </a:t>
            </a:r>
            <a:r>
              <a:rPr lang="ru-RU" dirty="0" err="1"/>
              <a:t>Хакен</a:t>
            </a:r>
            <a:r>
              <a:rPr lang="ru-RU" dirty="0"/>
              <a:t>, во многих случаях систему вообще достаточно анализировать на </a:t>
            </a:r>
            <a:r>
              <a:rPr lang="ru-RU" dirty="0" err="1"/>
              <a:t>мезоуровне</a:t>
            </a:r>
            <a:r>
              <a:rPr lang="ru-RU" dirty="0"/>
              <a:t>, т.к. формируемые на этом уровне структуры уже содержат необходимую информацию об эволюции системы и ее самоорганизации» (Дерябина, 2018:  33).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E95E42-752C-4E45-A4D6-CE037552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0D8C59-DFE7-475D-BE9C-999F34B07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50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AB0D7-627F-49CB-9495-0986EF00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83907"/>
            <a:ext cx="9808897" cy="1049235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постулаты </a:t>
            </a:r>
            <a:r>
              <a:rPr lang="ru-RU" dirty="0" err="1"/>
              <a:t>мезоэкономического</a:t>
            </a:r>
            <a:r>
              <a:rPr lang="ru-RU" dirty="0"/>
              <a:t> подхода (4): акцент на эндогенной динамике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83A348-57DE-438A-91AD-B14646C53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876" y="218757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/>
              <a:t>Взгляд на экономику как на динамично развивающуюся систему,  когда </a:t>
            </a:r>
            <a:r>
              <a:rPr lang="ru-RU" b="1" dirty="0"/>
              <a:t>не статические состояния</a:t>
            </a:r>
            <a:r>
              <a:rPr lang="ru-RU" dirty="0"/>
              <a:t> (или смена статических состояний), но жизненно важные для экономики процессы и условия их протекания, привлекают основное внимание.  Соответственно, анализируются  </a:t>
            </a:r>
            <a:r>
              <a:rPr lang="ru-RU" dirty="0" err="1"/>
              <a:t>мезоэкономические</a:t>
            </a:r>
            <a:r>
              <a:rPr lang="ru-RU" dirty="0"/>
              <a:t> структуры, </a:t>
            </a:r>
            <a:r>
              <a:rPr lang="ru-RU" b="1" dirty="0"/>
              <a:t>обеспечивающие динамику (экономическое развитие).</a:t>
            </a:r>
            <a:r>
              <a:rPr lang="ru-RU" dirty="0"/>
              <a:t> </a:t>
            </a:r>
          </a:p>
          <a:p>
            <a:pPr>
              <a:lnSpc>
                <a:spcPct val="80000"/>
              </a:lnSpc>
            </a:pPr>
            <a:r>
              <a:rPr lang="ru-RU" b="1" dirty="0"/>
              <a:t>Эволюционный,  синергетический, исторический, динамический </a:t>
            </a:r>
            <a:r>
              <a:rPr lang="ru-RU" dirty="0"/>
              <a:t>подходы являются основой </a:t>
            </a:r>
            <a:r>
              <a:rPr lang="ru-RU" dirty="0" err="1"/>
              <a:t>мезоэкономического</a:t>
            </a:r>
            <a:r>
              <a:rPr lang="ru-RU" dirty="0"/>
              <a:t> анализа.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E95E42-752C-4E45-A4D6-CE037552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2C1AD42-BFD0-49CC-849E-0FE96EE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50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B4965E-E529-48C6-AB0D-AD66937E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Внутренняя мотивация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7CC20E-BF05-4D2A-864A-C58F44D2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756149"/>
          </a:xfrm>
        </p:spPr>
        <p:txBody>
          <a:bodyPr>
            <a:normAutofit fontScale="25000" lnSpcReduction="20000"/>
          </a:bodyPr>
          <a:lstStyle/>
          <a:p>
            <a:pPr lvl="0" algn="just"/>
            <a:r>
              <a:rPr lang="ru-RU" sz="11200" dirty="0">
                <a:cs typeface="Arial" panose="020B0604020202020204" pitchFamily="34" charset="0"/>
              </a:rPr>
              <a:t>Многолетние исследования в области приложений теории институциональных Х-</a:t>
            </a:r>
            <a:r>
              <a:rPr lang="en-US" sz="11200" dirty="0">
                <a:cs typeface="Arial" panose="020B0604020202020204" pitchFamily="34" charset="0"/>
              </a:rPr>
              <a:t>Y</a:t>
            </a:r>
            <a:r>
              <a:rPr lang="ru-RU" sz="11200" dirty="0">
                <a:cs typeface="Arial" panose="020B0604020202020204" pitchFamily="34" charset="0"/>
              </a:rPr>
              <a:t>-матриц показали, что механизмы денежного обращения </a:t>
            </a:r>
            <a:r>
              <a:rPr lang="ru-RU" sz="11200" b="1" i="1" dirty="0">
                <a:cs typeface="Arial" panose="020B0604020202020204" pitchFamily="34" charset="0"/>
              </a:rPr>
              <a:t>различаются в странах</a:t>
            </a:r>
            <a:r>
              <a:rPr lang="ru-RU" sz="11200" dirty="0">
                <a:cs typeface="Arial" panose="020B0604020202020204" pitchFamily="34" charset="0"/>
              </a:rPr>
              <a:t>, где доминируют институты Х- или </a:t>
            </a:r>
            <a:r>
              <a:rPr lang="en-US" sz="11200" dirty="0">
                <a:cs typeface="Arial" panose="020B0604020202020204" pitchFamily="34" charset="0"/>
              </a:rPr>
              <a:t>Y</a:t>
            </a:r>
            <a:r>
              <a:rPr lang="ru-RU" sz="11200" dirty="0">
                <a:cs typeface="Arial" panose="020B0604020202020204" pitchFamily="34" charset="0"/>
              </a:rPr>
              <a:t>-</a:t>
            </a:r>
            <a:r>
              <a:rPr lang="en-US" sz="11200" dirty="0">
                <a:cs typeface="Arial" panose="020B0604020202020204" pitchFamily="34" charset="0"/>
              </a:rPr>
              <a:t> </a:t>
            </a:r>
            <a:r>
              <a:rPr lang="ru-RU" sz="11200" dirty="0">
                <a:cs typeface="Arial" panose="020B0604020202020204" pitchFamily="34" charset="0"/>
              </a:rPr>
              <a:t>матрицы.</a:t>
            </a:r>
            <a:r>
              <a:rPr lang="en-US" sz="11200" dirty="0">
                <a:cs typeface="Arial" panose="020B0604020202020204" pitchFamily="34" charset="0"/>
              </a:rPr>
              <a:t> </a:t>
            </a:r>
            <a:endParaRPr lang="ru-RU" sz="112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7200" i="1" dirty="0">
                <a:solidFill>
                  <a:srgbClr val="000000"/>
                </a:solidFill>
                <a:ea typeface="Calibri" panose="020F0502020204030204" pitchFamily="34" charset="0"/>
              </a:rPr>
              <a:t>     Верников А. В., Кирдина С. Г.</a:t>
            </a:r>
            <a:r>
              <a:rPr lang="ru-RU" sz="7200" dirty="0">
                <a:solidFill>
                  <a:srgbClr val="000000"/>
                </a:solidFill>
                <a:ea typeface="Calibri" panose="020F0502020204030204" pitchFamily="34" charset="0"/>
              </a:rPr>
              <a:t> 2010.  Эволюция банков в Х- и </a:t>
            </a:r>
            <a:r>
              <a:rPr lang="en-US" sz="7200" dirty="0">
                <a:solidFill>
                  <a:srgbClr val="000000"/>
                </a:solidFill>
                <a:ea typeface="Calibri" panose="020F0502020204030204" pitchFamily="34" charset="0"/>
              </a:rPr>
              <a:t>Y</a:t>
            </a:r>
            <a:r>
              <a:rPr lang="ru-RU" sz="7200" dirty="0">
                <a:solidFill>
                  <a:srgbClr val="000000"/>
                </a:solidFill>
                <a:ea typeface="Calibri" panose="020F0502020204030204" pitchFamily="34" charset="0"/>
              </a:rPr>
              <a:t>-экономиках. </a:t>
            </a:r>
            <a:r>
              <a:rPr lang="en-US" sz="7200" dirty="0">
                <a:solidFill>
                  <a:srgbClr val="000000"/>
                </a:solidFill>
                <a:ea typeface="Calibri" panose="020F0502020204030204" pitchFamily="34" charset="0"/>
              </a:rPr>
              <a:t>/</a:t>
            </a:r>
            <a:r>
              <a:rPr lang="ru-RU" sz="7200" dirty="0">
                <a:solidFill>
                  <a:srgbClr val="000000"/>
                </a:solidFill>
                <a:ea typeface="Calibri" panose="020F0502020204030204" pitchFamily="34" charset="0"/>
              </a:rPr>
              <a:t> Эволюционная экономика и финансы: инновации, конкуренция, экономический рост. Материалы VIII международного симпозиума по эволюционной экономике, г. Пущино, Московская область, Россия, 17-19 сентября 2009 года. / Под редакцией В.И. Маевского и С.Г. </a:t>
            </a:r>
            <a:r>
              <a:rPr lang="ru-RU" sz="7200" dirty="0" err="1">
                <a:solidFill>
                  <a:srgbClr val="000000"/>
                </a:solidFill>
                <a:ea typeface="Calibri" panose="020F0502020204030204" pitchFamily="34" charset="0"/>
              </a:rPr>
              <a:t>Кирдиной</a:t>
            </a:r>
            <a:r>
              <a:rPr lang="ru-RU" sz="7200" dirty="0">
                <a:solidFill>
                  <a:srgbClr val="000000"/>
                </a:solidFill>
                <a:ea typeface="Calibri" panose="020F0502020204030204" pitchFamily="34" charset="0"/>
              </a:rPr>
              <a:t>. М.: Институт экономики РАН. С. 246-280.</a:t>
            </a:r>
            <a:endParaRPr lang="ru-RU" sz="72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7200" i="1" dirty="0">
                <a:cs typeface="Arial" panose="020B0604020202020204" pitchFamily="34" charset="0"/>
              </a:rPr>
              <a:t>    Kirdina, S., </a:t>
            </a:r>
            <a:r>
              <a:rPr lang="en-US" sz="7200" i="1" dirty="0" err="1">
                <a:cs typeface="Arial" panose="020B0604020202020204" pitchFamily="34" charset="0"/>
              </a:rPr>
              <a:t>Vernikov</a:t>
            </a:r>
            <a:r>
              <a:rPr lang="en-US" sz="7200" i="1" dirty="0">
                <a:cs typeface="Arial" panose="020B0604020202020204" pitchFamily="34" charset="0"/>
              </a:rPr>
              <a:t>, A.</a:t>
            </a:r>
            <a:r>
              <a:rPr lang="en-US" sz="7200" dirty="0">
                <a:cs typeface="Arial" panose="020B0604020202020204" pitchFamily="34" charset="0"/>
              </a:rPr>
              <a:t> 2013. Evolution of the Banking System in the Russian Context: An Institutional View. </a:t>
            </a:r>
            <a:r>
              <a:rPr lang="en-US" sz="7200" i="1" dirty="0">
                <a:cs typeface="Arial" panose="020B0604020202020204" pitchFamily="34" charset="0"/>
              </a:rPr>
              <a:t>Journal of Economic Issues</a:t>
            </a:r>
            <a:r>
              <a:rPr lang="en-US" sz="7200" dirty="0">
                <a:cs typeface="Arial" panose="020B0604020202020204" pitchFamily="34" charset="0"/>
              </a:rPr>
              <a:t>, vol. 47, no. 2, pp.  475-484.</a:t>
            </a:r>
            <a:endParaRPr lang="ru-RU" sz="72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7200" i="1" dirty="0">
                <a:cs typeface="Arial" panose="020B0604020202020204" pitchFamily="34" charset="0"/>
              </a:rPr>
              <a:t>  </a:t>
            </a:r>
            <a:r>
              <a:rPr lang="ru-RU" sz="7200" i="1" dirty="0">
                <a:cs typeface="Arial" panose="020B0604020202020204" pitchFamily="34" charset="0"/>
              </a:rPr>
              <a:t> </a:t>
            </a:r>
            <a:r>
              <a:rPr lang="ru-RU" sz="7200" i="1" dirty="0"/>
              <a:t>Кирдина С.Г</a:t>
            </a:r>
            <a:r>
              <a:rPr lang="ru-RU" sz="7200" dirty="0"/>
              <a:t>.  2013. Институциональные модели финансирования реального сектора. </a:t>
            </a:r>
            <a:r>
              <a:rPr lang="ru-RU" sz="7200" i="1" dirty="0"/>
              <a:t>Журнал Новой экономической ассоциации</a:t>
            </a:r>
            <a:r>
              <a:rPr lang="ru-RU" sz="7200" dirty="0"/>
              <a:t>,  № 2 (18), с. 129-157. </a:t>
            </a:r>
            <a:endParaRPr lang="ru-RU" sz="72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7200" i="1" dirty="0">
                <a:cs typeface="Arial" panose="020B0604020202020204" pitchFamily="34" charset="0"/>
              </a:rPr>
              <a:t>  </a:t>
            </a:r>
            <a:r>
              <a:rPr lang="ru-RU" sz="7200" i="1" dirty="0">
                <a:cs typeface="Arial" panose="020B0604020202020204" pitchFamily="34" charset="0"/>
              </a:rPr>
              <a:t> </a:t>
            </a:r>
            <a:r>
              <a:rPr lang="ru-RU" sz="7200" i="1" dirty="0"/>
              <a:t>Кирдина С.Г. </a:t>
            </a:r>
            <a:r>
              <a:rPr lang="ru-RU" sz="7200" dirty="0"/>
              <a:t>2016. Институциональная организация воспроизводственных процессов в Х- и </a:t>
            </a:r>
            <a:r>
              <a:rPr lang="en-US" sz="7200" dirty="0"/>
              <a:t>Y</a:t>
            </a:r>
            <a:r>
              <a:rPr lang="ru-RU" sz="7200" dirty="0"/>
              <a:t>-экономиках. </a:t>
            </a:r>
            <a:r>
              <a:rPr lang="en-US" sz="7200" i="1" dirty="0"/>
              <a:t>Journal of Institutional  Studies</a:t>
            </a:r>
            <a:r>
              <a:rPr lang="ru-RU" sz="7200" i="1" dirty="0"/>
              <a:t> (Журнал институциональных исследований</a:t>
            </a:r>
            <a:r>
              <a:rPr lang="ru-RU" sz="7200" dirty="0"/>
              <a:t>), т. 8. №  4, с. 72- 91. </a:t>
            </a:r>
          </a:p>
          <a:p>
            <a:pPr marL="0" indent="0">
              <a:buNone/>
            </a:pPr>
            <a:endParaRPr lang="ru-RU" sz="7200" dirty="0"/>
          </a:p>
          <a:p>
            <a:r>
              <a:rPr lang="ru-RU" sz="8533" dirty="0"/>
              <a:t> </a:t>
            </a:r>
            <a:r>
              <a:rPr lang="ru-RU" sz="11200" dirty="0"/>
              <a:t>Эти различия в значительной  мере проявляются на </a:t>
            </a:r>
            <a:r>
              <a:rPr lang="ru-RU" sz="11200" b="1" dirty="0"/>
              <a:t>мезоуровне</a:t>
            </a:r>
            <a:r>
              <a:rPr lang="ru-RU" sz="11200" dirty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0125AB3-4D42-4B24-B3C9-05C26F5E4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8A1213D-FB3B-44A9-8458-8FEBE8B1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B996985-668A-45F0-835E-BDFB8D872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501649"/>
            <a:ext cx="2857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39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AB0D7-627F-49CB-9495-0986EF00A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Основной объект в </a:t>
            </a:r>
            <a:r>
              <a:rPr lang="ru-RU" dirty="0" err="1"/>
              <a:t>мезоэкономике</a:t>
            </a:r>
            <a:r>
              <a:rPr lang="ru-RU" dirty="0"/>
              <a:t> – </a:t>
            </a:r>
            <a:r>
              <a:rPr lang="ru-RU" b="1" dirty="0" err="1"/>
              <a:t>мезоструктуры</a:t>
            </a:r>
            <a:r>
              <a:rPr lang="ru-RU" b="1" dirty="0"/>
              <a:t>, обеспечивающие развитие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83A348-57DE-438A-91AD-B14646C53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0252"/>
            <a:ext cx="10601739" cy="345061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dirty="0"/>
              <a:t>Если Адам Смит использовал метафору «невидимой руки» для объяснения того, почему личные интересы приводят к организованной экономической жизни, а неоклассическая экономика вывела законы рыночной экономики из тенденций к </a:t>
            </a:r>
            <a:r>
              <a:rPr lang="ru-RU" b="1" dirty="0"/>
              <a:t>оптимизации издержек </a:t>
            </a:r>
            <a:r>
              <a:rPr lang="ru-RU" dirty="0"/>
              <a:t>производителей и потребителей в ходе конкурентного обмена, то  </a:t>
            </a:r>
            <a:r>
              <a:rPr lang="ru-RU" dirty="0" err="1"/>
              <a:t>мезоээкономика</a:t>
            </a:r>
            <a:r>
              <a:rPr lang="ru-RU" dirty="0"/>
              <a:t> объясняет самоорганизацию экономических систем через </a:t>
            </a:r>
            <a:r>
              <a:rPr lang="ru-RU" b="1" dirty="0"/>
              <a:t>образование </a:t>
            </a:r>
            <a:r>
              <a:rPr lang="ru-RU" b="1" dirty="0" err="1"/>
              <a:t>мезоэкономических</a:t>
            </a:r>
            <a:r>
              <a:rPr lang="ru-RU" b="1" dirty="0"/>
              <a:t> структур </a:t>
            </a:r>
            <a:r>
              <a:rPr lang="ru-RU" dirty="0"/>
              <a:t>разного рода - пространственных, </a:t>
            </a:r>
            <a:r>
              <a:rPr lang="ru-RU" dirty="0" err="1"/>
              <a:t>временнЫх</a:t>
            </a:r>
            <a:r>
              <a:rPr lang="ru-RU" dirty="0"/>
              <a:t>, функциональных,  включающих в себя обезличенные </a:t>
            </a:r>
            <a:r>
              <a:rPr lang="ru-RU" dirty="0" err="1"/>
              <a:t>надперсональные</a:t>
            </a:r>
            <a:r>
              <a:rPr lang="ru-RU" dirty="0"/>
              <a:t> элементы (организации, подсистемы), которые обслуживают процессы  развития экономики как целого. 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E95E42-752C-4E45-A4D6-CE037552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B8CDA6-D7F0-4C3E-93C6-1E03E508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365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4F30B2-5BA3-4D26-9700-F2371B37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Исследование денежного обращения с точки зрения </a:t>
            </a:r>
            <a:r>
              <a:rPr lang="ru-RU" dirty="0" err="1"/>
              <a:t>мезоэкономического</a:t>
            </a:r>
            <a:r>
              <a:rPr lang="ru-RU" dirty="0"/>
              <a:t> подхода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54F6D1-2806-4645-B569-2539866898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1A8E0F1-8BBC-4A16-8852-D2AA1A33E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F1D5FF-9972-4CBE-8453-7AE0648F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59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5F2E9-E951-4570-87C3-5566E9CB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4"/>
            <a:ext cx="5632701" cy="1692795"/>
          </a:xfrm>
        </p:spPr>
        <p:txBody>
          <a:bodyPr vert="horz" lIns="121920" tIns="60960" rIns="121920" bIns="6096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sz="4800" dirty="0"/>
              <a:t>Кто были первыми  в России?</a:t>
            </a:r>
            <a:endParaRPr lang="en-US" sz="48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43EC47-0F5F-4C42-B649-178FCABC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9567" y="6310306"/>
            <a:ext cx="1165860" cy="365125"/>
          </a:xfrm>
        </p:spPr>
        <p:txBody>
          <a:bodyPr vert="horz" lIns="121920" tIns="60960" rIns="121920" bIns="6096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  <a:defRPr/>
            </a:pPr>
            <a:fld id="{725C68B6-61C2-468F-89AB-4B9F7531AA6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lnSpc>
                  <a:spcPct val="90000"/>
                </a:lnSpc>
                <a:spcAft>
                  <a:spcPts val="800"/>
                </a:spcAft>
                <a:defRPr/>
              </a:pPr>
              <a:t>22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70373EE-14CC-4D34-A103-1D62AA8F0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1637" y="6320284"/>
            <a:ext cx="5194763" cy="365125"/>
          </a:xfrm>
        </p:spPr>
        <p:txBody>
          <a:bodyPr/>
          <a:lstStyle/>
          <a:p>
            <a:r>
              <a:rPr lang="ru-RU"/>
              <a:t>Санкт-Петербург, 26-28 апреля 2021</a:t>
            </a:r>
            <a:endParaRPr lang="ru-RU" dirty="0"/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9439BF02-E615-4A7E-B180-3A18097F6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1425" y="2432713"/>
            <a:ext cx="5113540" cy="325421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933" dirty="0">
                <a:ea typeface="Calibri" panose="020F0502020204030204" pitchFamily="34" charset="0"/>
              </a:rPr>
              <a:t>Идея рассмотрения механизмов денежного обращения как важнейшего объекта </a:t>
            </a:r>
            <a:r>
              <a:rPr lang="ru-RU" sz="2933" dirty="0" err="1">
                <a:ea typeface="Calibri" panose="020F0502020204030204" pitchFamily="34" charset="0"/>
              </a:rPr>
              <a:t>мезоэкономических</a:t>
            </a:r>
            <a:r>
              <a:rPr lang="ru-RU" sz="2933" dirty="0">
                <a:ea typeface="Calibri" panose="020F0502020204030204" pitchFamily="34" charset="0"/>
              </a:rPr>
              <a:t> исследований принадлежит двум известным экономистам</a:t>
            </a:r>
            <a:r>
              <a:rPr lang="ru-RU" sz="2667" dirty="0"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endParaRPr lang="ru-RU" sz="2667" dirty="0"/>
          </a:p>
        </p:txBody>
      </p:sp>
      <p:pic>
        <p:nvPicPr>
          <p:cNvPr id="1032" name="Picture 8" descr="Image result for Ð².Ð¸. Ð¼Ð°ÐµÐ²ÑÐºÐ¸Ð¹">
            <a:extLst>
              <a:ext uri="{FF2B5EF4-FFF2-40B4-BE49-F238E27FC236}">
                <a16:creationId xmlns:a16="http://schemas.microsoft.com/office/drawing/2014/main" id="{32E1F560-D563-4C52-92AE-32CC1B01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813" y="427939"/>
            <a:ext cx="2203868" cy="300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Ð´ÐµÐ¼ÐµÐ½ÑÑÐµÐ² Ð²Ð¸ÐºÑÐ¾Ñ ÐµÐ²Ð³ÐµÐ½ÑÐµÐ²Ð¸Ñ">
            <a:extLst>
              <a:ext uri="{FF2B5EF4-FFF2-40B4-BE49-F238E27FC236}">
                <a16:creationId xmlns:a16="http://schemas.microsoft.com/office/drawing/2014/main" id="{7E0235B9-916C-49D6-87F6-9959229BF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740" y="471810"/>
            <a:ext cx="2305353" cy="307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BB400AF-FF87-4E89-9D45-5FDB0690D277}"/>
              </a:ext>
            </a:extLst>
          </p:cNvPr>
          <p:cNvSpPr/>
          <p:nvPr/>
        </p:nvSpPr>
        <p:spPr>
          <a:xfrm>
            <a:off x="9477667" y="3549575"/>
            <a:ext cx="2463800" cy="2389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33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Маевский В.И. </a:t>
            </a:r>
            <a:r>
              <a:rPr lang="en-US" sz="2133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US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2018). </a:t>
            </a:r>
            <a:r>
              <a:rPr lang="ru-RU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Мезоуровень и иерархическая структура экономики </a:t>
            </a:r>
            <a:r>
              <a:rPr lang="en-US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//</a:t>
            </a:r>
            <a:r>
              <a:rPr lang="ru-RU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JIS.</a:t>
            </a:r>
            <a:r>
              <a:rPr lang="ru-RU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№</a:t>
            </a:r>
            <a:r>
              <a:rPr lang="en-US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10</a:t>
            </a:r>
            <a:r>
              <a:rPr lang="ru-RU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ru-RU" sz="2133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7782096-3360-4279-B640-2B3A8B52103C}"/>
              </a:ext>
            </a:extLst>
          </p:cNvPr>
          <p:cNvSpPr/>
          <p:nvPr/>
        </p:nvSpPr>
        <p:spPr>
          <a:xfrm>
            <a:off x="6539539" y="3549575"/>
            <a:ext cx="2423555" cy="2389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33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Дементьев В. Е. </a:t>
            </a:r>
            <a:r>
              <a:rPr lang="en-US" sz="2133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2002). </a:t>
            </a:r>
            <a:r>
              <a:rPr lang="ru-RU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Теория национальной экономии и </a:t>
            </a:r>
            <a:r>
              <a:rPr lang="ru-RU" sz="2133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мезоэкономичес</a:t>
            </a:r>
            <a:r>
              <a:rPr lang="ru-RU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-кая теория</a:t>
            </a:r>
            <a:r>
              <a:rPr lang="en-US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//</a:t>
            </a:r>
            <a:r>
              <a:rPr lang="ru-RU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РЭЖ. № </a:t>
            </a:r>
            <a:r>
              <a:rPr lang="en-US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ru-RU" sz="213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ru-RU" sz="2133" dirty="0"/>
          </a:p>
        </p:txBody>
      </p:sp>
    </p:spTree>
    <p:extLst>
      <p:ext uri="{BB962C8B-B14F-4D97-AF65-F5344CB8AC3E}">
        <p14:creationId xmlns:p14="http://schemas.microsoft.com/office/powerpoint/2010/main" val="2075639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43D0DC-110C-40A7-ADC8-6B1DFA91B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796350" cy="1049235"/>
          </a:xfrm>
        </p:spPr>
        <p:txBody>
          <a:bodyPr>
            <a:normAutofit fontScale="90000"/>
          </a:bodyPr>
          <a:lstStyle/>
          <a:p>
            <a:r>
              <a:rPr lang="ru-RU" dirty="0"/>
              <a:t>Денежное обращение в экономике развития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50C301-BFAE-4C92-82E8-E94962D4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351338"/>
          </a:xfrm>
        </p:spPr>
        <p:txBody>
          <a:bodyPr>
            <a:noAutofit/>
          </a:bodyPr>
          <a:lstStyle/>
          <a:p>
            <a:r>
              <a:rPr lang="ru-RU" sz="2400" dirty="0"/>
              <a:t>Йозеф А. </a:t>
            </a:r>
            <a:r>
              <a:rPr lang="ru-RU" sz="2400" dirty="0" err="1"/>
              <a:t>Шумпетер</a:t>
            </a:r>
            <a:r>
              <a:rPr lang="ru-RU" sz="2400" dirty="0"/>
              <a:t> разделял денежное обращение в случаях «</a:t>
            </a:r>
            <a:r>
              <a:rPr lang="ru-RU" sz="2400" b="1" dirty="0"/>
              <a:t>кругового потока</a:t>
            </a:r>
            <a:r>
              <a:rPr lang="ru-RU" sz="2400" dirty="0"/>
              <a:t>»</a:t>
            </a:r>
            <a:r>
              <a:rPr lang="en-US" sz="2400" dirty="0"/>
              <a:t> </a:t>
            </a:r>
            <a:r>
              <a:rPr lang="ru-RU" sz="2400" dirty="0"/>
              <a:t>(</a:t>
            </a:r>
            <a:r>
              <a:rPr lang="en-US" sz="2400" dirty="0"/>
              <a:t>circular flow</a:t>
            </a:r>
            <a:r>
              <a:rPr lang="ru-RU" sz="2400" dirty="0"/>
              <a:t>),  «</a:t>
            </a:r>
            <a:r>
              <a:rPr lang="ru-RU" sz="2400" b="1" dirty="0"/>
              <a:t>устойчивого роста</a:t>
            </a:r>
            <a:r>
              <a:rPr lang="ru-RU" sz="2400" dirty="0"/>
              <a:t>»</a:t>
            </a:r>
            <a:r>
              <a:rPr lang="en-US" sz="2400" dirty="0"/>
              <a:t> </a:t>
            </a:r>
            <a:r>
              <a:rPr lang="ru-RU" sz="2400" dirty="0"/>
              <a:t>(</a:t>
            </a:r>
            <a:r>
              <a:rPr lang="en-US" sz="2400" dirty="0"/>
              <a:t>the steady-growth case</a:t>
            </a:r>
            <a:r>
              <a:rPr lang="ru-RU" sz="2400" dirty="0"/>
              <a:t>) и «</a:t>
            </a:r>
            <a:r>
              <a:rPr lang="ru-RU" sz="2400" b="1" dirty="0"/>
              <a:t>развития</a:t>
            </a:r>
            <a:r>
              <a:rPr lang="ru-RU" sz="2400" dirty="0"/>
              <a:t>»</a:t>
            </a:r>
            <a:r>
              <a:rPr lang="en-US" sz="2400" dirty="0"/>
              <a:t> </a:t>
            </a:r>
            <a:r>
              <a:rPr lang="ru-RU" sz="2400" dirty="0"/>
              <a:t>(</a:t>
            </a:r>
            <a:r>
              <a:rPr lang="en-US" sz="2400" dirty="0"/>
              <a:t>the development case</a:t>
            </a:r>
            <a:r>
              <a:rPr lang="ru-RU" sz="2400" dirty="0"/>
              <a:t>). </a:t>
            </a:r>
          </a:p>
          <a:p>
            <a:r>
              <a:rPr lang="ru-RU" sz="2400" dirty="0"/>
              <a:t>Первый случай простого воспроизводства (без сбережений и экономического роста), где деньги – лишь «входные билеты» в экономический процесс. </a:t>
            </a:r>
          </a:p>
          <a:p>
            <a:r>
              <a:rPr lang="ru-RU" sz="2400" dirty="0"/>
              <a:t>Второй случай стационарного расширенного воспроизводства  как  продолжение модели  "кругового потока", но с положительной скоростью экономики. Появляются сбережения (направляемые на  инвестиции)  и положительная процентная ставка. Банки пассивны и осуществляют так называемый «нормальный кредит», способствуя перераспределению сбережений в инвестиции</a:t>
            </a:r>
            <a:r>
              <a:rPr lang="ru-RU" sz="2400"/>
              <a:t>. </a:t>
            </a:r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8B4BFC-BE1D-4234-8D46-72F14767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3FCA99-B6D5-4D24-92AD-2B78F9AB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73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43D0DC-110C-40A7-ADC8-6B1DFA91B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763982" cy="1049235"/>
          </a:xfrm>
        </p:spPr>
        <p:txBody>
          <a:bodyPr>
            <a:normAutofit fontScale="90000"/>
          </a:bodyPr>
          <a:lstStyle/>
          <a:p>
            <a:r>
              <a:rPr lang="ru-RU" dirty="0"/>
              <a:t>Денежное обращение в «экономике развития»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50C301-BFAE-4C92-82E8-E94962D4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843" y="2000364"/>
            <a:ext cx="9603275" cy="3450613"/>
          </a:xfrm>
        </p:spPr>
        <p:txBody>
          <a:bodyPr>
            <a:noAutofit/>
          </a:bodyPr>
          <a:lstStyle/>
          <a:p>
            <a:r>
              <a:rPr lang="ru-RU" sz="2400" dirty="0"/>
              <a:t>Случай </a:t>
            </a:r>
            <a:r>
              <a:rPr lang="ru-RU" sz="2400" b="1" dirty="0"/>
              <a:t>развития</a:t>
            </a:r>
            <a:r>
              <a:rPr lang="ru-RU" sz="2400" dirty="0"/>
              <a:t> предполагает «аномальный кредит», когда банки </a:t>
            </a:r>
            <a:r>
              <a:rPr lang="en-US" sz="2400" dirty="0"/>
              <a:t>&lt;</a:t>
            </a:r>
            <a:r>
              <a:rPr lang="ru-RU" sz="2400" dirty="0"/>
              <a:t>речь идет о рыночных экономиках</a:t>
            </a:r>
            <a:r>
              <a:rPr lang="en-US" sz="2400" dirty="0"/>
              <a:t>&gt; </a:t>
            </a:r>
            <a:r>
              <a:rPr lang="ru-RU" sz="2400" dirty="0"/>
              <a:t>становятся активными участниками экономической деятельности, создавая </a:t>
            </a:r>
            <a:r>
              <a:rPr lang="ru-RU" sz="2400" b="1" dirty="0"/>
              <a:t>дополнительную </a:t>
            </a:r>
            <a:r>
              <a:rPr lang="ru-RU" sz="2400" dirty="0"/>
              <a:t>«покупательную способность». </a:t>
            </a:r>
          </a:p>
          <a:p>
            <a:r>
              <a:rPr lang="ru-RU" sz="2400" dirty="0"/>
              <a:t>В настоящее время список участников,  создающих дополнительную, по сравнению с центральными банками, покупательную способность, включает не только банки с их «кредитной эмиссией», но и правительства, игроков фондового рынка и др., а также разнообразные формы ее создания.</a:t>
            </a:r>
          </a:p>
          <a:p>
            <a:r>
              <a:rPr lang="ru-RU" sz="2400" dirty="0"/>
              <a:t>Объект </a:t>
            </a:r>
            <a:r>
              <a:rPr lang="ru-RU" sz="2400" dirty="0" err="1"/>
              <a:t>мезоэкономического</a:t>
            </a:r>
            <a:r>
              <a:rPr lang="ru-RU" sz="2400" dirty="0"/>
              <a:t> анализа -  существующие и создаваемые  институциональные структуры, </a:t>
            </a:r>
            <a:r>
              <a:rPr lang="ru-RU" sz="2400" b="1" dirty="0">
                <a:solidFill>
                  <a:srgbClr val="FF0000"/>
                </a:solidFill>
              </a:rPr>
              <a:t>обслуживающие прежде всего процессы «экономики развития».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8B4BFC-BE1D-4234-8D46-72F14767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E47715-684C-49C7-A5AA-9C294D83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18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3D941-73E6-4420-81AF-8C97C7124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Цели </a:t>
            </a:r>
            <a:r>
              <a:rPr lang="ru-RU" dirty="0" err="1"/>
              <a:t>мезоэкономического</a:t>
            </a:r>
            <a:r>
              <a:rPr lang="ru-RU" dirty="0"/>
              <a:t> анализа денежного обращения в экономике развития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8A2EAD4-64E4-4E67-A945-B5A466D7C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6612" y="1931542"/>
            <a:ext cx="10518776" cy="425812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Выявление и  изучение структур (процессов, видов деятельности), которые обеспечивают: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ru-RU" dirty="0"/>
              <a:t>необходимые </a:t>
            </a:r>
            <a:r>
              <a:rPr lang="ru-RU" b="1" dirty="0"/>
              <a:t>пропорции между </a:t>
            </a:r>
            <a:r>
              <a:rPr lang="ru-RU" dirty="0"/>
              <a:t>деньгами, </a:t>
            </a:r>
            <a:r>
              <a:rPr lang="ru-RU" b="1" dirty="0"/>
              <a:t>уже существующими </a:t>
            </a:r>
            <a:r>
              <a:rPr lang="ru-RU" dirty="0"/>
              <a:t>в экономической системе, и </a:t>
            </a:r>
            <a:r>
              <a:rPr lang="ru-RU" b="1" dirty="0"/>
              <a:t>дополнительным</a:t>
            </a:r>
            <a:r>
              <a:rPr lang="ru-RU" dirty="0"/>
              <a:t>и деньгами, формирующими новую покупательную способность для обеспечения развития экономики;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ru-RU" dirty="0"/>
              <a:t>выполнение условия «деньги против продукта (услуги)»,  например, контрактов, плана, неформальных договорённостей, альянсов,  страховых институтов, криминального давления и др. 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ru-RU" dirty="0"/>
              <a:t>соотнесение денежных потоков в разное время (практика процентных ставок, дисконтирования и пр. «финансовая математика»).</a:t>
            </a:r>
          </a:p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BB3213-C546-4F1E-B093-8EB37575E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97F3A85-D29B-4E60-8874-0E8E3E87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99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3D941-73E6-4420-81AF-8C97C7124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Цели </a:t>
            </a:r>
            <a:r>
              <a:rPr lang="ru-RU" dirty="0" err="1"/>
              <a:t>мезоэкономического</a:t>
            </a:r>
            <a:r>
              <a:rPr lang="ru-RU" dirty="0"/>
              <a:t> анализа денежного обращения в экономике развития</a:t>
            </a:r>
            <a:r>
              <a:rPr lang="en-US" dirty="0"/>
              <a:t> </a:t>
            </a:r>
            <a:r>
              <a:rPr lang="ru-RU" dirty="0"/>
              <a:t>(</a:t>
            </a:r>
            <a:r>
              <a:rPr lang="ru-RU" dirty="0" err="1"/>
              <a:t>продолж</a:t>
            </a:r>
            <a:r>
              <a:rPr lang="ru-RU" dirty="0"/>
              <a:t>.)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8A2EAD4-64E4-4E67-A945-B5A466D7C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6612" y="1931542"/>
            <a:ext cx="10518776" cy="4258121"/>
          </a:xfrm>
        </p:spPr>
        <p:txBody>
          <a:bodyPr>
            <a:normAutofit/>
          </a:bodyPr>
          <a:lstStyle/>
          <a:p>
            <a:r>
              <a:rPr lang="ru-RU" dirty="0"/>
              <a:t>Выявление и динамика номинальной и реальной структуры «денежных властей», конфигурация и представительство «экономических единиц» в процессе принятия решений в денежно-финансовой сфере,  основные модели социального поведения данных групп в сфере денежного обращения;</a:t>
            </a:r>
          </a:p>
          <a:p>
            <a:r>
              <a:rPr lang="ru-RU" dirty="0"/>
              <a:t>Учет в исследованиях денежного обращения природы доминирующей институциональной матрицы – Х или Y,  с наборами соответствующих им экономических, политических и идеологических институтов.</a:t>
            </a:r>
          </a:p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BB3213-C546-4F1E-B093-8EB37575E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97F3A85-D29B-4E60-8874-0E8E3E87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167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487902-150B-42BA-A2E1-F2B9AE4C2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820" y="638508"/>
            <a:ext cx="11002209" cy="1052180"/>
          </a:xfrm>
        </p:spPr>
        <p:txBody>
          <a:bodyPr>
            <a:normAutofit fontScale="90000"/>
          </a:bodyPr>
          <a:lstStyle/>
          <a:p>
            <a:r>
              <a:rPr lang="ru-RU" dirty="0"/>
              <a:t>Новейшие результаты исследования денежного обращения как объекта </a:t>
            </a:r>
            <a:r>
              <a:rPr lang="ru-RU" dirty="0" err="1"/>
              <a:t>мезоэкономического</a:t>
            </a:r>
            <a:r>
              <a:rPr lang="ru-RU" dirty="0"/>
              <a:t> анализа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2803CC-F827-46C1-9798-BBE863EC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96" y="2075380"/>
            <a:ext cx="11248008" cy="428097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00000"/>
              </a:lnSpc>
            </a:pPr>
            <a:r>
              <a:rPr lang="ru-RU" sz="5700" dirty="0"/>
              <a:t>В рамках «</a:t>
            </a:r>
            <a:r>
              <a:rPr lang="ru-RU" sz="5700" dirty="0" err="1"/>
              <a:t>мезоэкономики</a:t>
            </a:r>
            <a:r>
              <a:rPr lang="ru-RU" sz="5700" dirty="0"/>
              <a:t> общественного воспроизводства» предложены и апробированы несколько версий оригинальных математических моделей, основанных на </a:t>
            </a:r>
            <a:r>
              <a:rPr lang="ru-RU" sz="5700" b="1" dirty="0"/>
              <a:t>теории переключающегося режима воспроизводства </a:t>
            </a:r>
            <a:r>
              <a:rPr lang="ru-RU" sz="5700" dirty="0"/>
              <a:t>(см. Маевский, Малков, 2014; Маевский и др., 2016, 2018, 2019) , в которых удалось связать товарные и денежные потоки, с одной стороны, и инвестиции с потреблением, с другой. </a:t>
            </a:r>
          </a:p>
          <a:p>
            <a:pPr>
              <a:lnSpc>
                <a:spcPct val="100000"/>
              </a:lnSpc>
            </a:pPr>
            <a:r>
              <a:rPr lang="ru-RU" sz="5700" dirty="0"/>
              <a:t>Тем самым удалось преодолеть методологические трудности неоклассического подхода к моделированию экономики, вызванные </a:t>
            </a:r>
            <a:r>
              <a:rPr lang="ru-RU" sz="5700" dirty="0" err="1"/>
              <a:t>несостыкованностью</a:t>
            </a:r>
            <a:r>
              <a:rPr lang="ru-RU" sz="5700" dirty="0"/>
              <a:t> денег с другими хозяйственными процессами  и отторжением сферы денежного обращения от движения потоков товаров, в том числе капитальных. </a:t>
            </a:r>
          </a:p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4E4DFEC-5788-4D1D-A12B-4B60CFFBA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29974" y="6104561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915B1A-3EDA-4A5E-B26F-2947C6D3F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472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487902-150B-42BA-A2E1-F2B9AE4C2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820" y="638508"/>
            <a:ext cx="11002209" cy="1052180"/>
          </a:xfrm>
        </p:spPr>
        <p:txBody>
          <a:bodyPr>
            <a:normAutofit fontScale="90000"/>
          </a:bodyPr>
          <a:lstStyle/>
          <a:p>
            <a:r>
              <a:rPr lang="ru-RU" dirty="0"/>
              <a:t>Новейшие результаты исследования денежного обращения как объекта </a:t>
            </a:r>
            <a:r>
              <a:rPr lang="ru-RU" dirty="0" err="1"/>
              <a:t>мезоэкономического</a:t>
            </a:r>
            <a:r>
              <a:rPr lang="ru-RU" dirty="0"/>
              <a:t> анализа (</a:t>
            </a:r>
            <a:r>
              <a:rPr lang="ru-RU" dirty="0" err="1"/>
              <a:t>продолж</a:t>
            </a:r>
            <a:r>
              <a:rPr lang="ru-RU" dirty="0"/>
              <a:t>.)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2803CC-F827-46C1-9798-BBE863EC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96" y="2335266"/>
            <a:ext cx="11248008" cy="402108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ru-RU" sz="4000" dirty="0"/>
              <a:t>На основе разработанных </a:t>
            </a:r>
            <a:r>
              <a:rPr lang="ru-RU" sz="4000" dirty="0" err="1"/>
              <a:t>мезоэкономических</a:t>
            </a:r>
            <a:r>
              <a:rPr lang="ru-RU" sz="4000" dirty="0"/>
              <a:t> моделей получены нетривиальные теоретические результаты, в частности, проверена известная гипотеза о нейтральности / не-нейтральности денег (Маевский и др., 2019). </a:t>
            </a:r>
            <a:r>
              <a:rPr lang="ru-RU" sz="4000" b="1" dirty="0"/>
              <a:t>Опровергнута аксиома </a:t>
            </a:r>
            <a:r>
              <a:rPr lang="ru-RU" sz="4000" dirty="0"/>
              <a:t>ортодоксальной макроэкономической теории о том, что деньги нейтральны в долгосрочной перспективе (</a:t>
            </a:r>
            <a:r>
              <a:rPr lang="ru-RU" sz="4000" dirty="0" err="1"/>
              <a:t>Blaug</a:t>
            </a:r>
            <a:r>
              <a:rPr lang="ru-RU" sz="4000" dirty="0"/>
              <a:t>, 1985: 633). Модельные расчеты показали, что явление нейтральности денег в долгосрочной перспективе является частным случаем, а не общим правилом. Наоборот, общим правилом является </a:t>
            </a:r>
            <a:r>
              <a:rPr lang="ru-RU" sz="4000" b="1" dirty="0"/>
              <a:t>не-нейтральность денег </a:t>
            </a:r>
            <a:r>
              <a:rPr lang="ru-RU" sz="4000" dirty="0"/>
              <a:t>в долгосрочной перспективе (подробнее см. Маевский и др., 2019: 51). </a:t>
            </a:r>
          </a:p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4E4DFEC-5788-4D1D-A12B-4B60CFFBA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29974" y="6104561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915B1A-3EDA-4A5E-B26F-2947C6D3F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449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4B2ED8-723A-4DCE-8F4C-79BA5950E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581" y="866164"/>
            <a:ext cx="10633707" cy="1049235"/>
          </a:xfrm>
        </p:spPr>
        <p:txBody>
          <a:bodyPr>
            <a:normAutofit fontScale="90000"/>
          </a:bodyPr>
          <a:lstStyle/>
          <a:p>
            <a:r>
              <a:rPr lang="ru-RU" dirty="0"/>
              <a:t>Перспективы математического </a:t>
            </a:r>
            <a:r>
              <a:rPr lang="ru-RU" dirty="0" err="1"/>
              <a:t>мезоэкономического</a:t>
            </a:r>
            <a:r>
              <a:rPr lang="ru-RU" dirty="0"/>
              <a:t>  моделирования денежного обращения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FFB0D0-31FC-458F-9401-E14FAE726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581" y="2917039"/>
            <a:ext cx="10515600" cy="4351338"/>
          </a:xfrm>
        </p:spPr>
        <p:txBody>
          <a:bodyPr/>
          <a:lstStyle/>
          <a:p>
            <a:r>
              <a:rPr lang="ru-RU" dirty="0"/>
              <a:t>Модель переключающегося режима воспроизводства (команда В.И. Маевского) и иные  модели имитационного типа. </a:t>
            </a:r>
          </a:p>
          <a:p>
            <a:r>
              <a:rPr lang="ru-RU" dirty="0" err="1"/>
              <a:t>Мультиагентное</a:t>
            </a:r>
            <a:r>
              <a:rPr lang="ru-RU" dirty="0"/>
              <a:t> моделирование (см., например,  </a:t>
            </a:r>
            <a:r>
              <a:rPr lang="en-US" dirty="0" err="1"/>
              <a:t>Xiong</a:t>
            </a:r>
            <a:r>
              <a:rPr lang="en-US" dirty="0"/>
              <a:t>,  Fu,  Wang,  2017</a:t>
            </a:r>
            <a:r>
              <a:rPr lang="ru-RU" dirty="0"/>
              <a:t> и другие работы в журнале </a:t>
            </a:r>
            <a:r>
              <a:rPr lang="en-US" i="1" dirty="0" err="1"/>
              <a:t>Physica</a:t>
            </a:r>
            <a:r>
              <a:rPr lang="en-US" i="1" dirty="0"/>
              <a:t> A</a:t>
            </a:r>
            <a:r>
              <a:rPr lang="ru-RU" dirty="0"/>
              <a:t>).</a:t>
            </a:r>
          </a:p>
          <a:p>
            <a:r>
              <a:rPr lang="ru-RU" dirty="0"/>
              <a:t>Подробнее о перспективах </a:t>
            </a:r>
            <a:r>
              <a:rPr lang="ru-RU" dirty="0" err="1"/>
              <a:t>мезоэкономического</a:t>
            </a:r>
            <a:r>
              <a:rPr lang="ru-RU" dirty="0"/>
              <a:t> моделирования для анализа денежного обращения см. Кирилюк, 2018, 2019. </a:t>
            </a:r>
          </a:p>
          <a:p>
            <a:r>
              <a:rPr lang="ru-RU" dirty="0"/>
              <a:t>Поиски новой  математики.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E2C3C7-3E1B-4D3A-82A3-5579541C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17CEB3-9FD4-4F0A-BACE-396D94FA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19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5F2E9-E951-4570-87C3-5566E9CB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1" y="365124"/>
            <a:ext cx="10810639" cy="1692795"/>
          </a:xfrm>
        </p:spPr>
        <p:txBody>
          <a:bodyPr vert="horz" lIns="121920" tIns="60960" rIns="121920" bIns="6096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b="1" dirty="0"/>
              <a:t>Внешние вызовы</a:t>
            </a:r>
            <a:endParaRPr lang="en-US" b="1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43EC47-0F5F-4C42-B649-178FCABC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9567" y="6310306"/>
            <a:ext cx="1165860" cy="365125"/>
          </a:xfrm>
        </p:spPr>
        <p:txBody>
          <a:bodyPr vert="horz" lIns="121920" tIns="60960" rIns="121920" bIns="6096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  <a:defRPr/>
            </a:pPr>
            <a:fld id="{725C68B6-61C2-468F-89AB-4B9F7531AA6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lnSpc>
                  <a:spcPct val="90000"/>
                </a:lnSpc>
                <a:spcAft>
                  <a:spcPts val="800"/>
                </a:spcAft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70373EE-14CC-4D34-A103-1D62AA8F0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1637" y="6320284"/>
            <a:ext cx="5194763" cy="365125"/>
          </a:xfrm>
        </p:spPr>
        <p:txBody>
          <a:bodyPr/>
          <a:lstStyle/>
          <a:p>
            <a:r>
              <a:rPr lang="ru-RU"/>
              <a:t>Санкт-Петербург, 26-28 апреля 2021</a:t>
            </a:r>
            <a:endParaRPr lang="ru-RU" dirty="0"/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9439BF02-E615-4A7E-B180-3A18097F6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5409" y="1679483"/>
            <a:ext cx="10581182" cy="3745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cs typeface="Arial" panose="020B0604020202020204" pitchFamily="34" charset="0"/>
              </a:rPr>
              <a:t>Теоретические: </a:t>
            </a:r>
          </a:p>
          <a:p>
            <a:r>
              <a:rPr lang="ru-RU" sz="2400" dirty="0">
                <a:cs typeface="Arial" panose="020B0604020202020204" pitchFamily="34" charset="0"/>
              </a:rPr>
              <a:t>Ортодоксальная экономическая теория с её </a:t>
            </a:r>
            <a:r>
              <a:rPr lang="ru-RU" sz="2400" dirty="0" err="1">
                <a:cs typeface="Arial" panose="020B0604020202020204" pitchFamily="34" charset="0"/>
              </a:rPr>
              <a:t>микроснованиями</a:t>
            </a:r>
            <a:r>
              <a:rPr lang="ru-RU" sz="2400" dirty="0">
                <a:cs typeface="Arial" panose="020B0604020202020204" pitchFamily="34" charset="0"/>
              </a:rPr>
              <a:t> не предоставляет исчерпывающих инструментов для понимания </a:t>
            </a:r>
            <a:r>
              <a:rPr lang="ru-RU" sz="2400" b="1" dirty="0">
                <a:cs typeface="Arial" panose="020B0604020202020204" pitchFamily="34" charset="0"/>
              </a:rPr>
              <a:t>особенностей </a:t>
            </a:r>
            <a:r>
              <a:rPr lang="ru-RU" sz="2400" dirty="0">
                <a:cs typeface="Arial" panose="020B0604020202020204" pitchFamily="34" charset="0"/>
              </a:rPr>
              <a:t>денежного обращения в странах с доминированием Х- или </a:t>
            </a:r>
            <a:r>
              <a:rPr lang="en-US" sz="2400" dirty="0">
                <a:cs typeface="Arial" panose="020B0604020202020204" pitchFamily="34" charset="0"/>
              </a:rPr>
              <a:t>Y- </a:t>
            </a:r>
            <a:r>
              <a:rPr lang="ru-RU" sz="2400" dirty="0">
                <a:cs typeface="Arial" panose="020B0604020202020204" pitchFamily="34" charset="0"/>
              </a:rPr>
              <a:t>институциональных матриц.</a:t>
            </a:r>
          </a:p>
          <a:p>
            <a:r>
              <a:rPr lang="ru-RU" sz="2400" dirty="0">
                <a:cs typeface="Arial" panose="020B0604020202020204" pitchFamily="34" charset="0"/>
              </a:rPr>
              <a:t>В России, где доминируют институты Х-матрицы, не сложился консенсус относительно </a:t>
            </a:r>
            <a:r>
              <a:rPr lang="ru-RU" sz="2400" b="1" dirty="0">
                <a:cs typeface="Arial" panose="020B0604020202020204" pitchFamily="34" charset="0"/>
              </a:rPr>
              <a:t>теоретических основ </a:t>
            </a:r>
            <a:r>
              <a:rPr lang="ru-RU" sz="2400" dirty="0">
                <a:cs typeface="Arial" panose="020B0604020202020204" pitchFamily="34" charset="0"/>
              </a:rPr>
              <a:t>денежной политики. </a:t>
            </a:r>
          </a:p>
          <a:p>
            <a:pPr marL="0" indent="0">
              <a:buNone/>
            </a:pPr>
            <a:r>
              <a:rPr lang="ru-RU" sz="2400" b="1" dirty="0">
                <a:cs typeface="Arial" panose="020B0604020202020204" pitchFamily="34" charset="0"/>
              </a:rPr>
              <a:t>Практические</a:t>
            </a:r>
            <a:r>
              <a:rPr lang="ru-RU" sz="2400" dirty="0"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ru-RU" sz="2400" dirty="0">
                <a:cs typeface="Arial" panose="020B0604020202020204" pitchFamily="34" charset="0"/>
              </a:rPr>
              <a:t>«Сегодня макроэкономисты и финансисты говорят на разных языках, хотя им, безусловно,  есть что сказать друг другу» (Грищенко, 2018 : 64). </a:t>
            </a:r>
          </a:p>
        </p:txBody>
      </p:sp>
    </p:spTree>
    <p:extLst>
      <p:ext uri="{BB962C8B-B14F-4D97-AF65-F5344CB8AC3E}">
        <p14:creationId xmlns:p14="http://schemas.microsoft.com/office/powerpoint/2010/main" val="5953977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4C68AF-1DB7-4BEF-9338-23B0E09B4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39398D-2411-4C14-BFB9-BC694BA2E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220"/>
            <a:ext cx="10515600" cy="4616968"/>
          </a:xfrm>
        </p:spPr>
        <p:txBody>
          <a:bodyPr>
            <a:noAutofit/>
          </a:bodyPr>
          <a:lstStyle/>
          <a:p>
            <a:r>
              <a:rPr lang="ru-RU" dirty="0">
                <a:effectLst/>
                <a:ea typeface="Calibri" panose="020F0502020204030204" pitchFamily="34" charset="0"/>
              </a:rPr>
              <a:t>Как это часто бывало в истории науки, мощная концептуальная инновация с течением времени трансформируется в конвенционально поддерживаемую эвристику, а затем и в </a:t>
            </a:r>
            <a:r>
              <a:rPr lang="ru-RU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методологическую «ловушку</a:t>
            </a:r>
            <a:r>
              <a:rPr lang="ru-RU" dirty="0">
                <a:effectLst/>
                <a:ea typeface="Calibri" panose="020F0502020204030204" pitchFamily="34" charset="0"/>
              </a:rPr>
              <a:t>», все в большей степени выступающую системным ограничением дальнейшего научного прогресса (Фролов, 2013. С. 123). </a:t>
            </a:r>
          </a:p>
          <a:p>
            <a:r>
              <a:rPr lang="ru-RU" dirty="0">
                <a:effectLst/>
                <a:ea typeface="Calibri" panose="020F0502020204030204" pitchFamily="34" charset="0"/>
              </a:rPr>
              <a:t>Такой ловушкой сегодня можно считать устоявшуюся дихотомию «микро-макро» в экономической теории, которая не позволяет исследовать всё более сложные связи в современной экономике и возникающие здесь новые структуры, для обозначения которых и потребовалось </a:t>
            </a:r>
            <a:r>
              <a:rPr lang="ru-RU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«собственное теоретическое пространство – мезо» </a:t>
            </a:r>
            <a:r>
              <a:rPr lang="ru-RU" dirty="0">
                <a:effectLst/>
                <a:ea typeface="Calibri" panose="020F0502020204030204" pitchFamily="34" charset="0"/>
              </a:rPr>
              <a:t>(</a:t>
            </a:r>
            <a:r>
              <a:rPr lang="ru-RU" dirty="0" err="1">
                <a:effectLst/>
                <a:ea typeface="Calibri" panose="020F0502020204030204" pitchFamily="34" charset="0"/>
              </a:rPr>
              <a:t>Chen</a:t>
            </a:r>
            <a:r>
              <a:rPr lang="ru-RU" dirty="0">
                <a:effectLst/>
                <a:ea typeface="Calibri" panose="020F0502020204030204" pitchFamily="34" charset="0"/>
              </a:rPr>
              <a:t>, 2008. P. 121). 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BD75157-A193-46C9-9B86-B80CF83BD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39B69A1-38F3-4555-80E2-312F3425E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030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4A8C5A-347E-4B3C-9F45-DAEBAC55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 (</a:t>
            </a:r>
            <a:r>
              <a:rPr lang="ru-RU" dirty="0" err="1"/>
              <a:t>продолж</a:t>
            </a:r>
            <a:r>
              <a:rPr lang="ru-RU" dirty="0"/>
              <a:t>.)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9A3B00-8A5E-4355-B819-8A30A1DE2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Разработка «</a:t>
            </a:r>
            <a:r>
              <a:rPr lang="ru-RU" dirty="0" err="1"/>
              <a:t>мезоэкономической</a:t>
            </a:r>
            <a:r>
              <a:rPr lang="ru-RU" dirty="0"/>
              <a:t> размерности» экономики связана с рядом практических вызовов, а также следует внутренней логике развития экономической дисциплины. </a:t>
            </a:r>
          </a:p>
          <a:p>
            <a:r>
              <a:rPr lang="ru-RU" dirty="0" err="1"/>
              <a:t>Мезоэкономисты</a:t>
            </a:r>
            <a:r>
              <a:rPr lang="ru-RU" dirty="0"/>
              <a:t> исследуют экономику как самоорганизующуюся динамичную систему. Основное внимание уделяется не фактору индивидуального выбора, имеющего фундаментальное значение в неоклассической теории мейнстрима,  но возникающим в ходе самоорганизации </a:t>
            </a:r>
            <a:r>
              <a:rPr lang="ru-RU" dirty="0" err="1">
                <a:solidFill>
                  <a:srgbClr val="FF0000"/>
                </a:solidFill>
              </a:rPr>
              <a:t>мезоэкономическим</a:t>
            </a:r>
            <a:r>
              <a:rPr lang="ru-RU" dirty="0">
                <a:solidFill>
                  <a:srgbClr val="FF0000"/>
                </a:solidFill>
              </a:rPr>
              <a:t> структурам </a:t>
            </a:r>
            <a:r>
              <a:rPr lang="ru-RU" dirty="0" err="1"/>
              <a:t>надперсонального</a:t>
            </a:r>
            <a:r>
              <a:rPr lang="ru-RU" dirty="0"/>
              <a:t> характера, организующим протекание экономических процессов. </a:t>
            </a:r>
          </a:p>
          <a:p>
            <a:r>
              <a:rPr lang="ru-RU" dirty="0"/>
              <a:t>Одновременно </a:t>
            </a:r>
            <a:r>
              <a:rPr lang="ru-RU" dirty="0" err="1"/>
              <a:t>мезоэкономисты</a:t>
            </a:r>
            <a:r>
              <a:rPr lang="ru-RU" dirty="0"/>
              <a:t> видят (имеют в виду) </a:t>
            </a:r>
            <a:r>
              <a:rPr lang="ru-RU" dirty="0">
                <a:solidFill>
                  <a:srgbClr val="FF0000"/>
                </a:solidFill>
              </a:rPr>
              <a:t>целое</a:t>
            </a:r>
            <a:r>
              <a:rPr lang="ru-RU" dirty="0"/>
              <a:t>, куда включены эти структуры - региональные, отраслевые, институциональные, сетевые, воспроизводственные….</a:t>
            </a:r>
          </a:p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B88C20A-C844-458B-94BC-528479BF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D1A59B-979B-4870-80F9-D0FCF7266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3991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FCB15-59CC-4B0F-B144-AD0B68A8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Некоторая цитированная 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517DFB-75A9-4219-8985-690B440A4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/>
              <a:t>Дементьев В.Е. 2002. Теория национальной экономики и </a:t>
            </a:r>
            <a:r>
              <a:rPr lang="ru-RU" sz="2800" dirty="0" err="1"/>
              <a:t>мезоэкономическая</a:t>
            </a:r>
            <a:r>
              <a:rPr lang="ru-RU" sz="2800" dirty="0"/>
              <a:t> теория // Российский экономический журнал. № 4. С. 71-82.</a:t>
            </a:r>
          </a:p>
          <a:p>
            <a:r>
              <a:rPr lang="ru-RU" sz="2800" dirty="0"/>
              <a:t>Кирдина-Чэндлер С.Г. 2019. Механизм денежного обращения как объект </a:t>
            </a:r>
            <a:r>
              <a:rPr lang="ru-RU" sz="2800" dirty="0" err="1"/>
              <a:t>мезоэкономического</a:t>
            </a:r>
            <a:r>
              <a:rPr lang="ru-RU" sz="2800" dirty="0"/>
              <a:t> анализа // </a:t>
            </a:r>
            <a:r>
              <a:rPr lang="ru-RU" sz="2800" dirty="0" err="1"/>
              <a:t>Journal</a:t>
            </a:r>
            <a:r>
              <a:rPr lang="ru-RU" sz="2800" dirty="0"/>
              <a:t> </a:t>
            </a:r>
            <a:r>
              <a:rPr lang="ru-RU" sz="2800" dirty="0" err="1"/>
              <a:t>of</a:t>
            </a:r>
            <a:r>
              <a:rPr lang="ru-RU" sz="2800" dirty="0"/>
              <a:t> </a:t>
            </a:r>
            <a:r>
              <a:rPr lang="ru-RU" sz="2800" dirty="0" err="1"/>
              <a:t>Institutional</a:t>
            </a:r>
            <a:r>
              <a:rPr lang="ru-RU" sz="2800" dirty="0"/>
              <a:t> </a:t>
            </a:r>
            <a:r>
              <a:rPr lang="ru-RU" sz="2800" dirty="0" err="1"/>
              <a:t>Studies</a:t>
            </a:r>
            <a:r>
              <a:rPr lang="ru-RU" sz="2800" dirty="0"/>
              <a:t> (Журнал институциональных исследований). Т. 12. № 3. С. 6-20.</a:t>
            </a:r>
          </a:p>
          <a:p>
            <a:r>
              <a:rPr lang="ru-RU" sz="2800" dirty="0"/>
              <a:t>Маевский В.И., Малков С.Ю. и Рубинштейн А.А. (2019). Анализ связи между эмиссией, инфляцией и экономическим ростом с помощью модели переключающегося режима воспроизводства // Вопросы экономики.  № 8. С.  45-66. </a:t>
            </a:r>
          </a:p>
          <a:p>
            <a:r>
              <a:rPr lang="ru-RU" sz="2800" dirty="0"/>
              <a:t>Фролов И.Э. 2016. Неоднородность динамики глобальной экономики и «инновационная пауза»: причины и возможные следствия // Проблемы теории и практики управления. N 6. С. 130-135. </a:t>
            </a:r>
          </a:p>
          <a:p>
            <a:endParaRPr lang="ru-RU" sz="28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689025-FCC1-4E50-A20C-9BA4CA2B4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337225D-4502-4509-AA3F-B43A5828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2454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0FC1B-9CA7-462D-BDEF-6AAF1C143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можно почитать про </a:t>
            </a:r>
            <a:r>
              <a:rPr lang="ru-RU" dirty="0" err="1"/>
              <a:t>мезоэкономику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E1483F-BC57-48B5-8E59-56B698577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949" y="1417834"/>
            <a:ext cx="10317252" cy="4938516"/>
          </a:xfrm>
        </p:spPr>
        <p:txBody>
          <a:bodyPr>
            <a:normAutofit fontScale="40000" lnSpcReduction="20000"/>
          </a:bodyPr>
          <a:lstStyle/>
          <a:p>
            <a:endParaRPr lang="ru-RU" sz="3000" b="1" dirty="0"/>
          </a:p>
          <a:p>
            <a:r>
              <a:rPr lang="ru-RU" sz="5100" b="1" dirty="0"/>
              <a:t>Маевский В.И. 2018</a:t>
            </a:r>
            <a:r>
              <a:rPr lang="ru-RU" sz="5100" dirty="0"/>
              <a:t>. Мезоуровень и иерархическая структура экономики // </a:t>
            </a:r>
            <a:r>
              <a:rPr lang="en-GB" sz="5100" dirty="0"/>
              <a:t>Journal of Institutional Studies. </a:t>
            </a:r>
            <a:r>
              <a:rPr lang="ru-RU" sz="5100" dirty="0"/>
              <a:t>Т. 10. № 3. С. 18–29.</a:t>
            </a:r>
          </a:p>
          <a:p>
            <a:r>
              <a:rPr lang="ru-RU" sz="5100" b="1" dirty="0"/>
              <a:t>Мальцев А.А. 2019. </a:t>
            </a:r>
            <a:r>
              <a:rPr lang="ru-RU" sz="5100" dirty="0"/>
              <a:t>Российский взгляд на </a:t>
            </a:r>
            <a:r>
              <a:rPr lang="ru-RU" sz="5100" dirty="0" err="1"/>
              <a:t>мезоэкономику</a:t>
            </a:r>
            <a:r>
              <a:rPr lang="ru-RU" sz="5100" dirty="0"/>
              <a:t> (О книге «</a:t>
            </a:r>
            <a:r>
              <a:rPr lang="ru-RU" sz="5100" dirty="0" err="1"/>
              <a:t>Мезоэкономика</a:t>
            </a:r>
            <a:r>
              <a:rPr lang="ru-RU" sz="5100" dirty="0"/>
              <a:t>: состояние и перспективы» под ред. В. И. Маевского, С. Г. </a:t>
            </a:r>
            <a:r>
              <a:rPr lang="ru-RU" sz="5100" dirty="0" err="1"/>
              <a:t>Кирдиной-Чэндлер</a:t>
            </a:r>
            <a:r>
              <a:rPr lang="ru-RU" sz="5100" dirty="0"/>
              <a:t>, М. А. Дерябиной) // Вопросы экономики. 9, 147-157.</a:t>
            </a:r>
          </a:p>
          <a:p>
            <a:endParaRPr lang="ru-RU" sz="5100" dirty="0"/>
          </a:p>
          <a:p>
            <a:r>
              <a:rPr lang="ru-RU" sz="5100" b="1" dirty="0" err="1"/>
              <a:t>Клейнер</a:t>
            </a:r>
            <a:r>
              <a:rPr lang="ru-RU" sz="5100" b="1" dirty="0"/>
              <a:t> Г.Б. 2020. </a:t>
            </a:r>
            <a:r>
              <a:rPr lang="ru-RU" sz="5100" dirty="0" err="1"/>
              <a:t>Мезоэкономическая</a:t>
            </a:r>
            <a:r>
              <a:rPr lang="ru-RU" sz="5100" dirty="0"/>
              <a:t> Одиссея: между Сциллой макроэкономики и Харибдой микроэкономики (О книге «</a:t>
            </a:r>
            <a:r>
              <a:rPr lang="ru-RU" sz="5100" dirty="0" err="1"/>
              <a:t>Мезоэкономика</a:t>
            </a:r>
            <a:r>
              <a:rPr lang="ru-RU" sz="5100" dirty="0"/>
              <a:t>: элементы новой парадигмы» под ред. В. И. Маевского и   С. Г. </a:t>
            </a:r>
            <a:r>
              <a:rPr lang="ru-RU" sz="5100" dirty="0" err="1"/>
              <a:t>Кирдиной-Чэндлер</a:t>
            </a:r>
            <a:r>
              <a:rPr lang="ru-RU" sz="5100" dirty="0"/>
              <a:t>) // Вопросы экономики, 10, 144-153.</a:t>
            </a:r>
          </a:p>
          <a:p>
            <a:endParaRPr lang="ru-RU" sz="5100" dirty="0"/>
          </a:p>
          <a:p>
            <a:r>
              <a:rPr lang="en-GB" sz="5100" b="1" dirty="0"/>
              <a:t>Kirdina-Chandler S. G., </a:t>
            </a:r>
            <a:r>
              <a:rPr lang="en-GB" sz="5100" b="1" dirty="0" err="1"/>
              <a:t>Maevsky</a:t>
            </a:r>
            <a:r>
              <a:rPr lang="en-GB" sz="5100" b="1" dirty="0"/>
              <a:t> V. I. </a:t>
            </a:r>
            <a:r>
              <a:rPr lang="ru-RU" sz="5100" b="1" dirty="0"/>
              <a:t>2020. </a:t>
            </a:r>
            <a:r>
              <a:rPr lang="en-GB" sz="5100" dirty="0" err="1"/>
              <a:t>Mesoeconomics</a:t>
            </a:r>
            <a:r>
              <a:rPr lang="en-GB" sz="5100" dirty="0"/>
              <a:t> from the </a:t>
            </a:r>
            <a:r>
              <a:rPr lang="en-US" sz="5100" dirty="0"/>
              <a:t>H</a:t>
            </a:r>
            <a:r>
              <a:rPr lang="en-GB" sz="5100" dirty="0" err="1"/>
              <a:t>eterodox</a:t>
            </a:r>
            <a:r>
              <a:rPr lang="en-GB" sz="5100" dirty="0"/>
              <a:t> Perspective and Its Structure // Journal of Institutional Studies.</a:t>
            </a:r>
            <a:endParaRPr lang="ru-RU" sz="5100" dirty="0"/>
          </a:p>
          <a:p>
            <a:r>
              <a:rPr lang="en-GB" sz="5100" dirty="0"/>
              <a:t> 12(2), 6-24. </a:t>
            </a:r>
          </a:p>
          <a:p>
            <a:r>
              <a:rPr lang="ru-RU" sz="5100" b="1" dirty="0"/>
              <a:t>Кирдина-Чэндлер С.Г., Маевский В.И</a:t>
            </a:r>
            <a:r>
              <a:rPr lang="ru-RU" sz="5100" dirty="0"/>
              <a:t>.</a:t>
            </a:r>
            <a:r>
              <a:rPr lang="ru-RU" sz="5100" b="1" dirty="0"/>
              <a:t>2020</a:t>
            </a:r>
            <a:r>
              <a:rPr lang="ru-RU" sz="5100" dirty="0"/>
              <a:t>. Эволюция гетеродоксальной </a:t>
            </a:r>
            <a:r>
              <a:rPr lang="ru-RU" sz="5100" dirty="0" err="1"/>
              <a:t>мезоэкономики</a:t>
            </a:r>
            <a:r>
              <a:rPr lang="ru-RU" sz="5100" dirty="0"/>
              <a:t> // </a:t>
            </a:r>
            <a:r>
              <a:rPr lang="en-GB" sz="5100" dirty="0"/>
              <a:t>Terra Economicus, 2020, 18(3), 30-52. 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800B7B7-1697-42A2-A5F4-648BBC07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A61E4CD-8C09-49A9-A471-37D1BD13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22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FCB15-59CC-4B0F-B144-AD0B68A8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Благодарности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517DFB-75A9-4219-8985-690B440A4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Благодарю В.И. Маевского и А.И. Волынского за диалоги по </a:t>
            </a:r>
            <a:r>
              <a:rPr lang="ru-RU" sz="3600" dirty="0" err="1"/>
              <a:t>мезоэкономике</a:t>
            </a:r>
            <a:r>
              <a:rPr lang="ru-RU" sz="3600" dirty="0"/>
              <a:t> и проблемам денежного обращения.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689025-FCC1-4E50-A20C-9BA4CA2B4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337225D-4502-4509-AA3F-B43A5828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914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C0BF1-BF03-47DA-8774-D4DC55B8A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6127" y="780527"/>
            <a:ext cx="8637073" cy="254143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47B43B-3A16-450A-8ED6-1777A8228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199"/>
            <a:ext cx="8534400" cy="205214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800" cap="none" dirty="0">
                <a:hlinkClick r:id="rId2"/>
              </a:rPr>
              <a:t>www.kirdina.ru</a:t>
            </a:r>
            <a:endParaRPr lang="en-US" sz="2800" cap="none" dirty="0"/>
          </a:p>
          <a:p>
            <a:pPr algn="ctr"/>
            <a:r>
              <a:rPr lang="en-US" sz="2800" cap="none" dirty="0">
                <a:hlinkClick r:id="rId3"/>
              </a:rPr>
              <a:t>www.</a:t>
            </a:r>
            <a:r>
              <a:rPr lang="ru-RU" sz="2800" cap="none" dirty="0" err="1">
                <a:hlinkClick r:id="rId3"/>
              </a:rPr>
              <a:t>кирдина.рф</a:t>
            </a:r>
            <a:endParaRPr lang="ru-RU" sz="2800" cap="none" dirty="0"/>
          </a:p>
          <a:p>
            <a:pPr algn="ctr"/>
            <a:endParaRPr lang="ru-RU" sz="2800" dirty="0"/>
          </a:p>
          <a:p>
            <a:pPr algn="ctr"/>
            <a:r>
              <a:rPr lang="ru-RU" sz="2800" cap="none" dirty="0"/>
              <a:t>Светлана Георгиевна Кирдина-Чэндлер, </a:t>
            </a:r>
          </a:p>
          <a:p>
            <a:pPr algn="ctr"/>
            <a:r>
              <a:rPr lang="ru-RU" sz="2800" cap="none" dirty="0"/>
              <a:t>ИЭ РАН, г. Москва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19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FDCA4-D91A-4633-97D6-8307303DD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C4854F-3E1D-478D-98C0-64EAAD4E4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Микроэкономика и денежное обращение.</a:t>
            </a:r>
          </a:p>
          <a:p>
            <a:r>
              <a:rPr lang="ru-RU" dirty="0"/>
              <a:t>Макроэкономика и денежное обращение.</a:t>
            </a:r>
          </a:p>
          <a:p>
            <a:r>
              <a:rPr lang="ru-RU" dirty="0" err="1"/>
              <a:t>Мезоэкономика</a:t>
            </a:r>
            <a:r>
              <a:rPr lang="ru-RU" dirty="0"/>
              <a:t> (</a:t>
            </a:r>
            <a:r>
              <a:rPr lang="ru-RU" dirty="0" err="1"/>
              <a:t>мезоэкономический</a:t>
            </a:r>
            <a:r>
              <a:rPr lang="ru-RU" dirty="0"/>
              <a:t> подход). </a:t>
            </a:r>
          </a:p>
          <a:p>
            <a:r>
              <a:rPr lang="ru-RU" dirty="0"/>
              <a:t>Денежное обращение: </a:t>
            </a:r>
            <a:r>
              <a:rPr lang="ru-RU" dirty="0" err="1"/>
              <a:t>мезоэкономический</a:t>
            </a:r>
            <a:r>
              <a:rPr lang="ru-RU" dirty="0"/>
              <a:t> взгляд.</a:t>
            </a:r>
          </a:p>
          <a:p>
            <a:r>
              <a:rPr lang="ru-RU" dirty="0"/>
              <a:t>Заключение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1638FC1-EA83-4D93-BB61-F0796FF5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D8F5BB6-FCA6-4919-9923-8FABF1A7C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98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5E883-46CB-4C07-8D58-5E8109F0E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Микроэкономика и денежное обращение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7D372B-AE52-4BB9-A201-EED4569C73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A6926B-8147-41AF-AEED-8E65EC0D5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Санкт-Петербург, 26-28 апреля 2021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B434682-3FFC-4E22-9D52-5E3AFBAB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16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873CA4-C246-4E9D-A00D-2497C0E4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Деньги как «вуаль» (</a:t>
            </a:r>
            <a:r>
              <a:rPr lang="en-US" dirty="0"/>
              <a:t>veil)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F81275-EFBA-4F14-9FEE-FBB6D19B0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sz="3100" dirty="0"/>
              <a:t>Фрэнк Хан: «серьезнейший вызов, связанный с анализом денег, заключается в том, что даже наиболее проработанная модель экономики </a:t>
            </a:r>
            <a:r>
              <a:rPr lang="ru-RU" sz="3100" b="1" dirty="0"/>
              <a:t>не находит </a:t>
            </a:r>
            <a:r>
              <a:rPr lang="ru-RU" sz="3100" dirty="0"/>
              <a:t>им места. Такая модель – это, конечно, версия </a:t>
            </a:r>
            <a:r>
              <a:rPr lang="ru-RU" sz="3100" dirty="0" err="1"/>
              <a:t>вальрасианской</a:t>
            </a:r>
            <a:r>
              <a:rPr lang="ru-RU" sz="3100" dirty="0"/>
              <a:t> модели общего равновесия, предложенная </a:t>
            </a:r>
            <a:r>
              <a:rPr lang="ru-RU" sz="3100" dirty="0" err="1"/>
              <a:t>Эрроу</a:t>
            </a:r>
            <a:r>
              <a:rPr lang="ru-RU" sz="3100" dirty="0"/>
              <a:t> и Дебре» (</a:t>
            </a:r>
            <a:r>
              <a:rPr lang="en-US" sz="3100" dirty="0"/>
              <a:t>Hahn,</a:t>
            </a:r>
            <a:r>
              <a:rPr lang="ru-RU" sz="3100" dirty="0"/>
              <a:t> </a:t>
            </a:r>
            <a:r>
              <a:rPr lang="en-US" sz="3100" dirty="0"/>
              <a:t>1983</a:t>
            </a:r>
            <a:r>
              <a:rPr lang="ru-RU" sz="3100" dirty="0"/>
              <a:t> : 1)</a:t>
            </a:r>
            <a:r>
              <a:rPr lang="en-US" sz="3100" dirty="0"/>
              <a:t>.</a:t>
            </a:r>
          </a:p>
          <a:p>
            <a:r>
              <a:rPr lang="ru-RU" sz="3100" dirty="0"/>
              <a:t>Харди </a:t>
            </a:r>
            <a:r>
              <a:rPr lang="ru-RU" sz="3100" dirty="0" err="1"/>
              <a:t>Ханаппи</a:t>
            </a:r>
            <a:r>
              <a:rPr lang="ru-RU" sz="3100" dirty="0"/>
              <a:t>: «в теории равновесия (GET) </a:t>
            </a:r>
            <a:r>
              <a:rPr lang="ru-RU" sz="3100" b="1" dirty="0"/>
              <a:t>нет</a:t>
            </a:r>
            <a:r>
              <a:rPr lang="ru-RU" sz="3100" dirty="0"/>
              <a:t> эндогенно развитой теории денег, деньги и цены подобны завесе, брошенной монетарной властью над истинными и ‘естественными’ обменными отношениями’» (</a:t>
            </a:r>
            <a:r>
              <a:rPr lang="en-US" sz="3100" dirty="0" err="1"/>
              <a:t>Hanappi</a:t>
            </a:r>
            <a:r>
              <a:rPr lang="en-US" sz="3100" dirty="0"/>
              <a:t>, 2013 : </a:t>
            </a:r>
            <a:r>
              <a:rPr lang="ru-RU" sz="3100" dirty="0"/>
              <a:t>P.11</a:t>
            </a:r>
            <a:r>
              <a:rPr lang="en-US" sz="3100" dirty="0"/>
              <a:t>)</a:t>
            </a:r>
            <a:r>
              <a:rPr lang="ru-RU" sz="3100" dirty="0"/>
              <a:t>.</a:t>
            </a:r>
          </a:p>
          <a:p>
            <a:r>
              <a:rPr lang="ru-RU" sz="3100" dirty="0"/>
              <a:t>Джеффри </a:t>
            </a:r>
            <a:r>
              <a:rPr lang="ru-RU" sz="3100" dirty="0" err="1"/>
              <a:t>Ингхэм</a:t>
            </a:r>
            <a:r>
              <a:rPr lang="ru-RU" sz="3100" dirty="0"/>
              <a:t>: «</a:t>
            </a:r>
            <a:r>
              <a:rPr lang="ru-RU" sz="3100" b="1" dirty="0"/>
              <a:t>деньги даже не появляются </a:t>
            </a:r>
            <a:r>
              <a:rPr lang="ru-RU" sz="3100" dirty="0"/>
              <a:t>в аналитическом пространстве некоторых из наиболее престижных, математически изощренных моделей экономики, таких как модель общего равновесия </a:t>
            </a:r>
            <a:r>
              <a:rPr lang="ru-RU" sz="3100" dirty="0" err="1"/>
              <a:t>Эрроу</a:t>
            </a:r>
            <a:r>
              <a:rPr lang="ru-RU" sz="3100" dirty="0"/>
              <a:t>–Дебре» (</a:t>
            </a:r>
            <a:r>
              <a:rPr lang="ru-RU" sz="3100" dirty="0" err="1"/>
              <a:t>Ingham</a:t>
            </a:r>
            <a:r>
              <a:rPr lang="ru-RU" sz="3100" dirty="0"/>
              <a:t>, 2004, p. 8).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3A1F22-A94E-46DB-9D11-F5D182060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A399CD-5299-4FAC-BE98-99A5F0AA6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82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C14A6-1036-4E8D-A4C7-CF16E29DD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Анализирует ли микроэкономика денежное обращение? Нет.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EC25FB-C76B-4B71-9ADE-79FF8CA72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646" y="1760537"/>
            <a:ext cx="109728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в  равновесных микроэкономических моделях 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деньги не имеют принципиального значения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Ingham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2004 : 8; 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Курц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Сальвадори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2004;  Маевский, 2018). </a:t>
            </a:r>
          </a:p>
          <a:p>
            <a:pPr>
              <a:lnSpc>
                <a:spcPct val="80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 же можно сказать о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многопродуктовых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моделях В. В. Леонтьева, Дж. фон Неймана, П.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Сраффы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других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Курц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Сальвадори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2004), где имитируются кругообороты товаров, но не денег. 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Цены есть, денег – нет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(Маевский, 2019). </a:t>
            </a:r>
          </a:p>
          <a:p>
            <a:pPr>
              <a:lnSpc>
                <a:spcPct val="80000"/>
              </a:lnSpc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Известная «классическая дихотомия» - </a:t>
            </a:r>
            <a:r>
              <a:rPr lang="ru-RU" b="1" dirty="0">
                <a:latin typeface="Calibri" panose="020F0502020204030204" pitchFamily="34" charset="0"/>
                <a:cs typeface="Times New Roman" panose="02020603050405020304" pitchFamily="18" charset="0"/>
              </a:rPr>
              <a:t>раздельный анализ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реальной и денежной экономик, связанных лишь через уровень цен.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D01D51D-0DA8-4760-AE9A-A5233CC7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BC8427-E656-436C-8C97-DA5D98A2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853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5E883-46CB-4C07-8D58-5E8109F0E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Макроэкономика и денежное обращение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7D372B-AE52-4BB9-A201-EED4569C73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A6926B-8147-41AF-AEED-8E65EC0D5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B434682-3FFC-4E22-9D52-5E3AFBAB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89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57C64-AAC2-435B-A001-2D690FF45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Денежное обращение в макроэкономике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BB9BD9-D652-4C41-9DE5-83ADC7577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Дж. М. Кейнс, один из основоположников макроэкономики, ввел понятие </a:t>
            </a:r>
            <a:r>
              <a:rPr lang="ru-RU" b="1" dirty="0"/>
              <a:t>трансмиссионных механизмов денежно-кредитной политики. </a:t>
            </a:r>
            <a:r>
              <a:rPr lang="ru-RU" dirty="0" err="1"/>
              <a:t>Михал</a:t>
            </a:r>
            <a:r>
              <a:rPr lang="ru-RU" dirty="0"/>
              <a:t> </a:t>
            </a:r>
            <a:r>
              <a:rPr lang="ru-RU" dirty="0" err="1"/>
              <a:t>Калецки</a:t>
            </a:r>
            <a:r>
              <a:rPr lang="ru-RU" dirty="0"/>
              <a:t>, Рагнар </a:t>
            </a:r>
            <a:r>
              <a:rPr lang="ru-RU" dirty="0" err="1"/>
              <a:t>Фриш</a:t>
            </a:r>
            <a:r>
              <a:rPr lang="ru-RU" dirty="0"/>
              <a:t> (1933) и др. стали развивать макроэкономику,  в которой фигурируют государственные финансы и трансмиссионные денежные механизмы.</a:t>
            </a:r>
          </a:p>
          <a:p>
            <a:r>
              <a:rPr lang="ru-RU" dirty="0"/>
              <a:t>Но как после неоклассического синтеза, так и после нового неоклассического синтеза  деньги в макроэкономике мейнстрима рассматриваются по аналогии с товарным предложением в рамках тех же </a:t>
            </a:r>
            <a:r>
              <a:rPr lang="ru-RU" b="1" dirty="0"/>
              <a:t>моделей динамического равновесия спроса и предложения </a:t>
            </a:r>
            <a:r>
              <a:rPr lang="en-US" b="1" dirty="0"/>
              <a:t>(DSGE</a:t>
            </a:r>
            <a:r>
              <a:rPr lang="ru-RU" b="1" dirty="0"/>
              <a:t>-модели)</a:t>
            </a:r>
            <a:r>
              <a:rPr lang="ru-RU" dirty="0"/>
              <a:t>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A9B5B6F-2818-4630-8E76-6557E8C3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8A462A-7252-453C-A76B-29B09664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Санкт-Петербург, 26-28 апреля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804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3261</Words>
  <Application>Microsoft Office PowerPoint</Application>
  <PresentationFormat>Широкоэкранный</PresentationFormat>
  <Paragraphs>211</Paragraphs>
  <Slides>35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Тема Office</vt:lpstr>
      <vt:lpstr> Механизм денежного обращения как объект мезоэкономического анализа  </vt:lpstr>
      <vt:lpstr>Внутренняя мотивация</vt:lpstr>
      <vt:lpstr>Внешние вызовы</vt:lpstr>
      <vt:lpstr>План</vt:lpstr>
      <vt:lpstr>Микроэкономика и денежное обращение</vt:lpstr>
      <vt:lpstr>Деньги как «вуаль» (veil)</vt:lpstr>
      <vt:lpstr>Анализирует ли микроэкономика денежное обращение? Нет.</vt:lpstr>
      <vt:lpstr>Макроэкономика и денежное обращение</vt:lpstr>
      <vt:lpstr>Денежное обращение в макроэкономике</vt:lpstr>
      <vt:lpstr>О связи денежного обращения и реальных экономических процессов</vt:lpstr>
      <vt:lpstr>Об исследовании денег за пределами микро-макроэкономики</vt:lpstr>
      <vt:lpstr>      Для  современных экономик со сложной структурой, сильно «отклоняющихся» от неоклассической модели, необходим более глубокий анализ трансмиссионных механизмов денежного обращения и их взаимосвязи с развитием реального сектора,  что и привлекает к этому предмету современных мезоэкономистов. </vt:lpstr>
      <vt:lpstr> Мезоэкономика (мезоэкономический подход)</vt:lpstr>
      <vt:lpstr>«Мезоэкономика» - определение из Wikipedia</vt:lpstr>
      <vt:lpstr>Для мейнстрима мезоэкономики как отдельного направления не существует</vt:lpstr>
      <vt:lpstr>Основные постулаты мезоэкономического подхода (1): отход от микрооснований </vt:lpstr>
      <vt:lpstr>Основные постулаты мезоэкономического подхода (2):  разнообразие механизмов координации</vt:lpstr>
      <vt:lpstr>Основные постулаты мезоэкономического подхода (3): системный подход</vt:lpstr>
      <vt:lpstr>Основные постулаты мезоэкономического подхода (4): акцент на эндогенной динамике </vt:lpstr>
      <vt:lpstr>Основной объект в мезоэкономике – мезоструктуры, обеспечивающие развитие</vt:lpstr>
      <vt:lpstr>Исследование денежного обращения с точки зрения мезоэкономического подхода </vt:lpstr>
      <vt:lpstr>Кто были первыми  в России?</vt:lpstr>
      <vt:lpstr>Денежное обращение в экономике развития</vt:lpstr>
      <vt:lpstr>Денежное обращение в «экономике развития»</vt:lpstr>
      <vt:lpstr>Цели мезоэкономического анализа денежного обращения в экономике развития</vt:lpstr>
      <vt:lpstr>Цели мезоэкономического анализа денежного обращения в экономике развития (продолж.)</vt:lpstr>
      <vt:lpstr>Новейшие результаты исследования денежного обращения как объекта мезоэкономического анализа</vt:lpstr>
      <vt:lpstr>Новейшие результаты исследования денежного обращения как объекта мезоэкономического анализа (продолж.) </vt:lpstr>
      <vt:lpstr>Перспективы математического мезоэкономического  моделирования денежного обращения</vt:lpstr>
      <vt:lpstr>Заключение</vt:lpstr>
      <vt:lpstr>Заключение (продолж.) </vt:lpstr>
      <vt:lpstr>Некоторая цитированная литература</vt:lpstr>
      <vt:lpstr>Что можно почитать про мезоэкономику</vt:lpstr>
      <vt:lpstr>Благодарности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Механизм денежного обращения как объект мезоэкономического анализа  </dc:title>
  <dc:creator>Svetlana Kirdina</dc:creator>
  <cp:lastModifiedBy>Svetlana Kirdina</cp:lastModifiedBy>
  <cp:revision>22</cp:revision>
  <dcterms:created xsi:type="dcterms:W3CDTF">2021-04-24T09:39:20Z</dcterms:created>
  <dcterms:modified xsi:type="dcterms:W3CDTF">2021-04-28T06:07:27Z</dcterms:modified>
</cp:coreProperties>
</file>