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498" r:id="rId3"/>
    <p:sldId id="874" r:id="rId4"/>
    <p:sldId id="894" r:id="rId5"/>
    <p:sldId id="893" r:id="rId6"/>
    <p:sldId id="497" r:id="rId7"/>
    <p:sldId id="482" r:id="rId8"/>
    <p:sldId id="895" r:id="rId9"/>
    <p:sldId id="479" r:id="rId10"/>
    <p:sldId id="886" r:id="rId11"/>
    <p:sldId id="464" r:id="rId12"/>
    <p:sldId id="883" r:id="rId13"/>
    <p:sldId id="897" r:id="rId14"/>
    <p:sldId id="898" r:id="rId15"/>
    <p:sldId id="899" r:id="rId16"/>
    <p:sldId id="885" r:id="rId17"/>
    <p:sldId id="896" r:id="rId18"/>
    <p:sldId id="891" r:id="rId19"/>
    <p:sldId id="276" r:id="rId20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1"/>
    <a:srgbClr val="000096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80430" autoAdjust="0"/>
  </p:normalViewPr>
  <p:slideViewPr>
    <p:cSldViewPr>
      <p:cViewPr varScale="1">
        <p:scale>
          <a:sx n="54" d="100"/>
          <a:sy n="54" d="100"/>
        </p:scale>
        <p:origin x="1160" y="56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9936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410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396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9918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6609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16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6314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0EDDE58-E622-D993-8B91-F85654DB9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94CA3-C51D-4885-86EA-FBEEEC83A6C8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6148539-D4D3-0E8A-5F3A-473091174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9E0EFA-0D30-35ED-36D0-2DB5B9DC7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6186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DD272-C378-46F2-8D80-9A37C1A49C54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31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486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605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4978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864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65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5499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6407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5033A95C-1FA0-D7F9-2277-14428FA19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AB83A-011F-4197-83B2-219D1B01CBAE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F1D9451-F2E8-1861-EEAE-4EFB2CE17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4F8D80-FCDE-BAD6-832F-9890D1100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465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irdina@ineco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52937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600" b="1" dirty="0">
                <a:solidFill>
                  <a:srgbClr val="002060"/>
                </a:solidFill>
              </a:rPr>
              <a:t>СИНТЕЗ ИНСТИТУЦИОНАЛЬНОГО И ВОСПРОИЗВОДСТВЕННОГО ПОДХОДОВ В ЭКОНОМИЧЕСКОЙ ТЕОРИИ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VIII международная научная конференция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«Институциональная трансформация экономики: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правила эффективной политики»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002060"/>
                </a:solidFill>
              </a:rPr>
              <a:t>25-30 сентября  2023, г. Новосибирск</a:t>
            </a:r>
          </a:p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Кирдина-Чэндлер Светлана Георгиевна</a:t>
            </a:r>
            <a:r>
              <a:rPr lang="ru-RU" altLang="ru-RU" i="1" dirty="0">
                <a:solidFill>
                  <a:srgbClr val="002060"/>
                </a:solidFill>
              </a:rPr>
              <a:t>, к.э.н., д.с.н</a:t>
            </a:r>
            <a:r>
              <a:rPr lang="ru-RU" altLang="ru-RU" b="1" dirty="0">
                <a:solidFill>
                  <a:srgbClr val="002060"/>
                </a:solidFill>
              </a:rPr>
              <a:t>.,                                                                                 </a:t>
            </a:r>
            <a:r>
              <a:rPr lang="ru-RU" altLang="ru-RU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Институт экономики РАН, г  Москва</a:t>
            </a: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773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2445" y="128587"/>
            <a:ext cx="1096580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Формирование нового </a:t>
            </a:r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гетеродоксального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направления анализа денег в экономике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" y="1355599"/>
            <a:ext cx="100901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Одно из центральных понятий -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институты денежного обращения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взаимосвязанная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структура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каналов, организаций, правил и денежных  инструментов; её функционал состоит в том, чтобы обеспечивать необходимые объемы 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движение денег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для расширенного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воспроизводства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социально-экономической системы с целью обеспечения ее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суверенности,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т.е. сохранения экономико-политико-идеологической целостности в условиях неопределённости и внешних вызовов.</a:t>
            </a: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8EE471-36B8-BF47-D20F-D44C625BD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441" y="4861171"/>
            <a:ext cx="2687638" cy="145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0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Специфика </a:t>
            </a:r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гетеродоксального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анализа институтов денежного обращения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D9336A-B45C-B631-0A01-76F14B4B8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355" y="1610041"/>
            <a:ext cx="8897186" cy="48811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Денежное обращение в СССР и пост-советской России: общее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39863"/>
            <a:ext cx="97647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Наличие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переходных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стабилизирующих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периодов.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В переходные периоды идет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активное внедрение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институтов денежного обращения, характерных для альтернативной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Y-матрицы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развитие коммерческих банков, в том числе с привлечением иностранного капитала; изменение соотношения частного и государственного банкинга в пользу первого;  распространение концессий и систем коммерческого кредита на всех уровнях и др.                                                                                (НЭП и 1990-е гг.)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F808EA-D7AD-C899-3E86-B375495D2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181" y="4919224"/>
            <a:ext cx="3076993" cy="12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От переходных - к стабилизирующим периодам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39863"/>
            <a:ext cx="97647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Причины «сворачивания» (официально декларируемые или нет) периодов активных рыночных преобразований (помимо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неблагоприятных социальных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последствий):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неспособность формируемой в ходе рыночных реформ системы институтов денежного обращения обеспечить необходимые каналы и объемы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инвестиций для модернизации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 социально-экономического развития страны;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угрозы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потери суверенности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страны, прежде всего в экономической сфере. 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0750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Особенности стабилизирующих периодов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39863"/>
            <a:ext cx="97647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Повсеместное распространение институциональных форм, характерных  для институтов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Х-матрицы: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рост роли государства  в денежно-кредитной сфере; встраивание  институтов денежного обращения в систему экономических и социальных институтов страны. 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Это не «возврат к старому», поскольку имеет  место существенная модернизация Х-матричных форм.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СССР этот период имел место в 1930-1970-е гг., в современной России – после 1998 г. по настоящее время.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58812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Система институтов денежного обращения в современной России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1439863"/>
            <a:ext cx="97647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Институциональное оформление системы денежного обращения: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-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двухуровневая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банковская система:  ЦБ и коммерческие банки;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- действуют организации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различных форм собственности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  государственные формы  играют всё  более значимую роль;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- работает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биржа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где торгуются акции, облигации, валюта и устанавливаются официальные котировки  валютного курса;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- воссоздано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Федеральное казначейство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с 2021 г. запущена система «казначейских  счетов»…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65346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7" y="287338"/>
            <a:ext cx="10275241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Оптимистический прогноз для современной системы  институтов денежного обращения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5" name="TextBox 7">
            <a:extLst>
              <a:ext uri="{FF2B5EF4-FFF2-40B4-BE49-F238E27FC236}">
                <a16:creationId xmlns:a16="http://schemas.microsoft.com/office/drawing/2014/main" id="{712D361F-0BE3-207C-E16B-5823ED7E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80" y="1776208"/>
            <a:ext cx="97647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современной России идёт постоянный поиск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институционального баланса и синтеза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доминантных Х-институтов и комплементарных Y-институтов в системе денежного обращения, чего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не было в СССР.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Представленность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Х- и Y-институтов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системе денежного обращения России позволяет сделать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осторожный позитивный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прогноз относительно способности этой системы и в дальнейшем обеспечивать                                                        необходимый для развития нашей                                                                       страны функционал.</a:t>
            </a: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DA28E0-B279-58EC-1FC2-EA1944B54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000" y="4851898"/>
            <a:ext cx="2254103" cy="14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18BC0C90-8B1C-584A-8A4F-40E74FCE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>
            <a:extLst>
              <a:ext uri="{FF2B5EF4-FFF2-40B4-BE49-F238E27FC236}">
                <a16:creationId xmlns:a16="http://schemas.microsoft.com/office/drawing/2014/main" id="{C729698F-2516-D84D-3F6D-129A0A923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97710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Вместо выводов и заключения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2C2C1BDA-AFC2-8B94-555C-E05357E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5366" name="Номер слайда 4">
            <a:extLst>
              <a:ext uri="{FF2B5EF4-FFF2-40B4-BE49-F238E27FC236}">
                <a16:creationId xmlns:a16="http://schemas.microsoft.com/office/drawing/2014/main" id="{C73A8331-C077-3514-1662-7BDC62AA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006BB-F02C-4097-89BE-4A08B9BA95A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524F9B-D890-DE03-7390-ABC367F69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637" y="1142788"/>
            <a:ext cx="6840760" cy="48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5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Публикации по теме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solidFill>
                  <a:srgbClr val="004C86"/>
                </a:solidFill>
                <a:latin typeface="Myriad Pro Light" panose="020B0403030403020204" pitchFamily="34" charset="0"/>
              </a:rPr>
              <a:t>       </a:t>
            </a: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6" y="1359829"/>
            <a:ext cx="10592866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300" i="1" dirty="0">
                <a:solidFill>
                  <a:srgbClr val="002060"/>
                </a:solidFill>
                <a:latin typeface="Myriad Pro" panose="020B0503030403020204" pitchFamily="34" charset="0"/>
              </a:rPr>
              <a:t>Кирдина-Чэндлер С.Г. 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Институционализация денежного обращения: </a:t>
            </a:r>
            <a:r>
              <a:rPr lang="ru-RU" altLang="ru-RU" sz="2300" dirty="0" err="1">
                <a:solidFill>
                  <a:srgbClr val="002060"/>
                </a:solidFill>
                <a:latin typeface="Myriad Pro" panose="020B0503030403020204" pitchFamily="34" charset="0"/>
              </a:rPr>
              <a:t>гетеродоксальный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 анализ </a:t>
            </a:r>
            <a:r>
              <a:rPr lang="en-US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// </a:t>
            </a:r>
            <a:r>
              <a:rPr lang="ru-RU" altLang="ru-RU" sz="2300" i="1" dirty="0">
                <a:solidFill>
                  <a:srgbClr val="002060"/>
                </a:solidFill>
                <a:latin typeface="Myriad Pro" panose="020B0503030403020204" pitchFamily="34" charset="0"/>
              </a:rPr>
              <a:t>Terra Economicus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ru-RU" altLang="ru-RU" sz="2300" b="1" dirty="0">
                <a:solidFill>
                  <a:srgbClr val="002060"/>
                </a:solidFill>
                <a:latin typeface="Myriad Pro" panose="020B0503030403020204" pitchFamily="34" charset="0"/>
              </a:rPr>
              <a:t>2023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 Т. 21. № 3. С. 45–57.</a:t>
            </a:r>
          </a:p>
          <a:p>
            <a:pPr>
              <a:spcBef>
                <a:spcPct val="0"/>
              </a:spcBef>
            </a:pPr>
            <a:r>
              <a:rPr lang="ru-RU" altLang="ru-RU" sz="2300" i="1" dirty="0">
                <a:solidFill>
                  <a:srgbClr val="002060"/>
                </a:solidFill>
                <a:latin typeface="Myriad Pro" panose="020B0503030403020204" pitchFamily="34" charset="0"/>
              </a:rPr>
              <a:t>Кирдина-Чэндлер С. Г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 О синтезе и междисциплинарности в экономической теории: сравнение русскоязычного и англоязычного дискурсов // </a:t>
            </a:r>
            <a:r>
              <a:rPr lang="ru-RU" altLang="ru-RU" sz="23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AlterEconomics</a:t>
            </a:r>
            <a:r>
              <a:rPr lang="ru-RU" altLang="ru-RU" sz="2300" i="1" dirty="0">
                <a:solidFill>
                  <a:srgbClr val="002060"/>
                </a:solidFill>
                <a:latin typeface="Myriad Pro" panose="020B0503030403020204" pitchFamily="34" charset="0"/>
              </a:rPr>
              <a:t>.  </a:t>
            </a:r>
            <a:r>
              <a:rPr lang="ru-RU" altLang="ru-RU" sz="2300" b="1" dirty="0">
                <a:solidFill>
                  <a:srgbClr val="002060"/>
                </a:solidFill>
                <a:latin typeface="Myriad Pro" panose="020B0503030403020204" pitchFamily="34" charset="0"/>
              </a:rPr>
              <a:t>2023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Т. 20. № 1. С.  59–78. </a:t>
            </a:r>
          </a:p>
          <a:p>
            <a:pPr>
              <a:spcBef>
                <a:spcPct val="0"/>
              </a:spcBef>
            </a:pPr>
            <a:r>
              <a:rPr lang="ru-RU" altLang="ru-RU" sz="2300" i="1" dirty="0">
                <a:solidFill>
                  <a:srgbClr val="002060"/>
                </a:solidFill>
                <a:latin typeface="Myriad Pro" panose="020B0503030403020204" pitchFamily="34" charset="0"/>
              </a:rPr>
              <a:t>Синтез в экономической теории и экономической политике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Колл. монография / Под общей ред. В.И. Маевского и С.Г. </a:t>
            </a:r>
            <a:r>
              <a:rPr lang="ru-RU" altLang="ru-RU" sz="2300" dirty="0" err="1">
                <a:solidFill>
                  <a:srgbClr val="002060"/>
                </a:solidFill>
                <a:latin typeface="Myriad Pro" panose="020B0503030403020204" pitchFamily="34" charset="0"/>
              </a:rPr>
              <a:t>Кирдиной-Чэндлер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М.: ИЭ РАН, </a:t>
            </a:r>
            <a:r>
              <a:rPr lang="ru-RU" altLang="ru-RU" sz="2300" b="1" dirty="0">
                <a:solidFill>
                  <a:srgbClr val="002060"/>
                </a:solidFill>
                <a:latin typeface="Myriad Pro" panose="020B0503030403020204" pitchFamily="34" charset="0"/>
              </a:rPr>
              <a:t>2022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r>
              <a:rPr lang="ru-RU" altLang="ru-RU" sz="2300" i="1" dirty="0">
                <a:solidFill>
                  <a:srgbClr val="002060"/>
                </a:solidFill>
                <a:latin typeface="Myriad Pro" panose="020B0503030403020204" pitchFamily="34" charset="0"/>
              </a:rPr>
              <a:t>Кирдина-Чэндлер С.Г. 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Парадоксы синтеза в экономической теории // Terra Economicus. </a:t>
            </a:r>
            <a:r>
              <a:rPr lang="ru-RU" altLang="ru-RU" sz="2300" b="1" dirty="0">
                <a:solidFill>
                  <a:srgbClr val="002060"/>
                </a:solidFill>
                <a:latin typeface="Myriad Pro" panose="020B0503030403020204" pitchFamily="34" charset="0"/>
              </a:rPr>
              <a:t>2021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Том 19. № 3. С. 37–52. </a:t>
            </a:r>
          </a:p>
          <a:p>
            <a:pPr>
              <a:spcBef>
                <a:spcPct val="0"/>
              </a:spcBef>
            </a:pPr>
            <a:r>
              <a:rPr lang="ru-RU" altLang="ru-RU" sz="2300" i="1" dirty="0">
                <a:solidFill>
                  <a:srgbClr val="002060"/>
                </a:solidFill>
                <a:latin typeface="Myriad Pro" panose="020B0503030403020204" pitchFamily="34" charset="0"/>
              </a:rPr>
              <a:t>Кирдина-Чэндлер С.Г.  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Новая «старая» институционализация денежного обращения в постсоветской России //Journal </a:t>
            </a:r>
            <a:r>
              <a:rPr lang="ru-RU" altLang="ru-RU" sz="2300" dirty="0" err="1">
                <a:solidFill>
                  <a:srgbClr val="002060"/>
                </a:solidFill>
                <a:latin typeface="Myriad Pro" panose="020B0503030403020204" pitchFamily="34" charset="0"/>
              </a:rPr>
              <a:t>of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300" dirty="0" err="1">
                <a:solidFill>
                  <a:srgbClr val="002060"/>
                </a:solidFill>
                <a:latin typeface="Myriad Pro" panose="020B0503030403020204" pitchFamily="34" charset="0"/>
              </a:rPr>
              <a:t>Institutional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 Studies. </a:t>
            </a:r>
            <a:r>
              <a:rPr lang="ru-RU" altLang="ru-RU" sz="2300" b="1" dirty="0">
                <a:solidFill>
                  <a:srgbClr val="002060"/>
                </a:solidFill>
                <a:latin typeface="Myriad Pro" panose="020B0503030403020204" pitchFamily="34" charset="0"/>
              </a:rPr>
              <a:t>2021</a:t>
            </a:r>
            <a:r>
              <a:rPr lang="ru-RU" altLang="ru-RU" sz="2300" dirty="0">
                <a:solidFill>
                  <a:srgbClr val="002060"/>
                </a:solidFill>
                <a:latin typeface="Myriad Pro" panose="020B0503030403020204" pitchFamily="34" charset="0"/>
              </a:rPr>
              <a:t>. Т. 13. № 4. С. 6-24.</a:t>
            </a:r>
          </a:p>
          <a:p>
            <a:pPr>
              <a:spcBef>
                <a:spcPct val="0"/>
              </a:spcBef>
            </a:pPr>
            <a:endParaRPr lang="ru-RU" altLang="ru-RU" sz="22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680FE-BAB3-4F3F-B2D6-D543F9F907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76553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r>
              <a:rPr lang="ru-RU" altLang="ru-RU" sz="40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40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US" altLang="ru-RU" sz="3200" dirty="0">
                <a:latin typeface="+mn-lt"/>
                <a:hlinkClick r:id="rId4"/>
              </a:rPr>
              <a:t>kirdina@inecon.ru</a:t>
            </a:r>
            <a:br>
              <a:rPr lang="en-US" altLang="ru-RU" sz="3200" dirty="0">
                <a:latin typeface="+mn-lt"/>
              </a:rPr>
            </a:br>
            <a:r>
              <a:rPr lang="en-US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www.kirdina.ru</a:t>
            </a: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994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421" y="287338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План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6" y="1439863"/>
            <a:ext cx="957706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теоретический синтез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популярного в стране и мире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институционального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подхода с доминировавшим в советские времена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воспроизводственным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подходом;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демонстрация результатов такого синтеза: особенности 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институционализации денежного обращения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СССР и пост-советской России.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7775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421" y="287338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 разных институциональных подходах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08" y="1320665"/>
            <a:ext cx="1033700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Среди институционалистов явно или неявно присутствует разделение на: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-  тех, кто работает в русле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ортодоксальной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неоклассической экономики и близок к мейнстриму экономической теории;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- тех, кто является сторонником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гетеродоксии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Разные институционалисты                                                                             опираются на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разные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предпосылки.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489FDE-1D25-E44E-CA90-308E9605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339" y="3625949"/>
            <a:ext cx="3902411" cy="25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0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421" y="287338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«Ортодоксальный»  институционализм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21" y="1439863"/>
            <a:ext cx="1029734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Ортодоксальные  институционалисты = </a:t>
            </a:r>
            <a:r>
              <a:rPr lang="ru-RU" altLang="ru-RU" sz="2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неоинституционалисты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(теория трансакционных издержек, теория общественного выбора и др.).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Общее с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ортодоксальной неоклассической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экономической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теорией:  опора на принцип методологического индивидуализма и другие, пусть и несколько ослабленные, исходные предпосылки неоклассики.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Институты создают люди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Очень полезное направление исследований. 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98114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" y="-95003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421" y="287338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Гетеродоксальный</a:t>
            </a:r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 институционализм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439863"/>
            <a:ext cx="1033700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Гетеродоксальных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институционалистов объединяет «популяционный» подход, объективистский подход, внимание к эволюции экономических институтов. Такой подход формируется с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1898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г.  основателем «старого», или «традиционного» институционализма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Торстейном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Вебленом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Современные гетеродоксальные институционалисты считают себя представителями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институционально-эволюционной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экономической науки (синтез институционального и эволюционного подходов).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Институты - результат экономической эволюции.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4045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" y="-2375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Теоретический синтез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4" y="1227301"/>
            <a:ext cx="1032906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Под теоретическим синтезом понимается форма </a:t>
            </a:r>
            <a:r>
              <a:rPr lang="ru-RU" altLang="ru-RU" sz="2600" b="1" dirty="0">
                <a:solidFill>
                  <a:srgbClr val="002060"/>
                </a:solidFill>
                <a:latin typeface="Myriad Pro" panose="020B0503030403020204" pitchFamily="34" charset="0"/>
              </a:rPr>
              <a:t>успешной интеграции </a:t>
            </a: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альтернативных/дополняющих теорий при достижении </a:t>
            </a:r>
            <a:r>
              <a:rPr lang="ru-RU" altLang="ru-RU" sz="2600" b="1" dirty="0">
                <a:solidFill>
                  <a:srgbClr val="002060"/>
                </a:solidFill>
                <a:latin typeface="Myriad Pro" panose="020B0503030403020204" pitchFamily="34" charset="0"/>
              </a:rPr>
              <a:t>методологического консенсуса </a:t>
            </a: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и «прекращении методологической борьбы » (</a:t>
            </a:r>
            <a:r>
              <a:rPr lang="ru-RU" altLang="ru-RU" sz="26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Вудфорд</a:t>
            </a: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, 2010. С. 18) между ними.</a:t>
            </a:r>
          </a:p>
          <a:p>
            <a:pPr>
              <a:spcBef>
                <a:spcPct val="0"/>
              </a:spcBef>
            </a:pP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В результате создается </a:t>
            </a:r>
            <a:r>
              <a:rPr lang="ru-RU" altLang="ru-RU" sz="2600" b="1" dirty="0">
                <a:solidFill>
                  <a:srgbClr val="002060"/>
                </a:solidFill>
                <a:latin typeface="Myriad Pro" panose="020B0503030403020204" pitchFamily="34" charset="0"/>
              </a:rPr>
              <a:t>новая концептуальная рамка </a:t>
            </a: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для: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   - развития новых экономических направлений,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   - исследования новых феноменов,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   - решения нерешённых экономических проблем.                                                                 Примеры:                                                                                                                                        </a:t>
            </a:r>
            <a:r>
              <a:rPr lang="ru-RU" altLang="ru-RU" sz="2600" i="1" dirty="0">
                <a:solidFill>
                  <a:srgbClr val="002060"/>
                </a:solidFill>
                <a:latin typeface="Myriad Pro" panose="020B0503030403020204" pitchFamily="34" charset="0"/>
              </a:rPr>
              <a:t>неоклассический </a:t>
            </a: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и</a:t>
            </a:r>
            <a:r>
              <a:rPr lang="ru-RU" altLang="ru-RU" sz="2600" i="1" dirty="0">
                <a:solidFill>
                  <a:srgbClr val="002060"/>
                </a:solidFill>
                <a:latin typeface="Myriad Pro" panose="020B0503030403020204" pitchFamily="34" charset="0"/>
              </a:rPr>
              <a:t>  новый  неоклассический синтез.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48962-7031-6250-B121-F7349EEA5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752" y="4246947"/>
            <a:ext cx="228010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rgbClr val="004C86"/>
                </a:solidFill>
                <a:latin typeface="Myriad Pro" panose="020B0503030403020204" pitchFamily="34" charset="0"/>
              </a:rPr>
              <a:t>Гетеродоксальный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 экономист Карл Маркс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757032"/>
            <a:ext cx="100901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Карл Маркс считается нынче  </a:t>
            </a:r>
            <a:r>
              <a:rPr lang="ru-RU" altLang="ru-RU" dirty="0" err="1">
                <a:solidFill>
                  <a:srgbClr val="002060"/>
                </a:solidFill>
                <a:latin typeface="Myriad Pro" panose="020B0503030403020204" pitchFamily="34" charset="0"/>
              </a:rPr>
              <a:t>гетеродоксальным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экономистом.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Он сам </a:t>
            </a:r>
            <a:r>
              <a:rPr lang="ru-RU" altLang="ru-RU" b="1" dirty="0">
                <a:solidFill>
                  <a:srgbClr val="002060"/>
                </a:solidFill>
                <a:latin typeface="Myriad Pro" panose="020B0503030403020204" pitchFamily="34" charset="0"/>
              </a:rPr>
              <a:t>реализовал синтез марксистского воспроизводственного  подхода с институциональным</a:t>
            </a:r>
            <a:r>
              <a:rPr lang="ru-RU" altLang="ru-RU" dirty="0">
                <a:solidFill>
                  <a:srgbClr val="002060"/>
                </a:solidFill>
                <a:latin typeface="Myriad Pro" panose="020B0503030403020204" pitchFamily="34" charset="0"/>
              </a:rPr>
              <a:t> (см. его типологию общественно-экономических формаций). </a:t>
            </a:r>
            <a:endParaRPr lang="ru-RU" altLang="ru-RU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8423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Современный зарубежный пример синтеза институционального и воспроизводственного подходов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81" y="1610067"/>
            <a:ext cx="100901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Исследования французских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регуляционистов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1970-х гг.: Робер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Буайе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Мишель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Аглиетта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 другие </a:t>
            </a:r>
            <a:r>
              <a:rPr lang="ru-RU" altLang="ru-RU" sz="2800" b="1" dirty="0" err="1">
                <a:solidFill>
                  <a:srgbClr val="002060"/>
                </a:solidFill>
                <a:latin typeface="Myriad Pro" panose="020B0503030403020204" pitchFamily="34" charset="0"/>
              </a:rPr>
              <a:t>нео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-марксисты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В теории регуляции, или «исторической макроэкономике», ими реализован подход, учитывающий конкретно-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исторические институциональные формы реализации воспроизводственных процессов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в различных странах в разное время.</a:t>
            </a:r>
          </a:p>
          <a:p>
            <a:pPr>
              <a:spcBef>
                <a:spcPct val="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Типы регуляции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: рыночный,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мезокорпоративистский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социал-демократический и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этатистский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. </a:t>
            </a:r>
            <a:endParaRPr lang="ru-RU" altLang="ru-RU" sz="28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6454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679870A1-AEDA-7928-41D6-5532C578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3966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02322E39-C75C-CADA-61B5-4855024FD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Российский пример синтеза институционального и воспроизводственного подходов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3B5DBF43-3C96-5C1A-C0D5-3AFBC666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7">
            <a:extLst>
              <a:ext uri="{FF2B5EF4-FFF2-40B4-BE49-F238E27FC236}">
                <a16:creationId xmlns:a16="http://schemas.microsoft.com/office/drawing/2014/main" id="{76ABF594-A21E-DF13-521C-04B53BF5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777411"/>
            <a:ext cx="100901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Синтез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теории институциональных Х-Y-матриц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(Кирдина,  2014) и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теории переключающегося режима воспроизводства капитала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(Маевский, 2012).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Дополняют друг друга для  более глубокого понимания и более точного описания функционирования современной денежной экономики.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Общий предмет  - специфика </a:t>
            </a:r>
            <a:r>
              <a:rPr lang="ru-RU" altLang="ru-RU" sz="2800" b="1" dirty="0">
                <a:solidFill>
                  <a:srgbClr val="002060"/>
                </a:solidFill>
                <a:latin typeface="Myriad Pro" panose="020B0503030403020204" pitchFamily="34" charset="0"/>
              </a:rPr>
              <a:t>институциональной структуры денежных кругооборотов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воспроизводства капитала в обществах с доминированием Х- или Y-матрицы. </a:t>
            </a:r>
          </a:p>
        </p:txBody>
      </p:sp>
      <p:sp>
        <p:nvSpPr>
          <p:cNvPr id="13318" name="Номер слайда 4">
            <a:extLst>
              <a:ext uri="{FF2B5EF4-FFF2-40B4-BE49-F238E27FC236}">
                <a16:creationId xmlns:a16="http://schemas.microsoft.com/office/drawing/2014/main" id="{40987DB2-BB69-D9E1-97C1-0262FC79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A01B03-9451-4B6C-83A5-D693E69CF9F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5822414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10846</TotalTime>
  <Words>1097</Words>
  <Application>Microsoft Office PowerPoint</Application>
  <PresentationFormat>Произвольный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Nova Light</vt:lpstr>
      <vt:lpstr>Myriad Pro</vt:lpstr>
      <vt:lpstr>Myriad Pro Light</vt:lpstr>
      <vt:lpstr>Оформление по умолчанию</vt:lpstr>
      <vt:lpstr>Презентация PowerPoint</vt:lpstr>
      <vt:lpstr>План</vt:lpstr>
      <vt:lpstr>О разных институциональных подходах</vt:lpstr>
      <vt:lpstr>«Ортодоксальный»  институционализм</vt:lpstr>
      <vt:lpstr>Гетеродоксальный институционализм</vt:lpstr>
      <vt:lpstr>Теоретический синтез</vt:lpstr>
      <vt:lpstr>Гетеродоксальный экономист Карл Маркс</vt:lpstr>
      <vt:lpstr>Современный зарубежный пример синтеза институционального и воспроизводственного подходов</vt:lpstr>
      <vt:lpstr>Российский пример синтеза институционального и воспроизводственного подходов</vt:lpstr>
      <vt:lpstr>Формирование нового гетеродоксального направления анализа денег в экономике</vt:lpstr>
      <vt:lpstr>Специфика гетеродоксального анализа институтов денежного обращения</vt:lpstr>
      <vt:lpstr>Денежное обращение в СССР и пост-советской России: общее</vt:lpstr>
      <vt:lpstr>От переходных - к стабилизирующим периодам</vt:lpstr>
      <vt:lpstr>Особенности стабилизирующих периодов</vt:lpstr>
      <vt:lpstr>Система институтов денежного обращения в современной России</vt:lpstr>
      <vt:lpstr>Оптимистический прогноз для современной системы  институтов денежного обращения</vt:lpstr>
      <vt:lpstr>Вместо выводов и заключения</vt:lpstr>
      <vt:lpstr>Публикации по теме</vt:lpstr>
      <vt:lpstr>    Спасибо за внимание!  Светлана Георгиевна Кирдина-Чэндлер  kirdina@inecon.ru www.kirdina.ru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192</cp:revision>
  <dcterms:created xsi:type="dcterms:W3CDTF">2021-12-07T13:39:17Z</dcterms:created>
  <dcterms:modified xsi:type="dcterms:W3CDTF">2023-09-27T14:46:59Z</dcterms:modified>
</cp:coreProperties>
</file>