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1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0.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drawings/drawing2.xml" ContentType="application/vnd.openxmlformats-officedocument.drawingml.chartshapes+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6"/>
  </p:notesMasterIdLst>
  <p:sldIdLst>
    <p:sldId id="256" r:id="rId2"/>
    <p:sldId id="350" r:id="rId3"/>
    <p:sldId id="291" r:id="rId4"/>
    <p:sldId id="298" r:id="rId5"/>
    <p:sldId id="325" r:id="rId6"/>
    <p:sldId id="375" r:id="rId7"/>
    <p:sldId id="376" r:id="rId8"/>
    <p:sldId id="296" r:id="rId9"/>
    <p:sldId id="300" r:id="rId10"/>
    <p:sldId id="326" r:id="rId11"/>
    <p:sldId id="569" r:id="rId12"/>
    <p:sldId id="570" r:id="rId13"/>
    <p:sldId id="318" r:id="rId14"/>
    <p:sldId id="319" r:id="rId15"/>
    <p:sldId id="257" r:id="rId16"/>
    <p:sldId id="259" r:id="rId17"/>
    <p:sldId id="379" r:id="rId18"/>
    <p:sldId id="380" r:id="rId19"/>
    <p:sldId id="381" r:id="rId20"/>
    <p:sldId id="382" r:id="rId21"/>
    <p:sldId id="383" r:id="rId22"/>
    <p:sldId id="384" r:id="rId23"/>
    <p:sldId id="385" r:id="rId24"/>
    <p:sldId id="386" r:id="rId25"/>
    <p:sldId id="387" r:id="rId26"/>
    <p:sldId id="264" r:id="rId27"/>
    <p:sldId id="265" r:id="rId28"/>
    <p:sldId id="269" r:id="rId29"/>
    <p:sldId id="571" r:id="rId30"/>
    <p:sldId id="279" r:id="rId31"/>
    <p:sldId id="280" r:id="rId32"/>
    <p:sldId id="312" r:id="rId33"/>
    <p:sldId id="554" r:id="rId34"/>
    <p:sldId id="558" r:id="rId35"/>
    <p:sldId id="267" r:id="rId36"/>
    <p:sldId id="314" r:id="rId37"/>
    <p:sldId id="553" r:id="rId38"/>
    <p:sldId id="559" r:id="rId39"/>
    <p:sldId id="560" r:id="rId40"/>
    <p:sldId id="561" r:id="rId41"/>
    <p:sldId id="562" r:id="rId42"/>
    <p:sldId id="564" r:id="rId43"/>
    <p:sldId id="315" r:id="rId44"/>
    <p:sldId id="563" r:id="rId45"/>
    <p:sldId id="272" r:id="rId46"/>
    <p:sldId id="565" r:id="rId47"/>
    <p:sldId id="566" r:id="rId48"/>
    <p:sldId id="567" r:id="rId49"/>
    <p:sldId id="273" r:id="rId50"/>
    <p:sldId id="514" r:id="rId51"/>
    <p:sldId id="548" r:id="rId52"/>
    <p:sldId id="568" r:id="rId53"/>
    <p:sldId id="313" r:id="rId54"/>
    <p:sldId id="294" r:id="rId55"/>
  </p:sldIdLst>
  <p:sldSz cx="9144000" cy="5143500" type="screen16x9"/>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vetlana Kirdina" initials="SK" lastIdx="1" clrIdx="0">
    <p:extLst>
      <p:ext uri="{19B8F6BF-5375-455C-9EA6-DF929625EA0E}">
        <p15:presenceInfo xmlns:p15="http://schemas.microsoft.com/office/powerpoint/2012/main" userId="5bc42092c5dd30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82" autoAdjust="0"/>
    <p:restoredTop sz="78751" autoAdjust="0"/>
  </p:normalViewPr>
  <p:slideViewPr>
    <p:cSldViewPr>
      <p:cViewPr varScale="1">
        <p:scale>
          <a:sx n="65" d="100"/>
          <a:sy n="65" d="100"/>
        </p:scale>
        <p:origin x="1220" y="40"/>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commentAuthors" Target="commentAuthors.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C:\Users\mavpi_000\Downloads\CP_China_Svetlana_15.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file:///C:\Users\mavpi_000\Downloads\CP_China_Svetlana_15.xlsx"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969408088194066E-2"/>
          <c:y val="7.0719725098770794E-2"/>
          <c:w val="0.93105773670407765"/>
          <c:h val="0.8401157181365827"/>
        </c:manualLayout>
      </c:layout>
      <c:barChart>
        <c:barDir val="col"/>
        <c:grouping val="clustered"/>
        <c:varyColors val="0"/>
        <c:ser>
          <c:idx val="0"/>
          <c:order val="0"/>
          <c:tx>
            <c:strRef>
              <c:f>[CP_China_Svetlana_15.xlsx]charts!$AE$33</c:f>
              <c:strCache>
                <c:ptCount val="1"/>
                <c:pt idx="0">
                  <c:v>Russia</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trendline>
            <c:spPr>
              <a:ln w="19050" cap="rnd">
                <a:solidFill>
                  <a:schemeClr val="accent1"/>
                </a:solidFill>
              </a:ln>
              <a:effectLst/>
            </c:spPr>
            <c:trendlineType val="movingAvg"/>
            <c:period val="2"/>
            <c:dispRSqr val="0"/>
            <c:dispEq val="0"/>
          </c:trendline>
          <c:cat>
            <c:numRef>
              <c:f>[CP_China_Svetlana_15.xlsx]charts!$AF$32:$BG$32</c:f>
              <c:numCache>
                <c:formatCode>General</c:formatCode>
                <c:ptCount val="28"/>
                <c:pt idx="0">
                  <c:v>1987</c:v>
                </c:pt>
                <c:pt idx="1">
                  <c:v>1988</c:v>
                </c:pt>
                <c:pt idx="2">
                  <c:v>1989</c:v>
                </c:pt>
                <c:pt idx="3">
                  <c:v>1990</c:v>
                </c:pt>
                <c:pt idx="4">
                  <c:v>1991</c:v>
                </c:pt>
                <c:pt idx="5">
                  <c:v>1992</c:v>
                </c:pt>
                <c:pt idx="6">
                  <c:v>1993</c:v>
                </c:pt>
                <c:pt idx="7">
                  <c:v>1994</c:v>
                </c:pt>
                <c:pt idx="8">
                  <c:v>1995</c:v>
                </c:pt>
                <c:pt idx="9">
                  <c:v>1996</c:v>
                </c:pt>
                <c:pt idx="10">
                  <c:v>1997</c:v>
                </c:pt>
                <c:pt idx="11">
                  <c:v>1998</c:v>
                </c:pt>
                <c:pt idx="12">
                  <c:v>1999</c:v>
                </c:pt>
                <c:pt idx="13">
                  <c:v>2000</c:v>
                </c:pt>
                <c:pt idx="14">
                  <c:v>2001</c:v>
                </c:pt>
                <c:pt idx="15">
                  <c:v>2002</c:v>
                </c:pt>
                <c:pt idx="16">
                  <c:v>2003</c:v>
                </c:pt>
                <c:pt idx="17">
                  <c:v>2004</c:v>
                </c:pt>
                <c:pt idx="18">
                  <c:v>2005</c:v>
                </c:pt>
                <c:pt idx="19">
                  <c:v>2006</c:v>
                </c:pt>
                <c:pt idx="20">
                  <c:v>2007</c:v>
                </c:pt>
                <c:pt idx="21">
                  <c:v>2008</c:v>
                </c:pt>
                <c:pt idx="22">
                  <c:v>2009</c:v>
                </c:pt>
                <c:pt idx="23">
                  <c:v>2010</c:v>
                </c:pt>
                <c:pt idx="24">
                  <c:v>2011</c:v>
                </c:pt>
                <c:pt idx="25">
                  <c:v>2012</c:v>
                </c:pt>
                <c:pt idx="26">
                  <c:v>2013</c:v>
                </c:pt>
                <c:pt idx="27">
                  <c:v>2014</c:v>
                </c:pt>
              </c:numCache>
            </c:numRef>
          </c:cat>
          <c:val>
            <c:numRef>
              <c:f>[CP_China_Svetlana_15.xlsx]charts!$AF$33:$BG$33</c:f>
              <c:numCache>
                <c:formatCode>General</c:formatCode>
                <c:ptCount val="28"/>
                <c:pt idx="0">
                  <c:v>0</c:v>
                </c:pt>
                <c:pt idx="1">
                  <c:v>43</c:v>
                </c:pt>
                <c:pt idx="2">
                  <c:v>224</c:v>
                </c:pt>
                <c:pt idx="3">
                  <c:v>986</c:v>
                </c:pt>
                <c:pt idx="4">
                  <c:v>869</c:v>
                </c:pt>
                <c:pt idx="5">
                  <c:v>1713</c:v>
                </c:pt>
                <c:pt idx="6">
                  <c:v>2019</c:v>
                </c:pt>
                <c:pt idx="7">
                  <c:v>2517</c:v>
                </c:pt>
                <c:pt idx="8">
                  <c:v>2295</c:v>
                </c:pt>
                <c:pt idx="9">
                  <c:v>2029</c:v>
                </c:pt>
                <c:pt idx="10">
                  <c:v>1697</c:v>
                </c:pt>
                <c:pt idx="11">
                  <c:v>1476</c:v>
                </c:pt>
                <c:pt idx="12">
                  <c:v>1349</c:v>
                </c:pt>
                <c:pt idx="13">
                  <c:v>1311</c:v>
                </c:pt>
                <c:pt idx="14">
                  <c:v>1319</c:v>
                </c:pt>
                <c:pt idx="15">
                  <c:v>1329</c:v>
                </c:pt>
                <c:pt idx="16">
                  <c:v>1329</c:v>
                </c:pt>
                <c:pt idx="17">
                  <c:v>1249</c:v>
                </c:pt>
                <c:pt idx="18">
                  <c:v>1205</c:v>
                </c:pt>
                <c:pt idx="19">
                  <c:v>1143</c:v>
                </c:pt>
                <c:pt idx="20">
                  <c:v>1092</c:v>
                </c:pt>
                <c:pt idx="21">
                  <c:v>1058</c:v>
                </c:pt>
                <c:pt idx="22">
                  <c:v>1007</c:v>
                </c:pt>
                <c:pt idx="23">
                  <c:v>955</c:v>
                </c:pt>
                <c:pt idx="24">
                  <c:v>922</c:v>
                </c:pt>
                <c:pt idx="25">
                  <c:v>897</c:v>
                </c:pt>
                <c:pt idx="26">
                  <c:v>859</c:v>
                </c:pt>
                <c:pt idx="27">
                  <c:v>790</c:v>
                </c:pt>
              </c:numCache>
            </c:numRef>
          </c:val>
          <c:extLst>
            <c:ext xmlns:c16="http://schemas.microsoft.com/office/drawing/2014/chart" uri="{C3380CC4-5D6E-409C-BE32-E72D297353CC}">
              <c16:uniqueId val="{00000001-A487-421A-938A-876070AD9C2C}"/>
            </c:ext>
          </c:extLst>
        </c:ser>
        <c:ser>
          <c:idx val="1"/>
          <c:order val="1"/>
          <c:tx>
            <c:strRef>
              <c:f>[CP_China_Svetlana_15.xlsx]charts!$AE$34</c:f>
              <c:strCache>
                <c:ptCount val="1"/>
                <c:pt idx="0">
                  <c:v>China</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trendline>
            <c:spPr>
              <a:ln w="19050" cap="rnd">
                <a:solidFill>
                  <a:schemeClr val="accent2"/>
                </a:solidFill>
              </a:ln>
              <a:effectLst/>
            </c:spPr>
            <c:trendlineType val="movingAvg"/>
            <c:period val="2"/>
            <c:dispRSqr val="0"/>
            <c:dispEq val="0"/>
          </c:trendline>
          <c:cat>
            <c:numRef>
              <c:f>[CP_China_Svetlana_15.xlsx]charts!$AF$32:$BG$32</c:f>
              <c:numCache>
                <c:formatCode>General</c:formatCode>
                <c:ptCount val="28"/>
                <c:pt idx="0">
                  <c:v>1987</c:v>
                </c:pt>
                <c:pt idx="1">
                  <c:v>1988</c:v>
                </c:pt>
                <c:pt idx="2">
                  <c:v>1989</c:v>
                </c:pt>
                <c:pt idx="3">
                  <c:v>1990</c:v>
                </c:pt>
                <c:pt idx="4">
                  <c:v>1991</c:v>
                </c:pt>
                <c:pt idx="5">
                  <c:v>1992</c:v>
                </c:pt>
                <c:pt idx="6">
                  <c:v>1993</c:v>
                </c:pt>
                <c:pt idx="7">
                  <c:v>1994</c:v>
                </c:pt>
                <c:pt idx="8">
                  <c:v>1995</c:v>
                </c:pt>
                <c:pt idx="9">
                  <c:v>1996</c:v>
                </c:pt>
                <c:pt idx="10">
                  <c:v>1997</c:v>
                </c:pt>
                <c:pt idx="11">
                  <c:v>1998</c:v>
                </c:pt>
                <c:pt idx="12">
                  <c:v>1999</c:v>
                </c:pt>
                <c:pt idx="13">
                  <c:v>2000</c:v>
                </c:pt>
                <c:pt idx="14">
                  <c:v>2001</c:v>
                </c:pt>
                <c:pt idx="15">
                  <c:v>2002</c:v>
                </c:pt>
                <c:pt idx="16">
                  <c:v>2003</c:v>
                </c:pt>
                <c:pt idx="17">
                  <c:v>2004</c:v>
                </c:pt>
                <c:pt idx="18">
                  <c:v>2005</c:v>
                </c:pt>
                <c:pt idx="19">
                  <c:v>2006</c:v>
                </c:pt>
                <c:pt idx="20">
                  <c:v>2007</c:v>
                </c:pt>
                <c:pt idx="21">
                  <c:v>2008</c:v>
                </c:pt>
                <c:pt idx="22">
                  <c:v>2009</c:v>
                </c:pt>
                <c:pt idx="23">
                  <c:v>2010</c:v>
                </c:pt>
                <c:pt idx="24">
                  <c:v>2011</c:v>
                </c:pt>
                <c:pt idx="25">
                  <c:v>2012</c:v>
                </c:pt>
                <c:pt idx="26">
                  <c:v>2013</c:v>
                </c:pt>
                <c:pt idx="27">
                  <c:v>2014</c:v>
                </c:pt>
              </c:numCache>
            </c:numRef>
          </c:cat>
          <c:val>
            <c:numRef>
              <c:f>[CP_China_Svetlana_15.xlsx]charts!$AF$34:$BG$34</c:f>
              <c:numCache>
                <c:formatCode>General</c:formatCode>
                <c:ptCount val="28"/>
                <c:pt idx="7">
                  <c:v>4</c:v>
                </c:pt>
                <c:pt idx="19">
                  <c:v>158</c:v>
                </c:pt>
                <c:pt idx="20">
                  <c:v>188</c:v>
                </c:pt>
                <c:pt idx="21">
                  <c:v>208</c:v>
                </c:pt>
                <c:pt idx="22">
                  <c:v>241</c:v>
                </c:pt>
                <c:pt idx="23">
                  <c:v>289</c:v>
                </c:pt>
                <c:pt idx="24">
                  <c:v>414</c:v>
                </c:pt>
                <c:pt idx="25">
                  <c:v>541</c:v>
                </c:pt>
                <c:pt idx="26">
                  <c:v>673</c:v>
                </c:pt>
              </c:numCache>
            </c:numRef>
          </c:val>
          <c:extLst>
            <c:ext xmlns:c16="http://schemas.microsoft.com/office/drawing/2014/chart" uri="{C3380CC4-5D6E-409C-BE32-E72D297353CC}">
              <c16:uniqueId val="{00000003-A487-421A-938A-876070AD9C2C}"/>
            </c:ext>
          </c:extLst>
        </c:ser>
        <c:dLbls>
          <c:showLegendKey val="0"/>
          <c:showVal val="0"/>
          <c:showCatName val="0"/>
          <c:showSerName val="0"/>
          <c:showPercent val="0"/>
          <c:showBubbleSize val="0"/>
        </c:dLbls>
        <c:gapWidth val="100"/>
        <c:overlap val="-24"/>
        <c:axId val="87336064"/>
        <c:axId val="87337600"/>
      </c:barChart>
      <c:catAx>
        <c:axId val="87336064"/>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87337600"/>
        <c:crosses val="autoZero"/>
        <c:auto val="1"/>
        <c:lblAlgn val="ctr"/>
        <c:lblOffset val="100"/>
        <c:noMultiLvlLbl val="0"/>
      </c:catAx>
      <c:valAx>
        <c:axId val="87337600"/>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87336064"/>
        <c:crosses val="autoZero"/>
        <c:crossBetween val="between"/>
      </c:valAx>
    </c:plotArea>
    <c:plotVisOnly val="1"/>
    <c:dispBlanksAs val="gap"/>
    <c:showDLblsOverMax val="0"/>
  </c:chart>
  <c:txPr>
    <a:bodyPr/>
    <a:lstStyle/>
    <a:p>
      <a:pPr>
        <a:defRPr/>
      </a:pPr>
      <a:endParaRPr lang="ru-RU"/>
    </a:p>
  </c:txPr>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501371278737062"/>
          <c:y val="5.1489955766738447E-2"/>
          <c:w val="0.58476411270729856"/>
          <c:h val="0.74421248325230749"/>
        </c:manualLayout>
      </c:layout>
      <c:barChart>
        <c:barDir val="col"/>
        <c:grouping val="clustered"/>
        <c:varyColors val="0"/>
        <c:ser>
          <c:idx val="0"/>
          <c:order val="0"/>
          <c:tx>
            <c:strRef>
              <c:f>[CP_China_Svetlana_15.xlsx]charts!$AB$438</c:f>
              <c:strCache>
                <c:ptCount val="1"/>
                <c:pt idx="0">
                  <c:v>Россия*</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trendline>
            <c:spPr>
              <a:ln w="19050" cap="rnd">
                <a:solidFill>
                  <a:schemeClr val="accent1"/>
                </a:solidFill>
              </a:ln>
              <a:effectLst/>
            </c:spPr>
            <c:trendlineType val="movingAvg"/>
            <c:period val="2"/>
            <c:dispRSqr val="0"/>
            <c:dispEq val="0"/>
          </c:trendline>
          <c:cat>
            <c:numRef>
              <c:f>[CP_China_Svetlana_15.xlsx]charts!$AC$437:$AP$437</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[CP_China_Svetlana_15.xlsx]charts!$AC$438:$AP$438</c:f>
              <c:numCache>
                <c:formatCode>0.0%</c:formatCode>
                <c:ptCount val="14"/>
                <c:pt idx="0">
                  <c:v>0.29464715343915343</c:v>
                </c:pt>
                <c:pt idx="1">
                  <c:v>0.30558009621166654</c:v>
                </c:pt>
                <c:pt idx="2">
                  <c:v>0.3175622994716914</c:v>
                </c:pt>
                <c:pt idx="3">
                  <c:v>0.31979431142535752</c:v>
                </c:pt>
                <c:pt idx="4">
                  <c:v>0.30559315669268172</c:v>
                </c:pt>
                <c:pt idx="5">
                  <c:v>0.32777000707670589</c:v>
                </c:pt>
                <c:pt idx="6">
                  <c:v>0.31912477929031269</c:v>
                </c:pt>
                <c:pt idx="7">
                  <c:v>0.335517649732476</c:v>
                </c:pt>
                <c:pt idx="8">
                  <c:v>0.36041178989590528</c:v>
                </c:pt>
                <c:pt idx="9">
                  <c:v>0.37255375250275868</c:v>
                </c:pt>
                <c:pt idx="10">
                  <c:v>0.37536196848549908</c:v>
                </c:pt>
                <c:pt idx="11">
                  <c:v>0.39221443194309985</c:v>
                </c:pt>
                <c:pt idx="12">
                  <c:v>0.39800000000000063</c:v>
                </c:pt>
                <c:pt idx="13">
                  <c:v>0.42400000000000032</c:v>
                </c:pt>
              </c:numCache>
            </c:numRef>
          </c:val>
          <c:extLst>
            <c:ext xmlns:c16="http://schemas.microsoft.com/office/drawing/2014/chart" uri="{C3380CC4-5D6E-409C-BE32-E72D297353CC}">
              <c16:uniqueId val="{00000001-474D-4A7D-8F1B-2F85D1EFEE5B}"/>
            </c:ext>
          </c:extLst>
        </c:ser>
        <c:ser>
          <c:idx val="1"/>
          <c:order val="1"/>
          <c:tx>
            <c:strRef>
              <c:f>[CP_China_Svetlana_15.xlsx]charts!$AB$439</c:f>
              <c:strCache>
                <c:ptCount val="1"/>
                <c:pt idx="0">
                  <c:v>Китай**</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trendline>
            <c:spPr>
              <a:ln w="19050" cap="rnd">
                <a:solidFill>
                  <a:schemeClr val="accent2"/>
                </a:solidFill>
              </a:ln>
              <a:effectLst/>
            </c:spPr>
            <c:trendlineType val="movingAvg"/>
            <c:period val="2"/>
            <c:dispRSqr val="0"/>
            <c:dispEq val="0"/>
          </c:trendline>
          <c:cat>
            <c:numRef>
              <c:f>[CP_China_Svetlana_15.xlsx]charts!$AC$437:$AP$437</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[CP_China_Svetlana_15.xlsx]charts!$AC$439:$AP$439</c:f>
              <c:numCache>
                <c:formatCode>General</c:formatCode>
                <c:ptCount val="14"/>
                <c:pt idx="3" formatCode="0.0%">
                  <c:v>0.73540838916826656</c:v>
                </c:pt>
                <c:pt idx="4" formatCode="0.0%">
                  <c:v>0.71758426029165157</c:v>
                </c:pt>
                <c:pt idx="5" formatCode="0.0%">
                  <c:v>0.70240781587117285</c:v>
                </c:pt>
                <c:pt idx="6" formatCode="0.0%">
                  <c:v>0.68622004773675149</c:v>
                </c:pt>
                <c:pt idx="7" formatCode="0.0%">
                  <c:v>0.66673450982731586</c:v>
                </c:pt>
                <c:pt idx="8" formatCode="0.0%">
                  <c:v>0.65109844918119908</c:v>
                </c:pt>
                <c:pt idx="9" formatCode="0.0%">
                  <c:v>0.63533564183462787</c:v>
                </c:pt>
                <c:pt idx="10" formatCode="0.0%">
                  <c:v>0.60585780605116291</c:v>
                </c:pt>
                <c:pt idx="11" formatCode="0.0%">
                  <c:v>0.58135047722470867</c:v>
                </c:pt>
                <c:pt idx="12" formatCode="0.0%">
                  <c:v>0.55024876892440555</c:v>
                </c:pt>
                <c:pt idx="13" formatCode="0.0%">
                  <c:v>0.52900000000000003</c:v>
                </c:pt>
              </c:numCache>
            </c:numRef>
          </c:val>
          <c:extLst>
            <c:ext xmlns:c16="http://schemas.microsoft.com/office/drawing/2014/chart" uri="{C3380CC4-5D6E-409C-BE32-E72D297353CC}">
              <c16:uniqueId val="{00000003-474D-4A7D-8F1B-2F85D1EFEE5B}"/>
            </c:ext>
          </c:extLst>
        </c:ser>
        <c:dLbls>
          <c:showLegendKey val="0"/>
          <c:showVal val="0"/>
          <c:showCatName val="0"/>
          <c:showSerName val="0"/>
          <c:showPercent val="0"/>
          <c:showBubbleSize val="0"/>
        </c:dLbls>
        <c:gapWidth val="100"/>
        <c:overlap val="-24"/>
        <c:axId val="88643840"/>
        <c:axId val="88657920"/>
      </c:barChart>
      <c:catAx>
        <c:axId val="8864384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540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88657920"/>
        <c:crosses val="autoZero"/>
        <c:auto val="1"/>
        <c:lblAlgn val="ctr"/>
        <c:lblOffset val="100"/>
        <c:noMultiLvlLbl val="0"/>
      </c:catAx>
      <c:valAx>
        <c:axId val="88657920"/>
        <c:scaling>
          <c:orientation val="minMax"/>
        </c:scaling>
        <c:delete val="0"/>
        <c:axPos val="l"/>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88643840"/>
        <c:crosses val="autoZero"/>
        <c:crossBetween val="between"/>
      </c:valAx>
      <c:spPr>
        <a:noFill/>
        <a:ln w="25400">
          <a:noFill/>
        </a:ln>
        <a:effectLst/>
      </c:spPr>
    </c:plotArea>
    <c:plotVisOnly val="1"/>
    <c:dispBlanksAs val="gap"/>
    <c:showDLblsOverMax val="0"/>
  </c:chart>
  <c:txPr>
    <a:bodyPr/>
    <a:lstStyle/>
    <a:p>
      <a:pPr>
        <a:defRPr/>
      </a:pPr>
      <a:endParaRPr lang="ru-RU"/>
    </a:p>
  </c:txPr>
  <c:externalData r:id="rId2">
    <c:autoUpdate val="0"/>
  </c:externalData>
  <c:userShapes r:id="rId3"/>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A406D3-554E-4875-91EA-F0D38FDCBC6E}" type="doc">
      <dgm:prSet loTypeId="urn:microsoft.com/office/officeart/2005/8/layout/venn2" loCatId="relationship" qsTypeId="urn:microsoft.com/office/officeart/2005/8/quickstyle/simple1" qsCatId="simple" csTypeId="urn:microsoft.com/office/officeart/2005/8/colors/accent1_2" csCatId="accent1" phldr="1"/>
      <dgm:spPr/>
      <dgm:t>
        <a:bodyPr/>
        <a:lstStyle/>
        <a:p>
          <a:endParaRPr lang="cs-CZ"/>
        </a:p>
      </dgm:t>
    </dgm:pt>
    <dgm:pt modelId="{8D95FC3F-B88B-46FB-B660-BBAA5AE61F40}">
      <dgm:prSet phldrT="[Text]"/>
      <dgm:spPr>
        <a:xfrm>
          <a:off x="0" y="69350"/>
          <a:ext cx="2226764" cy="2226764"/>
        </a:xfrm>
        <a:solidFill>
          <a:srgbClr val="FF2F2F"/>
        </a:solidFill>
        <a:ln w="25400" cap="flat" cmpd="sng" algn="ctr">
          <a:solidFill>
            <a:sysClr val="window" lastClr="FFFFFF">
              <a:hueOff val="0"/>
              <a:satOff val="0"/>
              <a:lumOff val="0"/>
              <a:alphaOff val="0"/>
            </a:sysClr>
          </a:solidFill>
          <a:prstDash val="solid"/>
        </a:ln>
        <a:effectLst/>
      </dgm:spPr>
      <dgm:t>
        <a:bodyPr/>
        <a:lstStyle/>
        <a:p>
          <a:r>
            <a:rPr lang="ru-RU" b="1" dirty="0">
              <a:solidFill>
                <a:srgbClr val="FFFF00"/>
              </a:solidFill>
              <a:latin typeface="Times New Roman" pitchFamily="18" charset="0"/>
              <a:ea typeface="+mn-ea"/>
              <a:cs typeface="Times New Roman" pitchFamily="18" charset="0"/>
            </a:rPr>
            <a:t>3</a:t>
          </a:r>
          <a:endParaRPr lang="cs-CZ" b="1" dirty="0">
            <a:solidFill>
              <a:srgbClr val="FFFF00"/>
            </a:solidFill>
            <a:latin typeface="Times New Roman" pitchFamily="18" charset="0"/>
            <a:ea typeface="+mn-ea"/>
            <a:cs typeface="Times New Roman" pitchFamily="18" charset="0"/>
          </a:endParaRPr>
        </a:p>
      </dgm:t>
    </dgm:pt>
    <dgm:pt modelId="{361E1B56-628F-49F3-BA7D-4BFFF031C9D2}" type="parTrans" cxnId="{CF2A4B88-AFEA-4FDD-9A6D-03530413409A}">
      <dgm:prSet/>
      <dgm:spPr/>
      <dgm:t>
        <a:bodyPr/>
        <a:lstStyle/>
        <a:p>
          <a:endParaRPr lang="cs-CZ"/>
        </a:p>
      </dgm:t>
    </dgm:pt>
    <dgm:pt modelId="{3201AE16-E095-49F5-B3AE-E663BA8EF780}" type="sibTrans" cxnId="{CF2A4B88-AFEA-4FDD-9A6D-03530413409A}">
      <dgm:prSet/>
      <dgm:spPr/>
      <dgm:t>
        <a:bodyPr/>
        <a:lstStyle/>
        <a:p>
          <a:endParaRPr lang="cs-CZ"/>
        </a:p>
      </dgm:t>
    </dgm:pt>
    <dgm:pt modelId="{6DF77A19-8555-4D05-B269-49434D928F11}">
      <dgm:prSet phldrT="[Text]" custT="1"/>
      <dgm:spPr>
        <a:xfrm>
          <a:off x="278345" y="626041"/>
          <a:ext cx="1670073" cy="1670073"/>
        </a:xfrm>
        <a:solidFill>
          <a:srgbClr val="FF2F2F"/>
        </a:solidFill>
        <a:ln w="25400" cap="flat" cmpd="sng" algn="ctr">
          <a:solidFill>
            <a:sysClr val="window" lastClr="FFFFFF">
              <a:hueOff val="0"/>
              <a:satOff val="0"/>
              <a:lumOff val="0"/>
              <a:alphaOff val="0"/>
            </a:sysClr>
          </a:solidFill>
          <a:prstDash val="solid"/>
        </a:ln>
        <a:effectLst/>
      </dgm:spPr>
      <dgm:t>
        <a:bodyPr/>
        <a:lstStyle/>
        <a:p>
          <a:r>
            <a:rPr lang="en-US" sz="1200" b="1" dirty="0">
              <a:solidFill>
                <a:srgbClr val="FFFF00"/>
              </a:solidFill>
              <a:latin typeface="Times New Roman" pitchFamily="18" charset="0"/>
              <a:ea typeface="+mn-ea"/>
              <a:cs typeface="Times New Roman" pitchFamily="18" charset="0"/>
            </a:rPr>
            <a:t>2</a:t>
          </a:r>
          <a:endParaRPr lang="cs-CZ" sz="1200" b="1" dirty="0">
            <a:solidFill>
              <a:srgbClr val="FFFF00"/>
            </a:solidFill>
            <a:latin typeface="Times New Roman" pitchFamily="18" charset="0"/>
            <a:ea typeface="+mn-ea"/>
            <a:cs typeface="Times New Roman" pitchFamily="18" charset="0"/>
          </a:endParaRPr>
        </a:p>
      </dgm:t>
    </dgm:pt>
    <dgm:pt modelId="{9616D103-296E-40AF-BCFD-0DE15118CBAD}" type="parTrans" cxnId="{438750E6-069B-4210-AAED-A8DE8F7D81CB}">
      <dgm:prSet/>
      <dgm:spPr/>
      <dgm:t>
        <a:bodyPr/>
        <a:lstStyle/>
        <a:p>
          <a:endParaRPr lang="cs-CZ"/>
        </a:p>
      </dgm:t>
    </dgm:pt>
    <dgm:pt modelId="{C175D201-6C89-44F2-BECD-604FCE309C07}" type="sibTrans" cxnId="{438750E6-069B-4210-AAED-A8DE8F7D81CB}">
      <dgm:prSet/>
      <dgm:spPr/>
      <dgm:t>
        <a:bodyPr/>
        <a:lstStyle/>
        <a:p>
          <a:endParaRPr lang="cs-CZ"/>
        </a:p>
      </dgm:t>
    </dgm:pt>
    <dgm:pt modelId="{16CB17F6-287E-467D-AD9D-25F6FFE661CD}">
      <dgm:prSet phldrT="[Text]" custT="1"/>
      <dgm:spPr>
        <a:xfrm>
          <a:off x="556691" y="1182733"/>
          <a:ext cx="1113382" cy="1113382"/>
        </a:xfrm>
        <a:solidFill>
          <a:srgbClr val="FF2F2F"/>
        </a:solidFill>
        <a:ln w="25400" cap="flat" cmpd="sng" algn="ctr">
          <a:solidFill>
            <a:sysClr val="window" lastClr="FFFFFF">
              <a:hueOff val="0"/>
              <a:satOff val="0"/>
              <a:lumOff val="0"/>
              <a:alphaOff val="0"/>
            </a:sysClr>
          </a:solidFill>
          <a:prstDash val="solid"/>
        </a:ln>
        <a:effectLst/>
      </dgm:spPr>
      <dgm:t>
        <a:bodyPr/>
        <a:lstStyle/>
        <a:p>
          <a:r>
            <a:rPr lang="en-US" sz="1200" b="1" dirty="0">
              <a:solidFill>
                <a:srgbClr val="FFFF00"/>
              </a:solidFill>
              <a:latin typeface="Times New Roman" pitchFamily="18" charset="0"/>
              <a:ea typeface="+mn-ea"/>
              <a:cs typeface="Times New Roman" pitchFamily="18" charset="0"/>
            </a:rPr>
            <a:t>1</a:t>
          </a:r>
          <a:endParaRPr lang="cs-CZ" sz="1200" b="1" dirty="0">
            <a:solidFill>
              <a:srgbClr val="FFFF00"/>
            </a:solidFill>
            <a:latin typeface="Times New Roman" pitchFamily="18" charset="0"/>
            <a:ea typeface="+mn-ea"/>
            <a:cs typeface="Times New Roman" pitchFamily="18" charset="0"/>
          </a:endParaRPr>
        </a:p>
      </dgm:t>
    </dgm:pt>
    <dgm:pt modelId="{8767A70A-62F8-4F8E-B90C-A2C4EE35855F}" type="parTrans" cxnId="{D8244E07-5520-49B0-894A-53657B86AA40}">
      <dgm:prSet/>
      <dgm:spPr/>
      <dgm:t>
        <a:bodyPr/>
        <a:lstStyle/>
        <a:p>
          <a:endParaRPr lang="cs-CZ"/>
        </a:p>
      </dgm:t>
    </dgm:pt>
    <dgm:pt modelId="{AC24526D-C21E-4068-8545-D40F23DDFAC0}" type="sibTrans" cxnId="{D8244E07-5520-49B0-894A-53657B86AA40}">
      <dgm:prSet/>
      <dgm:spPr/>
      <dgm:t>
        <a:bodyPr/>
        <a:lstStyle/>
        <a:p>
          <a:endParaRPr lang="cs-CZ"/>
        </a:p>
      </dgm:t>
    </dgm:pt>
    <dgm:pt modelId="{9E2B0A5D-13E7-4C2E-B946-67A849FAD13A}" type="pres">
      <dgm:prSet presAssocID="{0EA406D3-554E-4875-91EA-F0D38FDCBC6E}" presName="Name0" presStyleCnt="0">
        <dgm:presLayoutVars>
          <dgm:chMax val="7"/>
          <dgm:resizeHandles val="exact"/>
        </dgm:presLayoutVars>
      </dgm:prSet>
      <dgm:spPr/>
    </dgm:pt>
    <dgm:pt modelId="{CAB3AD40-D63D-428B-9068-22C1AFC7B466}" type="pres">
      <dgm:prSet presAssocID="{0EA406D3-554E-4875-91EA-F0D38FDCBC6E}" presName="comp1" presStyleCnt="0"/>
      <dgm:spPr/>
    </dgm:pt>
    <dgm:pt modelId="{FDC32191-56E5-406A-A2E3-49D441971A13}" type="pres">
      <dgm:prSet presAssocID="{0EA406D3-554E-4875-91EA-F0D38FDCBC6E}" presName="circle1" presStyleLbl="node1" presStyleIdx="0" presStyleCnt="3"/>
      <dgm:spPr>
        <a:prstGeom prst="ellipse">
          <a:avLst/>
        </a:prstGeom>
      </dgm:spPr>
    </dgm:pt>
    <dgm:pt modelId="{9652BAE9-5C6D-4BAD-BA9B-D2E38341D164}" type="pres">
      <dgm:prSet presAssocID="{0EA406D3-554E-4875-91EA-F0D38FDCBC6E}" presName="c1text" presStyleLbl="node1" presStyleIdx="0" presStyleCnt="3">
        <dgm:presLayoutVars>
          <dgm:bulletEnabled val="1"/>
        </dgm:presLayoutVars>
      </dgm:prSet>
      <dgm:spPr/>
    </dgm:pt>
    <dgm:pt modelId="{1E198C2E-A9A1-4448-985F-9F7CF0A05766}" type="pres">
      <dgm:prSet presAssocID="{0EA406D3-554E-4875-91EA-F0D38FDCBC6E}" presName="comp2" presStyleCnt="0"/>
      <dgm:spPr/>
    </dgm:pt>
    <dgm:pt modelId="{50B61783-A4AE-487D-AED2-04F77E1FD765}" type="pres">
      <dgm:prSet presAssocID="{0EA406D3-554E-4875-91EA-F0D38FDCBC6E}" presName="circle2" presStyleLbl="node1" presStyleIdx="1" presStyleCnt="3"/>
      <dgm:spPr>
        <a:prstGeom prst="ellipse">
          <a:avLst/>
        </a:prstGeom>
      </dgm:spPr>
    </dgm:pt>
    <dgm:pt modelId="{9CA3FD39-5B1E-41F6-BFC3-E5D33583DC80}" type="pres">
      <dgm:prSet presAssocID="{0EA406D3-554E-4875-91EA-F0D38FDCBC6E}" presName="c2text" presStyleLbl="node1" presStyleIdx="1" presStyleCnt="3">
        <dgm:presLayoutVars>
          <dgm:bulletEnabled val="1"/>
        </dgm:presLayoutVars>
      </dgm:prSet>
      <dgm:spPr/>
    </dgm:pt>
    <dgm:pt modelId="{4CE011D0-7AEC-4571-BE25-8664CAE47949}" type="pres">
      <dgm:prSet presAssocID="{0EA406D3-554E-4875-91EA-F0D38FDCBC6E}" presName="comp3" presStyleCnt="0"/>
      <dgm:spPr/>
    </dgm:pt>
    <dgm:pt modelId="{7719AB30-410A-4CAA-9735-BC063C603A8A}" type="pres">
      <dgm:prSet presAssocID="{0EA406D3-554E-4875-91EA-F0D38FDCBC6E}" presName="circle3" presStyleLbl="node1" presStyleIdx="2" presStyleCnt="3"/>
      <dgm:spPr>
        <a:prstGeom prst="ellipse">
          <a:avLst/>
        </a:prstGeom>
      </dgm:spPr>
    </dgm:pt>
    <dgm:pt modelId="{FC45822A-ADCE-4893-A7C5-00ECC3864F10}" type="pres">
      <dgm:prSet presAssocID="{0EA406D3-554E-4875-91EA-F0D38FDCBC6E}" presName="c3text" presStyleLbl="node1" presStyleIdx="2" presStyleCnt="3">
        <dgm:presLayoutVars>
          <dgm:bulletEnabled val="1"/>
        </dgm:presLayoutVars>
      </dgm:prSet>
      <dgm:spPr/>
    </dgm:pt>
  </dgm:ptLst>
  <dgm:cxnLst>
    <dgm:cxn modelId="{D8244E07-5520-49B0-894A-53657B86AA40}" srcId="{0EA406D3-554E-4875-91EA-F0D38FDCBC6E}" destId="{16CB17F6-287E-467D-AD9D-25F6FFE661CD}" srcOrd="2" destOrd="0" parTransId="{8767A70A-62F8-4F8E-B90C-A2C4EE35855F}" sibTransId="{AC24526D-C21E-4068-8545-D40F23DDFAC0}"/>
    <dgm:cxn modelId="{2A8FA608-5EBD-448F-BF94-7F89B00F3F91}" type="presOf" srcId="{6DF77A19-8555-4D05-B269-49434D928F11}" destId="{9CA3FD39-5B1E-41F6-BFC3-E5D33583DC80}" srcOrd="1" destOrd="0" presId="urn:microsoft.com/office/officeart/2005/8/layout/venn2"/>
    <dgm:cxn modelId="{CF2A4B88-AFEA-4FDD-9A6D-03530413409A}" srcId="{0EA406D3-554E-4875-91EA-F0D38FDCBC6E}" destId="{8D95FC3F-B88B-46FB-B660-BBAA5AE61F40}" srcOrd="0" destOrd="0" parTransId="{361E1B56-628F-49F3-BA7D-4BFFF031C9D2}" sibTransId="{3201AE16-E095-49F5-B3AE-E663BA8EF780}"/>
    <dgm:cxn modelId="{F1BA62A6-3745-4014-9122-28C482AC2331}" type="presOf" srcId="{8D95FC3F-B88B-46FB-B660-BBAA5AE61F40}" destId="{FDC32191-56E5-406A-A2E3-49D441971A13}" srcOrd="0" destOrd="0" presId="urn:microsoft.com/office/officeart/2005/8/layout/venn2"/>
    <dgm:cxn modelId="{B06F89C3-F6F6-4614-841C-CE20E14D3EEF}" type="presOf" srcId="{0EA406D3-554E-4875-91EA-F0D38FDCBC6E}" destId="{9E2B0A5D-13E7-4C2E-B946-67A849FAD13A}" srcOrd="0" destOrd="0" presId="urn:microsoft.com/office/officeart/2005/8/layout/venn2"/>
    <dgm:cxn modelId="{026470C7-4CA1-47CF-824B-AB8C0ED1C1CA}" type="presOf" srcId="{16CB17F6-287E-467D-AD9D-25F6FFE661CD}" destId="{7719AB30-410A-4CAA-9735-BC063C603A8A}" srcOrd="0" destOrd="0" presId="urn:microsoft.com/office/officeart/2005/8/layout/venn2"/>
    <dgm:cxn modelId="{EEDFA4E2-574D-4903-A05D-8A639EAE26D8}" type="presOf" srcId="{16CB17F6-287E-467D-AD9D-25F6FFE661CD}" destId="{FC45822A-ADCE-4893-A7C5-00ECC3864F10}" srcOrd="1" destOrd="0" presId="urn:microsoft.com/office/officeart/2005/8/layout/venn2"/>
    <dgm:cxn modelId="{438750E6-069B-4210-AAED-A8DE8F7D81CB}" srcId="{0EA406D3-554E-4875-91EA-F0D38FDCBC6E}" destId="{6DF77A19-8555-4D05-B269-49434D928F11}" srcOrd="1" destOrd="0" parTransId="{9616D103-296E-40AF-BCFD-0DE15118CBAD}" sibTransId="{C175D201-6C89-44F2-BECD-604FCE309C07}"/>
    <dgm:cxn modelId="{933D2EE8-6C96-4992-9C0E-99EF7A2BDE42}" type="presOf" srcId="{6DF77A19-8555-4D05-B269-49434D928F11}" destId="{50B61783-A4AE-487D-AED2-04F77E1FD765}" srcOrd="0" destOrd="0" presId="urn:microsoft.com/office/officeart/2005/8/layout/venn2"/>
    <dgm:cxn modelId="{2C0D72FF-2AB8-4505-ADF6-52E69C6EF70D}" type="presOf" srcId="{8D95FC3F-B88B-46FB-B660-BBAA5AE61F40}" destId="{9652BAE9-5C6D-4BAD-BA9B-D2E38341D164}" srcOrd="1" destOrd="0" presId="urn:microsoft.com/office/officeart/2005/8/layout/venn2"/>
    <dgm:cxn modelId="{6B439997-B392-44B2-808F-C321B267B3EF}" type="presParOf" srcId="{9E2B0A5D-13E7-4C2E-B946-67A849FAD13A}" destId="{CAB3AD40-D63D-428B-9068-22C1AFC7B466}" srcOrd="0" destOrd="0" presId="urn:microsoft.com/office/officeart/2005/8/layout/venn2"/>
    <dgm:cxn modelId="{0F4AD75B-271B-4878-A784-108A4DF55890}" type="presParOf" srcId="{CAB3AD40-D63D-428B-9068-22C1AFC7B466}" destId="{FDC32191-56E5-406A-A2E3-49D441971A13}" srcOrd="0" destOrd="0" presId="urn:microsoft.com/office/officeart/2005/8/layout/venn2"/>
    <dgm:cxn modelId="{A59FFDD4-E5BA-4D08-9A73-5DB829B5432A}" type="presParOf" srcId="{CAB3AD40-D63D-428B-9068-22C1AFC7B466}" destId="{9652BAE9-5C6D-4BAD-BA9B-D2E38341D164}" srcOrd="1" destOrd="0" presId="urn:microsoft.com/office/officeart/2005/8/layout/venn2"/>
    <dgm:cxn modelId="{F80E8374-9660-4810-8544-2BEF83240A5F}" type="presParOf" srcId="{9E2B0A5D-13E7-4C2E-B946-67A849FAD13A}" destId="{1E198C2E-A9A1-4448-985F-9F7CF0A05766}" srcOrd="1" destOrd="0" presId="urn:microsoft.com/office/officeart/2005/8/layout/venn2"/>
    <dgm:cxn modelId="{BFE1602C-261C-4C89-A289-799AE32996D1}" type="presParOf" srcId="{1E198C2E-A9A1-4448-985F-9F7CF0A05766}" destId="{50B61783-A4AE-487D-AED2-04F77E1FD765}" srcOrd="0" destOrd="0" presId="urn:microsoft.com/office/officeart/2005/8/layout/venn2"/>
    <dgm:cxn modelId="{F15603BE-D20A-4620-9405-ECDC91DD3081}" type="presParOf" srcId="{1E198C2E-A9A1-4448-985F-9F7CF0A05766}" destId="{9CA3FD39-5B1E-41F6-BFC3-E5D33583DC80}" srcOrd="1" destOrd="0" presId="urn:microsoft.com/office/officeart/2005/8/layout/venn2"/>
    <dgm:cxn modelId="{858F0164-9AF7-47F0-B934-23E03F055AAC}" type="presParOf" srcId="{9E2B0A5D-13E7-4C2E-B946-67A849FAD13A}" destId="{4CE011D0-7AEC-4571-BE25-8664CAE47949}" srcOrd="2" destOrd="0" presId="urn:microsoft.com/office/officeart/2005/8/layout/venn2"/>
    <dgm:cxn modelId="{E3820EC8-FA71-4ADA-A98D-35167E2E7F9A}" type="presParOf" srcId="{4CE011D0-7AEC-4571-BE25-8664CAE47949}" destId="{7719AB30-410A-4CAA-9735-BC063C603A8A}" srcOrd="0" destOrd="0" presId="urn:microsoft.com/office/officeart/2005/8/layout/venn2"/>
    <dgm:cxn modelId="{A89FE396-BB0F-4F77-992B-1A2167C56613}" type="presParOf" srcId="{4CE011D0-7AEC-4571-BE25-8664CAE47949}" destId="{FC45822A-ADCE-4893-A7C5-00ECC3864F10}" srcOrd="1" destOrd="0" presId="urn:microsoft.com/office/officeart/2005/8/layout/ven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334D8D2-16DB-42B4-B2E7-0D9637611F88}" type="doc">
      <dgm:prSet loTypeId="urn:microsoft.com/office/officeart/2005/8/layout/venn2" loCatId="relationship" qsTypeId="urn:microsoft.com/office/officeart/2005/8/quickstyle/simple1" qsCatId="simple" csTypeId="urn:microsoft.com/office/officeart/2005/8/colors/accent1_2" csCatId="accent1" phldr="1"/>
      <dgm:spPr/>
      <dgm:t>
        <a:bodyPr/>
        <a:lstStyle/>
        <a:p>
          <a:endParaRPr lang="cs-CZ"/>
        </a:p>
      </dgm:t>
    </dgm:pt>
    <dgm:pt modelId="{9016BFD8-BC71-4671-8B13-3DC47186ADB6}">
      <dgm:prSet phldrT="[Text]" custT="1"/>
      <dgm:spPr>
        <a:xfrm>
          <a:off x="459377" y="450668"/>
          <a:ext cx="1802673" cy="1802673"/>
        </a:xfrm>
        <a:solidFill>
          <a:schemeClr val="bg1"/>
        </a:solidFill>
        <a:ln w="25400" cap="flat" cmpd="sng" algn="ctr">
          <a:solidFill>
            <a:sysClr val="window" lastClr="FFFFFF">
              <a:hueOff val="0"/>
              <a:satOff val="0"/>
              <a:lumOff val="0"/>
              <a:alphaOff val="0"/>
            </a:sysClr>
          </a:solidFill>
          <a:prstDash val="solid"/>
        </a:ln>
        <a:effectLst/>
      </dgm:spPr>
      <dgm:t>
        <a:bodyPr/>
        <a:lstStyle/>
        <a:p>
          <a:r>
            <a:rPr lang="en-US" sz="1200" b="1" dirty="0">
              <a:solidFill>
                <a:schemeClr val="bg1"/>
              </a:solidFill>
              <a:latin typeface="Times New Roman" pitchFamily="18" charset="0"/>
              <a:ea typeface="+mn-ea"/>
              <a:cs typeface="Times New Roman" pitchFamily="18" charset="0"/>
            </a:rPr>
            <a:t>3</a:t>
          </a:r>
          <a:endParaRPr lang="cs-CZ" sz="1200" b="1" dirty="0">
            <a:solidFill>
              <a:schemeClr val="bg1"/>
            </a:solidFill>
            <a:latin typeface="Times New Roman" pitchFamily="18" charset="0"/>
            <a:ea typeface="+mn-ea"/>
            <a:cs typeface="Times New Roman" pitchFamily="18" charset="0"/>
          </a:endParaRPr>
        </a:p>
      </dgm:t>
    </dgm:pt>
    <dgm:pt modelId="{8ADAFAB4-DA3A-4A33-9D70-B7DD2F955713}" type="parTrans" cxnId="{7CF584F0-40D3-40F3-AC96-6E0D1F0FC5AA}">
      <dgm:prSet/>
      <dgm:spPr/>
      <dgm:t>
        <a:bodyPr/>
        <a:lstStyle/>
        <a:p>
          <a:endParaRPr lang="cs-CZ"/>
        </a:p>
      </dgm:t>
    </dgm:pt>
    <dgm:pt modelId="{DFE61513-85CE-400D-A03E-F0C58945C5FA}" type="sibTrans" cxnId="{7CF584F0-40D3-40F3-AC96-6E0D1F0FC5AA}">
      <dgm:prSet/>
      <dgm:spPr/>
      <dgm:t>
        <a:bodyPr/>
        <a:lstStyle/>
        <a:p>
          <a:endParaRPr lang="cs-CZ"/>
        </a:p>
      </dgm:t>
    </dgm:pt>
    <dgm:pt modelId="{FDD1432C-73DF-4D97-9C59-409D17B9D9A5}">
      <dgm:prSet phldrT="[Text]" custT="1"/>
      <dgm:spPr>
        <a:xfrm>
          <a:off x="684711" y="901336"/>
          <a:ext cx="1352005" cy="1352005"/>
        </a:xfrm>
        <a:solidFill>
          <a:srgbClr val="0D97FF"/>
        </a:solidFill>
        <a:ln w="25400" cap="flat" cmpd="sng" algn="ctr">
          <a:solidFill>
            <a:sysClr val="window" lastClr="FFFFFF">
              <a:hueOff val="0"/>
              <a:satOff val="0"/>
              <a:lumOff val="0"/>
              <a:alphaOff val="0"/>
            </a:sysClr>
          </a:solidFill>
          <a:prstDash val="solid"/>
        </a:ln>
        <a:effectLst/>
      </dgm:spPr>
      <dgm:t>
        <a:bodyPr/>
        <a:lstStyle/>
        <a:p>
          <a:r>
            <a:rPr lang="en-US" sz="1200" b="1" dirty="0">
              <a:solidFill>
                <a:sysClr val="window" lastClr="FFFFFF"/>
              </a:solidFill>
              <a:latin typeface="Times New Roman" pitchFamily="18" charset="0"/>
              <a:ea typeface="+mn-ea"/>
              <a:cs typeface="Times New Roman" pitchFamily="18" charset="0"/>
            </a:rPr>
            <a:t>2</a:t>
          </a:r>
          <a:endParaRPr lang="cs-CZ" sz="1200" b="1" dirty="0">
            <a:solidFill>
              <a:sysClr val="window" lastClr="FFFFFF"/>
            </a:solidFill>
            <a:latin typeface="Times New Roman" pitchFamily="18" charset="0"/>
            <a:ea typeface="+mn-ea"/>
            <a:cs typeface="Times New Roman" pitchFamily="18" charset="0"/>
          </a:endParaRPr>
        </a:p>
      </dgm:t>
    </dgm:pt>
    <dgm:pt modelId="{5D6DB45E-27C1-4240-8005-3721D459C2D2}" type="parTrans" cxnId="{C980B175-2630-4D13-B09E-09F4BB10B7D2}">
      <dgm:prSet/>
      <dgm:spPr/>
      <dgm:t>
        <a:bodyPr/>
        <a:lstStyle/>
        <a:p>
          <a:endParaRPr lang="cs-CZ"/>
        </a:p>
      </dgm:t>
    </dgm:pt>
    <dgm:pt modelId="{A3CE108D-1F63-4146-8E0D-3C61706A779D}" type="sibTrans" cxnId="{C980B175-2630-4D13-B09E-09F4BB10B7D2}">
      <dgm:prSet/>
      <dgm:spPr/>
      <dgm:t>
        <a:bodyPr/>
        <a:lstStyle/>
        <a:p>
          <a:endParaRPr lang="cs-CZ"/>
        </a:p>
      </dgm:t>
    </dgm:pt>
    <dgm:pt modelId="{CD2B1A86-93B8-467C-9DAB-2C1BDE1B17C1}">
      <dgm:prSet phldrT="[Text]" custT="1"/>
      <dgm:spPr>
        <a:xfrm>
          <a:off x="910045" y="1352005"/>
          <a:ext cx="901336" cy="901336"/>
        </a:xfrm>
        <a:solidFill>
          <a:schemeClr val="bg1"/>
        </a:solidFill>
        <a:ln w="25400" cap="flat" cmpd="sng" algn="ctr">
          <a:solidFill>
            <a:sysClr val="window" lastClr="FFFFFF">
              <a:hueOff val="0"/>
              <a:satOff val="0"/>
              <a:lumOff val="0"/>
              <a:alphaOff val="0"/>
            </a:sysClr>
          </a:solidFill>
          <a:prstDash val="solid"/>
        </a:ln>
        <a:effectLst/>
      </dgm:spPr>
      <dgm:t>
        <a:bodyPr/>
        <a:lstStyle/>
        <a:p>
          <a:r>
            <a:rPr lang="en-US" sz="1200" b="1" dirty="0">
              <a:solidFill>
                <a:srgbClr val="FF0000"/>
              </a:solidFill>
              <a:latin typeface="Times New Roman" pitchFamily="18" charset="0"/>
              <a:ea typeface="+mn-ea"/>
              <a:cs typeface="Times New Roman" pitchFamily="18" charset="0"/>
            </a:rPr>
            <a:t>1</a:t>
          </a:r>
          <a:endParaRPr lang="cs-CZ" sz="1200" b="1" dirty="0">
            <a:solidFill>
              <a:srgbClr val="FF0000"/>
            </a:solidFill>
            <a:latin typeface="Times New Roman" pitchFamily="18" charset="0"/>
            <a:ea typeface="+mn-ea"/>
            <a:cs typeface="Times New Roman" pitchFamily="18" charset="0"/>
          </a:endParaRPr>
        </a:p>
      </dgm:t>
    </dgm:pt>
    <dgm:pt modelId="{4E0B995F-CA4D-4680-A88E-E665510569BC}" type="parTrans" cxnId="{505825EA-1D2B-499F-8EC9-E306B8207B71}">
      <dgm:prSet/>
      <dgm:spPr/>
      <dgm:t>
        <a:bodyPr/>
        <a:lstStyle/>
        <a:p>
          <a:endParaRPr lang="cs-CZ"/>
        </a:p>
      </dgm:t>
    </dgm:pt>
    <dgm:pt modelId="{66E85BDF-065C-4954-92D8-C0545CFD7B1C}" type="sibTrans" cxnId="{505825EA-1D2B-499F-8EC9-E306B8207B71}">
      <dgm:prSet/>
      <dgm:spPr/>
      <dgm:t>
        <a:bodyPr/>
        <a:lstStyle/>
        <a:p>
          <a:endParaRPr lang="cs-CZ"/>
        </a:p>
      </dgm:t>
    </dgm:pt>
    <dgm:pt modelId="{20C80C26-44B9-45E4-9CDC-174651B47C35}" type="pres">
      <dgm:prSet presAssocID="{7334D8D2-16DB-42B4-B2E7-0D9637611F88}" presName="Name0" presStyleCnt="0">
        <dgm:presLayoutVars>
          <dgm:chMax val="7"/>
          <dgm:resizeHandles val="exact"/>
        </dgm:presLayoutVars>
      </dgm:prSet>
      <dgm:spPr/>
    </dgm:pt>
    <dgm:pt modelId="{652574D0-5ADC-4BAF-A657-3FF2BD14FC3B}" type="pres">
      <dgm:prSet presAssocID="{7334D8D2-16DB-42B4-B2E7-0D9637611F88}" presName="comp1" presStyleCnt="0"/>
      <dgm:spPr/>
    </dgm:pt>
    <dgm:pt modelId="{1158F40D-6AF2-41EC-BA9F-02E4FE353C23}" type="pres">
      <dgm:prSet presAssocID="{7334D8D2-16DB-42B4-B2E7-0D9637611F88}" presName="circle1" presStyleLbl="node1" presStyleIdx="0" presStyleCnt="3"/>
      <dgm:spPr>
        <a:prstGeom prst="ellipse">
          <a:avLst/>
        </a:prstGeom>
        <a:solidFill>
          <a:srgbClr val="FF0000"/>
        </a:solidFill>
        <a:ln w="25400" cap="flat" cmpd="sng" algn="ctr">
          <a:solidFill>
            <a:sysClr val="window" lastClr="FFFFFF">
              <a:hueOff val="0"/>
              <a:satOff val="0"/>
              <a:lumOff val="0"/>
              <a:alphaOff val="0"/>
            </a:sysClr>
          </a:solidFill>
          <a:prstDash val="solid"/>
        </a:ln>
        <a:effectLst/>
      </dgm:spPr>
    </dgm:pt>
    <dgm:pt modelId="{B9AFD339-31E9-4A30-B9BB-8830112AAB84}" type="pres">
      <dgm:prSet presAssocID="{7334D8D2-16DB-42B4-B2E7-0D9637611F88}" presName="c1text" presStyleLbl="node1" presStyleIdx="0" presStyleCnt="3">
        <dgm:presLayoutVars>
          <dgm:bulletEnabled val="1"/>
        </dgm:presLayoutVars>
      </dgm:prSet>
      <dgm:spPr/>
    </dgm:pt>
    <dgm:pt modelId="{824C3875-F9ED-4B4F-A02A-5ACA33D0E554}" type="pres">
      <dgm:prSet presAssocID="{7334D8D2-16DB-42B4-B2E7-0D9637611F88}" presName="comp2" presStyleCnt="0"/>
      <dgm:spPr/>
    </dgm:pt>
    <dgm:pt modelId="{C77E5BCC-88DC-4A7A-873F-9F395E964C08}" type="pres">
      <dgm:prSet presAssocID="{7334D8D2-16DB-42B4-B2E7-0D9637611F88}" presName="circle2" presStyleLbl="node1" presStyleIdx="1" presStyleCnt="3"/>
      <dgm:spPr>
        <a:prstGeom prst="ellipse">
          <a:avLst/>
        </a:prstGeom>
      </dgm:spPr>
    </dgm:pt>
    <dgm:pt modelId="{FC714E0D-6E53-418E-8877-9BC34F156E81}" type="pres">
      <dgm:prSet presAssocID="{7334D8D2-16DB-42B4-B2E7-0D9637611F88}" presName="c2text" presStyleLbl="node1" presStyleIdx="1" presStyleCnt="3">
        <dgm:presLayoutVars>
          <dgm:bulletEnabled val="1"/>
        </dgm:presLayoutVars>
      </dgm:prSet>
      <dgm:spPr/>
    </dgm:pt>
    <dgm:pt modelId="{D6331AA4-4587-4EEB-B362-D3DA46AA0333}" type="pres">
      <dgm:prSet presAssocID="{7334D8D2-16DB-42B4-B2E7-0D9637611F88}" presName="comp3" presStyleCnt="0"/>
      <dgm:spPr/>
    </dgm:pt>
    <dgm:pt modelId="{A726C10E-540D-4D76-ADF6-7136CE834A58}" type="pres">
      <dgm:prSet presAssocID="{7334D8D2-16DB-42B4-B2E7-0D9637611F88}" presName="circle3" presStyleLbl="node1" presStyleIdx="2" presStyleCnt="3"/>
      <dgm:spPr>
        <a:prstGeom prst="ellipse">
          <a:avLst/>
        </a:prstGeom>
      </dgm:spPr>
    </dgm:pt>
    <dgm:pt modelId="{DAD5D394-0D58-4D9A-A143-08C1545CA4A9}" type="pres">
      <dgm:prSet presAssocID="{7334D8D2-16DB-42B4-B2E7-0D9637611F88}" presName="c3text" presStyleLbl="node1" presStyleIdx="2" presStyleCnt="3">
        <dgm:presLayoutVars>
          <dgm:bulletEnabled val="1"/>
        </dgm:presLayoutVars>
      </dgm:prSet>
      <dgm:spPr/>
    </dgm:pt>
  </dgm:ptLst>
  <dgm:cxnLst>
    <dgm:cxn modelId="{F012105B-FA61-4861-9B4F-96AF608DDC79}" type="presOf" srcId="{7334D8D2-16DB-42B4-B2E7-0D9637611F88}" destId="{20C80C26-44B9-45E4-9CDC-174651B47C35}" srcOrd="0" destOrd="0" presId="urn:microsoft.com/office/officeart/2005/8/layout/venn2"/>
    <dgm:cxn modelId="{C980B175-2630-4D13-B09E-09F4BB10B7D2}" srcId="{7334D8D2-16DB-42B4-B2E7-0D9637611F88}" destId="{FDD1432C-73DF-4D97-9C59-409D17B9D9A5}" srcOrd="1" destOrd="0" parTransId="{5D6DB45E-27C1-4240-8005-3721D459C2D2}" sibTransId="{A3CE108D-1F63-4146-8E0D-3C61706A779D}"/>
    <dgm:cxn modelId="{42D61081-BF9D-41FF-81FD-EBF6B5133B11}" type="presOf" srcId="{CD2B1A86-93B8-467C-9DAB-2C1BDE1B17C1}" destId="{A726C10E-540D-4D76-ADF6-7136CE834A58}" srcOrd="0" destOrd="0" presId="urn:microsoft.com/office/officeart/2005/8/layout/venn2"/>
    <dgm:cxn modelId="{ED154E91-C297-4698-A784-5B5426783E01}" type="presOf" srcId="{FDD1432C-73DF-4D97-9C59-409D17B9D9A5}" destId="{FC714E0D-6E53-418E-8877-9BC34F156E81}" srcOrd="1" destOrd="0" presId="urn:microsoft.com/office/officeart/2005/8/layout/venn2"/>
    <dgm:cxn modelId="{846A47AE-8D0A-43D7-9CD1-18AE85CF721C}" type="presOf" srcId="{FDD1432C-73DF-4D97-9C59-409D17B9D9A5}" destId="{C77E5BCC-88DC-4A7A-873F-9F395E964C08}" srcOrd="0" destOrd="0" presId="urn:microsoft.com/office/officeart/2005/8/layout/venn2"/>
    <dgm:cxn modelId="{408959B3-522C-442C-A055-F8B4CF477405}" type="presOf" srcId="{9016BFD8-BC71-4671-8B13-3DC47186ADB6}" destId="{B9AFD339-31E9-4A30-B9BB-8830112AAB84}" srcOrd="1" destOrd="0" presId="urn:microsoft.com/office/officeart/2005/8/layout/venn2"/>
    <dgm:cxn modelId="{F04802B9-07BB-4ABC-8080-E78D70C321DE}" type="presOf" srcId="{CD2B1A86-93B8-467C-9DAB-2C1BDE1B17C1}" destId="{DAD5D394-0D58-4D9A-A143-08C1545CA4A9}" srcOrd="1" destOrd="0" presId="urn:microsoft.com/office/officeart/2005/8/layout/venn2"/>
    <dgm:cxn modelId="{505825EA-1D2B-499F-8EC9-E306B8207B71}" srcId="{7334D8D2-16DB-42B4-B2E7-0D9637611F88}" destId="{CD2B1A86-93B8-467C-9DAB-2C1BDE1B17C1}" srcOrd="2" destOrd="0" parTransId="{4E0B995F-CA4D-4680-A88E-E665510569BC}" sibTransId="{66E85BDF-065C-4954-92D8-C0545CFD7B1C}"/>
    <dgm:cxn modelId="{7CF584F0-40D3-40F3-AC96-6E0D1F0FC5AA}" srcId="{7334D8D2-16DB-42B4-B2E7-0D9637611F88}" destId="{9016BFD8-BC71-4671-8B13-3DC47186ADB6}" srcOrd="0" destOrd="0" parTransId="{8ADAFAB4-DA3A-4A33-9D70-B7DD2F955713}" sibTransId="{DFE61513-85CE-400D-A03E-F0C58945C5FA}"/>
    <dgm:cxn modelId="{8627BDF5-FB72-4C97-8038-94AD55E6EA1D}" type="presOf" srcId="{9016BFD8-BC71-4671-8B13-3DC47186ADB6}" destId="{1158F40D-6AF2-41EC-BA9F-02E4FE353C23}" srcOrd="0" destOrd="0" presId="urn:microsoft.com/office/officeart/2005/8/layout/venn2"/>
    <dgm:cxn modelId="{47C26061-7D2C-44F8-B485-AFF20DFAA455}" type="presParOf" srcId="{20C80C26-44B9-45E4-9CDC-174651B47C35}" destId="{652574D0-5ADC-4BAF-A657-3FF2BD14FC3B}" srcOrd="0" destOrd="0" presId="urn:microsoft.com/office/officeart/2005/8/layout/venn2"/>
    <dgm:cxn modelId="{D4C884A7-3FE9-44F5-9BC1-908C5D4D051B}" type="presParOf" srcId="{652574D0-5ADC-4BAF-A657-3FF2BD14FC3B}" destId="{1158F40D-6AF2-41EC-BA9F-02E4FE353C23}" srcOrd="0" destOrd="0" presId="urn:microsoft.com/office/officeart/2005/8/layout/venn2"/>
    <dgm:cxn modelId="{3480E52B-3422-40D4-870A-0059484A4BDB}" type="presParOf" srcId="{652574D0-5ADC-4BAF-A657-3FF2BD14FC3B}" destId="{B9AFD339-31E9-4A30-B9BB-8830112AAB84}" srcOrd="1" destOrd="0" presId="urn:microsoft.com/office/officeart/2005/8/layout/venn2"/>
    <dgm:cxn modelId="{1425A615-3C44-41A0-AE70-CAD0AA24494C}" type="presParOf" srcId="{20C80C26-44B9-45E4-9CDC-174651B47C35}" destId="{824C3875-F9ED-4B4F-A02A-5ACA33D0E554}" srcOrd="1" destOrd="0" presId="urn:microsoft.com/office/officeart/2005/8/layout/venn2"/>
    <dgm:cxn modelId="{5BB72C40-44F8-4C43-8C21-8CA33022121B}" type="presParOf" srcId="{824C3875-F9ED-4B4F-A02A-5ACA33D0E554}" destId="{C77E5BCC-88DC-4A7A-873F-9F395E964C08}" srcOrd="0" destOrd="0" presId="urn:microsoft.com/office/officeart/2005/8/layout/venn2"/>
    <dgm:cxn modelId="{E1A0EE0F-7741-4E1E-80DE-527451EAE524}" type="presParOf" srcId="{824C3875-F9ED-4B4F-A02A-5ACA33D0E554}" destId="{FC714E0D-6E53-418E-8877-9BC34F156E81}" srcOrd="1" destOrd="0" presId="urn:microsoft.com/office/officeart/2005/8/layout/venn2"/>
    <dgm:cxn modelId="{256CFD30-6561-44C0-A583-BCDD9AC89BA5}" type="presParOf" srcId="{20C80C26-44B9-45E4-9CDC-174651B47C35}" destId="{D6331AA4-4587-4EEB-B362-D3DA46AA0333}" srcOrd="2" destOrd="0" presId="urn:microsoft.com/office/officeart/2005/8/layout/venn2"/>
    <dgm:cxn modelId="{C690EF8D-67AF-48BC-B8A4-1C4564183F60}" type="presParOf" srcId="{D6331AA4-4587-4EEB-B362-D3DA46AA0333}" destId="{A726C10E-540D-4D76-ADF6-7136CE834A58}" srcOrd="0" destOrd="0" presId="urn:microsoft.com/office/officeart/2005/8/layout/venn2"/>
    <dgm:cxn modelId="{F6FB81D2-FFCE-4628-B276-02C66E408C7F}" type="presParOf" srcId="{D6331AA4-4587-4EEB-B362-D3DA46AA0333}" destId="{DAD5D394-0D58-4D9A-A143-08C1545CA4A9}" srcOrd="1" destOrd="0" presId="urn:microsoft.com/office/officeart/2005/8/layout/venn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C32191-56E5-406A-A2E3-49D441971A13}">
      <dsp:nvSpPr>
        <dsp:cNvPr id="0" name=""/>
        <dsp:cNvSpPr/>
      </dsp:nvSpPr>
      <dsp:spPr>
        <a:xfrm>
          <a:off x="359496" y="0"/>
          <a:ext cx="2304254" cy="2304254"/>
        </a:xfrm>
        <a:prstGeom prst="ellipse">
          <a:avLst/>
        </a:prstGeom>
        <a:solidFill>
          <a:srgbClr val="FF2F2F"/>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ru-RU" sz="1200" b="1" kern="1200" dirty="0">
              <a:solidFill>
                <a:srgbClr val="FFFF00"/>
              </a:solidFill>
              <a:latin typeface="Times New Roman" pitchFamily="18" charset="0"/>
              <a:ea typeface="+mn-ea"/>
              <a:cs typeface="Times New Roman" pitchFamily="18" charset="0"/>
            </a:rPr>
            <a:t>3</a:t>
          </a:r>
          <a:endParaRPr lang="cs-CZ" sz="1200" b="1" kern="1200" dirty="0">
            <a:solidFill>
              <a:srgbClr val="FFFF00"/>
            </a:solidFill>
            <a:latin typeface="Times New Roman" pitchFamily="18" charset="0"/>
            <a:ea typeface="+mn-ea"/>
            <a:cs typeface="Times New Roman" pitchFamily="18" charset="0"/>
          </a:endParaRPr>
        </a:p>
      </dsp:txBody>
      <dsp:txXfrm>
        <a:off x="1108955" y="115212"/>
        <a:ext cx="805337" cy="345638"/>
      </dsp:txXfrm>
    </dsp:sp>
    <dsp:sp modelId="{50B61783-A4AE-487D-AED2-04F77E1FD765}">
      <dsp:nvSpPr>
        <dsp:cNvPr id="0" name=""/>
        <dsp:cNvSpPr/>
      </dsp:nvSpPr>
      <dsp:spPr>
        <a:xfrm>
          <a:off x="647528" y="576063"/>
          <a:ext cx="1728191" cy="1728191"/>
        </a:xfrm>
        <a:prstGeom prst="ellipse">
          <a:avLst/>
        </a:prstGeom>
        <a:solidFill>
          <a:srgbClr val="FF2F2F"/>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rgbClr val="FFFF00"/>
              </a:solidFill>
              <a:latin typeface="Times New Roman" pitchFamily="18" charset="0"/>
              <a:ea typeface="+mn-ea"/>
              <a:cs typeface="Times New Roman" pitchFamily="18" charset="0"/>
            </a:rPr>
            <a:t>2</a:t>
          </a:r>
          <a:endParaRPr lang="cs-CZ" sz="1200" b="1" kern="1200" dirty="0">
            <a:solidFill>
              <a:srgbClr val="FFFF00"/>
            </a:solidFill>
            <a:latin typeface="Times New Roman" pitchFamily="18" charset="0"/>
            <a:ea typeface="+mn-ea"/>
            <a:cs typeface="Times New Roman" pitchFamily="18" charset="0"/>
          </a:endParaRPr>
        </a:p>
      </dsp:txBody>
      <dsp:txXfrm>
        <a:off x="1108955" y="684075"/>
        <a:ext cx="805337" cy="324035"/>
      </dsp:txXfrm>
    </dsp:sp>
    <dsp:sp modelId="{7719AB30-410A-4CAA-9735-BC063C603A8A}">
      <dsp:nvSpPr>
        <dsp:cNvPr id="0" name=""/>
        <dsp:cNvSpPr/>
      </dsp:nvSpPr>
      <dsp:spPr>
        <a:xfrm>
          <a:off x="935560" y="1152127"/>
          <a:ext cx="1152127" cy="1152127"/>
        </a:xfrm>
        <a:prstGeom prst="ellipse">
          <a:avLst/>
        </a:prstGeom>
        <a:solidFill>
          <a:srgbClr val="FF2F2F"/>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rgbClr val="FFFF00"/>
              </a:solidFill>
              <a:latin typeface="Times New Roman" pitchFamily="18" charset="0"/>
              <a:ea typeface="+mn-ea"/>
              <a:cs typeface="Times New Roman" pitchFamily="18" charset="0"/>
            </a:rPr>
            <a:t>1</a:t>
          </a:r>
          <a:endParaRPr lang="cs-CZ" sz="1200" b="1" kern="1200" dirty="0">
            <a:solidFill>
              <a:srgbClr val="FFFF00"/>
            </a:solidFill>
            <a:latin typeface="Times New Roman" pitchFamily="18" charset="0"/>
            <a:ea typeface="+mn-ea"/>
            <a:cs typeface="Times New Roman" pitchFamily="18" charset="0"/>
          </a:endParaRPr>
        </a:p>
      </dsp:txBody>
      <dsp:txXfrm>
        <a:off x="1104285" y="1440159"/>
        <a:ext cx="814677" cy="57606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58F40D-6AF2-41EC-BA9F-02E4FE353C23}">
      <dsp:nvSpPr>
        <dsp:cNvPr id="0" name=""/>
        <dsp:cNvSpPr/>
      </dsp:nvSpPr>
      <dsp:spPr>
        <a:xfrm>
          <a:off x="144015" y="0"/>
          <a:ext cx="2376264" cy="2376264"/>
        </a:xfrm>
        <a:prstGeom prst="ellipse">
          <a:avLst/>
        </a:prstGeom>
        <a:solidFill>
          <a:srgbClr val="FF0000"/>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chemeClr val="bg1"/>
              </a:solidFill>
              <a:latin typeface="Times New Roman" pitchFamily="18" charset="0"/>
              <a:ea typeface="+mn-ea"/>
              <a:cs typeface="Times New Roman" pitchFamily="18" charset="0"/>
            </a:rPr>
            <a:t>3</a:t>
          </a:r>
          <a:endParaRPr lang="cs-CZ" sz="1200" b="1" kern="1200" dirty="0">
            <a:solidFill>
              <a:schemeClr val="bg1"/>
            </a:solidFill>
            <a:latin typeface="Times New Roman" pitchFamily="18" charset="0"/>
            <a:ea typeface="+mn-ea"/>
            <a:cs typeface="Times New Roman" pitchFamily="18" charset="0"/>
          </a:endParaRPr>
        </a:p>
      </dsp:txBody>
      <dsp:txXfrm>
        <a:off x="916895" y="118813"/>
        <a:ext cx="830504" cy="356439"/>
      </dsp:txXfrm>
    </dsp:sp>
    <dsp:sp modelId="{C77E5BCC-88DC-4A7A-873F-9F395E964C08}">
      <dsp:nvSpPr>
        <dsp:cNvPr id="0" name=""/>
        <dsp:cNvSpPr/>
      </dsp:nvSpPr>
      <dsp:spPr>
        <a:xfrm>
          <a:off x="441048" y="594065"/>
          <a:ext cx="1782198" cy="1782198"/>
        </a:xfrm>
        <a:prstGeom prst="ellipse">
          <a:avLst/>
        </a:prstGeom>
        <a:solidFill>
          <a:srgbClr val="0D97FF"/>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ysClr val="window" lastClr="FFFFFF"/>
              </a:solidFill>
              <a:latin typeface="Times New Roman" pitchFamily="18" charset="0"/>
              <a:ea typeface="+mn-ea"/>
              <a:cs typeface="Times New Roman" pitchFamily="18" charset="0"/>
            </a:rPr>
            <a:t>2</a:t>
          </a:r>
          <a:endParaRPr lang="cs-CZ" sz="1200" b="1" kern="1200" dirty="0">
            <a:solidFill>
              <a:sysClr val="window" lastClr="FFFFFF"/>
            </a:solidFill>
            <a:latin typeface="Times New Roman" pitchFamily="18" charset="0"/>
            <a:ea typeface="+mn-ea"/>
            <a:cs typeface="Times New Roman" pitchFamily="18" charset="0"/>
          </a:endParaRPr>
        </a:p>
      </dsp:txBody>
      <dsp:txXfrm>
        <a:off x="916895" y="705453"/>
        <a:ext cx="830504" cy="334162"/>
      </dsp:txXfrm>
    </dsp:sp>
    <dsp:sp modelId="{A726C10E-540D-4D76-ADF6-7136CE834A58}">
      <dsp:nvSpPr>
        <dsp:cNvPr id="0" name=""/>
        <dsp:cNvSpPr/>
      </dsp:nvSpPr>
      <dsp:spPr>
        <a:xfrm>
          <a:off x="738081" y="1188132"/>
          <a:ext cx="1188132" cy="1188132"/>
        </a:xfrm>
        <a:prstGeom prst="ellipse">
          <a:avLst/>
        </a:prstGeom>
        <a:solidFill>
          <a:schemeClr val="bg1"/>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rgbClr val="FF0000"/>
              </a:solidFill>
              <a:latin typeface="Times New Roman" pitchFamily="18" charset="0"/>
              <a:ea typeface="+mn-ea"/>
              <a:cs typeface="Times New Roman" pitchFamily="18" charset="0"/>
            </a:rPr>
            <a:t>1</a:t>
          </a:r>
          <a:endParaRPr lang="cs-CZ" sz="1200" b="1" kern="1200" dirty="0">
            <a:solidFill>
              <a:srgbClr val="FF0000"/>
            </a:solidFill>
            <a:latin typeface="Times New Roman" pitchFamily="18" charset="0"/>
            <a:ea typeface="+mn-ea"/>
            <a:cs typeface="Times New Roman" pitchFamily="18" charset="0"/>
          </a:endParaRPr>
        </a:p>
      </dsp:txBody>
      <dsp:txXfrm>
        <a:off x="912079" y="1485165"/>
        <a:ext cx="840136" cy="594066"/>
      </dsp:txXfrm>
    </dsp:sp>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2.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drawing1.xml.rels><?xml version="1.0" encoding="UTF-8" standalone="yes"?>
<Relationships xmlns="http://schemas.openxmlformats.org/package/2006/relationships"><Relationship Id="rId1" Type="http://schemas.openxmlformats.org/officeDocument/2006/relationships/image" Target="../media/image9.png"/></Relationships>
</file>

<file path=ppt/drawings/_rels/drawing2.xml.rels><?xml version="1.0" encoding="UTF-8" standalone="yes"?>
<Relationships xmlns="http://schemas.openxmlformats.org/package/2006/relationships"><Relationship Id="rId1" Type="http://schemas.openxmlformats.org/officeDocument/2006/relationships/image" Target="../media/image9.png"/></Relationships>
</file>

<file path=ppt/drawings/drawing1.xml><?xml version="1.0" encoding="utf-8"?>
<c:userShapes xmlns:c="http://schemas.openxmlformats.org/drawingml/2006/chart">
  <cdr:relSizeAnchor xmlns:cdr="http://schemas.openxmlformats.org/drawingml/2006/chartDrawing">
    <cdr:from>
      <cdr:x>0.72477</cdr:x>
      <cdr:y>0.13333</cdr:y>
    </cdr:from>
    <cdr:to>
      <cdr:x>0.84736</cdr:x>
      <cdr:y>0.31193</cdr:y>
    </cdr:to>
    <cdr:pic>
      <cdr:nvPicPr>
        <cdr:cNvPr id="2" name="Рисунок 1" descr="вмыв.PNG">
          <a:extLst xmlns:a="http://schemas.openxmlformats.org/drawingml/2006/main">
            <a:ext uri="{FF2B5EF4-FFF2-40B4-BE49-F238E27FC236}">
              <a16:creationId xmlns:a16="http://schemas.microsoft.com/office/drawing/2014/main" id="{746421CA-0A9A-4620-9B79-BDAA56649142}"/>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5688632" y="576064"/>
          <a:ext cx="962159" cy="771633"/>
        </a:xfrm>
        <a:prstGeom xmlns:a="http://schemas.openxmlformats.org/drawingml/2006/main" prst="rect">
          <a:avLst/>
        </a:prstGeom>
      </cdr:spPr>
    </cdr:pic>
  </cdr:relSizeAnchor>
</c:userShapes>
</file>

<file path=ppt/drawings/drawing2.xml><?xml version="1.0" encoding="utf-8"?>
<c:userShapes xmlns:c="http://schemas.openxmlformats.org/drawingml/2006/chart">
  <cdr:relSizeAnchor xmlns:cdr="http://schemas.openxmlformats.org/drawingml/2006/chartDrawing">
    <cdr:from>
      <cdr:x>0.80508</cdr:x>
      <cdr:y>0.41935</cdr:y>
    </cdr:from>
    <cdr:to>
      <cdr:x>0.91832</cdr:x>
      <cdr:y>0.59219</cdr:y>
    </cdr:to>
    <cdr:pic>
      <cdr:nvPicPr>
        <cdr:cNvPr id="2" name="Рисунок 1" descr="вмыв.PNG">
          <a:extLst xmlns:a="http://schemas.openxmlformats.org/drawingml/2006/main">
            <a:ext uri="{FF2B5EF4-FFF2-40B4-BE49-F238E27FC236}">
              <a16:creationId xmlns:a16="http://schemas.microsoft.com/office/drawing/2014/main" id="{77381BFE-670F-47B5-9295-49B59901D399}"/>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6840760" y="1872208"/>
          <a:ext cx="962159" cy="771633"/>
        </a:xfrm>
        <a:prstGeom xmlns:a="http://schemas.openxmlformats.org/drawingml/2006/main" prst="rect">
          <a:avLst/>
        </a:prstGeom>
      </cdr:spPr>
    </cdr:pic>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2FA3D3-0B8C-44F2-B723-3A394BFDA8CB}" type="datetimeFigureOut">
              <a:rPr lang="ru-RU" smtClean="0"/>
              <a:t>19.08.2020</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9492E9-B0F1-4115-A64D-234B43B4D05D}" type="slidenum">
              <a:rPr lang="ru-RU" smtClean="0"/>
              <a:t>‹#›</a:t>
            </a:fld>
            <a:endParaRPr lang="ru-RU"/>
          </a:p>
        </p:txBody>
      </p:sp>
    </p:spTree>
    <p:extLst>
      <p:ext uri="{BB962C8B-B14F-4D97-AF65-F5344CB8AC3E}">
        <p14:creationId xmlns:p14="http://schemas.microsoft.com/office/powerpoint/2010/main" val="28835712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B9492E9-B0F1-4115-A64D-234B43B4D05D}" type="slidenum">
              <a:rPr lang="ru-RU" smtClean="0"/>
              <a:t>1</a:t>
            </a:fld>
            <a:endParaRPr lang="ru-RU"/>
          </a:p>
        </p:txBody>
      </p:sp>
    </p:spTree>
    <p:extLst>
      <p:ext uri="{BB962C8B-B14F-4D97-AF65-F5344CB8AC3E}">
        <p14:creationId xmlns:p14="http://schemas.microsoft.com/office/powerpoint/2010/main" val="8405399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a:extLst>
              <a:ext uri="{FF2B5EF4-FFF2-40B4-BE49-F238E27FC236}">
                <a16:creationId xmlns:a16="http://schemas.microsoft.com/office/drawing/2014/main" id="{D5768EB7-04E6-4802-ABE8-C3A58B3B42B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9DF2A1E-242F-430F-A67E-526123FDCA18}" type="slidenum">
              <a:rPr lang="ru-RU" altLang="ru-RU">
                <a:latin typeface="Calibri" panose="020F0502020204030204" pitchFamily="34" charset="0"/>
              </a:rPr>
              <a:pPr eaLnBrk="1" hangingPunct="1"/>
              <a:t>18</a:t>
            </a:fld>
            <a:endParaRPr lang="ru-RU" altLang="ru-RU">
              <a:latin typeface="Calibri" panose="020F0502020204030204" pitchFamily="34" charset="0"/>
            </a:endParaRPr>
          </a:p>
        </p:txBody>
      </p:sp>
      <p:sp>
        <p:nvSpPr>
          <p:cNvPr id="60419" name="Rectangle 2">
            <a:extLst>
              <a:ext uri="{FF2B5EF4-FFF2-40B4-BE49-F238E27FC236}">
                <a16:creationId xmlns:a16="http://schemas.microsoft.com/office/drawing/2014/main" id="{058C19CF-DAA4-4564-A0AD-6139433CCD0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0" name="Rectangle 3">
            <a:extLst>
              <a:ext uri="{FF2B5EF4-FFF2-40B4-BE49-F238E27FC236}">
                <a16:creationId xmlns:a16="http://schemas.microsoft.com/office/drawing/2014/main" id="{2D018B89-4EBB-4F42-BD55-A5E7753A77A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kumimoji="0" lang="en-US" altLang="ru-RU"/>
              <a:t>So, the X-matrix is formed by the following basic institutions:</a:t>
            </a:r>
          </a:p>
          <a:p>
            <a:pPr eaLnBrk="1" hangingPunct="1"/>
            <a:r>
              <a:rPr kumimoji="0" lang="en-US" altLang="ru-RU"/>
              <a:t>in the economic sphere these are </a:t>
            </a:r>
            <a:r>
              <a:rPr kumimoji="0" lang="en-US" altLang="ru-RU" i="1"/>
              <a:t>redistributive economy institutions </a:t>
            </a:r>
            <a:r>
              <a:rPr kumimoji="0" lang="en-US" altLang="ru-RU"/>
              <a:t>(Karl Polanyi has introduced this term).</a:t>
            </a:r>
            <a:r>
              <a:rPr kumimoji="0" lang="en-US" altLang="ru-RU" i="1"/>
              <a:t> </a:t>
            </a:r>
            <a:r>
              <a:rPr kumimoji="0" lang="en-US" altLang="ru-RU"/>
              <a:t>Redistribution means that the Center mediates the movement of goods and services, as well as the rights for their production and use; </a:t>
            </a:r>
            <a:endParaRPr kumimoji="0" lang="ru-RU" altLang="ru-RU"/>
          </a:p>
          <a:p>
            <a:pPr eaLnBrk="1" hangingPunct="1"/>
            <a:r>
              <a:rPr kumimoji="0" lang="en-US" altLang="ru-RU"/>
              <a:t>in the political sphere they correspond to </a:t>
            </a:r>
            <a:r>
              <a:rPr kumimoji="0" lang="en-US" altLang="ru-RU" i="1"/>
              <a:t>institutions of unitary-centralized political order</a:t>
            </a:r>
            <a:r>
              <a:rPr kumimoji="0" lang="en-US" altLang="ru-RU"/>
              <a:t>; </a:t>
            </a:r>
            <a:endParaRPr kumimoji="0" lang="ru-RU" altLang="ru-RU"/>
          </a:p>
          <a:p>
            <a:pPr eaLnBrk="1" hangingPunct="1"/>
            <a:r>
              <a:rPr kumimoji="0" lang="en-US" altLang="ru-RU"/>
              <a:t>in the ideological sphere the </a:t>
            </a:r>
            <a:r>
              <a:rPr kumimoji="0" lang="en-US" altLang="ru-RU" i="1"/>
              <a:t>communitarian ideology </a:t>
            </a:r>
            <a:r>
              <a:rPr kumimoji="0" lang="en-US" altLang="ru-RU"/>
              <a:t>dominates. It is expressed in the idea of priority of collective, public values over individual ones. We is over Me.</a:t>
            </a:r>
            <a:endParaRPr kumimoji="0" lang="ru-RU" altLang="ru-RU"/>
          </a:p>
          <a:p>
            <a:pPr eaLnBrk="1" hangingPunct="1"/>
            <a:endParaRPr kumimoji="0" lang="ru-RU" altLang="ru-RU"/>
          </a:p>
          <a:p>
            <a:pPr eaLnBrk="1" hangingPunct="1"/>
            <a:r>
              <a:rPr kumimoji="0" lang="en-US" altLang="ru-RU"/>
              <a:t>Different basic institutions are connected in the Y-matrix:</a:t>
            </a:r>
          </a:p>
          <a:p>
            <a:pPr eaLnBrk="1" hangingPunct="1"/>
            <a:r>
              <a:rPr kumimoji="0" lang="en-US" altLang="ru-RU"/>
              <a:t>in the economic sphere these are </a:t>
            </a:r>
            <a:r>
              <a:rPr kumimoji="0" lang="en-US" altLang="ru-RU" i="1"/>
              <a:t>institutions of market economy</a:t>
            </a:r>
            <a:r>
              <a:rPr kumimoji="0" lang="en-US" altLang="ru-RU"/>
              <a:t>; </a:t>
            </a:r>
            <a:endParaRPr kumimoji="0" lang="ru-RU" altLang="ru-RU"/>
          </a:p>
          <a:p>
            <a:pPr eaLnBrk="1" hangingPunct="1"/>
            <a:r>
              <a:rPr kumimoji="0" lang="en-US" altLang="ru-RU"/>
              <a:t>in the political sphere they correspond to </a:t>
            </a:r>
            <a:r>
              <a:rPr kumimoji="0" lang="en-US" altLang="ru-RU" i="1"/>
              <a:t>institutions of federative political order</a:t>
            </a:r>
            <a:r>
              <a:rPr kumimoji="0" lang="en-US" altLang="ru-RU"/>
              <a:t>;</a:t>
            </a:r>
            <a:endParaRPr kumimoji="0" lang="ru-RU" altLang="ru-RU"/>
          </a:p>
          <a:p>
            <a:pPr eaLnBrk="1" hangingPunct="1"/>
            <a:r>
              <a:rPr kumimoji="0" lang="en-US" altLang="ru-RU"/>
              <a:t>Respectively, </a:t>
            </a:r>
            <a:r>
              <a:rPr kumimoji="0" lang="en-US" altLang="ru-RU" i="1"/>
              <a:t>the ideology of subsidiarity</a:t>
            </a:r>
            <a:r>
              <a:rPr kumimoji="0" lang="en-US" altLang="ru-RU"/>
              <a:t> dominates. What is the essence of subsidiarity idea? It proclaims the  subsidiary, subordinated character of collective values to individual ones. In this case Me or I  is over We. </a:t>
            </a:r>
            <a:endParaRPr kumimoji="0" lang="ru-RU" altLang="ru-RU"/>
          </a:p>
          <a:p>
            <a:pPr eaLnBrk="1" hangingPunct="1"/>
            <a:r>
              <a:rPr kumimoji="0" lang="en-US" altLang="ru-RU"/>
              <a:t>You can see that X-matrix  looks like pure </a:t>
            </a:r>
            <a:r>
              <a:rPr kumimoji="0" lang="en-US" altLang="ru-RU">
                <a:latin typeface="Arial" panose="020B0604020202020204" pitchFamily="34" charset="0"/>
              </a:rPr>
              <a:t>WITT-society ("We're In This Together”) and Y-matrix </a:t>
            </a:r>
            <a:r>
              <a:rPr kumimoji="0" lang="en-US" altLang="ru-RU"/>
              <a:t>looks like pure YOYO- society (“You’re On Your Own”).</a:t>
            </a:r>
          </a:p>
          <a:p>
            <a:pPr eaLnBrk="1" hangingPunct="1"/>
            <a:endParaRPr kumimoji="0" lang="en-US" altLang="ru-RU"/>
          </a:p>
          <a:p>
            <a:pPr eaLnBrk="1" hangingPunct="1"/>
            <a:r>
              <a:rPr kumimoji="0" lang="en-US" altLang="ru-RU"/>
              <a:t>There is a bunch or set of institutions in economic, political and ideological spheres for each matrix. We won’t consider these institutions in details due to shortage of time. Therefore I skip the next three slides.</a:t>
            </a:r>
            <a:endParaRPr kumimoji="0" lang="ru-RU" altLang="ru-RU"/>
          </a:p>
          <a:p>
            <a:pPr eaLnBrk="1" hangingPunct="1"/>
            <a:endParaRPr kumimoji="0" lang="ru-RU" altLang="ru-R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3C0D853B-6567-401A-A67E-09D1B352EF8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Rectangle 3">
            <a:extLst>
              <a:ext uri="{FF2B5EF4-FFF2-40B4-BE49-F238E27FC236}">
                <a16:creationId xmlns:a16="http://schemas.microsoft.com/office/drawing/2014/main" id="{A3A578C6-98E3-4288-954A-F4D2920B7D3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kumimoji="0" lang="en-CA" altLang="ru-RU"/>
              <a:t>(There are sets of economic institutions for each matrix). </a:t>
            </a:r>
          </a:p>
          <a:p>
            <a:pPr eaLnBrk="1" hangingPunct="1"/>
            <a:endParaRPr kumimoji="0" lang="en-CA" altLang="ru-RU"/>
          </a:p>
          <a:p>
            <a:pPr eaLnBrk="1" hangingPunct="1"/>
            <a:r>
              <a:rPr kumimoji="0" lang="en-US" altLang="ru-RU"/>
              <a:t>First,  I present you different economic X- and Y-institutions and their common functions in the economic structure. We can see them in the table. </a:t>
            </a:r>
          </a:p>
          <a:p>
            <a:pPr eaLnBrk="1" hangingPunct="1"/>
            <a:r>
              <a:rPr kumimoji="0" lang="en-US" altLang="ru-RU"/>
              <a:t>The first function of economic structure is to support property rights system for fixing of goods. For Y-economies, or market economies, the private property is such basic institution. In X-economies it is a supreme conditional ownership: the supreme level of hierarchy defines conditions of  possession and use of property objects  - land, buildings etc</a:t>
            </a:r>
          </a:p>
          <a:p>
            <a:pPr eaLnBrk="1" hangingPunct="1"/>
            <a:r>
              <a:rPr kumimoji="0" lang="en-US" altLang="ru-RU"/>
              <a:t>The second function is tr</a:t>
            </a:r>
            <a:r>
              <a:rPr kumimoji="0" lang="en-US" altLang="ru-RU" sz="800">
                <a:cs typeface="Times New Roman" panose="02020603050405020304" pitchFamily="18" charset="0"/>
              </a:rPr>
              <a:t>ansfer of goods. In Y-economies we have the institution of exchange (or buying-selling)</a:t>
            </a:r>
            <a:r>
              <a:rPr kumimoji="0" lang="en-US" altLang="ru-RU"/>
              <a:t>. In X-economies it is r</a:t>
            </a:r>
            <a:r>
              <a:rPr kumimoji="0" lang="en-US" altLang="ru-RU" sz="800">
                <a:cs typeface="Times New Roman" panose="02020603050405020304" pitchFamily="18" charset="0"/>
              </a:rPr>
              <a:t>edistribution or accumulation from the bottom to the center and then coordination on the top center level and distribution to lower levels. </a:t>
            </a:r>
          </a:p>
          <a:p>
            <a:pPr eaLnBrk="1" hangingPunct="1"/>
            <a:r>
              <a:rPr kumimoji="0" lang="en-US" altLang="ru-RU" sz="800">
                <a:cs typeface="Times New Roman" panose="02020603050405020304" pitchFamily="18" charset="0"/>
              </a:rPr>
              <a:t>Thirdly,  institutions of interactions between economic agents are – cooperation in X-economy model and competition in Y-economy market model. </a:t>
            </a:r>
          </a:p>
          <a:p>
            <a:pPr eaLnBrk="1" hangingPunct="1"/>
            <a:r>
              <a:rPr kumimoji="0" lang="en-US" altLang="ru-RU" sz="800">
                <a:cs typeface="Times New Roman" panose="02020603050405020304" pitchFamily="18" charset="0"/>
              </a:rPr>
              <a:t>Forth function is labor system organization. There is employed (unlimited term)</a:t>
            </a:r>
            <a:r>
              <a:rPr kumimoji="0" lang="ru-RU" altLang="ru-RU" sz="800"/>
              <a:t> </a:t>
            </a:r>
            <a:r>
              <a:rPr kumimoji="0" lang="en-US" altLang="ru-RU" sz="800">
                <a:cs typeface="Times New Roman" panose="02020603050405020304" pitchFamily="18" charset="0"/>
              </a:rPr>
              <a:t>labor institution in X-economy. L</a:t>
            </a:r>
            <a:r>
              <a:rPr kumimoji="0" lang="ru-RU" altLang="ru-RU"/>
              <a:t>ifetime employment </a:t>
            </a:r>
            <a:r>
              <a:rPr kumimoji="0" lang="en-US" altLang="ru-RU"/>
              <a:t>system in Japan is an example. In Y-economy there is c</a:t>
            </a:r>
            <a:r>
              <a:rPr kumimoji="0" lang="en-US" altLang="ru-RU" sz="800">
                <a:cs typeface="Times New Roman" panose="02020603050405020304" pitchFamily="18" charset="0"/>
              </a:rPr>
              <a:t>ontract (short and medium term) labor. </a:t>
            </a:r>
          </a:p>
          <a:p>
            <a:pPr eaLnBrk="1" hangingPunct="1"/>
            <a:r>
              <a:rPr kumimoji="0" lang="en-US" altLang="ru-RU" sz="800">
                <a:cs typeface="Times New Roman" panose="02020603050405020304" pitchFamily="18" charset="0"/>
              </a:rPr>
              <a:t>Lastly, there are feed-back institutions. Well-known profit maximization (or Y-efficiency) institution acts in market economy model, and cost limitation (or X-efficiency) institution acts in X-economic model. Harvey Leibenstein is the author of the X-efficiency theory.</a:t>
            </a:r>
            <a:endParaRPr kumimoji="0" lang="ru-RU" altLang="ru-RU" sz="800">
              <a:cs typeface="Times New Roman" panose="02020603050405020304" pitchFamily="18" charset="0"/>
            </a:endParaRPr>
          </a:p>
        </p:txBody>
      </p:sp>
      <p:sp>
        <p:nvSpPr>
          <p:cNvPr id="5" name="Верхний колонтитул 4">
            <a:extLst>
              <a:ext uri="{FF2B5EF4-FFF2-40B4-BE49-F238E27FC236}">
                <a16:creationId xmlns:a16="http://schemas.microsoft.com/office/drawing/2014/main" id="{B510B8DE-C1C5-4473-BE92-BDB3D1B9BEA7}"/>
              </a:ext>
            </a:extLst>
          </p:cNvPr>
          <p:cNvSpPr>
            <a:spLocks noGrp="1"/>
          </p:cNvSpPr>
          <p:nvPr>
            <p:ph type="hdr" sz="quarter"/>
          </p:nvPr>
        </p:nvSpPr>
        <p:spPr/>
        <p:txBody>
          <a:bodyPr/>
          <a:lstStyle/>
          <a:p>
            <a:pPr>
              <a:defRPr/>
            </a:pPr>
            <a:r>
              <a:rPr lang="en-US"/>
              <a:t>Institute of Economisc, Moscow, Russia</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Образ слайда 1">
            <a:extLst>
              <a:ext uri="{FF2B5EF4-FFF2-40B4-BE49-F238E27FC236}">
                <a16:creationId xmlns:a16="http://schemas.microsoft.com/office/drawing/2014/main" id="{63AF588C-4688-491B-AE0A-AD2A67238E1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Заметки 2">
            <a:extLst>
              <a:ext uri="{FF2B5EF4-FFF2-40B4-BE49-F238E27FC236}">
                <a16:creationId xmlns:a16="http://schemas.microsoft.com/office/drawing/2014/main" id="{BA90121D-3CF8-468A-B10A-AAF40F4A5F1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kumimoji="0" lang="ru-RU" altLang="ru-RU"/>
          </a:p>
        </p:txBody>
      </p:sp>
      <p:sp>
        <p:nvSpPr>
          <p:cNvPr id="62468" name="Номер слайда 3">
            <a:extLst>
              <a:ext uri="{FF2B5EF4-FFF2-40B4-BE49-F238E27FC236}">
                <a16:creationId xmlns:a16="http://schemas.microsoft.com/office/drawing/2014/main" id="{E5FE94DF-3032-4A83-B777-86F1198C264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E68CA05-1E09-4C8E-921A-17788B3D2A9D}" type="slidenum">
              <a:rPr lang="ru-RU" altLang="ru-RU">
                <a:latin typeface="Calibri" panose="020F0502020204030204" pitchFamily="34" charset="0"/>
              </a:rPr>
              <a:pPr eaLnBrk="1" hangingPunct="1"/>
              <a:t>20</a:t>
            </a:fld>
            <a:endParaRPr lang="ru-RU" altLang="ru-RU">
              <a:latin typeface="Calibri" panose="020F0502020204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2A977234-9FFD-47BF-AEDF-2FD0A7A61AD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Rectangle 3">
            <a:extLst>
              <a:ext uri="{FF2B5EF4-FFF2-40B4-BE49-F238E27FC236}">
                <a16:creationId xmlns:a16="http://schemas.microsoft.com/office/drawing/2014/main" id="{DB6FEDEE-FEFC-4C58-972B-0172A62BD71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kumimoji="0" lang="en-US" altLang="ru-RU"/>
              <a:t>Here you can compare X- and Y-political institutions. X-political order represents a top-down model of society. Therefore, Y-political order characterizes bottom-up  model. I give you only the list of institutions. We have not enough time to explain them. Let us enumerate X- and Y-institutions:</a:t>
            </a:r>
          </a:p>
          <a:p>
            <a:pPr eaLnBrk="1" hangingPunct="1"/>
            <a:r>
              <a:rPr kumimoji="0" lang="en-US" altLang="ru-RU" sz="800">
                <a:cs typeface="Times New Roman" panose="02020603050405020304" pitchFamily="18" charset="0"/>
              </a:rPr>
              <a:t>First, for Territorial administrative organization of the state there are Administrative system </a:t>
            </a:r>
            <a:r>
              <a:rPr kumimoji="0" lang="ru-RU" altLang="ru-RU" sz="800">
                <a:cs typeface="Times New Roman" panose="02020603050405020304" pitchFamily="18" charset="0"/>
              </a:rPr>
              <a:t>(</a:t>
            </a:r>
            <a:r>
              <a:rPr kumimoji="0" lang="en-US" altLang="ru-RU" sz="800">
                <a:cs typeface="Times New Roman" panose="02020603050405020304" pitchFamily="18" charset="0"/>
              </a:rPr>
              <a:t>unitarity</a:t>
            </a:r>
            <a:r>
              <a:rPr kumimoji="0" lang="ru-RU" altLang="ru-RU" sz="800">
                <a:cs typeface="Times New Roman" panose="02020603050405020304" pitchFamily="18" charset="0"/>
              </a:rPr>
              <a:t>)</a:t>
            </a:r>
            <a:r>
              <a:rPr kumimoji="0" lang="en-US" altLang="ru-RU" sz="800">
                <a:cs typeface="Times New Roman" panose="02020603050405020304" pitchFamily="18" charset="0"/>
              </a:rPr>
              <a:t> in X-matrix and Federative structure (federation) </a:t>
            </a:r>
            <a:r>
              <a:rPr kumimoji="0" lang="en-US" altLang="ru-RU"/>
              <a:t>- in Y-matrix. </a:t>
            </a:r>
          </a:p>
          <a:p>
            <a:pPr eaLnBrk="1" hangingPunct="1"/>
            <a:r>
              <a:rPr kumimoji="0" lang="en-US" altLang="ru-RU"/>
              <a:t>As for Governance system, or flow of decision making,  in X-model we have </a:t>
            </a:r>
            <a:r>
              <a:rPr kumimoji="0" lang="en-US" altLang="ru-RU" sz="800">
                <a:cs typeface="Times New Roman" panose="02020603050405020304" pitchFamily="18" charset="0"/>
              </a:rPr>
              <a:t>Vertical hierarchical authority with Center on the top, versus Self-government and subsidiarity in Y-model.</a:t>
            </a:r>
          </a:p>
          <a:p>
            <a:pPr eaLnBrk="1" hangingPunct="1"/>
            <a:r>
              <a:rPr kumimoji="0" lang="en-US" altLang="ru-RU"/>
              <a:t>Third:  What is type of interaction  in the order of decision making? </a:t>
            </a:r>
            <a:r>
              <a:rPr kumimoji="0" lang="en-US" altLang="ru-RU" sz="800">
                <a:cs typeface="Times New Roman" panose="02020603050405020304" pitchFamily="18" charset="0"/>
              </a:rPr>
              <a:t>General assembly and unanimity for X-model and Multi-party system and democratic majority for Y-model.</a:t>
            </a:r>
          </a:p>
          <a:p>
            <a:pPr eaLnBrk="1" hangingPunct="1"/>
            <a:r>
              <a:rPr kumimoji="0" lang="en-US" altLang="ru-RU" sz="800">
                <a:cs typeface="Times New Roman" panose="02020603050405020304" pitchFamily="18" charset="0"/>
              </a:rPr>
              <a:t>Fourth, Filling of governing positions can be carried out on Appointment or Election basis, respectively.</a:t>
            </a:r>
          </a:p>
          <a:p>
            <a:pPr eaLnBrk="1" hangingPunct="1"/>
            <a:r>
              <a:rPr kumimoji="0" lang="en-US" altLang="ru-RU" sz="800">
                <a:cs typeface="Times New Roman" panose="02020603050405020304" pitchFamily="18" charset="0"/>
              </a:rPr>
              <a:t>And last we indicate a very important institution for the permanent process of institutional circle, namely Feed</a:t>
            </a:r>
            <a:r>
              <a:rPr kumimoji="0" lang="ru-RU" altLang="ru-RU" sz="800">
                <a:cs typeface="Times New Roman" panose="02020603050405020304" pitchFamily="18" charset="0"/>
              </a:rPr>
              <a:t>-</a:t>
            </a:r>
            <a:r>
              <a:rPr kumimoji="0" lang="en-US" altLang="ru-RU" sz="800">
                <a:cs typeface="Times New Roman" panose="02020603050405020304" pitchFamily="18" charset="0"/>
              </a:rPr>
              <a:t>back mechanism. It could be  Appeals to higher levels of hierarchical authority for X-matrix or Law suits for Y-matrix.</a:t>
            </a:r>
            <a:endParaRPr kumimoji="0" lang="ru-RU" altLang="ru-RU" sz="800">
              <a:cs typeface="Times New Roman" panose="02020603050405020304" pitchFamily="18" charset="0"/>
            </a:endParaRPr>
          </a:p>
        </p:txBody>
      </p:sp>
      <p:sp>
        <p:nvSpPr>
          <p:cNvPr id="5" name="Верхний колонтитул 4">
            <a:extLst>
              <a:ext uri="{FF2B5EF4-FFF2-40B4-BE49-F238E27FC236}">
                <a16:creationId xmlns:a16="http://schemas.microsoft.com/office/drawing/2014/main" id="{543757EB-2E97-405A-992D-809D9BEA6A7E}"/>
              </a:ext>
            </a:extLst>
          </p:cNvPr>
          <p:cNvSpPr>
            <a:spLocks noGrp="1"/>
          </p:cNvSpPr>
          <p:nvPr>
            <p:ph type="hdr" sz="quarter"/>
          </p:nvPr>
        </p:nvSpPr>
        <p:spPr/>
        <p:txBody>
          <a:bodyPr/>
          <a:lstStyle/>
          <a:p>
            <a:pPr>
              <a:defRPr/>
            </a:pPr>
            <a:r>
              <a:rPr lang="en-US"/>
              <a:t>Institute of Economisc, Moscow, Russia</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93551390-157A-4829-813D-C581517F4CF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Rectangle 3">
            <a:extLst>
              <a:ext uri="{FF2B5EF4-FFF2-40B4-BE49-F238E27FC236}">
                <a16:creationId xmlns:a16="http://schemas.microsoft.com/office/drawing/2014/main" id="{B0C4F48C-C371-4350-B199-336A5026995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kumimoji="0" lang="en-US" altLang="ru-RU"/>
              <a:t>Here is the list of ideological institutions. We will just list them. </a:t>
            </a:r>
            <a:r>
              <a:rPr kumimoji="0" lang="en-US" altLang="ru-RU" sz="1000">
                <a:cs typeface="Times New Roman" panose="02020603050405020304" pitchFamily="18" charset="0"/>
              </a:rPr>
              <a:t>X-institutions of communitarian ideology are:</a:t>
            </a:r>
          </a:p>
          <a:p>
            <a:pPr eaLnBrk="1" hangingPunct="1"/>
            <a:r>
              <a:rPr kumimoji="0" lang="en-US" altLang="ru-RU" sz="1000">
                <a:cs typeface="Times New Roman" panose="02020603050405020304" pitchFamily="18" charset="0"/>
              </a:rPr>
              <a:t>First, Collectivism as a Core principle of social actions, second, Egalitarianism as Normative understanding of social structure, An order as Prevailing social values, Well-being-oriented Labor attitudes and Generalization &amp; Integralism as Principles of Common thinking. </a:t>
            </a:r>
          </a:p>
          <a:p>
            <a:pPr eaLnBrk="1" hangingPunct="1"/>
            <a:r>
              <a:rPr kumimoji="0" lang="en-US" altLang="ru-RU" sz="1000">
                <a:cs typeface="Times New Roman" panose="02020603050405020304" pitchFamily="18" charset="0"/>
              </a:rPr>
              <a:t>Respectively, a complex of Y-institutions of subsidiary ideology includes Individualism, Stratification, Freedom, </a:t>
            </a:r>
            <a:r>
              <a:rPr kumimoji="0" lang="en-US" altLang="ru-RU" sz="1000">
                <a:latin typeface="Arial" panose="020B0604020202020204" pitchFamily="34" charset="0"/>
                <a:cs typeface="Times New Roman" panose="02020603050405020304" pitchFamily="18" charset="0"/>
              </a:rPr>
              <a:t>Pecuniary</a:t>
            </a:r>
            <a:r>
              <a:rPr kumimoji="0" lang="ru-RU" altLang="ru-RU" sz="1000" b="1">
                <a:latin typeface="Arial" panose="020B0604020202020204" pitchFamily="34" charset="0"/>
                <a:cs typeface="Times New Roman" panose="02020603050405020304" pitchFamily="18" charset="0"/>
              </a:rPr>
              <a:t>-</a:t>
            </a:r>
            <a:r>
              <a:rPr kumimoji="0" lang="en-US" altLang="ru-RU" sz="1000">
                <a:cs typeface="Times New Roman" panose="02020603050405020304" pitchFamily="18" charset="0"/>
              </a:rPr>
              <a:t>oriented labor attitudes and Specialization and Mereism.</a:t>
            </a:r>
          </a:p>
          <a:p>
            <a:pPr eaLnBrk="1" hangingPunct="1"/>
            <a:r>
              <a:rPr kumimoji="0" lang="en-US" altLang="ru-RU" sz="1000" i="1">
                <a:cs typeface="Times New Roman" panose="02020603050405020304" pitchFamily="18" charset="0"/>
              </a:rPr>
              <a:t>Ideological  institutions express a social consensus on main rules and norms of social actions and indicate what is fair and just in mass opinion .</a:t>
            </a:r>
            <a:endParaRPr kumimoji="0" lang="ru-RU" altLang="ru-RU" sz="1000" i="1">
              <a:cs typeface="Times New Roman" panose="02020603050405020304" pitchFamily="18" charset="0"/>
            </a:endParaRPr>
          </a:p>
        </p:txBody>
      </p:sp>
      <p:sp>
        <p:nvSpPr>
          <p:cNvPr id="5" name="Верхний колонтитул 4">
            <a:extLst>
              <a:ext uri="{FF2B5EF4-FFF2-40B4-BE49-F238E27FC236}">
                <a16:creationId xmlns:a16="http://schemas.microsoft.com/office/drawing/2014/main" id="{8B2F3AA3-6399-4FAE-AADF-7F3795379E52}"/>
              </a:ext>
            </a:extLst>
          </p:cNvPr>
          <p:cNvSpPr>
            <a:spLocks noGrp="1"/>
          </p:cNvSpPr>
          <p:nvPr>
            <p:ph type="hdr" sz="quarter"/>
          </p:nvPr>
        </p:nvSpPr>
        <p:spPr/>
        <p:txBody>
          <a:bodyPr/>
          <a:lstStyle/>
          <a:p>
            <a:pPr>
              <a:defRPr/>
            </a:pPr>
            <a:r>
              <a:rPr lang="en-US"/>
              <a:t>Institute of Economisc, Moscow, Russia</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Образ слайда 1">
            <a:extLst>
              <a:ext uri="{FF2B5EF4-FFF2-40B4-BE49-F238E27FC236}">
                <a16:creationId xmlns:a16="http://schemas.microsoft.com/office/drawing/2014/main" id="{014AB74E-B119-4142-B0DA-EF8B83BB2E9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Заметки 2">
            <a:extLst>
              <a:ext uri="{FF2B5EF4-FFF2-40B4-BE49-F238E27FC236}">
                <a16:creationId xmlns:a16="http://schemas.microsoft.com/office/drawing/2014/main" id="{1B2769F3-6B56-4B4C-B69B-139FF0C0DC4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kumimoji="0" lang="ru-RU" altLang="ru-RU"/>
          </a:p>
        </p:txBody>
      </p:sp>
      <p:sp>
        <p:nvSpPr>
          <p:cNvPr id="65540" name="Номер слайда 3">
            <a:extLst>
              <a:ext uri="{FF2B5EF4-FFF2-40B4-BE49-F238E27FC236}">
                <a16:creationId xmlns:a16="http://schemas.microsoft.com/office/drawing/2014/main" id="{E52C3A7A-2674-4C93-A538-7073140CC5B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E07035E-6E12-4514-9536-173CC479552D}" type="slidenum">
              <a:rPr lang="ru-RU" altLang="ru-RU">
                <a:latin typeface="Calibri" panose="020F0502020204030204" pitchFamily="34" charset="0"/>
              </a:rPr>
              <a:pPr eaLnBrk="1" hangingPunct="1"/>
              <a:t>24</a:t>
            </a:fld>
            <a:endParaRPr lang="ru-RU" altLang="ru-RU">
              <a:latin typeface="Calibri" panose="020F0502020204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592FBB6A-B591-4F8D-9C69-540976BFF38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Rectangle 3">
            <a:extLst>
              <a:ext uri="{FF2B5EF4-FFF2-40B4-BE49-F238E27FC236}">
                <a16:creationId xmlns:a16="http://schemas.microsoft.com/office/drawing/2014/main" id="{234BC32F-3295-4D82-A57C-F191D023AE3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kumimoji="0" lang="en-US" altLang="ru-RU"/>
              <a:t>Our hypothesis is that the institutional structure of each society can be presented as a combination of these two basic institutional matrices. In some societies the X-matrix institutions prevail, while Y-institutions help them. We assume that it is true for Russia, China, India  and most Asian, Latin American, and some other countries.</a:t>
            </a:r>
          </a:p>
          <a:p>
            <a:pPr eaLnBrk="1" hangingPunct="1"/>
            <a:r>
              <a:rPr kumimoji="0" lang="en-US" altLang="ru-RU"/>
              <a:t>At the same time in other societies the Y-matrix institutions predominates, whereas the X-matrix institutions are complementary and additional, as, for example, in most countries of Europe and western offshoots including  the USA.</a:t>
            </a:r>
          </a:p>
          <a:p>
            <a:pPr eaLnBrk="1" hangingPunct="1"/>
            <a:r>
              <a:rPr kumimoji="0" lang="en-US" altLang="ru-RU"/>
              <a:t>We suppose that the main task of social and economic policy in each country is to support the optimal combination of predominant and complementary institutions. For example,  the economic policy has to find the best proportion between market and redistributive institutions as well as forms of their modernization. </a:t>
            </a:r>
            <a:endParaRPr kumimoji="0" lang="ru-RU" altLang="ru-RU"/>
          </a:p>
        </p:txBody>
      </p:sp>
      <p:sp>
        <p:nvSpPr>
          <p:cNvPr id="5" name="Верхний колонтитул 4">
            <a:extLst>
              <a:ext uri="{FF2B5EF4-FFF2-40B4-BE49-F238E27FC236}">
                <a16:creationId xmlns:a16="http://schemas.microsoft.com/office/drawing/2014/main" id="{800C0F28-9555-4C21-92ED-4649A28A4C18}"/>
              </a:ext>
            </a:extLst>
          </p:cNvPr>
          <p:cNvSpPr>
            <a:spLocks noGrp="1"/>
          </p:cNvSpPr>
          <p:nvPr>
            <p:ph type="hdr" sz="quarter"/>
          </p:nvPr>
        </p:nvSpPr>
        <p:spPr/>
        <p:txBody>
          <a:bodyPr/>
          <a:lstStyle/>
          <a:p>
            <a:pPr>
              <a:defRPr/>
            </a:pPr>
            <a:r>
              <a:rPr lang="en-US"/>
              <a:t>Institute of Economisc, Moscow, Russia</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EF6C5258-2191-43B2-9D78-BF22FC79C59E}"/>
              </a:ext>
            </a:extLst>
          </p:cNvPr>
          <p:cNvSpPr>
            <a:spLocks noGrp="1" noChangeArrowheads="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ru-RU"/>
              <a:t>А.В.Верников</a:t>
            </a:r>
          </a:p>
        </p:txBody>
      </p:sp>
      <p:sp>
        <p:nvSpPr>
          <p:cNvPr id="32771" name="Rectangle 7">
            <a:extLst>
              <a:ext uri="{FF2B5EF4-FFF2-40B4-BE49-F238E27FC236}">
                <a16:creationId xmlns:a16="http://schemas.microsoft.com/office/drawing/2014/main" id="{EEA87D01-619A-446F-AD9B-DD3EB92D965F}"/>
              </a:ext>
            </a:extLst>
          </p:cNvPr>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C598312-7636-4C88-BE58-8B29ACE4849C}" type="slidenum">
              <a:rPr lang="ru-RU" altLang="ru-RU">
                <a:latin typeface="Calibri" panose="020F0502020204030204" pitchFamily="34" charset="0"/>
              </a:rPr>
              <a:pPr eaLnBrk="1" hangingPunct="1"/>
              <a:t>26</a:t>
            </a:fld>
            <a:endParaRPr lang="ru-RU" altLang="ru-RU">
              <a:latin typeface="Calibri" panose="020F0502020204030204" pitchFamily="34" charset="0"/>
            </a:endParaRPr>
          </a:p>
        </p:txBody>
      </p:sp>
      <p:sp>
        <p:nvSpPr>
          <p:cNvPr id="56324" name="Rectangle 2">
            <a:extLst>
              <a:ext uri="{FF2B5EF4-FFF2-40B4-BE49-F238E27FC236}">
                <a16:creationId xmlns:a16="http://schemas.microsoft.com/office/drawing/2014/main" id="{781100A4-E790-491B-9A82-026859BC183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5" name="Rectangle 3">
            <a:extLst>
              <a:ext uri="{FF2B5EF4-FFF2-40B4-BE49-F238E27FC236}">
                <a16:creationId xmlns:a16="http://schemas.microsoft.com/office/drawing/2014/main" id="{1D21F254-3EE0-4BC8-8279-D8676604E0C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3F858763-C7EC-4A34-A090-D7C9B5340AB5}"/>
              </a:ext>
            </a:extLst>
          </p:cNvPr>
          <p:cNvSpPr>
            <a:spLocks noGrp="1" noChangeArrowheads="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ru-RU"/>
              <a:t>А.В.Верников</a:t>
            </a:r>
          </a:p>
        </p:txBody>
      </p:sp>
      <p:sp>
        <p:nvSpPr>
          <p:cNvPr id="33795" name="Rectangle 7">
            <a:extLst>
              <a:ext uri="{FF2B5EF4-FFF2-40B4-BE49-F238E27FC236}">
                <a16:creationId xmlns:a16="http://schemas.microsoft.com/office/drawing/2014/main" id="{78FAC081-8C08-431A-926E-E7BE4CDC01F8}"/>
              </a:ext>
            </a:extLst>
          </p:cNvPr>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58E985D-EBA9-43CB-A9F3-18F3123D7A3A}" type="slidenum">
              <a:rPr lang="ru-RU" altLang="ru-RU">
                <a:latin typeface="Calibri" panose="020F0502020204030204" pitchFamily="34" charset="0"/>
              </a:rPr>
              <a:pPr eaLnBrk="1" hangingPunct="1"/>
              <a:t>27</a:t>
            </a:fld>
            <a:endParaRPr lang="ru-RU" altLang="ru-RU">
              <a:latin typeface="Calibri" panose="020F0502020204030204" pitchFamily="34" charset="0"/>
            </a:endParaRPr>
          </a:p>
        </p:txBody>
      </p:sp>
      <p:sp>
        <p:nvSpPr>
          <p:cNvPr id="57348" name="Rectangle 2">
            <a:extLst>
              <a:ext uri="{FF2B5EF4-FFF2-40B4-BE49-F238E27FC236}">
                <a16:creationId xmlns:a16="http://schemas.microsoft.com/office/drawing/2014/main" id="{DFC5B826-F534-461E-942E-E24EC2192DF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9" name="Rectangle 3">
            <a:extLst>
              <a:ext uri="{FF2B5EF4-FFF2-40B4-BE49-F238E27FC236}">
                <a16:creationId xmlns:a16="http://schemas.microsoft.com/office/drawing/2014/main" id="{3669A849-A830-4588-BF07-1194E94F492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29AB16F5-B701-4165-817B-14E21A682D25}"/>
              </a:ext>
            </a:extLst>
          </p:cNvPr>
          <p:cNvSpPr>
            <a:spLocks noGrp="1" noChangeArrowheads="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ru-RU"/>
              <a:t>А.В.Верников</a:t>
            </a:r>
          </a:p>
        </p:txBody>
      </p:sp>
      <p:sp>
        <p:nvSpPr>
          <p:cNvPr id="34819" name="Rectangle 7">
            <a:extLst>
              <a:ext uri="{FF2B5EF4-FFF2-40B4-BE49-F238E27FC236}">
                <a16:creationId xmlns:a16="http://schemas.microsoft.com/office/drawing/2014/main" id="{ED86D4D2-7B5F-46ED-8D13-FDB8E059DF0A}"/>
              </a:ext>
            </a:extLst>
          </p:cNvPr>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9580B35-B4F7-4921-BC03-FB37F20B24F8}" type="slidenum">
              <a:rPr lang="ru-RU" altLang="ru-RU">
                <a:latin typeface="Calibri" panose="020F0502020204030204" pitchFamily="34" charset="0"/>
              </a:rPr>
              <a:pPr eaLnBrk="1" hangingPunct="1"/>
              <a:t>28</a:t>
            </a:fld>
            <a:endParaRPr lang="ru-RU" altLang="ru-RU">
              <a:latin typeface="Calibri" panose="020F0502020204030204" pitchFamily="34" charset="0"/>
            </a:endParaRPr>
          </a:p>
        </p:txBody>
      </p:sp>
      <p:sp>
        <p:nvSpPr>
          <p:cNvPr id="58372" name="Rectangle 2">
            <a:extLst>
              <a:ext uri="{FF2B5EF4-FFF2-40B4-BE49-F238E27FC236}">
                <a16:creationId xmlns:a16="http://schemas.microsoft.com/office/drawing/2014/main" id="{8ED1818B-5630-4A03-AA72-1D0AEF18C0A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3" name="Rectangle 3">
            <a:extLst>
              <a:ext uri="{FF2B5EF4-FFF2-40B4-BE49-F238E27FC236}">
                <a16:creationId xmlns:a16="http://schemas.microsoft.com/office/drawing/2014/main" id="{1A473517-AEF3-4432-9324-FC27FC7B040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Образ слайда 1">
            <a:extLst>
              <a:ext uri="{FF2B5EF4-FFF2-40B4-BE49-F238E27FC236}">
                <a16:creationId xmlns:a16="http://schemas.microsoft.com/office/drawing/2014/main" id="{A4303A99-614E-485F-9824-1CA27688B56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Заметки 2">
            <a:extLst>
              <a:ext uri="{FF2B5EF4-FFF2-40B4-BE49-F238E27FC236}">
                <a16:creationId xmlns:a16="http://schemas.microsoft.com/office/drawing/2014/main" id="{576A711A-C203-4DEE-976C-02E775326D3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kumimoji="0" lang="en-US" altLang="ru-RU"/>
              <a:t>In addition, we investigated Institutional models in investment for </a:t>
            </a:r>
            <a:br>
              <a:rPr kumimoji="0" lang="en-US" altLang="ru-RU"/>
            </a:br>
            <a:r>
              <a:rPr kumimoji="0" lang="en-US" altLang="ru-RU"/>
              <a:t> china, russia,  and usA </a:t>
            </a:r>
            <a:endParaRPr kumimoji="0" lang="ru-RU" altLang="ru-RU"/>
          </a:p>
          <a:p>
            <a:endParaRPr kumimoji="0" lang="ru-RU" altLang="ru-RU"/>
          </a:p>
        </p:txBody>
      </p:sp>
      <p:sp>
        <p:nvSpPr>
          <p:cNvPr id="52228" name="Номер слайда 3">
            <a:extLst>
              <a:ext uri="{FF2B5EF4-FFF2-40B4-BE49-F238E27FC236}">
                <a16:creationId xmlns:a16="http://schemas.microsoft.com/office/drawing/2014/main" id="{5FD1698D-6767-4611-A130-7D393C0E17A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FB673CC-D53C-45C9-AF3B-06888AE1566A}" type="slidenum">
              <a:rPr lang="ru-RU" altLang="ru-RU">
                <a:latin typeface="Calibri" panose="020F0502020204030204" pitchFamily="34" charset="0"/>
              </a:rPr>
              <a:pPr eaLnBrk="1" hangingPunct="1"/>
              <a:t>3</a:t>
            </a:fld>
            <a:endParaRPr lang="ru-RU" altLang="ru-RU">
              <a:latin typeface="Calibri" panose="020F0502020204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C33152FD-01FE-4AFA-9845-9CD8A8D6B3E4}"/>
              </a:ext>
            </a:extLst>
          </p:cNvPr>
          <p:cNvSpPr>
            <a:spLocks noGrp="1" noChangeArrowheads="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ru-RU"/>
              <a:t>А.В.Верников</a:t>
            </a:r>
          </a:p>
        </p:txBody>
      </p:sp>
      <p:sp>
        <p:nvSpPr>
          <p:cNvPr id="35843" name="Rectangle 7">
            <a:extLst>
              <a:ext uri="{FF2B5EF4-FFF2-40B4-BE49-F238E27FC236}">
                <a16:creationId xmlns:a16="http://schemas.microsoft.com/office/drawing/2014/main" id="{A7BFAAF8-BA33-459B-A333-7577BAC39B52}"/>
              </a:ext>
            </a:extLst>
          </p:cNvPr>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0F5A044-7B0F-44F8-A6A7-805CD49B52B0}" type="slidenum">
              <a:rPr lang="ru-RU" altLang="ru-RU">
                <a:latin typeface="Calibri" panose="020F0502020204030204" pitchFamily="34" charset="0"/>
              </a:rPr>
              <a:pPr eaLnBrk="1" hangingPunct="1"/>
              <a:t>29</a:t>
            </a:fld>
            <a:endParaRPr lang="ru-RU" altLang="ru-RU">
              <a:latin typeface="Calibri" panose="020F0502020204030204" pitchFamily="34" charset="0"/>
            </a:endParaRPr>
          </a:p>
        </p:txBody>
      </p:sp>
      <p:sp>
        <p:nvSpPr>
          <p:cNvPr id="59396" name="Rectangle 2">
            <a:extLst>
              <a:ext uri="{FF2B5EF4-FFF2-40B4-BE49-F238E27FC236}">
                <a16:creationId xmlns:a16="http://schemas.microsoft.com/office/drawing/2014/main" id="{E5454551-4A0F-4563-81AD-8E935936D93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7" name="Rectangle 3">
            <a:extLst>
              <a:ext uri="{FF2B5EF4-FFF2-40B4-BE49-F238E27FC236}">
                <a16:creationId xmlns:a16="http://schemas.microsoft.com/office/drawing/2014/main" id="{1ECC3F7C-1D70-40D6-82A6-7BF94910B95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65F20732-7A5D-4D9C-AB6C-24F1E184A13D}"/>
              </a:ext>
            </a:extLst>
          </p:cNvPr>
          <p:cNvSpPr>
            <a:spLocks noGrp="1" noChangeArrowheads="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ru-RU"/>
              <a:t>А.В.Верников</a:t>
            </a:r>
          </a:p>
        </p:txBody>
      </p:sp>
      <p:sp>
        <p:nvSpPr>
          <p:cNvPr id="36867" name="Rectangle 7">
            <a:extLst>
              <a:ext uri="{FF2B5EF4-FFF2-40B4-BE49-F238E27FC236}">
                <a16:creationId xmlns:a16="http://schemas.microsoft.com/office/drawing/2014/main" id="{11705DC0-902E-4B53-A975-3011A90B0D24}"/>
              </a:ext>
            </a:extLst>
          </p:cNvPr>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FD97161-43A0-4DC6-8039-31745C969DD7}" type="slidenum">
              <a:rPr lang="ru-RU" altLang="ru-RU">
                <a:latin typeface="Calibri" panose="020F0502020204030204" pitchFamily="34" charset="0"/>
              </a:rPr>
              <a:pPr eaLnBrk="1" hangingPunct="1"/>
              <a:t>30</a:t>
            </a:fld>
            <a:endParaRPr lang="ru-RU" altLang="ru-RU">
              <a:latin typeface="Calibri" panose="020F0502020204030204" pitchFamily="34" charset="0"/>
            </a:endParaRPr>
          </a:p>
        </p:txBody>
      </p:sp>
      <p:sp>
        <p:nvSpPr>
          <p:cNvPr id="60420" name="Rectangle 2">
            <a:extLst>
              <a:ext uri="{FF2B5EF4-FFF2-40B4-BE49-F238E27FC236}">
                <a16:creationId xmlns:a16="http://schemas.microsoft.com/office/drawing/2014/main" id="{8280A33A-BBAE-41A6-9ED6-AEB862535C2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1" name="Rectangle 3">
            <a:extLst>
              <a:ext uri="{FF2B5EF4-FFF2-40B4-BE49-F238E27FC236}">
                <a16:creationId xmlns:a16="http://schemas.microsoft.com/office/drawing/2014/main" id="{A4AE345E-DB1D-47F9-A25B-1A41302FFF4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2FC66752-E872-4E88-B20D-EACE506ACD57}"/>
              </a:ext>
            </a:extLst>
          </p:cNvPr>
          <p:cNvSpPr>
            <a:spLocks noGrp="1" noChangeArrowheads="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ru-RU"/>
              <a:t>А.В.Верников</a:t>
            </a:r>
          </a:p>
        </p:txBody>
      </p:sp>
      <p:sp>
        <p:nvSpPr>
          <p:cNvPr id="37891" name="Rectangle 7">
            <a:extLst>
              <a:ext uri="{FF2B5EF4-FFF2-40B4-BE49-F238E27FC236}">
                <a16:creationId xmlns:a16="http://schemas.microsoft.com/office/drawing/2014/main" id="{9F13CB9C-C389-424E-AD51-3FDCEAE4E07C}"/>
              </a:ext>
            </a:extLst>
          </p:cNvPr>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A2FAA59-5E28-4097-8BC7-2619AA5D5CC9}" type="slidenum">
              <a:rPr lang="ru-RU" altLang="ru-RU">
                <a:latin typeface="Calibri" panose="020F0502020204030204" pitchFamily="34" charset="0"/>
              </a:rPr>
              <a:pPr eaLnBrk="1" hangingPunct="1"/>
              <a:t>31</a:t>
            </a:fld>
            <a:endParaRPr lang="ru-RU" altLang="ru-RU">
              <a:latin typeface="Calibri" panose="020F0502020204030204" pitchFamily="34" charset="0"/>
            </a:endParaRPr>
          </a:p>
        </p:txBody>
      </p:sp>
      <p:sp>
        <p:nvSpPr>
          <p:cNvPr id="61444" name="Rectangle 2">
            <a:extLst>
              <a:ext uri="{FF2B5EF4-FFF2-40B4-BE49-F238E27FC236}">
                <a16:creationId xmlns:a16="http://schemas.microsoft.com/office/drawing/2014/main" id="{DE520251-9CD9-4E2B-A7C6-033A3D7D8C5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5" name="Rectangle 3">
            <a:extLst>
              <a:ext uri="{FF2B5EF4-FFF2-40B4-BE49-F238E27FC236}">
                <a16:creationId xmlns:a16="http://schemas.microsoft.com/office/drawing/2014/main" id="{AAE01EEA-B322-449D-81E9-352D600D4C0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B9492E9-B0F1-4115-A64D-234B43B4D05D}" type="slidenum">
              <a:rPr lang="ru-RU" smtClean="0"/>
              <a:t>32</a:t>
            </a:fld>
            <a:endParaRPr lang="ru-RU"/>
          </a:p>
        </p:txBody>
      </p:sp>
    </p:spTree>
    <p:extLst>
      <p:ext uri="{BB962C8B-B14F-4D97-AF65-F5344CB8AC3E}">
        <p14:creationId xmlns:p14="http://schemas.microsoft.com/office/powerpoint/2010/main" val="251735921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B9492E9-B0F1-4115-A64D-234B43B4D05D}" type="slidenum">
              <a:rPr lang="ru-RU" smtClean="0"/>
              <a:t>33</a:t>
            </a:fld>
            <a:endParaRPr lang="ru-RU"/>
          </a:p>
        </p:txBody>
      </p:sp>
    </p:spTree>
    <p:extLst>
      <p:ext uri="{BB962C8B-B14F-4D97-AF65-F5344CB8AC3E}">
        <p14:creationId xmlns:p14="http://schemas.microsoft.com/office/powerpoint/2010/main" val="20110652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dirty="0"/>
              <a:t>It motivated me to prepare the paper with the following structure:</a:t>
            </a:r>
            <a:endParaRPr lang="ru-RU" dirty="0"/>
          </a:p>
        </p:txBody>
      </p:sp>
      <p:sp>
        <p:nvSpPr>
          <p:cNvPr id="4" name="Номер слайда 3"/>
          <p:cNvSpPr>
            <a:spLocks noGrp="1"/>
          </p:cNvSpPr>
          <p:nvPr>
            <p:ph type="sldNum" sz="quarter" idx="10"/>
          </p:nvPr>
        </p:nvSpPr>
        <p:spPr/>
        <p:txBody>
          <a:bodyPr/>
          <a:lstStyle/>
          <a:p>
            <a:fld id="{7B9492E9-B0F1-4115-A64D-234B43B4D05D}" type="slidenum">
              <a:rPr lang="ru-RU" smtClean="0"/>
              <a:t>35</a:t>
            </a:fld>
            <a:endParaRPr lang="ru-RU"/>
          </a:p>
        </p:txBody>
      </p:sp>
    </p:spTree>
    <p:extLst>
      <p:ext uri="{BB962C8B-B14F-4D97-AF65-F5344CB8AC3E}">
        <p14:creationId xmlns:p14="http://schemas.microsoft.com/office/powerpoint/2010/main" val="428611617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7B9492E9-B0F1-4115-A64D-234B43B4D05D}" type="slidenum">
              <a:rPr lang="ru-RU" smtClean="0"/>
              <a:t>36</a:t>
            </a:fld>
            <a:endParaRPr lang="ru-RU"/>
          </a:p>
        </p:txBody>
      </p:sp>
    </p:spTree>
    <p:extLst>
      <p:ext uri="{BB962C8B-B14F-4D97-AF65-F5344CB8AC3E}">
        <p14:creationId xmlns:p14="http://schemas.microsoft.com/office/powerpoint/2010/main" val="36567312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B9492E9-B0F1-4115-A64D-234B43B4D05D}" type="slidenum">
              <a:rPr lang="ru-RU" smtClean="0"/>
              <a:t>45</a:t>
            </a:fld>
            <a:endParaRPr lang="ru-RU"/>
          </a:p>
        </p:txBody>
      </p:sp>
    </p:spTree>
    <p:extLst>
      <p:ext uri="{BB962C8B-B14F-4D97-AF65-F5344CB8AC3E}">
        <p14:creationId xmlns:p14="http://schemas.microsoft.com/office/powerpoint/2010/main" val="43871644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B9492E9-B0F1-4115-A64D-234B43B4D05D}" type="slidenum">
              <a:rPr lang="ru-RU" smtClean="0"/>
              <a:t>49</a:t>
            </a:fld>
            <a:endParaRPr lang="ru-RU"/>
          </a:p>
        </p:txBody>
      </p:sp>
    </p:spTree>
    <p:extLst>
      <p:ext uri="{BB962C8B-B14F-4D97-AF65-F5344CB8AC3E}">
        <p14:creationId xmlns:p14="http://schemas.microsoft.com/office/powerpoint/2010/main" val="408630401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7B9492E9-B0F1-4115-A64D-234B43B4D05D}" type="slidenum">
              <a:rPr lang="ru-RU" smtClean="0"/>
              <a:t>51</a:t>
            </a:fld>
            <a:endParaRPr lang="ru-RU"/>
          </a:p>
        </p:txBody>
      </p:sp>
    </p:spTree>
    <p:extLst>
      <p:ext uri="{BB962C8B-B14F-4D97-AF65-F5344CB8AC3E}">
        <p14:creationId xmlns:p14="http://schemas.microsoft.com/office/powerpoint/2010/main" val="15668652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Образ слайда 1">
            <a:extLst>
              <a:ext uri="{FF2B5EF4-FFF2-40B4-BE49-F238E27FC236}">
                <a16:creationId xmlns:a16="http://schemas.microsoft.com/office/drawing/2014/main" id="{423FE528-4BBF-46BB-91C8-167D9D6E28F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Заметки 2">
            <a:extLst>
              <a:ext uri="{FF2B5EF4-FFF2-40B4-BE49-F238E27FC236}">
                <a16:creationId xmlns:a16="http://schemas.microsoft.com/office/drawing/2014/main" id="{681FF3E3-A999-4076-8BEF-EFE48F3B9EF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kumimoji="0" lang="ru-RU" altLang="ru-RU"/>
          </a:p>
        </p:txBody>
      </p:sp>
      <p:sp>
        <p:nvSpPr>
          <p:cNvPr id="53252" name="Номер слайда 3">
            <a:extLst>
              <a:ext uri="{FF2B5EF4-FFF2-40B4-BE49-F238E27FC236}">
                <a16:creationId xmlns:a16="http://schemas.microsoft.com/office/drawing/2014/main" id="{792E44A3-8D3B-4886-B3AB-F1A5A7D1556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65E6A6E-8576-4B1F-8412-1BC6151233C1}" type="slidenum">
              <a:rPr lang="ru-RU" altLang="ru-RU">
                <a:latin typeface="Calibri" panose="020F0502020204030204" pitchFamily="34" charset="0"/>
              </a:rPr>
              <a:pPr eaLnBrk="1" hangingPunct="1"/>
              <a:t>4</a:t>
            </a:fld>
            <a:endParaRPr lang="ru-RU" altLang="ru-RU">
              <a:latin typeface="Calibri" panose="020F050202020403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B9492E9-B0F1-4115-A64D-234B43B4D05D}" type="slidenum">
              <a:rPr lang="ru-RU" smtClean="0"/>
              <a:t>53</a:t>
            </a:fld>
            <a:endParaRPr lang="ru-RU"/>
          </a:p>
        </p:txBody>
      </p:sp>
    </p:spTree>
    <p:extLst>
      <p:ext uri="{BB962C8B-B14F-4D97-AF65-F5344CB8AC3E}">
        <p14:creationId xmlns:p14="http://schemas.microsoft.com/office/powerpoint/2010/main" val="9260874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Образ слайда 1">
            <a:extLst>
              <a:ext uri="{FF2B5EF4-FFF2-40B4-BE49-F238E27FC236}">
                <a16:creationId xmlns:a16="http://schemas.microsoft.com/office/drawing/2014/main" id="{FD3A6B6A-CF62-4715-A645-AB00A9E076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Заметки 2">
            <a:extLst>
              <a:ext uri="{FF2B5EF4-FFF2-40B4-BE49-F238E27FC236}">
                <a16:creationId xmlns:a16="http://schemas.microsoft.com/office/drawing/2014/main" id="{FADBB640-20D6-4C55-8E13-9500212DDE0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kumimoji="0" lang="ru-RU" altLang="ru-RU"/>
          </a:p>
        </p:txBody>
      </p:sp>
      <p:sp>
        <p:nvSpPr>
          <p:cNvPr id="54276" name="Номер слайда 3">
            <a:extLst>
              <a:ext uri="{FF2B5EF4-FFF2-40B4-BE49-F238E27FC236}">
                <a16:creationId xmlns:a16="http://schemas.microsoft.com/office/drawing/2014/main" id="{247A2F59-C5F0-4545-A016-E1A150B34BD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1341508-19B3-4547-A7EF-A3AC904D73BD}" type="slidenum">
              <a:rPr lang="ru-RU" altLang="ru-RU">
                <a:latin typeface="Calibri" panose="020F0502020204030204" pitchFamily="34" charset="0"/>
              </a:rPr>
              <a:pPr eaLnBrk="1" hangingPunct="1"/>
              <a:t>5</a:t>
            </a:fld>
            <a:endParaRPr lang="ru-RU" altLang="ru-RU">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Образ слайда 1">
            <a:extLst>
              <a:ext uri="{FF2B5EF4-FFF2-40B4-BE49-F238E27FC236}">
                <a16:creationId xmlns:a16="http://schemas.microsoft.com/office/drawing/2014/main" id="{002C3E32-899D-43D7-A646-1E4F0572993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Заметки 2">
            <a:extLst>
              <a:ext uri="{FF2B5EF4-FFF2-40B4-BE49-F238E27FC236}">
                <a16:creationId xmlns:a16="http://schemas.microsoft.com/office/drawing/2014/main" id="{E3B5CBDF-0165-4E9F-A80E-B1C8B43B6A0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kumimoji="0" lang="ru-RU" altLang="ru-RU"/>
          </a:p>
        </p:txBody>
      </p:sp>
      <p:sp>
        <p:nvSpPr>
          <p:cNvPr id="55300" name="Номер слайда 3">
            <a:extLst>
              <a:ext uri="{FF2B5EF4-FFF2-40B4-BE49-F238E27FC236}">
                <a16:creationId xmlns:a16="http://schemas.microsoft.com/office/drawing/2014/main" id="{23F65115-6CED-4CB0-AEE3-6368275F967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D6A6D1F-276A-4732-9485-860636BF49E9}" type="slidenum">
              <a:rPr lang="ru-RU" altLang="ru-RU">
                <a:latin typeface="Calibri" panose="020F0502020204030204" pitchFamily="34" charset="0"/>
              </a:rPr>
              <a:pPr eaLnBrk="1" hangingPunct="1"/>
              <a:t>6</a:t>
            </a:fld>
            <a:endParaRPr lang="ru-RU" altLang="ru-RU">
              <a:latin typeface="Calibri" panose="020F0502020204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Образ слайда 1">
            <a:extLst>
              <a:ext uri="{FF2B5EF4-FFF2-40B4-BE49-F238E27FC236}">
                <a16:creationId xmlns:a16="http://schemas.microsoft.com/office/drawing/2014/main" id="{89BB21A6-5E67-4D2A-BCE6-4E30C10B83E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Заметки 2">
            <a:extLst>
              <a:ext uri="{FF2B5EF4-FFF2-40B4-BE49-F238E27FC236}">
                <a16:creationId xmlns:a16="http://schemas.microsoft.com/office/drawing/2014/main" id="{CAC9FA00-0D6B-40D2-A357-EE878E7FC7F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kumimoji="0" lang="ru-RU" altLang="ru-RU"/>
          </a:p>
        </p:txBody>
      </p:sp>
      <p:sp>
        <p:nvSpPr>
          <p:cNvPr id="56324" name="Номер слайда 3">
            <a:extLst>
              <a:ext uri="{FF2B5EF4-FFF2-40B4-BE49-F238E27FC236}">
                <a16:creationId xmlns:a16="http://schemas.microsoft.com/office/drawing/2014/main" id="{97BB9767-2D05-464C-B6DC-04A56CF63CE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BC454D3-7DB2-48F3-A3A2-9238526AB86E}" type="slidenum">
              <a:rPr lang="ru-RU" altLang="ru-RU">
                <a:latin typeface="Calibri" panose="020F0502020204030204" pitchFamily="34" charset="0"/>
              </a:rPr>
              <a:pPr eaLnBrk="1" hangingPunct="1"/>
              <a:t>9</a:t>
            </a:fld>
            <a:endParaRPr lang="ru-RU" altLang="ru-RU">
              <a:latin typeface="Calibri" panose="020F0502020204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Образ слайда 1">
            <a:extLst>
              <a:ext uri="{FF2B5EF4-FFF2-40B4-BE49-F238E27FC236}">
                <a16:creationId xmlns:a16="http://schemas.microsoft.com/office/drawing/2014/main" id="{C6E7D938-3670-4A62-8BA4-A0EAD3F85F5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Заметки 2">
            <a:extLst>
              <a:ext uri="{FF2B5EF4-FFF2-40B4-BE49-F238E27FC236}">
                <a16:creationId xmlns:a16="http://schemas.microsoft.com/office/drawing/2014/main" id="{41305D33-7011-4C5A-A863-300AFD1B94D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kumimoji="0" lang="ru-RU" altLang="ru-RU"/>
          </a:p>
        </p:txBody>
      </p:sp>
      <p:sp>
        <p:nvSpPr>
          <p:cNvPr id="57348" name="Номер слайда 3">
            <a:extLst>
              <a:ext uri="{FF2B5EF4-FFF2-40B4-BE49-F238E27FC236}">
                <a16:creationId xmlns:a16="http://schemas.microsoft.com/office/drawing/2014/main" id="{66D579F0-FEBC-4223-893E-B561745F80B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D0B3E46-E243-4403-A808-0C0CE9CA4AC5}" type="slidenum">
              <a:rPr lang="ru-RU" altLang="ru-RU">
                <a:latin typeface="Calibri" panose="020F0502020204030204" pitchFamily="34" charset="0"/>
              </a:rPr>
              <a:pPr eaLnBrk="1" hangingPunct="1"/>
              <a:t>13</a:t>
            </a:fld>
            <a:endParaRPr lang="ru-RU" altLang="ru-RU">
              <a:latin typeface="Calibri" panose="020F0502020204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a:extLst>
              <a:ext uri="{FF2B5EF4-FFF2-40B4-BE49-F238E27FC236}">
                <a16:creationId xmlns:a16="http://schemas.microsoft.com/office/drawing/2014/main" id="{763AC6DD-7CB6-4FEA-9329-F5E1AB168B2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956AE73-1497-4E30-BAF3-988E4B762367}" type="slidenum">
              <a:rPr lang="ru-RU" altLang="ru-RU">
                <a:latin typeface="Calibri" panose="020F0502020204030204" pitchFamily="34" charset="0"/>
              </a:rPr>
              <a:pPr eaLnBrk="1" hangingPunct="1"/>
              <a:t>16</a:t>
            </a:fld>
            <a:endParaRPr lang="ru-RU" altLang="ru-RU">
              <a:latin typeface="Calibri" panose="020F0502020204030204" pitchFamily="34" charset="0"/>
            </a:endParaRPr>
          </a:p>
        </p:txBody>
      </p:sp>
      <p:sp>
        <p:nvSpPr>
          <p:cNvPr id="58371" name="Rectangle 2">
            <a:extLst>
              <a:ext uri="{FF2B5EF4-FFF2-40B4-BE49-F238E27FC236}">
                <a16:creationId xmlns:a16="http://schemas.microsoft.com/office/drawing/2014/main" id="{6683AB91-1E6E-40EF-B392-DB135DBCBA7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2" name="Rectangle 3">
            <a:extLst>
              <a:ext uri="{FF2B5EF4-FFF2-40B4-BE49-F238E27FC236}">
                <a16:creationId xmlns:a16="http://schemas.microsoft.com/office/drawing/2014/main" id="{44BB0F91-56D7-45EF-893A-358E6248EFC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kumimoji="0" lang="en-US" alt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DA98F86F-C55C-4EE4-8C19-A22608C2407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Rectangle 3">
            <a:extLst>
              <a:ext uri="{FF2B5EF4-FFF2-40B4-BE49-F238E27FC236}">
                <a16:creationId xmlns:a16="http://schemas.microsoft.com/office/drawing/2014/main" id="{5F2BBEED-A329-4B6F-B81C-F7EDD90C9A9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kumimoji="0" lang="en-US" altLang="ru-RU" sz="1000"/>
              <a:t>You see the main theses of the theory here.</a:t>
            </a:r>
          </a:p>
          <a:p>
            <a:pPr eaLnBrk="1" hangingPunct="1"/>
            <a:r>
              <a:rPr kumimoji="0" lang="en-US" altLang="ru-RU"/>
              <a:t>First, each sphere like economy, politics and ideology is </a:t>
            </a:r>
            <a:r>
              <a:rPr kumimoji="0" lang="en-US" altLang="ru-RU" sz="1500"/>
              <a:t>regulated or guided by a corresponding set of basic institutions made-in-a-society’s image.</a:t>
            </a:r>
          </a:p>
          <a:p>
            <a:pPr eaLnBrk="1" hangingPunct="1"/>
            <a:r>
              <a:rPr kumimoji="0" lang="en-US" altLang="ru-RU" sz="1500"/>
              <a:t>Second, e</a:t>
            </a:r>
            <a:r>
              <a:rPr kumimoji="0" lang="en-US" altLang="ru-RU"/>
              <a:t>conomic, political  and ideological institutions comprise the “institutional matrix” of human society.</a:t>
            </a:r>
          </a:p>
          <a:p>
            <a:pPr eaLnBrk="1" hangingPunct="1"/>
            <a:r>
              <a:rPr kumimoji="0" lang="en-US" altLang="ru-RU"/>
              <a:t>Third, </a:t>
            </a:r>
            <a:r>
              <a:rPr kumimoji="0" lang="en-GB" altLang="ru-RU"/>
              <a:t>historical observations and empirical research as well as mathematical modelling and a broad philosophical approach provide a ground for our hypothesis that two particular types of institutional matrices can be identified. Namely, we call the two types X-matrices and Y-matrices and compare the unique identities of each one. A</a:t>
            </a:r>
            <a:r>
              <a:rPr kumimoji="0" lang="en-US" altLang="ru-RU"/>
              <a:t>n X-matrix and a Y-matrix differ by the sets of institutions forming them.</a:t>
            </a:r>
            <a:endParaRPr kumimoji="0" lang="ru-RU" altLang="ru-RU"/>
          </a:p>
        </p:txBody>
      </p:sp>
      <p:sp>
        <p:nvSpPr>
          <p:cNvPr id="5" name="Верхний колонтитул 4">
            <a:extLst>
              <a:ext uri="{FF2B5EF4-FFF2-40B4-BE49-F238E27FC236}">
                <a16:creationId xmlns:a16="http://schemas.microsoft.com/office/drawing/2014/main" id="{066DF309-A8B5-4CB9-A51D-8103CC062FFB}"/>
              </a:ext>
            </a:extLst>
          </p:cNvPr>
          <p:cNvSpPr>
            <a:spLocks noGrp="1"/>
          </p:cNvSpPr>
          <p:nvPr>
            <p:ph type="hdr" sz="quarter"/>
          </p:nvPr>
        </p:nvSpPr>
        <p:spPr/>
        <p:txBody>
          <a:bodyPr/>
          <a:lstStyle/>
          <a:p>
            <a:pPr>
              <a:defRPr/>
            </a:pPr>
            <a:r>
              <a:rPr lang="en-US"/>
              <a:t>Institute of Economisc, Moscow, Russia</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7819"/>
            <a:ext cx="7772400" cy="1102519"/>
          </a:xfrm>
        </p:spPr>
        <p:txBody>
          <a:bodyPr/>
          <a:lstStyle/>
          <a:p>
            <a:r>
              <a:rPr lang="ru-RU"/>
              <a:t>Образец заголовка</a:t>
            </a:r>
          </a:p>
        </p:txBody>
      </p:sp>
      <p:sp>
        <p:nvSpPr>
          <p:cNvPr id="3" name="Подзаголовок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D24BC204-5FEA-47C0-AB09-DB8A8904C193}" type="datetime1">
              <a:rPr lang="ru-RU" smtClean="0"/>
              <a:t>19.08.2020</a:t>
            </a:fld>
            <a:endParaRPr lang="ru-RU"/>
          </a:p>
        </p:txBody>
      </p:sp>
      <p:sp>
        <p:nvSpPr>
          <p:cNvPr id="5" name="Нижний колонтитул 4"/>
          <p:cNvSpPr>
            <a:spLocks noGrp="1"/>
          </p:cNvSpPr>
          <p:nvPr>
            <p:ph type="ftr" sz="quarter" idx="11"/>
          </p:nvPr>
        </p:nvSpPr>
        <p:spPr/>
        <p:txBody>
          <a:bodyPr/>
          <a:lstStyle/>
          <a:p>
            <a:r>
              <a:rPr lang="en-US"/>
              <a:t>EAEPE 2020 September 2-4</a:t>
            </a:r>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FE7EFBBA-942A-495F-B56A-AF08C340A03F}" type="datetime1">
              <a:rPr lang="ru-RU" smtClean="0"/>
              <a:t>19.08.2020</a:t>
            </a:fld>
            <a:endParaRPr lang="ru-RU"/>
          </a:p>
        </p:txBody>
      </p:sp>
      <p:sp>
        <p:nvSpPr>
          <p:cNvPr id="5" name="Нижний колонтитул 4"/>
          <p:cNvSpPr>
            <a:spLocks noGrp="1"/>
          </p:cNvSpPr>
          <p:nvPr>
            <p:ph type="ftr" sz="quarter" idx="11"/>
          </p:nvPr>
        </p:nvSpPr>
        <p:spPr/>
        <p:txBody>
          <a:bodyPr/>
          <a:lstStyle/>
          <a:p>
            <a:r>
              <a:rPr lang="en-US"/>
              <a:t>EAEPE 2020 September 2-4</a:t>
            </a:r>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05979"/>
            <a:ext cx="2057400" cy="4388644"/>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05979"/>
            <a:ext cx="6019800" cy="438864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EDFD9D90-8349-4FE5-9EED-A532735C11CF}" type="datetime1">
              <a:rPr lang="ru-RU" smtClean="0"/>
              <a:t>19.08.2020</a:t>
            </a:fld>
            <a:endParaRPr lang="ru-RU"/>
          </a:p>
        </p:txBody>
      </p:sp>
      <p:sp>
        <p:nvSpPr>
          <p:cNvPr id="5" name="Нижний колонтитул 4"/>
          <p:cNvSpPr>
            <a:spLocks noGrp="1"/>
          </p:cNvSpPr>
          <p:nvPr>
            <p:ph type="ftr" sz="quarter" idx="11"/>
          </p:nvPr>
        </p:nvSpPr>
        <p:spPr/>
        <p:txBody>
          <a:bodyPr/>
          <a:lstStyle/>
          <a:p>
            <a:r>
              <a:rPr lang="en-US"/>
              <a:t>EAEPE 2020 September 2-4</a:t>
            </a:r>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p>
            <a:r>
              <a:rPr lang="en-US"/>
              <a:t>Click to edit Master title style</a:t>
            </a:r>
          </a:p>
        </p:txBody>
      </p:sp>
      <p:sp>
        <p:nvSpPr>
          <p:cNvPr id="3" name="Content Placeholder 2"/>
          <p:cNvSpPr>
            <a:spLocks noGrp="1"/>
          </p:cNvSpPr>
          <p:nvPr>
            <p:ph sz="half" idx="1"/>
          </p:nvPr>
        </p:nvSpPr>
        <p:spPr>
          <a:xfrm>
            <a:off x="457200" y="1200150"/>
            <a:ext cx="8229600" cy="163949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2953942"/>
            <a:ext cx="8229600" cy="16406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fld id="{B3B0C2EE-787B-4426-AB0C-3926B366DEE4}" type="datetime1">
              <a:rPr lang="ru-RU" smtClean="0"/>
              <a:t>19.08.2020</a:t>
            </a:fld>
            <a:endParaRPr lang="en-US"/>
          </a:p>
        </p:txBody>
      </p:sp>
      <p:sp>
        <p:nvSpPr>
          <p:cNvPr id="6" name="Rectangle 12"/>
          <p:cNvSpPr>
            <a:spLocks noGrp="1" noChangeArrowheads="1"/>
          </p:cNvSpPr>
          <p:nvPr>
            <p:ph type="ftr" sz="quarter" idx="11"/>
          </p:nvPr>
        </p:nvSpPr>
        <p:spPr>
          <a:ln/>
        </p:spPr>
        <p:txBody>
          <a:bodyPr/>
          <a:lstStyle>
            <a:lvl1pPr>
              <a:defRPr/>
            </a:lvl1pPr>
          </a:lstStyle>
          <a:p>
            <a:r>
              <a:rPr lang="en-US"/>
              <a:t>EAEPE 2020 September 2-4</a:t>
            </a:r>
            <a:endParaRPr lang="ru-RU"/>
          </a:p>
        </p:txBody>
      </p:sp>
      <p:sp>
        <p:nvSpPr>
          <p:cNvPr id="7" name="Rectangle 13"/>
          <p:cNvSpPr>
            <a:spLocks noGrp="1" noChangeArrowheads="1"/>
          </p:cNvSpPr>
          <p:nvPr>
            <p:ph type="sldNum" sz="quarter" idx="12"/>
          </p:nvPr>
        </p:nvSpPr>
        <p:spPr>
          <a:ln/>
        </p:spPr>
        <p:txBody>
          <a:bodyPr/>
          <a:lstStyle>
            <a:lvl1pPr>
              <a:defRPr/>
            </a:lvl1pPr>
          </a:lstStyle>
          <a:p>
            <a:fld id="{E0BF3FFD-2CA9-4CAF-A496-FC4D677C06AA}" type="slidenum">
              <a:rPr lang="ru-RU"/>
              <a:pPr/>
              <a:t>‹#›</a:t>
            </a:fld>
            <a:endParaRPr lang="ru-RU"/>
          </a:p>
        </p:txBody>
      </p:sp>
    </p:spTree>
    <p:extLst>
      <p:ext uri="{BB962C8B-B14F-4D97-AF65-F5344CB8AC3E}">
        <p14:creationId xmlns:p14="http://schemas.microsoft.com/office/powerpoint/2010/main" val="26262005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183357"/>
            <a:ext cx="8385175" cy="1073944"/>
          </a:xfrm>
        </p:spPr>
        <p:txBody>
          <a:bodyPr/>
          <a:lstStyle/>
          <a:p>
            <a:r>
              <a:rPr lang="ru-RU"/>
              <a:t>Образец заголовка</a:t>
            </a:r>
          </a:p>
        </p:txBody>
      </p:sp>
      <p:sp>
        <p:nvSpPr>
          <p:cNvPr id="3" name="Таблица 2"/>
          <p:cNvSpPr>
            <a:spLocks noGrp="1"/>
          </p:cNvSpPr>
          <p:nvPr>
            <p:ph type="tbl" idx="1"/>
          </p:nvPr>
        </p:nvSpPr>
        <p:spPr>
          <a:xfrm>
            <a:off x="838200" y="1428750"/>
            <a:ext cx="8007350" cy="3143250"/>
          </a:xfrm>
        </p:spPr>
        <p:txBody>
          <a:bodyPr/>
          <a:lstStyle/>
          <a:p>
            <a:pPr lvl="0"/>
            <a:endParaRPr lang="ru-RU" noProof="0"/>
          </a:p>
        </p:txBody>
      </p:sp>
      <p:sp>
        <p:nvSpPr>
          <p:cNvPr id="4" name="Rectangle 11">
            <a:extLst>
              <a:ext uri="{FF2B5EF4-FFF2-40B4-BE49-F238E27FC236}">
                <a16:creationId xmlns:a16="http://schemas.microsoft.com/office/drawing/2014/main" id="{977DD75C-54E5-449C-BFE1-F0A6504B4136}"/>
              </a:ext>
            </a:extLst>
          </p:cNvPr>
          <p:cNvSpPr>
            <a:spLocks noGrp="1" noChangeArrowheads="1"/>
          </p:cNvSpPr>
          <p:nvPr>
            <p:ph type="dt" sz="half" idx="10"/>
          </p:nvPr>
        </p:nvSpPr>
        <p:spPr/>
        <p:txBody>
          <a:bodyPr/>
          <a:lstStyle>
            <a:lvl1pPr>
              <a:defRPr/>
            </a:lvl1pPr>
          </a:lstStyle>
          <a:p>
            <a:pPr>
              <a:defRPr/>
            </a:pPr>
            <a:fld id="{161010C1-E573-4C20-8FB1-1AB6576CA99B}" type="datetime1">
              <a:rPr lang="ru-RU" smtClean="0"/>
              <a:t>19.08.2020</a:t>
            </a:fld>
            <a:endParaRPr lang="en-US"/>
          </a:p>
        </p:txBody>
      </p:sp>
      <p:sp>
        <p:nvSpPr>
          <p:cNvPr id="5" name="Rectangle 12">
            <a:extLst>
              <a:ext uri="{FF2B5EF4-FFF2-40B4-BE49-F238E27FC236}">
                <a16:creationId xmlns:a16="http://schemas.microsoft.com/office/drawing/2014/main" id="{53059914-3945-4AE7-B257-14D19DA05904}"/>
              </a:ext>
            </a:extLst>
          </p:cNvPr>
          <p:cNvSpPr>
            <a:spLocks noGrp="1" noChangeArrowheads="1"/>
          </p:cNvSpPr>
          <p:nvPr>
            <p:ph type="ftr" sz="quarter" idx="11"/>
          </p:nvPr>
        </p:nvSpPr>
        <p:spPr/>
        <p:txBody>
          <a:bodyPr/>
          <a:lstStyle>
            <a:lvl1pPr>
              <a:defRPr/>
            </a:lvl1pPr>
          </a:lstStyle>
          <a:p>
            <a:pPr>
              <a:defRPr/>
            </a:pPr>
            <a:r>
              <a:rPr lang="en-US"/>
              <a:t>EAEPE 2020 September 2-4</a:t>
            </a:r>
            <a:endParaRPr lang="ru-RU"/>
          </a:p>
        </p:txBody>
      </p:sp>
      <p:sp>
        <p:nvSpPr>
          <p:cNvPr id="6" name="Rectangle 13">
            <a:extLst>
              <a:ext uri="{FF2B5EF4-FFF2-40B4-BE49-F238E27FC236}">
                <a16:creationId xmlns:a16="http://schemas.microsoft.com/office/drawing/2014/main" id="{F09A3BE3-DD7E-456B-868E-A6DE03C75B90}"/>
              </a:ext>
            </a:extLst>
          </p:cNvPr>
          <p:cNvSpPr>
            <a:spLocks noGrp="1" noChangeArrowheads="1"/>
          </p:cNvSpPr>
          <p:nvPr>
            <p:ph type="sldNum" sz="quarter" idx="12"/>
          </p:nvPr>
        </p:nvSpPr>
        <p:spPr/>
        <p:txBody>
          <a:bodyPr/>
          <a:lstStyle>
            <a:lvl1pPr>
              <a:defRPr/>
            </a:lvl1pPr>
          </a:lstStyle>
          <a:p>
            <a:fld id="{A4FD8187-FAFA-4CF7-9BB5-B81245FBF7C3}" type="slidenum">
              <a:rPr lang="ru-RU" altLang="ru-RU"/>
              <a:pPr/>
              <a:t>‹#›</a:t>
            </a:fld>
            <a:endParaRPr lang="ru-RU" altLang="ru-RU"/>
          </a:p>
        </p:txBody>
      </p:sp>
    </p:spTree>
    <p:extLst>
      <p:ext uri="{BB962C8B-B14F-4D97-AF65-F5344CB8AC3E}">
        <p14:creationId xmlns:p14="http://schemas.microsoft.com/office/powerpoint/2010/main" val="1741228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F44BB26F-58C0-4230-98F5-771C4B85001C}" type="datetime1">
              <a:rPr lang="ru-RU" smtClean="0"/>
              <a:t>19.08.2020</a:t>
            </a:fld>
            <a:endParaRPr lang="ru-RU"/>
          </a:p>
        </p:txBody>
      </p:sp>
      <p:sp>
        <p:nvSpPr>
          <p:cNvPr id="5" name="Нижний колонтитул 4"/>
          <p:cNvSpPr>
            <a:spLocks noGrp="1"/>
          </p:cNvSpPr>
          <p:nvPr>
            <p:ph type="ftr" sz="quarter" idx="11"/>
          </p:nvPr>
        </p:nvSpPr>
        <p:spPr/>
        <p:txBody>
          <a:bodyPr/>
          <a:lstStyle/>
          <a:p>
            <a:r>
              <a:rPr lang="en-US"/>
              <a:t>EAEPE 2020 September 2-4</a:t>
            </a:r>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176"/>
            <a:ext cx="7772400" cy="1021556"/>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F6EB4B77-CA26-43A2-8A8E-595D05B75A07}" type="datetime1">
              <a:rPr lang="ru-RU" smtClean="0"/>
              <a:t>19.08.2020</a:t>
            </a:fld>
            <a:endParaRPr lang="ru-RU"/>
          </a:p>
        </p:txBody>
      </p:sp>
      <p:sp>
        <p:nvSpPr>
          <p:cNvPr id="5" name="Нижний колонтитул 4"/>
          <p:cNvSpPr>
            <a:spLocks noGrp="1"/>
          </p:cNvSpPr>
          <p:nvPr>
            <p:ph type="ftr" sz="quarter" idx="11"/>
          </p:nvPr>
        </p:nvSpPr>
        <p:spPr/>
        <p:txBody>
          <a:bodyPr/>
          <a:lstStyle/>
          <a:p>
            <a:r>
              <a:rPr lang="en-US"/>
              <a:t>EAEPE 2020 September 2-4</a:t>
            </a:r>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310AC7D3-B769-4357-AF20-2FC78D2FE365}" type="datetime1">
              <a:rPr lang="ru-RU" smtClean="0"/>
              <a:t>19.08.2020</a:t>
            </a:fld>
            <a:endParaRPr lang="ru-RU"/>
          </a:p>
        </p:txBody>
      </p:sp>
      <p:sp>
        <p:nvSpPr>
          <p:cNvPr id="6" name="Нижний колонтитул 5"/>
          <p:cNvSpPr>
            <a:spLocks noGrp="1"/>
          </p:cNvSpPr>
          <p:nvPr>
            <p:ph type="ftr" sz="quarter" idx="11"/>
          </p:nvPr>
        </p:nvSpPr>
        <p:spPr/>
        <p:txBody>
          <a:bodyPr/>
          <a:lstStyle/>
          <a:p>
            <a:r>
              <a:rPr lang="en-US"/>
              <a:t>EAEPE 2020 September 2-4</a:t>
            </a:r>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D7B39E75-6E04-4421-88D2-EE074A14D979}" type="datetime1">
              <a:rPr lang="ru-RU" smtClean="0"/>
              <a:t>19.08.2020</a:t>
            </a:fld>
            <a:endParaRPr lang="ru-RU"/>
          </a:p>
        </p:txBody>
      </p:sp>
      <p:sp>
        <p:nvSpPr>
          <p:cNvPr id="8" name="Нижний колонтитул 7"/>
          <p:cNvSpPr>
            <a:spLocks noGrp="1"/>
          </p:cNvSpPr>
          <p:nvPr>
            <p:ph type="ftr" sz="quarter" idx="11"/>
          </p:nvPr>
        </p:nvSpPr>
        <p:spPr/>
        <p:txBody>
          <a:bodyPr/>
          <a:lstStyle/>
          <a:p>
            <a:r>
              <a:rPr lang="en-US"/>
              <a:t>EAEPE 2020 September 2-4</a:t>
            </a:r>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74E069C5-99A5-4C93-8E96-09A8D2DA090C}" type="datetime1">
              <a:rPr lang="ru-RU" smtClean="0"/>
              <a:t>19.08.2020</a:t>
            </a:fld>
            <a:endParaRPr lang="ru-RU"/>
          </a:p>
        </p:txBody>
      </p:sp>
      <p:sp>
        <p:nvSpPr>
          <p:cNvPr id="4" name="Нижний колонтитул 3"/>
          <p:cNvSpPr>
            <a:spLocks noGrp="1"/>
          </p:cNvSpPr>
          <p:nvPr>
            <p:ph type="ftr" sz="quarter" idx="11"/>
          </p:nvPr>
        </p:nvSpPr>
        <p:spPr/>
        <p:txBody>
          <a:bodyPr/>
          <a:lstStyle/>
          <a:p>
            <a:r>
              <a:rPr lang="en-US"/>
              <a:t>EAEPE 2020 September 2-4</a:t>
            </a:r>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E5C3648-0788-46CA-8B51-658B1030E110}" type="datetime1">
              <a:rPr lang="ru-RU" smtClean="0"/>
              <a:t>19.08.2020</a:t>
            </a:fld>
            <a:endParaRPr lang="ru-RU"/>
          </a:p>
        </p:txBody>
      </p:sp>
      <p:sp>
        <p:nvSpPr>
          <p:cNvPr id="3" name="Нижний колонтитул 2"/>
          <p:cNvSpPr>
            <a:spLocks noGrp="1"/>
          </p:cNvSpPr>
          <p:nvPr>
            <p:ph type="ftr" sz="quarter" idx="11"/>
          </p:nvPr>
        </p:nvSpPr>
        <p:spPr/>
        <p:txBody>
          <a:bodyPr/>
          <a:lstStyle/>
          <a:p>
            <a:r>
              <a:rPr lang="en-US"/>
              <a:t>EAEPE 2020 September 2-4</a:t>
            </a:r>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204787"/>
            <a:ext cx="3008313" cy="871538"/>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FEEE9204-5175-422F-A2D9-601A126C976C}" type="datetime1">
              <a:rPr lang="ru-RU" smtClean="0"/>
              <a:t>19.08.2020</a:t>
            </a:fld>
            <a:endParaRPr lang="ru-RU"/>
          </a:p>
        </p:txBody>
      </p:sp>
      <p:sp>
        <p:nvSpPr>
          <p:cNvPr id="6" name="Нижний колонтитул 5"/>
          <p:cNvSpPr>
            <a:spLocks noGrp="1"/>
          </p:cNvSpPr>
          <p:nvPr>
            <p:ph type="ftr" sz="quarter" idx="11"/>
          </p:nvPr>
        </p:nvSpPr>
        <p:spPr/>
        <p:txBody>
          <a:bodyPr/>
          <a:lstStyle/>
          <a:p>
            <a:r>
              <a:rPr lang="en-US"/>
              <a:t>EAEPE 2020 September 2-4</a:t>
            </a:r>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054"/>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42CF715F-0C61-45EE-B23A-3EE3DCDE44D9}" type="datetime1">
              <a:rPr lang="ru-RU" smtClean="0"/>
              <a:t>19.08.2020</a:t>
            </a:fld>
            <a:endParaRPr lang="ru-RU"/>
          </a:p>
        </p:txBody>
      </p:sp>
      <p:sp>
        <p:nvSpPr>
          <p:cNvPr id="6" name="Нижний колонтитул 5"/>
          <p:cNvSpPr>
            <a:spLocks noGrp="1"/>
          </p:cNvSpPr>
          <p:nvPr>
            <p:ph type="ftr" sz="quarter" idx="11"/>
          </p:nvPr>
        </p:nvSpPr>
        <p:spPr/>
        <p:txBody>
          <a:bodyPr/>
          <a:lstStyle/>
          <a:p>
            <a:r>
              <a:rPr lang="en-US"/>
              <a:t>EAEPE 2020 September 2-4</a:t>
            </a:r>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3E23902D-380C-4CB0-B9C2-DC1E318A707E}" type="datetime1">
              <a:rPr lang="ru-RU" smtClean="0"/>
              <a:t>19.08.2020</a:t>
            </a:fld>
            <a:endParaRPr lang="ru-RU"/>
          </a:p>
        </p:txBody>
      </p:sp>
      <p:sp>
        <p:nvSpPr>
          <p:cNvPr id="5" name="Нижний колонтитул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EAEPE 2020 September 2-4</a:t>
            </a:r>
            <a:endParaRPr lang="ru-RU"/>
          </a:p>
        </p:txBody>
      </p:sp>
      <p:sp>
        <p:nvSpPr>
          <p:cNvPr id="6" name="Номер слайда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google.ru/url?sa=i&amp;source=images&amp;cd=&amp;cad=rja&amp;docid=0iRIHGKmf-GGfM&amp;tbnid=nuy9e8EA1S82uM:&amp;ved=0CAgQjRwwAA&amp;url=http://forexaw.com/TERMs/Exchange_Economy/Financial_instruments/image591827_1-2_%D0%9F%D0%B5%D1%80%D0%B5%D1%89%D0%B8%D1%82%D1%8B%D0%B2%D0%B0%D1%8E%D1%82_%D1%80%D1%83%D0%B1%D0%BB%D0%B8&amp;ei=-4wbUaqwIMf34QS90YBA&amp;psig=AFQjCNE-YyZyV2n8Ke9K_nLK2TXAer88SA&amp;ust=1360846459579222"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2.jpeg"/><Relationship Id="rId5" Type="http://schemas.openxmlformats.org/officeDocument/2006/relationships/hyperlink" Target="http://www.google.ru/imgres?imgurl=http://www.3dnews.ru/_imgdata/img/2011/07/11/613922/vol-1.jpg&amp;imgrefurl=http://www.3dnews.ru/news/613922&amp;h=395&amp;w=600&amp;sz=30&amp;tbnid=8ZwbaMl024b5BM:&amp;tbnh=67&amp;tbnw=102&amp;prev=/search?q=%D1%80%D0%B5%D0%B3%D1%83%D0%BB%D1%8F%D1%82%D0%BE%D1%80+%D0%BA%D0%B0%D1%80%D1%82%D0%B8%D0%BD%D0%BA%D0%B8&amp;tbm=isch&amp;tbo=u&amp;zoom=1&amp;q=%D1%80%D0%B5%D0%B3%D1%83%D0%BB%D1%8F%D1%82%D0%BE%D1%80+%D0%BA%D0%B0%D1%80%D1%82%D0%B8%D0%BD%D0%BA%D0%B8&amp;usg=__rWSamtu2xrDnLXwPZZ2qSG8E_eU=&amp;docid=poQtDSa00M188M&amp;hl=ru&amp;sa=X&amp;ei=oH0bUdeULarb4QSo6oDICQ&amp;ved=0CDoQ9QEwBA&amp;dur=58" TargetMode="External"/><Relationship Id="rId4" Type="http://schemas.openxmlformats.org/officeDocument/2006/relationships/image" Target="../media/image1.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kirdina.ru/"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5.xml"/><Relationship Id="rId4" Type="http://schemas.openxmlformats.org/officeDocument/2006/relationships/image" Target="../media/image4.jpe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5.xml"/><Relationship Id="rId1" Type="http://schemas.openxmlformats.org/officeDocument/2006/relationships/slideLayout" Target="../slideLayouts/slideLayout5.xml"/><Relationship Id="rId4" Type="http://schemas.openxmlformats.org/officeDocument/2006/relationships/image" Target="../media/image8.jpe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19.xml"/><Relationship Id="rId1" Type="http://schemas.openxmlformats.org/officeDocument/2006/relationships/slideLayout" Target="../slideLayouts/slideLayout4.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3.xml"/><Relationship Id="rId1" Type="http://schemas.openxmlformats.org/officeDocument/2006/relationships/slideLayout" Target="../slideLayouts/slideLayout4.xml"/><Relationship Id="rId4" Type="http://schemas.openxmlformats.org/officeDocument/2006/relationships/image" Target="../media/image11.jpeg"/></Relationships>
</file>

<file path=ppt/slides/_rels/slide3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b="1" dirty="0"/>
              <a:t> </a:t>
            </a:r>
            <a:br>
              <a:rPr lang="ru-RU" dirty="0"/>
            </a:br>
            <a:endParaRPr lang="ru-RU" dirty="0"/>
          </a:p>
        </p:txBody>
      </p:sp>
      <p:sp>
        <p:nvSpPr>
          <p:cNvPr id="3" name="Подзаголовок 2"/>
          <p:cNvSpPr>
            <a:spLocks noGrp="1"/>
          </p:cNvSpPr>
          <p:nvPr>
            <p:ph type="subTitle" idx="1"/>
          </p:nvPr>
        </p:nvSpPr>
        <p:spPr>
          <a:xfrm>
            <a:off x="1371600" y="3434441"/>
            <a:ext cx="6400800" cy="1314450"/>
          </a:xfrm>
        </p:spPr>
        <p:txBody>
          <a:bodyPr>
            <a:normAutofit fontScale="40000" lnSpcReduction="20000"/>
          </a:bodyPr>
          <a:lstStyle/>
          <a:p>
            <a:r>
              <a:rPr lang="en-US" sz="4900" b="1" dirty="0"/>
              <a:t>Svetlana Kirdina-Chandler</a:t>
            </a:r>
          </a:p>
          <a:p>
            <a:r>
              <a:rPr lang="en-US" sz="4900" dirty="0"/>
              <a:t>Institute of Economics, Russian Academy of Sciences,</a:t>
            </a:r>
          </a:p>
          <a:p>
            <a:r>
              <a:rPr lang="en-US" sz="4900" dirty="0"/>
              <a:t>Moscow, Russia</a:t>
            </a:r>
            <a:endParaRPr lang="ru-RU" dirty="0"/>
          </a:p>
        </p:txBody>
      </p:sp>
      <p:graphicFrame>
        <p:nvGraphicFramePr>
          <p:cNvPr id="5" name="Таблица 4">
            <a:extLst>
              <a:ext uri="{FF2B5EF4-FFF2-40B4-BE49-F238E27FC236}">
                <a16:creationId xmlns:a16="http://schemas.microsoft.com/office/drawing/2014/main" id="{CB954354-EB04-45FB-8AA0-CDA4A21C8EEA}"/>
              </a:ext>
            </a:extLst>
          </p:cNvPr>
          <p:cNvGraphicFramePr>
            <a:graphicFrameLocks noGrp="1"/>
          </p:cNvGraphicFramePr>
          <p:nvPr>
            <p:extLst>
              <p:ext uri="{D42A27DB-BD31-4B8C-83A1-F6EECF244321}">
                <p14:modId xmlns:p14="http://schemas.microsoft.com/office/powerpoint/2010/main" val="2582487867"/>
              </p:ext>
            </p:extLst>
          </p:nvPr>
        </p:nvGraphicFramePr>
        <p:xfrm>
          <a:off x="323528" y="202969"/>
          <a:ext cx="8363272" cy="3012180"/>
        </p:xfrm>
        <a:graphic>
          <a:graphicData uri="http://schemas.openxmlformats.org/drawingml/2006/table">
            <a:tbl>
              <a:tblPr firstRow="1" firstCol="1" bandRow="1"/>
              <a:tblGrid>
                <a:gridCol w="8363272">
                  <a:extLst>
                    <a:ext uri="{9D8B030D-6E8A-4147-A177-3AD203B41FA5}">
                      <a16:colId xmlns:a16="http://schemas.microsoft.com/office/drawing/2014/main" val="1054442648"/>
                    </a:ext>
                  </a:extLst>
                </a:gridCol>
              </a:tblGrid>
              <a:tr h="3012180">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mn-lt"/>
                          <a:ea typeface="+mn-ea"/>
                          <a:cs typeface="+mn-cs"/>
                        </a:rPr>
                        <a:t> </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mn-lt"/>
                          <a:ea typeface="+mn-ea"/>
                          <a:cs typeface="+mn-cs"/>
                        </a:rPr>
                        <a:t>Money circulations mechanisms under alternative social orders : </a:t>
                      </a:r>
                      <a:r>
                        <a:rPr kumimoji="0" lang="en-US" sz="4000" b="1" i="0" u="none" strike="noStrike" kern="1200" cap="none" spc="0" normalizeH="0" baseline="0" noProof="0" dirty="0" err="1">
                          <a:ln>
                            <a:noFill/>
                          </a:ln>
                          <a:solidFill>
                            <a:prstClr val="black"/>
                          </a:solidFill>
                          <a:effectLst/>
                          <a:uLnTx/>
                          <a:uFillTx/>
                          <a:latin typeface="+mn-lt"/>
                          <a:ea typeface="+mn-ea"/>
                          <a:cs typeface="+mn-cs"/>
                        </a:rPr>
                        <a:t>mesoeconomic</a:t>
                      </a:r>
                      <a:r>
                        <a:rPr kumimoji="0" lang="en-US" sz="4000" b="1" i="0" u="none" strike="noStrike" kern="1200" cap="none" spc="0" normalizeH="0" baseline="0" noProof="0" dirty="0">
                          <a:ln>
                            <a:noFill/>
                          </a:ln>
                          <a:solidFill>
                            <a:prstClr val="black"/>
                          </a:solidFill>
                          <a:effectLst/>
                          <a:uLnTx/>
                          <a:uFillTx/>
                          <a:latin typeface="+mn-lt"/>
                          <a:ea typeface="+mn-ea"/>
                          <a:cs typeface="+mn-cs"/>
                        </a:rPr>
                        <a:t> approach</a:t>
                      </a:r>
                    </a:p>
                  </a:txBody>
                  <a:tcPr marL="58616" marR="58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3556573"/>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Заголовок 1">
            <a:extLst>
              <a:ext uri="{FF2B5EF4-FFF2-40B4-BE49-F238E27FC236}">
                <a16:creationId xmlns:a16="http://schemas.microsoft.com/office/drawing/2014/main" id="{9AB4D6D6-504E-4171-B0B7-84EE3AED33E0}"/>
              </a:ext>
            </a:extLst>
          </p:cNvPr>
          <p:cNvSpPr>
            <a:spLocks noGrp="1"/>
          </p:cNvSpPr>
          <p:nvPr>
            <p:ph type="title"/>
          </p:nvPr>
        </p:nvSpPr>
        <p:spPr/>
        <p:txBody>
          <a:bodyPr/>
          <a:lstStyle/>
          <a:p>
            <a:pPr eaLnBrk="1" hangingPunct="1"/>
            <a:r>
              <a:rPr lang="en-US" altLang="ru-RU" sz="2400" b="1">
                <a:solidFill>
                  <a:srgbClr val="FF0000"/>
                </a:solidFill>
              </a:rPr>
              <a:t>Substantive conclusion - 2</a:t>
            </a:r>
            <a:endParaRPr lang="ru-RU" altLang="ru-RU" sz="2400">
              <a:solidFill>
                <a:srgbClr val="FF0000"/>
              </a:solidFill>
            </a:endParaRPr>
          </a:p>
        </p:txBody>
      </p:sp>
      <p:sp>
        <p:nvSpPr>
          <p:cNvPr id="26627" name="Содержимое 2">
            <a:extLst>
              <a:ext uri="{FF2B5EF4-FFF2-40B4-BE49-F238E27FC236}">
                <a16:creationId xmlns:a16="http://schemas.microsoft.com/office/drawing/2014/main" id="{8CF645BE-2B63-4DCC-84BF-9D028A67B971}"/>
              </a:ext>
            </a:extLst>
          </p:cNvPr>
          <p:cNvSpPr>
            <a:spLocks noGrp="1"/>
          </p:cNvSpPr>
          <p:nvPr>
            <p:ph idx="1"/>
          </p:nvPr>
        </p:nvSpPr>
        <p:spPr>
          <a:xfrm>
            <a:off x="1485900" y="1200151"/>
            <a:ext cx="6272213" cy="3394472"/>
          </a:xfrm>
        </p:spPr>
        <p:txBody>
          <a:bodyPr/>
          <a:lstStyle/>
          <a:p>
            <a:pPr eaLnBrk="1" hangingPunct="1">
              <a:buFont typeface="Wingdings" panose="05000000000000000000" pitchFamily="2" charset="2"/>
              <a:buChar char="v"/>
            </a:pPr>
            <a:r>
              <a:rPr lang="en-US" altLang="ru-RU" sz="1950"/>
              <a:t>Chinese and Russian statistics do not reflect the real role of the state. We believe that</a:t>
            </a:r>
            <a:r>
              <a:rPr lang="ru-RU" altLang="ru-RU" sz="1950"/>
              <a:t> </a:t>
            </a:r>
            <a:r>
              <a:rPr lang="en-US" altLang="ru-RU" sz="1950"/>
              <a:t>the role of state funds in real sector financing is underestimated.</a:t>
            </a:r>
          </a:p>
          <a:p>
            <a:pPr eaLnBrk="1" hangingPunct="1">
              <a:buFont typeface="Wingdings" panose="05000000000000000000" pitchFamily="2" charset="2"/>
              <a:buChar char="v"/>
            </a:pPr>
            <a:r>
              <a:rPr lang="en-US" altLang="ru-RU" sz="1950"/>
              <a:t>Two institutional models can be identified in the investment sphere:</a:t>
            </a:r>
          </a:p>
          <a:p>
            <a:pPr lvl="1" eaLnBrk="1" hangingPunct="1">
              <a:buFont typeface="Arial" panose="020B0604020202020204" pitchFamily="34" charset="0"/>
              <a:buNone/>
            </a:pPr>
            <a:r>
              <a:rPr lang="ru-RU" altLang="ru-RU" sz="1950"/>
              <a:t> </a:t>
            </a:r>
            <a:r>
              <a:rPr lang="en-US" altLang="ru-RU" sz="1950"/>
              <a:t>- China and Russia: the institutional model of “the state as an investor” prevails;</a:t>
            </a:r>
          </a:p>
          <a:p>
            <a:pPr lvl="1" eaLnBrk="1" hangingPunct="1">
              <a:buFont typeface="Arial" panose="020B0604020202020204" pitchFamily="34" charset="0"/>
              <a:buNone/>
            </a:pPr>
            <a:r>
              <a:rPr lang="ru-RU" altLang="ru-RU" sz="1950"/>
              <a:t> </a:t>
            </a:r>
            <a:r>
              <a:rPr lang="en-US" altLang="ru-RU" sz="1950"/>
              <a:t>- US: the model of “the state as a regulator” prevails. That model is complementary in China and Russia.</a:t>
            </a:r>
            <a:endParaRPr lang="ru-RU" altLang="ru-RU" sz="1950"/>
          </a:p>
        </p:txBody>
      </p:sp>
      <p:sp>
        <p:nvSpPr>
          <p:cNvPr id="26628" name="Номер слайда 3">
            <a:extLst>
              <a:ext uri="{FF2B5EF4-FFF2-40B4-BE49-F238E27FC236}">
                <a16:creationId xmlns:a16="http://schemas.microsoft.com/office/drawing/2014/main" id="{2A53CCCF-4814-4DF3-9389-E28CC774EAA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557213" indent="-214313" eaLnBrk="0" hangingPunct="0">
              <a:defRPr>
                <a:solidFill>
                  <a:schemeClr val="tx1"/>
                </a:solidFill>
                <a:latin typeface="Arial" panose="020B0604020202020204" pitchFamily="34" charset="0"/>
                <a:cs typeface="Arial" panose="020B0604020202020204" pitchFamily="34" charset="0"/>
              </a:defRPr>
            </a:lvl2pPr>
            <a:lvl3pPr marL="857250" indent="-171450" eaLnBrk="0" hangingPunct="0">
              <a:defRPr>
                <a:solidFill>
                  <a:schemeClr val="tx1"/>
                </a:solidFill>
                <a:latin typeface="Arial" panose="020B0604020202020204" pitchFamily="34" charset="0"/>
                <a:cs typeface="Arial" panose="020B0604020202020204" pitchFamily="34" charset="0"/>
              </a:defRPr>
            </a:lvl3pPr>
            <a:lvl4pPr marL="1200150" indent="-171450" eaLnBrk="0" hangingPunct="0">
              <a:defRPr>
                <a:solidFill>
                  <a:schemeClr val="tx1"/>
                </a:solidFill>
                <a:latin typeface="Arial" panose="020B0604020202020204" pitchFamily="34" charset="0"/>
                <a:cs typeface="Arial" panose="020B0604020202020204" pitchFamily="34" charset="0"/>
              </a:defRPr>
            </a:lvl4pPr>
            <a:lvl5pPr marL="1543050" indent="-171450" eaLnBrk="0" hangingPunct="0">
              <a:defRPr>
                <a:solidFill>
                  <a:schemeClr val="tx1"/>
                </a:solidFill>
                <a:latin typeface="Arial" panose="020B0604020202020204" pitchFamily="34" charset="0"/>
                <a:cs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63FA6BC-1587-4810-AC8D-CABD38A90F52}" type="slidenum">
              <a:rPr lang="ru-RU" altLang="ru-RU" sz="1500">
                <a:solidFill>
                  <a:srgbClr val="898989"/>
                </a:solidFill>
                <a:latin typeface="Calibri" panose="020F0502020204030204" pitchFamily="34" charset="0"/>
              </a:rPr>
              <a:pPr eaLnBrk="1" hangingPunct="1"/>
              <a:t>10</a:t>
            </a:fld>
            <a:endParaRPr lang="ru-RU" altLang="ru-RU" sz="1500">
              <a:solidFill>
                <a:srgbClr val="898989"/>
              </a:solidFill>
              <a:latin typeface="Calibri" panose="020F0502020204030204" pitchFamily="34" charset="0"/>
            </a:endParaRPr>
          </a:p>
        </p:txBody>
      </p:sp>
      <p:sp>
        <p:nvSpPr>
          <p:cNvPr id="5" name="Нижний колонтитул 4">
            <a:extLst>
              <a:ext uri="{FF2B5EF4-FFF2-40B4-BE49-F238E27FC236}">
                <a16:creationId xmlns:a16="http://schemas.microsoft.com/office/drawing/2014/main" id="{A7786E07-1EF6-4A5E-A955-CBE8B8C33D95}"/>
              </a:ext>
            </a:extLst>
          </p:cNvPr>
          <p:cNvSpPr>
            <a:spLocks noGrp="1"/>
          </p:cNvSpPr>
          <p:nvPr>
            <p:ph type="ftr" sz="quarter" idx="11"/>
          </p:nvPr>
        </p:nvSpPr>
        <p:spPr/>
        <p:txBody>
          <a:bodyPr/>
          <a:lstStyle/>
          <a:p>
            <a:pPr>
              <a:defRPr/>
            </a:pPr>
            <a:r>
              <a:rPr lang="en-US"/>
              <a:t>EAEPE 2020 September 2-4</a:t>
            </a:r>
            <a:endParaRPr lang="ru-RU"/>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Заголовок 1">
            <a:extLst>
              <a:ext uri="{FF2B5EF4-FFF2-40B4-BE49-F238E27FC236}">
                <a16:creationId xmlns:a16="http://schemas.microsoft.com/office/drawing/2014/main" id="{57AEE663-F497-43FD-AD2F-38E00375B3B0}"/>
              </a:ext>
            </a:extLst>
          </p:cNvPr>
          <p:cNvSpPr>
            <a:spLocks noGrp="1"/>
          </p:cNvSpPr>
          <p:nvPr>
            <p:ph type="title"/>
          </p:nvPr>
        </p:nvSpPr>
        <p:spPr/>
        <p:txBody>
          <a:bodyPr/>
          <a:lstStyle/>
          <a:p>
            <a:pPr eaLnBrk="1" hangingPunct="1"/>
            <a:r>
              <a:rPr lang="en-US" altLang="ru-RU" sz="2400" b="1">
                <a:solidFill>
                  <a:srgbClr val="254061"/>
                </a:solidFill>
              </a:rPr>
              <a:t>Institutional model of ”the state as an investor”</a:t>
            </a:r>
            <a:endParaRPr lang="ru-RU" altLang="ru-RU" sz="2400" b="1">
              <a:solidFill>
                <a:srgbClr val="254061"/>
              </a:solidFill>
            </a:endParaRPr>
          </a:p>
        </p:txBody>
      </p:sp>
      <p:sp>
        <p:nvSpPr>
          <p:cNvPr id="3" name="Содержимое 2">
            <a:extLst>
              <a:ext uri="{FF2B5EF4-FFF2-40B4-BE49-F238E27FC236}">
                <a16:creationId xmlns:a16="http://schemas.microsoft.com/office/drawing/2014/main" id="{8C2E4C08-8D96-4F64-856D-3FE6DF069C28}"/>
              </a:ext>
            </a:extLst>
          </p:cNvPr>
          <p:cNvSpPr>
            <a:spLocks noGrp="1"/>
          </p:cNvSpPr>
          <p:nvPr>
            <p:ph idx="1"/>
          </p:nvPr>
        </p:nvSpPr>
        <p:spPr>
          <a:ln>
            <a:miter lim="800000"/>
            <a:headEnd/>
            <a:tailEnd/>
          </a:ln>
          <a:extLst>
            <a:ext uri="{909E8E84-426E-40dd-AFC4-6F175D3DCCD1}"/>
            <a:ext uri="{91240B29-F687-4f45-9708-019B960494DF}"/>
            <a:ext uri="{FAA26D3D-D897-4be2-8F04-BA451C77F1D7}"/>
          </a:extLst>
        </p:spPr>
        <p:txBody>
          <a:bodyPr rtlCol="0">
            <a:normAutofit/>
          </a:bodyPr>
          <a:lstStyle/>
          <a:p>
            <a:pPr>
              <a:buFont typeface="Wingdings" pitchFamily="2" charset="2"/>
              <a:buChar char="v"/>
              <a:defRPr/>
            </a:pPr>
            <a:r>
              <a:rPr lang="en-US" sz="1950" dirty="0"/>
              <a:t>Advantages:</a:t>
            </a:r>
          </a:p>
          <a:p>
            <a:pPr lvl="1">
              <a:defRPr/>
            </a:pPr>
            <a:r>
              <a:rPr lang="en-US" sz="1950" dirty="0"/>
              <a:t>central resource allocation to  priority sectors;</a:t>
            </a:r>
          </a:p>
          <a:p>
            <a:pPr lvl="1">
              <a:defRPr/>
            </a:pPr>
            <a:r>
              <a:rPr lang="en-US" sz="1950" dirty="0"/>
              <a:t>counter-cyclicality</a:t>
            </a:r>
            <a:r>
              <a:rPr lang="ru-RU" sz="1950" dirty="0"/>
              <a:t>.</a:t>
            </a:r>
            <a:r>
              <a:rPr lang="en-US" sz="1950" dirty="0"/>
              <a:t> </a:t>
            </a:r>
          </a:p>
          <a:p>
            <a:pPr>
              <a:buFont typeface="Wingdings" pitchFamily="2" charset="2"/>
              <a:buChar char="v"/>
              <a:defRPr/>
            </a:pPr>
            <a:r>
              <a:rPr lang="en-US" sz="1950" dirty="0"/>
              <a:t>Disadvantages:</a:t>
            </a:r>
            <a:endParaRPr lang="en-US" sz="1950" strike="sngStrike" dirty="0"/>
          </a:p>
          <a:p>
            <a:pPr lvl="1">
              <a:defRPr/>
            </a:pPr>
            <a:r>
              <a:rPr lang="en-US" sz="1950" dirty="0"/>
              <a:t>insufficient motivation of would be innovators; </a:t>
            </a:r>
          </a:p>
          <a:p>
            <a:pPr lvl="1">
              <a:defRPr/>
            </a:pPr>
            <a:r>
              <a:rPr lang="en-US" sz="1950" dirty="0"/>
              <a:t>risk of corruption and investment embezzlement at the local levels (Wu, Wang, </a:t>
            </a:r>
            <a:r>
              <a:rPr lang="en-US" sz="1950" dirty="0" err="1"/>
              <a:t>Luo</a:t>
            </a:r>
            <a:r>
              <a:rPr lang="en-US" sz="1950" dirty="0"/>
              <a:t>, 2009).</a:t>
            </a:r>
            <a:endParaRPr lang="ru-RU" sz="1950" dirty="0"/>
          </a:p>
        </p:txBody>
      </p:sp>
      <p:sp>
        <p:nvSpPr>
          <p:cNvPr id="27652" name="Номер слайда 4">
            <a:extLst>
              <a:ext uri="{FF2B5EF4-FFF2-40B4-BE49-F238E27FC236}">
                <a16:creationId xmlns:a16="http://schemas.microsoft.com/office/drawing/2014/main" id="{E386D714-1038-4B7A-ADCE-4C8D2613D85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557213" indent="-214313" eaLnBrk="0" hangingPunct="0">
              <a:defRPr>
                <a:solidFill>
                  <a:schemeClr val="tx1"/>
                </a:solidFill>
                <a:latin typeface="Arial" panose="020B0604020202020204" pitchFamily="34" charset="0"/>
                <a:cs typeface="Arial" panose="020B0604020202020204" pitchFamily="34" charset="0"/>
              </a:defRPr>
            </a:lvl2pPr>
            <a:lvl3pPr marL="857250" indent="-171450" eaLnBrk="0" hangingPunct="0">
              <a:defRPr>
                <a:solidFill>
                  <a:schemeClr val="tx1"/>
                </a:solidFill>
                <a:latin typeface="Arial" panose="020B0604020202020204" pitchFamily="34" charset="0"/>
                <a:cs typeface="Arial" panose="020B0604020202020204" pitchFamily="34" charset="0"/>
              </a:defRPr>
            </a:lvl3pPr>
            <a:lvl4pPr marL="1200150" indent="-171450" eaLnBrk="0" hangingPunct="0">
              <a:defRPr>
                <a:solidFill>
                  <a:schemeClr val="tx1"/>
                </a:solidFill>
                <a:latin typeface="Arial" panose="020B0604020202020204" pitchFamily="34" charset="0"/>
                <a:cs typeface="Arial" panose="020B0604020202020204" pitchFamily="34" charset="0"/>
              </a:defRPr>
            </a:lvl4pPr>
            <a:lvl5pPr marL="1543050" indent="-171450" eaLnBrk="0" hangingPunct="0">
              <a:defRPr>
                <a:solidFill>
                  <a:schemeClr val="tx1"/>
                </a:solidFill>
                <a:latin typeface="Arial" panose="020B0604020202020204" pitchFamily="34" charset="0"/>
                <a:cs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A690B13-3563-4802-90DD-0CC5D2289416}" type="slidenum">
              <a:rPr lang="ru-RU" altLang="ru-RU" sz="1500">
                <a:solidFill>
                  <a:srgbClr val="898989"/>
                </a:solidFill>
                <a:latin typeface="Calibri" panose="020F0502020204030204" pitchFamily="34" charset="0"/>
              </a:rPr>
              <a:pPr eaLnBrk="1" hangingPunct="1"/>
              <a:t>11</a:t>
            </a:fld>
            <a:endParaRPr lang="ru-RU" altLang="ru-RU" sz="1500">
              <a:solidFill>
                <a:srgbClr val="898989"/>
              </a:solidFill>
              <a:latin typeface="Calibri" panose="020F0502020204030204" pitchFamily="34" charset="0"/>
            </a:endParaRPr>
          </a:p>
        </p:txBody>
      </p:sp>
      <p:sp>
        <p:nvSpPr>
          <p:cNvPr id="6" name="Нижний колонтитул 5">
            <a:extLst>
              <a:ext uri="{FF2B5EF4-FFF2-40B4-BE49-F238E27FC236}">
                <a16:creationId xmlns:a16="http://schemas.microsoft.com/office/drawing/2014/main" id="{135F4EC8-3250-4C07-B0B5-3C93CEB43123}"/>
              </a:ext>
            </a:extLst>
          </p:cNvPr>
          <p:cNvSpPr>
            <a:spLocks noGrp="1"/>
          </p:cNvSpPr>
          <p:nvPr>
            <p:ph type="ftr" sz="quarter" idx="11"/>
          </p:nvPr>
        </p:nvSpPr>
        <p:spPr/>
        <p:txBody>
          <a:bodyPr/>
          <a:lstStyle/>
          <a:p>
            <a:pPr>
              <a:defRPr/>
            </a:pPr>
            <a:r>
              <a:rPr lang="en-US"/>
              <a:t>EAEPE 2020 September 2-4</a:t>
            </a:r>
            <a:endParaRPr lang="ru-RU"/>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Заголовок 5">
            <a:extLst>
              <a:ext uri="{FF2B5EF4-FFF2-40B4-BE49-F238E27FC236}">
                <a16:creationId xmlns:a16="http://schemas.microsoft.com/office/drawing/2014/main" id="{8FF83369-166D-4B15-97F4-05DBCE33A3BA}"/>
              </a:ext>
            </a:extLst>
          </p:cNvPr>
          <p:cNvSpPr>
            <a:spLocks noGrp="1"/>
          </p:cNvSpPr>
          <p:nvPr>
            <p:ph type="title"/>
          </p:nvPr>
        </p:nvSpPr>
        <p:spPr/>
        <p:txBody>
          <a:bodyPr/>
          <a:lstStyle/>
          <a:p>
            <a:pPr eaLnBrk="1" hangingPunct="1"/>
            <a:r>
              <a:rPr lang="en-US" altLang="ru-RU" sz="2400" b="1">
                <a:solidFill>
                  <a:srgbClr val="254061"/>
                </a:solidFill>
              </a:rPr>
              <a:t>Institutional model of ”the state as a regulator”</a:t>
            </a:r>
            <a:endParaRPr lang="ru-RU" altLang="ru-RU" sz="2400" b="1">
              <a:solidFill>
                <a:srgbClr val="254061"/>
              </a:solidFill>
            </a:endParaRPr>
          </a:p>
        </p:txBody>
      </p:sp>
      <p:sp>
        <p:nvSpPr>
          <p:cNvPr id="28675" name="Содержимое 6">
            <a:extLst>
              <a:ext uri="{FF2B5EF4-FFF2-40B4-BE49-F238E27FC236}">
                <a16:creationId xmlns:a16="http://schemas.microsoft.com/office/drawing/2014/main" id="{F292939F-4A04-4787-A800-5356E40F6D1A}"/>
              </a:ext>
            </a:extLst>
          </p:cNvPr>
          <p:cNvSpPr>
            <a:spLocks noGrp="1"/>
          </p:cNvSpPr>
          <p:nvPr>
            <p:ph idx="1"/>
          </p:nvPr>
        </p:nvSpPr>
        <p:spPr/>
        <p:txBody>
          <a:bodyPr/>
          <a:lstStyle/>
          <a:p>
            <a:pPr eaLnBrk="1" hangingPunct="1">
              <a:buFont typeface="Wingdings" panose="05000000000000000000" pitchFamily="2" charset="2"/>
              <a:buChar char="v"/>
            </a:pPr>
            <a:r>
              <a:rPr lang="en-US" altLang="ru-RU" sz="2100"/>
              <a:t>Advantages:</a:t>
            </a:r>
          </a:p>
          <a:p>
            <a:pPr lvl="1" eaLnBrk="1" hangingPunct="1"/>
            <a:r>
              <a:rPr lang="en-US" altLang="ru-RU" sz="1950"/>
              <a:t>high investment activity of market entities;</a:t>
            </a:r>
          </a:p>
          <a:p>
            <a:pPr lvl="1" eaLnBrk="1" hangingPunct="1"/>
            <a:r>
              <a:rPr lang="en-US" altLang="ru-RU" sz="1950"/>
              <a:t>higher rate of technological progress;</a:t>
            </a:r>
          </a:p>
          <a:p>
            <a:pPr lvl="1" eaLnBrk="1" hangingPunct="1"/>
            <a:r>
              <a:rPr lang="en-US" altLang="ru-RU" sz="1950"/>
              <a:t>decentralisation that provides permanent innovation flow for market economies (Kornai, 2012). </a:t>
            </a:r>
          </a:p>
          <a:p>
            <a:pPr eaLnBrk="1" hangingPunct="1">
              <a:buFont typeface="Wingdings" panose="05000000000000000000" pitchFamily="2" charset="2"/>
              <a:buChar char="v"/>
            </a:pPr>
            <a:r>
              <a:rPr lang="en-US" altLang="ru-RU" sz="1950"/>
              <a:t>Disadvantages: </a:t>
            </a:r>
          </a:p>
          <a:p>
            <a:pPr lvl="1" eaLnBrk="1" hangingPunct="1"/>
            <a:r>
              <a:rPr lang="en-US" altLang="ru-RU" sz="1950"/>
              <a:t>cyclicality and the risks of financial bubbles that emerge in the stock markets as a result of profit pursuit by isolated market entities (Perez, 2002).</a:t>
            </a:r>
            <a:endParaRPr lang="ru-RU" altLang="ru-RU" sz="1950"/>
          </a:p>
        </p:txBody>
      </p:sp>
      <p:sp>
        <p:nvSpPr>
          <p:cNvPr id="28676" name="Номер слайда 4">
            <a:extLst>
              <a:ext uri="{FF2B5EF4-FFF2-40B4-BE49-F238E27FC236}">
                <a16:creationId xmlns:a16="http://schemas.microsoft.com/office/drawing/2014/main" id="{B9AD6534-1879-48B9-B5D3-957026A4D52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557213" indent="-214313" eaLnBrk="0" hangingPunct="0">
              <a:defRPr>
                <a:solidFill>
                  <a:schemeClr val="tx1"/>
                </a:solidFill>
                <a:latin typeface="Arial" panose="020B0604020202020204" pitchFamily="34" charset="0"/>
                <a:cs typeface="Arial" panose="020B0604020202020204" pitchFamily="34" charset="0"/>
              </a:defRPr>
            </a:lvl2pPr>
            <a:lvl3pPr marL="857250" indent="-171450" eaLnBrk="0" hangingPunct="0">
              <a:defRPr>
                <a:solidFill>
                  <a:schemeClr val="tx1"/>
                </a:solidFill>
                <a:latin typeface="Arial" panose="020B0604020202020204" pitchFamily="34" charset="0"/>
                <a:cs typeface="Arial" panose="020B0604020202020204" pitchFamily="34" charset="0"/>
              </a:defRPr>
            </a:lvl3pPr>
            <a:lvl4pPr marL="1200150" indent="-171450" eaLnBrk="0" hangingPunct="0">
              <a:defRPr>
                <a:solidFill>
                  <a:schemeClr val="tx1"/>
                </a:solidFill>
                <a:latin typeface="Arial" panose="020B0604020202020204" pitchFamily="34" charset="0"/>
                <a:cs typeface="Arial" panose="020B0604020202020204" pitchFamily="34" charset="0"/>
              </a:defRPr>
            </a:lvl4pPr>
            <a:lvl5pPr marL="1543050" indent="-171450" eaLnBrk="0" hangingPunct="0">
              <a:defRPr>
                <a:solidFill>
                  <a:schemeClr val="tx1"/>
                </a:solidFill>
                <a:latin typeface="Arial" panose="020B0604020202020204" pitchFamily="34" charset="0"/>
                <a:cs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D9C866B-0B2B-4EFC-8542-F62E3CE4938F}" type="slidenum">
              <a:rPr lang="ru-RU" altLang="ru-RU" sz="1500">
                <a:solidFill>
                  <a:srgbClr val="898989"/>
                </a:solidFill>
                <a:latin typeface="Calibri" panose="020F0502020204030204" pitchFamily="34" charset="0"/>
              </a:rPr>
              <a:pPr eaLnBrk="1" hangingPunct="1"/>
              <a:t>12</a:t>
            </a:fld>
            <a:endParaRPr lang="ru-RU" altLang="ru-RU" sz="1500">
              <a:solidFill>
                <a:srgbClr val="898989"/>
              </a:solidFill>
              <a:latin typeface="Calibri" panose="020F0502020204030204" pitchFamily="34" charset="0"/>
            </a:endParaRPr>
          </a:p>
        </p:txBody>
      </p:sp>
      <p:sp>
        <p:nvSpPr>
          <p:cNvPr id="7" name="Нижний колонтитул 6">
            <a:extLst>
              <a:ext uri="{FF2B5EF4-FFF2-40B4-BE49-F238E27FC236}">
                <a16:creationId xmlns:a16="http://schemas.microsoft.com/office/drawing/2014/main" id="{27DFD371-752D-498D-B415-0F83400538B5}"/>
              </a:ext>
            </a:extLst>
          </p:cNvPr>
          <p:cNvSpPr>
            <a:spLocks noGrp="1"/>
          </p:cNvSpPr>
          <p:nvPr>
            <p:ph type="ftr" sz="quarter" idx="11"/>
          </p:nvPr>
        </p:nvSpPr>
        <p:spPr/>
        <p:txBody>
          <a:bodyPr/>
          <a:lstStyle/>
          <a:p>
            <a:pPr>
              <a:defRPr/>
            </a:pPr>
            <a:r>
              <a:rPr lang="en-US"/>
              <a:t>EAEPE 2020 September 2-4</a:t>
            </a:r>
            <a:endParaRPr lang="ru-RU"/>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Таблица 4">
            <a:extLst>
              <a:ext uri="{FF2B5EF4-FFF2-40B4-BE49-F238E27FC236}">
                <a16:creationId xmlns:a16="http://schemas.microsoft.com/office/drawing/2014/main" id="{21B8A964-4797-4737-AE4B-D5AEB2F193B7}"/>
              </a:ext>
            </a:extLst>
          </p:cNvPr>
          <p:cNvGraphicFramePr>
            <a:graphicFrameLocks noGrp="1"/>
          </p:cNvGraphicFramePr>
          <p:nvPr/>
        </p:nvGraphicFramePr>
        <p:xfrm>
          <a:off x="1385646" y="2247714"/>
          <a:ext cx="6323316" cy="2628900"/>
        </p:xfrm>
        <a:graphic>
          <a:graphicData uri="http://schemas.openxmlformats.org/drawingml/2006/table">
            <a:tbl>
              <a:tblPr/>
              <a:tblGrid>
                <a:gridCol w="3132348">
                  <a:extLst>
                    <a:ext uri="{9D8B030D-6E8A-4147-A177-3AD203B41FA5}">
                      <a16:colId xmlns:a16="http://schemas.microsoft.com/office/drawing/2014/main" val="20000"/>
                    </a:ext>
                  </a:extLst>
                </a:gridCol>
                <a:gridCol w="3190968">
                  <a:extLst>
                    <a:ext uri="{9D8B030D-6E8A-4147-A177-3AD203B41FA5}">
                      <a16:colId xmlns:a16="http://schemas.microsoft.com/office/drawing/2014/main" val="20001"/>
                    </a:ext>
                  </a:extLst>
                </a:gridCol>
              </a:tblGrid>
              <a:tr h="525780">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US" sz="1500" b="1" dirty="0">
                          <a:latin typeface="+mn-lt"/>
                          <a:ea typeface="Calibri"/>
                          <a:cs typeface="Times New Roman"/>
                        </a:rPr>
                        <a:t>State investment </a:t>
                      </a:r>
                      <a:r>
                        <a:rPr lang="en-US" sz="1500" b="0" dirty="0">
                          <a:latin typeface="+mn-lt"/>
                          <a:ea typeface="Calibri"/>
                          <a:cs typeface="Times New Roman"/>
                        </a:rPr>
                        <a:t>(direct and indirect) </a:t>
                      </a:r>
                      <a:r>
                        <a:rPr lang="en-US" sz="1500" dirty="0">
                          <a:latin typeface="+mn-lt"/>
                        </a:rPr>
                        <a:t>prevails in financing sources</a:t>
                      </a:r>
                      <a:endParaRPr lang="ru-RU" sz="1500" dirty="0">
                        <a:latin typeface="+mn-lt"/>
                        <a:ea typeface="Calibri"/>
                        <a:cs typeface="Times New Roman"/>
                      </a:endParaRPr>
                    </a:p>
                  </a:txBody>
                  <a:tcPr marL="51435" marR="51435"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r>
                        <a:rPr lang="en-US" sz="1500" b="1" dirty="0">
                          <a:latin typeface="+mn-lt"/>
                        </a:rPr>
                        <a:t>Private corporate </a:t>
                      </a:r>
                      <a:r>
                        <a:rPr lang="en-US" sz="1500" dirty="0">
                          <a:latin typeface="+mn-lt"/>
                        </a:rPr>
                        <a:t>financing sources prevail</a:t>
                      </a:r>
                      <a:endParaRPr lang="en-US" sz="1500" strike="sngStrike" dirty="0">
                        <a:latin typeface="+mn-lt"/>
                      </a:endParaRPr>
                    </a:p>
                  </a:txBody>
                  <a:tcPr marL="51435" marR="51435"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314450">
                <a:tc>
                  <a:txBody>
                    <a:bodyPr/>
                    <a:lstStyle/>
                    <a:p>
                      <a:pPr algn="just">
                        <a:lnSpc>
                          <a:spcPct val="115000"/>
                        </a:lnSpc>
                        <a:spcAft>
                          <a:spcPts val="0"/>
                        </a:spcAft>
                      </a:pPr>
                      <a:r>
                        <a:rPr lang="en-US" sz="1500" b="1" dirty="0">
                          <a:latin typeface="+mn-lt"/>
                        </a:rPr>
                        <a:t>The main source of external fixed investment </a:t>
                      </a:r>
                      <a:r>
                        <a:rPr lang="en-US" sz="1500" b="0" dirty="0">
                          <a:latin typeface="+mn-lt"/>
                        </a:rPr>
                        <a:t>is central distribution </a:t>
                      </a:r>
                      <a:r>
                        <a:rPr lang="en-US" sz="1500" dirty="0">
                          <a:latin typeface="+mn-lt"/>
                        </a:rPr>
                        <a:t>from state budgets of different levels and non-budgetary state funds as well as state-controlled banks</a:t>
                      </a:r>
                      <a:endParaRPr lang="ru-RU" sz="1500" dirty="0">
                        <a:latin typeface="+mn-lt"/>
                        <a:ea typeface="Calibri"/>
                        <a:cs typeface="Times New Roman"/>
                      </a:endParaRPr>
                    </a:p>
                  </a:txBody>
                  <a:tcPr marL="51435" marR="51435"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US" sz="1500" b="1" dirty="0">
                          <a:latin typeface="+mn-lt"/>
                        </a:rPr>
                        <a:t>The main part of external sources </a:t>
                      </a:r>
                      <a:r>
                        <a:rPr lang="en-US" sz="1500" b="0" dirty="0">
                          <a:latin typeface="+mn-lt"/>
                        </a:rPr>
                        <a:t>are funds raised in the form of credits, loans</a:t>
                      </a:r>
                      <a:r>
                        <a:rPr lang="en-US" sz="1500" dirty="0">
                          <a:latin typeface="+mn-lt"/>
                        </a:rPr>
                        <a:t>, security yields, foreign direct investment and other liabilities</a:t>
                      </a:r>
                      <a:endParaRPr lang="ru-RU" sz="1500" dirty="0">
                        <a:latin typeface="+mn-lt"/>
                        <a:ea typeface="Calibri"/>
                        <a:cs typeface="Times New Roman"/>
                      </a:endParaRPr>
                    </a:p>
                  </a:txBody>
                  <a:tcPr marL="51435" marR="51435"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62890">
                <a:tc>
                  <a:txBody>
                    <a:bodyPr/>
                    <a:lstStyle/>
                    <a:p>
                      <a:pPr>
                        <a:lnSpc>
                          <a:spcPct val="115000"/>
                        </a:lnSpc>
                        <a:spcAft>
                          <a:spcPts val="0"/>
                        </a:spcAft>
                      </a:pPr>
                      <a:r>
                        <a:rPr lang="en-US" sz="1500" dirty="0">
                          <a:latin typeface="+mn-lt"/>
                          <a:ea typeface="Calibri"/>
                          <a:cs typeface="Times New Roman"/>
                        </a:rPr>
                        <a:t>FDI &lt;</a:t>
                      </a:r>
                      <a:r>
                        <a:rPr lang="ru-RU" sz="1500" b="1" dirty="0">
                          <a:latin typeface="+mn-lt"/>
                          <a:ea typeface="Calibri"/>
                          <a:cs typeface="Times New Roman"/>
                        </a:rPr>
                        <a:t> 5%</a:t>
                      </a:r>
                      <a:endParaRPr lang="ru-RU" sz="1500" dirty="0">
                        <a:latin typeface="+mn-lt"/>
                        <a:ea typeface="Calibri"/>
                        <a:cs typeface="Times New Roman"/>
                      </a:endParaRPr>
                    </a:p>
                  </a:txBody>
                  <a:tcPr marL="51435" marR="51435"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500" dirty="0">
                          <a:latin typeface="+mn-lt"/>
                          <a:ea typeface="Calibri"/>
                          <a:cs typeface="Times New Roman"/>
                        </a:rPr>
                        <a:t>FDI ~ </a:t>
                      </a:r>
                      <a:r>
                        <a:rPr lang="ru-RU" sz="1500" b="1" dirty="0">
                          <a:latin typeface="+mn-lt"/>
                          <a:ea typeface="Calibri"/>
                          <a:cs typeface="Times New Roman"/>
                        </a:rPr>
                        <a:t>10%</a:t>
                      </a:r>
                      <a:endParaRPr lang="ru-RU" sz="1500" dirty="0">
                        <a:latin typeface="+mn-lt"/>
                        <a:ea typeface="Calibri"/>
                        <a:cs typeface="Times New Roman"/>
                      </a:endParaRPr>
                    </a:p>
                  </a:txBody>
                  <a:tcPr marL="51435" marR="51435"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25780">
                <a:tc>
                  <a:txBody>
                    <a:bodyPr/>
                    <a:lstStyle/>
                    <a:p>
                      <a:pPr>
                        <a:lnSpc>
                          <a:spcPct val="115000"/>
                        </a:lnSpc>
                        <a:spcAft>
                          <a:spcPts val="0"/>
                        </a:spcAft>
                      </a:pPr>
                      <a:r>
                        <a:rPr lang="en-US" sz="1500" dirty="0">
                          <a:latin typeface="+mn-lt"/>
                          <a:ea typeface="Calibri"/>
                          <a:cs typeface="Arial"/>
                        </a:rPr>
                        <a:t>The main focus of investment policy is on state programs and budget control</a:t>
                      </a:r>
                      <a:endParaRPr lang="ru-RU" sz="1500" dirty="0">
                        <a:latin typeface="+mn-lt"/>
                        <a:ea typeface="Calibri"/>
                        <a:cs typeface="Times New Roman"/>
                      </a:endParaRPr>
                    </a:p>
                  </a:txBody>
                  <a:tcPr marL="51435" marR="51435"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500" dirty="0">
                          <a:latin typeface="+mn-lt"/>
                          <a:ea typeface="Calibri"/>
                          <a:cs typeface="Arial"/>
                        </a:rPr>
                        <a:t>The main focus of investment policy is legislation and rule setting for business</a:t>
                      </a:r>
                      <a:endParaRPr lang="ru-RU" sz="1500" dirty="0">
                        <a:latin typeface="+mn-lt"/>
                        <a:ea typeface="Calibri"/>
                        <a:cs typeface="Times New Roman"/>
                      </a:endParaRPr>
                    </a:p>
                  </a:txBody>
                  <a:tcPr marL="51435" marR="51435"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pic>
        <p:nvPicPr>
          <p:cNvPr id="29699" name="irc_mi" descr="http://t1.gstatic.com/images?q=tbn:ANd9GcRXzlnDGDzjpOTQDuquVjEtqceO4LMy5v95w614Ve8ZFVkIaCT-Aw">
            <a:hlinkClick r:id="rId3"/>
            <a:extLst>
              <a:ext uri="{FF2B5EF4-FFF2-40B4-BE49-F238E27FC236}">
                <a16:creationId xmlns:a16="http://schemas.microsoft.com/office/drawing/2014/main" id="{19C9100B-8436-40E4-B027-981D3347168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00250" y="628651"/>
            <a:ext cx="1788319" cy="1565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0" name="rg_hi" descr="http://t3.gstatic.com/images?q=tbn:ANd9GcSdZ8_SiclB6Hu575ZG1R7Mf6YOP-iw3A-WDklPk8vy6jfo1VVjhw">
            <a:hlinkClick r:id="rId5"/>
            <a:extLst>
              <a:ext uri="{FF2B5EF4-FFF2-40B4-BE49-F238E27FC236}">
                <a16:creationId xmlns:a16="http://schemas.microsoft.com/office/drawing/2014/main" id="{AE843F34-931C-4718-8545-600E311A85E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72051" y="685800"/>
            <a:ext cx="2080022" cy="1559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01" name="Rectangle 3">
            <a:extLst>
              <a:ext uri="{FF2B5EF4-FFF2-40B4-BE49-F238E27FC236}">
                <a16:creationId xmlns:a16="http://schemas.microsoft.com/office/drawing/2014/main" id="{D8BD1C5B-BA2A-47BF-9084-E58D39D032B3}"/>
              </a:ext>
            </a:extLst>
          </p:cNvPr>
          <p:cNvSpPr>
            <a:spLocks noChangeArrowheads="1"/>
          </p:cNvSpPr>
          <p:nvPr/>
        </p:nvSpPr>
        <p:spPr bwMode="auto">
          <a:xfrm>
            <a:off x="1143001" y="182412"/>
            <a:ext cx="6669881" cy="392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ru-RU" sz="1950" b="1">
                <a:solidFill>
                  <a:srgbClr val="254061"/>
                </a:solidFill>
                <a:latin typeface="Calibri" panose="020F0502020204030204" pitchFamily="34" charset="0"/>
                <a:ea typeface="Calibri" panose="020F0502020204030204" pitchFamily="34" charset="0"/>
                <a:cs typeface="Times New Roman" panose="02020603050405020304" pitchFamily="18" charset="0"/>
              </a:rPr>
              <a:t>“The state as the main investor “     “The state as a regulator”</a:t>
            </a:r>
            <a:endParaRPr lang="ru-RU" altLang="ru-RU" sz="1950">
              <a:solidFill>
                <a:srgbClr val="254061"/>
              </a:solidFill>
              <a:ea typeface="Calibri" panose="020F0502020204030204" pitchFamily="34" charset="0"/>
              <a:cs typeface="Times New Roman" panose="02020603050405020304" pitchFamily="18" charset="0"/>
            </a:endParaRPr>
          </a:p>
        </p:txBody>
      </p:sp>
      <p:sp>
        <p:nvSpPr>
          <p:cNvPr id="29702" name="Rectangle 4">
            <a:extLst>
              <a:ext uri="{FF2B5EF4-FFF2-40B4-BE49-F238E27FC236}">
                <a16:creationId xmlns:a16="http://schemas.microsoft.com/office/drawing/2014/main" id="{915680EF-B7C5-4E3C-93D6-345A26085AD1}"/>
              </a:ext>
            </a:extLst>
          </p:cNvPr>
          <p:cNvSpPr>
            <a:spLocks noChangeArrowheads="1"/>
          </p:cNvSpPr>
          <p:nvPr/>
        </p:nvSpPr>
        <p:spPr bwMode="auto">
          <a:xfrm>
            <a:off x="1143000" y="1758531"/>
            <a:ext cx="6858000"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ru-RU" sz="1350">
              <a:latin typeface="Calibri" panose="020F0502020204030204" pitchFamily="34" charset="0"/>
            </a:endParaRPr>
          </a:p>
        </p:txBody>
      </p:sp>
      <p:sp>
        <p:nvSpPr>
          <p:cNvPr id="29703" name="Номер слайда 8">
            <a:extLst>
              <a:ext uri="{FF2B5EF4-FFF2-40B4-BE49-F238E27FC236}">
                <a16:creationId xmlns:a16="http://schemas.microsoft.com/office/drawing/2014/main" id="{F59DCAE3-552B-4553-AE0B-E9B9EF7B305D}"/>
              </a:ext>
            </a:extLst>
          </p:cNvPr>
          <p:cNvSpPr>
            <a:spLocks noGrp="1"/>
          </p:cNvSpPr>
          <p:nvPr>
            <p:ph type="sldNum" sz="quarter" idx="12"/>
          </p:nvPr>
        </p:nvSpPr>
        <p:spPr bwMode="auto">
          <a:xfrm>
            <a:off x="6057900" y="4893469"/>
            <a:ext cx="1808560" cy="25003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557213" indent="-214313" eaLnBrk="0" hangingPunct="0">
              <a:defRPr>
                <a:solidFill>
                  <a:schemeClr val="tx1"/>
                </a:solidFill>
                <a:latin typeface="Arial" panose="020B0604020202020204" pitchFamily="34" charset="0"/>
                <a:cs typeface="Arial" panose="020B0604020202020204" pitchFamily="34" charset="0"/>
              </a:defRPr>
            </a:lvl2pPr>
            <a:lvl3pPr marL="857250" indent="-171450" eaLnBrk="0" hangingPunct="0">
              <a:defRPr>
                <a:solidFill>
                  <a:schemeClr val="tx1"/>
                </a:solidFill>
                <a:latin typeface="Arial" panose="020B0604020202020204" pitchFamily="34" charset="0"/>
                <a:cs typeface="Arial" panose="020B0604020202020204" pitchFamily="34" charset="0"/>
              </a:defRPr>
            </a:lvl3pPr>
            <a:lvl4pPr marL="1200150" indent="-171450" eaLnBrk="0" hangingPunct="0">
              <a:defRPr>
                <a:solidFill>
                  <a:schemeClr val="tx1"/>
                </a:solidFill>
                <a:latin typeface="Arial" panose="020B0604020202020204" pitchFamily="34" charset="0"/>
                <a:cs typeface="Arial" panose="020B0604020202020204" pitchFamily="34" charset="0"/>
              </a:defRPr>
            </a:lvl4pPr>
            <a:lvl5pPr marL="1543050" indent="-171450" eaLnBrk="0" hangingPunct="0">
              <a:defRPr>
                <a:solidFill>
                  <a:schemeClr val="tx1"/>
                </a:solidFill>
                <a:latin typeface="Arial" panose="020B0604020202020204" pitchFamily="34" charset="0"/>
                <a:cs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D4BDF22-A001-4021-BB30-BD89D879B28B}" type="slidenum">
              <a:rPr lang="ru-RU" altLang="ru-RU" sz="1500">
                <a:solidFill>
                  <a:srgbClr val="898989"/>
                </a:solidFill>
                <a:latin typeface="Calibri" panose="020F0502020204030204" pitchFamily="34" charset="0"/>
              </a:rPr>
              <a:pPr eaLnBrk="1" hangingPunct="1"/>
              <a:t>13</a:t>
            </a:fld>
            <a:endParaRPr lang="ru-RU" altLang="ru-RU" sz="1050">
              <a:solidFill>
                <a:srgbClr val="898989"/>
              </a:solidFill>
              <a:latin typeface="Calibri" panose="020F0502020204030204" pitchFamily="34" charset="0"/>
            </a:endParaRPr>
          </a:p>
        </p:txBody>
      </p:sp>
      <p:sp>
        <p:nvSpPr>
          <p:cNvPr id="8" name="Нижний колонтитул 7">
            <a:extLst>
              <a:ext uri="{FF2B5EF4-FFF2-40B4-BE49-F238E27FC236}">
                <a16:creationId xmlns:a16="http://schemas.microsoft.com/office/drawing/2014/main" id="{69B791F6-DE0F-4FFD-8692-D7E36112BB53}"/>
              </a:ext>
            </a:extLst>
          </p:cNvPr>
          <p:cNvSpPr>
            <a:spLocks noGrp="1"/>
          </p:cNvSpPr>
          <p:nvPr>
            <p:ph type="ftr" sz="quarter" idx="11"/>
          </p:nvPr>
        </p:nvSpPr>
        <p:spPr/>
        <p:txBody>
          <a:bodyPr/>
          <a:lstStyle/>
          <a:p>
            <a:pPr>
              <a:defRPr/>
            </a:pPr>
            <a:r>
              <a:rPr lang="en-US"/>
              <a:t>EAEPE 2020 September 2-4</a:t>
            </a:r>
            <a:endParaRPr lang="ru-RU"/>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886CE76-C799-406B-BDC7-D4A1F3FD4162}"/>
              </a:ext>
            </a:extLst>
          </p:cNvPr>
          <p:cNvSpPr>
            <a:spLocks noGrp="1"/>
          </p:cNvSpPr>
          <p:nvPr>
            <p:ph type="title"/>
          </p:nvPr>
        </p:nvSpPr>
        <p:spPr>
          <a:xfrm>
            <a:off x="1485900" y="205979"/>
            <a:ext cx="6380560" cy="821531"/>
          </a:xfrm>
        </p:spPr>
        <p:txBody>
          <a:bodyPr rtlCol="0">
            <a:noAutofit/>
          </a:bodyPr>
          <a:lstStyle/>
          <a:p>
            <a:pPr>
              <a:defRPr/>
            </a:pPr>
            <a:r>
              <a:rPr lang="en-US" sz="2400" b="1" dirty="0">
                <a:solidFill>
                  <a:schemeClr val="accent1">
                    <a:lumMod val="50000"/>
                  </a:schemeClr>
                </a:solidFill>
              </a:rPr>
              <a:t>Complementarity of the two institutional models</a:t>
            </a:r>
            <a:endParaRPr lang="ru-RU" sz="2400" b="1" dirty="0">
              <a:solidFill>
                <a:schemeClr val="accent1">
                  <a:lumMod val="50000"/>
                </a:schemeClr>
              </a:solidFill>
            </a:endParaRPr>
          </a:p>
        </p:txBody>
      </p:sp>
      <p:sp>
        <p:nvSpPr>
          <p:cNvPr id="30723" name="Содержимое 2">
            <a:extLst>
              <a:ext uri="{FF2B5EF4-FFF2-40B4-BE49-F238E27FC236}">
                <a16:creationId xmlns:a16="http://schemas.microsoft.com/office/drawing/2014/main" id="{C24544DC-2010-4268-BA37-941E0AB9D6F8}"/>
              </a:ext>
            </a:extLst>
          </p:cNvPr>
          <p:cNvSpPr>
            <a:spLocks noGrp="1"/>
          </p:cNvSpPr>
          <p:nvPr>
            <p:ph idx="1"/>
          </p:nvPr>
        </p:nvSpPr>
        <p:spPr/>
        <p:txBody>
          <a:bodyPr/>
          <a:lstStyle/>
          <a:p>
            <a:pPr eaLnBrk="1" hangingPunct="1">
              <a:buFont typeface="Wingdings" panose="05000000000000000000" pitchFamily="2" charset="2"/>
              <a:buChar char="v"/>
            </a:pPr>
            <a:r>
              <a:rPr lang="en-US" altLang="ru-RU" sz="1950"/>
              <a:t>The mitigation of the risks of the “the state as an investor” model is achieved by the improvement of the model by compensatory action of some elements of the alternative model (“the state as a regulator”). </a:t>
            </a:r>
          </a:p>
          <a:p>
            <a:pPr eaLnBrk="1" hangingPunct="1">
              <a:buFont typeface="Wingdings" panose="05000000000000000000" pitchFamily="2" charset="2"/>
              <a:buChar char="v"/>
            </a:pPr>
            <a:r>
              <a:rPr lang="en-US" altLang="ru-RU" sz="1950"/>
              <a:t>The mitigation of the risks of the “the state as a regulator” model is achieved by the improvement of the model by the introduction of some elements of the alternative model (“the state as an investor”). </a:t>
            </a:r>
            <a:endParaRPr lang="ru-RU" altLang="ru-RU" sz="1950"/>
          </a:p>
          <a:p>
            <a:pPr eaLnBrk="1" hangingPunct="1"/>
            <a:endParaRPr lang="ru-RU" altLang="ru-RU" sz="2100"/>
          </a:p>
        </p:txBody>
      </p:sp>
      <p:sp>
        <p:nvSpPr>
          <p:cNvPr id="30724" name="Номер слайда 4">
            <a:extLst>
              <a:ext uri="{FF2B5EF4-FFF2-40B4-BE49-F238E27FC236}">
                <a16:creationId xmlns:a16="http://schemas.microsoft.com/office/drawing/2014/main" id="{7D9B4C0C-CEFA-4B1F-BA90-ACBFF5A5ACE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557213" indent="-214313" eaLnBrk="0" hangingPunct="0">
              <a:defRPr>
                <a:solidFill>
                  <a:schemeClr val="tx1"/>
                </a:solidFill>
                <a:latin typeface="Arial" panose="020B0604020202020204" pitchFamily="34" charset="0"/>
                <a:cs typeface="Arial" panose="020B0604020202020204" pitchFamily="34" charset="0"/>
              </a:defRPr>
            </a:lvl2pPr>
            <a:lvl3pPr marL="857250" indent="-171450" eaLnBrk="0" hangingPunct="0">
              <a:defRPr>
                <a:solidFill>
                  <a:schemeClr val="tx1"/>
                </a:solidFill>
                <a:latin typeface="Arial" panose="020B0604020202020204" pitchFamily="34" charset="0"/>
                <a:cs typeface="Arial" panose="020B0604020202020204" pitchFamily="34" charset="0"/>
              </a:defRPr>
            </a:lvl3pPr>
            <a:lvl4pPr marL="1200150" indent="-171450" eaLnBrk="0" hangingPunct="0">
              <a:defRPr>
                <a:solidFill>
                  <a:schemeClr val="tx1"/>
                </a:solidFill>
                <a:latin typeface="Arial" panose="020B0604020202020204" pitchFamily="34" charset="0"/>
                <a:cs typeface="Arial" panose="020B0604020202020204" pitchFamily="34" charset="0"/>
              </a:defRPr>
            </a:lvl4pPr>
            <a:lvl5pPr marL="1543050" indent="-171450" eaLnBrk="0" hangingPunct="0">
              <a:defRPr>
                <a:solidFill>
                  <a:schemeClr val="tx1"/>
                </a:solidFill>
                <a:latin typeface="Arial" panose="020B0604020202020204" pitchFamily="34" charset="0"/>
                <a:cs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A5BA69B-CF5D-44BB-BCAC-1BF4BFF0C744}" type="slidenum">
              <a:rPr lang="ru-RU" altLang="ru-RU" sz="1500">
                <a:solidFill>
                  <a:srgbClr val="898989"/>
                </a:solidFill>
                <a:latin typeface="Calibri" panose="020F0502020204030204" pitchFamily="34" charset="0"/>
              </a:rPr>
              <a:pPr eaLnBrk="1" hangingPunct="1"/>
              <a:t>14</a:t>
            </a:fld>
            <a:endParaRPr lang="ru-RU" altLang="ru-RU" sz="1500">
              <a:solidFill>
                <a:srgbClr val="898989"/>
              </a:solidFill>
              <a:latin typeface="Calibri" panose="020F0502020204030204" pitchFamily="34" charset="0"/>
            </a:endParaRPr>
          </a:p>
        </p:txBody>
      </p:sp>
      <p:sp>
        <p:nvSpPr>
          <p:cNvPr id="6" name="Нижний колонтитул 5">
            <a:extLst>
              <a:ext uri="{FF2B5EF4-FFF2-40B4-BE49-F238E27FC236}">
                <a16:creationId xmlns:a16="http://schemas.microsoft.com/office/drawing/2014/main" id="{E4671FA1-4913-4044-A9FE-ED49ABC8FE61}"/>
              </a:ext>
            </a:extLst>
          </p:cNvPr>
          <p:cNvSpPr>
            <a:spLocks noGrp="1"/>
          </p:cNvSpPr>
          <p:nvPr>
            <p:ph type="ftr" sz="quarter" idx="11"/>
          </p:nvPr>
        </p:nvSpPr>
        <p:spPr/>
        <p:txBody>
          <a:bodyPr/>
          <a:lstStyle/>
          <a:p>
            <a:pPr>
              <a:defRPr/>
            </a:pPr>
            <a:r>
              <a:rPr lang="en-US"/>
              <a:t>EAEPE 2020 September 2-4</a:t>
            </a:r>
            <a:endParaRPr lang="ru-RU"/>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Заголовок 1">
            <a:extLst>
              <a:ext uri="{FF2B5EF4-FFF2-40B4-BE49-F238E27FC236}">
                <a16:creationId xmlns:a16="http://schemas.microsoft.com/office/drawing/2014/main" id="{50BC90CA-E99D-49BD-9DFE-F15FE5F60B38}"/>
              </a:ext>
            </a:extLst>
          </p:cNvPr>
          <p:cNvSpPr>
            <a:spLocks noGrp="1"/>
          </p:cNvSpPr>
          <p:nvPr>
            <p:ph type="title"/>
          </p:nvPr>
        </p:nvSpPr>
        <p:spPr>
          <a:xfrm>
            <a:off x="1485900" y="205979"/>
            <a:ext cx="6172200" cy="638175"/>
          </a:xfrm>
        </p:spPr>
        <p:txBody>
          <a:bodyPr/>
          <a:lstStyle/>
          <a:p>
            <a:pPr eaLnBrk="1" hangingPunct="1"/>
            <a:r>
              <a:rPr lang="en-US" altLang="ru-RU" sz="2400" b="1">
                <a:solidFill>
                  <a:srgbClr val="1B3F6B"/>
                </a:solidFill>
              </a:rPr>
              <a:t>Final conclusion</a:t>
            </a:r>
            <a:endParaRPr lang="ru-RU" altLang="ru-RU" sz="2400"/>
          </a:p>
        </p:txBody>
      </p:sp>
      <p:sp>
        <p:nvSpPr>
          <p:cNvPr id="31747" name="Содержимое 2">
            <a:extLst>
              <a:ext uri="{FF2B5EF4-FFF2-40B4-BE49-F238E27FC236}">
                <a16:creationId xmlns:a16="http://schemas.microsoft.com/office/drawing/2014/main" id="{98A4391D-7C33-43EF-9878-1BC37B3CC401}"/>
              </a:ext>
            </a:extLst>
          </p:cNvPr>
          <p:cNvSpPr>
            <a:spLocks noGrp="1"/>
          </p:cNvSpPr>
          <p:nvPr>
            <p:ph idx="1"/>
          </p:nvPr>
        </p:nvSpPr>
        <p:spPr>
          <a:xfrm>
            <a:off x="1485900" y="951310"/>
            <a:ext cx="6272213" cy="3835003"/>
          </a:xfrm>
        </p:spPr>
        <p:txBody>
          <a:bodyPr/>
          <a:lstStyle/>
          <a:p>
            <a:pPr eaLnBrk="1" hangingPunct="1">
              <a:buFont typeface="Wingdings" panose="05000000000000000000" pitchFamily="2" charset="2"/>
              <a:buChar char="v"/>
            </a:pPr>
            <a:r>
              <a:rPr lang="en-US" altLang="ru-RU" sz="1800"/>
              <a:t>We compared national breakthrough innovation projects and  Institutional models for financing the real economy in Russia, China and the United States. </a:t>
            </a:r>
          </a:p>
          <a:p>
            <a:pPr eaLnBrk="1" hangingPunct="1">
              <a:buFont typeface="Wingdings" panose="05000000000000000000" pitchFamily="2" charset="2"/>
              <a:buChar char="v"/>
            </a:pPr>
            <a:r>
              <a:rPr lang="en-US" altLang="ru-RU" sz="1800"/>
              <a:t>Results obtained,  which were also benchmarked   against Etzkowitz &amp; Leydesdorff ‘s classification, confirmed our hypothesis that two types of Institutional mechanisms for neo-ndustrialisation could be identified  </a:t>
            </a:r>
            <a:r>
              <a:rPr lang="en-US" altLang="ru-RU" sz="1800" i="1"/>
              <a:t>– top-down with the state as main investor </a:t>
            </a:r>
            <a:r>
              <a:rPr lang="en-US" altLang="ru-RU" sz="1800"/>
              <a:t>and</a:t>
            </a:r>
            <a:r>
              <a:rPr lang="en-US" altLang="ru-RU" sz="1800" i="1"/>
              <a:t> bottom-up with the state as regulator</a:t>
            </a:r>
            <a:r>
              <a:rPr lang="en-US" altLang="ru-RU" sz="1800"/>
              <a:t>.</a:t>
            </a:r>
          </a:p>
          <a:p>
            <a:pPr>
              <a:buFont typeface="Wingdings" panose="05000000000000000000" pitchFamily="2" charset="2"/>
              <a:buChar char="v"/>
            </a:pPr>
            <a:r>
              <a:rPr lang="en-US" altLang="ru-RU" sz="1800"/>
              <a:t>National contexts and global challenges are crucially important when searching for the optimum mix and proportions of elements from both these types of institutional mechanisms  for particular nations.</a:t>
            </a:r>
          </a:p>
        </p:txBody>
      </p:sp>
      <p:sp>
        <p:nvSpPr>
          <p:cNvPr id="31748" name="Номер слайда 3">
            <a:extLst>
              <a:ext uri="{FF2B5EF4-FFF2-40B4-BE49-F238E27FC236}">
                <a16:creationId xmlns:a16="http://schemas.microsoft.com/office/drawing/2014/main" id="{C9DC84FE-95FE-47FF-B283-AC4984DE42E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557213" indent="-214313" eaLnBrk="0" hangingPunct="0">
              <a:defRPr>
                <a:solidFill>
                  <a:schemeClr val="tx1"/>
                </a:solidFill>
                <a:latin typeface="Arial" panose="020B0604020202020204" pitchFamily="34" charset="0"/>
                <a:cs typeface="Arial" panose="020B0604020202020204" pitchFamily="34" charset="0"/>
              </a:defRPr>
            </a:lvl2pPr>
            <a:lvl3pPr marL="857250" indent="-171450" eaLnBrk="0" hangingPunct="0">
              <a:defRPr>
                <a:solidFill>
                  <a:schemeClr val="tx1"/>
                </a:solidFill>
                <a:latin typeface="Arial" panose="020B0604020202020204" pitchFamily="34" charset="0"/>
                <a:cs typeface="Arial" panose="020B0604020202020204" pitchFamily="34" charset="0"/>
              </a:defRPr>
            </a:lvl3pPr>
            <a:lvl4pPr marL="1200150" indent="-171450" eaLnBrk="0" hangingPunct="0">
              <a:defRPr>
                <a:solidFill>
                  <a:schemeClr val="tx1"/>
                </a:solidFill>
                <a:latin typeface="Arial" panose="020B0604020202020204" pitchFamily="34" charset="0"/>
                <a:cs typeface="Arial" panose="020B0604020202020204" pitchFamily="34" charset="0"/>
              </a:defRPr>
            </a:lvl4pPr>
            <a:lvl5pPr marL="1543050" indent="-171450" eaLnBrk="0" hangingPunct="0">
              <a:defRPr>
                <a:solidFill>
                  <a:schemeClr val="tx1"/>
                </a:solidFill>
                <a:latin typeface="Arial" panose="020B0604020202020204" pitchFamily="34" charset="0"/>
                <a:cs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F450EAE-AF89-45EF-A235-DDE34F4E47B0}" type="slidenum">
              <a:rPr lang="ru-RU" altLang="ru-RU" sz="1500">
                <a:solidFill>
                  <a:srgbClr val="898989"/>
                </a:solidFill>
                <a:latin typeface="Calibri" panose="020F0502020204030204" pitchFamily="34" charset="0"/>
              </a:rPr>
              <a:pPr eaLnBrk="1" hangingPunct="1"/>
              <a:t>15</a:t>
            </a:fld>
            <a:endParaRPr lang="ru-RU" altLang="ru-RU" sz="1500">
              <a:solidFill>
                <a:srgbClr val="898989"/>
              </a:solidFill>
              <a:latin typeface="Calibri" panose="020F0502020204030204" pitchFamily="34" charset="0"/>
            </a:endParaRPr>
          </a:p>
        </p:txBody>
      </p:sp>
      <p:sp>
        <p:nvSpPr>
          <p:cNvPr id="5" name="Нижний колонтитул 4">
            <a:extLst>
              <a:ext uri="{FF2B5EF4-FFF2-40B4-BE49-F238E27FC236}">
                <a16:creationId xmlns:a16="http://schemas.microsoft.com/office/drawing/2014/main" id="{DD5DD98D-A3DE-4183-95A1-4C54654EBC6B}"/>
              </a:ext>
            </a:extLst>
          </p:cNvPr>
          <p:cNvSpPr>
            <a:spLocks noGrp="1"/>
          </p:cNvSpPr>
          <p:nvPr>
            <p:ph type="ftr" sz="quarter" idx="11"/>
          </p:nvPr>
        </p:nvSpPr>
        <p:spPr/>
        <p:txBody>
          <a:bodyPr/>
          <a:lstStyle/>
          <a:p>
            <a:pPr>
              <a:defRPr/>
            </a:pPr>
            <a:r>
              <a:rPr lang="en-US"/>
              <a:t>EAEPE 2020 September 2-4</a:t>
            </a:r>
            <a:endParaRPr lang="ru-RU"/>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3620835E-8F39-4A34-A6C7-0CF0AEB320DF}"/>
              </a:ext>
            </a:extLst>
          </p:cNvPr>
          <p:cNvSpPr>
            <a:spLocks noGrp="1" noRot="1" noChangeArrowheads="1"/>
          </p:cNvSpPr>
          <p:nvPr>
            <p:ph type="title"/>
          </p:nvPr>
        </p:nvSpPr>
        <p:spPr>
          <a:xfrm>
            <a:off x="1925241" y="303610"/>
            <a:ext cx="5647134" cy="857250"/>
          </a:xfrm>
        </p:spPr>
        <p:txBody>
          <a:bodyPr>
            <a:normAutofit fontScale="90000"/>
          </a:bodyPr>
          <a:lstStyle/>
          <a:p>
            <a:pPr eaLnBrk="1" hangingPunct="1">
              <a:defRPr/>
            </a:pPr>
            <a:br>
              <a:rPr kumimoji="0" lang="en-US"/>
            </a:br>
            <a:br>
              <a:rPr kumimoji="0" lang="en-US"/>
            </a:br>
            <a:br>
              <a:rPr kumimoji="0" lang="en-US"/>
            </a:br>
            <a:br>
              <a:rPr kumimoji="0" lang="ru-RU"/>
            </a:br>
            <a:endParaRPr kumimoji="0" lang="ru-RU"/>
          </a:p>
        </p:txBody>
      </p:sp>
      <p:sp>
        <p:nvSpPr>
          <p:cNvPr id="107524" name="Rectangle 4">
            <a:extLst>
              <a:ext uri="{FF2B5EF4-FFF2-40B4-BE49-F238E27FC236}">
                <a16:creationId xmlns:a16="http://schemas.microsoft.com/office/drawing/2014/main" id="{A4247E08-119E-4CE2-82D2-44C9C6957D4A}"/>
              </a:ext>
            </a:extLst>
          </p:cNvPr>
          <p:cNvSpPr>
            <a:spLocks noGrp="1" noRot="1" noChangeArrowheads="1"/>
          </p:cNvSpPr>
          <p:nvPr>
            <p:ph type="body" sz="half" idx="4294967295"/>
          </p:nvPr>
        </p:nvSpPr>
        <p:spPr>
          <a:xfrm>
            <a:off x="1925241" y="2193132"/>
            <a:ext cx="5509022" cy="2431256"/>
          </a:xfrm>
        </p:spPr>
        <p:txBody>
          <a:bodyPr rtlCol="0">
            <a:normAutofit lnSpcReduction="10000"/>
          </a:bodyPr>
          <a:lstStyle/>
          <a:p>
            <a:pPr algn="ctr">
              <a:lnSpc>
                <a:spcPct val="80000"/>
              </a:lnSpc>
              <a:buNone/>
              <a:defRPr/>
            </a:pPr>
            <a:endParaRPr lang="en-US" sz="150" dirty="0"/>
          </a:p>
          <a:p>
            <a:pPr algn="ctr">
              <a:lnSpc>
                <a:spcPct val="80000"/>
              </a:lnSpc>
              <a:buNone/>
              <a:defRPr/>
            </a:pPr>
            <a:endParaRPr lang="ru-RU" sz="300" b="1" dirty="0"/>
          </a:p>
          <a:p>
            <a:pPr algn="ctr">
              <a:lnSpc>
                <a:spcPct val="80000"/>
              </a:lnSpc>
              <a:buNone/>
              <a:defRPr/>
            </a:pPr>
            <a:endParaRPr lang="en-US" sz="300" dirty="0">
              <a:hlinkClick r:id="rId3"/>
            </a:endParaRPr>
          </a:p>
          <a:p>
            <a:pPr algn="ctr">
              <a:lnSpc>
                <a:spcPct val="80000"/>
              </a:lnSpc>
              <a:buNone/>
              <a:defRPr/>
            </a:pPr>
            <a:endParaRPr lang="ru-RU" sz="300" b="1" dirty="0"/>
          </a:p>
          <a:p>
            <a:pPr algn="ctr">
              <a:lnSpc>
                <a:spcPct val="80000"/>
              </a:lnSpc>
              <a:buNone/>
              <a:defRPr/>
            </a:pPr>
            <a:r>
              <a:rPr lang="en-US" sz="2700" dirty="0"/>
              <a:t>Svetlana KIRDINA</a:t>
            </a:r>
          </a:p>
          <a:p>
            <a:pPr algn="ctr">
              <a:lnSpc>
                <a:spcPct val="80000"/>
              </a:lnSpc>
              <a:buNone/>
              <a:defRPr/>
            </a:pPr>
            <a:r>
              <a:rPr lang="en-US" sz="2325" dirty="0">
                <a:solidFill>
                  <a:srgbClr val="7030A0"/>
                </a:solidFill>
              </a:rPr>
              <a:t>kirdina777@gmail.com  </a:t>
            </a:r>
          </a:p>
          <a:p>
            <a:pPr algn="ctr">
              <a:lnSpc>
                <a:spcPct val="80000"/>
              </a:lnSpc>
              <a:buNone/>
              <a:defRPr/>
            </a:pPr>
            <a:r>
              <a:rPr lang="en-US" sz="2325" dirty="0">
                <a:solidFill>
                  <a:srgbClr val="7030A0"/>
                </a:solidFill>
              </a:rPr>
              <a:t>www.kirdina.ru</a:t>
            </a:r>
          </a:p>
          <a:p>
            <a:pPr algn="ctr">
              <a:lnSpc>
                <a:spcPct val="80000"/>
              </a:lnSpc>
              <a:buNone/>
              <a:defRPr/>
            </a:pPr>
            <a:endParaRPr lang="en-US" sz="2550" dirty="0">
              <a:solidFill>
                <a:srgbClr val="7030A0"/>
              </a:solidFill>
            </a:endParaRPr>
          </a:p>
          <a:p>
            <a:pPr algn="ctr">
              <a:lnSpc>
                <a:spcPct val="80000"/>
              </a:lnSpc>
              <a:buNone/>
              <a:defRPr/>
            </a:pPr>
            <a:endParaRPr lang="en-US" sz="2025" b="1" dirty="0"/>
          </a:p>
          <a:p>
            <a:pPr algn="ctr">
              <a:lnSpc>
                <a:spcPct val="80000"/>
              </a:lnSpc>
              <a:buNone/>
              <a:defRPr/>
            </a:pPr>
            <a:endParaRPr lang="en-US" sz="2025" b="1" dirty="0"/>
          </a:p>
          <a:p>
            <a:pPr algn="ctr">
              <a:lnSpc>
                <a:spcPct val="80000"/>
              </a:lnSpc>
              <a:buNone/>
              <a:defRPr/>
            </a:pPr>
            <a:r>
              <a:rPr lang="en-US" sz="1500" b="1" dirty="0"/>
              <a:t> </a:t>
            </a:r>
          </a:p>
          <a:p>
            <a:pPr algn="ctr">
              <a:lnSpc>
                <a:spcPct val="80000"/>
              </a:lnSpc>
              <a:buNone/>
              <a:defRPr/>
            </a:pPr>
            <a:endParaRPr lang="en-US" sz="1500" b="1" dirty="0"/>
          </a:p>
          <a:p>
            <a:pPr algn="ctr">
              <a:lnSpc>
                <a:spcPct val="80000"/>
              </a:lnSpc>
              <a:buNone/>
              <a:defRPr/>
            </a:pPr>
            <a:endParaRPr lang="en-US" sz="600" b="1" dirty="0"/>
          </a:p>
          <a:p>
            <a:pPr algn="ctr">
              <a:lnSpc>
                <a:spcPct val="80000"/>
              </a:lnSpc>
              <a:buNone/>
              <a:defRPr/>
            </a:pPr>
            <a:endParaRPr lang="ru-RU" sz="600" b="1" dirty="0"/>
          </a:p>
        </p:txBody>
      </p:sp>
      <p:sp>
        <p:nvSpPr>
          <p:cNvPr id="32772" name="Rectangle 5">
            <a:extLst>
              <a:ext uri="{FF2B5EF4-FFF2-40B4-BE49-F238E27FC236}">
                <a16:creationId xmlns:a16="http://schemas.microsoft.com/office/drawing/2014/main" id="{397504AC-8F6C-41D3-8E03-D279C23D3463}"/>
              </a:ext>
            </a:extLst>
          </p:cNvPr>
          <p:cNvSpPr>
            <a:spLocks noChangeArrowheads="1"/>
          </p:cNvSpPr>
          <p:nvPr/>
        </p:nvSpPr>
        <p:spPr bwMode="auto">
          <a:xfrm>
            <a:off x="2303860" y="897732"/>
            <a:ext cx="453628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ru-RU" sz="2400" b="1">
                <a:solidFill>
                  <a:schemeClr val="tx2"/>
                </a:solidFill>
                <a:latin typeface="Calibri" panose="020F0502020204030204" pitchFamily="34" charset="0"/>
              </a:rPr>
              <a:t>Thank you for your attention!</a:t>
            </a:r>
            <a:endParaRPr lang="ru-RU" altLang="ru-RU" sz="2400" b="1">
              <a:solidFill>
                <a:schemeClr val="tx2"/>
              </a:solidFill>
              <a:latin typeface="Calibri" panose="020F0502020204030204" pitchFamily="34" charset="0"/>
            </a:endParaRPr>
          </a:p>
        </p:txBody>
      </p:sp>
      <p:sp>
        <p:nvSpPr>
          <p:cNvPr id="32773" name="Номер слайда 5">
            <a:extLst>
              <a:ext uri="{FF2B5EF4-FFF2-40B4-BE49-F238E27FC236}">
                <a16:creationId xmlns:a16="http://schemas.microsoft.com/office/drawing/2014/main" id="{5C70773C-9F52-4F79-88A7-E51394063D3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557213" indent="-214313" eaLnBrk="0" hangingPunct="0">
              <a:defRPr>
                <a:solidFill>
                  <a:schemeClr val="tx1"/>
                </a:solidFill>
                <a:latin typeface="Arial" panose="020B0604020202020204" pitchFamily="34" charset="0"/>
                <a:cs typeface="Arial" panose="020B0604020202020204" pitchFamily="34" charset="0"/>
              </a:defRPr>
            </a:lvl2pPr>
            <a:lvl3pPr marL="857250" indent="-171450" eaLnBrk="0" hangingPunct="0">
              <a:defRPr>
                <a:solidFill>
                  <a:schemeClr val="tx1"/>
                </a:solidFill>
                <a:latin typeface="Arial" panose="020B0604020202020204" pitchFamily="34" charset="0"/>
                <a:cs typeface="Arial" panose="020B0604020202020204" pitchFamily="34" charset="0"/>
              </a:defRPr>
            </a:lvl3pPr>
            <a:lvl4pPr marL="1200150" indent="-171450" eaLnBrk="0" hangingPunct="0">
              <a:defRPr>
                <a:solidFill>
                  <a:schemeClr val="tx1"/>
                </a:solidFill>
                <a:latin typeface="Arial" panose="020B0604020202020204" pitchFamily="34" charset="0"/>
                <a:cs typeface="Arial" panose="020B0604020202020204" pitchFamily="34" charset="0"/>
              </a:defRPr>
            </a:lvl4pPr>
            <a:lvl5pPr marL="1543050" indent="-171450" eaLnBrk="0" hangingPunct="0">
              <a:defRPr>
                <a:solidFill>
                  <a:schemeClr val="tx1"/>
                </a:solidFill>
                <a:latin typeface="Arial" panose="020B0604020202020204" pitchFamily="34" charset="0"/>
                <a:cs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84B050E-BF59-4281-BAA6-85BF7CD95B54}" type="slidenum">
              <a:rPr lang="ru-RU" altLang="ru-RU" sz="1500">
                <a:solidFill>
                  <a:srgbClr val="898989"/>
                </a:solidFill>
                <a:latin typeface="Calibri" panose="020F0502020204030204" pitchFamily="34" charset="0"/>
              </a:rPr>
              <a:pPr eaLnBrk="1" hangingPunct="1"/>
              <a:t>16</a:t>
            </a:fld>
            <a:endParaRPr lang="ru-RU" altLang="ru-RU">
              <a:solidFill>
                <a:srgbClr val="898989"/>
              </a:solidFill>
              <a:latin typeface="Calibri" panose="020F0502020204030204" pitchFamily="34" charset="0"/>
            </a:endParaRPr>
          </a:p>
        </p:txBody>
      </p:sp>
      <p:sp>
        <p:nvSpPr>
          <p:cNvPr id="7" name="Нижний колонтитул 6">
            <a:extLst>
              <a:ext uri="{FF2B5EF4-FFF2-40B4-BE49-F238E27FC236}">
                <a16:creationId xmlns:a16="http://schemas.microsoft.com/office/drawing/2014/main" id="{78A81FB6-D49D-40AA-80F0-E9224EFF9622}"/>
              </a:ext>
            </a:extLst>
          </p:cNvPr>
          <p:cNvSpPr>
            <a:spLocks noGrp="1"/>
          </p:cNvSpPr>
          <p:nvPr>
            <p:ph type="ftr" sz="quarter" idx="11"/>
          </p:nvPr>
        </p:nvSpPr>
        <p:spPr/>
        <p:txBody>
          <a:bodyPr/>
          <a:lstStyle/>
          <a:p>
            <a:pPr>
              <a:defRPr/>
            </a:pPr>
            <a:r>
              <a:rPr lang="en-US"/>
              <a:t>EAEPE 2020 September 2-4</a:t>
            </a:r>
            <a:endParaRPr lang="ru-RU"/>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a:extLst>
              <a:ext uri="{FF2B5EF4-FFF2-40B4-BE49-F238E27FC236}">
                <a16:creationId xmlns:a16="http://schemas.microsoft.com/office/drawing/2014/main" id="{B5CCC6F1-540B-44C7-80D5-036EA24BB2A9}"/>
              </a:ext>
            </a:extLst>
          </p:cNvPr>
          <p:cNvSpPr>
            <a:spLocks noGrp="1" noChangeArrowheads="1"/>
          </p:cNvSpPr>
          <p:nvPr>
            <p:ph type="title"/>
          </p:nvPr>
        </p:nvSpPr>
        <p:spPr>
          <a:xfrm>
            <a:off x="1385888" y="627460"/>
            <a:ext cx="6343650" cy="772715"/>
          </a:xfrm>
        </p:spPr>
        <p:txBody>
          <a:bodyPr>
            <a:noAutofit/>
          </a:bodyPr>
          <a:lstStyle/>
          <a:p>
            <a:pPr eaLnBrk="1" hangingPunct="1">
              <a:defRPr/>
            </a:pPr>
            <a:r>
              <a:rPr lang="en-US" sz="2700" b="1" dirty="0">
                <a:solidFill>
                  <a:schemeClr val="accent5">
                    <a:lumMod val="50000"/>
                  </a:schemeClr>
                </a:solidFill>
              </a:rPr>
              <a:t>Main assumptions of institutional matrices theory (or X- and Y-theory)</a:t>
            </a:r>
            <a:endParaRPr lang="ru-RU" sz="2700" b="1" dirty="0">
              <a:solidFill>
                <a:schemeClr val="accent5">
                  <a:lumMod val="50000"/>
                </a:schemeClr>
              </a:solidFill>
            </a:endParaRPr>
          </a:p>
        </p:txBody>
      </p:sp>
      <p:sp>
        <p:nvSpPr>
          <p:cNvPr id="33795" name="Номер слайда 7">
            <a:extLst>
              <a:ext uri="{FF2B5EF4-FFF2-40B4-BE49-F238E27FC236}">
                <a16:creationId xmlns:a16="http://schemas.microsoft.com/office/drawing/2014/main" id="{CB11473E-FC04-48C9-BB9F-0141352DAAD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557213" indent="-214313" eaLnBrk="0" hangingPunct="0">
              <a:defRPr>
                <a:solidFill>
                  <a:schemeClr val="tx1"/>
                </a:solidFill>
                <a:latin typeface="Arial" panose="020B0604020202020204" pitchFamily="34" charset="0"/>
                <a:cs typeface="Arial" panose="020B0604020202020204" pitchFamily="34" charset="0"/>
              </a:defRPr>
            </a:lvl2pPr>
            <a:lvl3pPr marL="857250" indent="-171450" eaLnBrk="0" hangingPunct="0">
              <a:defRPr>
                <a:solidFill>
                  <a:schemeClr val="tx1"/>
                </a:solidFill>
                <a:latin typeface="Arial" panose="020B0604020202020204" pitchFamily="34" charset="0"/>
                <a:cs typeface="Arial" panose="020B0604020202020204" pitchFamily="34" charset="0"/>
              </a:defRPr>
            </a:lvl3pPr>
            <a:lvl4pPr marL="1200150" indent="-171450" eaLnBrk="0" hangingPunct="0">
              <a:defRPr>
                <a:solidFill>
                  <a:schemeClr val="tx1"/>
                </a:solidFill>
                <a:latin typeface="Arial" panose="020B0604020202020204" pitchFamily="34" charset="0"/>
                <a:cs typeface="Arial" panose="020B0604020202020204" pitchFamily="34" charset="0"/>
              </a:defRPr>
            </a:lvl4pPr>
            <a:lvl5pPr marL="1543050" indent="-171450" eaLnBrk="0" hangingPunct="0">
              <a:defRPr>
                <a:solidFill>
                  <a:schemeClr val="tx1"/>
                </a:solidFill>
                <a:latin typeface="Arial" panose="020B0604020202020204" pitchFamily="34" charset="0"/>
                <a:cs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40B95C2-0AFC-46AE-A734-210AD09D07AF}" type="slidenum">
              <a:rPr lang="ru-RU" altLang="ru-RU">
                <a:solidFill>
                  <a:srgbClr val="898989"/>
                </a:solidFill>
                <a:latin typeface="Calibri" panose="020F0502020204030204" pitchFamily="34" charset="0"/>
              </a:rPr>
              <a:pPr eaLnBrk="1" hangingPunct="1"/>
              <a:t>17</a:t>
            </a:fld>
            <a:endParaRPr lang="ru-RU" altLang="ru-RU">
              <a:solidFill>
                <a:srgbClr val="898989"/>
              </a:solidFill>
              <a:latin typeface="Calibri" panose="020F0502020204030204" pitchFamily="34" charset="0"/>
            </a:endParaRPr>
          </a:p>
        </p:txBody>
      </p:sp>
      <p:sp>
        <p:nvSpPr>
          <p:cNvPr id="33796" name="Rectangle 3">
            <a:extLst>
              <a:ext uri="{FF2B5EF4-FFF2-40B4-BE49-F238E27FC236}">
                <a16:creationId xmlns:a16="http://schemas.microsoft.com/office/drawing/2014/main" id="{BDE4B925-86E0-43B4-A5AD-5AAB1EF6619B}"/>
              </a:ext>
            </a:extLst>
          </p:cNvPr>
          <p:cNvSpPr>
            <a:spLocks noGrp="1" noChangeArrowheads="1"/>
          </p:cNvSpPr>
          <p:nvPr>
            <p:ph sz="quarter" idx="1"/>
          </p:nvPr>
        </p:nvSpPr>
        <p:spPr>
          <a:xfrm>
            <a:off x="1656160" y="1707357"/>
            <a:ext cx="5940028" cy="2483644"/>
          </a:xfrm>
        </p:spPr>
        <p:txBody>
          <a:bodyPr>
            <a:normAutofit fontScale="92500" lnSpcReduction="10000"/>
          </a:bodyPr>
          <a:lstStyle/>
          <a:p>
            <a:pPr eaLnBrk="1" hangingPunct="1">
              <a:lnSpc>
                <a:spcPct val="80000"/>
              </a:lnSpc>
              <a:spcBef>
                <a:spcPct val="40000"/>
              </a:spcBef>
            </a:pPr>
            <a:r>
              <a:rPr lang="en-US" altLang="ru-RU" sz="1950"/>
              <a:t>The main  spheres of society (economy, polity and ideology)  are regulated or guided by a particular set of basic institutions made-in-a-society’s image.  </a:t>
            </a:r>
          </a:p>
          <a:p>
            <a:pPr eaLnBrk="1" hangingPunct="1">
              <a:lnSpc>
                <a:spcPct val="80000"/>
              </a:lnSpc>
              <a:spcBef>
                <a:spcPct val="40000"/>
              </a:spcBef>
            </a:pPr>
            <a:r>
              <a:rPr lang="en-US" altLang="ru-RU" sz="1950"/>
              <a:t> The set of economic, political and ideological institutions represents so called the “institutional matrix” of societies.</a:t>
            </a:r>
          </a:p>
          <a:p>
            <a:pPr eaLnBrk="1" hangingPunct="1">
              <a:lnSpc>
                <a:spcPct val="80000"/>
              </a:lnSpc>
              <a:spcBef>
                <a:spcPct val="40000"/>
              </a:spcBef>
            </a:pPr>
            <a:r>
              <a:rPr lang="en-US" altLang="ru-RU" sz="1950"/>
              <a:t>Our historical analysis shown that two institutional matrices can be identified in the institutional structures of diverse cultures and societies: the X-matrix and the Y-matrix.</a:t>
            </a:r>
            <a:r>
              <a:rPr lang="en-US" altLang="ru-RU" sz="1500"/>
              <a:t>   </a:t>
            </a:r>
          </a:p>
          <a:p>
            <a:pPr eaLnBrk="1" hangingPunct="1">
              <a:lnSpc>
                <a:spcPct val="80000"/>
              </a:lnSpc>
              <a:spcBef>
                <a:spcPct val="40000"/>
              </a:spcBef>
              <a:buFontTx/>
              <a:buNone/>
            </a:pPr>
            <a:r>
              <a:rPr lang="en-US" altLang="ru-RU" sz="1500"/>
              <a:t>   </a:t>
            </a:r>
            <a:endParaRPr lang="ru-RU" altLang="ru-RU" sz="1500"/>
          </a:p>
        </p:txBody>
      </p:sp>
      <p:sp>
        <p:nvSpPr>
          <p:cNvPr id="5" name="Нижний колонтитул 4">
            <a:extLst>
              <a:ext uri="{FF2B5EF4-FFF2-40B4-BE49-F238E27FC236}">
                <a16:creationId xmlns:a16="http://schemas.microsoft.com/office/drawing/2014/main" id="{36BFC618-FE8B-48BA-839D-7D7180DA74A7}"/>
              </a:ext>
            </a:extLst>
          </p:cNvPr>
          <p:cNvSpPr>
            <a:spLocks noGrp="1"/>
          </p:cNvSpPr>
          <p:nvPr>
            <p:ph type="ftr" sz="quarter" idx="11"/>
          </p:nvPr>
        </p:nvSpPr>
        <p:spPr/>
        <p:txBody>
          <a:bodyPr/>
          <a:lstStyle/>
          <a:p>
            <a:pPr>
              <a:defRPr/>
            </a:pPr>
            <a:r>
              <a:rPr lang="en-US"/>
              <a:t>EAEPE 2020 September 2-4</a:t>
            </a:r>
            <a:endParaRPr lang="ru-RU"/>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a:extLst>
              <a:ext uri="{FF2B5EF4-FFF2-40B4-BE49-F238E27FC236}">
                <a16:creationId xmlns:a16="http://schemas.microsoft.com/office/drawing/2014/main" id="{7E7A681C-914E-41D8-9D63-7410809FCF75}"/>
              </a:ext>
            </a:extLst>
          </p:cNvPr>
          <p:cNvSpPr>
            <a:spLocks noGrp="1" noChangeArrowheads="1"/>
          </p:cNvSpPr>
          <p:nvPr>
            <p:ph type="title"/>
          </p:nvPr>
        </p:nvSpPr>
        <p:spPr>
          <a:xfrm>
            <a:off x="2627710" y="573881"/>
            <a:ext cx="4114800" cy="571500"/>
          </a:xfrm>
        </p:spPr>
        <p:txBody>
          <a:bodyPr/>
          <a:lstStyle/>
          <a:p>
            <a:pPr algn="ctr" eaLnBrk="1" hangingPunct="1">
              <a:defRPr/>
            </a:pPr>
            <a:r>
              <a:rPr lang="en-US" sz="3000" dirty="0">
                <a:solidFill>
                  <a:schemeClr val="accent5">
                    <a:lumMod val="50000"/>
                  </a:schemeClr>
                </a:solidFill>
              </a:rPr>
              <a:t>X- and Y-matrices</a:t>
            </a:r>
            <a:endParaRPr lang="ru-RU" sz="3000" dirty="0">
              <a:solidFill>
                <a:schemeClr val="accent5">
                  <a:lumMod val="50000"/>
                </a:schemeClr>
              </a:solidFill>
            </a:endParaRPr>
          </a:p>
        </p:txBody>
      </p:sp>
      <p:sp>
        <p:nvSpPr>
          <p:cNvPr id="34819" name="Текст 18">
            <a:extLst>
              <a:ext uri="{FF2B5EF4-FFF2-40B4-BE49-F238E27FC236}">
                <a16:creationId xmlns:a16="http://schemas.microsoft.com/office/drawing/2014/main" id="{6BA8939B-8419-42BF-9C97-5541573EE456}"/>
              </a:ext>
            </a:extLst>
          </p:cNvPr>
          <p:cNvSpPr>
            <a:spLocks noGrp="1"/>
          </p:cNvSpPr>
          <p:nvPr>
            <p:ph type="body" sz="half" idx="2"/>
          </p:nvPr>
        </p:nvSpPr>
        <p:spPr>
          <a:xfrm>
            <a:off x="1428750" y="3714750"/>
            <a:ext cx="6572250" cy="914400"/>
          </a:xfrm>
        </p:spPr>
        <p:txBody>
          <a:bodyPr>
            <a:normAutofit lnSpcReduction="10000"/>
          </a:bodyPr>
          <a:lstStyle/>
          <a:p>
            <a:pPr eaLnBrk="1" hangingPunct="1"/>
            <a:r>
              <a:rPr lang="ru-RU" altLang="ru-RU" sz="1200" b="1"/>
              <a:t>* </a:t>
            </a:r>
            <a:r>
              <a:rPr lang="en-US" altLang="ru-RU" sz="1200" b="1"/>
              <a:t>Redistributive economy with the Center               </a:t>
            </a:r>
            <a:r>
              <a:rPr lang="ru-RU" altLang="ru-RU" sz="1200" b="1"/>
              <a:t>* </a:t>
            </a:r>
            <a:r>
              <a:rPr lang="en-US" altLang="ru-RU" sz="1200" b="1"/>
              <a:t> Market (exchange) economy </a:t>
            </a:r>
          </a:p>
          <a:p>
            <a:pPr eaLnBrk="1" hangingPunct="1"/>
            <a:r>
              <a:rPr lang="en-US" altLang="ru-RU" sz="1200" b="1"/>
              <a:t>   mediating the  economic transactions</a:t>
            </a:r>
          </a:p>
          <a:p>
            <a:pPr eaLnBrk="1" hangingPunct="1"/>
            <a:r>
              <a:rPr lang="ru-RU" altLang="ru-RU" sz="1200" b="1"/>
              <a:t> * </a:t>
            </a:r>
            <a:r>
              <a:rPr lang="en-US" altLang="ru-RU" sz="1200" b="1"/>
              <a:t>Centralized political order (top-down model)       </a:t>
            </a:r>
            <a:r>
              <a:rPr lang="ru-RU" altLang="ru-RU" sz="1200" b="1"/>
              <a:t>* </a:t>
            </a:r>
            <a:r>
              <a:rPr lang="en-US" altLang="ru-RU" sz="1200" b="1"/>
              <a:t> Federative political order (bottom-up model) </a:t>
            </a:r>
          </a:p>
          <a:p>
            <a:pPr eaLnBrk="1" hangingPunct="1"/>
            <a:r>
              <a:rPr lang="ru-RU" altLang="ru-RU" sz="1200" b="1"/>
              <a:t>* </a:t>
            </a:r>
            <a:r>
              <a:rPr lang="en-US" altLang="ru-RU" sz="1200" b="1"/>
              <a:t>Communitarian ideology (We over Me)                 </a:t>
            </a:r>
            <a:r>
              <a:rPr lang="ru-RU" altLang="ru-RU" sz="1200" b="1"/>
              <a:t>*</a:t>
            </a:r>
            <a:r>
              <a:rPr lang="en-US" altLang="ru-RU" sz="1200" b="1"/>
              <a:t>  Individualistic ideology  (I over We)</a:t>
            </a:r>
            <a:endParaRPr lang="ru-RU" altLang="ru-RU" sz="1200" b="1"/>
          </a:p>
        </p:txBody>
      </p:sp>
      <p:sp>
        <p:nvSpPr>
          <p:cNvPr id="34820" name="Номер слайда 13">
            <a:extLst>
              <a:ext uri="{FF2B5EF4-FFF2-40B4-BE49-F238E27FC236}">
                <a16:creationId xmlns:a16="http://schemas.microsoft.com/office/drawing/2014/main" id="{251C85B1-104A-4072-BD8F-08882F6056F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557213" indent="-214313" eaLnBrk="0" hangingPunct="0">
              <a:defRPr>
                <a:solidFill>
                  <a:schemeClr val="tx1"/>
                </a:solidFill>
                <a:latin typeface="Arial" panose="020B0604020202020204" pitchFamily="34" charset="0"/>
                <a:cs typeface="Arial" panose="020B0604020202020204" pitchFamily="34" charset="0"/>
              </a:defRPr>
            </a:lvl2pPr>
            <a:lvl3pPr marL="857250" indent="-171450" eaLnBrk="0" hangingPunct="0">
              <a:defRPr>
                <a:solidFill>
                  <a:schemeClr val="tx1"/>
                </a:solidFill>
                <a:latin typeface="Arial" panose="020B0604020202020204" pitchFamily="34" charset="0"/>
                <a:cs typeface="Arial" panose="020B0604020202020204" pitchFamily="34" charset="0"/>
              </a:defRPr>
            </a:lvl3pPr>
            <a:lvl4pPr marL="1200150" indent="-171450" eaLnBrk="0" hangingPunct="0">
              <a:defRPr>
                <a:solidFill>
                  <a:schemeClr val="tx1"/>
                </a:solidFill>
                <a:latin typeface="Arial" panose="020B0604020202020204" pitchFamily="34" charset="0"/>
                <a:cs typeface="Arial" panose="020B0604020202020204" pitchFamily="34" charset="0"/>
              </a:defRPr>
            </a:lvl4pPr>
            <a:lvl5pPr marL="1543050" indent="-171450" eaLnBrk="0" hangingPunct="0">
              <a:defRPr>
                <a:solidFill>
                  <a:schemeClr val="tx1"/>
                </a:solidFill>
                <a:latin typeface="Arial" panose="020B0604020202020204" pitchFamily="34" charset="0"/>
                <a:cs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4EC7E86-245A-41FF-86E3-9C0C3184DF03}" type="slidenum">
              <a:rPr lang="ru-RU" altLang="ru-RU">
                <a:solidFill>
                  <a:srgbClr val="898989"/>
                </a:solidFill>
                <a:latin typeface="Calibri" panose="020F0502020204030204" pitchFamily="34" charset="0"/>
              </a:rPr>
              <a:pPr eaLnBrk="1" hangingPunct="1"/>
              <a:t>18</a:t>
            </a:fld>
            <a:endParaRPr lang="ru-RU" altLang="ru-RU">
              <a:solidFill>
                <a:srgbClr val="898989"/>
              </a:solidFill>
              <a:latin typeface="Calibri" panose="020F0502020204030204" pitchFamily="34" charset="0"/>
            </a:endParaRPr>
          </a:p>
        </p:txBody>
      </p:sp>
      <p:sp>
        <p:nvSpPr>
          <p:cNvPr id="34821" name="AutoShape 20">
            <a:extLst>
              <a:ext uri="{FF2B5EF4-FFF2-40B4-BE49-F238E27FC236}">
                <a16:creationId xmlns:a16="http://schemas.microsoft.com/office/drawing/2014/main" id="{7839FAFF-FF8D-4CB9-8315-A26D346B9E6E}"/>
              </a:ext>
            </a:extLst>
          </p:cNvPr>
          <p:cNvSpPr>
            <a:spLocks noChangeArrowheads="1"/>
          </p:cNvSpPr>
          <p:nvPr/>
        </p:nvSpPr>
        <p:spPr bwMode="auto">
          <a:xfrm rot="10800000">
            <a:off x="2412206" y="1653779"/>
            <a:ext cx="1890713" cy="1620440"/>
          </a:xfrm>
          <a:prstGeom prst="triangle">
            <a:avLst>
              <a:gd name="adj" fmla="val 5000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ru-RU" sz="3000">
                <a:latin typeface="Tahoma" panose="020B0604030504040204" pitchFamily="34" charset="0"/>
              </a:rPr>
              <a:t>X</a:t>
            </a:r>
            <a:endParaRPr lang="ru-RU" altLang="ru-RU" sz="3000">
              <a:latin typeface="Tahoma" panose="020B0604030504040204" pitchFamily="34" charset="0"/>
            </a:endParaRPr>
          </a:p>
        </p:txBody>
      </p:sp>
      <p:sp>
        <p:nvSpPr>
          <p:cNvPr id="34822" name="AutoShape 21">
            <a:extLst>
              <a:ext uri="{FF2B5EF4-FFF2-40B4-BE49-F238E27FC236}">
                <a16:creationId xmlns:a16="http://schemas.microsoft.com/office/drawing/2014/main" id="{14827D63-987A-4B6C-B441-6E8A4F85F22A}"/>
              </a:ext>
            </a:extLst>
          </p:cNvPr>
          <p:cNvSpPr>
            <a:spLocks noChangeArrowheads="1"/>
          </p:cNvSpPr>
          <p:nvPr/>
        </p:nvSpPr>
        <p:spPr bwMode="auto">
          <a:xfrm>
            <a:off x="4895850" y="1653779"/>
            <a:ext cx="1890713" cy="1620440"/>
          </a:xfrm>
          <a:prstGeom prst="triangle">
            <a:avLst>
              <a:gd name="adj" fmla="val 5000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ru-RU" sz="3000">
                <a:latin typeface="Tahoma" panose="020B0604030504040204" pitchFamily="34" charset="0"/>
              </a:rPr>
              <a:t>Y</a:t>
            </a:r>
            <a:endParaRPr lang="ru-RU" altLang="ru-RU" sz="3000">
              <a:latin typeface="Tahoma" panose="020B0604030504040204" pitchFamily="34" charset="0"/>
            </a:endParaRPr>
          </a:p>
        </p:txBody>
      </p:sp>
      <p:sp>
        <p:nvSpPr>
          <p:cNvPr id="34823" name="Text Box 24">
            <a:extLst>
              <a:ext uri="{FF2B5EF4-FFF2-40B4-BE49-F238E27FC236}">
                <a16:creationId xmlns:a16="http://schemas.microsoft.com/office/drawing/2014/main" id="{9D55BCA3-BC67-45B9-A4F2-E5676A300C7B}"/>
              </a:ext>
            </a:extLst>
          </p:cNvPr>
          <p:cNvSpPr txBox="1">
            <a:spLocks noChangeArrowheads="1"/>
          </p:cNvSpPr>
          <p:nvPr/>
        </p:nvSpPr>
        <p:spPr bwMode="auto">
          <a:xfrm>
            <a:off x="2255334" y="1275160"/>
            <a:ext cx="2246128"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ru-RU" sz="1350" b="1" i="1">
                <a:latin typeface="Tahoma" panose="020B0604030504040204" pitchFamily="34" charset="0"/>
              </a:rPr>
              <a:t>Redistributive economy</a:t>
            </a:r>
            <a:endParaRPr lang="ru-RU" altLang="ru-RU" sz="1350" b="1">
              <a:latin typeface="Tahoma" panose="020B0604030504040204" pitchFamily="34" charset="0"/>
            </a:endParaRPr>
          </a:p>
        </p:txBody>
      </p:sp>
      <p:sp>
        <p:nvSpPr>
          <p:cNvPr id="34824" name="Text Box 26">
            <a:extLst>
              <a:ext uri="{FF2B5EF4-FFF2-40B4-BE49-F238E27FC236}">
                <a16:creationId xmlns:a16="http://schemas.microsoft.com/office/drawing/2014/main" id="{33F69DCC-C25C-4D18-9438-03DD6CBABBC6}"/>
              </a:ext>
            </a:extLst>
          </p:cNvPr>
          <p:cNvSpPr txBox="1">
            <a:spLocks noChangeArrowheads="1"/>
          </p:cNvSpPr>
          <p:nvPr/>
        </p:nvSpPr>
        <p:spPr bwMode="auto">
          <a:xfrm rot="17966816">
            <a:off x="3158133" y="2344624"/>
            <a:ext cx="1889522"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ru-RU" sz="1350" b="1" i="1">
                <a:latin typeface="Tahoma" panose="020B0604030504040204" pitchFamily="34" charset="0"/>
              </a:rPr>
              <a:t>Communitarian</a:t>
            </a:r>
            <a:r>
              <a:rPr lang="en-US" altLang="ru-RU" sz="1350" i="1">
                <a:latin typeface="Tahoma" panose="020B0604030504040204" pitchFamily="34" charset="0"/>
              </a:rPr>
              <a:t> </a:t>
            </a:r>
            <a:r>
              <a:rPr lang="en-US" altLang="ru-RU" sz="1350" b="1" i="1">
                <a:latin typeface="Tahoma" panose="020B0604030504040204" pitchFamily="34" charset="0"/>
              </a:rPr>
              <a:t>ideology</a:t>
            </a:r>
            <a:r>
              <a:rPr lang="en-US" altLang="ru-RU" sz="1350" b="1">
                <a:latin typeface="Tahoma" panose="020B0604030504040204" pitchFamily="34" charset="0"/>
              </a:rPr>
              <a:t> </a:t>
            </a:r>
            <a:endParaRPr lang="ru-RU" altLang="ru-RU" sz="1350" b="1">
              <a:latin typeface="Tahoma" panose="020B0604030504040204" pitchFamily="34" charset="0"/>
            </a:endParaRPr>
          </a:p>
        </p:txBody>
      </p:sp>
      <p:sp>
        <p:nvSpPr>
          <p:cNvPr id="34825" name="Text Box 27">
            <a:extLst>
              <a:ext uri="{FF2B5EF4-FFF2-40B4-BE49-F238E27FC236}">
                <a16:creationId xmlns:a16="http://schemas.microsoft.com/office/drawing/2014/main" id="{3D94464F-1773-4CB4-91FC-5C9989BA9B2C}"/>
              </a:ext>
            </a:extLst>
          </p:cNvPr>
          <p:cNvSpPr txBox="1">
            <a:spLocks noChangeArrowheads="1"/>
          </p:cNvSpPr>
          <p:nvPr/>
        </p:nvSpPr>
        <p:spPr bwMode="auto">
          <a:xfrm rot="3565149">
            <a:off x="1624608" y="2288665"/>
            <a:ext cx="1889522"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ru-RU" sz="1350" b="1" i="1">
                <a:latin typeface="Tahoma" panose="020B0604030504040204" pitchFamily="34" charset="0"/>
              </a:rPr>
              <a:t>Unitary-centralized</a:t>
            </a:r>
            <a:r>
              <a:rPr lang="en-US" altLang="ru-RU" sz="1350" i="1">
                <a:latin typeface="Tahoma" panose="020B0604030504040204" pitchFamily="34" charset="0"/>
              </a:rPr>
              <a:t> </a:t>
            </a:r>
            <a:r>
              <a:rPr lang="en-US" altLang="ru-RU" sz="1350" b="1" i="1">
                <a:latin typeface="Tahoma" panose="020B0604030504040204" pitchFamily="34" charset="0"/>
              </a:rPr>
              <a:t>political order</a:t>
            </a:r>
            <a:r>
              <a:rPr lang="en-US" altLang="ru-RU" sz="1350">
                <a:latin typeface="Tahoma" panose="020B0604030504040204" pitchFamily="34" charset="0"/>
              </a:rPr>
              <a:t> </a:t>
            </a:r>
            <a:endParaRPr lang="ru-RU" altLang="ru-RU" sz="1350">
              <a:latin typeface="Tahoma" panose="020B0604030504040204" pitchFamily="34" charset="0"/>
            </a:endParaRPr>
          </a:p>
        </p:txBody>
      </p:sp>
      <p:sp>
        <p:nvSpPr>
          <p:cNvPr id="34826" name="Text Box 28">
            <a:extLst>
              <a:ext uri="{FF2B5EF4-FFF2-40B4-BE49-F238E27FC236}">
                <a16:creationId xmlns:a16="http://schemas.microsoft.com/office/drawing/2014/main" id="{A70CFB4D-47B0-498E-BD8C-D37D0B3C233A}"/>
              </a:ext>
            </a:extLst>
          </p:cNvPr>
          <p:cNvSpPr txBox="1">
            <a:spLocks noChangeArrowheads="1"/>
          </p:cNvSpPr>
          <p:nvPr/>
        </p:nvSpPr>
        <p:spPr bwMode="auto">
          <a:xfrm rot="18095753">
            <a:off x="4024312" y="2060660"/>
            <a:ext cx="2147888"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ru-RU" sz="1350" b="1" i="1">
                <a:latin typeface="Tahoma" panose="020B0604030504040204" pitchFamily="34" charset="0"/>
              </a:rPr>
              <a:t>Federative  political order</a:t>
            </a:r>
            <a:r>
              <a:rPr lang="en-US" altLang="ru-RU" sz="1350">
                <a:latin typeface="Tahoma" panose="020B0604030504040204" pitchFamily="34" charset="0"/>
              </a:rPr>
              <a:t> </a:t>
            </a:r>
            <a:endParaRPr lang="ru-RU" altLang="ru-RU" sz="1350">
              <a:latin typeface="Tahoma" panose="020B0604030504040204" pitchFamily="34" charset="0"/>
            </a:endParaRPr>
          </a:p>
        </p:txBody>
      </p:sp>
      <p:sp>
        <p:nvSpPr>
          <p:cNvPr id="34827" name="Text Box 29">
            <a:extLst>
              <a:ext uri="{FF2B5EF4-FFF2-40B4-BE49-F238E27FC236}">
                <a16:creationId xmlns:a16="http://schemas.microsoft.com/office/drawing/2014/main" id="{30E502EB-7312-4715-9061-D759CC722F54}"/>
              </a:ext>
            </a:extLst>
          </p:cNvPr>
          <p:cNvSpPr txBox="1">
            <a:spLocks noChangeArrowheads="1"/>
          </p:cNvSpPr>
          <p:nvPr/>
        </p:nvSpPr>
        <p:spPr bwMode="auto">
          <a:xfrm rot="3565149">
            <a:off x="5349479" y="2204420"/>
            <a:ext cx="2253853"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ru-RU" sz="1350" b="1" i="1">
                <a:latin typeface="Tahoma" panose="020B0604030504040204" pitchFamily="34" charset="0"/>
              </a:rPr>
              <a:t>Individualistic ideology</a:t>
            </a:r>
            <a:r>
              <a:rPr lang="en-US" altLang="ru-RU" sz="1350">
                <a:latin typeface="Tahoma" panose="020B0604030504040204" pitchFamily="34" charset="0"/>
              </a:rPr>
              <a:t> </a:t>
            </a:r>
            <a:endParaRPr lang="ru-RU" altLang="ru-RU" sz="1350">
              <a:latin typeface="Tahoma" panose="020B0604030504040204" pitchFamily="34" charset="0"/>
            </a:endParaRPr>
          </a:p>
        </p:txBody>
      </p:sp>
      <p:sp>
        <p:nvSpPr>
          <p:cNvPr id="34828" name="Text Box 30">
            <a:extLst>
              <a:ext uri="{FF2B5EF4-FFF2-40B4-BE49-F238E27FC236}">
                <a16:creationId xmlns:a16="http://schemas.microsoft.com/office/drawing/2014/main" id="{064BCE45-6AD2-4318-8527-41C0233B969B}"/>
              </a:ext>
            </a:extLst>
          </p:cNvPr>
          <p:cNvSpPr txBox="1">
            <a:spLocks noChangeArrowheads="1"/>
          </p:cNvSpPr>
          <p:nvPr/>
        </p:nvSpPr>
        <p:spPr bwMode="auto">
          <a:xfrm>
            <a:off x="4986556" y="3274219"/>
            <a:ext cx="1686680"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ru-RU" sz="1350" b="1" i="1">
                <a:latin typeface="Tahoma" panose="020B0604030504040204" pitchFamily="34" charset="0"/>
              </a:rPr>
              <a:t>Market economy</a:t>
            </a:r>
            <a:r>
              <a:rPr lang="en-US" altLang="ru-RU" sz="1350">
                <a:latin typeface="Tahoma" panose="020B0604030504040204" pitchFamily="34" charset="0"/>
              </a:rPr>
              <a:t> </a:t>
            </a:r>
            <a:endParaRPr lang="ru-RU" altLang="ru-RU" sz="1350">
              <a:latin typeface="Tahoma" panose="020B0604030504040204" pitchFamily="34" charset="0"/>
            </a:endParaRPr>
          </a:p>
        </p:txBody>
      </p:sp>
      <p:sp>
        <p:nvSpPr>
          <p:cNvPr id="13" name="Нижний колонтитул 12">
            <a:extLst>
              <a:ext uri="{FF2B5EF4-FFF2-40B4-BE49-F238E27FC236}">
                <a16:creationId xmlns:a16="http://schemas.microsoft.com/office/drawing/2014/main" id="{766584A4-FF2D-4A6C-BB34-D0E108929162}"/>
              </a:ext>
            </a:extLst>
          </p:cNvPr>
          <p:cNvSpPr>
            <a:spLocks noGrp="1"/>
          </p:cNvSpPr>
          <p:nvPr>
            <p:ph type="ftr" sz="quarter" idx="11"/>
          </p:nvPr>
        </p:nvSpPr>
        <p:spPr/>
        <p:txBody>
          <a:bodyPr/>
          <a:lstStyle/>
          <a:p>
            <a:pPr>
              <a:defRPr/>
            </a:pPr>
            <a:r>
              <a:rPr lang="en-US"/>
              <a:t>EAEPE 2020 September 2-4</a:t>
            </a:r>
            <a:endParaRPr lang="ru-RU"/>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a:extLst>
              <a:ext uri="{FF2B5EF4-FFF2-40B4-BE49-F238E27FC236}">
                <a16:creationId xmlns:a16="http://schemas.microsoft.com/office/drawing/2014/main" id="{8FD02E44-CE9B-42A9-A877-9AEF75E7987D}"/>
              </a:ext>
            </a:extLst>
          </p:cNvPr>
          <p:cNvSpPr>
            <a:spLocks noGrp="1" noChangeArrowheads="1"/>
          </p:cNvSpPr>
          <p:nvPr>
            <p:ph type="title"/>
          </p:nvPr>
        </p:nvSpPr>
        <p:spPr>
          <a:xfrm>
            <a:off x="1439467" y="195263"/>
            <a:ext cx="6288881" cy="917972"/>
          </a:xfrm>
        </p:spPr>
        <p:txBody>
          <a:bodyPr/>
          <a:lstStyle/>
          <a:p>
            <a:pPr eaLnBrk="1" hangingPunct="1">
              <a:defRPr/>
            </a:pPr>
            <a:r>
              <a:rPr lang="en-US" sz="2400" dirty="0"/>
              <a:t> </a:t>
            </a:r>
            <a:r>
              <a:rPr lang="en-US" sz="2400" b="1" dirty="0">
                <a:solidFill>
                  <a:schemeClr val="accent5">
                    <a:lumMod val="50000"/>
                  </a:schemeClr>
                </a:solidFill>
              </a:rPr>
              <a:t>Institutions of X- and Y-matrices </a:t>
            </a:r>
            <a:br>
              <a:rPr lang="ru-RU" sz="2400" b="1" dirty="0">
                <a:solidFill>
                  <a:schemeClr val="accent5">
                    <a:lumMod val="50000"/>
                  </a:schemeClr>
                </a:solidFill>
              </a:rPr>
            </a:br>
            <a:r>
              <a:rPr lang="en-US" sz="2400" b="1" dirty="0">
                <a:solidFill>
                  <a:schemeClr val="accent5">
                    <a:lumMod val="50000"/>
                  </a:schemeClr>
                </a:solidFill>
              </a:rPr>
              <a:t>in the economy</a:t>
            </a:r>
            <a:r>
              <a:rPr lang="ru-RU" sz="2400" b="1" dirty="0">
                <a:solidFill>
                  <a:schemeClr val="accent5">
                    <a:lumMod val="50000"/>
                  </a:schemeClr>
                </a:solidFill>
              </a:rPr>
              <a:t> </a:t>
            </a:r>
            <a:r>
              <a:rPr lang="en-US" sz="2400" b="1" dirty="0">
                <a:solidFill>
                  <a:schemeClr val="accent5">
                    <a:lumMod val="50000"/>
                  </a:schemeClr>
                </a:solidFill>
              </a:rPr>
              <a:t>and their functions </a:t>
            </a:r>
            <a:endParaRPr lang="ru-RU" sz="2400" b="1" dirty="0">
              <a:solidFill>
                <a:schemeClr val="accent5">
                  <a:lumMod val="50000"/>
                </a:schemeClr>
              </a:solidFill>
            </a:endParaRPr>
          </a:p>
        </p:txBody>
      </p:sp>
      <p:sp>
        <p:nvSpPr>
          <p:cNvPr id="35843" name="Номер слайда 5">
            <a:extLst>
              <a:ext uri="{FF2B5EF4-FFF2-40B4-BE49-F238E27FC236}">
                <a16:creationId xmlns:a16="http://schemas.microsoft.com/office/drawing/2014/main" id="{23DE8F89-5412-46AC-BA73-380759CDC50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557213" indent="-214313" eaLnBrk="0" hangingPunct="0">
              <a:defRPr>
                <a:solidFill>
                  <a:schemeClr val="tx1"/>
                </a:solidFill>
                <a:latin typeface="Arial" panose="020B0604020202020204" pitchFamily="34" charset="0"/>
                <a:cs typeface="Arial" panose="020B0604020202020204" pitchFamily="34" charset="0"/>
              </a:defRPr>
            </a:lvl2pPr>
            <a:lvl3pPr marL="857250" indent="-171450" eaLnBrk="0" hangingPunct="0">
              <a:defRPr>
                <a:solidFill>
                  <a:schemeClr val="tx1"/>
                </a:solidFill>
                <a:latin typeface="Arial" panose="020B0604020202020204" pitchFamily="34" charset="0"/>
                <a:cs typeface="Arial" panose="020B0604020202020204" pitchFamily="34" charset="0"/>
              </a:defRPr>
            </a:lvl3pPr>
            <a:lvl4pPr marL="1200150" indent="-171450" eaLnBrk="0" hangingPunct="0">
              <a:defRPr>
                <a:solidFill>
                  <a:schemeClr val="tx1"/>
                </a:solidFill>
                <a:latin typeface="Arial" panose="020B0604020202020204" pitchFamily="34" charset="0"/>
                <a:cs typeface="Arial" panose="020B0604020202020204" pitchFamily="34" charset="0"/>
              </a:defRPr>
            </a:lvl4pPr>
            <a:lvl5pPr marL="1543050" indent="-171450" eaLnBrk="0" hangingPunct="0">
              <a:defRPr>
                <a:solidFill>
                  <a:schemeClr val="tx1"/>
                </a:solidFill>
                <a:latin typeface="Arial" panose="020B0604020202020204" pitchFamily="34" charset="0"/>
                <a:cs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CC23726-A15E-4897-BB46-8AF8EDEE189E}" type="slidenum">
              <a:rPr lang="ru-RU" altLang="ru-RU">
                <a:solidFill>
                  <a:srgbClr val="898989"/>
                </a:solidFill>
                <a:latin typeface="Calibri" panose="020F0502020204030204" pitchFamily="34" charset="0"/>
              </a:rPr>
              <a:pPr eaLnBrk="1" hangingPunct="1"/>
              <a:t>19</a:t>
            </a:fld>
            <a:endParaRPr lang="ru-RU" altLang="ru-RU">
              <a:solidFill>
                <a:srgbClr val="898989"/>
              </a:solidFill>
              <a:latin typeface="Calibri" panose="020F0502020204030204" pitchFamily="34" charset="0"/>
            </a:endParaRPr>
          </a:p>
        </p:txBody>
      </p:sp>
      <p:graphicFrame>
        <p:nvGraphicFramePr>
          <p:cNvPr id="230403" name="Group 3">
            <a:extLst>
              <a:ext uri="{FF2B5EF4-FFF2-40B4-BE49-F238E27FC236}">
                <a16:creationId xmlns:a16="http://schemas.microsoft.com/office/drawing/2014/main" id="{37A1A530-33CC-4EE7-9867-6EEAB3F46159}"/>
              </a:ext>
            </a:extLst>
          </p:cNvPr>
          <p:cNvGraphicFramePr>
            <a:graphicFrameLocks noGrp="1"/>
          </p:cNvGraphicFramePr>
          <p:nvPr/>
        </p:nvGraphicFramePr>
        <p:xfrm>
          <a:off x="1439466" y="1221581"/>
          <a:ext cx="6172200" cy="3357563"/>
        </p:xfrm>
        <a:graphic>
          <a:graphicData uri="http://schemas.openxmlformats.org/drawingml/2006/table">
            <a:tbl>
              <a:tblPr/>
              <a:tblGrid>
                <a:gridCol w="2322909">
                  <a:extLst>
                    <a:ext uri="{9D8B030D-6E8A-4147-A177-3AD203B41FA5}">
                      <a16:colId xmlns:a16="http://schemas.microsoft.com/office/drawing/2014/main" val="20000"/>
                    </a:ext>
                  </a:extLst>
                </a:gridCol>
                <a:gridCol w="2009775">
                  <a:extLst>
                    <a:ext uri="{9D8B030D-6E8A-4147-A177-3AD203B41FA5}">
                      <a16:colId xmlns:a16="http://schemas.microsoft.com/office/drawing/2014/main" val="20001"/>
                    </a:ext>
                  </a:extLst>
                </a:gridCol>
                <a:gridCol w="1839516">
                  <a:extLst>
                    <a:ext uri="{9D8B030D-6E8A-4147-A177-3AD203B41FA5}">
                      <a16:colId xmlns:a16="http://schemas.microsoft.com/office/drawing/2014/main" val="20002"/>
                    </a:ext>
                  </a:extLst>
                </a:gridCol>
              </a:tblGrid>
              <a:tr h="32144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1" u="none" strike="noStrike" cap="none" normalizeH="0" baseline="0">
                          <a:ln>
                            <a:noFill/>
                          </a:ln>
                          <a:solidFill>
                            <a:schemeClr val="tx1"/>
                          </a:solidFill>
                          <a:effectLst/>
                          <a:latin typeface="Arial" pitchFamily="34" charset="0"/>
                          <a:cs typeface="Times New Roman" pitchFamily="18" charset="0"/>
                        </a:rPr>
                        <a:t>Functions of institutions</a:t>
                      </a:r>
                      <a:endParaRPr kumimoji="0" lang="en-US" sz="1400" b="0" i="1" u="none" strike="noStrike" cap="none" normalizeH="0" baseline="0">
                        <a:ln>
                          <a:noFill/>
                        </a:ln>
                        <a:solidFill>
                          <a:schemeClr val="tx1"/>
                        </a:solidFill>
                        <a:effectLst/>
                        <a:latin typeface="Arial" pitchFamily="34" charset="0"/>
                        <a:cs typeface="Arial" pitchFamily="34" charset="0"/>
                      </a:endParaRPr>
                    </a:p>
                  </a:txBody>
                  <a:tcPr marL="68580" marR="68580" marT="34288" marB="34288"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pitchFamily="34" charset="0"/>
                          <a:cs typeface="Times New Roman" pitchFamily="18" charset="0"/>
                        </a:rPr>
                        <a:t>X-institutions</a:t>
                      </a:r>
                      <a:endParaRPr kumimoji="0" lang="ru-RU" sz="1400" b="0" i="0" u="none" strike="noStrike" cap="none" normalizeH="0" baseline="0">
                        <a:ln>
                          <a:noFill/>
                        </a:ln>
                        <a:solidFill>
                          <a:schemeClr val="tx1"/>
                        </a:solidFill>
                        <a:effectLst/>
                        <a:latin typeface="Arial" pitchFamily="34" charset="0"/>
                        <a:cs typeface="Times New Roman" pitchFamily="18" charset="0"/>
                      </a:endParaRPr>
                    </a:p>
                  </a:txBody>
                  <a:tcPr marL="68580" marR="68580" marT="34288" marB="34288"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pitchFamily="34" charset="0"/>
                          <a:cs typeface="Times New Roman" pitchFamily="18" charset="0"/>
                        </a:rPr>
                        <a:t>Y-institutions</a:t>
                      </a:r>
                      <a:endParaRPr kumimoji="0" lang="en-US" sz="1400" b="0" i="0" u="none" strike="noStrike" cap="none" normalizeH="0" baseline="0">
                        <a:ln>
                          <a:noFill/>
                        </a:ln>
                        <a:solidFill>
                          <a:schemeClr val="tx1"/>
                        </a:solidFill>
                        <a:effectLst/>
                        <a:latin typeface="Arial" pitchFamily="34" charset="0"/>
                        <a:cs typeface="Arial" pitchFamily="34" charset="0"/>
                      </a:endParaRPr>
                    </a:p>
                  </a:txBody>
                  <a:tcPr marL="68580" marR="68580" marT="34288" marB="34288"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8579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1" u="none" strike="noStrike" cap="none" normalizeH="0" baseline="0">
                          <a:ln>
                            <a:noFill/>
                          </a:ln>
                          <a:solidFill>
                            <a:schemeClr val="tx1"/>
                          </a:solidFill>
                          <a:effectLst/>
                          <a:latin typeface="Arial" pitchFamily="34" charset="0"/>
                          <a:cs typeface="Times New Roman" pitchFamily="18" charset="0"/>
                        </a:rPr>
                        <a:t>1. Regulating access to goods  (property rights system)</a:t>
                      </a:r>
                      <a:endParaRPr kumimoji="0" lang="en-US" sz="1400" b="0" i="1" u="none" strike="noStrike" cap="none" normalizeH="0" baseline="0">
                        <a:ln>
                          <a:noFill/>
                        </a:ln>
                        <a:solidFill>
                          <a:schemeClr val="tx1"/>
                        </a:solidFill>
                        <a:effectLst/>
                        <a:latin typeface="Arial" pitchFamily="34" charset="0"/>
                        <a:cs typeface="Arial" pitchFamily="34" charset="0"/>
                      </a:endParaRPr>
                    </a:p>
                  </a:txBody>
                  <a:tcPr marL="68580" marR="68580" marT="34288" marB="34288"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pitchFamily="34" charset="0"/>
                          <a:cs typeface="Times New Roman" pitchFamily="18" charset="0"/>
                        </a:rPr>
                        <a:t>Supreme conditional ownership </a:t>
                      </a:r>
                      <a:endParaRPr kumimoji="0" lang="en-US" sz="1400" b="1" i="0" u="none" strike="noStrike" cap="none" normalizeH="0" baseline="0">
                        <a:ln>
                          <a:noFill/>
                        </a:ln>
                        <a:solidFill>
                          <a:schemeClr val="tx1"/>
                        </a:solidFill>
                        <a:effectLst/>
                        <a:latin typeface="Arial" pitchFamily="34" charset="0"/>
                        <a:cs typeface="Arial" pitchFamily="34" charset="0"/>
                      </a:endParaRPr>
                    </a:p>
                  </a:txBody>
                  <a:tcPr marL="68580" marR="68580" marT="34288" marB="34288"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pitchFamily="34" charset="0"/>
                          <a:cs typeface="Times New Roman" pitchFamily="18" charset="0"/>
                        </a:rPr>
                        <a:t>Private ownership </a:t>
                      </a:r>
                      <a:endParaRPr kumimoji="0" lang="en-US" sz="1400" b="1" i="0" u="none" strike="noStrike" cap="none" normalizeH="0" baseline="0">
                        <a:ln>
                          <a:noFill/>
                        </a:ln>
                        <a:solidFill>
                          <a:schemeClr val="tx1"/>
                        </a:solidFill>
                        <a:effectLst/>
                        <a:latin typeface="Arial" pitchFamily="34" charset="0"/>
                        <a:cs typeface="Arial" pitchFamily="34" charset="0"/>
                      </a:endParaRPr>
                    </a:p>
                  </a:txBody>
                  <a:tcPr marL="68580" marR="68580" marT="34288" marB="34288"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9153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1" u="none" strike="noStrike" cap="none" normalizeH="0" baseline="0">
                          <a:ln>
                            <a:noFill/>
                          </a:ln>
                          <a:solidFill>
                            <a:schemeClr val="tx1"/>
                          </a:solidFill>
                          <a:effectLst/>
                          <a:latin typeface="Arial" pitchFamily="34" charset="0"/>
                          <a:cs typeface="Times New Roman" pitchFamily="18" charset="0"/>
                        </a:rPr>
                        <a:t>2. Transfer of goods</a:t>
                      </a:r>
                      <a:endParaRPr kumimoji="0" lang="en-US" sz="1400" b="0" i="1" u="none" strike="noStrike" cap="none" normalizeH="0" baseline="0">
                        <a:ln>
                          <a:noFill/>
                        </a:ln>
                        <a:solidFill>
                          <a:schemeClr val="tx1"/>
                        </a:solidFill>
                        <a:effectLst/>
                        <a:latin typeface="Arial" pitchFamily="34" charset="0"/>
                        <a:cs typeface="Arial" pitchFamily="34" charset="0"/>
                      </a:endParaRPr>
                    </a:p>
                  </a:txBody>
                  <a:tcPr marL="68580" marR="68580" marT="34288" marB="34288"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pitchFamily="34" charset="0"/>
                          <a:cs typeface="Times New Roman" pitchFamily="18" charset="0"/>
                        </a:rPr>
                        <a:t>Redistribution (accumulation-coordination-distribution)</a:t>
                      </a:r>
                      <a:endParaRPr kumimoji="0" lang="en-US" sz="1400" b="1" i="0" u="none" strike="noStrike" cap="none" normalizeH="0" baseline="0">
                        <a:ln>
                          <a:noFill/>
                        </a:ln>
                        <a:solidFill>
                          <a:schemeClr val="tx1"/>
                        </a:solidFill>
                        <a:effectLst/>
                        <a:latin typeface="Arial" pitchFamily="34" charset="0"/>
                        <a:cs typeface="Arial" pitchFamily="34" charset="0"/>
                      </a:endParaRPr>
                    </a:p>
                  </a:txBody>
                  <a:tcPr marL="68580" marR="68580" marT="34288" marB="34288"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pitchFamily="34" charset="0"/>
                          <a:cs typeface="Times New Roman" pitchFamily="18" charset="0"/>
                        </a:rPr>
                        <a:t>Exchange </a:t>
                      </a:r>
                      <a:endParaRPr kumimoji="0" lang="ru-RU" sz="1400" b="1" i="0" u="none" strike="noStrike" cap="none" normalizeH="0" baseline="0">
                        <a:ln>
                          <a:noFill/>
                        </a:ln>
                        <a:solidFill>
                          <a:schemeClr val="tx1"/>
                        </a:solidFill>
                        <a:effectLst/>
                        <a:latin typeface="Arial"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pitchFamily="34" charset="0"/>
                          <a:cs typeface="Times New Roman" pitchFamily="18" charset="0"/>
                        </a:rPr>
                        <a:t>(buying-selling)</a:t>
                      </a:r>
                      <a:endParaRPr kumimoji="0" lang="en-US" sz="1400" b="1" i="0" u="none" strike="noStrike" cap="none" normalizeH="0" baseline="0">
                        <a:ln>
                          <a:noFill/>
                        </a:ln>
                        <a:solidFill>
                          <a:schemeClr val="tx1"/>
                        </a:solidFill>
                        <a:effectLst/>
                        <a:latin typeface="Arial" pitchFamily="34" charset="0"/>
                        <a:cs typeface="Arial" pitchFamily="34" charset="0"/>
                      </a:endParaRPr>
                    </a:p>
                  </a:txBody>
                  <a:tcPr marL="68580" marR="68580" marT="34288" marB="34288"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005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1" u="none" strike="noStrike" cap="none" normalizeH="0" baseline="0">
                          <a:ln>
                            <a:noFill/>
                          </a:ln>
                          <a:solidFill>
                            <a:schemeClr val="tx1"/>
                          </a:solidFill>
                          <a:effectLst/>
                          <a:latin typeface="Arial" pitchFamily="34" charset="0"/>
                          <a:cs typeface="Times New Roman" pitchFamily="18" charset="0"/>
                        </a:rPr>
                        <a:t>3. Interactions between economic agents</a:t>
                      </a:r>
                      <a:endParaRPr kumimoji="0" lang="en-US" sz="1400" b="0" i="1" u="none" strike="noStrike" cap="none" normalizeH="0" baseline="0">
                        <a:ln>
                          <a:noFill/>
                        </a:ln>
                        <a:solidFill>
                          <a:schemeClr val="tx1"/>
                        </a:solidFill>
                        <a:effectLst/>
                        <a:latin typeface="Arial" pitchFamily="34" charset="0"/>
                        <a:cs typeface="Arial" pitchFamily="34" charset="0"/>
                      </a:endParaRPr>
                    </a:p>
                  </a:txBody>
                  <a:tcPr marL="68580" marR="68580" marT="34288" marB="34288"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pitchFamily="34" charset="0"/>
                          <a:cs typeface="Times New Roman" pitchFamily="18" charset="0"/>
                        </a:rPr>
                        <a:t>Cooperation</a:t>
                      </a:r>
                      <a:endParaRPr kumimoji="0" lang="en-US" sz="1400" b="1" i="0" u="none" strike="noStrike" cap="none" normalizeH="0" baseline="0">
                        <a:ln>
                          <a:noFill/>
                        </a:ln>
                        <a:solidFill>
                          <a:schemeClr val="tx1"/>
                        </a:solidFill>
                        <a:effectLst/>
                        <a:latin typeface="Arial" pitchFamily="34" charset="0"/>
                        <a:cs typeface="Arial" pitchFamily="34" charset="0"/>
                      </a:endParaRPr>
                    </a:p>
                  </a:txBody>
                  <a:tcPr marL="68580" marR="68580" marT="34288" marB="34288"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pitchFamily="34" charset="0"/>
                          <a:cs typeface="Times New Roman" pitchFamily="18" charset="0"/>
                        </a:rPr>
                        <a:t>Competition</a:t>
                      </a:r>
                      <a:endParaRPr kumimoji="0" lang="en-US" sz="1400" b="1" i="0" u="none" strike="noStrike" cap="none" normalizeH="0" baseline="0">
                        <a:ln>
                          <a:noFill/>
                        </a:ln>
                        <a:solidFill>
                          <a:schemeClr val="tx1"/>
                        </a:solidFill>
                        <a:effectLst/>
                        <a:latin typeface="Arial" pitchFamily="34" charset="0"/>
                        <a:cs typeface="Arial" pitchFamily="34" charset="0"/>
                      </a:endParaRPr>
                    </a:p>
                  </a:txBody>
                  <a:tcPr marL="68580" marR="68580" marT="34288" marB="34288"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8005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1" u="none" strike="noStrike" cap="none" normalizeH="0" baseline="0">
                          <a:ln>
                            <a:noFill/>
                          </a:ln>
                          <a:solidFill>
                            <a:schemeClr val="tx1"/>
                          </a:solidFill>
                          <a:effectLst/>
                          <a:latin typeface="Arial" pitchFamily="34" charset="0"/>
                          <a:cs typeface="Times New Roman" pitchFamily="18" charset="0"/>
                        </a:rPr>
                        <a:t>4. Labor system</a:t>
                      </a:r>
                      <a:endParaRPr kumimoji="0" lang="en-US" sz="1400" b="0" i="1" u="none" strike="noStrike" cap="none" normalizeH="0" baseline="0">
                        <a:ln>
                          <a:noFill/>
                        </a:ln>
                        <a:solidFill>
                          <a:schemeClr val="tx1"/>
                        </a:solidFill>
                        <a:effectLst/>
                        <a:latin typeface="Arial" pitchFamily="34" charset="0"/>
                        <a:cs typeface="Arial" pitchFamily="34" charset="0"/>
                      </a:endParaRPr>
                    </a:p>
                  </a:txBody>
                  <a:tcPr marL="68580" marR="68580" marT="34288" marB="34288"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pitchFamily="34" charset="0"/>
                          <a:cs typeface="Times New Roman" pitchFamily="18" charset="0"/>
                        </a:rPr>
                        <a:t>Employed (unlimited term)</a:t>
                      </a:r>
                      <a:r>
                        <a:rPr kumimoji="0" lang="ru-RU" sz="1400" b="1" i="0" u="none" strike="noStrike" cap="none" normalizeH="0" baseline="0">
                          <a:ln>
                            <a:noFill/>
                          </a:ln>
                          <a:solidFill>
                            <a:schemeClr val="tx1"/>
                          </a:solidFill>
                          <a:effectLst/>
                          <a:latin typeface="Arial" pitchFamily="34" charset="0"/>
                          <a:cs typeface="Arial" pitchFamily="34" charset="0"/>
                        </a:rPr>
                        <a:t> </a:t>
                      </a:r>
                      <a:r>
                        <a:rPr kumimoji="0" lang="en-US" sz="1400" b="1" i="0" u="none" strike="noStrike" cap="none" normalizeH="0" baseline="0">
                          <a:ln>
                            <a:noFill/>
                          </a:ln>
                          <a:solidFill>
                            <a:schemeClr val="tx1"/>
                          </a:solidFill>
                          <a:effectLst/>
                          <a:latin typeface="Arial" pitchFamily="34" charset="0"/>
                          <a:cs typeface="Times New Roman" pitchFamily="18" charset="0"/>
                        </a:rPr>
                        <a:t>labor</a:t>
                      </a:r>
                    </a:p>
                  </a:txBody>
                  <a:tcPr marL="68580" marR="68580" marT="34288" marB="34288"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pitchFamily="34" charset="0"/>
                          <a:cs typeface="Times New Roman" pitchFamily="18" charset="0"/>
                        </a:rPr>
                        <a:t>Hired (short and medium term) labor</a:t>
                      </a:r>
                    </a:p>
                  </a:txBody>
                  <a:tcPr marL="68580" marR="68580" marT="34288" marB="34288"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9883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1" u="none" strike="noStrike" cap="none" normalizeH="0" baseline="0">
                          <a:ln>
                            <a:noFill/>
                          </a:ln>
                          <a:solidFill>
                            <a:schemeClr val="tx1"/>
                          </a:solidFill>
                          <a:effectLst/>
                          <a:latin typeface="Arial" pitchFamily="34" charset="0"/>
                          <a:cs typeface="Times New Roman" pitchFamily="18" charset="0"/>
                        </a:rPr>
                        <a:t>5. Feed-back loops (effectiveness indexes)</a:t>
                      </a:r>
                      <a:endParaRPr kumimoji="0" lang="en-US" sz="1400" b="0" i="1" u="none" strike="noStrike" cap="none" normalizeH="0" baseline="0">
                        <a:ln>
                          <a:noFill/>
                        </a:ln>
                        <a:solidFill>
                          <a:schemeClr val="tx1"/>
                        </a:solidFill>
                        <a:effectLst/>
                        <a:latin typeface="Arial" pitchFamily="34" charset="0"/>
                        <a:cs typeface="Arial" pitchFamily="34" charset="0"/>
                      </a:endParaRPr>
                    </a:p>
                  </a:txBody>
                  <a:tcPr marL="68580" marR="68580" marT="34288" marB="34288"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pitchFamily="34" charset="0"/>
                          <a:cs typeface="Times New Roman" pitchFamily="18" charset="0"/>
                        </a:rPr>
                        <a:t>Cost limitation  </a:t>
                      </a:r>
                      <a:endParaRPr kumimoji="0" lang="ru-RU" sz="1400" b="1" i="0" u="none" strike="noStrike" cap="none" normalizeH="0" baseline="0">
                        <a:ln>
                          <a:noFill/>
                        </a:ln>
                        <a:solidFill>
                          <a:schemeClr val="tx1"/>
                        </a:solidFill>
                        <a:effectLst/>
                        <a:latin typeface="Arial"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pitchFamily="34" charset="0"/>
                          <a:cs typeface="Times New Roman" pitchFamily="18" charset="0"/>
                        </a:rPr>
                        <a:t>(</a:t>
                      </a:r>
                      <a:r>
                        <a:rPr kumimoji="0" lang="ru-RU" sz="1400" b="1" i="0" u="none" strike="noStrike" cap="none" normalizeH="0" baseline="0">
                          <a:ln>
                            <a:noFill/>
                          </a:ln>
                          <a:solidFill>
                            <a:schemeClr val="tx1"/>
                          </a:solidFill>
                          <a:effectLst/>
                          <a:latin typeface="Arial" pitchFamily="34" charset="0"/>
                          <a:cs typeface="Times New Roman" pitchFamily="18" charset="0"/>
                        </a:rPr>
                        <a:t>Х</a:t>
                      </a:r>
                      <a:r>
                        <a:rPr kumimoji="0" lang="en-US" sz="1400" b="1" i="0" u="none" strike="noStrike" cap="none" normalizeH="0" baseline="0">
                          <a:ln>
                            <a:noFill/>
                          </a:ln>
                          <a:solidFill>
                            <a:schemeClr val="tx1"/>
                          </a:solidFill>
                          <a:effectLst/>
                          <a:latin typeface="Arial" pitchFamily="34" charset="0"/>
                          <a:cs typeface="Times New Roman" pitchFamily="18" charset="0"/>
                        </a:rPr>
                        <a:t>-efficiency)</a:t>
                      </a:r>
                      <a:endParaRPr kumimoji="0" lang="en-US" sz="1400" b="1" i="0" u="none" strike="noStrike" cap="none" normalizeH="0" baseline="0">
                        <a:ln>
                          <a:noFill/>
                        </a:ln>
                        <a:solidFill>
                          <a:schemeClr val="tx1"/>
                        </a:solidFill>
                        <a:effectLst/>
                        <a:latin typeface="Arial" pitchFamily="34" charset="0"/>
                        <a:cs typeface="Arial" pitchFamily="34" charset="0"/>
                      </a:endParaRPr>
                    </a:p>
                  </a:txBody>
                  <a:tcPr marL="68580" marR="68580" marT="34288" marB="34288"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pitchFamily="34" charset="0"/>
                          <a:cs typeface="Times New Roman" pitchFamily="18" charset="0"/>
                        </a:rPr>
                        <a:t>Profit maximization </a:t>
                      </a:r>
                      <a:endParaRPr kumimoji="0" lang="ru-RU" sz="1400" b="1" i="0" u="none" strike="noStrike" cap="none" normalizeH="0" baseline="0">
                        <a:ln>
                          <a:noFill/>
                        </a:ln>
                        <a:solidFill>
                          <a:schemeClr val="tx1"/>
                        </a:solidFill>
                        <a:effectLst/>
                        <a:latin typeface="Arial"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pitchFamily="34" charset="0"/>
                          <a:cs typeface="Times New Roman" pitchFamily="18" charset="0"/>
                        </a:rPr>
                        <a:t>(Y-efficiency)</a:t>
                      </a:r>
                      <a:endParaRPr kumimoji="0" lang="en-US" sz="1400" b="1" i="0" u="none" strike="noStrike" cap="none" normalizeH="0" baseline="0">
                        <a:ln>
                          <a:noFill/>
                        </a:ln>
                        <a:solidFill>
                          <a:schemeClr val="tx1"/>
                        </a:solidFill>
                        <a:effectLst/>
                        <a:latin typeface="Arial" pitchFamily="34" charset="0"/>
                        <a:cs typeface="Arial" pitchFamily="34" charset="0"/>
                      </a:endParaRPr>
                    </a:p>
                  </a:txBody>
                  <a:tcPr marL="68580" marR="68580" marT="34288" marB="34288"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5" name="Нижний колонтитул 4">
            <a:extLst>
              <a:ext uri="{FF2B5EF4-FFF2-40B4-BE49-F238E27FC236}">
                <a16:creationId xmlns:a16="http://schemas.microsoft.com/office/drawing/2014/main" id="{2FE17A65-1556-4A06-B4C3-755F1F62843C}"/>
              </a:ext>
            </a:extLst>
          </p:cNvPr>
          <p:cNvSpPr>
            <a:spLocks noGrp="1"/>
          </p:cNvSpPr>
          <p:nvPr>
            <p:ph type="ftr" sz="quarter" idx="11"/>
          </p:nvPr>
        </p:nvSpPr>
        <p:spPr/>
        <p:txBody>
          <a:bodyPr/>
          <a:lstStyle/>
          <a:p>
            <a:pPr>
              <a:defRPr/>
            </a:pPr>
            <a:r>
              <a:rPr lang="en-US"/>
              <a:t>EAEPE 2020 September 2-4</a:t>
            </a:r>
            <a:endParaRPr lang="ru-R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Заголовок 1">
            <a:extLst>
              <a:ext uri="{FF2B5EF4-FFF2-40B4-BE49-F238E27FC236}">
                <a16:creationId xmlns:a16="http://schemas.microsoft.com/office/drawing/2014/main" id="{7CFE9048-67C7-4735-9212-263BBB0C33F5}"/>
              </a:ext>
            </a:extLst>
          </p:cNvPr>
          <p:cNvSpPr>
            <a:spLocks noGrp="1"/>
          </p:cNvSpPr>
          <p:nvPr>
            <p:ph type="title"/>
          </p:nvPr>
        </p:nvSpPr>
        <p:spPr/>
        <p:txBody>
          <a:bodyPr/>
          <a:lstStyle/>
          <a:p>
            <a:pPr>
              <a:defRPr/>
            </a:pPr>
            <a:r>
              <a:rPr lang="en-US" sz="2400" b="1" dirty="0">
                <a:solidFill>
                  <a:schemeClr val="accent1">
                    <a:lumMod val="50000"/>
                  </a:schemeClr>
                </a:solidFill>
              </a:rPr>
              <a:t>From case-study to statistical survey</a:t>
            </a:r>
            <a:endParaRPr lang="ru-RU" sz="2400" b="1" dirty="0">
              <a:solidFill>
                <a:schemeClr val="accent1">
                  <a:lumMod val="50000"/>
                </a:schemeClr>
              </a:solidFill>
            </a:endParaRPr>
          </a:p>
        </p:txBody>
      </p:sp>
      <p:sp>
        <p:nvSpPr>
          <p:cNvPr id="18435" name="Содержимое 2">
            <a:extLst>
              <a:ext uri="{FF2B5EF4-FFF2-40B4-BE49-F238E27FC236}">
                <a16:creationId xmlns:a16="http://schemas.microsoft.com/office/drawing/2014/main" id="{130DB3DA-9B45-4F28-BFCD-34C03451D0D6}"/>
              </a:ext>
            </a:extLst>
          </p:cNvPr>
          <p:cNvSpPr>
            <a:spLocks noGrp="1"/>
          </p:cNvSpPr>
          <p:nvPr>
            <p:ph idx="1"/>
          </p:nvPr>
        </p:nvSpPr>
        <p:spPr/>
        <p:txBody>
          <a:bodyPr/>
          <a:lstStyle/>
          <a:p>
            <a:r>
              <a:rPr lang="en-US" altLang="ru-RU" sz="2100"/>
              <a:t>Comparison of the results of our qualitative analysis with Etzkowitz &amp; Leydesdorff’s                        classification  confirmed the conclusion that there are two main institutional mechanisms of neo-industrialisation used in different countries.</a:t>
            </a:r>
          </a:p>
          <a:p>
            <a:r>
              <a:rPr lang="en-US" altLang="ru-RU" sz="2100"/>
              <a:t>To check our conclusion using a quantitative analysis  we considered the institutional models in investment in Russia, China and US.</a:t>
            </a:r>
            <a:endParaRPr lang="ru-RU" altLang="ru-RU" sz="2100"/>
          </a:p>
        </p:txBody>
      </p:sp>
      <p:sp>
        <p:nvSpPr>
          <p:cNvPr id="18436" name="Номер слайда 3">
            <a:extLst>
              <a:ext uri="{FF2B5EF4-FFF2-40B4-BE49-F238E27FC236}">
                <a16:creationId xmlns:a16="http://schemas.microsoft.com/office/drawing/2014/main" id="{06DF4985-BEDB-4D0F-B30A-EC77C9668E7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557213" indent="-214313" eaLnBrk="0" hangingPunct="0">
              <a:defRPr>
                <a:solidFill>
                  <a:schemeClr val="tx1"/>
                </a:solidFill>
                <a:latin typeface="Arial" panose="020B0604020202020204" pitchFamily="34" charset="0"/>
                <a:cs typeface="Arial" panose="020B0604020202020204" pitchFamily="34" charset="0"/>
              </a:defRPr>
            </a:lvl2pPr>
            <a:lvl3pPr marL="857250" indent="-171450" eaLnBrk="0" hangingPunct="0">
              <a:defRPr>
                <a:solidFill>
                  <a:schemeClr val="tx1"/>
                </a:solidFill>
                <a:latin typeface="Arial" panose="020B0604020202020204" pitchFamily="34" charset="0"/>
                <a:cs typeface="Arial" panose="020B0604020202020204" pitchFamily="34" charset="0"/>
              </a:defRPr>
            </a:lvl3pPr>
            <a:lvl4pPr marL="1200150" indent="-171450" eaLnBrk="0" hangingPunct="0">
              <a:defRPr>
                <a:solidFill>
                  <a:schemeClr val="tx1"/>
                </a:solidFill>
                <a:latin typeface="Arial" panose="020B0604020202020204" pitchFamily="34" charset="0"/>
                <a:cs typeface="Arial" panose="020B0604020202020204" pitchFamily="34" charset="0"/>
              </a:defRPr>
            </a:lvl4pPr>
            <a:lvl5pPr marL="1543050" indent="-171450" eaLnBrk="0" hangingPunct="0">
              <a:defRPr>
                <a:solidFill>
                  <a:schemeClr val="tx1"/>
                </a:solidFill>
                <a:latin typeface="Arial" panose="020B0604020202020204" pitchFamily="34" charset="0"/>
                <a:cs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CC5E753-D971-4094-A681-2AEF69ABE915}" type="slidenum">
              <a:rPr lang="ru-RU" altLang="ru-RU">
                <a:solidFill>
                  <a:srgbClr val="898989"/>
                </a:solidFill>
                <a:latin typeface="Calibri" panose="020F0502020204030204" pitchFamily="34" charset="0"/>
              </a:rPr>
              <a:pPr eaLnBrk="1" hangingPunct="1"/>
              <a:t>2</a:t>
            </a:fld>
            <a:endParaRPr lang="ru-RU" altLang="ru-RU">
              <a:solidFill>
                <a:srgbClr val="898989"/>
              </a:solidFill>
              <a:latin typeface="Calibri" panose="020F0502020204030204" pitchFamily="34" charset="0"/>
            </a:endParaRPr>
          </a:p>
        </p:txBody>
      </p:sp>
      <p:sp>
        <p:nvSpPr>
          <p:cNvPr id="5" name="Нижний колонтитул 4">
            <a:extLst>
              <a:ext uri="{FF2B5EF4-FFF2-40B4-BE49-F238E27FC236}">
                <a16:creationId xmlns:a16="http://schemas.microsoft.com/office/drawing/2014/main" id="{1E0EE6D5-57F0-46D7-9D7C-0F7AC18CA5A1}"/>
              </a:ext>
            </a:extLst>
          </p:cNvPr>
          <p:cNvSpPr>
            <a:spLocks noGrp="1"/>
          </p:cNvSpPr>
          <p:nvPr>
            <p:ph type="ftr" sz="quarter" idx="11"/>
          </p:nvPr>
        </p:nvSpPr>
        <p:spPr/>
        <p:txBody>
          <a:bodyPr/>
          <a:lstStyle/>
          <a:p>
            <a:pPr>
              <a:defRPr/>
            </a:pPr>
            <a:r>
              <a:rPr lang="en-US"/>
              <a:t>EAEPE 2020 September 2-4</a:t>
            </a:r>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Заголовок 1">
            <a:extLst>
              <a:ext uri="{FF2B5EF4-FFF2-40B4-BE49-F238E27FC236}">
                <a16:creationId xmlns:a16="http://schemas.microsoft.com/office/drawing/2014/main" id="{C64868AE-F121-4B10-9DF1-78902B16775B}"/>
              </a:ext>
            </a:extLst>
          </p:cNvPr>
          <p:cNvSpPr>
            <a:spLocks noGrp="1"/>
          </p:cNvSpPr>
          <p:nvPr>
            <p:ph type="title"/>
          </p:nvPr>
        </p:nvSpPr>
        <p:spPr/>
        <p:txBody>
          <a:bodyPr/>
          <a:lstStyle/>
          <a:p>
            <a:pPr eaLnBrk="1" hangingPunct="1"/>
            <a:endParaRPr kumimoji="0" lang="ru-RU" altLang="ru-RU"/>
          </a:p>
        </p:txBody>
      </p:sp>
      <p:sp>
        <p:nvSpPr>
          <p:cNvPr id="3" name="Текст 2">
            <a:extLst>
              <a:ext uri="{FF2B5EF4-FFF2-40B4-BE49-F238E27FC236}">
                <a16:creationId xmlns:a16="http://schemas.microsoft.com/office/drawing/2014/main" id="{4E178FC9-A74C-457C-9889-7BC042297C18}"/>
              </a:ext>
            </a:extLst>
          </p:cNvPr>
          <p:cNvSpPr>
            <a:spLocks noGrp="1"/>
          </p:cNvSpPr>
          <p:nvPr>
            <p:ph type="body" idx="1"/>
          </p:nvPr>
        </p:nvSpPr>
        <p:spPr>
          <a:xfrm>
            <a:off x="4787504" y="1113235"/>
            <a:ext cx="3031331" cy="864394"/>
          </a:xfrm>
        </p:spPr>
        <p:txBody>
          <a:bodyPr>
            <a:normAutofit fontScale="77500" lnSpcReduction="20000"/>
          </a:bodyPr>
          <a:lstStyle/>
          <a:p>
            <a:pPr algn="ctr" eaLnBrk="1" hangingPunct="1">
              <a:buFont typeface="Arial" charset="0"/>
              <a:buNone/>
              <a:defRPr/>
            </a:pPr>
            <a:r>
              <a:rPr lang="en-US" sz="2700" dirty="0">
                <a:solidFill>
                  <a:schemeClr val="accent5">
                    <a:lumMod val="50000"/>
                  </a:schemeClr>
                </a:solidFill>
              </a:rPr>
              <a:t>Market </a:t>
            </a:r>
          </a:p>
          <a:p>
            <a:pPr algn="ctr" eaLnBrk="1" hangingPunct="1">
              <a:buFont typeface="Arial" charset="0"/>
              <a:buNone/>
              <a:defRPr/>
            </a:pPr>
            <a:r>
              <a:rPr lang="en-US" sz="2700" dirty="0">
                <a:solidFill>
                  <a:schemeClr val="accent5">
                    <a:lumMod val="50000"/>
                  </a:schemeClr>
                </a:solidFill>
              </a:rPr>
              <a:t>Y-economy</a:t>
            </a:r>
            <a:endParaRPr lang="ru-RU" sz="2700" dirty="0">
              <a:solidFill>
                <a:schemeClr val="accent5">
                  <a:lumMod val="50000"/>
                </a:schemeClr>
              </a:solidFill>
            </a:endParaRPr>
          </a:p>
        </p:txBody>
      </p:sp>
      <p:sp>
        <p:nvSpPr>
          <p:cNvPr id="4" name="Текст 3">
            <a:extLst>
              <a:ext uri="{FF2B5EF4-FFF2-40B4-BE49-F238E27FC236}">
                <a16:creationId xmlns:a16="http://schemas.microsoft.com/office/drawing/2014/main" id="{0806FFE6-2BEC-47E1-AC80-A08B8DDCDEDE}"/>
              </a:ext>
            </a:extLst>
          </p:cNvPr>
          <p:cNvSpPr>
            <a:spLocks noGrp="1"/>
          </p:cNvSpPr>
          <p:nvPr>
            <p:ph type="body" sz="half" idx="3"/>
          </p:nvPr>
        </p:nvSpPr>
        <p:spPr>
          <a:xfrm>
            <a:off x="1547813" y="1168004"/>
            <a:ext cx="2808685" cy="720328"/>
          </a:xfrm>
        </p:spPr>
        <p:txBody>
          <a:bodyPr>
            <a:normAutofit fontScale="77500" lnSpcReduction="20000"/>
          </a:bodyPr>
          <a:lstStyle/>
          <a:p>
            <a:pPr algn="ctr" eaLnBrk="1" hangingPunct="1">
              <a:buFont typeface="Arial" charset="0"/>
              <a:buNone/>
              <a:defRPr/>
            </a:pPr>
            <a:r>
              <a:rPr lang="en-US" sz="2700" dirty="0">
                <a:solidFill>
                  <a:schemeClr val="accent5">
                    <a:lumMod val="50000"/>
                  </a:schemeClr>
                </a:solidFill>
              </a:rPr>
              <a:t>Redistributive </a:t>
            </a:r>
          </a:p>
          <a:p>
            <a:pPr algn="ctr" eaLnBrk="1" hangingPunct="1">
              <a:buFont typeface="Arial" charset="0"/>
              <a:buNone/>
              <a:defRPr/>
            </a:pPr>
            <a:r>
              <a:rPr lang="en-US" sz="2700" dirty="0">
                <a:solidFill>
                  <a:schemeClr val="accent5">
                    <a:lumMod val="50000"/>
                  </a:schemeClr>
                </a:solidFill>
              </a:rPr>
              <a:t>X-economy</a:t>
            </a:r>
          </a:p>
        </p:txBody>
      </p:sp>
      <p:sp>
        <p:nvSpPr>
          <p:cNvPr id="36869" name="Номер слайда 6">
            <a:extLst>
              <a:ext uri="{FF2B5EF4-FFF2-40B4-BE49-F238E27FC236}">
                <a16:creationId xmlns:a16="http://schemas.microsoft.com/office/drawing/2014/main" id="{0217600F-7857-404A-A9F8-E126FEB9F868}"/>
              </a:ext>
            </a:extLst>
          </p:cNvPr>
          <p:cNvSpPr>
            <a:spLocks noGrp="1"/>
          </p:cNvSpPr>
          <p:nvPr>
            <p:ph type="sldNum" sz="quarter" idx="12"/>
          </p:nvPr>
        </p:nvSpPr>
        <p:spPr bwMode="auto">
          <a:xfrm>
            <a:off x="3486150" y="4767263"/>
            <a:ext cx="2171700" cy="2738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557213" indent="-214313" eaLnBrk="0" hangingPunct="0">
              <a:defRPr>
                <a:solidFill>
                  <a:schemeClr val="tx1"/>
                </a:solidFill>
                <a:latin typeface="Arial" panose="020B0604020202020204" pitchFamily="34" charset="0"/>
                <a:cs typeface="Arial" panose="020B0604020202020204" pitchFamily="34" charset="0"/>
              </a:defRPr>
            </a:lvl2pPr>
            <a:lvl3pPr marL="857250" indent="-171450" eaLnBrk="0" hangingPunct="0">
              <a:defRPr>
                <a:solidFill>
                  <a:schemeClr val="tx1"/>
                </a:solidFill>
                <a:latin typeface="Arial" panose="020B0604020202020204" pitchFamily="34" charset="0"/>
                <a:cs typeface="Arial" panose="020B0604020202020204" pitchFamily="34" charset="0"/>
              </a:defRPr>
            </a:lvl3pPr>
            <a:lvl4pPr marL="1200150" indent="-171450" eaLnBrk="0" hangingPunct="0">
              <a:defRPr>
                <a:solidFill>
                  <a:schemeClr val="tx1"/>
                </a:solidFill>
                <a:latin typeface="Arial" panose="020B0604020202020204" pitchFamily="34" charset="0"/>
                <a:cs typeface="Arial" panose="020B0604020202020204" pitchFamily="34" charset="0"/>
              </a:defRPr>
            </a:lvl4pPr>
            <a:lvl5pPr marL="1543050" indent="-171450" eaLnBrk="0" hangingPunct="0">
              <a:defRPr>
                <a:solidFill>
                  <a:schemeClr val="tx1"/>
                </a:solidFill>
                <a:latin typeface="Arial" panose="020B0604020202020204" pitchFamily="34" charset="0"/>
                <a:cs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fld id="{47CC0238-C70F-4C27-B678-C444265065DA}" type="slidenum">
              <a:rPr lang="ru-RU" altLang="ru-RU">
                <a:solidFill>
                  <a:srgbClr val="898989"/>
                </a:solidFill>
                <a:latin typeface="Calibri" panose="020F0502020204030204" pitchFamily="34" charset="0"/>
              </a:rPr>
              <a:pPr algn="ctr" eaLnBrk="1" hangingPunct="1"/>
              <a:t>20</a:t>
            </a:fld>
            <a:endParaRPr lang="ru-RU" altLang="ru-RU">
              <a:solidFill>
                <a:srgbClr val="898989"/>
              </a:solidFill>
              <a:latin typeface="Calibri" panose="020F0502020204030204" pitchFamily="34" charset="0"/>
            </a:endParaRPr>
          </a:p>
        </p:txBody>
      </p:sp>
      <p:pic>
        <p:nvPicPr>
          <p:cNvPr id="36870" name="Picture 5" descr="C:\Users\Sony\Pictures\konkurentsiya.jpg">
            <a:extLst>
              <a:ext uri="{FF2B5EF4-FFF2-40B4-BE49-F238E27FC236}">
                <a16:creationId xmlns:a16="http://schemas.microsoft.com/office/drawing/2014/main" id="{AA712BA3-F9DB-4F20-B5AA-490CBA93EE8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57776" y="2139554"/>
            <a:ext cx="2470547" cy="19978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71" name="Picture 2" descr="C:\Users\Sony\Pictures\коллективизм-руки.jpg">
            <a:extLst>
              <a:ext uri="{FF2B5EF4-FFF2-40B4-BE49-F238E27FC236}">
                <a16:creationId xmlns:a16="http://schemas.microsoft.com/office/drawing/2014/main" id="{80DF3F5B-EFD6-4B45-A3E4-02524C4AE7E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09737" y="2031206"/>
            <a:ext cx="2376488" cy="1782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Нижний колонтитул 7">
            <a:extLst>
              <a:ext uri="{FF2B5EF4-FFF2-40B4-BE49-F238E27FC236}">
                <a16:creationId xmlns:a16="http://schemas.microsoft.com/office/drawing/2014/main" id="{C67AD490-DC07-4B05-932E-B6FC0367D1E2}"/>
              </a:ext>
            </a:extLst>
          </p:cNvPr>
          <p:cNvSpPr>
            <a:spLocks noGrp="1"/>
          </p:cNvSpPr>
          <p:nvPr>
            <p:ph type="ftr" sz="quarter" idx="11"/>
          </p:nvPr>
        </p:nvSpPr>
        <p:spPr/>
        <p:txBody>
          <a:bodyPr/>
          <a:lstStyle/>
          <a:p>
            <a:pPr>
              <a:defRPr/>
            </a:pPr>
            <a:r>
              <a:rPr lang="en-US"/>
              <a:t>EAEPE 2020 September 2-4</a:t>
            </a:r>
            <a:endParaRPr lang="ru-RU"/>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2">
            <a:extLst>
              <a:ext uri="{FF2B5EF4-FFF2-40B4-BE49-F238E27FC236}">
                <a16:creationId xmlns:a16="http://schemas.microsoft.com/office/drawing/2014/main" id="{694CDFCA-7083-4A4F-B37B-837389D43D9B}"/>
              </a:ext>
            </a:extLst>
          </p:cNvPr>
          <p:cNvSpPr>
            <a:spLocks noGrp="1" noChangeArrowheads="1"/>
          </p:cNvSpPr>
          <p:nvPr>
            <p:ph type="title"/>
          </p:nvPr>
        </p:nvSpPr>
        <p:spPr>
          <a:xfrm>
            <a:off x="1439466" y="141685"/>
            <a:ext cx="6172200" cy="854869"/>
          </a:xfrm>
        </p:spPr>
        <p:txBody>
          <a:bodyPr/>
          <a:lstStyle/>
          <a:p>
            <a:pPr eaLnBrk="1" hangingPunct="1">
              <a:defRPr/>
            </a:pPr>
            <a:r>
              <a:rPr lang="en-US" sz="2400" b="1" dirty="0">
                <a:solidFill>
                  <a:schemeClr val="accent5">
                    <a:lumMod val="50000"/>
                  </a:schemeClr>
                </a:solidFill>
              </a:rPr>
              <a:t>Institutions of X- and Y-matrices  </a:t>
            </a:r>
            <a:br>
              <a:rPr lang="en-US" sz="2400" b="1" dirty="0">
                <a:solidFill>
                  <a:schemeClr val="accent5">
                    <a:lumMod val="50000"/>
                  </a:schemeClr>
                </a:solidFill>
              </a:rPr>
            </a:br>
            <a:r>
              <a:rPr lang="en-US" sz="2400" b="1" dirty="0">
                <a:solidFill>
                  <a:schemeClr val="accent5">
                    <a:lumMod val="50000"/>
                  </a:schemeClr>
                </a:solidFill>
              </a:rPr>
              <a:t>in the polity and their functions </a:t>
            </a:r>
            <a:endParaRPr lang="ru-RU" sz="2400" b="1" dirty="0">
              <a:solidFill>
                <a:schemeClr val="accent5">
                  <a:lumMod val="50000"/>
                </a:schemeClr>
              </a:solidFill>
            </a:endParaRPr>
          </a:p>
        </p:txBody>
      </p:sp>
      <p:sp>
        <p:nvSpPr>
          <p:cNvPr id="37891" name="Номер слайда 5">
            <a:extLst>
              <a:ext uri="{FF2B5EF4-FFF2-40B4-BE49-F238E27FC236}">
                <a16:creationId xmlns:a16="http://schemas.microsoft.com/office/drawing/2014/main" id="{F8FE72CE-063F-4142-97CA-A7749DF68A4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557213" indent="-214313" eaLnBrk="0" hangingPunct="0">
              <a:defRPr>
                <a:solidFill>
                  <a:schemeClr val="tx1"/>
                </a:solidFill>
                <a:latin typeface="Arial" panose="020B0604020202020204" pitchFamily="34" charset="0"/>
                <a:cs typeface="Arial" panose="020B0604020202020204" pitchFamily="34" charset="0"/>
              </a:defRPr>
            </a:lvl2pPr>
            <a:lvl3pPr marL="857250" indent="-171450" eaLnBrk="0" hangingPunct="0">
              <a:defRPr>
                <a:solidFill>
                  <a:schemeClr val="tx1"/>
                </a:solidFill>
                <a:latin typeface="Arial" panose="020B0604020202020204" pitchFamily="34" charset="0"/>
                <a:cs typeface="Arial" panose="020B0604020202020204" pitchFamily="34" charset="0"/>
              </a:defRPr>
            </a:lvl3pPr>
            <a:lvl4pPr marL="1200150" indent="-171450" eaLnBrk="0" hangingPunct="0">
              <a:defRPr>
                <a:solidFill>
                  <a:schemeClr val="tx1"/>
                </a:solidFill>
                <a:latin typeface="Arial" panose="020B0604020202020204" pitchFamily="34" charset="0"/>
                <a:cs typeface="Arial" panose="020B0604020202020204" pitchFamily="34" charset="0"/>
              </a:defRPr>
            </a:lvl4pPr>
            <a:lvl5pPr marL="1543050" indent="-171450" eaLnBrk="0" hangingPunct="0">
              <a:defRPr>
                <a:solidFill>
                  <a:schemeClr val="tx1"/>
                </a:solidFill>
                <a:latin typeface="Arial" panose="020B0604020202020204" pitchFamily="34" charset="0"/>
                <a:cs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E6A4FFC-2D2D-47CD-AFDD-809331F1BCB1}" type="slidenum">
              <a:rPr lang="ru-RU" altLang="ru-RU">
                <a:solidFill>
                  <a:srgbClr val="898989"/>
                </a:solidFill>
                <a:latin typeface="Calibri" panose="020F0502020204030204" pitchFamily="34" charset="0"/>
              </a:rPr>
              <a:pPr eaLnBrk="1" hangingPunct="1"/>
              <a:t>21</a:t>
            </a:fld>
            <a:endParaRPr lang="ru-RU" altLang="ru-RU">
              <a:solidFill>
                <a:srgbClr val="898989"/>
              </a:solidFill>
              <a:latin typeface="Calibri" panose="020F0502020204030204" pitchFamily="34" charset="0"/>
            </a:endParaRPr>
          </a:p>
        </p:txBody>
      </p:sp>
      <p:graphicFrame>
        <p:nvGraphicFramePr>
          <p:cNvPr id="234499" name="Group 3">
            <a:extLst>
              <a:ext uri="{FF2B5EF4-FFF2-40B4-BE49-F238E27FC236}">
                <a16:creationId xmlns:a16="http://schemas.microsoft.com/office/drawing/2014/main" id="{6E266ABC-457D-4A5F-9ACF-DF64E611A79E}"/>
              </a:ext>
            </a:extLst>
          </p:cNvPr>
          <p:cNvGraphicFramePr>
            <a:graphicFrameLocks noGrp="1"/>
          </p:cNvGraphicFramePr>
          <p:nvPr/>
        </p:nvGraphicFramePr>
        <p:xfrm>
          <a:off x="1277541" y="1059657"/>
          <a:ext cx="6588919" cy="3323035"/>
        </p:xfrm>
        <a:graphic>
          <a:graphicData uri="http://schemas.openxmlformats.org/drawingml/2006/table">
            <a:tbl>
              <a:tblPr/>
              <a:tblGrid>
                <a:gridCol w="2305050">
                  <a:extLst>
                    <a:ext uri="{9D8B030D-6E8A-4147-A177-3AD203B41FA5}">
                      <a16:colId xmlns:a16="http://schemas.microsoft.com/office/drawing/2014/main" val="20000"/>
                    </a:ext>
                  </a:extLst>
                </a:gridCol>
                <a:gridCol w="2177653">
                  <a:extLst>
                    <a:ext uri="{9D8B030D-6E8A-4147-A177-3AD203B41FA5}">
                      <a16:colId xmlns:a16="http://schemas.microsoft.com/office/drawing/2014/main" val="20001"/>
                    </a:ext>
                  </a:extLst>
                </a:gridCol>
                <a:gridCol w="2106216">
                  <a:extLst>
                    <a:ext uri="{9D8B030D-6E8A-4147-A177-3AD203B41FA5}">
                      <a16:colId xmlns:a16="http://schemas.microsoft.com/office/drawing/2014/main" val="20002"/>
                    </a:ext>
                  </a:extLst>
                </a:gridCol>
              </a:tblGrid>
              <a:tr h="3238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cs typeface="Times New Roman" charset="0"/>
                        </a:rPr>
                        <a:t>Functions of institutions</a:t>
                      </a:r>
                    </a:p>
                  </a:txBody>
                  <a:tcPr marL="68580" marR="68580" marT="34290" marB="34290"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charset="0"/>
                          <a:cs typeface="Times New Roman" charset="0"/>
                        </a:rPr>
                        <a:t>X-institutions</a:t>
                      </a:r>
                    </a:p>
                  </a:txBody>
                  <a:tcPr marL="68580" marR="68580" marT="34290" marB="34290"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charset="0"/>
                          <a:cs typeface="Times New Roman" charset="0"/>
                        </a:rPr>
                        <a:t>Y-institutions </a:t>
                      </a:r>
                    </a:p>
                  </a:txBody>
                  <a:tcPr marL="68580" marR="68580" marT="34290" marB="34290"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2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1" u="none" strike="noStrike" cap="none" normalizeH="0" baseline="0">
                          <a:ln>
                            <a:noFill/>
                          </a:ln>
                          <a:solidFill>
                            <a:schemeClr val="tx1"/>
                          </a:solidFill>
                          <a:effectLst/>
                          <a:latin typeface="Arial" charset="0"/>
                          <a:cs typeface="Times New Roman" charset="0"/>
                        </a:rPr>
                        <a:t>1.Territorial administrative organization of the state</a:t>
                      </a:r>
                    </a:p>
                  </a:txBody>
                  <a:tcPr marL="68580" marR="68580" marT="34290" marB="34290"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cs typeface="Times New Roman" charset="0"/>
                        </a:rPr>
                        <a:t>Administrative system </a:t>
                      </a:r>
                      <a:r>
                        <a:rPr kumimoji="0" lang="ru-RU" sz="1400" b="1" i="0" u="none" strike="noStrike" cap="none" normalizeH="0" baseline="0" dirty="0">
                          <a:ln>
                            <a:noFill/>
                          </a:ln>
                          <a:solidFill>
                            <a:schemeClr val="tx1"/>
                          </a:solidFill>
                          <a:effectLst/>
                          <a:latin typeface="Arial" charset="0"/>
                          <a:cs typeface="Times New Roman" charset="0"/>
                        </a:rPr>
                        <a:t>(</a:t>
                      </a:r>
                      <a:r>
                        <a:rPr kumimoji="0" lang="en-US" sz="1400" b="1" i="0" u="none" strike="noStrike" cap="none" normalizeH="0" baseline="0" dirty="0" err="1">
                          <a:ln>
                            <a:noFill/>
                          </a:ln>
                          <a:solidFill>
                            <a:schemeClr val="tx1"/>
                          </a:solidFill>
                          <a:effectLst/>
                          <a:latin typeface="Arial" charset="0"/>
                          <a:cs typeface="Times New Roman" charset="0"/>
                        </a:rPr>
                        <a:t>unitarity</a:t>
                      </a:r>
                      <a:r>
                        <a:rPr kumimoji="0" lang="ru-RU" sz="1400" b="1" i="0" u="none" strike="noStrike" cap="none" normalizeH="0" baseline="0" dirty="0">
                          <a:ln>
                            <a:noFill/>
                          </a:ln>
                          <a:solidFill>
                            <a:schemeClr val="tx1"/>
                          </a:solidFill>
                          <a:effectLst/>
                          <a:latin typeface="Arial" charset="0"/>
                          <a:cs typeface="Times New Roman" charset="0"/>
                        </a:rPr>
                        <a:t>)</a:t>
                      </a:r>
                    </a:p>
                  </a:txBody>
                  <a:tcPr marL="68580" marR="68580" marT="34290" marB="34290"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charset="0"/>
                          <a:cs typeface="Times New Roman" charset="0"/>
                        </a:rPr>
                        <a:t>Federative structure (federation)</a:t>
                      </a:r>
                    </a:p>
                  </a:txBody>
                  <a:tcPr marL="68580" marR="68580" marT="34290" marB="34290"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85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1" u="none" strike="noStrike" cap="none" normalizeH="0" baseline="0">
                          <a:ln>
                            <a:noFill/>
                          </a:ln>
                          <a:solidFill>
                            <a:schemeClr val="tx1"/>
                          </a:solidFill>
                          <a:effectLst/>
                          <a:latin typeface="Arial" charset="0"/>
                          <a:cs typeface="Times New Roman" charset="0"/>
                        </a:rPr>
                        <a:t>2. Governance system (decision making)</a:t>
                      </a:r>
                    </a:p>
                  </a:txBody>
                  <a:tcPr marL="68580" marR="68580" marT="34290" marB="34290"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charset="0"/>
                          <a:cs typeface="Times New Roman" charset="0"/>
                        </a:rPr>
                        <a:t>Vertical hierarchical authority with Centre on the  top</a:t>
                      </a:r>
                    </a:p>
                  </a:txBody>
                  <a:tcPr marL="68580" marR="68580" marT="34290" marB="34290"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charset="0"/>
                          <a:cs typeface="Times New Roman" charset="0"/>
                        </a:rPr>
                        <a:t>Self-government and subsidiarity</a:t>
                      </a:r>
                    </a:p>
                  </a:txBody>
                  <a:tcPr marL="68580" marR="68580" marT="34290" marB="34290"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85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1" u="none" strike="noStrike" cap="none" normalizeH="0" baseline="0">
                          <a:ln>
                            <a:noFill/>
                          </a:ln>
                          <a:solidFill>
                            <a:schemeClr val="tx1"/>
                          </a:solidFill>
                          <a:effectLst/>
                          <a:latin typeface="Arial" charset="0"/>
                          <a:cs typeface="Times New Roman" charset="0"/>
                        </a:rPr>
                        <a:t>3.Type of interaction  in the order  of decision making</a:t>
                      </a:r>
                    </a:p>
                  </a:txBody>
                  <a:tcPr marL="68580" marR="68580" marT="34290" marB="34290"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charset="0"/>
                          <a:cs typeface="Times New Roman" charset="0"/>
                        </a:rPr>
                        <a:t>General assembly  and the rule of unanimity</a:t>
                      </a:r>
                    </a:p>
                  </a:txBody>
                  <a:tcPr marL="68580" marR="68580" marT="34290" marB="34290"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cs typeface="Times New Roman" charset="0"/>
                        </a:rPr>
                        <a:t>Multi-party system and the rule of democratic majority</a:t>
                      </a:r>
                    </a:p>
                  </a:txBody>
                  <a:tcPr marL="68580" marR="68580" marT="34290" marB="34290"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4173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1" u="none" strike="noStrike" cap="none" normalizeH="0" baseline="0">
                          <a:ln>
                            <a:noFill/>
                          </a:ln>
                          <a:solidFill>
                            <a:schemeClr val="tx1"/>
                          </a:solidFill>
                          <a:effectLst/>
                          <a:latin typeface="Arial" charset="0"/>
                          <a:cs typeface="Times New Roman" charset="0"/>
                        </a:rPr>
                        <a:t>4. Access to governing  positions</a:t>
                      </a:r>
                    </a:p>
                  </a:txBody>
                  <a:tcPr marL="68580" marR="68580" marT="34290" marB="34290"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charset="0"/>
                          <a:cs typeface="Times New Roman" charset="0"/>
                        </a:rPr>
                        <a:t>Appointment</a:t>
                      </a:r>
                    </a:p>
                  </a:txBody>
                  <a:tcPr marL="68580" marR="68580" marT="34290" marB="34290"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cs typeface="Times New Roman" charset="0"/>
                        </a:rPr>
                        <a:t>Election</a:t>
                      </a:r>
                    </a:p>
                  </a:txBody>
                  <a:tcPr marL="68580" marR="68580" marT="34290" marB="34290"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42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1" u="none" strike="noStrike" cap="none" normalizeH="0" baseline="0">
                          <a:ln>
                            <a:noFill/>
                          </a:ln>
                          <a:solidFill>
                            <a:schemeClr val="tx1"/>
                          </a:solidFill>
                          <a:effectLst/>
                          <a:latin typeface="Arial" charset="0"/>
                          <a:cs typeface="Times New Roman" charset="0"/>
                        </a:rPr>
                        <a:t>5. Feed</a:t>
                      </a:r>
                      <a:r>
                        <a:rPr kumimoji="0" lang="ru-RU" sz="1400" b="0" i="1" u="none" strike="noStrike" cap="none" normalizeH="0" baseline="0">
                          <a:ln>
                            <a:noFill/>
                          </a:ln>
                          <a:solidFill>
                            <a:schemeClr val="tx1"/>
                          </a:solidFill>
                          <a:effectLst/>
                          <a:latin typeface="Arial" charset="0"/>
                          <a:cs typeface="Times New Roman" charset="0"/>
                        </a:rPr>
                        <a:t>-</a:t>
                      </a:r>
                      <a:r>
                        <a:rPr kumimoji="0" lang="en-US" sz="1400" b="0" i="1" u="none" strike="noStrike" cap="none" normalizeH="0" baseline="0">
                          <a:ln>
                            <a:noFill/>
                          </a:ln>
                          <a:solidFill>
                            <a:schemeClr val="tx1"/>
                          </a:solidFill>
                          <a:effectLst/>
                          <a:latin typeface="Arial" charset="0"/>
                          <a:cs typeface="Times New Roman" charset="0"/>
                        </a:rPr>
                        <a:t>back loops </a:t>
                      </a:r>
                    </a:p>
                  </a:txBody>
                  <a:tcPr marL="68580" marR="68580" marT="34290" marB="34290"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charset="0"/>
                          <a:cs typeface="Times New Roman" charset="0"/>
                        </a:rPr>
                        <a:t>Appeals to higher levels of hierarchical authority </a:t>
                      </a:r>
                    </a:p>
                  </a:txBody>
                  <a:tcPr marL="68580" marR="68580" marT="34290" marB="34290"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cs typeface="Times New Roman" charset="0"/>
                        </a:rPr>
                        <a:t>Legal suits</a:t>
                      </a:r>
                    </a:p>
                  </a:txBody>
                  <a:tcPr marL="68580" marR="68580" marT="34290" marB="34290"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5" name="Нижний колонтитул 4">
            <a:extLst>
              <a:ext uri="{FF2B5EF4-FFF2-40B4-BE49-F238E27FC236}">
                <a16:creationId xmlns:a16="http://schemas.microsoft.com/office/drawing/2014/main" id="{D59E9CC7-1816-465E-AE26-4EDAB136A1A9}"/>
              </a:ext>
            </a:extLst>
          </p:cNvPr>
          <p:cNvSpPr>
            <a:spLocks noGrp="1"/>
          </p:cNvSpPr>
          <p:nvPr>
            <p:ph type="ftr" sz="quarter" idx="11"/>
          </p:nvPr>
        </p:nvSpPr>
        <p:spPr/>
        <p:txBody>
          <a:bodyPr/>
          <a:lstStyle/>
          <a:p>
            <a:pPr>
              <a:defRPr/>
            </a:pPr>
            <a:r>
              <a:rPr lang="en-US"/>
              <a:t>EAEPE 2020 September 2-4</a:t>
            </a:r>
            <a:endParaRPr lang="ru-RU"/>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Заголовок 1">
            <a:extLst>
              <a:ext uri="{FF2B5EF4-FFF2-40B4-BE49-F238E27FC236}">
                <a16:creationId xmlns:a16="http://schemas.microsoft.com/office/drawing/2014/main" id="{ACE8FA12-C50A-4B96-88F4-4EB8BDBD1D39}"/>
              </a:ext>
            </a:extLst>
          </p:cNvPr>
          <p:cNvSpPr>
            <a:spLocks noGrp="1"/>
          </p:cNvSpPr>
          <p:nvPr>
            <p:ph type="title"/>
          </p:nvPr>
        </p:nvSpPr>
        <p:spPr/>
        <p:txBody>
          <a:bodyPr/>
          <a:lstStyle/>
          <a:p>
            <a:pPr eaLnBrk="1" hangingPunct="1"/>
            <a:endParaRPr kumimoji="0" lang="ru-RU" altLang="ru-RU"/>
          </a:p>
        </p:txBody>
      </p:sp>
      <p:sp>
        <p:nvSpPr>
          <p:cNvPr id="3" name="Текст 2">
            <a:extLst>
              <a:ext uri="{FF2B5EF4-FFF2-40B4-BE49-F238E27FC236}">
                <a16:creationId xmlns:a16="http://schemas.microsoft.com/office/drawing/2014/main" id="{C2856B58-5AF7-4DFB-9FD7-610AC56E274B}"/>
              </a:ext>
            </a:extLst>
          </p:cNvPr>
          <p:cNvSpPr>
            <a:spLocks noGrp="1"/>
          </p:cNvSpPr>
          <p:nvPr>
            <p:ph type="body" idx="1"/>
          </p:nvPr>
        </p:nvSpPr>
        <p:spPr>
          <a:xfrm>
            <a:off x="1385888" y="844154"/>
            <a:ext cx="3031331" cy="1182290"/>
          </a:xfrm>
        </p:spPr>
        <p:txBody>
          <a:bodyPr>
            <a:normAutofit fontScale="77500" lnSpcReduction="20000"/>
          </a:bodyPr>
          <a:lstStyle/>
          <a:p>
            <a:pPr algn="ctr" eaLnBrk="1" hangingPunct="1">
              <a:buFont typeface="Arial" charset="0"/>
              <a:buNone/>
              <a:defRPr/>
            </a:pPr>
            <a:r>
              <a:rPr lang="en-US" sz="2700" dirty="0">
                <a:solidFill>
                  <a:schemeClr val="accent5">
                    <a:lumMod val="50000"/>
                  </a:schemeClr>
                </a:solidFill>
              </a:rPr>
              <a:t>Unitary-centralized  political order </a:t>
            </a:r>
          </a:p>
          <a:p>
            <a:pPr algn="ctr" eaLnBrk="1" hangingPunct="1">
              <a:buFont typeface="Arial" charset="0"/>
              <a:buNone/>
              <a:defRPr/>
            </a:pPr>
            <a:r>
              <a:rPr lang="en-US" sz="2700" dirty="0">
                <a:solidFill>
                  <a:schemeClr val="accent5">
                    <a:lumMod val="50000"/>
                  </a:schemeClr>
                </a:solidFill>
              </a:rPr>
              <a:t>(X-matrix)</a:t>
            </a:r>
            <a:endParaRPr lang="ru-RU" sz="2700" dirty="0">
              <a:solidFill>
                <a:schemeClr val="accent5">
                  <a:lumMod val="50000"/>
                </a:schemeClr>
              </a:solidFill>
            </a:endParaRPr>
          </a:p>
        </p:txBody>
      </p:sp>
      <p:sp>
        <p:nvSpPr>
          <p:cNvPr id="4" name="Текст 3">
            <a:extLst>
              <a:ext uri="{FF2B5EF4-FFF2-40B4-BE49-F238E27FC236}">
                <a16:creationId xmlns:a16="http://schemas.microsoft.com/office/drawing/2014/main" id="{EDCD93C0-B97B-402E-A538-E8E6D31DAA2C}"/>
              </a:ext>
            </a:extLst>
          </p:cNvPr>
          <p:cNvSpPr>
            <a:spLocks noGrp="1"/>
          </p:cNvSpPr>
          <p:nvPr>
            <p:ph type="body" sz="half" idx="3"/>
          </p:nvPr>
        </p:nvSpPr>
        <p:spPr>
          <a:xfrm>
            <a:off x="4733926" y="897732"/>
            <a:ext cx="3031331" cy="1075135"/>
          </a:xfrm>
        </p:spPr>
        <p:txBody>
          <a:bodyPr>
            <a:normAutofit fontScale="77500" lnSpcReduction="20000"/>
          </a:bodyPr>
          <a:lstStyle/>
          <a:p>
            <a:pPr algn="ctr" eaLnBrk="1" hangingPunct="1">
              <a:buFont typeface="Arial" charset="0"/>
              <a:buNone/>
              <a:defRPr/>
            </a:pPr>
            <a:r>
              <a:rPr lang="en-US" sz="2700" dirty="0">
                <a:solidFill>
                  <a:schemeClr val="accent5">
                    <a:lumMod val="50000"/>
                  </a:schemeClr>
                </a:solidFill>
              </a:rPr>
              <a:t>Federative </a:t>
            </a:r>
          </a:p>
          <a:p>
            <a:pPr algn="ctr" eaLnBrk="1" hangingPunct="1">
              <a:buFont typeface="Arial" charset="0"/>
              <a:buNone/>
              <a:defRPr/>
            </a:pPr>
            <a:r>
              <a:rPr lang="en-US" sz="2700" dirty="0">
                <a:solidFill>
                  <a:schemeClr val="accent5">
                    <a:lumMod val="50000"/>
                  </a:schemeClr>
                </a:solidFill>
              </a:rPr>
              <a:t>political order</a:t>
            </a:r>
          </a:p>
          <a:p>
            <a:pPr algn="ctr" eaLnBrk="1" hangingPunct="1">
              <a:buFont typeface="Arial" charset="0"/>
              <a:buNone/>
              <a:defRPr/>
            </a:pPr>
            <a:r>
              <a:rPr lang="en-US" sz="2700" dirty="0">
                <a:solidFill>
                  <a:schemeClr val="accent5">
                    <a:lumMod val="50000"/>
                  </a:schemeClr>
                </a:solidFill>
              </a:rPr>
              <a:t>(Y-matrix)</a:t>
            </a:r>
            <a:endParaRPr lang="ru-RU" sz="2700" dirty="0">
              <a:solidFill>
                <a:schemeClr val="accent5">
                  <a:lumMod val="50000"/>
                </a:schemeClr>
              </a:solidFill>
            </a:endParaRPr>
          </a:p>
        </p:txBody>
      </p:sp>
      <p:sp>
        <p:nvSpPr>
          <p:cNvPr id="38917" name="Номер слайда 6">
            <a:extLst>
              <a:ext uri="{FF2B5EF4-FFF2-40B4-BE49-F238E27FC236}">
                <a16:creationId xmlns:a16="http://schemas.microsoft.com/office/drawing/2014/main" id="{DA48E0B1-0186-4794-8BB7-80D89131B867}"/>
              </a:ext>
            </a:extLst>
          </p:cNvPr>
          <p:cNvSpPr>
            <a:spLocks noGrp="1"/>
          </p:cNvSpPr>
          <p:nvPr>
            <p:ph type="sldNum" sz="quarter" idx="12"/>
          </p:nvPr>
        </p:nvSpPr>
        <p:spPr bwMode="auto">
          <a:xfrm>
            <a:off x="3486150" y="4767263"/>
            <a:ext cx="2171700" cy="2738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557213" indent="-214313" eaLnBrk="0" hangingPunct="0">
              <a:defRPr>
                <a:solidFill>
                  <a:schemeClr val="tx1"/>
                </a:solidFill>
                <a:latin typeface="Arial" panose="020B0604020202020204" pitchFamily="34" charset="0"/>
                <a:cs typeface="Arial" panose="020B0604020202020204" pitchFamily="34" charset="0"/>
              </a:defRPr>
            </a:lvl2pPr>
            <a:lvl3pPr marL="857250" indent="-171450" eaLnBrk="0" hangingPunct="0">
              <a:defRPr>
                <a:solidFill>
                  <a:schemeClr val="tx1"/>
                </a:solidFill>
                <a:latin typeface="Arial" panose="020B0604020202020204" pitchFamily="34" charset="0"/>
                <a:cs typeface="Arial" panose="020B0604020202020204" pitchFamily="34" charset="0"/>
              </a:defRPr>
            </a:lvl3pPr>
            <a:lvl4pPr marL="1200150" indent="-171450" eaLnBrk="0" hangingPunct="0">
              <a:defRPr>
                <a:solidFill>
                  <a:schemeClr val="tx1"/>
                </a:solidFill>
                <a:latin typeface="Arial" panose="020B0604020202020204" pitchFamily="34" charset="0"/>
                <a:cs typeface="Arial" panose="020B0604020202020204" pitchFamily="34" charset="0"/>
              </a:defRPr>
            </a:lvl4pPr>
            <a:lvl5pPr marL="1543050" indent="-171450" eaLnBrk="0" hangingPunct="0">
              <a:defRPr>
                <a:solidFill>
                  <a:schemeClr val="tx1"/>
                </a:solidFill>
                <a:latin typeface="Arial" panose="020B0604020202020204" pitchFamily="34" charset="0"/>
                <a:cs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fld id="{6E0012DD-416B-4922-A379-3AB1408F47FA}" type="slidenum">
              <a:rPr lang="ru-RU" altLang="ru-RU">
                <a:solidFill>
                  <a:srgbClr val="898989"/>
                </a:solidFill>
                <a:latin typeface="Calibri" panose="020F0502020204030204" pitchFamily="34" charset="0"/>
              </a:rPr>
              <a:pPr algn="ctr" eaLnBrk="1" hangingPunct="1"/>
              <a:t>22</a:t>
            </a:fld>
            <a:endParaRPr lang="ru-RU" altLang="ru-RU">
              <a:solidFill>
                <a:srgbClr val="898989"/>
              </a:solidFill>
              <a:latin typeface="Calibri" panose="020F0502020204030204" pitchFamily="34" charset="0"/>
            </a:endParaRPr>
          </a:p>
        </p:txBody>
      </p:sp>
      <p:pic>
        <p:nvPicPr>
          <p:cNvPr id="38918" name="Picture 2" descr="C:\Users\Sony\Pictures\ФЛАГ США.jpg">
            <a:extLst>
              <a:ext uri="{FF2B5EF4-FFF2-40B4-BE49-F238E27FC236}">
                <a16:creationId xmlns:a16="http://schemas.microsoft.com/office/drawing/2014/main" id="{CE7A5E88-55C2-4D4F-B894-EDDB8B8438C9}"/>
              </a:ext>
            </a:extLst>
          </p:cNvPr>
          <p:cNvPicPr>
            <a:picLocks noGrp="1" noChangeAspect="1" noChangeArrowheads="1"/>
          </p:cNvPicPr>
          <p:nvPr>
            <p:ph sz="quarter" idx="2"/>
          </p:nvPr>
        </p:nvPicPr>
        <p:blipFill>
          <a:blip r:embed="rId2">
            <a:extLst>
              <a:ext uri="{28A0092B-C50C-407E-A947-70E740481C1C}">
                <a14:useLocalDpi xmlns:a14="http://schemas.microsoft.com/office/drawing/2010/main" val="0"/>
              </a:ext>
            </a:extLst>
          </a:blip>
          <a:srcRect/>
          <a:stretch>
            <a:fillRect/>
          </a:stretch>
        </p:blipFill>
        <p:spPr>
          <a:xfrm>
            <a:off x="5112544" y="2193131"/>
            <a:ext cx="2537222" cy="1810941"/>
          </a:xfrm>
        </p:spPr>
      </p:pic>
      <p:pic>
        <p:nvPicPr>
          <p:cNvPr id="38919" name="Picture 3" descr="C:\Users\Sony\Pictures\flags-china-.jpg">
            <a:extLst>
              <a:ext uri="{FF2B5EF4-FFF2-40B4-BE49-F238E27FC236}">
                <a16:creationId xmlns:a16="http://schemas.microsoft.com/office/drawing/2014/main" id="{2F4AE6EE-EC29-49C4-AF83-54BE38293E2D}"/>
              </a:ext>
            </a:extLst>
          </p:cNvPr>
          <p:cNvPicPr>
            <a:picLocks noGrp="1" noChangeAspect="1" noChangeArrowheads="1"/>
          </p:cNvPicPr>
          <p:nvPr>
            <p:ph sz="quarter" idx="4"/>
          </p:nvPr>
        </p:nvPicPr>
        <p:blipFill>
          <a:blip r:embed="rId3">
            <a:extLst>
              <a:ext uri="{28A0092B-C50C-407E-A947-70E740481C1C}">
                <a14:useLocalDpi xmlns:a14="http://schemas.microsoft.com/office/drawing/2010/main" val="0"/>
              </a:ext>
            </a:extLst>
          </a:blip>
          <a:srcRect/>
          <a:stretch>
            <a:fillRect/>
          </a:stretch>
        </p:blipFill>
        <p:spPr>
          <a:xfrm>
            <a:off x="1494235" y="2139553"/>
            <a:ext cx="2807494" cy="2128838"/>
          </a:xfrm>
        </p:spPr>
      </p:pic>
      <p:sp>
        <p:nvSpPr>
          <p:cNvPr id="8" name="Нижний колонтитул 7">
            <a:extLst>
              <a:ext uri="{FF2B5EF4-FFF2-40B4-BE49-F238E27FC236}">
                <a16:creationId xmlns:a16="http://schemas.microsoft.com/office/drawing/2014/main" id="{C598CDAA-AACC-4386-9943-75794484DC48}"/>
              </a:ext>
            </a:extLst>
          </p:cNvPr>
          <p:cNvSpPr>
            <a:spLocks noGrp="1"/>
          </p:cNvSpPr>
          <p:nvPr>
            <p:ph type="ftr" sz="quarter" idx="11"/>
          </p:nvPr>
        </p:nvSpPr>
        <p:spPr/>
        <p:txBody>
          <a:bodyPr/>
          <a:lstStyle/>
          <a:p>
            <a:pPr>
              <a:defRPr/>
            </a:pPr>
            <a:r>
              <a:rPr lang="en-US"/>
              <a:t>EAEPE 2020 September 2-4</a:t>
            </a:r>
            <a:endParaRPr lang="ru-RU"/>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2">
            <a:extLst>
              <a:ext uri="{FF2B5EF4-FFF2-40B4-BE49-F238E27FC236}">
                <a16:creationId xmlns:a16="http://schemas.microsoft.com/office/drawing/2014/main" id="{CF2FA5E5-4AAE-4BBD-9C42-932BAC4AD6C9}"/>
              </a:ext>
            </a:extLst>
          </p:cNvPr>
          <p:cNvSpPr>
            <a:spLocks noGrp="1" noChangeArrowheads="1"/>
          </p:cNvSpPr>
          <p:nvPr>
            <p:ph type="title"/>
          </p:nvPr>
        </p:nvSpPr>
        <p:spPr/>
        <p:txBody>
          <a:bodyPr/>
          <a:lstStyle/>
          <a:p>
            <a:pPr eaLnBrk="1" hangingPunct="1">
              <a:defRPr/>
            </a:pPr>
            <a:r>
              <a:rPr lang="en-US" sz="2400" b="1" dirty="0">
                <a:solidFill>
                  <a:schemeClr val="accent5">
                    <a:lumMod val="50000"/>
                  </a:schemeClr>
                </a:solidFill>
              </a:rPr>
              <a:t>Institutions of X- and Y-matrices </a:t>
            </a:r>
            <a:br>
              <a:rPr lang="ru-RU" sz="2400" b="1" dirty="0">
                <a:solidFill>
                  <a:schemeClr val="accent5">
                    <a:lumMod val="50000"/>
                  </a:schemeClr>
                </a:solidFill>
              </a:rPr>
            </a:br>
            <a:r>
              <a:rPr lang="en-US" sz="2400" b="1" dirty="0">
                <a:solidFill>
                  <a:schemeClr val="accent5">
                    <a:lumMod val="50000"/>
                  </a:schemeClr>
                </a:solidFill>
              </a:rPr>
              <a:t>in the ideology and their functions</a:t>
            </a:r>
            <a:endParaRPr lang="ru-RU" sz="2400" b="1" dirty="0">
              <a:solidFill>
                <a:schemeClr val="accent5">
                  <a:lumMod val="50000"/>
                </a:schemeClr>
              </a:solidFill>
            </a:endParaRPr>
          </a:p>
        </p:txBody>
      </p:sp>
      <p:sp>
        <p:nvSpPr>
          <p:cNvPr id="39939" name="Номер слайда 5">
            <a:extLst>
              <a:ext uri="{FF2B5EF4-FFF2-40B4-BE49-F238E27FC236}">
                <a16:creationId xmlns:a16="http://schemas.microsoft.com/office/drawing/2014/main" id="{04C195C5-C567-4F4B-8FC8-FB7FF4C9C39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557213" indent="-214313" eaLnBrk="0" hangingPunct="0">
              <a:defRPr>
                <a:solidFill>
                  <a:schemeClr val="tx1"/>
                </a:solidFill>
                <a:latin typeface="Arial" panose="020B0604020202020204" pitchFamily="34" charset="0"/>
                <a:cs typeface="Arial" panose="020B0604020202020204" pitchFamily="34" charset="0"/>
              </a:defRPr>
            </a:lvl2pPr>
            <a:lvl3pPr marL="857250" indent="-171450" eaLnBrk="0" hangingPunct="0">
              <a:defRPr>
                <a:solidFill>
                  <a:schemeClr val="tx1"/>
                </a:solidFill>
                <a:latin typeface="Arial" panose="020B0604020202020204" pitchFamily="34" charset="0"/>
                <a:cs typeface="Arial" panose="020B0604020202020204" pitchFamily="34" charset="0"/>
              </a:defRPr>
            </a:lvl3pPr>
            <a:lvl4pPr marL="1200150" indent="-171450" eaLnBrk="0" hangingPunct="0">
              <a:defRPr>
                <a:solidFill>
                  <a:schemeClr val="tx1"/>
                </a:solidFill>
                <a:latin typeface="Arial" panose="020B0604020202020204" pitchFamily="34" charset="0"/>
                <a:cs typeface="Arial" panose="020B0604020202020204" pitchFamily="34" charset="0"/>
              </a:defRPr>
            </a:lvl4pPr>
            <a:lvl5pPr marL="1543050" indent="-171450" eaLnBrk="0" hangingPunct="0">
              <a:defRPr>
                <a:solidFill>
                  <a:schemeClr val="tx1"/>
                </a:solidFill>
                <a:latin typeface="Arial" panose="020B0604020202020204" pitchFamily="34" charset="0"/>
                <a:cs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4D1B559-1CAF-468D-ADE3-67B4C888DDCF}" type="slidenum">
              <a:rPr lang="ru-RU" altLang="ru-RU">
                <a:solidFill>
                  <a:srgbClr val="898989"/>
                </a:solidFill>
                <a:latin typeface="Calibri" panose="020F0502020204030204" pitchFamily="34" charset="0"/>
              </a:rPr>
              <a:pPr eaLnBrk="1" hangingPunct="1"/>
              <a:t>23</a:t>
            </a:fld>
            <a:endParaRPr lang="ru-RU" altLang="ru-RU">
              <a:solidFill>
                <a:srgbClr val="898989"/>
              </a:solidFill>
              <a:latin typeface="Calibri" panose="020F0502020204030204" pitchFamily="34" charset="0"/>
            </a:endParaRPr>
          </a:p>
        </p:txBody>
      </p:sp>
      <p:graphicFrame>
        <p:nvGraphicFramePr>
          <p:cNvPr id="42110" name="Group 126">
            <a:extLst>
              <a:ext uri="{FF2B5EF4-FFF2-40B4-BE49-F238E27FC236}">
                <a16:creationId xmlns:a16="http://schemas.microsoft.com/office/drawing/2014/main" id="{D0774F8C-1D49-4ACA-BC49-82DF9A4421BD}"/>
              </a:ext>
            </a:extLst>
          </p:cNvPr>
          <p:cNvGraphicFramePr>
            <a:graphicFrameLocks noGrp="1"/>
          </p:cNvGraphicFramePr>
          <p:nvPr/>
        </p:nvGraphicFramePr>
        <p:xfrm>
          <a:off x="1385887" y="1383506"/>
          <a:ext cx="6500813" cy="3309938"/>
        </p:xfrm>
        <a:graphic>
          <a:graphicData uri="http://schemas.openxmlformats.org/drawingml/2006/table">
            <a:tbl>
              <a:tblPr/>
              <a:tblGrid>
                <a:gridCol w="2241947">
                  <a:extLst>
                    <a:ext uri="{9D8B030D-6E8A-4147-A177-3AD203B41FA5}">
                      <a16:colId xmlns:a16="http://schemas.microsoft.com/office/drawing/2014/main" val="20000"/>
                    </a:ext>
                  </a:extLst>
                </a:gridCol>
                <a:gridCol w="2269331">
                  <a:extLst>
                    <a:ext uri="{9D8B030D-6E8A-4147-A177-3AD203B41FA5}">
                      <a16:colId xmlns:a16="http://schemas.microsoft.com/office/drawing/2014/main" val="20001"/>
                    </a:ext>
                  </a:extLst>
                </a:gridCol>
                <a:gridCol w="1989534">
                  <a:extLst>
                    <a:ext uri="{9D8B030D-6E8A-4147-A177-3AD203B41FA5}">
                      <a16:colId xmlns:a16="http://schemas.microsoft.com/office/drawing/2014/main" val="20002"/>
                    </a:ext>
                  </a:extLst>
                </a:gridCol>
              </a:tblGrid>
              <a:tr h="56360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cs typeface="Times New Roman" charset="0"/>
                        </a:rPr>
                        <a:t>Functions of institutions</a:t>
                      </a:r>
                      <a:endParaRPr kumimoji="0" lang="ru-RU" sz="1400" b="0" i="0" u="none" strike="noStrike" cap="none" normalizeH="0" baseline="0" dirty="0">
                        <a:ln>
                          <a:noFill/>
                        </a:ln>
                        <a:solidFill>
                          <a:schemeClr val="tx1"/>
                        </a:solidFill>
                        <a:effectLst/>
                        <a:latin typeface="Times New Roman" charset="0"/>
                        <a:cs typeface="Times New Roman" charset="0"/>
                      </a:endParaRPr>
                    </a:p>
                  </a:txBody>
                  <a:tcPr marL="68580" marR="68580" marT="35753" marB="35753"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80963"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charset="0"/>
                          <a:cs typeface="Times New Roman" charset="0"/>
                        </a:rPr>
                        <a:t>X-institutions of communitarian ideology</a:t>
                      </a:r>
                      <a:endParaRPr kumimoji="0" lang="ru-RU" sz="1400" b="0" i="0" u="none" strike="noStrike" cap="none" normalizeH="0" baseline="0">
                        <a:ln>
                          <a:noFill/>
                        </a:ln>
                        <a:solidFill>
                          <a:schemeClr val="tx1"/>
                        </a:solidFill>
                        <a:effectLst/>
                        <a:latin typeface="Times New Roman" charset="0"/>
                        <a:cs typeface="Times New Roman" charset="0"/>
                      </a:endParaRPr>
                    </a:p>
                  </a:txBody>
                  <a:tcPr marL="68580" marR="68580" marT="35753" marB="35753"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charset="0"/>
                          <a:cs typeface="Times New Roman" charset="0"/>
                        </a:rPr>
                        <a:t>Y-institutions of subsidiary ideology</a:t>
                      </a:r>
                      <a:endParaRPr kumimoji="0" lang="ru-RU" sz="1400" b="0" i="0" u="none" strike="noStrike" cap="none" normalizeH="0" baseline="0">
                        <a:ln>
                          <a:noFill/>
                        </a:ln>
                        <a:solidFill>
                          <a:schemeClr val="tx1"/>
                        </a:solidFill>
                        <a:effectLst/>
                        <a:latin typeface="Arial" charset="0"/>
                        <a:cs typeface="Times New Roman" charset="0"/>
                      </a:endParaRPr>
                    </a:p>
                  </a:txBody>
                  <a:tcPr marL="68580" marR="68580" marT="35753" marB="35753"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584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1" u="none" strike="noStrike" cap="none" normalizeH="0" baseline="0">
                          <a:ln>
                            <a:noFill/>
                          </a:ln>
                          <a:solidFill>
                            <a:schemeClr val="tx1"/>
                          </a:solidFill>
                          <a:effectLst/>
                          <a:latin typeface="Arial" charset="0"/>
                          <a:cs typeface="Times New Roman" charset="0"/>
                        </a:rPr>
                        <a:t> 1. Core principle of social action</a:t>
                      </a:r>
                    </a:p>
                  </a:txBody>
                  <a:tcPr marL="68580" marR="68580" marT="35753" marB="35753"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charset="0"/>
                          <a:cs typeface="Times New Roman" charset="0"/>
                        </a:rPr>
                        <a:t>Collectivism</a:t>
                      </a:r>
                    </a:p>
                  </a:txBody>
                  <a:tcPr marL="68580" marR="68580" marT="35753" marB="35753"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charset="0"/>
                          <a:cs typeface="Times New Roman" charset="0"/>
                        </a:rPr>
                        <a:t>Individualism</a:t>
                      </a:r>
                    </a:p>
                  </a:txBody>
                  <a:tcPr marL="68580" marR="68580" marT="35753" marB="35753"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2301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1" u="none" strike="noStrike" cap="none" normalizeH="0" baseline="0">
                          <a:ln>
                            <a:noFill/>
                          </a:ln>
                          <a:solidFill>
                            <a:schemeClr val="tx1"/>
                          </a:solidFill>
                          <a:effectLst/>
                          <a:latin typeface="Arial" charset="0"/>
                          <a:cs typeface="Times New Roman" charset="0"/>
                        </a:rPr>
                        <a:t>2. Normative understanding of social structure</a:t>
                      </a:r>
                    </a:p>
                  </a:txBody>
                  <a:tcPr marL="68580" marR="68580" marT="35753" marB="35753"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charset="0"/>
                          <a:cs typeface="Times New Roman" charset="0"/>
                        </a:rPr>
                        <a:t>Egalitarianism</a:t>
                      </a:r>
                    </a:p>
                  </a:txBody>
                  <a:tcPr marL="68580" marR="68580" marT="35753" marB="35753"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charset="0"/>
                          <a:cs typeface="Times New Roman" charset="0"/>
                        </a:rPr>
                        <a:t>Stratification</a:t>
                      </a:r>
                    </a:p>
                  </a:txBody>
                  <a:tcPr marL="68580" marR="68580" marT="35753" marB="35753"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584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1" u="none" strike="noStrike" cap="none" normalizeH="0" baseline="0">
                          <a:ln>
                            <a:noFill/>
                          </a:ln>
                          <a:solidFill>
                            <a:schemeClr val="tx1"/>
                          </a:solidFill>
                          <a:effectLst/>
                          <a:latin typeface="Arial" charset="0"/>
                          <a:cs typeface="Times New Roman" charset="0"/>
                        </a:rPr>
                        <a:t>3. Prevailing social values</a:t>
                      </a:r>
                    </a:p>
                  </a:txBody>
                  <a:tcPr marL="68580" marR="68580" marT="35753" marB="35753"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charset="0"/>
                          <a:cs typeface="Times New Roman" charset="0"/>
                        </a:rPr>
                        <a:t>Order</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a:ln>
                          <a:noFill/>
                        </a:ln>
                        <a:solidFill>
                          <a:schemeClr val="tx1"/>
                        </a:solidFill>
                        <a:effectLst/>
                        <a:latin typeface="Arial" charset="0"/>
                        <a:cs typeface="Times New Roman" charset="0"/>
                      </a:endParaRPr>
                    </a:p>
                  </a:txBody>
                  <a:tcPr marL="68580" marR="68580" marT="35753" marB="35753"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charset="0"/>
                          <a:cs typeface="Times New Roman" charset="0"/>
                        </a:rPr>
                        <a:t>Freedom </a:t>
                      </a:r>
                      <a:endParaRPr kumimoji="0" lang="ru-RU" sz="1400" b="1" i="0" u="none" strike="noStrike" cap="none" normalizeH="0" baseline="0">
                        <a:ln>
                          <a:noFill/>
                        </a:ln>
                        <a:solidFill>
                          <a:schemeClr val="tx1"/>
                        </a:solidFill>
                        <a:effectLst/>
                        <a:latin typeface="Arial" charset="0"/>
                        <a:cs typeface="Times New Roman" charset="0"/>
                      </a:endParaRPr>
                    </a:p>
                  </a:txBody>
                  <a:tcPr marL="68580" marR="68580" marT="35753" marB="35753"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584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1" u="none" strike="noStrike" cap="none" normalizeH="0" baseline="0">
                          <a:ln>
                            <a:noFill/>
                          </a:ln>
                          <a:solidFill>
                            <a:schemeClr val="tx1"/>
                          </a:solidFill>
                          <a:effectLst/>
                          <a:latin typeface="Arial" charset="0"/>
                          <a:cs typeface="Arial" charset="0"/>
                        </a:rPr>
                        <a:t>4. Labor attitudes</a:t>
                      </a:r>
                    </a:p>
                  </a:txBody>
                  <a:tcPr marL="68580" marR="68580" marT="35753" marB="35753"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charset="0"/>
                          <a:cs typeface="Times New Roman" charset="0"/>
                        </a:rPr>
                        <a:t>Well-being-oriented</a:t>
                      </a:r>
                      <a:endParaRPr kumimoji="0" lang="ru-RU" sz="1400" b="1" i="0" u="none" strike="noStrike" cap="none" normalizeH="0" baseline="0">
                        <a:ln>
                          <a:noFill/>
                        </a:ln>
                        <a:solidFill>
                          <a:schemeClr val="tx1"/>
                        </a:solidFill>
                        <a:effectLst/>
                        <a:latin typeface="Arial" charset="0"/>
                        <a:cs typeface="Times New Roman"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a:ln>
                          <a:noFill/>
                        </a:ln>
                        <a:solidFill>
                          <a:schemeClr val="tx1"/>
                        </a:solidFill>
                        <a:effectLst/>
                        <a:latin typeface="Arial" charset="0"/>
                        <a:cs typeface="Times New Roman" charset="0"/>
                      </a:endParaRPr>
                    </a:p>
                  </a:txBody>
                  <a:tcPr marL="68580" marR="68580" marT="35753" marB="35753"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cs typeface="Times New Roman" charset="0"/>
                        </a:rPr>
                        <a:t>Pecuniary-oriented</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400" b="1" i="0" u="none" strike="noStrike" cap="none" normalizeH="0" baseline="0" dirty="0">
                        <a:ln>
                          <a:noFill/>
                        </a:ln>
                        <a:solidFill>
                          <a:schemeClr val="tx1"/>
                        </a:solidFill>
                        <a:effectLst/>
                        <a:latin typeface="Arial" charset="0"/>
                        <a:cs typeface="Times New Roman" charset="0"/>
                      </a:endParaRPr>
                    </a:p>
                  </a:txBody>
                  <a:tcPr marL="68580" marR="68580" marT="35753" marB="35753"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0584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1" u="none" strike="noStrike" cap="none" normalizeH="0" baseline="0" dirty="0">
                          <a:ln>
                            <a:noFill/>
                          </a:ln>
                          <a:solidFill>
                            <a:schemeClr val="tx1"/>
                          </a:solidFill>
                          <a:effectLst/>
                          <a:latin typeface="Arial" charset="0"/>
                          <a:cs typeface="Times New Roman" charset="0"/>
                        </a:rPr>
                        <a:t>5.</a:t>
                      </a:r>
                      <a:r>
                        <a:rPr kumimoji="0" lang="ru-RU" sz="1400" b="0" i="1" u="none" strike="noStrike" cap="none" normalizeH="0" baseline="0" dirty="0">
                          <a:ln>
                            <a:noFill/>
                          </a:ln>
                          <a:solidFill>
                            <a:schemeClr val="tx1"/>
                          </a:solidFill>
                          <a:effectLst/>
                          <a:latin typeface="Arial" charset="0"/>
                          <a:cs typeface="Times New Roman" charset="0"/>
                        </a:rPr>
                        <a:t> </a:t>
                      </a:r>
                      <a:r>
                        <a:rPr kumimoji="0" lang="en-US" sz="1400" b="0" i="1" u="none" strike="noStrike" cap="none" normalizeH="0" baseline="0" dirty="0">
                          <a:ln>
                            <a:noFill/>
                          </a:ln>
                          <a:solidFill>
                            <a:schemeClr val="tx1"/>
                          </a:solidFill>
                          <a:effectLst/>
                          <a:latin typeface="Arial" charset="0"/>
                          <a:cs typeface="Times New Roman" charset="0"/>
                        </a:rPr>
                        <a:t>Principles of common  thinking</a:t>
                      </a:r>
                      <a:endParaRPr kumimoji="0" lang="en-US" sz="1100" b="0" i="1" u="none" strike="noStrike" cap="none" normalizeH="0" baseline="0" dirty="0">
                        <a:ln>
                          <a:noFill/>
                        </a:ln>
                        <a:solidFill>
                          <a:schemeClr val="tx1"/>
                        </a:solidFill>
                        <a:effectLst/>
                        <a:latin typeface="Arial" charset="0"/>
                        <a:cs typeface="Times New Roman" charset="0"/>
                      </a:endParaRPr>
                    </a:p>
                  </a:txBody>
                  <a:tcPr marL="68580" marR="68580" marT="35753" marB="35753"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charset="0"/>
                          <a:cs typeface="Times New Roman" charset="0"/>
                        </a:rPr>
                        <a:t> Generalization-Integralism/Holism</a:t>
                      </a:r>
                    </a:p>
                  </a:txBody>
                  <a:tcPr marL="68580" marR="68580" marT="35753" marB="35753"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Arial" charset="0"/>
                          <a:cs typeface="Times New Roman" charset="0"/>
                        </a:rPr>
                        <a:t>Specialization-Atomization/Mereism</a:t>
                      </a:r>
                      <a:endParaRPr kumimoji="0" lang="ru-RU" sz="1400" b="1" i="0" u="none" strike="noStrike" cap="none" normalizeH="0" baseline="0">
                        <a:ln>
                          <a:noFill/>
                        </a:ln>
                        <a:solidFill>
                          <a:schemeClr val="tx1"/>
                        </a:solidFill>
                        <a:effectLst/>
                        <a:latin typeface="Arial" charset="0"/>
                        <a:cs typeface="Times New Roman" charset="0"/>
                      </a:endParaRPr>
                    </a:p>
                  </a:txBody>
                  <a:tcPr marL="68580" marR="68580" marT="35753" marB="35753"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5" name="Нижний колонтитул 4">
            <a:extLst>
              <a:ext uri="{FF2B5EF4-FFF2-40B4-BE49-F238E27FC236}">
                <a16:creationId xmlns:a16="http://schemas.microsoft.com/office/drawing/2014/main" id="{77A5BA5F-DA92-4537-91F4-479415AA195D}"/>
              </a:ext>
            </a:extLst>
          </p:cNvPr>
          <p:cNvSpPr>
            <a:spLocks noGrp="1"/>
          </p:cNvSpPr>
          <p:nvPr>
            <p:ph type="ftr" sz="quarter" idx="11"/>
          </p:nvPr>
        </p:nvSpPr>
        <p:spPr/>
        <p:txBody>
          <a:bodyPr/>
          <a:lstStyle/>
          <a:p>
            <a:pPr>
              <a:defRPr/>
            </a:pPr>
            <a:r>
              <a:rPr lang="en-US"/>
              <a:t>EAEPE 2020 September 2-4</a:t>
            </a:r>
            <a:endParaRPr lang="ru-RU"/>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Заголовок 1">
            <a:extLst>
              <a:ext uri="{FF2B5EF4-FFF2-40B4-BE49-F238E27FC236}">
                <a16:creationId xmlns:a16="http://schemas.microsoft.com/office/drawing/2014/main" id="{DB64A001-D8E3-4DF5-87FE-4E6A7F6D3289}"/>
              </a:ext>
            </a:extLst>
          </p:cNvPr>
          <p:cNvSpPr>
            <a:spLocks noGrp="1"/>
          </p:cNvSpPr>
          <p:nvPr>
            <p:ph type="title"/>
          </p:nvPr>
        </p:nvSpPr>
        <p:spPr/>
        <p:txBody>
          <a:bodyPr/>
          <a:lstStyle/>
          <a:p>
            <a:pPr eaLnBrk="1" hangingPunct="1"/>
            <a:endParaRPr kumimoji="0" lang="ru-RU" altLang="ru-RU"/>
          </a:p>
        </p:txBody>
      </p:sp>
      <p:sp>
        <p:nvSpPr>
          <p:cNvPr id="3" name="Текст 2">
            <a:extLst>
              <a:ext uri="{FF2B5EF4-FFF2-40B4-BE49-F238E27FC236}">
                <a16:creationId xmlns:a16="http://schemas.microsoft.com/office/drawing/2014/main" id="{4EBA59A4-1171-4DCB-82CF-D48AF16CC3AF}"/>
              </a:ext>
            </a:extLst>
          </p:cNvPr>
          <p:cNvSpPr>
            <a:spLocks noGrp="1"/>
          </p:cNvSpPr>
          <p:nvPr>
            <p:ph type="body" idx="1"/>
          </p:nvPr>
        </p:nvSpPr>
        <p:spPr>
          <a:xfrm>
            <a:off x="1439467" y="1275160"/>
            <a:ext cx="3031331" cy="672703"/>
          </a:xfrm>
        </p:spPr>
        <p:txBody>
          <a:bodyPr>
            <a:normAutofit fontScale="77500" lnSpcReduction="20000"/>
          </a:bodyPr>
          <a:lstStyle/>
          <a:p>
            <a:pPr algn="ctr" eaLnBrk="1" hangingPunct="1">
              <a:buFont typeface="Arial" charset="0"/>
              <a:buNone/>
              <a:defRPr/>
            </a:pPr>
            <a:r>
              <a:rPr lang="en-US" sz="2700" dirty="0">
                <a:solidFill>
                  <a:schemeClr val="accent5">
                    <a:lumMod val="50000"/>
                  </a:schemeClr>
                </a:solidFill>
              </a:rPr>
              <a:t>Communitarian  ideology (X-matrix)</a:t>
            </a:r>
            <a:endParaRPr lang="ru-RU" sz="2700" dirty="0">
              <a:solidFill>
                <a:schemeClr val="accent5">
                  <a:lumMod val="50000"/>
                </a:schemeClr>
              </a:solidFill>
            </a:endParaRPr>
          </a:p>
        </p:txBody>
      </p:sp>
      <p:sp>
        <p:nvSpPr>
          <p:cNvPr id="4" name="Текст 3">
            <a:extLst>
              <a:ext uri="{FF2B5EF4-FFF2-40B4-BE49-F238E27FC236}">
                <a16:creationId xmlns:a16="http://schemas.microsoft.com/office/drawing/2014/main" id="{BF10E866-ABAF-40D0-A387-07EC43E5BFB1}"/>
              </a:ext>
            </a:extLst>
          </p:cNvPr>
          <p:cNvSpPr>
            <a:spLocks noGrp="1"/>
          </p:cNvSpPr>
          <p:nvPr>
            <p:ph type="body" sz="half" idx="3"/>
          </p:nvPr>
        </p:nvSpPr>
        <p:spPr>
          <a:xfrm>
            <a:off x="4680348" y="1275160"/>
            <a:ext cx="3031331" cy="648890"/>
          </a:xfrm>
        </p:spPr>
        <p:txBody>
          <a:bodyPr>
            <a:normAutofit fontScale="77500" lnSpcReduction="20000"/>
          </a:bodyPr>
          <a:lstStyle/>
          <a:p>
            <a:pPr algn="ctr" eaLnBrk="1" hangingPunct="1">
              <a:buFont typeface="Arial" charset="0"/>
              <a:buNone/>
              <a:defRPr/>
            </a:pPr>
            <a:r>
              <a:rPr lang="en-US" sz="2700" dirty="0">
                <a:solidFill>
                  <a:schemeClr val="accent5">
                    <a:lumMod val="50000"/>
                  </a:schemeClr>
                </a:solidFill>
              </a:rPr>
              <a:t>Individualistic ideology (Y-matrix)</a:t>
            </a:r>
            <a:endParaRPr lang="ru-RU" sz="2700" dirty="0">
              <a:solidFill>
                <a:schemeClr val="accent5">
                  <a:lumMod val="50000"/>
                </a:schemeClr>
              </a:solidFill>
            </a:endParaRPr>
          </a:p>
        </p:txBody>
      </p:sp>
      <p:sp>
        <p:nvSpPr>
          <p:cNvPr id="40965" name="Номер слайда 6">
            <a:extLst>
              <a:ext uri="{FF2B5EF4-FFF2-40B4-BE49-F238E27FC236}">
                <a16:creationId xmlns:a16="http://schemas.microsoft.com/office/drawing/2014/main" id="{EC19ED1E-5C72-41AC-BB85-50E2D5957A84}"/>
              </a:ext>
            </a:extLst>
          </p:cNvPr>
          <p:cNvSpPr>
            <a:spLocks noGrp="1"/>
          </p:cNvSpPr>
          <p:nvPr>
            <p:ph type="sldNum" sz="quarter" idx="12"/>
          </p:nvPr>
        </p:nvSpPr>
        <p:spPr bwMode="auto">
          <a:xfrm>
            <a:off x="3486150" y="4767263"/>
            <a:ext cx="2171700" cy="2738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557213" indent="-214313" eaLnBrk="0" hangingPunct="0">
              <a:defRPr>
                <a:solidFill>
                  <a:schemeClr val="tx1"/>
                </a:solidFill>
                <a:latin typeface="Arial" panose="020B0604020202020204" pitchFamily="34" charset="0"/>
                <a:cs typeface="Arial" panose="020B0604020202020204" pitchFamily="34" charset="0"/>
              </a:defRPr>
            </a:lvl2pPr>
            <a:lvl3pPr marL="857250" indent="-171450" eaLnBrk="0" hangingPunct="0">
              <a:defRPr>
                <a:solidFill>
                  <a:schemeClr val="tx1"/>
                </a:solidFill>
                <a:latin typeface="Arial" panose="020B0604020202020204" pitchFamily="34" charset="0"/>
                <a:cs typeface="Arial" panose="020B0604020202020204" pitchFamily="34" charset="0"/>
              </a:defRPr>
            </a:lvl3pPr>
            <a:lvl4pPr marL="1200150" indent="-171450" eaLnBrk="0" hangingPunct="0">
              <a:defRPr>
                <a:solidFill>
                  <a:schemeClr val="tx1"/>
                </a:solidFill>
                <a:latin typeface="Arial" panose="020B0604020202020204" pitchFamily="34" charset="0"/>
                <a:cs typeface="Arial" panose="020B0604020202020204" pitchFamily="34" charset="0"/>
              </a:defRPr>
            </a:lvl4pPr>
            <a:lvl5pPr marL="1543050" indent="-171450" eaLnBrk="0" hangingPunct="0">
              <a:defRPr>
                <a:solidFill>
                  <a:schemeClr val="tx1"/>
                </a:solidFill>
                <a:latin typeface="Arial" panose="020B0604020202020204" pitchFamily="34" charset="0"/>
                <a:cs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fld id="{739D9160-2279-4621-8C17-1EE376E710F2}" type="slidenum">
              <a:rPr lang="ru-RU" altLang="ru-RU">
                <a:solidFill>
                  <a:srgbClr val="898989"/>
                </a:solidFill>
                <a:latin typeface="Calibri" panose="020F0502020204030204" pitchFamily="34" charset="0"/>
              </a:rPr>
              <a:pPr algn="ctr" eaLnBrk="1" hangingPunct="1"/>
              <a:t>24</a:t>
            </a:fld>
            <a:endParaRPr lang="ru-RU" altLang="ru-RU">
              <a:solidFill>
                <a:srgbClr val="898989"/>
              </a:solidFill>
              <a:latin typeface="Calibri" panose="020F0502020204030204" pitchFamily="34" charset="0"/>
            </a:endParaRPr>
          </a:p>
        </p:txBody>
      </p:sp>
      <p:pic>
        <p:nvPicPr>
          <p:cNvPr id="40966" name="Picture 3" descr="C:\Users\Sony\Pictures\индивидуализм.jpg">
            <a:extLst>
              <a:ext uri="{FF2B5EF4-FFF2-40B4-BE49-F238E27FC236}">
                <a16:creationId xmlns:a16="http://schemas.microsoft.com/office/drawing/2014/main" id="{3A85FBBC-9526-47D4-901C-5BE98EF3F845}"/>
              </a:ext>
            </a:extLst>
          </p:cNvPr>
          <p:cNvPicPr>
            <a:picLocks noGrp="1" noChangeAspect="1" noChangeArrowheads="1"/>
          </p:cNvPicPr>
          <p:nvPr>
            <p:ph sz="quarter" idx="4"/>
          </p:nvPr>
        </p:nvPicPr>
        <p:blipFill>
          <a:blip r:embed="rId3">
            <a:extLst>
              <a:ext uri="{28A0092B-C50C-407E-A947-70E740481C1C}">
                <a14:useLocalDpi xmlns:a14="http://schemas.microsoft.com/office/drawing/2010/main" val="0"/>
              </a:ext>
            </a:extLst>
          </a:blip>
          <a:srcRect/>
          <a:stretch>
            <a:fillRect/>
          </a:stretch>
        </p:blipFill>
        <p:spPr>
          <a:xfrm rot="1153269">
            <a:off x="5253038" y="2352675"/>
            <a:ext cx="1937147" cy="1844279"/>
          </a:xfrm>
        </p:spPr>
      </p:pic>
      <p:pic>
        <p:nvPicPr>
          <p:cNvPr id="40967" name="Рисунок 8" descr="http://img.uucyc.ru/unity.jpg">
            <a:extLst>
              <a:ext uri="{FF2B5EF4-FFF2-40B4-BE49-F238E27FC236}">
                <a16:creationId xmlns:a16="http://schemas.microsoft.com/office/drawing/2014/main" id="{8920A74D-BF2E-4214-A888-FCA6FCBCBB5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33588" y="2247900"/>
            <a:ext cx="2484835" cy="21597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Нижний колонтитул 7">
            <a:extLst>
              <a:ext uri="{FF2B5EF4-FFF2-40B4-BE49-F238E27FC236}">
                <a16:creationId xmlns:a16="http://schemas.microsoft.com/office/drawing/2014/main" id="{99A5EA8C-221F-4292-BD1E-534AEAA04E44}"/>
              </a:ext>
            </a:extLst>
          </p:cNvPr>
          <p:cNvSpPr>
            <a:spLocks noGrp="1"/>
          </p:cNvSpPr>
          <p:nvPr>
            <p:ph type="ftr" sz="quarter" idx="11"/>
          </p:nvPr>
        </p:nvSpPr>
        <p:spPr/>
        <p:txBody>
          <a:bodyPr/>
          <a:lstStyle/>
          <a:p>
            <a:pPr>
              <a:defRPr/>
            </a:pPr>
            <a:r>
              <a:rPr lang="en-US"/>
              <a:t>EAEPE 2020 September 2-4</a:t>
            </a:r>
            <a:endParaRPr lang="ru-RU"/>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14">
            <a:extLst>
              <a:ext uri="{FF2B5EF4-FFF2-40B4-BE49-F238E27FC236}">
                <a16:creationId xmlns:a16="http://schemas.microsoft.com/office/drawing/2014/main" id="{B6183F8F-DCB8-46C2-8285-5F0753CBBE88}"/>
              </a:ext>
            </a:extLst>
          </p:cNvPr>
          <p:cNvSpPr>
            <a:spLocks noGrp="1" noChangeArrowheads="1"/>
          </p:cNvSpPr>
          <p:nvPr>
            <p:ph type="title"/>
          </p:nvPr>
        </p:nvSpPr>
        <p:spPr/>
        <p:txBody>
          <a:bodyPr/>
          <a:lstStyle/>
          <a:p>
            <a:pPr eaLnBrk="1" hangingPunct="1">
              <a:defRPr/>
            </a:pPr>
            <a:r>
              <a:rPr lang="en-US" sz="2400" b="1" dirty="0">
                <a:solidFill>
                  <a:schemeClr val="accent5">
                    <a:lumMod val="50000"/>
                  </a:schemeClr>
                </a:solidFill>
              </a:rPr>
              <a:t>Combinations of X- and Y-matrices</a:t>
            </a:r>
            <a:endParaRPr lang="ru-RU" sz="2400" b="1" dirty="0">
              <a:solidFill>
                <a:schemeClr val="accent5">
                  <a:lumMod val="50000"/>
                </a:schemeClr>
              </a:solidFill>
            </a:endParaRPr>
          </a:p>
        </p:txBody>
      </p:sp>
      <p:sp>
        <p:nvSpPr>
          <p:cNvPr id="41987" name="Rectangle 16">
            <a:extLst>
              <a:ext uri="{FF2B5EF4-FFF2-40B4-BE49-F238E27FC236}">
                <a16:creationId xmlns:a16="http://schemas.microsoft.com/office/drawing/2014/main" id="{7766041C-AD14-4EA1-AD1A-F4BEBBE30FA3}"/>
              </a:ext>
            </a:extLst>
          </p:cNvPr>
          <p:cNvSpPr>
            <a:spLocks noGrp="1" noChangeArrowheads="1"/>
          </p:cNvSpPr>
          <p:nvPr>
            <p:ph type="body" sz="half" idx="2"/>
          </p:nvPr>
        </p:nvSpPr>
        <p:spPr>
          <a:xfrm>
            <a:off x="2114550" y="3381376"/>
            <a:ext cx="5551885" cy="1079897"/>
          </a:xfrm>
        </p:spPr>
        <p:txBody>
          <a:bodyPr/>
          <a:lstStyle/>
          <a:p>
            <a:pPr eaLnBrk="1" hangingPunct="1">
              <a:lnSpc>
                <a:spcPct val="80000"/>
              </a:lnSpc>
              <a:buFontTx/>
              <a:buNone/>
            </a:pPr>
            <a:r>
              <a:rPr lang="en-US" altLang="ru-RU" sz="1200"/>
              <a:t>        </a:t>
            </a:r>
            <a:r>
              <a:rPr lang="en-US" altLang="ru-RU" sz="1350"/>
              <a:t>Russia, China, India,                                  Europe and Western        </a:t>
            </a:r>
          </a:p>
          <a:p>
            <a:pPr eaLnBrk="1" hangingPunct="1">
              <a:lnSpc>
                <a:spcPct val="80000"/>
              </a:lnSpc>
              <a:buFontTx/>
              <a:buNone/>
            </a:pPr>
            <a:r>
              <a:rPr lang="en-US" altLang="ru-RU" sz="1350"/>
              <a:t>   most Asian, Middle Eastern,                         Offshoots: the USA,         </a:t>
            </a:r>
          </a:p>
          <a:p>
            <a:pPr eaLnBrk="1" hangingPunct="1">
              <a:lnSpc>
                <a:spcPct val="80000"/>
              </a:lnSpc>
              <a:buFontTx/>
              <a:buNone/>
            </a:pPr>
            <a:r>
              <a:rPr lang="en-US" altLang="ru-RU" sz="1350"/>
              <a:t>       Latin American as well as                           Canada, Australia,</a:t>
            </a:r>
          </a:p>
          <a:p>
            <a:pPr eaLnBrk="1" hangingPunct="1">
              <a:lnSpc>
                <a:spcPct val="80000"/>
              </a:lnSpc>
              <a:buFontTx/>
              <a:buNone/>
            </a:pPr>
            <a:r>
              <a:rPr lang="en-US" altLang="ru-RU" sz="1350"/>
              <a:t>      some other  countries</a:t>
            </a:r>
            <a:r>
              <a:rPr lang="en-US" altLang="ru-RU" sz="1200"/>
              <a:t> 	</a:t>
            </a:r>
            <a:r>
              <a:rPr lang="en-US" altLang="ru-RU" sz="1050"/>
              <a:t>	</a:t>
            </a:r>
            <a:r>
              <a:rPr lang="en-US" altLang="ru-RU" sz="1350"/>
              <a:t>              and New Zealand	        </a:t>
            </a:r>
          </a:p>
          <a:p>
            <a:pPr eaLnBrk="1" hangingPunct="1">
              <a:lnSpc>
                <a:spcPct val="80000"/>
              </a:lnSpc>
              <a:buFontTx/>
              <a:buNone/>
            </a:pPr>
            <a:r>
              <a:rPr lang="en-US" altLang="ru-RU" sz="1050"/>
              <a:t>				</a:t>
            </a:r>
            <a:endParaRPr lang="ru-RU" altLang="ru-RU" sz="1050"/>
          </a:p>
        </p:txBody>
      </p:sp>
      <p:sp>
        <p:nvSpPr>
          <p:cNvPr id="41988" name="Номер слайда 15">
            <a:extLst>
              <a:ext uri="{FF2B5EF4-FFF2-40B4-BE49-F238E27FC236}">
                <a16:creationId xmlns:a16="http://schemas.microsoft.com/office/drawing/2014/main" id="{38F7D9AA-F64D-484D-9437-B865987B35B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557213" indent="-214313" eaLnBrk="0" hangingPunct="0">
              <a:defRPr>
                <a:solidFill>
                  <a:schemeClr val="tx1"/>
                </a:solidFill>
                <a:latin typeface="Arial" panose="020B0604020202020204" pitchFamily="34" charset="0"/>
                <a:cs typeface="Arial" panose="020B0604020202020204" pitchFamily="34" charset="0"/>
              </a:defRPr>
            </a:lvl2pPr>
            <a:lvl3pPr marL="857250" indent="-171450" eaLnBrk="0" hangingPunct="0">
              <a:defRPr>
                <a:solidFill>
                  <a:schemeClr val="tx1"/>
                </a:solidFill>
                <a:latin typeface="Arial" panose="020B0604020202020204" pitchFamily="34" charset="0"/>
                <a:cs typeface="Arial" panose="020B0604020202020204" pitchFamily="34" charset="0"/>
              </a:defRPr>
            </a:lvl3pPr>
            <a:lvl4pPr marL="1200150" indent="-171450" eaLnBrk="0" hangingPunct="0">
              <a:defRPr>
                <a:solidFill>
                  <a:schemeClr val="tx1"/>
                </a:solidFill>
                <a:latin typeface="Arial" panose="020B0604020202020204" pitchFamily="34" charset="0"/>
                <a:cs typeface="Arial" panose="020B0604020202020204" pitchFamily="34" charset="0"/>
              </a:defRPr>
            </a:lvl4pPr>
            <a:lvl5pPr marL="1543050" indent="-171450" eaLnBrk="0" hangingPunct="0">
              <a:defRPr>
                <a:solidFill>
                  <a:schemeClr val="tx1"/>
                </a:solidFill>
                <a:latin typeface="Arial" panose="020B0604020202020204" pitchFamily="34" charset="0"/>
                <a:cs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8EC9CB0-4921-4879-AED6-8D44498E19E6}" type="slidenum">
              <a:rPr lang="ru-RU" altLang="ru-RU">
                <a:solidFill>
                  <a:srgbClr val="898989"/>
                </a:solidFill>
                <a:latin typeface="Calibri" panose="020F0502020204030204" pitchFamily="34" charset="0"/>
              </a:rPr>
              <a:pPr eaLnBrk="1" hangingPunct="1"/>
              <a:t>25</a:t>
            </a:fld>
            <a:endParaRPr lang="ru-RU" altLang="ru-RU">
              <a:solidFill>
                <a:srgbClr val="898989"/>
              </a:solidFill>
              <a:latin typeface="Calibri" panose="020F0502020204030204" pitchFamily="34" charset="0"/>
            </a:endParaRPr>
          </a:p>
        </p:txBody>
      </p:sp>
      <p:sp>
        <p:nvSpPr>
          <p:cNvPr id="41989" name="Rectangle 59">
            <a:extLst>
              <a:ext uri="{FF2B5EF4-FFF2-40B4-BE49-F238E27FC236}">
                <a16:creationId xmlns:a16="http://schemas.microsoft.com/office/drawing/2014/main" id="{97F18738-3BF5-4BB8-89DF-3394D4C5A0A4}"/>
              </a:ext>
            </a:extLst>
          </p:cNvPr>
          <p:cNvSpPr>
            <a:spLocks noChangeArrowheads="1"/>
          </p:cNvSpPr>
          <p:nvPr/>
        </p:nvSpPr>
        <p:spPr bwMode="auto">
          <a:xfrm>
            <a:off x="1494235" y="1221581"/>
            <a:ext cx="6172200" cy="1639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Tx/>
              <a:buChar char="•"/>
            </a:pPr>
            <a:endParaRPr lang="en-US" altLang="ru-RU" sz="2100"/>
          </a:p>
        </p:txBody>
      </p:sp>
      <p:sp>
        <p:nvSpPr>
          <p:cNvPr id="41990" name="AutoShape 60">
            <a:extLst>
              <a:ext uri="{FF2B5EF4-FFF2-40B4-BE49-F238E27FC236}">
                <a16:creationId xmlns:a16="http://schemas.microsoft.com/office/drawing/2014/main" id="{627631EC-BDB4-42C6-B5E2-7B44800F7096}"/>
              </a:ext>
            </a:extLst>
          </p:cNvPr>
          <p:cNvSpPr>
            <a:spLocks noChangeArrowheads="1"/>
          </p:cNvSpPr>
          <p:nvPr/>
        </p:nvSpPr>
        <p:spPr bwMode="auto">
          <a:xfrm rot="10800000">
            <a:off x="2357438" y="1491854"/>
            <a:ext cx="2057400" cy="1682353"/>
          </a:xfrm>
          <a:prstGeom prst="triangle">
            <a:avLst>
              <a:gd name="adj" fmla="val 50000"/>
            </a:avLst>
          </a:prstGeom>
          <a:solidFill>
            <a:srgbClr val="FFFFFF"/>
          </a:solidFill>
          <a:ln w="19050">
            <a:solidFill>
              <a:srgbClr val="000000"/>
            </a:solidFill>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ru-RU" sz="900"/>
              <a:t>   </a:t>
            </a:r>
            <a:endParaRPr lang="ru-RU" altLang="ru-RU" sz="1350"/>
          </a:p>
        </p:txBody>
      </p:sp>
      <p:sp>
        <p:nvSpPr>
          <p:cNvPr id="41991" name="AutoShape 61">
            <a:extLst>
              <a:ext uri="{FF2B5EF4-FFF2-40B4-BE49-F238E27FC236}">
                <a16:creationId xmlns:a16="http://schemas.microsoft.com/office/drawing/2014/main" id="{F2952437-96CA-4B89-A531-1181252F6D88}"/>
              </a:ext>
            </a:extLst>
          </p:cNvPr>
          <p:cNvSpPr>
            <a:spLocks noChangeArrowheads="1"/>
          </p:cNvSpPr>
          <p:nvPr/>
        </p:nvSpPr>
        <p:spPr bwMode="auto">
          <a:xfrm>
            <a:off x="5166122" y="1600200"/>
            <a:ext cx="2057400" cy="1628775"/>
          </a:xfrm>
          <a:prstGeom prst="triangle">
            <a:avLst>
              <a:gd name="adj" fmla="val 50000"/>
            </a:avLst>
          </a:prstGeom>
          <a:solidFill>
            <a:srgbClr val="FFFFFF"/>
          </a:solidFill>
          <a:ln w="19050">
            <a:solidFill>
              <a:srgbClr val="000000"/>
            </a:solidFill>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ru-RU" sz="900"/>
              <a:t>   </a:t>
            </a:r>
            <a:endParaRPr lang="ru-RU" altLang="ru-RU" sz="1350"/>
          </a:p>
        </p:txBody>
      </p:sp>
      <p:grpSp>
        <p:nvGrpSpPr>
          <p:cNvPr id="41992" name="Group 15">
            <a:extLst>
              <a:ext uri="{FF2B5EF4-FFF2-40B4-BE49-F238E27FC236}">
                <a16:creationId xmlns:a16="http://schemas.microsoft.com/office/drawing/2014/main" id="{A3F9DB95-3F2E-497B-9A4A-997E8069321A}"/>
              </a:ext>
            </a:extLst>
          </p:cNvPr>
          <p:cNvGrpSpPr>
            <a:grpSpLocks/>
          </p:cNvGrpSpPr>
          <p:nvPr/>
        </p:nvGrpSpPr>
        <p:grpSpPr bwMode="auto">
          <a:xfrm>
            <a:off x="2844403" y="1491854"/>
            <a:ext cx="1079897" cy="1367189"/>
            <a:chOff x="2267744" y="1988840"/>
            <a:chExt cx="1440159" cy="1823220"/>
          </a:xfrm>
        </p:grpSpPr>
        <p:sp>
          <p:nvSpPr>
            <p:cNvPr id="41998" name="AutoShape 62">
              <a:extLst>
                <a:ext uri="{FF2B5EF4-FFF2-40B4-BE49-F238E27FC236}">
                  <a16:creationId xmlns:a16="http://schemas.microsoft.com/office/drawing/2014/main" id="{00C32F0E-F920-482D-ADC2-964B4BB582FC}"/>
                </a:ext>
              </a:extLst>
            </p:cNvPr>
            <p:cNvSpPr>
              <a:spLocks noChangeArrowheads="1"/>
            </p:cNvSpPr>
            <p:nvPr/>
          </p:nvSpPr>
          <p:spPr bwMode="auto">
            <a:xfrm>
              <a:off x="2267744" y="1988840"/>
              <a:ext cx="1440159" cy="1080120"/>
            </a:xfrm>
            <a:prstGeom prst="triangle">
              <a:avLst>
                <a:gd name="adj" fmla="val 43287"/>
              </a:avLst>
            </a:prstGeom>
            <a:solidFill>
              <a:schemeClr val="accent1"/>
            </a:solidFill>
            <a:ln w="9525">
              <a:solidFill>
                <a:srgbClr val="000000"/>
              </a:solidFill>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ru-RU" sz="900"/>
                <a:t> </a:t>
              </a:r>
              <a:r>
                <a:rPr lang="ru-RU" altLang="ru-RU" sz="900"/>
                <a:t> </a:t>
              </a:r>
              <a:r>
                <a:rPr lang="en-US" altLang="ru-RU" sz="900"/>
                <a:t> </a:t>
              </a:r>
              <a:r>
                <a:rPr lang="ru-RU" altLang="ru-RU" sz="900"/>
                <a:t>  </a:t>
              </a:r>
              <a:r>
                <a:rPr lang="en-US" altLang="ru-RU" sz="1500" b="1"/>
                <a:t>Y</a:t>
              </a:r>
              <a:endParaRPr lang="ru-RU" altLang="ru-RU" sz="1350"/>
            </a:p>
          </p:txBody>
        </p:sp>
        <p:sp>
          <p:nvSpPr>
            <p:cNvPr id="41999" name="Rectangle 63">
              <a:extLst>
                <a:ext uri="{FF2B5EF4-FFF2-40B4-BE49-F238E27FC236}">
                  <a16:creationId xmlns:a16="http://schemas.microsoft.com/office/drawing/2014/main" id="{12B8115E-CE82-46C3-9408-309606A90402}"/>
                </a:ext>
              </a:extLst>
            </p:cNvPr>
            <p:cNvSpPr>
              <a:spLocks noChangeArrowheads="1"/>
            </p:cNvSpPr>
            <p:nvPr/>
          </p:nvSpPr>
          <p:spPr bwMode="auto">
            <a:xfrm>
              <a:off x="2771774" y="3134840"/>
              <a:ext cx="554111" cy="677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ru-RU" sz="2700" b="1"/>
                <a:t>X</a:t>
              </a:r>
            </a:p>
          </p:txBody>
        </p:sp>
      </p:grpSp>
      <p:sp>
        <p:nvSpPr>
          <p:cNvPr id="41993" name="Rectangle 64">
            <a:extLst>
              <a:ext uri="{FF2B5EF4-FFF2-40B4-BE49-F238E27FC236}">
                <a16:creationId xmlns:a16="http://schemas.microsoft.com/office/drawing/2014/main" id="{5BECB07E-4FEE-4C9D-BA74-84184DB75AD7}"/>
              </a:ext>
            </a:extLst>
          </p:cNvPr>
          <p:cNvSpPr>
            <a:spLocks noChangeArrowheads="1"/>
          </p:cNvSpPr>
          <p:nvPr/>
        </p:nvSpPr>
        <p:spPr bwMode="auto">
          <a:xfrm>
            <a:off x="5975747" y="1855411"/>
            <a:ext cx="432197"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ru-RU" sz="3000" b="1"/>
              <a:t>Y</a:t>
            </a:r>
          </a:p>
        </p:txBody>
      </p:sp>
      <p:sp>
        <p:nvSpPr>
          <p:cNvPr id="41994" name="Rectangle 65">
            <a:extLst>
              <a:ext uri="{FF2B5EF4-FFF2-40B4-BE49-F238E27FC236}">
                <a16:creationId xmlns:a16="http://schemas.microsoft.com/office/drawing/2014/main" id="{0BF6DAC5-675E-4BEC-8B30-6DD8E949AF1D}"/>
              </a:ext>
            </a:extLst>
          </p:cNvPr>
          <p:cNvSpPr>
            <a:spLocks noChangeArrowheads="1"/>
          </p:cNvSpPr>
          <p:nvPr/>
        </p:nvSpPr>
        <p:spPr bwMode="auto">
          <a:xfrm>
            <a:off x="1143000" y="-12427"/>
            <a:ext cx="28084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ru-RU" sz="900">
                <a:cs typeface="Times New Roman" panose="02020603050405020304" pitchFamily="18" charset="0"/>
              </a:rPr>
              <a:t>   </a:t>
            </a:r>
            <a:endParaRPr lang="en-US" altLang="ru-RU" sz="1350"/>
          </a:p>
        </p:txBody>
      </p:sp>
      <p:sp>
        <p:nvSpPr>
          <p:cNvPr id="41995" name="Rectangle 66">
            <a:extLst>
              <a:ext uri="{FF2B5EF4-FFF2-40B4-BE49-F238E27FC236}">
                <a16:creationId xmlns:a16="http://schemas.microsoft.com/office/drawing/2014/main" id="{5E05422A-7AA9-4AF2-B684-BB951106A33C}"/>
              </a:ext>
            </a:extLst>
          </p:cNvPr>
          <p:cNvSpPr>
            <a:spLocks noChangeArrowheads="1"/>
          </p:cNvSpPr>
          <p:nvPr/>
        </p:nvSpPr>
        <p:spPr bwMode="auto">
          <a:xfrm>
            <a:off x="1143000" y="-12427"/>
            <a:ext cx="28084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ru-RU" sz="900">
                <a:cs typeface="Times New Roman" panose="02020603050405020304" pitchFamily="18" charset="0"/>
              </a:rPr>
              <a:t>   </a:t>
            </a:r>
            <a:endParaRPr lang="en-US" altLang="ru-RU" sz="1350"/>
          </a:p>
        </p:txBody>
      </p:sp>
      <p:sp>
        <p:nvSpPr>
          <p:cNvPr id="41996" name="AutoShape 67">
            <a:extLst>
              <a:ext uri="{FF2B5EF4-FFF2-40B4-BE49-F238E27FC236}">
                <a16:creationId xmlns:a16="http://schemas.microsoft.com/office/drawing/2014/main" id="{C23E9037-2E4A-4E44-BDFC-907B496814C2}"/>
              </a:ext>
            </a:extLst>
          </p:cNvPr>
          <p:cNvSpPr>
            <a:spLocks noChangeArrowheads="1"/>
          </p:cNvSpPr>
          <p:nvPr/>
        </p:nvSpPr>
        <p:spPr bwMode="auto">
          <a:xfrm rot="10800000">
            <a:off x="5651897" y="2463404"/>
            <a:ext cx="1079897" cy="771525"/>
          </a:xfrm>
          <a:prstGeom prst="triangle">
            <a:avLst>
              <a:gd name="adj" fmla="val 50000"/>
            </a:avLst>
          </a:prstGeom>
          <a:solidFill>
            <a:schemeClr val="accent1"/>
          </a:solidFill>
          <a:ln w="9525">
            <a:solidFill>
              <a:srgbClr val="000000"/>
            </a:solidFill>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ru-RU" sz="1500" b="1"/>
              <a:t>   X</a:t>
            </a:r>
            <a:endParaRPr lang="ru-RU" altLang="ru-RU" sz="1350"/>
          </a:p>
        </p:txBody>
      </p:sp>
      <p:sp>
        <p:nvSpPr>
          <p:cNvPr id="15" name="Нижний колонтитул 14">
            <a:extLst>
              <a:ext uri="{FF2B5EF4-FFF2-40B4-BE49-F238E27FC236}">
                <a16:creationId xmlns:a16="http://schemas.microsoft.com/office/drawing/2014/main" id="{98B6943E-16F6-46CD-AD41-60E8384794F4}"/>
              </a:ext>
            </a:extLst>
          </p:cNvPr>
          <p:cNvSpPr>
            <a:spLocks noGrp="1"/>
          </p:cNvSpPr>
          <p:nvPr>
            <p:ph type="ftr" sz="quarter" idx="11"/>
          </p:nvPr>
        </p:nvSpPr>
        <p:spPr/>
        <p:txBody>
          <a:bodyPr/>
          <a:lstStyle/>
          <a:p>
            <a:pPr>
              <a:defRPr/>
            </a:pPr>
            <a:r>
              <a:rPr lang="en-US"/>
              <a:t>EAEPE 2020 September 2-4</a:t>
            </a:r>
            <a:endParaRPr lang="ru-RU"/>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93680C5E-EC9E-491D-B37E-3D295894FB6B}"/>
              </a:ext>
            </a:extLst>
          </p:cNvPr>
          <p:cNvSpPr>
            <a:spLocks noGrp="1" noChangeArrowheads="1"/>
          </p:cNvSpPr>
          <p:nvPr>
            <p:ph type="title"/>
          </p:nvPr>
        </p:nvSpPr>
        <p:spPr/>
        <p:txBody>
          <a:bodyPr/>
          <a:lstStyle/>
          <a:p>
            <a:pPr eaLnBrk="1" hangingPunct="1"/>
            <a:r>
              <a:rPr lang="en-US" altLang="ru-RU" sz="2400" b="1">
                <a:solidFill>
                  <a:srgbClr val="1B3F6B"/>
                </a:solidFill>
              </a:rPr>
              <a:t>Data sources</a:t>
            </a:r>
            <a:endParaRPr lang="ru-RU" altLang="ru-RU" sz="2400" b="1">
              <a:solidFill>
                <a:srgbClr val="1B3F6B"/>
              </a:solidFill>
            </a:endParaRPr>
          </a:p>
        </p:txBody>
      </p:sp>
      <p:sp>
        <p:nvSpPr>
          <p:cNvPr id="23555" name="Text Placeholder 1">
            <a:extLst>
              <a:ext uri="{FF2B5EF4-FFF2-40B4-BE49-F238E27FC236}">
                <a16:creationId xmlns:a16="http://schemas.microsoft.com/office/drawing/2014/main" id="{45540471-44BB-4F54-80F8-6BBE18CF34B9}"/>
              </a:ext>
            </a:extLst>
          </p:cNvPr>
          <p:cNvSpPr>
            <a:spLocks noGrp="1"/>
          </p:cNvSpPr>
          <p:nvPr>
            <p:ph sz="quarter" idx="1"/>
          </p:nvPr>
        </p:nvSpPr>
        <p:spPr>
          <a:xfrm>
            <a:off x="1763316" y="1113235"/>
            <a:ext cx="5894784" cy="3394472"/>
          </a:xfrm>
        </p:spPr>
        <p:txBody>
          <a:bodyPr/>
          <a:lstStyle/>
          <a:p>
            <a:pPr eaLnBrk="1" hangingPunct="1">
              <a:buFont typeface="Wingdings" panose="05000000000000000000" pitchFamily="2" charset="2"/>
              <a:buChar char="v"/>
            </a:pPr>
            <a:r>
              <a:rPr lang="en-US" altLang="ru-RU" sz="2100"/>
              <a:t> Commercial banking</a:t>
            </a:r>
          </a:p>
          <a:p>
            <a:pPr eaLnBrk="1" hangingPunct="1">
              <a:buFont typeface="Arial" panose="020B0604020202020204" pitchFamily="34" charset="0"/>
              <a:buNone/>
            </a:pPr>
            <a:r>
              <a:rPr lang="en-US" altLang="ru-RU" sz="1500">
                <a:cs typeface="Arial" panose="020B0604020202020204" pitchFamily="34" charset="0"/>
              </a:rPr>
              <a:t>        --- CBRC Annual Report</a:t>
            </a:r>
            <a:r>
              <a:rPr lang="ru-RU" altLang="ru-RU" sz="1500">
                <a:cs typeface="Arial" panose="020B0604020202020204" pitchFamily="34" charset="0"/>
              </a:rPr>
              <a:t> (</a:t>
            </a:r>
            <a:r>
              <a:rPr lang="en-US" altLang="ru-RU" sz="1500">
                <a:cs typeface="Arial" panose="020B0604020202020204" pitchFamily="34" charset="0"/>
              </a:rPr>
              <a:t>China Banking Regulatory Commission)</a:t>
            </a:r>
          </a:p>
          <a:p>
            <a:pPr lvl="1" eaLnBrk="1" hangingPunct="1"/>
            <a:r>
              <a:rPr lang="en-US" altLang="ru-RU" sz="1500">
                <a:cs typeface="Arial" panose="020B0604020202020204" pitchFamily="34" charset="0"/>
              </a:rPr>
              <a:t>CBR (Central Bank of Russia)</a:t>
            </a:r>
          </a:p>
          <a:p>
            <a:pPr lvl="1" eaLnBrk="1" hangingPunct="1"/>
            <a:r>
              <a:rPr lang="en-US" altLang="ru-RU" sz="1500">
                <a:cs typeface="Arial" panose="020B0604020202020204" pitchFamily="34" charset="0"/>
              </a:rPr>
              <a:t>National Bureau of Statistics China</a:t>
            </a:r>
          </a:p>
          <a:p>
            <a:pPr lvl="1" eaLnBrk="1" hangingPunct="1"/>
            <a:r>
              <a:rPr lang="en-US" altLang="ru-RU" sz="1500">
                <a:cs typeface="Arial" panose="020B0604020202020204" pitchFamily="34" charset="0"/>
              </a:rPr>
              <a:t>Rosstat</a:t>
            </a:r>
          </a:p>
          <a:p>
            <a:pPr lvl="1" eaLnBrk="1" hangingPunct="1"/>
            <a:r>
              <a:rPr lang="en-US" altLang="ru-RU" sz="1500">
                <a:cs typeface="Arial" panose="020B0604020202020204" pitchFamily="34" charset="0"/>
              </a:rPr>
              <a:t>IMF Financial Access Survey</a:t>
            </a:r>
          </a:p>
          <a:p>
            <a:pPr lvl="1" eaLnBrk="1" hangingPunct="1"/>
            <a:r>
              <a:rPr lang="en-US" altLang="ru-RU" sz="1500">
                <a:cs typeface="Arial" panose="020B0604020202020204" pitchFamily="34" charset="0"/>
              </a:rPr>
              <a:t>World Bank, Financial Development and Structure Dataset (updated Nov. 2013)</a:t>
            </a:r>
            <a:endParaRPr lang="ru-RU" altLang="ru-RU" sz="1500">
              <a:cs typeface="Arial" panose="020B0604020202020204" pitchFamily="34" charset="0"/>
            </a:endParaRPr>
          </a:p>
          <a:p>
            <a:pPr lvl="1" eaLnBrk="1" hangingPunct="1"/>
            <a:r>
              <a:rPr lang="en-US" altLang="ru-RU" sz="1500">
                <a:cs typeface="Arial" panose="020B0604020202020204" pitchFamily="34" charset="0"/>
              </a:rPr>
              <a:t>Bankscope</a:t>
            </a:r>
            <a:r>
              <a:rPr lang="ru-RU" altLang="ru-RU" sz="1500">
                <a:cs typeface="Arial" panose="020B0604020202020204" pitchFamily="34" charset="0"/>
              </a:rPr>
              <a:t>, Bureau van Dijk</a:t>
            </a:r>
            <a:endParaRPr lang="en-US" altLang="ru-RU" sz="1500">
              <a:cs typeface="Arial" panose="020B0604020202020204" pitchFamily="34" charset="0"/>
            </a:endParaRPr>
          </a:p>
          <a:p>
            <a:pPr lvl="1" eaLnBrk="1" hangingPunct="1"/>
            <a:r>
              <a:rPr lang="en-US" altLang="ru-RU" sz="1500">
                <a:cs typeface="Arial" panose="020B0604020202020204" pitchFamily="34" charset="0"/>
              </a:rPr>
              <a:t>The Banker</a:t>
            </a:r>
          </a:p>
          <a:p>
            <a:pPr lvl="1" eaLnBrk="1" hangingPunct="1"/>
            <a:r>
              <a:rPr lang="en-US" altLang="ru-RU" sz="1500">
                <a:cs typeface="Arial" panose="020B0604020202020204" pitchFamily="34" charset="0"/>
              </a:rPr>
              <a:t>RIA-Rating</a:t>
            </a:r>
          </a:p>
          <a:p>
            <a:pPr lvl="1" eaLnBrk="1" hangingPunct="1"/>
            <a:r>
              <a:rPr lang="en-US" altLang="ru-RU" sz="1500">
                <a:cs typeface="Arial" panose="020B0604020202020204" pitchFamily="34" charset="0"/>
              </a:rPr>
              <a:t>RBK</a:t>
            </a:r>
          </a:p>
        </p:txBody>
      </p:sp>
      <p:sp>
        <p:nvSpPr>
          <p:cNvPr id="5" name="Slide Number Placeholder 4">
            <a:extLst>
              <a:ext uri="{FF2B5EF4-FFF2-40B4-BE49-F238E27FC236}">
                <a16:creationId xmlns:a16="http://schemas.microsoft.com/office/drawing/2014/main" id="{AAD39EA5-595D-46EC-AF1C-86BACFB81C3C}"/>
              </a:ext>
            </a:extLst>
          </p:cNvPr>
          <p:cNvSpPr>
            <a:spLocks noGrp="1"/>
          </p:cNvSpPr>
          <p:nvPr>
            <p:ph type="sldNum" sz="quarter" idx="12"/>
          </p:nvPr>
        </p:nvSpPr>
        <p:spPr/>
        <p:txBody>
          <a:bodyPr>
            <a:noAutofit/>
          </a:bodyPr>
          <a:lstStyle>
            <a:lvl1pPr eaLnBrk="0" hangingPunct="0">
              <a:defRPr>
                <a:solidFill>
                  <a:schemeClr val="tx1"/>
                </a:solidFill>
                <a:latin typeface="Arial" panose="020B0604020202020204" pitchFamily="34" charset="0"/>
                <a:cs typeface="Arial" panose="020B0604020202020204" pitchFamily="34" charset="0"/>
              </a:defRPr>
            </a:lvl1pPr>
            <a:lvl2pPr marL="557213" indent="-214313" eaLnBrk="0" hangingPunct="0">
              <a:defRPr>
                <a:solidFill>
                  <a:schemeClr val="tx1"/>
                </a:solidFill>
                <a:latin typeface="Arial" panose="020B0604020202020204" pitchFamily="34" charset="0"/>
                <a:cs typeface="Arial" panose="020B0604020202020204" pitchFamily="34" charset="0"/>
              </a:defRPr>
            </a:lvl2pPr>
            <a:lvl3pPr marL="857250" indent="-171450" eaLnBrk="0" hangingPunct="0">
              <a:defRPr>
                <a:solidFill>
                  <a:schemeClr val="tx1"/>
                </a:solidFill>
                <a:latin typeface="Arial" panose="020B0604020202020204" pitchFamily="34" charset="0"/>
                <a:cs typeface="Arial" panose="020B0604020202020204" pitchFamily="34" charset="0"/>
              </a:defRPr>
            </a:lvl3pPr>
            <a:lvl4pPr marL="1200150" indent="-171450" eaLnBrk="0" hangingPunct="0">
              <a:defRPr>
                <a:solidFill>
                  <a:schemeClr val="tx1"/>
                </a:solidFill>
                <a:latin typeface="Arial" panose="020B0604020202020204" pitchFamily="34" charset="0"/>
                <a:cs typeface="Arial" panose="020B0604020202020204" pitchFamily="34" charset="0"/>
              </a:defRPr>
            </a:lvl4pPr>
            <a:lvl5pPr marL="1543050" indent="-171450" eaLnBrk="0" hangingPunct="0">
              <a:defRPr>
                <a:solidFill>
                  <a:schemeClr val="tx1"/>
                </a:solidFill>
                <a:latin typeface="Arial" panose="020B0604020202020204" pitchFamily="34" charset="0"/>
                <a:cs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E1B54CF-E798-42EE-9F1C-C4EC94105F96}" type="slidenum">
              <a:rPr lang="ru-RU" altLang="ru-RU" sz="1500">
                <a:solidFill>
                  <a:srgbClr val="898989"/>
                </a:solidFill>
                <a:latin typeface="Calibri" panose="020F0502020204030204" pitchFamily="34" charset="0"/>
              </a:rPr>
              <a:pPr eaLnBrk="1" hangingPunct="1"/>
              <a:t>26</a:t>
            </a:fld>
            <a:endParaRPr lang="ru-RU" altLang="ru-RU" sz="1500">
              <a:solidFill>
                <a:srgbClr val="898989"/>
              </a:solidFill>
              <a:latin typeface="Calibri" panose="020F0502020204030204" pitchFamily="34" charset="0"/>
            </a:endParaRPr>
          </a:p>
        </p:txBody>
      </p:sp>
      <p:sp>
        <p:nvSpPr>
          <p:cNvPr id="2" name="Нижний колонтитул 1">
            <a:extLst>
              <a:ext uri="{FF2B5EF4-FFF2-40B4-BE49-F238E27FC236}">
                <a16:creationId xmlns:a16="http://schemas.microsoft.com/office/drawing/2014/main" id="{7DB917D3-533D-40C0-88A4-1216C3300A21}"/>
              </a:ext>
            </a:extLst>
          </p:cNvPr>
          <p:cNvSpPr>
            <a:spLocks noGrp="1"/>
          </p:cNvSpPr>
          <p:nvPr>
            <p:ph type="ftr" sz="quarter" idx="11"/>
          </p:nvPr>
        </p:nvSpPr>
        <p:spPr/>
        <p:txBody>
          <a:bodyPr/>
          <a:lstStyle/>
          <a:p>
            <a:r>
              <a:rPr lang="en-US"/>
              <a:t>EAEPE 2020 September 2-4</a:t>
            </a:r>
            <a:endParaRPr lang="ru-RU"/>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DEE38775-E9C8-41B1-B9F0-21D04D4C5A45}"/>
              </a:ext>
            </a:extLst>
          </p:cNvPr>
          <p:cNvSpPr>
            <a:spLocks noGrp="1" noChangeArrowheads="1"/>
          </p:cNvSpPr>
          <p:nvPr>
            <p:ph type="title"/>
          </p:nvPr>
        </p:nvSpPr>
        <p:spPr>
          <a:xfrm>
            <a:off x="1485900" y="205979"/>
            <a:ext cx="6515100" cy="857250"/>
          </a:xfrm>
        </p:spPr>
        <p:txBody>
          <a:bodyPr rtlCol="0">
            <a:noAutofit/>
          </a:bodyPr>
          <a:lstStyle/>
          <a:p>
            <a:pPr>
              <a:defRPr/>
            </a:pPr>
            <a:r>
              <a:rPr lang="en-US" sz="2400" b="1" dirty="0">
                <a:solidFill>
                  <a:schemeClr val="accent1">
                    <a:lumMod val="50000"/>
                  </a:schemeClr>
                </a:solidFill>
              </a:rPr>
              <a:t>The number of commercial banks in China and Russia</a:t>
            </a:r>
            <a:endParaRPr lang="ru-RU" sz="2400" b="1" dirty="0">
              <a:solidFill>
                <a:schemeClr val="accent1">
                  <a:lumMod val="50000"/>
                </a:schemeClr>
              </a:solidFill>
            </a:endParaRPr>
          </a:p>
        </p:txBody>
      </p:sp>
      <p:sp>
        <p:nvSpPr>
          <p:cNvPr id="5" name="Slide Number Placeholder 4">
            <a:extLst>
              <a:ext uri="{FF2B5EF4-FFF2-40B4-BE49-F238E27FC236}">
                <a16:creationId xmlns:a16="http://schemas.microsoft.com/office/drawing/2014/main" id="{BC419C1B-0CE6-4B06-8B1D-192320A0E9FF}"/>
              </a:ext>
            </a:extLst>
          </p:cNvPr>
          <p:cNvSpPr>
            <a:spLocks noGrp="1"/>
          </p:cNvSpPr>
          <p:nvPr>
            <p:ph type="sldNum" sz="quarter" idx="12"/>
          </p:nvPr>
        </p:nvSpPr>
        <p:spPr/>
        <p:txBody>
          <a:bodyPr>
            <a:noAutofit/>
          </a:bodyPr>
          <a:lstStyle>
            <a:lvl1pPr eaLnBrk="0" hangingPunct="0">
              <a:defRPr>
                <a:solidFill>
                  <a:schemeClr val="tx1"/>
                </a:solidFill>
                <a:latin typeface="Arial" panose="020B0604020202020204" pitchFamily="34" charset="0"/>
                <a:cs typeface="Arial" panose="020B0604020202020204" pitchFamily="34" charset="0"/>
              </a:defRPr>
            </a:lvl1pPr>
            <a:lvl2pPr marL="557213" indent="-214313" eaLnBrk="0" hangingPunct="0">
              <a:defRPr>
                <a:solidFill>
                  <a:schemeClr val="tx1"/>
                </a:solidFill>
                <a:latin typeface="Arial" panose="020B0604020202020204" pitchFamily="34" charset="0"/>
                <a:cs typeface="Arial" panose="020B0604020202020204" pitchFamily="34" charset="0"/>
              </a:defRPr>
            </a:lvl2pPr>
            <a:lvl3pPr marL="857250" indent="-171450" eaLnBrk="0" hangingPunct="0">
              <a:defRPr>
                <a:solidFill>
                  <a:schemeClr val="tx1"/>
                </a:solidFill>
                <a:latin typeface="Arial" panose="020B0604020202020204" pitchFamily="34" charset="0"/>
                <a:cs typeface="Arial" panose="020B0604020202020204" pitchFamily="34" charset="0"/>
              </a:defRPr>
            </a:lvl3pPr>
            <a:lvl4pPr marL="1200150" indent="-171450" eaLnBrk="0" hangingPunct="0">
              <a:defRPr>
                <a:solidFill>
                  <a:schemeClr val="tx1"/>
                </a:solidFill>
                <a:latin typeface="Arial" panose="020B0604020202020204" pitchFamily="34" charset="0"/>
                <a:cs typeface="Arial" panose="020B0604020202020204" pitchFamily="34" charset="0"/>
              </a:defRPr>
            </a:lvl4pPr>
            <a:lvl5pPr marL="1543050" indent="-171450" eaLnBrk="0" hangingPunct="0">
              <a:defRPr>
                <a:solidFill>
                  <a:schemeClr val="tx1"/>
                </a:solidFill>
                <a:latin typeface="Arial" panose="020B0604020202020204" pitchFamily="34" charset="0"/>
                <a:cs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6EA4249-99B5-4DFA-BC0F-05C4CCD55FBC}" type="slidenum">
              <a:rPr lang="ru-RU" altLang="ru-RU" sz="1500">
                <a:solidFill>
                  <a:srgbClr val="898989"/>
                </a:solidFill>
                <a:latin typeface="Calibri" panose="020F0502020204030204" pitchFamily="34" charset="0"/>
              </a:rPr>
              <a:pPr eaLnBrk="1" hangingPunct="1"/>
              <a:t>27</a:t>
            </a:fld>
            <a:endParaRPr lang="ru-RU" altLang="ru-RU" sz="1500">
              <a:solidFill>
                <a:srgbClr val="898989"/>
              </a:solidFill>
              <a:latin typeface="Calibri" panose="020F0502020204030204" pitchFamily="34" charset="0"/>
            </a:endParaRPr>
          </a:p>
        </p:txBody>
      </p:sp>
      <p:sp>
        <p:nvSpPr>
          <p:cNvPr id="2" name="Объект 1">
            <a:extLst>
              <a:ext uri="{FF2B5EF4-FFF2-40B4-BE49-F238E27FC236}">
                <a16:creationId xmlns:a16="http://schemas.microsoft.com/office/drawing/2014/main" id="{107682E2-E86D-42CC-B739-A0514C992B90}"/>
              </a:ext>
            </a:extLst>
          </p:cNvPr>
          <p:cNvSpPr>
            <a:spLocks noGrp="1"/>
          </p:cNvSpPr>
          <p:nvPr>
            <p:ph sz="quarter" idx="1"/>
          </p:nvPr>
        </p:nvSpPr>
        <p:spPr>
          <a:xfrm>
            <a:off x="1547812" y="4677966"/>
            <a:ext cx="4967288" cy="215503"/>
          </a:xfrm>
          <a:ln>
            <a:solidFill>
              <a:schemeClr val="accent1">
                <a:shade val="50000"/>
              </a:schemeClr>
            </a:solidFill>
          </a:ln>
        </p:spPr>
        <p:txBody>
          <a:bodyPr rtlCol="0">
            <a:normAutofit fontScale="85000" lnSpcReduction="10000"/>
          </a:bodyPr>
          <a:lstStyle/>
          <a:p>
            <a:pPr marL="0" indent="0">
              <a:buNone/>
              <a:defRPr/>
            </a:pPr>
            <a:r>
              <a:rPr lang="en-US" sz="1050" i="1" dirty="0"/>
              <a:t>Source</a:t>
            </a:r>
            <a:r>
              <a:rPr lang="en-US" sz="1050" dirty="0"/>
              <a:t>:  CBR; CBRC 201</a:t>
            </a:r>
            <a:r>
              <a:rPr lang="ru-RU" sz="1050" dirty="0"/>
              <a:t>3</a:t>
            </a:r>
            <a:r>
              <a:rPr lang="en-US" sz="1050" dirty="0"/>
              <a:t> Annual Report</a:t>
            </a:r>
            <a:endParaRPr lang="ru-RU" sz="1050" dirty="0"/>
          </a:p>
        </p:txBody>
      </p:sp>
      <p:graphicFrame>
        <p:nvGraphicFramePr>
          <p:cNvPr id="9" name="Диаграмма 8">
            <a:extLst>
              <a:ext uri="{FF2B5EF4-FFF2-40B4-BE49-F238E27FC236}">
                <a16:creationId xmlns:a16="http://schemas.microsoft.com/office/drawing/2014/main" id="{7B026F60-B8C0-4F32-BCD1-40921FC7544A}"/>
              </a:ext>
            </a:extLst>
          </p:cNvPr>
          <p:cNvGraphicFramePr>
            <a:graphicFrameLocks/>
          </p:cNvGraphicFramePr>
          <p:nvPr/>
        </p:nvGraphicFramePr>
        <p:xfrm>
          <a:off x="1763688" y="1113588"/>
          <a:ext cx="5886654" cy="3240360"/>
        </p:xfrm>
        <a:graphic>
          <a:graphicData uri="http://schemas.openxmlformats.org/drawingml/2006/chart">
            <c:chart xmlns:c="http://schemas.openxmlformats.org/drawingml/2006/chart" xmlns:r="http://schemas.openxmlformats.org/officeDocument/2006/relationships" r:id="rId3"/>
          </a:graphicData>
        </a:graphic>
      </p:graphicFrame>
      <p:sp>
        <p:nvSpPr>
          <p:cNvPr id="3" name="Нижний колонтитул 2">
            <a:extLst>
              <a:ext uri="{FF2B5EF4-FFF2-40B4-BE49-F238E27FC236}">
                <a16:creationId xmlns:a16="http://schemas.microsoft.com/office/drawing/2014/main" id="{7E677328-0DBB-45DF-910F-827B0F77AF2B}"/>
              </a:ext>
            </a:extLst>
          </p:cNvPr>
          <p:cNvSpPr>
            <a:spLocks noGrp="1"/>
          </p:cNvSpPr>
          <p:nvPr>
            <p:ph type="ftr" sz="quarter" idx="11"/>
          </p:nvPr>
        </p:nvSpPr>
        <p:spPr/>
        <p:txBody>
          <a:bodyPr/>
          <a:lstStyle/>
          <a:p>
            <a:r>
              <a:rPr lang="en-US"/>
              <a:t>EAEPE 2020 September 2-4</a:t>
            </a:r>
            <a:endParaRPr lang="ru-RU"/>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7A3FC3F0-4642-45E9-A939-ADD137A9A84A}"/>
              </a:ext>
            </a:extLst>
          </p:cNvPr>
          <p:cNvSpPr>
            <a:spLocks noGrp="1" noChangeArrowheads="1"/>
          </p:cNvSpPr>
          <p:nvPr>
            <p:ph type="title"/>
          </p:nvPr>
        </p:nvSpPr>
        <p:spPr/>
        <p:txBody>
          <a:bodyPr/>
          <a:lstStyle/>
          <a:p>
            <a:pPr eaLnBrk="1" hangingPunct="1"/>
            <a:r>
              <a:rPr lang="en-US" altLang="ru-RU" sz="2400" b="1">
                <a:solidFill>
                  <a:srgbClr val="1B3F6B"/>
                </a:solidFill>
              </a:rPr>
              <a:t>The structure of the banking system in China and Russia</a:t>
            </a:r>
            <a:endParaRPr lang="ru-RU" altLang="ru-RU" sz="2400" b="1">
              <a:solidFill>
                <a:srgbClr val="1B3F6B"/>
              </a:solidFill>
            </a:endParaRPr>
          </a:p>
        </p:txBody>
      </p:sp>
      <p:sp>
        <p:nvSpPr>
          <p:cNvPr id="2" name="Text Placeholder 1">
            <a:extLst>
              <a:ext uri="{FF2B5EF4-FFF2-40B4-BE49-F238E27FC236}">
                <a16:creationId xmlns:a16="http://schemas.microsoft.com/office/drawing/2014/main" id="{0F1D5313-F273-4773-B49B-B27638A58C20}"/>
              </a:ext>
            </a:extLst>
          </p:cNvPr>
          <p:cNvSpPr>
            <a:spLocks noGrp="1"/>
          </p:cNvSpPr>
          <p:nvPr>
            <p:ph sz="quarter" idx="1"/>
          </p:nvPr>
        </p:nvSpPr>
        <p:spPr>
          <a:xfrm>
            <a:off x="1600200" y="3057525"/>
            <a:ext cx="2914650" cy="1350169"/>
          </a:xfrm>
        </p:spPr>
        <p:txBody>
          <a:bodyPr rtlCol="0">
            <a:normAutofit lnSpcReduction="10000"/>
          </a:bodyPr>
          <a:lstStyle/>
          <a:p>
            <a:pPr marL="0" indent="0" algn="ctr">
              <a:buNone/>
              <a:defRPr/>
            </a:pPr>
            <a:r>
              <a:rPr lang="en-US" sz="1500" b="1" dirty="0"/>
              <a:t>China</a:t>
            </a:r>
            <a:endParaRPr lang="ru-RU" sz="1500" b="1" dirty="0"/>
          </a:p>
          <a:p>
            <a:pPr>
              <a:buSzPct val="100000"/>
              <a:buFont typeface="+mj-lt"/>
              <a:buAutoNum type="arabicPeriod"/>
              <a:defRPr/>
            </a:pPr>
            <a:r>
              <a:rPr lang="ru-RU" sz="1200" dirty="0"/>
              <a:t>«</a:t>
            </a:r>
            <a:r>
              <a:rPr lang="en-US" sz="1200" dirty="0"/>
              <a:t>Large commercial banks</a:t>
            </a:r>
            <a:r>
              <a:rPr lang="ru-RU" sz="1200" dirty="0"/>
              <a:t>»</a:t>
            </a:r>
            <a:r>
              <a:rPr lang="en-US" sz="1200" dirty="0"/>
              <a:t> (5)</a:t>
            </a:r>
          </a:p>
          <a:p>
            <a:pPr>
              <a:buSzPct val="100000"/>
              <a:buFont typeface="+mj-lt"/>
              <a:buAutoNum type="arabicPeriod"/>
              <a:defRPr/>
            </a:pPr>
            <a:r>
              <a:rPr lang="en-US" sz="1200" dirty="0"/>
              <a:t>Joint stock banks </a:t>
            </a:r>
            <a:r>
              <a:rPr lang="ru-RU" sz="1200" dirty="0"/>
              <a:t>(12)</a:t>
            </a:r>
            <a:endParaRPr lang="en-US" sz="1200" dirty="0"/>
          </a:p>
          <a:p>
            <a:pPr>
              <a:buSzPct val="100000"/>
              <a:buFont typeface="+mj-lt"/>
              <a:buAutoNum type="arabicPeriod"/>
              <a:defRPr/>
            </a:pPr>
            <a:r>
              <a:rPr lang="en-US" sz="1200" dirty="0"/>
              <a:t>City commercial banks </a:t>
            </a:r>
            <a:r>
              <a:rPr lang="ru-RU" sz="1200" dirty="0"/>
              <a:t>(144)</a:t>
            </a:r>
            <a:r>
              <a:rPr lang="en-US" sz="1200" dirty="0"/>
              <a:t>; rural commercial banks (212); foreign banks (40)</a:t>
            </a:r>
            <a:endParaRPr lang="ru-RU" sz="1200" dirty="0"/>
          </a:p>
        </p:txBody>
      </p:sp>
      <p:sp>
        <p:nvSpPr>
          <p:cNvPr id="9" name="Объект 8">
            <a:extLst>
              <a:ext uri="{FF2B5EF4-FFF2-40B4-BE49-F238E27FC236}">
                <a16:creationId xmlns:a16="http://schemas.microsoft.com/office/drawing/2014/main" id="{B29D4443-5C0A-4885-B581-616F111938B7}"/>
              </a:ext>
            </a:extLst>
          </p:cNvPr>
          <p:cNvSpPr>
            <a:spLocks noGrp="1"/>
          </p:cNvSpPr>
          <p:nvPr>
            <p:ph sz="quarter" idx="2"/>
          </p:nvPr>
        </p:nvSpPr>
        <p:spPr>
          <a:xfrm>
            <a:off x="4842273" y="3057525"/>
            <a:ext cx="2920603" cy="1566863"/>
          </a:xfrm>
        </p:spPr>
        <p:txBody>
          <a:bodyPr rtlCol="0">
            <a:normAutofit lnSpcReduction="10000"/>
          </a:bodyPr>
          <a:lstStyle/>
          <a:p>
            <a:pPr marL="0" indent="0" algn="ctr">
              <a:buNone/>
              <a:defRPr/>
            </a:pPr>
            <a:r>
              <a:rPr lang="en-US" sz="1500" b="1" dirty="0"/>
              <a:t>Russia</a:t>
            </a:r>
          </a:p>
          <a:p>
            <a:pPr>
              <a:buNone/>
              <a:defRPr/>
            </a:pPr>
            <a:r>
              <a:rPr lang="en-US" sz="1200" dirty="0"/>
              <a:t>1. the core state-controlled banks (3)*</a:t>
            </a:r>
          </a:p>
          <a:p>
            <a:pPr>
              <a:buNone/>
              <a:defRPr/>
            </a:pPr>
            <a:r>
              <a:rPr lang="en-US" sz="1200" dirty="0"/>
              <a:t>2. other systemically important banks (~30) and «second-tier» </a:t>
            </a:r>
            <a:r>
              <a:rPr lang="cs-CZ" sz="1200" dirty="0"/>
              <a:t>banks </a:t>
            </a:r>
            <a:r>
              <a:rPr lang="en-US" sz="1200" dirty="0"/>
              <a:t>(~150)</a:t>
            </a:r>
          </a:p>
          <a:p>
            <a:pPr>
              <a:buNone/>
              <a:defRPr/>
            </a:pPr>
            <a:r>
              <a:rPr lang="en-US" sz="1200" dirty="0"/>
              <a:t>3. all other banks (~</a:t>
            </a:r>
            <a:r>
              <a:rPr lang="ru-RU" sz="1200" dirty="0"/>
              <a:t>65</a:t>
            </a:r>
            <a:r>
              <a:rPr lang="en-US" sz="1200" dirty="0"/>
              <a:t>0)</a:t>
            </a:r>
          </a:p>
          <a:p>
            <a:pPr>
              <a:buNone/>
              <a:defRPr/>
            </a:pPr>
            <a:endParaRPr lang="en-US" sz="1050" dirty="0"/>
          </a:p>
          <a:p>
            <a:pPr>
              <a:buNone/>
              <a:defRPr/>
            </a:pPr>
            <a:r>
              <a:rPr lang="en-US" sz="1200" dirty="0"/>
              <a:t>* Sberbank, Bank VTB, Rosselkhozbank</a:t>
            </a:r>
            <a:endParaRPr lang="ru-RU" sz="1200" dirty="0"/>
          </a:p>
        </p:txBody>
      </p:sp>
      <p:sp>
        <p:nvSpPr>
          <p:cNvPr id="5" name="Slide Number Placeholder 4">
            <a:extLst>
              <a:ext uri="{FF2B5EF4-FFF2-40B4-BE49-F238E27FC236}">
                <a16:creationId xmlns:a16="http://schemas.microsoft.com/office/drawing/2014/main" id="{5B692A58-3694-4037-B6B4-395F53BAFC77}"/>
              </a:ext>
            </a:extLst>
          </p:cNvPr>
          <p:cNvSpPr>
            <a:spLocks noGrp="1"/>
          </p:cNvSpPr>
          <p:nvPr>
            <p:ph type="sldNum" sz="quarter" idx="12"/>
          </p:nvPr>
        </p:nvSpPr>
        <p:spPr>
          <a:xfrm>
            <a:off x="6678216" y="4767263"/>
            <a:ext cx="1084659" cy="273844"/>
          </a:xfrm>
        </p:spPr>
        <p:txBody>
          <a:bodyPr>
            <a:noAutofit/>
          </a:bodyPr>
          <a:lstStyle>
            <a:lvl1pPr eaLnBrk="0" hangingPunct="0">
              <a:defRPr>
                <a:solidFill>
                  <a:schemeClr val="tx1"/>
                </a:solidFill>
                <a:latin typeface="Arial" panose="020B0604020202020204" pitchFamily="34" charset="0"/>
                <a:cs typeface="Arial" panose="020B0604020202020204" pitchFamily="34" charset="0"/>
              </a:defRPr>
            </a:lvl1pPr>
            <a:lvl2pPr marL="557213" indent="-214313" eaLnBrk="0" hangingPunct="0">
              <a:defRPr>
                <a:solidFill>
                  <a:schemeClr val="tx1"/>
                </a:solidFill>
                <a:latin typeface="Arial" panose="020B0604020202020204" pitchFamily="34" charset="0"/>
                <a:cs typeface="Arial" panose="020B0604020202020204" pitchFamily="34" charset="0"/>
              </a:defRPr>
            </a:lvl2pPr>
            <a:lvl3pPr marL="857250" indent="-171450" eaLnBrk="0" hangingPunct="0">
              <a:defRPr>
                <a:solidFill>
                  <a:schemeClr val="tx1"/>
                </a:solidFill>
                <a:latin typeface="Arial" panose="020B0604020202020204" pitchFamily="34" charset="0"/>
                <a:cs typeface="Arial" panose="020B0604020202020204" pitchFamily="34" charset="0"/>
              </a:defRPr>
            </a:lvl3pPr>
            <a:lvl4pPr marL="1200150" indent="-171450" eaLnBrk="0" hangingPunct="0">
              <a:defRPr>
                <a:solidFill>
                  <a:schemeClr val="tx1"/>
                </a:solidFill>
                <a:latin typeface="Arial" panose="020B0604020202020204" pitchFamily="34" charset="0"/>
                <a:cs typeface="Arial" panose="020B0604020202020204" pitchFamily="34" charset="0"/>
              </a:defRPr>
            </a:lvl4pPr>
            <a:lvl5pPr marL="1543050" indent="-171450" eaLnBrk="0" hangingPunct="0">
              <a:defRPr>
                <a:solidFill>
                  <a:schemeClr val="tx1"/>
                </a:solidFill>
                <a:latin typeface="Arial" panose="020B0604020202020204" pitchFamily="34" charset="0"/>
                <a:cs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A45C6A0-6B80-4A23-8727-06B242A28B04}" type="slidenum">
              <a:rPr lang="ru-RU" altLang="ru-RU" sz="1500">
                <a:solidFill>
                  <a:srgbClr val="898989"/>
                </a:solidFill>
                <a:latin typeface="Calibri" panose="020F0502020204030204" pitchFamily="34" charset="0"/>
              </a:rPr>
              <a:pPr eaLnBrk="1" hangingPunct="1"/>
              <a:t>28</a:t>
            </a:fld>
            <a:endParaRPr lang="ru-RU" altLang="ru-RU" sz="1500">
              <a:solidFill>
                <a:srgbClr val="898989"/>
              </a:solidFill>
              <a:latin typeface="Calibri" panose="020F0502020204030204" pitchFamily="34" charset="0"/>
            </a:endParaRPr>
          </a:p>
        </p:txBody>
      </p:sp>
      <p:graphicFrame>
        <p:nvGraphicFramePr>
          <p:cNvPr id="6" name="Diagram 1">
            <a:extLst>
              <a:ext uri="{FF2B5EF4-FFF2-40B4-BE49-F238E27FC236}">
                <a16:creationId xmlns:a16="http://schemas.microsoft.com/office/drawing/2014/main" id="{8AFD4829-E858-4C6F-B995-F4A6D36F34A9}"/>
              </a:ext>
            </a:extLst>
          </p:cNvPr>
          <p:cNvGraphicFramePr>
            <a:graphicFrameLocks/>
          </p:cNvGraphicFramePr>
          <p:nvPr/>
        </p:nvGraphicFramePr>
        <p:xfrm>
          <a:off x="1602486" y="1221601"/>
          <a:ext cx="2267436" cy="172819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Diagram 10">
            <a:extLst>
              <a:ext uri="{FF2B5EF4-FFF2-40B4-BE49-F238E27FC236}">
                <a16:creationId xmlns:a16="http://schemas.microsoft.com/office/drawing/2014/main" id="{0326B612-2E09-4F55-9466-CC4CA1ABBBB6}"/>
              </a:ext>
            </a:extLst>
          </p:cNvPr>
          <p:cNvGraphicFramePr>
            <a:graphicFrameLocks/>
          </p:cNvGraphicFramePr>
          <p:nvPr/>
        </p:nvGraphicFramePr>
        <p:xfrm>
          <a:off x="5274078" y="1221600"/>
          <a:ext cx="1998222" cy="178219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3" name="Нижний колонтитул 2">
            <a:extLst>
              <a:ext uri="{FF2B5EF4-FFF2-40B4-BE49-F238E27FC236}">
                <a16:creationId xmlns:a16="http://schemas.microsoft.com/office/drawing/2014/main" id="{91BCD227-B4BC-4089-A989-1AC216BBC41E}"/>
              </a:ext>
            </a:extLst>
          </p:cNvPr>
          <p:cNvSpPr>
            <a:spLocks noGrp="1"/>
          </p:cNvSpPr>
          <p:nvPr>
            <p:ph type="ftr" sz="quarter" idx="11"/>
          </p:nvPr>
        </p:nvSpPr>
        <p:spPr/>
        <p:txBody>
          <a:bodyPr/>
          <a:lstStyle/>
          <a:p>
            <a:r>
              <a:rPr lang="en-US"/>
              <a:t>EAEPE 2020 September 2-4</a:t>
            </a:r>
            <a:endParaRPr lang="ru-RU"/>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36EE802A-5C32-48CD-862B-D6D1D97224CF}"/>
              </a:ext>
            </a:extLst>
          </p:cNvPr>
          <p:cNvSpPr>
            <a:spLocks noGrp="1" noChangeArrowheads="1"/>
          </p:cNvSpPr>
          <p:nvPr>
            <p:ph type="title"/>
          </p:nvPr>
        </p:nvSpPr>
        <p:spPr/>
        <p:txBody>
          <a:bodyPr/>
          <a:lstStyle/>
          <a:p>
            <a:pPr eaLnBrk="1" hangingPunct="1"/>
            <a:r>
              <a:rPr lang="en-US" altLang="ru-RU" sz="2100" b="1">
                <a:solidFill>
                  <a:srgbClr val="1B3F6B"/>
                </a:solidFill>
              </a:rPr>
              <a:t>The market share of t</a:t>
            </a:r>
            <a:r>
              <a:rPr lang="cs-CZ" altLang="ru-RU" sz="2100" b="1">
                <a:solidFill>
                  <a:srgbClr val="1B3F6B"/>
                </a:solidFill>
              </a:rPr>
              <a:t>he core state-controlled banks </a:t>
            </a:r>
            <a:br>
              <a:rPr lang="en-US" altLang="ru-RU" sz="2100" b="1">
                <a:solidFill>
                  <a:srgbClr val="1B3F6B"/>
                </a:solidFill>
              </a:rPr>
            </a:br>
            <a:r>
              <a:rPr lang="en-US" altLang="ru-RU" sz="2100" b="1">
                <a:solidFill>
                  <a:srgbClr val="1B3F6B"/>
                </a:solidFill>
              </a:rPr>
              <a:t>(% of commercial bank total assets)</a:t>
            </a:r>
            <a:endParaRPr lang="ru-RU" altLang="ru-RU" sz="2100" b="1">
              <a:solidFill>
                <a:srgbClr val="1B3F6B"/>
              </a:solidFill>
            </a:endParaRPr>
          </a:p>
        </p:txBody>
      </p:sp>
      <p:sp>
        <p:nvSpPr>
          <p:cNvPr id="26627" name="Text Placeholder 1">
            <a:extLst>
              <a:ext uri="{FF2B5EF4-FFF2-40B4-BE49-F238E27FC236}">
                <a16:creationId xmlns:a16="http://schemas.microsoft.com/office/drawing/2014/main" id="{93743454-CC27-4B20-988D-604A9D5E0270}"/>
              </a:ext>
            </a:extLst>
          </p:cNvPr>
          <p:cNvSpPr>
            <a:spLocks noGrp="1"/>
          </p:cNvSpPr>
          <p:nvPr>
            <p:ph sz="quarter" idx="1"/>
          </p:nvPr>
        </p:nvSpPr>
        <p:spPr>
          <a:xfrm>
            <a:off x="1602581" y="1168003"/>
            <a:ext cx="6115050" cy="2700338"/>
          </a:xfrm>
        </p:spPr>
        <p:txBody>
          <a:bodyPr/>
          <a:lstStyle/>
          <a:p>
            <a:pPr eaLnBrk="1" hangingPunct="1"/>
            <a:endParaRPr lang="ru-RU" altLang="ru-RU" sz="1350"/>
          </a:p>
          <a:p>
            <a:pPr eaLnBrk="1" hangingPunct="1"/>
            <a:endParaRPr lang="ru-RU" altLang="ru-RU" sz="1425"/>
          </a:p>
        </p:txBody>
      </p:sp>
      <p:sp>
        <p:nvSpPr>
          <p:cNvPr id="5" name="Slide Number Placeholder 4">
            <a:extLst>
              <a:ext uri="{FF2B5EF4-FFF2-40B4-BE49-F238E27FC236}">
                <a16:creationId xmlns:a16="http://schemas.microsoft.com/office/drawing/2014/main" id="{44FC4474-DA1C-4524-B214-02F0531B1087}"/>
              </a:ext>
            </a:extLst>
          </p:cNvPr>
          <p:cNvSpPr>
            <a:spLocks noGrp="1"/>
          </p:cNvSpPr>
          <p:nvPr>
            <p:ph type="sldNum" sz="quarter" idx="12"/>
          </p:nvPr>
        </p:nvSpPr>
        <p:spPr/>
        <p:txBody>
          <a:bodyPr>
            <a:noAutofit/>
          </a:bodyPr>
          <a:lstStyle>
            <a:lvl1pPr eaLnBrk="0" hangingPunct="0">
              <a:defRPr>
                <a:solidFill>
                  <a:schemeClr val="tx1"/>
                </a:solidFill>
                <a:latin typeface="Arial" panose="020B0604020202020204" pitchFamily="34" charset="0"/>
                <a:cs typeface="Arial" panose="020B0604020202020204" pitchFamily="34" charset="0"/>
              </a:defRPr>
            </a:lvl1pPr>
            <a:lvl2pPr marL="557213" indent="-214313" eaLnBrk="0" hangingPunct="0">
              <a:defRPr>
                <a:solidFill>
                  <a:schemeClr val="tx1"/>
                </a:solidFill>
                <a:latin typeface="Arial" panose="020B0604020202020204" pitchFamily="34" charset="0"/>
                <a:cs typeface="Arial" panose="020B0604020202020204" pitchFamily="34" charset="0"/>
              </a:defRPr>
            </a:lvl2pPr>
            <a:lvl3pPr marL="857250" indent="-171450" eaLnBrk="0" hangingPunct="0">
              <a:defRPr>
                <a:solidFill>
                  <a:schemeClr val="tx1"/>
                </a:solidFill>
                <a:latin typeface="Arial" panose="020B0604020202020204" pitchFamily="34" charset="0"/>
                <a:cs typeface="Arial" panose="020B0604020202020204" pitchFamily="34" charset="0"/>
              </a:defRPr>
            </a:lvl3pPr>
            <a:lvl4pPr marL="1200150" indent="-171450" eaLnBrk="0" hangingPunct="0">
              <a:defRPr>
                <a:solidFill>
                  <a:schemeClr val="tx1"/>
                </a:solidFill>
                <a:latin typeface="Arial" panose="020B0604020202020204" pitchFamily="34" charset="0"/>
                <a:cs typeface="Arial" panose="020B0604020202020204" pitchFamily="34" charset="0"/>
              </a:defRPr>
            </a:lvl4pPr>
            <a:lvl5pPr marL="1543050" indent="-171450" eaLnBrk="0" hangingPunct="0">
              <a:defRPr>
                <a:solidFill>
                  <a:schemeClr val="tx1"/>
                </a:solidFill>
                <a:latin typeface="Arial" panose="020B0604020202020204" pitchFamily="34" charset="0"/>
                <a:cs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31594CE-411E-4971-B22B-36303B8C84C3}" type="slidenum">
              <a:rPr lang="ru-RU" altLang="ru-RU" sz="1500">
                <a:solidFill>
                  <a:srgbClr val="898989"/>
                </a:solidFill>
                <a:latin typeface="Calibri" panose="020F0502020204030204" pitchFamily="34" charset="0"/>
              </a:rPr>
              <a:pPr eaLnBrk="1" hangingPunct="1"/>
              <a:t>29</a:t>
            </a:fld>
            <a:endParaRPr lang="ru-RU" altLang="ru-RU">
              <a:solidFill>
                <a:srgbClr val="898989"/>
              </a:solidFill>
              <a:latin typeface="Calibri" panose="020F0502020204030204" pitchFamily="34" charset="0"/>
            </a:endParaRPr>
          </a:p>
        </p:txBody>
      </p:sp>
      <p:sp>
        <p:nvSpPr>
          <p:cNvPr id="3" name="Прямоугольник 2">
            <a:extLst>
              <a:ext uri="{FF2B5EF4-FFF2-40B4-BE49-F238E27FC236}">
                <a16:creationId xmlns:a16="http://schemas.microsoft.com/office/drawing/2014/main" id="{551A6BDC-6D30-4704-8BA3-62D16EE635EC}"/>
              </a:ext>
            </a:extLst>
          </p:cNvPr>
          <p:cNvSpPr/>
          <p:nvPr/>
        </p:nvSpPr>
        <p:spPr>
          <a:xfrm>
            <a:off x="1656160" y="3946922"/>
            <a:ext cx="6101953" cy="900246"/>
          </a:xfrm>
          <a:prstGeom prst="rect">
            <a:avLst/>
          </a:prstGeom>
          <a:ln>
            <a:solidFill>
              <a:schemeClr val="accent1">
                <a:shade val="50000"/>
              </a:schemeClr>
            </a:solidFill>
          </a:ln>
        </p:spPr>
        <p:txBody>
          <a:bodyPr>
            <a:spAutoFit/>
          </a:bodyPr>
          <a:lstStyle/>
          <a:p>
            <a:pPr algn="just">
              <a:defRPr/>
            </a:pPr>
            <a:r>
              <a:rPr lang="en-US" sz="1050" dirty="0">
                <a:latin typeface="Calibri" pitchFamily="34" charset="0"/>
                <a:ea typeface="Calibri" pitchFamily="34" charset="0"/>
                <a:cs typeface="Times New Roman" pitchFamily="18" charset="0"/>
              </a:rPr>
              <a:t>* Industrial and Commercial Bank of China, Agricultural Bank of China, Bank of China, China Construction Bank, and Bank of Communications. ** </a:t>
            </a:r>
            <a:r>
              <a:rPr lang="en-US" sz="1050" dirty="0" err="1">
                <a:latin typeface="Calibri" pitchFamily="34" charset="0"/>
                <a:ea typeface="Calibri" pitchFamily="34" charset="0"/>
                <a:cs typeface="Times New Roman" pitchFamily="18" charset="0"/>
              </a:rPr>
              <a:t>Sberbank</a:t>
            </a:r>
            <a:r>
              <a:rPr lang="en-US" sz="1050" dirty="0">
                <a:latin typeface="Calibri" pitchFamily="34" charset="0"/>
                <a:ea typeface="Calibri" pitchFamily="34" charset="0"/>
                <a:cs typeface="Times New Roman" pitchFamily="18" charset="0"/>
              </a:rPr>
              <a:t> of Russia, Bank VTB, and </a:t>
            </a:r>
            <a:r>
              <a:rPr lang="en-US" sz="1050" dirty="0" err="1">
                <a:latin typeface="Calibri" pitchFamily="34" charset="0"/>
                <a:ea typeface="Calibri" pitchFamily="34" charset="0"/>
                <a:cs typeface="Times New Roman" pitchFamily="18" charset="0"/>
              </a:rPr>
              <a:t>Rosselkhozbank</a:t>
            </a:r>
            <a:r>
              <a:rPr lang="en-US" sz="1050" dirty="0">
                <a:latin typeface="Calibri" pitchFamily="34" charset="0"/>
                <a:ea typeface="Calibri" pitchFamily="34" charset="0"/>
                <a:cs typeface="Times New Roman" pitchFamily="18" charset="0"/>
              </a:rPr>
              <a:t>, excluding subsidiaries thereof.</a:t>
            </a:r>
            <a:endParaRPr lang="en-US" sz="1050" dirty="0">
              <a:latin typeface="Calibri" pitchFamily="34" charset="0"/>
            </a:endParaRPr>
          </a:p>
          <a:p>
            <a:pPr algn="just" eaLnBrk="0" hangingPunct="0">
              <a:defRPr/>
            </a:pPr>
            <a:r>
              <a:rPr lang="en-US" sz="1050" dirty="0">
                <a:latin typeface="Calibri" pitchFamily="34" charset="0"/>
                <a:ea typeface="Calibri" pitchFamily="34" charset="0"/>
                <a:cs typeface="Times New Roman" pitchFamily="18" charset="0"/>
              </a:rPr>
              <a:t>Source: author’s calculation based upon data from: </a:t>
            </a:r>
            <a:r>
              <a:rPr lang="en-US" sz="1050" i="1" dirty="0">
                <a:latin typeface="Calibri" pitchFamily="34" charset="0"/>
                <a:ea typeface="Calibri" pitchFamily="34" charset="0"/>
                <a:cs typeface="Times New Roman" pitchFamily="18" charset="0"/>
              </a:rPr>
              <a:t>Annual Report 201</a:t>
            </a:r>
            <a:r>
              <a:rPr lang="ru-RU" sz="1050" i="1" dirty="0">
                <a:latin typeface="Calibri" pitchFamily="34" charset="0"/>
                <a:ea typeface="Calibri" pitchFamily="34" charset="0"/>
                <a:cs typeface="Times New Roman" pitchFamily="18" charset="0"/>
              </a:rPr>
              <a:t>3</a:t>
            </a:r>
            <a:r>
              <a:rPr lang="en-US" sz="1050" dirty="0">
                <a:latin typeface="Calibri" pitchFamily="34" charset="0"/>
                <a:ea typeface="Calibri" pitchFamily="34" charset="0"/>
                <a:cs typeface="Times New Roman" pitchFamily="18" charset="0"/>
              </a:rPr>
              <a:t>, China Banking Regulatory Commission, Beijing: 2013; </a:t>
            </a:r>
            <a:r>
              <a:rPr lang="en-US" sz="1050" i="1" dirty="0">
                <a:latin typeface="Calibri" pitchFamily="34" charset="0"/>
                <a:ea typeface="Calibri" pitchFamily="34" charset="0"/>
                <a:cs typeface="Times New Roman" pitchFamily="18" charset="0"/>
              </a:rPr>
              <a:t>The Banker</a:t>
            </a:r>
            <a:r>
              <a:rPr lang="en-US" sz="1050" dirty="0">
                <a:latin typeface="Calibri" pitchFamily="34" charset="0"/>
                <a:ea typeface="Calibri" pitchFamily="34" charset="0"/>
                <a:cs typeface="Times New Roman" pitchFamily="18" charset="0"/>
              </a:rPr>
              <a:t>, July 2013; CBR; RIA-Rating (http://riarating.ru/)</a:t>
            </a:r>
            <a:endParaRPr lang="en-US" sz="1050" dirty="0">
              <a:latin typeface="Calibri" pitchFamily="34" charset="0"/>
            </a:endParaRPr>
          </a:p>
        </p:txBody>
      </p:sp>
      <p:graphicFrame>
        <p:nvGraphicFramePr>
          <p:cNvPr id="12" name="Chart 22">
            <a:extLst>
              <a:ext uri="{FF2B5EF4-FFF2-40B4-BE49-F238E27FC236}">
                <a16:creationId xmlns:a16="http://schemas.microsoft.com/office/drawing/2014/main" id="{33196A2E-60BA-42E6-A737-D9D2610C5A19}"/>
              </a:ext>
            </a:extLst>
          </p:cNvPr>
          <p:cNvGraphicFramePr>
            <a:graphicFrameLocks/>
          </p:cNvGraphicFramePr>
          <p:nvPr/>
        </p:nvGraphicFramePr>
        <p:xfrm>
          <a:off x="1439652" y="1005576"/>
          <a:ext cx="6372708" cy="3348372"/>
        </p:xfrm>
        <a:graphic>
          <a:graphicData uri="http://schemas.openxmlformats.org/drawingml/2006/chart">
            <c:chart xmlns:c="http://schemas.openxmlformats.org/drawingml/2006/chart" xmlns:r="http://schemas.openxmlformats.org/officeDocument/2006/relationships" r:id="rId3"/>
          </a:graphicData>
        </a:graphic>
      </p:graphicFrame>
      <p:sp>
        <p:nvSpPr>
          <p:cNvPr id="2" name="Нижний колонтитул 1">
            <a:extLst>
              <a:ext uri="{FF2B5EF4-FFF2-40B4-BE49-F238E27FC236}">
                <a16:creationId xmlns:a16="http://schemas.microsoft.com/office/drawing/2014/main" id="{D44C36F7-FB1E-4455-9AE4-2CCE517F9C6A}"/>
              </a:ext>
            </a:extLst>
          </p:cNvPr>
          <p:cNvSpPr>
            <a:spLocks noGrp="1"/>
          </p:cNvSpPr>
          <p:nvPr>
            <p:ph type="ftr" sz="quarter" idx="11"/>
          </p:nvPr>
        </p:nvSpPr>
        <p:spPr/>
        <p:txBody>
          <a:bodyPr/>
          <a:lstStyle/>
          <a:p>
            <a:r>
              <a:rPr lang="en-US"/>
              <a:t>EAEPE 2020 September 2-4</a:t>
            </a:r>
            <a:endParaRPr lang="ru-RU"/>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394B397-EDB5-4A29-8E3C-910C29C248D9}"/>
              </a:ext>
            </a:extLst>
          </p:cNvPr>
          <p:cNvSpPr>
            <a:spLocks noGrp="1"/>
          </p:cNvSpPr>
          <p:nvPr>
            <p:ph type="title"/>
          </p:nvPr>
        </p:nvSpPr>
        <p:spPr>
          <a:xfrm>
            <a:off x="1485900" y="205979"/>
            <a:ext cx="6172200" cy="745331"/>
          </a:xfrm>
        </p:spPr>
        <p:txBody>
          <a:bodyPr rtlCol="0">
            <a:normAutofit fontScale="90000"/>
          </a:bodyPr>
          <a:lstStyle/>
          <a:p>
            <a:pPr>
              <a:defRPr/>
            </a:pPr>
            <a:r>
              <a:rPr lang="en-US" sz="2400" b="1" dirty="0">
                <a:solidFill>
                  <a:schemeClr val="accent1">
                    <a:lumMod val="50000"/>
                  </a:schemeClr>
                </a:solidFill>
              </a:rPr>
              <a:t>Comparative analysis of institutional models in investment (definition and empirical data)</a:t>
            </a:r>
            <a:endParaRPr lang="ru-RU" sz="2400" b="1" dirty="0">
              <a:solidFill>
                <a:schemeClr val="accent1">
                  <a:lumMod val="50000"/>
                </a:schemeClr>
              </a:solidFill>
            </a:endParaRPr>
          </a:p>
        </p:txBody>
      </p:sp>
      <p:sp>
        <p:nvSpPr>
          <p:cNvPr id="19459" name="Содержимое 2">
            <a:extLst>
              <a:ext uri="{FF2B5EF4-FFF2-40B4-BE49-F238E27FC236}">
                <a16:creationId xmlns:a16="http://schemas.microsoft.com/office/drawing/2014/main" id="{4D925B16-AD05-4BE0-BAC3-63BDD9BC1F5B}"/>
              </a:ext>
            </a:extLst>
          </p:cNvPr>
          <p:cNvSpPr>
            <a:spLocks noGrp="1"/>
          </p:cNvSpPr>
          <p:nvPr>
            <p:ph idx="1"/>
          </p:nvPr>
        </p:nvSpPr>
        <p:spPr>
          <a:xfrm>
            <a:off x="1439466" y="1168004"/>
            <a:ext cx="6210300" cy="3305175"/>
          </a:xfrm>
        </p:spPr>
        <p:txBody>
          <a:bodyPr>
            <a:normAutofit fontScale="92500" lnSpcReduction="20000"/>
          </a:bodyPr>
          <a:lstStyle/>
          <a:p>
            <a:pPr eaLnBrk="1" hangingPunct="1">
              <a:buFont typeface="Wingdings" panose="05000000000000000000" pitchFamily="2" charset="2"/>
              <a:buChar char="v"/>
            </a:pPr>
            <a:r>
              <a:rPr lang="en-US" altLang="ru-RU" sz="1800"/>
              <a:t>“Institutional model” is understood to be </a:t>
            </a:r>
            <a:r>
              <a:rPr lang="en-US" altLang="ru-RU" sz="1800" b="1"/>
              <a:t>the structures of key institutions </a:t>
            </a:r>
            <a:r>
              <a:rPr lang="en-US" altLang="ru-RU" sz="1800"/>
              <a:t>providing finance for the real sector. They shape the major sources of investment. </a:t>
            </a:r>
          </a:p>
          <a:p>
            <a:pPr eaLnBrk="1" hangingPunct="1">
              <a:buFont typeface="Wingdings" panose="05000000000000000000" pitchFamily="2" charset="2"/>
              <a:buChar char="v"/>
            </a:pPr>
            <a:endParaRPr lang="en-US" altLang="ru-RU" sz="1800"/>
          </a:p>
          <a:p>
            <a:pPr eaLnBrk="1" hangingPunct="1">
              <a:buFont typeface="Wingdings" panose="05000000000000000000" pitchFamily="2" charset="2"/>
              <a:buChar char="v"/>
            </a:pPr>
            <a:r>
              <a:rPr lang="en-US" altLang="ru-RU" sz="1800"/>
              <a:t>Data on fixed investment sources over the past two decades was obtained from the following sources:</a:t>
            </a:r>
          </a:p>
          <a:p>
            <a:pPr eaLnBrk="1" hangingPunct="1">
              <a:buFont typeface="Arial" panose="020B0604020202020204" pitchFamily="34" charset="0"/>
              <a:buNone/>
            </a:pPr>
            <a:r>
              <a:rPr lang="en-US" altLang="ru-RU" sz="1800" b="1"/>
              <a:t>     Russia: </a:t>
            </a:r>
            <a:r>
              <a:rPr lang="en-US" altLang="ru-RU" sz="1800"/>
              <a:t>Federal State Statistics Service of the Russian Federation web-site. </a:t>
            </a:r>
          </a:p>
          <a:p>
            <a:pPr eaLnBrk="1" hangingPunct="1">
              <a:buFont typeface="Arial" panose="020B0604020202020204" pitchFamily="34" charset="0"/>
              <a:buNone/>
            </a:pPr>
            <a:r>
              <a:rPr lang="en-US" altLang="ru-RU" sz="1800" b="1"/>
              <a:t>     China:  </a:t>
            </a:r>
            <a:r>
              <a:rPr lang="en-US" altLang="ru-RU" sz="1800"/>
              <a:t>China Statistic Yearbook. 中华人民共和国国家统计局</a:t>
            </a:r>
            <a:endParaRPr lang="ru-RU" altLang="ja-JP" sz="1800"/>
          </a:p>
          <a:p>
            <a:pPr eaLnBrk="1" hangingPunct="1">
              <a:buFont typeface="Arial" panose="020B0604020202020204" pitchFamily="34" charset="0"/>
              <a:buNone/>
            </a:pPr>
            <a:r>
              <a:rPr lang="en-US" altLang="ru-RU" sz="1800" b="1"/>
              <a:t>     US:</a:t>
            </a:r>
            <a:r>
              <a:rPr lang="en-US" altLang="ru-RU" sz="1800" i="1"/>
              <a:t> </a:t>
            </a:r>
            <a:r>
              <a:rPr lang="en-US" altLang="ru-RU" sz="1800"/>
              <a:t>U.S. Census Bureau; Statistical Abstracts of the U.S.</a:t>
            </a:r>
            <a:endParaRPr lang="ru-RU" altLang="ru-RU" sz="1800"/>
          </a:p>
          <a:p>
            <a:pPr eaLnBrk="1" hangingPunct="1">
              <a:buFont typeface="Arial" panose="020B0604020202020204" pitchFamily="34" charset="0"/>
              <a:buNone/>
            </a:pPr>
            <a:endParaRPr lang="en-US" altLang="ru-RU" sz="2100"/>
          </a:p>
          <a:p>
            <a:pPr eaLnBrk="1" hangingPunct="1">
              <a:buFont typeface="Arial" panose="020B0604020202020204" pitchFamily="34" charset="0"/>
              <a:buNone/>
            </a:pPr>
            <a:r>
              <a:rPr lang="en-US" altLang="ru-RU" sz="2100"/>
              <a:t> </a:t>
            </a:r>
            <a:endParaRPr lang="ru-RU" altLang="ru-RU" sz="2100"/>
          </a:p>
        </p:txBody>
      </p:sp>
      <p:sp>
        <p:nvSpPr>
          <p:cNvPr id="19460" name="Номер слайда 4">
            <a:extLst>
              <a:ext uri="{FF2B5EF4-FFF2-40B4-BE49-F238E27FC236}">
                <a16:creationId xmlns:a16="http://schemas.microsoft.com/office/drawing/2014/main" id="{907F964F-07BB-418C-9E4C-EEEB240F273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557213" indent="-214313" eaLnBrk="0" hangingPunct="0">
              <a:defRPr>
                <a:solidFill>
                  <a:schemeClr val="tx1"/>
                </a:solidFill>
                <a:latin typeface="Arial" panose="020B0604020202020204" pitchFamily="34" charset="0"/>
                <a:cs typeface="Arial" panose="020B0604020202020204" pitchFamily="34" charset="0"/>
              </a:defRPr>
            </a:lvl2pPr>
            <a:lvl3pPr marL="857250" indent="-171450" eaLnBrk="0" hangingPunct="0">
              <a:defRPr>
                <a:solidFill>
                  <a:schemeClr val="tx1"/>
                </a:solidFill>
                <a:latin typeface="Arial" panose="020B0604020202020204" pitchFamily="34" charset="0"/>
                <a:cs typeface="Arial" panose="020B0604020202020204" pitchFamily="34" charset="0"/>
              </a:defRPr>
            </a:lvl3pPr>
            <a:lvl4pPr marL="1200150" indent="-171450" eaLnBrk="0" hangingPunct="0">
              <a:defRPr>
                <a:solidFill>
                  <a:schemeClr val="tx1"/>
                </a:solidFill>
                <a:latin typeface="Arial" panose="020B0604020202020204" pitchFamily="34" charset="0"/>
                <a:cs typeface="Arial" panose="020B0604020202020204" pitchFamily="34" charset="0"/>
              </a:defRPr>
            </a:lvl4pPr>
            <a:lvl5pPr marL="1543050" indent="-171450" eaLnBrk="0" hangingPunct="0">
              <a:defRPr>
                <a:solidFill>
                  <a:schemeClr val="tx1"/>
                </a:solidFill>
                <a:latin typeface="Arial" panose="020B0604020202020204" pitchFamily="34" charset="0"/>
                <a:cs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B2D7D36-A828-4EF8-AE8D-BEC71C4E1DA4}" type="slidenum">
              <a:rPr lang="ru-RU" altLang="ru-RU" sz="1500">
                <a:solidFill>
                  <a:srgbClr val="898989"/>
                </a:solidFill>
                <a:latin typeface="Calibri" panose="020F0502020204030204" pitchFamily="34" charset="0"/>
              </a:rPr>
              <a:pPr eaLnBrk="1" hangingPunct="1"/>
              <a:t>3</a:t>
            </a:fld>
            <a:endParaRPr lang="ru-RU" altLang="ru-RU">
              <a:solidFill>
                <a:srgbClr val="898989"/>
              </a:solidFill>
              <a:latin typeface="Calibri" panose="020F0502020204030204" pitchFamily="34" charset="0"/>
            </a:endParaRPr>
          </a:p>
        </p:txBody>
      </p:sp>
      <p:sp>
        <p:nvSpPr>
          <p:cNvPr id="6" name="Нижний колонтитул 5">
            <a:extLst>
              <a:ext uri="{FF2B5EF4-FFF2-40B4-BE49-F238E27FC236}">
                <a16:creationId xmlns:a16="http://schemas.microsoft.com/office/drawing/2014/main" id="{827DAB9E-DC09-4174-A124-CE3105E67CE8}"/>
              </a:ext>
            </a:extLst>
          </p:cNvPr>
          <p:cNvSpPr>
            <a:spLocks noGrp="1"/>
          </p:cNvSpPr>
          <p:nvPr>
            <p:ph type="ftr" sz="quarter" idx="11"/>
          </p:nvPr>
        </p:nvSpPr>
        <p:spPr/>
        <p:txBody>
          <a:bodyPr/>
          <a:lstStyle/>
          <a:p>
            <a:pPr>
              <a:defRPr/>
            </a:pPr>
            <a:r>
              <a:rPr lang="en-US"/>
              <a:t>EAEPE 2020 September 2-4</a:t>
            </a:r>
            <a:endParaRPr lang="ru-RU"/>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A69AEDDF-BA8D-4D07-BA01-9BFD95624AA3}"/>
              </a:ext>
            </a:extLst>
          </p:cNvPr>
          <p:cNvSpPr>
            <a:spLocks noGrp="1" noChangeArrowheads="1"/>
          </p:cNvSpPr>
          <p:nvPr>
            <p:ph type="title"/>
          </p:nvPr>
        </p:nvSpPr>
        <p:spPr/>
        <p:txBody>
          <a:bodyPr/>
          <a:lstStyle/>
          <a:p>
            <a:pPr eaLnBrk="1" hangingPunct="1"/>
            <a:r>
              <a:rPr lang="en-US" altLang="ru-RU" sz="2400" b="1">
                <a:solidFill>
                  <a:srgbClr val="1B3F6B"/>
                </a:solidFill>
              </a:rPr>
              <a:t>The direction of the institutional change in banking</a:t>
            </a:r>
            <a:endParaRPr lang="ru-RU" altLang="ru-RU" sz="2400" b="1">
              <a:solidFill>
                <a:srgbClr val="1B3F6B"/>
              </a:solidFill>
            </a:endParaRPr>
          </a:p>
        </p:txBody>
      </p:sp>
      <p:sp>
        <p:nvSpPr>
          <p:cNvPr id="5" name="Slide Number Placeholder 4">
            <a:extLst>
              <a:ext uri="{FF2B5EF4-FFF2-40B4-BE49-F238E27FC236}">
                <a16:creationId xmlns:a16="http://schemas.microsoft.com/office/drawing/2014/main" id="{3338E478-121B-489F-A79F-97C8AD1E7525}"/>
              </a:ext>
            </a:extLst>
          </p:cNvPr>
          <p:cNvSpPr>
            <a:spLocks noGrp="1"/>
          </p:cNvSpPr>
          <p:nvPr>
            <p:ph type="sldNum" sz="quarter" idx="12"/>
          </p:nvPr>
        </p:nvSpPr>
        <p:spPr/>
        <p:txBody>
          <a:bodyPr>
            <a:noAutofit/>
          </a:bodyPr>
          <a:lstStyle>
            <a:lvl1pPr eaLnBrk="0" hangingPunct="0">
              <a:defRPr>
                <a:solidFill>
                  <a:schemeClr val="tx1"/>
                </a:solidFill>
                <a:latin typeface="Arial" panose="020B0604020202020204" pitchFamily="34" charset="0"/>
                <a:cs typeface="Arial" panose="020B0604020202020204" pitchFamily="34" charset="0"/>
              </a:defRPr>
            </a:lvl1pPr>
            <a:lvl2pPr marL="557213" indent="-214313" eaLnBrk="0" hangingPunct="0">
              <a:defRPr>
                <a:solidFill>
                  <a:schemeClr val="tx1"/>
                </a:solidFill>
                <a:latin typeface="Arial" panose="020B0604020202020204" pitchFamily="34" charset="0"/>
                <a:cs typeface="Arial" panose="020B0604020202020204" pitchFamily="34" charset="0"/>
              </a:defRPr>
            </a:lvl2pPr>
            <a:lvl3pPr marL="857250" indent="-171450" eaLnBrk="0" hangingPunct="0">
              <a:defRPr>
                <a:solidFill>
                  <a:schemeClr val="tx1"/>
                </a:solidFill>
                <a:latin typeface="Arial" panose="020B0604020202020204" pitchFamily="34" charset="0"/>
                <a:cs typeface="Arial" panose="020B0604020202020204" pitchFamily="34" charset="0"/>
              </a:defRPr>
            </a:lvl3pPr>
            <a:lvl4pPr marL="1200150" indent="-171450" eaLnBrk="0" hangingPunct="0">
              <a:defRPr>
                <a:solidFill>
                  <a:schemeClr val="tx1"/>
                </a:solidFill>
                <a:latin typeface="Arial" panose="020B0604020202020204" pitchFamily="34" charset="0"/>
                <a:cs typeface="Arial" panose="020B0604020202020204" pitchFamily="34" charset="0"/>
              </a:defRPr>
            </a:lvl4pPr>
            <a:lvl5pPr marL="1543050" indent="-171450" eaLnBrk="0" hangingPunct="0">
              <a:defRPr>
                <a:solidFill>
                  <a:schemeClr val="tx1"/>
                </a:solidFill>
                <a:latin typeface="Arial" panose="020B0604020202020204" pitchFamily="34" charset="0"/>
                <a:cs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7B0AA33-BB3C-415A-9544-3A7940AEB621}" type="slidenum">
              <a:rPr lang="ru-RU" altLang="ru-RU" sz="1500">
                <a:solidFill>
                  <a:srgbClr val="898989"/>
                </a:solidFill>
                <a:latin typeface="Calibri" panose="020F0502020204030204" pitchFamily="34" charset="0"/>
              </a:rPr>
              <a:pPr eaLnBrk="1" hangingPunct="1"/>
              <a:t>30</a:t>
            </a:fld>
            <a:endParaRPr lang="ru-RU" altLang="ru-RU">
              <a:solidFill>
                <a:srgbClr val="898989"/>
              </a:solidFill>
              <a:latin typeface="Calibri" panose="020F0502020204030204" pitchFamily="34" charset="0"/>
            </a:endParaRPr>
          </a:p>
        </p:txBody>
      </p:sp>
      <p:cxnSp>
        <p:nvCxnSpPr>
          <p:cNvPr id="3" name="Прямая соединительная линия 2">
            <a:extLst>
              <a:ext uri="{FF2B5EF4-FFF2-40B4-BE49-F238E27FC236}">
                <a16:creationId xmlns:a16="http://schemas.microsoft.com/office/drawing/2014/main" id="{6F3A87BA-A66D-4064-8D32-570F8AC10499}"/>
              </a:ext>
            </a:extLst>
          </p:cNvPr>
          <p:cNvCxnSpPr/>
          <p:nvPr/>
        </p:nvCxnSpPr>
        <p:spPr>
          <a:xfrm>
            <a:off x="3274219" y="1712119"/>
            <a:ext cx="2322910" cy="269081"/>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Полилиния 7">
            <a:extLst>
              <a:ext uri="{FF2B5EF4-FFF2-40B4-BE49-F238E27FC236}">
                <a16:creationId xmlns:a16="http://schemas.microsoft.com/office/drawing/2014/main" id="{FA2A1CF7-C320-4417-997B-6C9F27EA4574}"/>
              </a:ext>
            </a:extLst>
          </p:cNvPr>
          <p:cNvSpPr/>
          <p:nvPr/>
        </p:nvSpPr>
        <p:spPr>
          <a:xfrm>
            <a:off x="3296841" y="1872853"/>
            <a:ext cx="2300288" cy="1289447"/>
          </a:xfrm>
          <a:custGeom>
            <a:avLst/>
            <a:gdLst>
              <a:gd name="connsiteX0" fmla="*/ 0 w 3067315"/>
              <a:gd name="connsiteY0" fmla="*/ 0 h 1719960"/>
              <a:gd name="connsiteX1" fmla="*/ 638175 w 3067315"/>
              <a:gd name="connsiteY1" fmla="*/ 1695450 h 1719960"/>
              <a:gd name="connsiteX2" fmla="*/ 2790825 w 3067315"/>
              <a:gd name="connsiteY2" fmla="*/ 1000125 h 1719960"/>
              <a:gd name="connsiteX3" fmla="*/ 2971800 w 3067315"/>
              <a:gd name="connsiteY3" fmla="*/ 923925 h 1719960"/>
            </a:gdLst>
            <a:ahLst/>
            <a:cxnLst>
              <a:cxn ang="0">
                <a:pos x="connsiteX0" y="connsiteY0"/>
              </a:cxn>
              <a:cxn ang="0">
                <a:pos x="connsiteX1" y="connsiteY1"/>
              </a:cxn>
              <a:cxn ang="0">
                <a:pos x="connsiteX2" y="connsiteY2"/>
              </a:cxn>
              <a:cxn ang="0">
                <a:pos x="connsiteX3" y="connsiteY3"/>
              </a:cxn>
            </a:cxnLst>
            <a:rect l="l" t="t" r="r" b="b"/>
            <a:pathLst>
              <a:path w="3067315" h="1719960">
                <a:moveTo>
                  <a:pt x="0" y="0"/>
                </a:moveTo>
                <a:cubicBezTo>
                  <a:pt x="86519" y="764381"/>
                  <a:pt x="173038" y="1528763"/>
                  <a:pt x="638175" y="1695450"/>
                </a:cubicBezTo>
                <a:cubicBezTo>
                  <a:pt x="1103312" y="1862137"/>
                  <a:pt x="2401887" y="1128713"/>
                  <a:pt x="2790825" y="1000125"/>
                </a:cubicBezTo>
                <a:cubicBezTo>
                  <a:pt x="3179763" y="871537"/>
                  <a:pt x="3075781" y="897731"/>
                  <a:pt x="2971800" y="923925"/>
                </a:cubicBezTo>
              </a:path>
            </a:pathLst>
          </a:custGeom>
          <a:noFill/>
          <a:ln w="254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sz="1350"/>
          </a:p>
        </p:txBody>
      </p:sp>
      <p:sp>
        <p:nvSpPr>
          <p:cNvPr id="9" name="Скругленный прямоугольник 8">
            <a:extLst>
              <a:ext uri="{FF2B5EF4-FFF2-40B4-BE49-F238E27FC236}">
                <a16:creationId xmlns:a16="http://schemas.microsoft.com/office/drawing/2014/main" id="{B765D053-B598-4A05-8440-FF2F9D523D66}"/>
              </a:ext>
            </a:extLst>
          </p:cNvPr>
          <p:cNvSpPr/>
          <p:nvPr/>
        </p:nvSpPr>
        <p:spPr>
          <a:xfrm>
            <a:off x="2574132" y="1221582"/>
            <a:ext cx="4374356" cy="37861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500" dirty="0">
                <a:solidFill>
                  <a:schemeClr val="tx1"/>
                </a:solidFill>
              </a:rPr>
              <a:t>Centralization and re-distribution (X-type of economy) </a:t>
            </a:r>
            <a:endParaRPr lang="ru-RU" sz="1500" dirty="0">
              <a:solidFill>
                <a:schemeClr val="tx1"/>
              </a:solidFill>
            </a:endParaRPr>
          </a:p>
        </p:txBody>
      </p:sp>
      <p:sp>
        <p:nvSpPr>
          <p:cNvPr id="10" name="Скругленный прямоугольник 9">
            <a:extLst>
              <a:ext uri="{FF2B5EF4-FFF2-40B4-BE49-F238E27FC236}">
                <a16:creationId xmlns:a16="http://schemas.microsoft.com/office/drawing/2014/main" id="{FF8821A5-B918-4858-AC67-B0460282F260}"/>
              </a:ext>
            </a:extLst>
          </p:cNvPr>
          <p:cNvSpPr/>
          <p:nvPr/>
        </p:nvSpPr>
        <p:spPr>
          <a:xfrm>
            <a:off x="2574131" y="3537347"/>
            <a:ext cx="4482704" cy="22264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500" dirty="0">
                <a:solidFill>
                  <a:schemeClr val="tx1"/>
                </a:solidFill>
              </a:rPr>
              <a:t>“Market” (Y-type of economy)  </a:t>
            </a:r>
            <a:endParaRPr lang="ru-RU" sz="1500" dirty="0">
              <a:solidFill>
                <a:schemeClr val="tx1"/>
              </a:solidFill>
            </a:endParaRPr>
          </a:p>
        </p:txBody>
      </p:sp>
      <p:cxnSp>
        <p:nvCxnSpPr>
          <p:cNvPr id="12" name="Прямая со стрелкой 11">
            <a:extLst>
              <a:ext uri="{FF2B5EF4-FFF2-40B4-BE49-F238E27FC236}">
                <a16:creationId xmlns:a16="http://schemas.microsoft.com/office/drawing/2014/main" id="{5F3791B8-78C7-466F-B0B7-2E5DA4A7E8DD}"/>
              </a:ext>
            </a:extLst>
          </p:cNvPr>
          <p:cNvCxnSpPr/>
          <p:nvPr/>
        </p:nvCxnSpPr>
        <p:spPr>
          <a:xfrm>
            <a:off x="3059907" y="3813572"/>
            <a:ext cx="2808685" cy="0"/>
          </a:xfrm>
          <a:prstGeom prst="straightConnector1">
            <a:avLst/>
          </a:prstGeom>
          <a:ln w="25400">
            <a:solidFill>
              <a:schemeClr val="tx1"/>
            </a:solidFill>
            <a:tailEnd type="triangle"/>
          </a:ln>
          <a:effectLst>
            <a:outerShdw blurRad="50800" dist="50800" dir="5400000" algn="ctr" rotWithShape="0">
              <a:schemeClr val="tx1"/>
            </a:outerShdw>
          </a:effectLst>
        </p:spPr>
        <p:style>
          <a:lnRef idx="1">
            <a:schemeClr val="accent1"/>
          </a:lnRef>
          <a:fillRef idx="0">
            <a:schemeClr val="accent1"/>
          </a:fillRef>
          <a:effectRef idx="0">
            <a:schemeClr val="accent1"/>
          </a:effectRef>
          <a:fontRef idx="minor">
            <a:schemeClr val="tx1"/>
          </a:fontRef>
        </p:style>
      </p:cxnSp>
      <p:cxnSp>
        <p:nvCxnSpPr>
          <p:cNvPr id="18" name="Прямая соединительная линия 17">
            <a:extLst>
              <a:ext uri="{FF2B5EF4-FFF2-40B4-BE49-F238E27FC236}">
                <a16:creationId xmlns:a16="http://schemas.microsoft.com/office/drawing/2014/main" id="{9806793A-5EDE-4F14-8107-67074A183FD1}"/>
              </a:ext>
            </a:extLst>
          </p:cNvPr>
          <p:cNvCxnSpPr/>
          <p:nvPr/>
        </p:nvCxnSpPr>
        <p:spPr>
          <a:xfrm>
            <a:off x="3059907" y="2312194"/>
            <a:ext cx="3888581" cy="44054"/>
          </a:xfrm>
          <a:prstGeom prst="line">
            <a:avLst/>
          </a:prstGeom>
        </p:spPr>
        <p:style>
          <a:lnRef idx="1">
            <a:schemeClr val="accent1"/>
          </a:lnRef>
          <a:fillRef idx="0">
            <a:schemeClr val="accent1"/>
          </a:fillRef>
          <a:effectRef idx="0">
            <a:schemeClr val="accent1"/>
          </a:effectRef>
          <a:fontRef idx="minor">
            <a:schemeClr val="tx1"/>
          </a:fontRef>
        </p:style>
      </p:cxnSp>
      <p:sp>
        <p:nvSpPr>
          <p:cNvPr id="20" name="Скругленный прямоугольник 19">
            <a:extLst>
              <a:ext uri="{FF2B5EF4-FFF2-40B4-BE49-F238E27FC236}">
                <a16:creationId xmlns:a16="http://schemas.microsoft.com/office/drawing/2014/main" id="{547A1928-3CB0-4ABC-9500-28CF2728EAC5}"/>
              </a:ext>
            </a:extLst>
          </p:cNvPr>
          <p:cNvSpPr/>
          <p:nvPr/>
        </p:nvSpPr>
        <p:spPr>
          <a:xfrm>
            <a:off x="3518298" y="3856435"/>
            <a:ext cx="702469" cy="22621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500" b="1" dirty="0">
                <a:solidFill>
                  <a:schemeClr val="tx1"/>
                </a:solidFill>
              </a:rPr>
              <a:t>1998</a:t>
            </a:r>
            <a:endParaRPr lang="ru-RU" sz="1500" b="1" dirty="0">
              <a:solidFill>
                <a:schemeClr val="tx1"/>
              </a:solidFill>
            </a:endParaRPr>
          </a:p>
        </p:txBody>
      </p:sp>
      <p:sp>
        <p:nvSpPr>
          <p:cNvPr id="27659" name="TextBox 20">
            <a:extLst>
              <a:ext uri="{FF2B5EF4-FFF2-40B4-BE49-F238E27FC236}">
                <a16:creationId xmlns:a16="http://schemas.microsoft.com/office/drawing/2014/main" id="{B7F6E0B9-DCA0-489E-B495-703A0FF0F9FC}"/>
              </a:ext>
            </a:extLst>
          </p:cNvPr>
          <p:cNvSpPr txBox="1">
            <a:spLocks noChangeArrowheads="1"/>
          </p:cNvSpPr>
          <p:nvPr/>
        </p:nvSpPr>
        <p:spPr bwMode="auto">
          <a:xfrm>
            <a:off x="5778103" y="1971675"/>
            <a:ext cx="590226"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ru-RU" sz="1350" b="1">
                <a:latin typeface="Calibri" panose="020F0502020204030204" pitchFamily="34" charset="0"/>
              </a:rPr>
              <a:t>China</a:t>
            </a:r>
            <a:endParaRPr lang="ru-RU" altLang="ru-RU" sz="1350" b="1">
              <a:latin typeface="Calibri" panose="020F0502020204030204" pitchFamily="34" charset="0"/>
            </a:endParaRPr>
          </a:p>
        </p:txBody>
      </p:sp>
      <p:sp>
        <p:nvSpPr>
          <p:cNvPr id="27660" name="TextBox 21">
            <a:extLst>
              <a:ext uri="{FF2B5EF4-FFF2-40B4-BE49-F238E27FC236}">
                <a16:creationId xmlns:a16="http://schemas.microsoft.com/office/drawing/2014/main" id="{8D0D5C6A-BFA6-4A58-B3B4-E7FDCAC697B8}"/>
              </a:ext>
            </a:extLst>
          </p:cNvPr>
          <p:cNvSpPr txBox="1">
            <a:spLocks noChangeArrowheads="1"/>
          </p:cNvSpPr>
          <p:nvPr/>
        </p:nvSpPr>
        <p:spPr bwMode="auto">
          <a:xfrm>
            <a:off x="5778103" y="2463403"/>
            <a:ext cx="641522"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ru-RU" sz="1350" b="1">
                <a:latin typeface="Calibri" panose="020F0502020204030204" pitchFamily="34" charset="0"/>
              </a:rPr>
              <a:t>Russia</a:t>
            </a:r>
            <a:endParaRPr lang="ru-RU" altLang="ru-RU" sz="1350" b="1">
              <a:latin typeface="Calibri" panose="020F0502020204030204" pitchFamily="34" charset="0"/>
            </a:endParaRPr>
          </a:p>
        </p:txBody>
      </p:sp>
      <p:sp>
        <p:nvSpPr>
          <p:cNvPr id="27661" name="TextBox 22">
            <a:extLst>
              <a:ext uri="{FF2B5EF4-FFF2-40B4-BE49-F238E27FC236}">
                <a16:creationId xmlns:a16="http://schemas.microsoft.com/office/drawing/2014/main" id="{95BEBDFA-2A71-490A-9578-0A2B42F90341}"/>
              </a:ext>
            </a:extLst>
          </p:cNvPr>
          <p:cNvSpPr txBox="1">
            <a:spLocks noChangeArrowheads="1"/>
          </p:cNvSpPr>
          <p:nvPr/>
        </p:nvSpPr>
        <p:spPr bwMode="auto">
          <a:xfrm>
            <a:off x="5868591" y="3706416"/>
            <a:ext cx="251992"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ru-RU" sz="1500" b="1" i="1">
                <a:latin typeface="Calibri" panose="020F0502020204030204" pitchFamily="34" charset="0"/>
              </a:rPr>
              <a:t>t</a:t>
            </a:r>
            <a:endParaRPr lang="ru-RU" altLang="ru-RU" sz="1500" b="1" i="1">
              <a:latin typeface="Calibri" panose="020F0502020204030204" pitchFamily="34" charset="0"/>
            </a:endParaRPr>
          </a:p>
        </p:txBody>
      </p:sp>
      <p:cxnSp>
        <p:nvCxnSpPr>
          <p:cNvPr id="4" name="Прямая соединительная линия 3">
            <a:extLst>
              <a:ext uri="{FF2B5EF4-FFF2-40B4-BE49-F238E27FC236}">
                <a16:creationId xmlns:a16="http://schemas.microsoft.com/office/drawing/2014/main" id="{1DDC70DA-ECA6-4279-93CE-424C67E21A29}"/>
              </a:ext>
            </a:extLst>
          </p:cNvPr>
          <p:cNvCxnSpPr/>
          <p:nvPr/>
        </p:nvCxnSpPr>
        <p:spPr>
          <a:xfrm>
            <a:off x="3869531" y="3162301"/>
            <a:ext cx="0" cy="651272"/>
          </a:xfrm>
          <a:prstGeom prst="line">
            <a:avLst/>
          </a:prstGeom>
          <a:ln cap="rnd">
            <a:solidFill>
              <a:schemeClr val="tx1"/>
            </a:solidFill>
            <a:prstDash val="dashDot"/>
          </a:ln>
        </p:spPr>
        <p:style>
          <a:lnRef idx="1">
            <a:schemeClr val="accent1"/>
          </a:lnRef>
          <a:fillRef idx="0">
            <a:schemeClr val="accent1"/>
          </a:fillRef>
          <a:effectRef idx="0">
            <a:schemeClr val="accent1"/>
          </a:effectRef>
          <a:fontRef idx="minor">
            <a:schemeClr val="tx1"/>
          </a:fontRef>
        </p:style>
      </p:cxnSp>
      <p:sp>
        <p:nvSpPr>
          <p:cNvPr id="2" name="Нижний колонтитул 1">
            <a:extLst>
              <a:ext uri="{FF2B5EF4-FFF2-40B4-BE49-F238E27FC236}">
                <a16:creationId xmlns:a16="http://schemas.microsoft.com/office/drawing/2014/main" id="{2529B5D8-B33E-4CF2-BD6C-5B520B9ED630}"/>
              </a:ext>
            </a:extLst>
          </p:cNvPr>
          <p:cNvSpPr>
            <a:spLocks noGrp="1"/>
          </p:cNvSpPr>
          <p:nvPr>
            <p:ph type="ftr" sz="quarter" idx="11"/>
          </p:nvPr>
        </p:nvSpPr>
        <p:spPr/>
        <p:txBody>
          <a:bodyPr/>
          <a:lstStyle/>
          <a:p>
            <a:r>
              <a:rPr lang="en-US"/>
              <a:t>EAEPE 2020 September 2-4</a:t>
            </a:r>
            <a:endParaRPr lang="ru-RU"/>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9F445DDE-9964-4DCD-A07F-CBE672E18EFD}"/>
              </a:ext>
            </a:extLst>
          </p:cNvPr>
          <p:cNvSpPr>
            <a:spLocks noGrp="1" noChangeArrowheads="1"/>
          </p:cNvSpPr>
          <p:nvPr>
            <p:ph type="title"/>
          </p:nvPr>
        </p:nvSpPr>
        <p:spPr/>
        <p:txBody>
          <a:bodyPr/>
          <a:lstStyle/>
          <a:p>
            <a:pPr eaLnBrk="1" hangingPunct="1"/>
            <a:r>
              <a:rPr lang="en-US" altLang="ru-RU" sz="2400" b="1">
                <a:solidFill>
                  <a:srgbClr val="1B3F6B"/>
                </a:solidFill>
              </a:rPr>
              <a:t>Tentative conclusions</a:t>
            </a:r>
            <a:endParaRPr lang="ru-RU" altLang="ru-RU" sz="2400">
              <a:solidFill>
                <a:srgbClr val="1B3F6B"/>
              </a:solidFill>
            </a:endParaRPr>
          </a:p>
        </p:txBody>
      </p:sp>
      <p:sp>
        <p:nvSpPr>
          <p:cNvPr id="28675" name="Объект 1">
            <a:extLst>
              <a:ext uri="{FF2B5EF4-FFF2-40B4-BE49-F238E27FC236}">
                <a16:creationId xmlns:a16="http://schemas.microsoft.com/office/drawing/2014/main" id="{51D4C2B8-6B28-4328-BC55-B3C313AC853F}"/>
              </a:ext>
            </a:extLst>
          </p:cNvPr>
          <p:cNvSpPr>
            <a:spLocks noGrp="1"/>
          </p:cNvSpPr>
          <p:nvPr>
            <p:ph sz="quarter" idx="1"/>
          </p:nvPr>
        </p:nvSpPr>
        <p:spPr>
          <a:xfrm>
            <a:off x="1547813" y="1059657"/>
            <a:ext cx="6172200" cy="3394472"/>
          </a:xfrm>
        </p:spPr>
        <p:txBody>
          <a:bodyPr/>
          <a:lstStyle/>
          <a:p>
            <a:pPr eaLnBrk="1" hangingPunct="1">
              <a:buFont typeface="Wingdings" panose="05000000000000000000" pitchFamily="2" charset="2"/>
              <a:buChar char="v"/>
            </a:pPr>
            <a:r>
              <a:rPr lang="en-US" altLang="ru-RU" sz="1800"/>
              <a:t>Currently the institutional structure of the banking systems in China and Russia features similarities as well as differences;</a:t>
            </a:r>
          </a:p>
          <a:p>
            <a:pPr eaLnBrk="1" hangingPunct="1">
              <a:buFont typeface="Wingdings" panose="05000000000000000000" pitchFamily="2" charset="2"/>
              <a:buChar char="v"/>
            </a:pPr>
            <a:r>
              <a:rPr lang="en-US" altLang="ru-RU" sz="1800"/>
              <a:t>The main trend is a growing coherence;</a:t>
            </a:r>
          </a:p>
          <a:p>
            <a:pPr eaLnBrk="1" hangingPunct="1">
              <a:buFont typeface="Wingdings" panose="05000000000000000000" pitchFamily="2" charset="2"/>
              <a:buChar char="v"/>
            </a:pPr>
            <a:r>
              <a:rPr lang="en-US" altLang="ru-RU" sz="1800"/>
              <a:t>Both systems migrate towards a better proportion between core redistributive and market complementary institutions;</a:t>
            </a:r>
          </a:p>
          <a:p>
            <a:pPr eaLnBrk="1" hangingPunct="1">
              <a:buFont typeface="Wingdings" panose="05000000000000000000" pitchFamily="2" charset="2"/>
              <a:buChar char="v"/>
            </a:pPr>
            <a:r>
              <a:rPr lang="en-US" altLang="ru-RU" sz="1800"/>
              <a:t>Russia’s liberalization in the 1990s turned out to be unsustainable. Now Russia reverts to its historical trend (nonlinear trajectory); </a:t>
            </a:r>
          </a:p>
          <a:p>
            <a:pPr eaLnBrk="1" hangingPunct="1">
              <a:buFont typeface="Wingdings" panose="05000000000000000000" pitchFamily="2" charset="2"/>
              <a:buChar char="v"/>
            </a:pPr>
            <a:r>
              <a:rPr lang="en-US" altLang="ru-RU" sz="1800"/>
              <a:t>China moves  along a linear path.</a:t>
            </a:r>
          </a:p>
        </p:txBody>
      </p:sp>
      <p:sp>
        <p:nvSpPr>
          <p:cNvPr id="5" name="Slide Number Placeholder 4">
            <a:extLst>
              <a:ext uri="{FF2B5EF4-FFF2-40B4-BE49-F238E27FC236}">
                <a16:creationId xmlns:a16="http://schemas.microsoft.com/office/drawing/2014/main" id="{A344A284-AF62-4D74-AFF2-6B3653C64B5C}"/>
              </a:ext>
            </a:extLst>
          </p:cNvPr>
          <p:cNvSpPr>
            <a:spLocks noGrp="1"/>
          </p:cNvSpPr>
          <p:nvPr>
            <p:ph type="sldNum" sz="quarter" idx="12"/>
          </p:nvPr>
        </p:nvSpPr>
        <p:spPr/>
        <p:txBody>
          <a:bodyPr>
            <a:noAutofit/>
          </a:bodyPr>
          <a:lstStyle>
            <a:lvl1pPr eaLnBrk="0" hangingPunct="0">
              <a:defRPr>
                <a:solidFill>
                  <a:schemeClr val="tx1"/>
                </a:solidFill>
                <a:latin typeface="Arial" panose="020B0604020202020204" pitchFamily="34" charset="0"/>
                <a:cs typeface="Arial" panose="020B0604020202020204" pitchFamily="34" charset="0"/>
              </a:defRPr>
            </a:lvl1pPr>
            <a:lvl2pPr marL="557213" indent="-214313" eaLnBrk="0" hangingPunct="0">
              <a:defRPr>
                <a:solidFill>
                  <a:schemeClr val="tx1"/>
                </a:solidFill>
                <a:latin typeface="Arial" panose="020B0604020202020204" pitchFamily="34" charset="0"/>
                <a:cs typeface="Arial" panose="020B0604020202020204" pitchFamily="34" charset="0"/>
              </a:defRPr>
            </a:lvl2pPr>
            <a:lvl3pPr marL="857250" indent="-171450" eaLnBrk="0" hangingPunct="0">
              <a:defRPr>
                <a:solidFill>
                  <a:schemeClr val="tx1"/>
                </a:solidFill>
                <a:latin typeface="Arial" panose="020B0604020202020204" pitchFamily="34" charset="0"/>
                <a:cs typeface="Arial" panose="020B0604020202020204" pitchFamily="34" charset="0"/>
              </a:defRPr>
            </a:lvl3pPr>
            <a:lvl4pPr marL="1200150" indent="-171450" eaLnBrk="0" hangingPunct="0">
              <a:defRPr>
                <a:solidFill>
                  <a:schemeClr val="tx1"/>
                </a:solidFill>
                <a:latin typeface="Arial" panose="020B0604020202020204" pitchFamily="34" charset="0"/>
                <a:cs typeface="Arial" panose="020B0604020202020204" pitchFamily="34" charset="0"/>
              </a:defRPr>
            </a:lvl4pPr>
            <a:lvl5pPr marL="1543050" indent="-171450" eaLnBrk="0" hangingPunct="0">
              <a:defRPr>
                <a:solidFill>
                  <a:schemeClr val="tx1"/>
                </a:solidFill>
                <a:latin typeface="Arial" panose="020B0604020202020204" pitchFamily="34" charset="0"/>
                <a:cs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6EF2831-48C7-47FD-B5A6-4E9F0B7625DB}" type="slidenum">
              <a:rPr lang="ru-RU" altLang="ru-RU" sz="1500">
                <a:solidFill>
                  <a:srgbClr val="898989"/>
                </a:solidFill>
                <a:latin typeface="Calibri" panose="020F0502020204030204" pitchFamily="34" charset="0"/>
              </a:rPr>
              <a:pPr eaLnBrk="1" hangingPunct="1"/>
              <a:t>31</a:t>
            </a:fld>
            <a:endParaRPr lang="ru-RU" altLang="ru-RU">
              <a:solidFill>
                <a:srgbClr val="898989"/>
              </a:solidFill>
              <a:latin typeface="Calibri" panose="020F0502020204030204" pitchFamily="34" charset="0"/>
            </a:endParaRPr>
          </a:p>
        </p:txBody>
      </p:sp>
      <p:sp>
        <p:nvSpPr>
          <p:cNvPr id="2" name="Нижний колонтитул 1">
            <a:extLst>
              <a:ext uri="{FF2B5EF4-FFF2-40B4-BE49-F238E27FC236}">
                <a16:creationId xmlns:a16="http://schemas.microsoft.com/office/drawing/2014/main" id="{FCFC9FF3-1505-4286-B01F-906D5A200045}"/>
              </a:ext>
            </a:extLst>
          </p:cNvPr>
          <p:cNvSpPr>
            <a:spLocks noGrp="1"/>
          </p:cNvSpPr>
          <p:nvPr>
            <p:ph type="ftr" sz="quarter" idx="11"/>
          </p:nvPr>
        </p:nvSpPr>
        <p:spPr/>
        <p:txBody>
          <a:bodyPr/>
          <a:lstStyle/>
          <a:p>
            <a:r>
              <a:rPr lang="en-US"/>
              <a:t>EAEPE 2020 September 2-4</a:t>
            </a:r>
            <a:endParaRPr lang="ru-RU"/>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1" name="Straight Arrow Connector 10">
            <a:extLst>
              <a:ext uri="{FF2B5EF4-FFF2-40B4-BE49-F238E27FC236}">
                <a16:creationId xmlns:a16="http://schemas.microsoft.com/office/drawing/2014/main" id="{E4A809D5-3600-46D4-A466-67F2349A54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1490" y="1737360"/>
            <a:ext cx="34290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2" name="Заголовок 1">
            <a:extLst>
              <a:ext uri="{FF2B5EF4-FFF2-40B4-BE49-F238E27FC236}">
                <a16:creationId xmlns:a16="http://schemas.microsoft.com/office/drawing/2014/main" id="{53B5F2E9-E951-4570-87C3-5566E9CB6DBE}"/>
              </a:ext>
            </a:extLst>
          </p:cNvPr>
          <p:cNvSpPr>
            <a:spLocks noGrp="1"/>
          </p:cNvSpPr>
          <p:nvPr>
            <p:ph type="title"/>
          </p:nvPr>
        </p:nvSpPr>
        <p:spPr>
          <a:xfrm>
            <a:off x="491490" y="273843"/>
            <a:ext cx="4224526" cy="1269596"/>
          </a:xfrm>
        </p:spPr>
        <p:txBody>
          <a:bodyPr vert="horz" lIns="91440" tIns="45720" rIns="91440" bIns="45720" rtlCol="0" anchor="ctr">
            <a:normAutofit/>
          </a:bodyPr>
          <a:lstStyle/>
          <a:p>
            <a:pPr algn="l">
              <a:lnSpc>
                <a:spcPct val="90000"/>
              </a:lnSpc>
            </a:pPr>
            <a:r>
              <a:rPr lang="en-US" sz="3600" dirty="0"/>
              <a:t>Who were the first?</a:t>
            </a:r>
          </a:p>
        </p:txBody>
      </p:sp>
      <p:sp>
        <p:nvSpPr>
          <p:cNvPr id="5" name="Номер слайда 4">
            <a:extLst>
              <a:ext uri="{FF2B5EF4-FFF2-40B4-BE49-F238E27FC236}">
                <a16:creationId xmlns:a16="http://schemas.microsoft.com/office/drawing/2014/main" id="{3443EC47-0F5F-4C42-B649-178FCABCB9DA}"/>
              </a:ext>
            </a:extLst>
          </p:cNvPr>
          <p:cNvSpPr>
            <a:spLocks noGrp="1"/>
          </p:cNvSpPr>
          <p:nvPr>
            <p:ph type="sldNum" sz="quarter" idx="12"/>
          </p:nvPr>
        </p:nvSpPr>
        <p:spPr>
          <a:xfrm>
            <a:off x="8032175" y="4732729"/>
            <a:ext cx="874395" cy="273844"/>
          </a:xfrm>
        </p:spPr>
        <p:txBody>
          <a:bodyPr vert="horz" lIns="91440" tIns="45720" rIns="91440" bIns="45720" rtlCol="0" anchor="ctr">
            <a:normAutofit/>
          </a:bodyPr>
          <a:lstStyle/>
          <a:p>
            <a:pPr>
              <a:lnSpc>
                <a:spcPct val="90000"/>
              </a:lnSpc>
              <a:spcAft>
                <a:spcPts val="600"/>
              </a:spcAft>
              <a:defRPr/>
            </a:pPr>
            <a:fld id="{725C68B6-61C2-468F-89AB-4B9F7531AA68}" type="slidenum">
              <a:rPr lang="en-US" smtClean="0">
                <a:solidFill>
                  <a:prstClr val="black">
                    <a:tint val="75000"/>
                  </a:prstClr>
                </a:solidFill>
                <a:latin typeface="Calibri" panose="020F0502020204030204"/>
              </a:rPr>
              <a:pPr>
                <a:lnSpc>
                  <a:spcPct val="90000"/>
                </a:lnSpc>
                <a:spcAft>
                  <a:spcPts val="600"/>
                </a:spcAft>
                <a:defRPr/>
              </a:pPr>
              <a:t>32</a:t>
            </a:fld>
            <a:endParaRPr lang="en-US" dirty="0">
              <a:solidFill>
                <a:prstClr val="black">
                  <a:tint val="75000"/>
                </a:prstClr>
              </a:solidFill>
              <a:latin typeface="Calibri" panose="020F0502020204030204"/>
            </a:endParaRPr>
          </a:p>
        </p:txBody>
      </p:sp>
      <p:sp>
        <p:nvSpPr>
          <p:cNvPr id="3" name="Нижний колонтитул 2">
            <a:extLst>
              <a:ext uri="{FF2B5EF4-FFF2-40B4-BE49-F238E27FC236}">
                <a16:creationId xmlns:a16="http://schemas.microsoft.com/office/drawing/2014/main" id="{F70373EE-14CC-4D34-A103-1D62AA8F0946}"/>
              </a:ext>
            </a:extLst>
          </p:cNvPr>
          <p:cNvSpPr>
            <a:spLocks noGrp="1"/>
          </p:cNvSpPr>
          <p:nvPr>
            <p:ph type="ftr" sz="quarter" idx="11"/>
          </p:nvPr>
        </p:nvSpPr>
        <p:spPr>
          <a:xfrm>
            <a:off x="2123728" y="4740213"/>
            <a:ext cx="3896072" cy="273844"/>
          </a:xfrm>
        </p:spPr>
        <p:txBody>
          <a:bodyPr/>
          <a:lstStyle/>
          <a:p>
            <a:r>
              <a:rPr lang="en-US"/>
              <a:t>EAEPE 2020 September 2-4</a:t>
            </a:r>
            <a:endParaRPr lang="ru-RU" dirty="0"/>
          </a:p>
        </p:txBody>
      </p:sp>
      <p:sp>
        <p:nvSpPr>
          <p:cNvPr id="12" name="Объект 11">
            <a:extLst>
              <a:ext uri="{FF2B5EF4-FFF2-40B4-BE49-F238E27FC236}">
                <a16:creationId xmlns:a16="http://schemas.microsoft.com/office/drawing/2014/main" id="{9439BF02-E615-4A7E-B180-3A18097F6B86}"/>
              </a:ext>
            </a:extLst>
          </p:cNvPr>
          <p:cNvSpPr>
            <a:spLocks noGrp="1"/>
          </p:cNvSpPr>
          <p:nvPr>
            <p:ph sz="half" idx="2"/>
          </p:nvPr>
        </p:nvSpPr>
        <p:spPr>
          <a:xfrm>
            <a:off x="683568" y="1824534"/>
            <a:ext cx="4320480" cy="2440661"/>
          </a:xfrm>
        </p:spPr>
        <p:txBody>
          <a:bodyPr>
            <a:noAutofit/>
          </a:bodyPr>
          <a:lstStyle/>
          <a:p>
            <a:pPr marL="0" indent="0">
              <a:lnSpc>
                <a:spcPct val="120000"/>
              </a:lnSpc>
              <a:spcBef>
                <a:spcPts val="0"/>
              </a:spcBef>
              <a:buNone/>
            </a:pPr>
            <a:r>
              <a:rPr lang="en-US" sz="2000" dirty="0">
                <a:latin typeface="Arial" panose="020B0604020202020204" pitchFamily="34" charset="0"/>
                <a:ea typeface="Calibri" panose="020F0502020204030204" pitchFamily="34" charset="0"/>
              </a:rPr>
              <a:t>The idea of  money circulation’s mechanisms as the most important subject of </a:t>
            </a:r>
            <a:r>
              <a:rPr lang="en-US" sz="2000" dirty="0" err="1">
                <a:latin typeface="Arial" panose="020B0604020202020204" pitchFamily="34" charset="0"/>
                <a:ea typeface="Calibri" panose="020F0502020204030204" pitchFamily="34" charset="0"/>
                <a:cs typeface="Arial" panose="020B0604020202020204" pitchFamily="34" charset="0"/>
              </a:rPr>
              <a:t>mesoeconomic</a:t>
            </a:r>
            <a:r>
              <a:rPr lang="en-US" sz="2000" dirty="0">
                <a:latin typeface="Arial" panose="020B0604020202020204" pitchFamily="34" charset="0"/>
                <a:ea typeface="Calibri" panose="020F0502020204030204" pitchFamily="34" charset="0"/>
              </a:rPr>
              <a:t> research</a:t>
            </a:r>
            <a:r>
              <a:rPr lang="ru-RU" sz="2000" dirty="0">
                <a:latin typeface="Arial" panose="020B0604020202020204" pitchFamily="34" charset="0"/>
                <a:ea typeface="Calibri" panose="020F0502020204030204" pitchFamily="34" charset="0"/>
              </a:rPr>
              <a:t> </a:t>
            </a:r>
            <a:r>
              <a:rPr lang="en-US" sz="2000" dirty="0">
                <a:latin typeface="Arial" panose="020B0604020202020204" pitchFamily="34" charset="0"/>
                <a:ea typeface="Calibri" panose="020F0502020204030204" pitchFamily="34" charset="0"/>
              </a:rPr>
              <a:t>was first outlined in the works of corresponding member</a:t>
            </a:r>
            <a:r>
              <a:rPr lang="ru-RU" sz="2000" dirty="0">
                <a:latin typeface="Arial" panose="020B0604020202020204" pitchFamily="34" charset="0"/>
                <a:ea typeface="Calibri" panose="020F0502020204030204" pitchFamily="34" charset="0"/>
              </a:rPr>
              <a:t> </a:t>
            </a:r>
            <a:r>
              <a:rPr lang="en-US" sz="2000" dirty="0">
                <a:latin typeface="Arial" panose="020B0604020202020204" pitchFamily="34" charset="0"/>
                <a:ea typeface="Calibri" panose="020F0502020204030204" pitchFamily="34" charset="0"/>
              </a:rPr>
              <a:t>of  RAS Victor </a:t>
            </a:r>
            <a:r>
              <a:rPr lang="en-US" sz="2000" dirty="0" err="1">
                <a:latin typeface="Arial" panose="020B0604020202020204" pitchFamily="34" charset="0"/>
                <a:ea typeface="Calibri" panose="020F0502020204030204" pitchFamily="34" charset="0"/>
              </a:rPr>
              <a:t>Dementiev</a:t>
            </a:r>
            <a:r>
              <a:rPr lang="en-US" sz="2000" dirty="0">
                <a:latin typeface="Arial" panose="020B0604020202020204" pitchFamily="34" charset="0"/>
                <a:ea typeface="Calibri" panose="020F0502020204030204" pitchFamily="34" charset="0"/>
              </a:rPr>
              <a:t> and then articulated by academician RAN  Vladimir </a:t>
            </a:r>
            <a:r>
              <a:rPr lang="en-US" sz="2000" dirty="0" err="1">
                <a:latin typeface="Arial" panose="020B0604020202020204" pitchFamily="34" charset="0"/>
                <a:ea typeface="Calibri" panose="020F0502020204030204" pitchFamily="34" charset="0"/>
              </a:rPr>
              <a:t>Maevsky</a:t>
            </a:r>
            <a:r>
              <a:rPr lang="en-US" sz="2000" dirty="0">
                <a:latin typeface="Arial" panose="020B0604020202020204" pitchFamily="34" charset="0"/>
                <a:ea typeface="Calibri" panose="020F0502020204030204" pitchFamily="34" charset="0"/>
              </a:rPr>
              <a:t>.</a:t>
            </a:r>
            <a:endParaRPr lang="ru-RU" sz="2000" dirty="0"/>
          </a:p>
        </p:txBody>
      </p:sp>
      <p:pic>
        <p:nvPicPr>
          <p:cNvPr id="1032" name="Picture 8" descr="Image result for Ð².Ð¸. Ð¼Ð°ÐµÐ²ÑÐºÐ¸Ð¹">
            <a:extLst>
              <a:ext uri="{FF2B5EF4-FFF2-40B4-BE49-F238E27FC236}">
                <a16:creationId xmlns:a16="http://schemas.microsoft.com/office/drawing/2014/main" id="{32E1F560-D563-4C52-92AE-32CC1B0154D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95185" y="187373"/>
            <a:ext cx="1847850" cy="2405493"/>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Image result for Ð´ÐµÐ¼ÐµÐ½ÑÑÐµÐ² Ð²Ð¸ÐºÑÐ¾Ñ ÐµÐ²Ð³ÐµÐ½ÑÐµÐ²Ð¸Ñ">
            <a:extLst>
              <a:ext uri="{FF2B5EF4-FFF2-40B4-BE49-F238E27FC236}">
                <a16:creationId xmlns:a16="http://schemas.microsoft.com/office/drawing/2014/main" id="{7E0235B9-916C-49D6-87F6-9959229BF6A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93304" y="353857"/>
            <a:ext cx="1729015" cy="2308324"/>
          </a:xfrm>
          <a:prstGeom prst="rect">
            <a:avLst/>
          </a:prstGeom>
          <a:noFill/>
          <a:extLst>
            <a:ext uri="{909E8E84-426E-40DD-AFC4-6F175D3DCCD1}">
              <a14:hiddenFill xmlns:a14="http://schemas.microsoft.com/office/drawing/2010/main">
                <a:solidFill>
                  <a:srgbClr val="FFFFFF"/>
                </a:solidFill>
              </a14:hiddenFill>
            </a:ext>
          </a:extLst>
        </p:spPr>
      </p:pic>
      <p:sp>
        <p:nvSpPr>
          <p:cNvPr id="21" name="Прямоугольник 20">
            <a:extLst>
              <a:ext uri="{FF2B5EF4-FFF2-40B4-BE49-F238E27FC236}">
                <a16:creationId xmlns:a16="http://schemas.microsoft.com/office/drawing/2014/main" id="{0BB400AF-FF87-4E89-9D45-5FDB0690D277}"/>
              </a:ext>
            </a:extLst>
          </p:cNvPr>
          <p:cNvSpPr/>
          <p:nvPr/>
        </p:nvSpPr>
        <p:spPr>
          <a:xfrm>
            <a:off x="7003544" y="2678110"/>
            <a:ext cx="1903026" cy="2062103"/>
          </a:xfrm>
          <a:prstGeom prst="rect">
            <a:avLst/>
          </a:prstGeom>
        </p:spPr>
        <p:txBody>
          <a:bodyPr wrap="square">
            <a:spAutoFit/>
          </a:bodyPr>
          <a:lstStyle/>
          <a:p>
            <a:pPr algn="just">
              <a:spcAft>
                <a:spcPts val="0"/>
              </a:spcAft>
            </a:pPr>
            <a:r>
              <a:rPr lang="en-US" sz="1600" i="1" dirty="0" err="1">
                <a:solidFill>
                  <a:srgbClr val="000000"/>
                </a:solidFill>
                <a:latin typeface="Arial" panose="020B0604020202020204" pitchFamily="34" charset="0"/>
                <a:ea typeface="Calibri" panose="020F0502020204030204" pitchFamily="34" charset="0"/>
              </a:rPr>
              <a:t>MaevskyV</a:t>
            </a:r>
            <a:r>
              <a:rPr lang="en-US" sz="1600" i="1" dirty="0">
                <a:solidFill>
                  <a:srgbClr val="000000"/>
                </a:solidFill>
                <a:latin typeface="Arial" panose="020B0604020202020204" pitchFamily="34" charset="0"/>
                <a:ea typeface="Calibri" panose="020F0502020204030204" pitchFamily="34" charset="0"/>
              </a:rPr>
              <a:t>. I. (</a:t>
            </a:r>
            <a:r>
              <a:rPr lang="en-US" sz="1600" dirty="0">
                <a:solidFill>
                  <a:srgbClr val="000000"/>
                </a:solidFill>
                <a:latin typeface="Arial" panose="020B0604020202020204" pitchFamily="34" charset="0"/>
                <a:ea typeface="Calibri" panose="020F0502020204030204" pitchFamily="34" charset="0"/>
              </a:rPr>
              <a:t>2018). </a:t>
            </a:r>
            <a:r>
              <a:rPr lang="en-US" sz="1600" dirty="0" err="1">
                <a:solidFill>
                  <a:srgbClr val="000000"/>
                </a:solidFill>
                <a:latin typeface="Arial" panose="020B0604020202020204" pitchFamily="34" charset="0"/>
                <a:ea typeface="Calibri" panose="020F0502020204030204" pitchFamily="34" charset="0"/>
              </a:rPr>
              <a:t>Mesolevel</a:t>
            </a:r>
            <a:r>
              <a:rPr lang="en-US" sz="1600" dirty="0">
                <a:solidFill>
                  <a:srgbClr val="000000"/>
                </a:solidFill>
                <a:latin typeface="Arial" panose="020B0604020202020204" pitchFamily="34" charset="0"/>
                <a:ea typeface="Calibri" panose="020F0502020204030204" pitchFamily="34" charset="0"/>
              </a:rPr>
              <a:t> and hierarchical structure of the economy. </a:t>
            </a:r>
            <a:r>
              <a:rPr lang="en-US" sz="1600" i="1" dirty="0">
                <a:solidFill>
                  <a:srgbClr val="000000"/>
                </a:solidFill>
                <a:latin typeface="Arial" panose="020B0604020202020204" pitchFamily="34" charset="0"/>
                <a:ea typeface="Times New Roman" panose="02020603050405020304" pitchFamily="18" charset="0"/>
              </a:rPr>
              <a:t>Journal of Institutional Studies</a:t>
            </a:r>
            <a:r>
              <a:rPr lang="en-US" sz="1600" dirty="0">
                <a:solidFill>
                  <a:srgbClr val="000000"/>
                </a:solidFill>
                <a:latin typeface="Arial" panose="020B0604020202020204" pitchFamily="34" charset="0"/>
                <a:ea typeface="Times New Roman" panose="02020603050405020304" pitchFamily="18" charset="0"/>
              </a:rPr>
              <a:t>, vol. 10, no. 3, pp.18-29</a:t>
            </a:r>
            <a:r>
              <a:rPr lang="en-US" sz="1600" dirty="0">
                <a:solidFill>
                  <a:srgbClr val="000000"/>
                </a:solidFill>
                <a:latin typeface="Arial" panose="020B0604020202020204" pitchFamily="34" charset="0"/>
                <a:ea typeface="Calibri" panose="020F0502020204030204" pitchFamily="34" charset="0"/>
              </a:rPr>
              <a:t>. </a:t>
            </a:r>
            <a:endParaRPr lang="ru-RU" sz="1600" dirty="0"/>
          </a:p>
        </p:txBody>
      </p:sp>
      <p:sp>
        <p:nvSpPr>
          <p:cNvPr id="15" name="Прямоугольник 14">
            <a:extLst>
              <a:ext uri="{FF2B5EF4-FFF2-40B4-BE49-F238E27FC236}">
                <a16:creationId xmlns:a16="http://schemas.microsoft.com/office/drawing/2014/main" id="{87782096-3360-4279-B640-2B3A8B52103C}"/>
              </a:ext>
            </a:extLst>
          </p:cNvPr>
          <p:cNvSpPr/>
          <p:nvPr/>
        </p:nvSpPr>
        <p:spPr>
          <a:xfrm>
            <a:off x="4913801" y="2662181"/>
            <a:ext cx="1888022" cy="2308324"/>
          </a:xfrm>
          <a:prstGeom prst="rect">
            <a:avLst/>
          </a:prstGeom>
        </p:spPr>
        <p:txBody>
          <a:bodyPr wrap="square">
            <a:spAutoFit/>
          </a:bodyPr>
          <a:lstStyle/>
          <a:p>
            <a:pPr algn="just">
              <a:spcAft>
                <a:spcPts val="0"/>
              </a:spcAft>
            </a:pPr>
            <a:r>
              <a:rPr lang="en-US" sz="1600" i="1" dirty="0" err="1">
                <a:solidFill>
                  <a:srgbClr val="000000"/>
                </a:solidFill>
                <a:latin typeface="Arial" panose="020B0604020202020204" pitchFamily="34" charset="0"/>
                <a:ea typeface="Calibri" panose="020F0502020204030204" pitchFamily="34" charset="0"/>
              </a:rPr>
              <a:t>Dementiev</a:t>
            </a:r>
            <a:r>
              <a:rPr lang="en-US" sz="1600" i="1" dirty="0">
                <a:solidFill>
                  <a:srgbClr val="000000"/>
                </a:solidFill>
                <a:latin typeface="Arial" panose="020B0604020202020204" pitchFamily="34" charset="0"/>
                <a:ea typeface="Calibri" panose="020F0502020204030204" pitchFamily="34" charset="0"/>
              </a:rPr>
              <a:t> V.E. (</a:t>
            </a:r>
            <a:r>
              <a:rPr lang="en-US" sz="1600" dirty="0">
                <a:solidFill>
                  <a:srgbClr val="000000"/>
                </a:solidFill>
                <a:latin typeface="Arial" panose="020B0604020202020204" pitchFamily="34" charset="0"/>
                <a:ea typeface="Calibri" panose="020F0502020204030204" pitchFamily="34" charset="0"/>
              </a:rPr>
              <a:t>2002). Theory of the national economy and </a:t>
            </a:r>
            <a:r>
              <a:rPr lang="en-US" sz="1600" dirty="0" err="1">
                <a:solidFill>
                  <a:srgbClr val="000000"/>
                </a:solidFill>
                <a:latin typeface="Arial" panose="020B0604020202020204" pitchFamily="34" charset="0"/>
                <a:ea typeface="Calibri" panose="020F0502020204030204" pitchFamily="34" charset="0"/>
              </a:rPr>
              <a:t>mesoeconomic</a:t>
            </a:r>
            <a:r>
              <a:rPr lang="en-US" sz="1600" dirty="0">
                <a:solidFill>
                  <a:srgbClr val="000000"/>
                </a:solidFill>
                <a:latin typeface="Arial" panose="020B0604020202020204" pitchFamily="34" charset="0"/>
                <a:ea typeface="Calibri" panose="020F0502020204030204" pitchFamily="34" charset="0"/>
              </a:rPr>
              <a:t> theory. </a:t>
            </a:r>
            <a:r>
              <a:rPr lang="en-US" sz="1600" i="1" dirty="0" err="1">
                <a:solidFill>
                  <a:srgbClr val="000000"/>
                </a:solidFill>
                <a:latin typeface="Arial" panose="020B0604020202020204" pitchFamily="34" charset="0"/>
                <a:ea typeface="Calibri" panose="020F0502020204030204" pitchFamily="34" charset="0"/>
              </a:rPr>
              <a:t>Rossiysky</a:t>
            </a:r>
            <a:r>
              <a:rPr lang="en-US" sz="1600" i="1" dirty="0">
                <a:solidFill>
                  <a:srgbClr val="000000"/>
                </a:solidFill>
                <a:latin typeface="Arial" panose="020B0604020202020204" pitchFamily="34" charset="0"/>
                <a:ea typeface="Calibri" panose="020F0502020204030204" pitchFamily="34" charset="0"/>
              </a:rPr>
              <a:t> </a:t>
            </a:r>
            <a:r>
              <a:rPr lang="en-US" sz="1600" i="1" dirty="0" err="1">
                <a:solidFill>
                  <a:srgbClr val="000000"/>
                </a:solidFill>
                <a:latin typeface="Arial" panose="020B0604020202020204" pitchFamily="34" charset="0"/>
                <a:ea typeface="Calibri" panose="020F0502020204030204" pitchFamily="34" charset="0"/>
              </a:rPr>
              <a:t>ekonomicheskiy</a:t>
            </a:r>
            <a:r>
              <a:rPr lang="en-US" sz="1600" i="1" dirty="0">
                <a:solidFill>
                  <a:srgbClr val="000000"/>
                </a:solidFill>
                <a:latin typeface="Arial" panose="020B0604020202020204" pitchFamily="34" charset="0"/>
                <a:ea typeface="Calibri" panose="020F0502020204030204" pitchFamily="34" charset="0"/>
              </a:rPr>
              <a:t> </a:t>
            </a:r>
            <a:r>
              <a:rPr lang="en-US" sz="1600" i="1" dirty="0" err="1">
                <a:solidFill>
                  <a:srgbClr val="000000"/>
                </a:solidFill>
                <a:latin typeface="Arial" panose="020B0604020202020204" pitchFamily="34" charset="0"/>
                <a:ea typeface="Calibri" panose="020F0502020204030204" pitchFamily="34" charset="0"/>
              </a:rPr>
              <a:t>zhurnal</a:t>
            </a:r>
            <a:r>
              <a:rPr lang="en-US" sz="1600" dirty="0">
                <a:solidFill>
                  <a:srgbClr val="000000"/>
                </a:solidFill>
                <a:latin typeface="Arial" panose="020B0604020202020204" pitchFamily="34" charset="0"/>
                <a:ea typeface="Calibri" panose="020F0502020204030204" pitchFamily="34" charset="0"/>
              </a:rPr>
              <a:t>, no. 4, pp. 71-82.</a:t>
            </a:r>
            <a:endParaRPr lang="ru-RU" sz="1600" dirty="0"/>
          </a:p>
        </p:txBody>
      </p:sp>
    </p:spTree>
    <p:extLst>
      <p:ext uri="{BB962C8B-B14F-4D97-AF65-F5344CB8AC3E}">
        <p14:creationId xmlns:p14="http://schemas.microsoft.com/office/powerpoint/2010/main" val="20756397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1" name="Straight Arrow Connector 10">
            <a:extLst>
              <a:ext uri="{FF2B5EF4-FFF2-40B4-BE49-F238E27FC236}">
                <a16:creationId xmlns:a16="http://schemas.microsoft.com/office/drawing/2014/main" id="{E4A809D5-3600-46D4-A466-67F2349A54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1490" y="1737360"/>
            <a:ext cx="34290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2" name="Заголовок 1">
            <a:extLst>
              <a:ext uri="{FF2B5EF4-FFF2-40B4-BE49-F238E27FC236}">
                <a16:creationId xmlns:a16="http://schemas.microsoft.com/office/drawing/2014/main" id="{53B5F2E9-E951-4570-87C3-5566E9CB6DBE}"/>
              </a:ext>
            </a:extLst>
          </p:cNvPr>
          <p:cNvSpPr>
            <a:spLocks noGrp="1"/>
          </p:cNvSpPr>
          <p:nvPr>
            <p:ph type="title"/>
          </p:nvPr>
        </p:nvSpPr>
        <p:spPr>
          <a:xfrm>
            <a:off x="491490" y="273843"/>
            <a:ext cx="3840085" cy="1269596"/>
          </a:xfrm>
        </p:spPr>
        <p:txBody>
          <a:bodyPr vert="horz" lIns="91440" tIns="45720" rIns="91440" bIns="45720" rtlCol="0" anchor="ctr">
            <a:normAutofit/>
          </a:bodyPr>
          <a:lstStyle/>
          <a:p>
            <a:pPr algn="l">
              <a:lnSpc>
                <a:spcPct val="90000"/>
              </a:lnSpc>
            </a:pPr>
            <a:r>
              <a:rPr lang="en-US" dirty="0"/>
              <a:t>Motivation-1</a:t>
            </a:r>
          </a:p>
        </p:txBody>
      </p:sp>
      <p:sp>
        <p:nvSpPr>
          <p:cNvPr id="5" name="Номер слайда 4">
            <a:extLst>
              <a:ext uri="{FF2B5EF4-FFF2-40B4-BE49-F238E27FC236}">
                <a16:creationId xmlns:a16="http://schemas.microsoft.com/office/drawing/2014/main" id="{3443EC47-0F5F-4C42-B649-178FCABCB9DA}"/>
              </a:ext>
            </a:extLst>
          </p:cNvPr>
          <p:cNvSpPr>
            <a:spLocks noGrp="1"/>
          </p:cNvSpPr>
          <p:nvPr>
            <p:ph type="sldNum" sz="quarter" idx="12"/>
          </p:nvPr>
        </p:nvSpPr>
        <p:spPr>
          <a:xfrm>
            <a:off x="8032175" y="4732729"/>
            <a:ext cx="874395" cy="273844"/>
          </a:xfrm>
        </p:spPr>
        <p:txBody>
          <a:bodyPr vert="horz" lIns="91440" tIns="45720" rIns="91440" bIns="45720" rtlCol="0" anchor="ctr">
            <a:normAutofit/>
          </a:bodyPr>
          <a:lstStyle/>
          <a:p>
            <a:pPr>
              <a:lnSpc>
                <a:spcPct val="90000"/>
              </a:lnSpc>
              <a:spcAft>
                <a:spcPts val="600"/>
              </a:spcAft>
              <a:defRPr/>
            </a:pPr>
            <a:fld id="{725C68B6-61C2-468F-89AB-4B9F7531AA68}" type="slidenum">
              <a:rPr lang="en-US" smtClean="0">
                <a:solidFill>
                  <a:prstClr val="black">
                    <a:tint val="75000"/>
                  </a:prstClr>
                </a:solidFill>
                <a:latin typeface="Calibri" panose="020F0502020204030204"/>
              </a:rPr>
              <a:pPr>
                <a:lnSpc>
                  <a:spcPct val="90000"/>
                </a:lnSpc>
                <a:spcAft>
                  <a:spcPts val="600"/>
                </a:spcAft>
                <a:defRPr/>
              </a:pPr>
              <a:t>33</a:t>
            </a:fld>
            <a:endParaRPr lang="en-US" dirty="0">
              <a:solidFill>
                <a:prstClr val="black">
                  <a:tint val="75000"/>
                </a:prstClr>
              </a:solidFill>
              <a:latin typeface="Calibri" panose="020F0502020204030204"/>
            </a:endParaRPr>
          </a:p>
        </p:txBody>
      </p:sp>
      <p:sp>
        <p:nvSpPr>
          <p:cNvPr id="3" name="Нижний колонтитул 2">
            <a:extLst>
              <a:ext uri="{FF2B5EF4-FFF2-40B4-BE49-F238E27FC236}">
                <a16:creationId xmlns:a16="http://schemas.microsoft.com/office/drawing/2014/main" id="{F70373EE-14CC-4D34-A103-1D62AA8F0946}"/>
              </a:ext>
            </a:extLst>
          </p:cNvPr>
          <p:cNvSpPr>
            <a:spLocks noGrp="1"/>
          </p:cNvSpPr>
          <p:nvPr>
            <p:ph type="ftr" sz="quarter" idx="11"/>
          </p:nvPr>
        </p:nvSpPr>
        <p:spPr>
          <a:xfrm>
            <a:off x="2123728" y="4740213"/>
            <a:ext cx="3896072" cy="273844"/>
          </a:xfrm>
        </p:spPr>
        <p:txBody>
          <a:bodyPr/>
          <a:lstStyle/>
          <a:p>
            <a:r>
              <a:rPr lang="en-US"/>
              <a:t>EAEPE 2020 September 2-4</a:t>
            </a:r>
            <a:endParaRPr lang="ru-RU" dirty="0"/>
          </a:p>
        </p:txBody>
      </p:sp>
      <p:pic>
        <p:nvPicPr>
          <p:cNvPr id="1028" name="Picture 4">
            <a:extLst>
              <a:ext uri="{FF2B5EF4-FFF2-40B4-BE49-F238E27FC236}">
                <a16:creationId xmlns:a16="http://schemas.microsoft.com/office/drawing/2014/main" id="{DB7ED5AD-6B7D-4943-8158-E58B68C902C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72010" y="987574"/>
            <a:ext cx="3574899" cy="2573927"/>
          </a:xfrm>
          <a:prstGeom prst="rect">
            <a:avLst/>
          </a:prstGeom>
          <a:noFill/>
          <a:extLst>
            <a:ext uri="{909E8E84-426E-40DD-AFC4-6F175D3DCCD1}">
              <a14:hiddenFill xmlns:a14="http://schemas.microsoft.com/office/drawing/2010/main">
                <a:solidFill>
                  <a:srgbClr val="FFFFFF"/>
                </a:solidFill>
              </a14:hiddenFill>
            </a:ext>
          </a:extLst>
        </p:spPr>
      </p:pic>
      <p:sp>
        <p:nvSpPr>
          <p:cNvPr id="12" name="Объект 11">
            <a:extLst>
              <a:ext uri="{FF2B5EF4-FFF2-40B4-BE49-F238E27FC236}">
                <a16:creationId xmlns:a16="http://schemas.microsoft.com/office/drawing/2014/main" id="{9439BF02-E615-4A7E-B180-3A18097F6B86}"/>
              </a:ext>
            </a:extLst>
          </p:cNvPr>
          <p:cNvSpPr>
            <a:spLocks noGrp="1"/>
          </p:cNvSpPr>
          <p:nvPr>
            <p:ph sz="half" idx="2"/>
          </p:nvPr>
        </p:nvSpPr>
        <p:spPr>
          <a:xfrm>
            <a:off x="251520" y="1737360"/>
            <a:ext cx="4680520" cy="2808926"/>
          </a:xfrm>
        </p:spPr>
        <p:txBody>
          <a:bodyPr>
            <a:noAutofit/>
          </a:bodyPr>
          <a:lstStyle/>
          <a:p>
            <a:r>
              <a:rPr lang="en-US" sz="1600" dirty="0" err="1">
                <a:latin typeface="Arial" panose="020B0604020202020204" pitchFamily="34" charset="0"/>
                <a:cs typeface="Arial" panose="020B0604020202020204" pitchFamily="34" charset="0"/>
              </a:rPr>
              <a:t>Monetisation</a:t>
            </a:r>
            <a:r>
              <a:rPr lang="en-US" sz="1600" dirty="0">
                <a:latin typeface="Arial" panose="020B0604020202020204" pitchFamily="34" charset="0"/>
                <a:cs typeface="Arial" panose="020B0604020202020204" pitchFamily="34" charset="0"/>
              </a:rPr>
              <a:t> of the economy (the ratio of broad money to nominal GDP) varies from 14.5 or 25.9% (Chad or the Central African Republic) to 199.1 or 252.1 (China or Japan);  it is not related to  economic growth.</a:t>
            </a:r>
          </a:p>
          <a:p>
            <a:r>
              <a:rPr lang="en-US" sz="1600" dirty="0">
                <a:latin typeface="Arial" panose="020B0604020202020204" pitchFamily="34" charset="0"/>
                <a:cs typeface="Arial" panose="020B0604020202020204" pitchFamily="34" charset="0"/>
              </a:rPr>
              <a:t>Therefore, it can be assumed that the mechanisms that ensure the circulation of money in the economic system are important. </a:t>
            </a:r>
          </a:p>
          <a:p>
            <a:r>
              <a:rPr lang="en-US" sz="1600" dirty="0">
                <a:latin typeface="Arial" panose="020B0604020202020204" pitchFamily="34" charset="0"/>
                <a:cs typeface="Arial" panose="020B0604020202020204" pitchFamily="34" charset="0"/>
              </a:rPr>
              <a:t>Therefore, such mechanisms must be studied.</a:t>
            </a:r>
            <a:endParaRPr lang="ru-RU"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953977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EB4965E-E529-48C6-AB0D-AD66937EE62A}"/>
              </a:ext>
            </a:extLst>
          </p:cNvPr>
          <p:cNvSpPr>
            <a:spLocks noGrp="1"/>
          </p:cNvSpPr>
          <p:nvPr>
            <p:ph type="title"/>
          </p:nvPr>
        </p:nvSpPr>
        <p:spPr/>
        <p:txBody>
          <a:bodyPr/>
          <a:lstStyle/>
          <a:p>
            <a:r>
              <a:rPr lang="en-US" dirty="0"/>
              <a:t>Motivation-2</a:t>
            </a:r>
            <a:endParaRPr lang="ru-RU" dirty="0"/>
          </a:p>
        </p:txBody>
      </p:sp>
      <p:sp>
        <p:nvSpPr>
          <p:cNvPr id="3" name="Объект 2">
            <a:extLst>
              <a:ext uri="{FF2B5EF4-FFF2-40B4-BE49-F238E27FC236}">
                <a16:creationId xmlns:a16="http://schemas.microsoft.com/office/drawing/2014/main" id="{137CC20E-BF05-4D2A-864A-C58F44D24653}"/>
              </a:ext>
            </a:extLst>
          </p:cNvPr>
          <p:cNvSpPr>
            <a:spLocks noGrp="1"/>
          </p:cNvSpPr>
          <p:nvPr>
            <p:ph idx="1"/>
          </p:nvPr>
        </p:nvSpPr>
        <p:spPr>
          <a:xfrm>
            <a:off x="457200" y="1200151"/>
            <a:ext cx="8229600" cy="3567112"/>
          </a:xfrm>
        </p:spPr>
        <p:txBody>
          <a:bodyPr>
            <a:normAutofit fontScale="47500" lnSpcReduction="20000"/>
          </a:bodyPr>
          <a:lstStyle/>
          <a:p>
            <a:pPr lvl="0"/>
            <a:r>
              <a:rPr lang="en-US" sz="3800" dirty="0">
                <a:latin typeface="Arial" panose="020B0604020202020204" pitchFamily="34" charset="0"/>
                <a:cs typeface="Arial" panose="020B0604020202020204" pitchFamily="34" charset="0"/>
              </a:rPr>
              <a:t>Long-term studies on the theory of X and institutional matrices showed that the mechanisms of money circulation differ in countries with a dominance of X and Y economic institutions. </a:t>
            </a:r>
          </a:p>
          <a:p>
            <a:pPr lvl="0"/>
            <a:endParaRPr lang="ru-RU" sz="3800" dirty="0">
              <a:latin typeface="Arial" panose="020B0604020202020204" pitchFamily="34" charset="0"/>
              <a:cs typeface="Arial" panose="020B0604020202020204" pitchFamily="34" charset="0"/>
            </a:endParaRPr>
          </a:p>
          <a:p>
            <a:pPr marL="0" indent="0">
              <a:buNone/>
            </a:pPr>
            <a:r>
              <a:rPr lang="en-US" sz="3400" i="1" dirty="0">
                <a:latin typeface="Arial" panose="020B0604020202020204" pitchFamily="34" charset="0"/>
                <a:cs typeface="Arial" panose="020B0604020202020204" pitchFamily="34" charset="0"/>
              </a:rPr>
              <a:t>  </a:t>
            </a:r>
            <a:r>
              <a:rPr lang="en-US" sz="3400" i="1" dirty="0" err="1">
                <a:latin typeface="Arial" panose="020B0604020202020204" pitchFamily="34" charset="0"/>
                <a:cs typeface="Arial" panose="020B0604020202020204" pitchFamily="34" charset="0"/>
              </a:rPr>
              <a:t>Vernikov</a:t>
            </a:r>
            <a:r>
              <a:rPr lang="en-US" sz="3400" i="1" dirty="0">
                <a:latin typeface="Arial" panose="020B0604020202020204" pitchFamily="34" charset="0"/>
                <a:cs typeface="Arial" panose="020B0604020202020204" pitchFamily="34" charset="0"/>
              </a:rPr>
              <a:t> A.V. and Kirdina S.G.</a:t>
            </a:r>
            <a:r>
              <a:rPr lang="en-US" sz="3400" dirty="0">
                <a:latin typeface="Arial" panose="020B0604020202020204" pitchFamily="34" charset="0"/>
                <a:cs typeface="Arial" panose="020B0604020202020204" pitchFamily="34" charset="0"/>
              </a:rPr>
              <a:t> (2010). Evolution of banks in the X- and Y-economies. In: Evolutionary Economics and Finance: Innovation, Competition, Economic Growth. Materials of the VIII International Symposium on Evolutionary Economics, </a:t>
            </a:r>
            <a:r>
              <a:rPr lang="en-US" sz="3400" dirty="0" err="1">
                <a:latin typeface="Arial" panose="020B0604020202020204" pitchFamily="34" charset="0"/>
                <a:cs typeface="Arial" panose="020B0604020202020204" pitchFamily="34" charset="0"/>
              </a:rPr>
              <a:t>Pushchino</a:t>
            </a:r>
            <a:r>
              <a:rPr lang="en-US" sz="3400" dirty="0">
                <a:latin typeface="Arial" panose="020B0604020202020204" pitchFamily="34" charset="0"/>
                <a:cs typeface="Arial" panose="020B0604020202020204" pitchFamily="34" charset="0"/>
              </a:rPr>
              <a:t>, Moscow Region, Russia, September 17-19, 2009. Moscow: </a:t>
            </a:r>
            <a:r>
              <a:rPr lang="en-US" sz="3400" dirty="0" err="1">
                <a:latin typeface="Arial" panose="020B0604020202020204" pitchFamily="34" charset="0"/>
                <a:cs typeface="Arial" panose="020B0604020202020204" pitchFamily="34" charset="0"/>
              </a:rPr>
              <a:t>Institut</a:t>
            </a:r>
            <a:r>
              <a:rPr lang="en-US" sz="3400" dirty="0">
                <a:latin typeface="Arial" panose="020B0604020202020204" pitchFamily="34" charset="0"/>
                <a:cs typeface="Arial" panose="020B0604020202020204" pitchFamily="34" charset="0"/>
              </a:rPr>
              <a:t> </a:t>
            </a:r>
            <a:r>
              <a:rPr lang="en-US" sz="3400" dirty="0" err="1">
                <a:latin typeface="Arial" panose="020B0604020202020204" pitchFamily="34" charset="0"/>
                <a:cs typeface="Arial" panose="020B0604020202020204" pitchFamily="34" charset="0"/>
              </a:rPr>
              <a:t>ekonomiki</a:t>
            </a:r>
            <a:r>
              <a:rPr lang="en-US" sz="3400" dirty="0">
                <a:latin typeface="Arial" panose="020B0604020202020204" pitchFamily="34" charset="0"/>
                <a:cs typeface="Arial" panose="020B0604020202020204" pitchFamily="34" charset="0"/>
              </a:rPr>
              <a:t> RAS, pp. 246-280. (In Russian). </a:t>
            </a:r>
            <a:endParaRPr lang="ru-RU" sz="3400" dirty="0">
              <a:latin typeface="Arial" panose="020B0604020202020204" pitchFamily="34" charset="0"/>
              <a:cs typeface="Arial" panose="020B0604020202020204" pitchFamily="34" charset="0"/>
            </a:endParaRPr>
          </a:p>
          <a:p>
            <a:pPr marL="0" indent="0">
              <a:buNone/>
            </a:pPr>
            <a:r>
              <a:rPr lang="en-US" sz="3400" i="1" dirty="0">
                <a:latin typeface="Arial" panose="020B0604020202020204" pitchFamily="34" charset="0"/>
                <a:cs typeface="Arial" panose="020B0604020202020204" pitchFamily="34" charset="0"/>
              </a:rPr>
              <a:t>  Kirdina, S., </a:t>
            </a:r>
            <a:r>
              <a:rPr lang="en-US" sz="3400" i="1" dirty="0" err="1">
                <a:latin typeface="Arial" panose="020B0604020202020204" pitchFamily="34" charset="0"/>
                <a:cs typeface="Arial" panose="020B0604020202020204" pitchFamily="34" charset="0"/>
              </a:rPr>
              <a:t>Vernikov</a:t>
            </a:r>
            <a:r>
              <a:rPr lang="en-US" sz="3400" i="1" dirty="0">
                <a:latin typeface="Arial" panose="020B0604020202020204" pitchFamily="34" charset="0"/>
                <a:cs typeface="Arial" panose="020B0604020202020204" pitchFamily="34" charset="0"/>
              </a:rPr>
              <a:t>, A.</a:t>
            </a:r>
            <a:r>
              <a:rPr lang="en-US" sz="3400" dirty="0">
                <a:latin typeface="Arial" panose="020B0604020202020204" pitchFamily="34" charset="0"/>
                <a:cs typeface="Arial" panose="020B0604020202020204" pitchFamily="34" charset="0"/>
              </a:rPr>
              <a:t> (2013). Evolution of the Banking System in the Russian Context: An Institutional View. </a:t>
            </a:r>
            <a:r>
              <a:rPr lang="en-US" sz="3400" i="1" dirty="0">
                <a:latin typeface="Arial" panose="020B0604020202020204" pitchFamily="34" charset="0"/>
                <a:cs typeface="Arial" panose="020B0604020202020204" pitchFamily="34" charset="0"/>
              </a:rPr>
              <a:t>Journal of Economic Issues</a:t>
            </a:r>
            <a:r>
              <a:rPr lang="en-US" sz="3400" dirty="0">
                <a:latin typeface="Arial" panose="020B0604020202020204" pitchFamily="34" charset="0"/>
                <a:cs typeface="Arial" panose="020B0604020202020204" pitchFamily="34" charset="0"/>
              </a:rPr>
              <a:t>, vol. 47, no. 2, pp.  475-484.</a:t>
            </a:r>
            <a:endParaRPr lang="ru-RU" sz="3400" dirty="0">
              <a:latin typeface="Arial" panose="020B0604020202020204" pitchFamily="34" charset="0"/>
              <a:cs typeface="Arial" panose="020B0604020202020204" pitchFamily="34" charset="0"/>
            </a:endParaRPr>
          </a:p>
          <a:p>
            <a:pPr marL="0" indent="0">
              <a:buNone/>
            </a:pPr>
            <a:r>
              <a:rPr lang="en-US" sz="3400" i="1" dirty="0">
                <a:latin typeface="Arial" panose="020B0604020202020204" pitchFamily="34" charset="0"/>
                <a:cs typeface="Arial" panose="020B0604020202020204" pitchFamily="34" charset="0"/>
              </a:rPr>
              <a:t>  Kirdina S.G</a:t>
            </a:r>
            <a:r>
              <a:rPr lang="en-US" sz="3400" dirty="0">
                <a:latin typeface="Arial" panose="020B0604020202020204" pitchFamily="34" charset="0"/>
                <a:cs typeface="Arial" panose="020B0604020202020204" pitchFamily="34" charset="0"/>
              </a:rPr>
              <a:t>. (2013). Institutional Models of Real Sector Financing, </a:t>
            </a:r>
            <a:r>
              <a:rPr lang="en-US" sz="3400" i="1" dirty="0" err="1">
                <a:latin typeface="Arial" panose="020B0604020202020204" pitchFamily="34" charset="0"/>
                <a:cs typeface="Arial" panose="020B0604020202020204" pitchFamily="34" charset="0"/>
              </a:rPr>
              <a:t>Zhurnal</a:t>
            </a:r>
            <a:r>
              <a:rPr lang="en-US" sz="3400" i="1" dirty="0">
                <a:latin typeface="Arial" panose="020B0604020202020204" pitchFamily="34" charset="0"/>
                <a:cs typeface="Arial" panose="020B0604020202020204" pitchFamily="34" charset="0"/>
              </a:rPr>
              <a:t> </a:t>
            </a:r>
            <a:r>
              <a:rPr lang="en-US" sz="3400" i="1" dirty="0" err="1">
                <a:latin typeface="Arial" panose="020B0604020202020204" pitchFamily="34" charset="0"/>
                <a:cs typeface="Arial" panose="020B0604020202020204" pitchFamily="34" charset="0"/>
              </a:rPr>
              <a:t>Novoy</a:t>
            </a:r>
            <a:r>
              <a:rPr lang="en-US" sz="3400" i="1" dirty="0">
                <a:latin typeface="Arial" panose="020B0604020202020204" pitchFamily="34" charset="0"/>
                <a:cs typeface="Arial" panose="020B0604020202020204" pitchFamily="34" charset="0"/>
              </a:rPr>
              <a:t> </a:t>
            </a:r>
            <a:r>
              <a:rPr lang="en-US" sz="3400" i="1" dirty="0" err="1">
                <a:latin typeface="Arial" panose="020B0604020202020204" pitchFamily="34" charset="0"/>
                <a:cs typeface="Arial" panose="020B0604020202020204" pitchFamily="34" charset="0"/>
              </a:rPr>
              <a:t>ekonomicheskoy</a:t>
            </a:r>
            <a:r>
              <a:rPr lang="en-US" sz="3400" i="1" dirty="0">
                <a:latin typeface="Arial" panose="020B0604020202020204" pitchFamily="34" charset="0"/>
                <a:cs typeface="Arial" panose="020B0604020202020204" pitchFamily="34" charset="0"/>
              </a:rPr>
              <a:t> </a:t>
            </a:r>
            <a:r>
              <a:rPr lang="en-US" sz="3400" i="1" dirty="0" err="1">
                <a:latin typeface="Arial" panose="020B0604020202020204" pitchFamily="34" charset="0"/>
                <a:cs typeface="Arial" panose="020B0604020202020204" pitchFamily="34" charset="0"/>
              </a:rPr>
              <a:t>assotciatcii</a:t>
            </a:r>
            <a:r>
              <a:rPr lang="en-US" sz="3400" dirty="0">
                <a:latin typeface="Arial" panose="020B0604020202020204" pitchFamily="34" charset="0"/>
                <a:cs typeface="Arial" panose="020B0604020202020204" pitchFamily="34" charset="0"/>
              </a:rPr>
              <a:t>, no. 2 (18), pp. 129-157. (In Russian). </a:t>
            </a:r>
            <a:endParaRPr lang="ru-RU" sz="3400" dirty="0">
              <a:latin typeface="Arial" panose="020B0604020202020204" pitchFamily="34" charset="0"/>
              <a:cs typeface="Arial" panose="020B0604020202020204" pitchFamily="34" charset="0"/>
            </a:endParaRPr>
          </a:p>
          <a:p>
            <a:pPr marL="0" indent="0">
              <a:buNone/>
            </a:pPr>
            <a:r>
              <a:rPr lang="en-US" sz="3400" i="1" dirty="0">
                <a:latin typeface="Arial" panose="020B0604020202020204" pitchFamily="34" charset="0"/>
                <a:cs typeface="Arial" panose="020B0604020202020204" pitchFamily="34" charset="0"/>
              </a:rPr>
              <a:t>  Kirdina S.G</a:t>
            </a:r>
            <a:r>
              <a:rPr lang="en-US" sz="3400" dirty="0">
                <a:latin typeface="Arial" panose="020B0604020202020204" pitchFamily="34" charset="0"/>
                <a:cs typeface="Arial" panose="020B0604020202020204" pitchFamily="34" charset="0"/>
              </a:rPr>
              <a:t>. (2016). Institutional organization of economic reproduction in X- and Y-economies,  </a:t>
            </a:r>
            <a:r>
              <a:rPr lang="en-US" sz="3400" i="1" dirty="0">
                <a:latin typeface="Arial" panose="020B0604020202020204" pitchFamily="34" charset="0"/>
                <a:cs typeface="Arial" panose="020B0604020202020204" pitchFamily="34" charset="0"/>
              </a:rPr>
              <a:t>Journal of Institutional Studies, </a:t>
            </a:r>
            <a:r>
              <a:rPr lang="en-US" sz="3400" dirty="0">
                <a:latin typeface="Arial" panose="020B0604020202020204" pitchFamily="34" charset="0"/>
                <a:cs typeface="Arial" panose="020B0604020202020204" pitchFamily="34" charset="0"/>
              </a:rPr>
              <a:t>vol. 8, no. 4, pp. 72-91. (In Russian).</a:t>
            </a:r>
            <a:r>
              <a:rPr lang="en-US" sz="3400" i="1" dirty="0">
                <a:latin typeface="Arial" panose="020B0604020202020204" pitchFamily="34" charset="0"/>
                <a:cs typeface="Arial" panose="020B0604020202020204" pitchFamily="34" charset="0"/>
              </a:rPr>
              <a:t> </a:t>
            </a:r>
            <a:endParaRPr lang="ru-RU" sz="3400" dirty="0">
              <a:latin typeface="Arial" panose="020B0604020202020204" pitchFamily="34" charset="0"/>
              <a:cs typeface="Arial" panose="020B0604020202020204" pitchFamily="34" charset="0"/>
            </a:endParaRPr>
          </a:p>
          <a:p>
            <a:pPr marL="0" indent="0" algn="just">
              <a:lnSpc>
                <a:spcPct val="120000"/>
              </a:lnSpc>
              <a:spcBef>
                <a:spcPts val="0"/>
              </a:spcBef>
              <a:buNone/>
            </a:pPr>
            <a:endParaRPr lang="ru-RU" sz="3400" dirty="0">
              <a:latin typeface="Arial" panose="020B0604020202020204" pitchFamily="34" charset="0"/>
              <a:cs typeface="Arial" panose="020B0604020202020204" pitchFamily="34" charset="0"/>
            </a:endParaRPr>
          </a:p>
          <a:p>
            <a:pPr algn="just">
              <a:spcAft>
                <a:spcPts val="0"/>
              </a:spcAft>
            </a:pPr>
            <a:endParaRPr lang="ru-RU" sz="4300" dirty="0"/>
          </a:p>
          <a:p>
            <a:endParaRPr lang="ru-RU" dirty="0"/>
          </a:p>
        </p:txBody>
      </p:sp>
      <p:sp>
        <p:nvSpPr>
          <p:cNvPr id="4" name="Нижний колонтитул 3">
            <a:extLst>
              <a:ext uri="{FF2B5EF4-FFF2-40B4-BE49-F238E27FC236}">
                <a16:creationId xmlns:a16="http://schemas.microsoft.com/office/drawing/2014/main" id="{40125AB3-4D42-4B24-B3C9-05C26F5E4EE4}"/>
              </a:ext>
            </a:extLst>
          </p:cNvPr>
          <p:cNvSpPr>
            <a:spLocks noGrp="1"/>
          </p:cNvSpPr>
          <p:nvPr>
            <p:ph type="ftr" sz="quarter" idx="11"/>
          </p:nvPr>
        </p:nvSpPr>
        <p:spPr/>
        <p:txBody>
          <a:bodyPr/>
          <a:lstStyle/>
          <a:p>
            <a:r>
              <a:rPr lang="en-US"/>
              <a:t>EAEPE 2020 September 2-4</a:t>
            </a:r>
            <a:endParaRPr lang="ru-RU"/>
          </a:p>
        </p:txBody>
      </p:sp>
      <p:sp>
        <p:nvSpPr>
          <p:cNvPr id="5" name="Номер слайда 4">
            <a:extLst>
              <a:ext uri="{FF2B5EF4-FFF2-40B4-BE49-F238E27FC236}">
                <a16:creationId xmlns:a16="http://schemas.microsoft.com/office/drawing/2014/main" id="{68A1213D-FB3B-44A9-8458-8FEBE8B15D37}"/>
              </a:ext>
            </a:extLst>
          </p:cNvPr>
          <p:cNvSpPr>
            <a:spLocks noGrp="1"/>
          </p:cNvSpPr>
          <p:nvPr>
            <p:ph type="sldNum" sz="quarter" idx="12"/>
          </p:nvPr>
        </p:nvSpPr>
        <p:spPr/>
        <p:txBody>
          <a:bodyPr/>
          <a:lstStyle/>
          <a:p>
            <a:fld id="{725C68B6-61C2-468F-89AB-4B9F7531AA68}" type="slidenum">
              <a:rPr lang="ru-RU" smtClean="0"/>
              <a:pPr/>
              <a:t>34</a:t>
            </a:fld>
            <a:endParaRPr lang="ru-RU"/>
          </a:p>
        </p:txBody>
      </p:sp>
    </p:spTree>
    <p:extLst>
      <p:ext uri="{BB962C8B-B14F-4D97-AF65-F5344CB8AC3E}">
        <p14:creationId xmlns:p14="http://schemas.microsoft.com/office/powerpoint/2010/main" val="36970398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FD51AC6-69C9-41CF-AF83-F8E7CFF8E310}"/>
              </a:ext>
            </a:extLst>
          </p:cNvPr>
          <p:cNvSpPr>
            <a:spLocks noGrp="1"/>
          </p:cNvSpPr>
          <p:nvPr>
            <p:ph type="title"/>
          </p:nvPr>
        </p:nvSpPr>
        <p:spPr>
          <a:xfrm>
            <a:off x="457200" y="205979"/>
            <a:ext cx="8229600" cy="857250"/>
          </a:xfrm>
          <a:prstGeom prst="rect">
            <a:avLst/>
          </a:prstGeom>
        </p:spPr>
        <p:txBody>
          <a:bodyPr anchor="ctr">
            <a:normAutofit/>
          </a:bodyPr>
          <a:lstStyle/>
          <a:p>
            <a:r>
              <a:rPr lang="en-US"/>
              <a:t>Outline </a:t>
            </a:r>
            <a:endParaRPr lang="ru-RU"/>
          </a:p>
        </p:txBody>
      </p:sp>
      <p:sp>
        <p:nvSpPr>
          <p:cNvPr id="3" name="Объект 2">
            <a:extLst>
              <a:ext uri="{FF2B5EF4-FFF2-40B4-BE49-F238E27FC236}">
                <a16:creationId xmlns:a16="http://schemas.microsoft.com/office/drawing/2014/main" id="{6E41DBDA-67EB-4148-A9F6-84CF388595DD}"/>
              </a:ext>
            </a:extLst>
          </p:cNvPr>
          <p:cNvSpPr>
            <a:spLocks noGrp="1"/>
          </p:cNvSpPr>
          <p:nvPr>
            <p:ph sz="half" idx="1"/>
          </p:nvPr>
        </p:nvSpPr>
        <p:spPr>
          <a:xfrm>
            <a:off x="457200" y="2551798"/>
            <a:ext cx="8229600" cy="1639491"/>
          </a:xfrm>
          <a:prstGeom prst="rect">
            <a:avLst/>
          </a:prstGeom>
        </p:spPr>
        <p:txBody>
          <a:bodyPr>
            <a:noAutofit/>
          </a:bodyPr>
          <a:lstStyle/>
          <a:p>
            <a:pPr>
              <a:lnSpc>
                <a:spcPct val="90000"/>
              </a:lnSpc>
            </a:pPr>
            <a:r>
              <a:rPr lang="en-US" sz="1800" dirty="0"/>
              <a:t>The institution of money  from the perspective of methodological institutionalism.</a:t>
            </a:r>
          </a:p>
          <a:p>
            <a:pPr>
              <a:lnSpc>
                <a:spcPct val="90000"/>
              </a:lnSpc>
            </a:pPr>
            <a:r>
              <a:rPr lang="en-US" sz="1800" dirty="0"/>
              <a:t>Testing the hypothesis that the distinguish of structural levels of economic theory (microeconomics,  macroeconomics and then </a:t>
            </a:r>
            <a:r>
              <a:rPr lang="en-US" sz="1800" dirty="0" err="1"/>
              <a:t>mesoeconomics</a:t>
            </a:r>
            <a:r>
              <a:rPr lang="en-US" sz="1800" dirty="0"/>
              <a:t>) can be associated with the introduction into economic analysis of increasingly sophisticated theoretical ideas about money circulation in the economic system.</a:t>
            </a:r>
          </a:p>
          <a:p>
            <a:pPr>
              <a:lnSpc>
                <a:spcPct val="90000"/>
              </a:lnSpc>
            </a:pPr>
            <a:r>
              <a:rPr lang="en-US" sz="1800" dirty="0"/>
              <a:t>The specificity of the </a:t>
            </a:r>
            <a:r>
              <a:rPr lang="en-US" sz="1800" dirty="0" err="1"/>
              <a:t>mesoeconomic</a:t>
            </a:r>
            <a:r>
              <a:rPr lang="en-US" sz="1800" dirty="0"/>
              <a:t> approach to the analysis of money circulation in studying the characteristics of transmission mechanisms of money circulation. </a:t>
            </a:r>
          </a:p>
          <a:p>
            <a:pPr>
              <a:lnSpc>
                <a:spcPct val="90000"/>
              </a:lnSpc>
            </a:pPr>
            <a:r>
              <a:rPr lang="en-US" sz="1800" dirty="0"/>
              <a:t>Conclusion and Discussion.</a:t>
            </a:r>
            <a:endParaRPr lang="ru-RU" sz="1800" dirty="0"/>
          </a:p>
        </p:txBody>
      </p:sp>
      <p:pic>
        <p:nvPicPr>
          <p:cNvPr id="6" name="Рисунок 5">
            <a:extLst>
              <a:ext uri="{FF2B5EF4-FFF2-40B4-BE49-F238E27FC236}">
                <a16:creationId xmlns:a16="http://schemas.microsoft.com/office/drawing/2014/main" id="{2FC0B990-553B-4330-877E-8F4405BF8E18}"/>
              </a:ext>
            </a:extLst>
          </p:cNvPr>
          <p:cNvPicPr>
            <a:picLocks noChangeAspect="1"/>
          </p:cNvPicPr>
          <p:nvPr/>
        </p:nvPicPr>
        <p:blipFill>
          <a:blip r:embed="rId3"/>
          <a:stretch>
            <a:fillRect/>
          </a:stretch>
        </p:blipFill>
        <p:spPr>
          <a:xfrm>
            <a:off x="1259632" y="1044730"/>
            <a:ext cx="7089248" cy="1313324"/>
          </a:xfrm>
          <a:prstGeom prst="rect">
            <a:avLst/>
          </a:prstGeom>
        </p:spPr>
      </p:pic>
      <p:sp>
        <p:nvSpPr>
          <p:cNvPr id="15" name="Text Placeholder 3">
            <a:extLst>
              <a:ext uri="{FF2B5EF4-FFF2-40B4-BE49-F238E27FC236}">
                <a16:creationId xmlns:a16="http://schemas.microsoft.com/office/drawing/2014/main" id="{9DA421E8-2008-441D-94A0-D7BC935D6335}"/>
              </a:ext>
            </a:extLst>
          </p:cNvPr>
          <p:cNvSpPr>
            <a:spLocks noGrp="1"/>
          </p:cNvSpPr>
          <p:nvPr>
            <p:ph type="body" sz="half" idx="2"/>
          </p:nvPr>
        </p:nvSpPr>
        <p:spPr>
          <a:xfrm>
            <a:off x="611560" y="119044"/>
            <a:ext cx="8229600" cy="1640681"/>
          </a:xfrm>
        </p:spPr>
        <p:txBody>
          <a:bodyPr/>
          <a:lstStyle/>
          <a:p>
            <a:endParaRPr lang="en-US" dirty="0"/>
          </a:p>
        </p:txBody>
      </p:sp>
      <p:sp>
        <p:nvSpPr>
          <p:cNvPr id="5" name="Нижний колонтитул 4">
            <a:extLst>
              <a:ext uri="{FF2B5EF4-FFF2-40B4-BE49-F238E27FC236}">
                <a16:creationId xmlns:a16="http://schemas.microsoft.com/office/drawing/2014/main" id="{96A82511-7107-49EA-8DB0-FC801BFC9F88}"/>
              </a:ext>
            </a:extLst>
          </p:cNvPr>
          <p:cNvSpPr>
            <a:spLocks noGrp="1"/>
          </p:cNvSpPr>
          <p:nvPr>
            <p:ph type="ftr" sz="quarter" idx="11"/>
          </p:nvPr>
        </p:nvSpPr>
        <p:spPr>
          <a:xfrm>
            <a:off x="3124200" y="4767263"/>
            <a:ext cx="2895600" cy="273844"/>
          </a:xfrm>
          <a:prstGeom prst="rect">
            <a:avLst/>
          </a:prstGeom>
          <a:ln/>
        </p:spPr>
        <p:txBody>
          <a:bodyPr anchor="ctr">
            <a:normAutofit/>
          </a:bodyPr>
          <a:lstStyle/>
          <a:p>
            <a:pPr>
              <a:lnSpc>
                <a:spcPct val="90000"/>
              </a:lnSpc>
              <a:spcAft>
                <a:spcPts val="600"/>
              </a:spcAft>
            </a:pPr>
            <a:r>
              <a:rPr lang="en-US"/>
              <a:t>EAEPE 2020 September 2-4</a:t>
            </a:r>
            <a:endParaRPr lang="ru-RU"/>
          </a:p>
        </p:txBody>
      </p:sp>
      <p:sp>
        <p:nvSpPr>
          <p:cNvPr id="4" name="Номер слайда 3">
            <a:extLst>
              <a:ext uri="{FF2B5EF4-FFF2-40B4-BE49-F238E27FC236}">
                <a16:creationId xmlns:a16="http://schemas.microsoft.com/office/drawing/2014/main" id="{748BD75A-F687-469F-9F1F-2D284CD00F9E}"/>
              </a:ext>
            </a:extLst>
          </p:cNvPr>
          <p:cNvSpPr>
            <a:spLocks noGrp="1"/>
          </p:cNvSpPr>
          <p:nvPr>
            <p:ph type="sldNum" sz="quarter" idx="12"/>
          </p:nvPr>
        </p:nvSpPr>
        <p:spPr>
          <a:xfrm>
            <a:off x="6553200" y="4767263"/>
            <a:ext cx="2133600" cy="273844"/>
          </a:xfrm>
          <a:prstGeom prst="rect">
            <a:avLst/>
          </a:prstGeom>
          <a:ln/>
        </p:spPr>
        <p:txBody>
          <a:bodyPr anchor="ctr">
            <a:normAutofit/>
          </a:bodyPr>
          <a:lstStyle/>
          <a:p>
            <a:pPr>
              <a:lnSpc>
                <a:spcPct val="90000"/>
              </a:lnSpc>
              <a:spcAft>
                <a:spcPts val="600"/>
              </a:spcAft>
            </a:pPr>
            <a:fld id="{725C68B6-61C2-468F-89AB-4B9F7531AA68}" type="slidenum">
              <a:rPr lang="ru-RU" smtClean="0"/>
              <a:pPr>
                <a:lnSpc>
                  <a:spcPct val="90000"/>
                </a:lnSpc>
                <a:spcAft>
                  <a:spcPts val="600"/>
                </a:spcAft>
              </a:pPr>
              <a:t>35</a:t>
            </a:fld>
            <a:endParaRPr lang="ru-RU"/>
          </a:p>
        </p:txBody>
      </p:sp>
    </p:spTree>
    <p:extLst>
      <p:ext uri="{BB962C8B-B14F-4D97-AF65-F5344CB8AC3E}">
        <p14:creationId xmlns:p14="http://schemas.microsoft.com/office/powerpoint/2010/main" val="36379802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14F2964-4C1C-4662-AB6F-94641D7414B9}"/>
              </a:ext>
            </a:extLst>
          </p:cNvPr>
          <p:cNvSpPr>
            <a:spLocks noGrp="1"/>
          </p:cNvSpPr>
          <p:nvPr>
            <p:ph type="title"/>
          </p:nvPr>
        </p:nvSpPr>
        <p:spPr/>
        <p:txBody>
          <a:bodyPr>
            <a:normAutofit/>
          </a:bodyPr>
          <a:lstStyle/>
          <a:p>
            <a:pPr marL="342900" lvl="0" indent="-342900">
              <a:spcBef>
                <a:spcPct val="20000"/>
              </a:spcBef>
            </a:pPr>
            <a:br>
              <a:rPr lang="en-US" sz="2000" b="0" cap="none" dirty="0">
                <a:solidFill>
                  <a:prstClr val="black"/>
                </a:solidFill>
                <a:ea typeface="+mn-ea"/>
                <a:cs typeface="+mn-cs"/>
              </a:rPr>
            </a:br>
            <a:endParaRPr lang="ru-RU" dirty="0"/>
          </a:p>
        </p:txBody>
      </p:sp>
      <p:sp>
        <p:nvSpPr>
          <p:cNvPr id="3" name="Текст 2">
            <a:extLst>
              <a:ext uri="{FF2B5EF4-FFF2-40B4-BE49-F238E27FC236}">
                <a16:creationId xmlns:a16="http://schemas.microsoft.com/office/drawing/2014/main" id="{9CB3B5EF-4317-41FE-85A7-B0C6DC75379D}"/>
              </a:ext>
            </a:extLst>
          </p:cNvPr>
          <p:cNvSpPr>
            <a:spLocks noGrp="1"/>
          </p:cNvSpPr>
          <p:nvPr>
            <p:ph type="body" idx="1"/>
          </p:nvPr>
        </p:nvSpPr>
        <p:spPr/>
        <p:txBody>
          <a:bodyPr>
            <a:normAutofit/>
          </a:bodyPr>
          <a:lstStyle/>
          <a:p>
            <a:pPr lvl="0"/>
            <a:r>
              <a:rPr lang="en-US" sz="4000" b="1" dirty="0">
                <a:solidFill>
                  <a:schemeClr val="bg1">
                    <a:lumMod val="50000"/>
                  </a:schemeClr>
                </a:solidFill>
              </a:rPr>
              <a:t>Money as institution</a:t>
            </a:r>
            <a:endParaRPr lang="ru-RU" sz="4000" b="1" dirty="0"/>
          </a:p>
        </p:txBody>
      </p:sp>
      <p:sp>
        <p:nvSpPr>
          <p:cNvPr id="4" name="Номер слайда 3">
            <a:extLst>
              <a:ext uri="{FF2B5EF4-FFF2-40B4-BE49-F238E27FC236}">
                <a16:creationId xmlns:a16="http://schemas.microsoft.com/office/drawing/2014/main" id="{0EE00CD1-251F-40B8-A705-246DB912B10E}"/>
              </a:ext>
            </a:extLst>
          </p:cNvPr>
          <p:cNvSpPr>
            <a:spLocks noGrp="1"/>
          </p:cNvSpPr>
          <p:nvPr>
            <p:ph type="sldNum" sz="quarter" idx="12"/>
          </p:nvPr>
        </p:nvSpPr>
        <p:spPr/>
        <p:txBody>
          <a:bodyPr/>
          <a:lstStyle/>
          <a:p>
            <a:fld id="{725C68B6-61C2-468F-89AB-4B9F7531AA68}" type="slidenum">
              <a:rPr lang="ru-RU" smtClean="0"/>
              <a:pPr/>
              <a:t>36</a:t>
            </a:fld>
            <a:endParaRPr lang="ru-RU"/>
          </a:p>
        </p:txBody>
      </p:sp>
      <p:sp>
        <p:nvSpPr>
          <p:cNvPr id="5" name="Нижний колонтитул 4">
            <a:extLst>
              <a:ext uri="{FF2B5EF4-FFF2-40B4-BE49-F238E27FC236}">
                <a16:creationId xmlns:a16="http://schemas.microsoft.com/office/drawing/2014/main" id="{A95E9DC7-2344-49EE-92DA-056448E90AD5}"/>
              </a:ext>
            </a:extLst>
          </p:cNvPr>
          <p:cNvSpPr>
            <a:spLocks noGrp="1"/>
          </p:cNvSpPr>
          <p:nvPr>
            <p:ph type="ftr" sz="quarter" idx="11"/>
          </p:nvPr>
        </p:nvSpPr>
        <p:spPr>
          <a:xfrm>
            <a:off x="2588469" y="4630341"/>
            <a:ext cx="4040088" cy="273844"/>
          </a:xfrm>
        </p:spPr>
        <p:txBody>
          <a:bodyPr/>
          <a:lstStyle/>
          <a:p>
            <a:r>
              <a:rPr lang="en-US"/>
              <a:t>EAEPE 2020 September 2-4</a:t>
            </a:r>
            <a:endParaRPr lang="ru-RU" dirty="0"/>
          </a:p>
        </p:txBody>
      </p:sp>
    </p:spTree>
    <p:extLst>
      <p:ext uri="{BB962C8B-B14F-4D97-AF65-F5344CB8AC3E}">
        <p14:creationId xmlns:p14="http://schemas.microsoft.com/office/powerpoint/2010/main" val="18430411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6F21863-8282-40DB-A0FB-FEF15B5A9EEF}"/>
              </a:ext>
            </a:extLst>
          </p:cNvPr>
          <p:cNvSpPr>
            <a:spLocks noGrp="1"/>
          </p:cNvSpPr>
          <p:nvPr>
            <p:ph type="title"/>
          </p:nvPr>
        </p:nvSpPr>
        <p:spPr/>
        <p:txBody>
          <a:bodyPr/>
          <a:lstStyle/>
          <a:p>
            <a:r>
              <a:rPr lang="en-US" dirty="0"/>
              <a:t>Methodological institutionalism </a:t>
            </a:r>
            <a:endParaRPr lang="ru-RU" dirty="0"/>
          </a:p>
        </p:txBody>
      </p:sp>
      <p:sp>
        <p:nvSpPr>
          <p:cNvPr id="3" name="Объект 2">
            <a:extLst>
              <a:ext uri="{FF2B5EF4-FFF2-40B4-BE49-F238E27FC236}">
                <a16:creationId xmlns:a16="http://schemas.microsoft.com/office/drawing/2014/main" id="{45B5FFCC-574F-4352-85DF-E922831E92B7}"/>
              </a:ext>
            </a:extLst>
          </p:cNvPr>
          <p:cNvSpPr>
            <a:spLocks noGrp="1"/>
          </p:cNvSpPr>
          <p:nvPr>
            <p:ph idx="1"/>
          </p:nvPr>
        </p:nvSpPr>
        <p:spPr/>
        <p:txBody>
          <a:bodyPr>
            <a:normAutofit fontScale="85000" lnSpcReduction="20000"/>
          </a:bodyPr>
          <a:lstStyle/>
          <a:p>
            <a:pPr fontAlgn="t"/>
            <a:r>
              <a:rPr lang="en-GB" dirty="0"/>
              <a:t>We consistently adhere to the principle  of </a:t>
            </a:r>
            <a:r>
              <a:rPr lang="en-GB" i="1" dirty="0"/>
              <a:t>methodological institutionalism </a:t>
            </a:r>
            <a:r>
              <a:rPr lang="en-GB" dirty="0"/>
              <a:t>(</a:t>
            </a:r>
            <a:r>
              <a:rPr lang="en-GB" i="1" dirty="0"/>
              <a:t>Kirdina</a:t>
            </a:r>
            <a:r>
              <a:rPr lang="en-GB" dirty="0"/>
              <a:t>, 2015) when highlighting the </a:t>
            </a:r>
            <a:r>
              <a:rPr lang="en-GB" dirty="0" err="1"/>
              <a:t>mesolevel</a:t>
            </a:r>
            <a:r>
              <a:rPr lang="en-GB" dirty="0"/>
              <a:t>  in social and economic analysis</a:t>
            </a:r>
            <a:br>
              <a:rPr lang="en-GB" dirty="0"/>
            </a:br>
            <a:r>
              <a:rPr lang="en-GB" dirty="0"/>
              <a:t>“</a:t>
            </a:r>
            <a:r>
              <a:rPr lang="en-GB" dirty="0" err="1"/>
              <a:t>Institutionality</a:t>
            </a:r>
            <a:r>
              <a:rPr lang="en-GB" dirty="0"/>
              <a:t>" of the </a:t>
            </a:r>
            <a:r>
              <a:rPr lang="en-GB" dirty="0" err="1"/>
              <a:t>mesolevel</a:t>
            </a:r>
            <a:r>
              <a:rPr lang="en-GB" dirty="0"/>
              <a:t> means its interpretation as a sphere of action of the rules of joint activity followed by individuals or groups of </a:t>
            </a:r>
            <a:r>
              <a:rPr lang="en-GB" i="1" dirty="0"/>
              <a:t>the micro </a:t>
            </a:r>
            <a:r>
              <a:rPr lang="en-GB" dirty="0"/>
              <a:t>level, which allows for the functioning of the entire system at the </a:t>
            </a:r>
            <a:r>
              <a:rPr lang="en-GB" i="1" dirty="0"/>
              <a:t>macro </a:t>
            </a:r>
            <a:r>
              <a:rPr lang="en-GB" dirty="0"/>
              <a:t>level.</a:t>
            </a:r>
          </a:p>
          <a:p>
            <a:endParaRPr lang="ru-RU" dirty="0"/>
          </a:p>
        </p:txBody>
      </p:sp>
      <p:sp>
        <p:nvSpPr>
          <p:cNvPr id="4" name="Нижний колонтитул 3">
            <a:extLst>
              <a:ext uri="{FF2B5EF4-FFF2-40B4-BE49-F238E27FC236}">
                <a16:creationId xmlns:a16="http://schemas.microsoft.com/office/drawing/2014/main" id="{DF45EBD7-333C-46D1-952D-44DFF17C2A68}"/>
              </a:ext>
            </a:extLst>
          </p:cNvPr>
          <p:cNvSpPr>
            <a:spLocks noGrp="1"/>
          </p:cNvSpPr>
          <p:nvPr>
            <p:ph type="ftr" sz="quarter" idx="11"/>
          </p:nvPr>
        </p:nvSpPr>
        <p:spPr/>
        <p:txBody>
          <a:bodyPr/>
          <a:lstStyle/>
          <a:p>
            <a:r>
              <a:rPr lang="en-US"/>
              <a:t>EAEPE 2020 September 2-4</a:t>
            </a:r>
            <a:endParaRPr lang="ru-RU"/>
          </a:p>
        </p:txBody>
      </p:sp>
      <p:sp>
        <p:nvSpPr>
          <p:cNvPr id="5" name="Номер слайда 4">
            <a:extLst>
              <a:ext uri="{FF2B5EF4-FFF2-40B4-BE49-F238E27FC236}">
                <a16:creationId xmlns:a16="http://schemas.microsoft.com/office/drawing/2014/main" id="{FE407389-B5FB-420F-89A7-13E83ACEC866}"/>
              </a:ext>
            </a:extLst>
          </p:cNvPr>
          <p:cNvSpPr>
            <a:spLocks noGrp="1"/>
          </p:cNvSpPr>
          <p:nvPr>
            <p:ph type="sldNum" sz="quarter" idx="12"/>
          </p:nvPr>
        </p:nvSpPr>
        <p:spPr/>
        <p:txBody>
          <a:bodyPr/>
          <a:lstStyle/>
          <a:p>
            <a:fld id="{725C68B6-61C2-468F-89AB-4B9F7531AA68}" type="slidenum">
              <a:rPr lang="ru-RU" smtClean="0"/>
              <a:pPr/>
              <a:t>37</a:t>
            </a:fld>
            <a:endParaRPr lang="ru-RU"/>
          </a:p>
        </p:txBody>
      </p:sp>
    </p:spTree>
    <p:extLst>
      <p:ext uri="{BB962C8B-B14F-4D97-AF65-F5344CB8AC3E}">
        <p14:creationId xmlns:p14="http://schemas.microsoft.com/office/powerpoint/2010/main" val="13097277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C385920-B493-4BBA-A2BA-D243935022DB}"/>
              </a:ext>
            </a:extLst>
          </p:cNvPr>
          <p:cNvSpPr>
            <a:spLocks noGrp="1"/>
          </p:cNvSpPr>
          <p:nvPr>
            <p:ph type="title"/>
          </p:nvPr>
        </p:nvSpPr>
        <p:spPr/>
        <p:txBody>
          <a:bodyPr/>
          <a:lstStyle/>
          <a:p>
            <a:r>
              <a:rPr lang="en-US" dirty="0"/>
              <a:t>The main focus of analysis</a:t>
            </a:r>
            <a:endParaRPr lang="ru-RU" dirty="0"/>
          </a:p>
        </p:txBody>
      </p:sp>
      <p:sp>
        <p:nvSpPr>
          <p:cNvPr id="3" name="Объект 2">
            <a:extLst>
              <a:ext uri="{FF2B5EF4-FFF2-40B4-BE49-F238E27FC236}">
                <a16:creationId xmlns:a16="http://schemas.microsoft.com/office/drawing/2014/main" id="{1B4839F5-3FCA-45AC-B624-59AAFA7697D5}"/>
              </a:ext>
            </a:extLst>
          </p:cNvPr>
          <p:cNvSpPr>
            <a:spLocks noGrp="1"/>
          </p:cNvSpPr>
          <p:nvPr>
            <p:ph idx="1"/>
          </p:nvPr>
        </p:nvSpPr>
        <p:spPr/>
        <p:txBody>
          <a:bodyPr>
            <a:normAutofit fontScale="62500" lnSpcReduction="20000"/>
          </a:bodyPr>
          <a:lstStyle/>
          <a:p>
            <a:r>
              <a:rPr lang="ru-RU" dirty="0"/>
              <a:t>       </a:t>
            </a:r>
            <a:r>
              <a:rPr lang="en-US" dirty="0"/>
              <a:t>Study of the institutional design of economic relations, which ensures the whole economy to develop and provide the proportions necessary for its expanded reproduction in the conditions (spatial, temporal, technological, global-political, etc.) in which this economic system is located.</a:t>
            </a:r>
          </a:p>
          <a:p>
            <a:r>
              <a:rPr lang="ru-RU" dirty="0"/>
              <a:t>      </a:t>
            </a:r>
            <a:r>
              <a:rPr lang="en-US" dirty="0"/>
              <a:t>The institutional environment is considered not so much from the point of view of ensuring the </a:t>
            </a:r>
            <a:r>
              <a:rPr lang="en-US" dirty="0" err="1"/>
              <a:t>harmonisation</a:t>
            </a:r>
            <a:r>
              <a:rPr lang="en-US" dirty="0"/>
              <a:t> of the interests of participants in economic activity (which is important, although almost unattainable), but primarily as an instrument, the existing structure of reproduction of the economic system.</a:t>
            </a:r>
          </a:p>
          <a:p>
            <a:r>
              <a:rPr lang="ru-RU" dirty="0"/>
              <a:t>     </a:t>
            </a:r>
            <a:r>
              <a:rPr lang="en-US" dirty="0"/>
              <a:t>The institution of money and the mechanisms of money circulation under the </a:t>
            </a:r>
            <a:r>
              <a:rPr lang="en-US" dirty="0" err="1"/>
              <a:t>mesoeconomic</a:t>
            </a:r>
            <a:r>
              <a:rPr lang="en-US" dirty="0"/>
              <a:t> approach are supposed to be considered from this point of view.</a:t>
            </a:r>
            <a:endParaRPr lang="ru-RU" dirty="0"/>
          </a:p>
        </p:txBody>
      </p:sp>
      <p:sp>
        <p:nvSpPr>
          <p:cNvPr id="4" name="Нижний колонтитул 3">
            <a:extLst>
              <a:ext uri="{FF2B5EF4-FFF2-40B4-BE49-F238E27FC236}">
                <a16:creationId xmlns:a16="http://schemas.microsoft.com/office/drawing/2014/main" id="{0968A4CA-61F7-4FFE-8FC5-BD700BCB44B7}"/>
              </a:ext>
            </a:extLst>
          </p:cNvPr>
          <p:cNvSpPr>
            <a:spLocks noGrp="1"/>
          </p:cNvSpPr>
          <p:nvPr>
            <p:ph type="ftr" sz="quarter" idx="11"/>
          </p:nvPr>
        </p:nvSpPr>
        <p:spPr/>
        <p:txBody>
          <a:bodyPr/>
          <a:lstStyle/>
          <a:p>
            <a:r>
              <a:rPr lang="en-US"/>
              <a:t>EAEPE 2020 September 2-4</a:t>
            </a:r>
            <a:endParaRPr lang="ru-RU"/>
          </a:p>
        </p:txBody>
      </p:sp>
      <p:sp>
        <p:nvSpPr>
          <p:cNvPr id="5" name="Номер слайда 4">
            <a:extLst>
              <a:ext uri="{FF2B5EF4-FFF2-40B4-BE49-F238E27FC236}">
                <a16:creationId xmlns:a16="http://schemas.microsoft.com/office/drawing/2014/main" id="{8FF82115-410C-42FF-B2CE-C36F132986FB}"/>
              </a:ext>
            </a:extLst>
          </p:cNvPr>
          <p:cNvSpPr>
            <a:spLocks noGrp="1"/>
          </p:cNvSpPr>
          <p:nvPr>
            <p:ph type="sldNum" sz="quarter" idx="12"/>
          </p:nvPr>
        </p:nvSpPr>
        <p:spPr/>
        <p:txBody>
          <a:bodyPr/>
          <a:lstStyle/>
          <a:p>
            <a:fld id="{725C68B6-61C2-468F-89AB-4B9F7531AA68}" type="slidenum">
              <a:rPr lang="ru-RU" smtClean="0"/>
              <a:pPr/>
              <a:t>38</a:t>
            </a:fld>
            <a:endParaRPr lang="ru-RU"/>
          </a:p>
        </p:txBody>
      </p:sp>
    </p:spTree>
    <p:extLst>
      <p:ext uri="{BB962C8B-B14F-4D97-AF65-F5344CB8AC3E}">
        <p14:creationId xmlns:p14="http://schemas.microsoft.com/office/powerpoint/2010/main" val="18091914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9D6312D-204F-4767-BF26-ABB3D9CF88C2}"/>
              </a:ext>
            </a:extLst>
          </p:cNvPr>
          <p:cNvSpPr>
            <a:spLocks noGrp="1"/>
          </p:cNvSpPr>
          <p:nvPr>
            <p:ph type="title"/>
          </p:nvPr>
        </p:nvSpPr>
        <p:spPr/>
        <p:txBody>
          <a:bodyPr>
            <a:normAutofit fontScale="90000"/>
          </a:bodyPr>
          <a:lstStyle/>
          <a:p>
            <a:r>
              <a:rPr lang="en-US" dirty="0"/>
              <a:t>Our analysis of the money institution</a:t>
            </a:r>
            <a:endParaRPr lang="ru-RU" dirty="0"/>
          </a:p>
        </p:txBody>
      </p:sp>
      <p:sp>
        <p:nvSpPr>
          <p:cNvPr id="3" name="Объект 2">
            <a:extLst>
              <a:ext uri="{FF2B5EF4-FFF2-40B4-BE49-F238E27FC236}">
                <a16:creationId xmlns:a16="http://schemas.microsoft.com/office/drawing/2014/main" id="{0CDAA460-F4AF-4421-BD04-9B59356BC9B4}"/>
              </a:ext>
            </a:extLst>
          </p:cNvPr>
          <p:cNvSpPr>
            <a:spLocks noGrp="1"/>
          </p:cNvSpPr>
          <p:nvPr>
            <p:ph idx="1"/>
          </p:nvPr>
        </p:nvSpPr>
        <p:spPr>
          <a:xfrm>
            <a:off x="457200" y="1184835"/>
            <a:ext cx="8229600" cy="3779689"/>
          </a:xfrm>
        </p:spPr>
        <p:txBody>
          <a:bodyPr>
            <a:normAutofit fontScale="32500" lnSpcReduction="20000"/>
          </a:bodyPr>
          <a:lstStyle/>
          <a:p>
            <a:pPr indent="540385" algn="just">
              <a:spcBef>
                <a:spcPts val="480"/>
              </a:spcBef>
              <a:spcAft>
                <a:spcPts val="0"/>
              </a:spcAft>
            </a:pPr>
            <a:r>
              <a:rPr lang="en-US" sz="6200" dirty="0">
                <a:cs typeface="Calibri" panose="020F0502020204030204" pitchFamily="34" charset="0"/>
              </a:rPr>
              <a:t>The money institution was formed with the aim of reducing the uncertainty of joint economic activity and creating certain expectations among its participants: “if there were no uncertainty in the real world, the monetary system could not exist at all!” (Rothbard, 2011. P. 36).</a:t>
            </a:r>
          </a:p>
          <a:p>
            <a:pPr indent="540385" algn="just">
              <a:spcBef>
                <a:spcPts val="480"/>
              </a:spcBef>
              <a:spcAft>
                <a:spcPts val="0"/>
              </a:spcAft>
            </a:pPr>
            <a:r>
              <a:rPr lang="en-US" sz="6200" dirty="0">
                <a:cs typeface="Calibri" panose="020F0502020204030204" pitchFamily="34" charset="0"/>
              </a:rPr>
              <a:t>The main types of uncertainty that </a:t>
            </a:r>
            <a:r>
              <a:rPr lang="en-US" sz="6200" dirty="0" err="1">
                <a:cs typeface="Calibri" panose="020F0502020204030204" pitchFamily="34" charset="0"/>
              </a:rPr>
              <a:t>characterise</a:t>
            </a:r>
            <a:r>
              <a:rPr lang="ru-RU" sz="6200" dirty="0">
                <a:cs typeface="Calibri" panose="020F0502020204030204" pitchFamily="34" charset="0"/>
              </a:rPr>
              <a:t> </a:t>
            </a:r>
            <a:r>
              <a:rPr lang="en-US" sz="6200" dirty="0">
                <a:cs typeface="Calibri" panose="020F0502020204030204" pitchFamily="34" charset="0"/>
              </a:rPr>
              <a:t>the process of economic reproduction is the measurement of products of different quality, but, more importantly, in the context we are considering, the comparison of the costs and results of economic activity at different periods of time and the creation of conditions for continuous renewal of economic system.</a:t>
            </a:r>
          </a:p>
          <a:p>
            <a:pPr indent="540385" algn="just">
              <a:spcBef>
                <a:spcPts val="480"/>
              </a:spcBef>
              <a:spcAft>
                <a:spcPts val="0"/>
              </a:spcAft>
            </a:pPr>
            <a:r>
              <a:rPr lang="en-US" sz="6200" dirty="0">
                <a:cs typeface="Calibri" panose="020F0502020204030204" pitchFamily="34" charset="0"/>
              </a:rPr>
              <a:t> From this point of view, the money institution and the mechanisms of money circulation inherent in it are </a:t>
            </a:r>
            <a:r>
              <a:rPr lang="en-US" sz="6200" b="1" dirty="0">
                <a:cs typeface="Calibri" panose="020F0502020204030204" pitchFamily="34" charset="0"/>
              </a:rPr>
              <a:t>functional-temporal structures.</a:t>
            </a:r>
          </a:p>
          <a:p>
            <a:pPr indent="540385" algn="just">
              <a:lnSpc>
                <a:spcPct val="150000"/>
              </a:lnSpc>
              <a:spcAft>
                <a:spcPts val="0"/>
              </a:spcAft>
            </a:pPr>
            <a:endParaRPr lang="ru-RU" dirty="0"/>
          </a:p>
        </p:txBody>
      </p:sp>
      <p:sp>
        <p:nvSpPr>
          <p:cNvPr id="4" name="Нижний колонтитул 3">
            <a:extLst>
              <a:ext uri="{FF2B5EF4-FFF2-40B4-BE49-F238E27FC236}">
                <a16:creationId xmlns:a16="http://schemas.microsoft.com/office/drawing/2014/main" id="{30CE6CE6-DA73-4FEF-92CF-50FE632963BE}"/>
              </a:ext>
            </a:extLst>
          </p:cNvPr>
          <p:cNvSpPr>
            <a:spLocks noGrp="1"/>
          </p:cNvSpPr>
          <p:nvPr>
            <p:ph type="ftr" sz="quarter" idx="11"/>
          </p:nvPr>
        </p:nvSpPr>
        <p:spPr/>
        <p:txBody>
          <a:bodyPr/>
          <a:lstStyle/>
          <a:p>
            <a:r>
              <a:rPr lang="en-US"/>
              <a:t>EAEPE 2020 September 2-4</a:t>
            </a:r>
            <a:endParaRPr lang="ru-RU"/>
          </a:p>
        </p:txBody>
      </p:sp>
      <p:sp>
        <p:nvSpPr>
          <p:cNvPr id="5" name="Номер слайда 4">
            <a:extLst>
              <a:ext uri="{FF2B5EF4-FFF2-40B4-BE49-F238E27FC236}">
                <a16:creationId xmlns:a16="http://schemas.microsoft.com/office/drawing/2014/main" id="{317A5806-024F-4824-B3B5-B16D63714D6D}"/>
              </a:ext>
            </a:extLst>
          </p:cNvPr>
          <p:cNvSpPr>
            <a:spLocks noGrp="1"/>
          </p:cNvSpPr>
          <p:nvPr>
            <p:ph type="sldNum" sz="quarter" idx="12"/>
          </p:nvPr>
        </p:nvSpPr>
        <p:spPr/>
        <p:txBody>
          <a:bodyPr/>
          <a:lstStyle/>
          <a:p>
            <a:fld id="{725C68B6-61C2-468F-89AB-4B9F7531AA68}" type="slidenum">
              <a:rPr lang="ru-RU" smtClean="0"/>
              <a:pPr/>
              <a:t>39</a:t>
            </a:fld>
            <a:endParaRPr lang="ru-RU"/>
          </a:p>
        </p:txBody>
      </p:sp>
    </p:spTree>
    <p:extLst>
      <p:ext uri="{BB962C8B-B14F-4D97-AF65-F5344CB8AC3E}">
        <p14:creationId xmlns:p14="http://schemas.microsoft.com/office/powerpoint/2010/main" val="33185312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FAE0505-96D7-4B4B-97B0-4A217333508C}"/>
              </a:ext>
            </a:extLst>
          </p:cNvPr>
          <p:cNvSpPr>
            <a:spLocks noGrp="1"/>
          </p:cNvSpPr>
          <p:nvPr>
            <p:ph type="title"/>
          </p:nvPr>
        </p:nvSpPr>
        <p:spPr>
          <a:xfrm>
            <a:off x="1494235" y="141685"/>
            <a:ext cx="6288881" cy="756047"/>
          </a:xfrm>
        </p:spPr>
        <p:txBody>
          <a:bodyPr rtlCol="0">
            <a:noAutofit/>
          </a:bodyPr>
          <a:lstStyle/>
          <a:p>
            <a:pPr>
              <a:defRPr/>
            </a:pPr>
            <a:r>
              <a:rPr lang="en-US" sz="2400" b="1" dirty="0">
                <a:solidFill>
                  <a:schemeClr val="accent1">
                    <a:lumMod val="50000"/>
                  </a:schemeClr>
                </a:solidFill>
              </a:rPr>
              <a:t>Russia: Breakdown of fixed investment by source of financing, % </a:t>
            </a:r>
            <a:endParaRPr lang="ru-RU" sz="2400" b="1" dirty="0">
              <a:solidFill>
                <a:schemeClr val="accent1">
                  <a:lumMod val="50000"/>
                </a:schemeClr>
              </a:solidFill>
            </a:endParaRPr>
          </a:p>
        </p:txBody>
      </p:sp>
      <p:sp>
        <p:nvSpPr>
          <p:cNvPr id="20483" name="Прямоугольник 7">
            <a:extLst>
              <a:ext uri="{FF2B5EF4-FFF2-40B4-BE49-F238E27FC236}">
                <a16:creationId xmlns:a16="http://schemas.microsoft.com/office/drawing/2014/main" id="{EA81BB9C-72B5-4B95-A897-C8C27FEC9DE0}"/>
              </a:ext>
            </a:extLst>
          </p:cNvPr>
          <p:cNvSpPr>
            <a:spLocks noChangeArrowheads="1"/>
          </p:cNvSpPr>
          <p:nvPr/>
        </p:nvSpPr>
        <p:spPr bwMode="auto">
          <a:xfrm flipH="1">
            <a:off x="7543800" y="1028700"/>
            <a:ext cx="342900"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ru-RU" sz="1350">
              <a:latin typeface="Calibri" panose="020F0502020204030204" pitchFamily="34" charset="0"/>
            </a:endParaRPr>
          </a:p>
        </p:txBody>
      </p:sp>
      <p:graphicFrame>
        <p:nvGraphicFramePr>
          <p:cNvPr id="12" name="Содержимое 11">
            <a:extLst>
              <a:ext uri="{FF2B5EF4-FFF2-40B4-BE49-F238E27FC236}">
                <a16:creationId xmlns:a16="http://schemas.microsoft.com/office/drawing/2014/main" id="{CDF4FEEF-771C-4A34-98AA-BCD1C7F86936}"/>
              </a:ext>
            </a:extLst>
          </p:cNvPr>
          <p:cNvGraphicFramePr>
            <a:graphicFrameLocks noGrp="1"/>
          </p:cNvGraphicFramePr>
          <p:nvPr>
            <p:ph idx="1"/>
          </p:nvPr>
        </p:nvGraphicFramePr>
        <p:xfrm>
          <a:off x="1331641" y="1005576"/>
          <a:ext cx="5861298" cy="3986764"/>
        </p:xfrm>
        <a:graphic>
          <a:graphicData uri="http://schemas.openxmlformats.org/drawingml/2006/table">
            <a:tbl>
              <a:tblPr/>
              <a:tblGrid>
                <a:gridCol w="2411519">
                  <a:extLst>
                    <a:ext uri="{9D8B030D-6E8A-4147-A177-3AD203B41FA5}">
                      <a16:colId xmlns:a16="http://schemas.microsoft.com/office/drawing/2014/main" val="20000"/>
                    </a:ext>
                  </a:extLst>
                </a:gridCol>
                <a:gridCol w="543758">
                  <a:extLst>
                    <a:ext uri="{9D8B030D-6E8A-4147-A177-3AD203B41FA5}">
                      <a16:colId xmlns:a16="http://schemas.microsoft.com/office/drawing/2014/main" val="20001"/>
                    </a:ext>
                  </a:extLst>
                </a:gridCol>
                <a:gridCol w="591055">
                  <a:extLst>
                    <a:ext uri="{9D8B030D-6E8A-4147-A177-3AD203B41FA5}">
                      <a16:colId xmlns:a16="http://schemas.microsoft.com/office/drawing/2014/main" val="20002"/>
                    </a:ext>
                  </a:extLst>
                </a:gridCol>
                <a:gridCol w="541801">
                  <a:extLst>
                    <a:ext uri="{9D8B030D-6E8A-4147-A177-3AD203B41FA5}">
                      <a16:colId xmlns:a16="http://schemas.microsoft.com/office/drawing/2014/main" val="20003"/>
                    </a:ext>
                  </a:extLst>
                </a:gridCol>
                <a:gridCol w="591055">
                  <a:extLst>
                    <a:ext uri="{9D8B030D-6E8A-4147-A177-3AD203B41FA5}">
                      <a16:colId xmlns:a16="http://schemas.microsoft.com/office/drawing/2014/main" val="20004"/>
                    </a:ext>
                  </a:extLst>
                </a:gridCol>
                <a:gridCol w="591055">
                  <a:extLst>
                    <a:ext uri="{9D8B030D-6E8A-4147-A177-3AD203B41FA5}">
                      <a16:colId xmlns:a16="http://schemas.microsoft.com/office/drawing/2014/main" val="20005"/>
                    </a:ext>
                  </a:extLst>
                </a:gridCol>
                <a:gridCol w="591055">
                  <a:extLst>
                    <a:ext uri="{9D8B030D-6E8A-4147-A177-3AD203B41FA5}">
                      <a16:colId xmlns:a16="http://schemas.microsoft.com/office/drawing/2014/main" val="20006"/>
                    </a:ext>
                  </a:extLst>
                </a:gridCol>
              </a:tblGrid>
              <a:tr h="257758">
                <a:tc>
                  <a:txBody>
                    <a:bodyPr/>
                    <a:lstStyle/>
                    <a:p>
                      <a:pPr marR="21590">
                        <a:lnSpc>
                          <a:spcPct val="115000"/>
                        </a:lnSpc>
                        <a:spcAft>
                          <a:spcPts val="1000"/>
                        </a:spcAft>
                      </a:pPr>
                      <a:endParaRPr lang="en-US" sz="1500" b="0" kern="50" dirty="0">
                        <a:latin typeface="+mj-lt"/>
                        <a:ea typeface="Times New Roman"/>
                        <a:cs typeface="Times New Roman"/>
                      </a:endParaRP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1500" b="1" kern="50" dirty="0">
                          <a:latin typeface="+mj-lt"/>
                          <a:ea typeface="Times New Roman"/>
                          <a:cs typeface="Times New Roman"/>
                        </a:rPr>
                        <a:t>1995</a:t>
                      </a:r>
                      <a:endParaRPr lang="ru-RU" sz="1500" b="1" strike="sngStrike" kern="50" dirty="0">
                        <a:latin typeface="+mj-lt"/>
                        <a:ea typeface="Times New Roman"/>
                        <a:cs typeface="Times New Roman"/>
                      </a:endParaRP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1500" b="1" kern="50" dirty="0">
                          <a:latin typeface="+mj-lt"/>
                          <a:ea typeface="Times New Roman"/>
                          <a:cs typeface="Times New Roman"/>
                        </a:rPr>
                        <a:t>2000</a:t>
                      </a: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1500" b="1" kern="50" dirty="0">
                          <a:latin typeface="+mj-lt"/>
                          <a:ea typeface="Times New Roman"/>
                          <a:cs typeface="Times New Roman"/>
                        </a:rPr>
                        <a:t>2005</a:t>
                      </a: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500" b="1" kern="50" dirty="0">
                          <a:latin typeface="+mj-lt"/>
                          <a:ea typeface="Times New Roman"/>
                          <a:cs typeface="Times New Roman"/>
                        </a:rPr>
                        <a:t>2010</a:t>
                      </a: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500" b="1" kern="50" dirty="0">
                          <a:latin typeface="+mj-lt"/>
                          <a:ea typeface="Times New Roman"/>
                          <a:cs typeface="Times New Roman"/>
                        </a:rPr>
                        <a:t>2014</a:t>
                      </a:r>
                      <a:endParaRPr lang="ru-RU" sz="1500" b="1" kern="50" dirty="0">
                        <a:latin typeface="+mj-lt"/>
                        <a:ea typeface="Times New Roman"/>
                        <a:cs typeface="Times New Roman"/>
                      </a:endParaRP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500" b="1" kern="50" dirty="0">
                          <a:latin typeface="+mj-lt"/>
                          <a:ea typeface="Times New Roman"/>
                          <a:cs typeface="Times New Roman"/>
                        </a:rPr>
                        <a:t>2015</a:t>
                      </a:r>
                      <a:endParaRPr lang="ru-RU" sz="1500" b="1" kern="50" dirty="0">
                        <a:latin typeface="+mj-lt"/>
                        <a:ea typeface="Times New Roman"/>
                        <a:cs typeface="Times New Roman"/>
                      </a:endParaRP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10669">
                <a:tc>
                  <a:txBody>
                    <a:bodyPr/>
                    <a:lstStyle/>
                    <a:p>
                      <a:pPr marR="21590">
                        <a:lnSpc>
                          <a:spcPct val="115000"/>
                        </a:lnSpc>
                        <a:spcAft>
                          <a:spcPts val="0"/>
                        </a:spcAft>
                      </a:pPr>
                      <a:r>
                        <a:rPr lang="ru-RU" sz="1700" b="0" kern="50" dirty="0" err="1">
                          <a:latin typeface="+mj-lt"/>
                          <a:ea typeface="Times New Roman"/>
                          <a:cs typeface="Times New Roman"/>
                        </a:rPr>
                        <a:t>Funds</a:t>
                      </a:r>
                      <a:r>
                        <a:rPr lang="ru-RU" sz="1700" b="0" kern="50" dirty="0">
                          <a:latin typeface="+mj-lt"/>
                          <a:ea typeface="Times New Roman"/>
                          <a:cs typeface="Times New Roman"/>
                        </a:rPr>
                        <a:t> </a:t>
                      </a:r>
                      <a:r>
                        <a:rPr lang="ru-RU" sz="1700" b="0" kern="50" dirty="0" err="1">
                          <a:latin typeface="+mj-lt"/>
                          <a:ea typeface="Times New Roman"/>
                          <a:cs typeface="Times New Roman"/>
                        </a:rPr>
                        <a:t>for</a:t>
                      </a:r>
                      <a:r>
                        <a:rPr lang="ru-RU" sz="1700" b="0" kern="50" dirty="0">
                          <a:latin typeface="+mj-lt"/>
                          <a:ea typeface="Times New Roman"/>
                          <a:cs typeface="Times New Roman"/>
                        </a:rPr>
                        <a:t> </a:t>
                      </a:r>
                      <a:r>
                        <a:rPr lang="ru-RU" sz="1700" b="0" kern="50" dirty="0" err="1">
                          <a:latin typeface="+mj-lt"/>
                          <a:ea typeface="Times New Roman"/>
                          <a:cs typeface="Times New Roman"/>
                        </a:rPr>
                        <a:t>investment</a:t>
                      </a:r>
                      <a:r>
                        <a:rPr lang="ru-RU" sz="1700" b="0" kern="50" dirty="0">
                          <a:latin typeface="+mj-lt"/>
                          <a:ea typeface="Times New Roman"/>
                          <a:cs typeface="Times New Roman"/>
                        </a:rPr>
                        <a:t>, </a:t>
                      </a:r>
                      <a:r>
                        <a:rPr lang="ru-RU" sz="1700" b="0" kern="50" dirty="0" err="1">
                          <a:latin typeface="+mj-lt"/>
                          <a:ea typeface="Times New Roman"/>
                          <a:cs typeface="Times New Roman"/>
                        </a:rPr>
                        <a:t>total</a:t>
                      </a:r>
                      <a:endParaRPr lang="ru-RU" sz="1700" b="0" kern="50" dirty="0">
                        <a:latin typeface="+mj-lt"/>
                        <a:ea typeface="Times New Roman"/>
                        <a:cs typeface="Times New Roman"/>
                      </a:endParaRP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1500" b="0" kern="50" dirty="0">
                          <a:latin typeface="+mj-lt"/>
                          <a:ea typeface="Times New Roman"/>
                          <a:cs typeface="Times New Roman"/>
                        </a:rPr>
                        <a:t>100</a:t>
                      </a: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1500" b="0" kern="50" dirty="0">
                          <a:latin typeface="+mj-lt"/>
                          <a:ea typeface="Times New Roman"/>
                          <a:cs typeface="Times New Roman"/>
                        </a:rPr>
                        <a:t>100</a:t>
                      </a: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1500" b="0" kern="50" dirty="0">
                          <a:latin typeface="+mj-lt"/>
                          <a:ea typeface="Times New Roman"/>
                          <a:cs typeface="Times New Roman"/>
                        </a:rPr>
                        <a:t>100</a:t>
                      </a: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1500" b="0" kern="50" dirty="0">
                          <a:latin typeface="+mj-lt"/>
                          <a:ea typeface="Times New Roman"/>
                          <a:cs typeface="Times New Roman"/>
                        </a:rPr>
                        <a:t>100</a:t>
                      </a: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en-US" sz="1500" b="0" kern="50" dirty="0">
                          <a:latin typeface="+mj-lt"/>
                          <a:ea typeface="Times New Roman"/>
                          <a:cs typeface="Times New Roman"/>
                        </a:rPr>
                        <a:t>100</a:t>
                      </a:r>
                      <a:endParaRPr lang="ru-RU" sz="1500" b="0" kern="50" dirty="0">
                        <a:latin typeface="+mj-lt"/>
                        <a:ea typeface="Times New Roman"/>
                        <a:cs typeface="Times New Roman"/>
                      </a:endParaRP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en-US" sz="1500" b="0" kern="50" dirty="0">
                          <a:latin typeface="+mj-lt"/>
                          <a:ea typeface="Times New Roman"/>
                          <a:cs typeface="Times New Roman"/>
                        </a:rPr>
                        <a:t>100</a:t>
                      </a:r>
                      <a:endParaRPr lang="ru-RU" sz="1500" b="0" kern="50" dirty="0">
                        <a:latin typeface="+mj-lt"/>
                        <a:ea typeface="Times New Roman"/>
                        <a:cs typeface="Times New Roman"/>
                      </a:endParaRP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10669">
                <a:tc>
                  <a:txBody>
                    <a:bodyPr/>
                    <a:lstStyle/>
                    <a:p>
                      <a:pPr marR="21590">
                        <a:lnSpc>
                          <a:spcPct val="115000"/>
                        </a:lnSpc>
                        <a:spcAft>
                          <a:spcPts val="0"/>
                        </a:spcAft>
                      </a:pPr>
                      <a:r>
                        <a:rPr lang="ru-RU" sz="1700" b="0" kern="50" dirty="0" err="1">
                          <a:latin typeface="+mj-lt"/>
                          <a:ea typeface="Times New Roman"/>
                          <a:cs typeface="Times New Roman"/>
                        </a:rPr>
                        <a:t>Internal</a:t>
                      </a:r>
                      <a:r>
                        <a:rPr lang="ru-RU" sz="1700" b="0" kern="50" dirty="0">
                          <a:latin typeface="+mj-lt"/>
                          <a:ea typeface="Times New Roman"/>
                          <a:cs typeface="Times New Roman"/>
                        </a:rPr>
                        <a:t> </a:t>
                      </a:r>
                      <a:r>
                        <a:rPr lang="ru-RU" sz="1700" b="0" kern="50" dirty="0" err="1">
                          <a:latin typeface="+mj-lt"/>
                          <a:ea typeface="Times New Roman"/>
                          <a:cs typeface="Times New Roman"/>
                        </a:rPr>
                        <a:t>funds</a:t>
                      </a:r>
                      <a:endParaRPr lang="ru-RU" sz="1700" b="0" strike="sngStrike" kern="50" dirty="0">
                        <a:latin typeface="+mj-lt"/>
                        <a:ea typeface="Times New Roman"/>
                        <a:cs typeface="Times New Roman"/>
                      </a:endParaRP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1500" b="0" i="0" kern="50" dirty="0">
                          <a:latin typeface="+mj-lt"/>
                          <a:ea typeface="Times New Roman"/>
                          <a:cs typeface="Times New Roman"/>
                        </a:rPr>
                        <a:t>49</a:t>
                      </a: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1500" b="0" i="0" kern="50" dirty="0">
                          <a:latin typeface="+mj-lt"/>
                          <a:ea typeface="Times New Roman"/>
                          <a:cs typeface="Times New Roman"/>
                        </a:rPr>
                        <a:t>48</a:t>
                      </a: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1500" b="0" i="0" kern="50" dirty="0">
                          <a:solidFill>
                            <a:srgbClr val="000000"/>
                          </a:solidFill>
                          <a:latin typeface="+mj-lt"/>
                          <a:ea typeface="Times New Roman"/>
                          <a:cs typeface="Calibri"/>
                        </a:rPr>
                        <a:t>44</a:t>
                      </a:r>
                      <a:endParaRPr lang="ru-RU" sz="1500" b="0" i="0" kern="50" dirty="0">
                        <a:latin typeface="+mj-lt"/>
                        <a:ea typeface="Times New Roman"/>
                        <a:cs typeface="Times New Roman"/>
                      </a:endParaRP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1500" b="0" i="0" kern="50" dirty="0">
                          <a:latin typeface="+mj-lt"/>
                          <a:ea typeface="Times New Roman"/>
                          <a:cs typeface="Times New Roman"/>
                        </a:rPr>
                        <a:t>41</a:t>
                      </a: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en-US" sz="1500" b="0" i="0" kern="50" dirty="0">
                          <a:latin typeface="+mj-lt"/>
                          <a:ea typeface="Times New Roman"/>
                          <a:cs typeface="Times New Roman"/>
                        </a:rPr>
                        <a:t>48</a:t>
                      </a:r>
                      <a:endParaRPr lang="ru-RU" sz="1500" b="0" i="0" kern="50" dirty="0">
                        <a:latin typeface="+mj-lt"/>
                        <a:ea typeface="Times New Roman"/>
                        <a:cs typeface="Times New Roman"/>
                      </a:endParaRP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en-US" sz="1500" b="0" i="0" kern="50" dirty="0">
                          <a:latin typeface="+mj-lt"/>
                          <a:ea typeface="Times New Roman"/>
                          <a:cs typeface="Times New Roman"/>
                        </a:rPr>
                        <a:t>50</a:t>
                      </a:r>
                      <a:endParaRPr lang="ru-RU" sz="1500" b="0" i="0" kern="50" dirty="0">
                        <a:latin typeface="+mj-lt"/>
                        <a:ea typeface="Times New Roman"/>
                        <a:cs typeface="Times New Roman"/>
                      </a:endParaRP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61404">
                <a:tc>
                  <a:txBody>
                    <a:bodyPr/>
                    <a:lstStyle/>
                    <a:p>
                      <a:pPr marR="21590">
                        <a:lnSpc>
                          <a:spcPct val="115000"/>
                        </a:lnSpc>
                        <a:spcAft>
                          <a:spcPts val="0"/>
                        </a:spcAft>
                      </a:pPr>
                      <a:r>
                        <a:rPr lang="en-US" sz="1700" b="0" kern="50" dirty="0">
                          <a:latin typeface="+mj-lt"/>
                          <a:ea typeface="Times New Roman"/>
                          <a:cs typeface="Times New Roman"/>
                        </a:rPr>
                        <a:t>External funds,</a:t>
                      </a:r>
                    </a:p>
                    <a:p>
                      <a:pPr marR="21590">
                        <a:lnSpc>
                          <a:spcPct val="115000"/>
                        </a:lnSpc>
                        <a:spcAft>
                          <a:spcPts val="0"/>
                        </a:spcAft>
                      </a:pPr>
                      <a:r>
                        <a:rPr lang="en-US" sz="1700" b="0" kern="50" dirty="0">
                          <a:latin typeface="+mj-lt"/>
                          <a:ea typeface="Times New Roman"/>
                          <a:cs typeface="Times New Roman"/>
                        </a:rPr>
                        <a:t> including:</a:t>
                      </a:r>
                      <a:endParaRPr lang="ru-RU" sz="1700" b="0" kern="50" dirty="0">
                        <a:latin typeface="+mj-lt"/>
                        <a:ea typeface="Times New Roman"/>
                        <a:cs typeface="Times New Roman"/>
                      </a:endParaRPr>
                    </a:p>
                  </a:txBody>
                  <a:tcPr marL="44243" marR="4424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R="21590" algn="ctr">
                        <a:lnSpc>
                          <a:spcPct val="115000"/>
                        </a:lnSpc>
                        <a:spcAft>
                          <a:spcPts val="1000"/>
                        </a:spcAft>
                      </a:pPr>
                      <a:r>
                        <a:rPr lang="ru-RU" sz="1500" b="0" i="0" kern="50" dirty="0">
                          <a:latin typeface="+mj-lt"/>
                          <a:ea typeface="Times New Roman"/>
                          <a:cs typeface="Times New Roman"/>
                        </a:rPr>
                        <a:t>51</a:t>
                      </a:r>
                    </a:p>
                  </a:txBody>
                  <a:tcPr marL="44243" marR="44243"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1500" b="0" i="0" kern="50" dirty="0">
                          <a:solidFill>
                            <a:srgbClr val="000000"/>
                          </a:solidFill>
                          <a:latin typeface="+mj-lt"/>
                          <a:ea typeface="Times New Roman"/>
                          <a:cs typeface="Calibri"/>
                        </a:rPr>
                        <a:t>52</a:t>
                      </a:r>
                      <a:endParaRPr lang="ru-RU" sz="1500" b="0" i="0" kern="50" dirty="0">
                        <a:latin typeface="+mj-lt"/>
                        <a:ea typeface="Times New Roman"/>
                        <a:cs typeface="Times New Roman"/>
                      </a:endParaRP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1500" b="0" i="0" kern="50" dirty="0">
                          <a:solidFill>
                            <a:srgbClr val="000000"/>
                          </a:solidFill>
                          <a:latin typeface="+mj-lt"/>
                          <a:ea typeface="Times New Roman"/>
                          <a:cs typeface="Calibri"/>
                        </a:rPr>
                        <a:t>56</a:t>
                      </a:r>
                      <a:endParaRPr lang="ru-RU" sz="1500" b="0" i="0" kern="50" dirty="0">
                        <a:latin typeface="+mj-lt"/>
                        <a:ea typeface="Times New Roman"/>
                        <a:cs typeface="Times New Roman"/>
                      </a:endParaRP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1500" b="0" i="0" kern="50" dirty="0">
                          <a:latin typeface="+mj-lt"/>
                          <a:ea typeface="Times New Roman"/>
                          <a:cs typeface="Times New Roman"/>
                        </a:rPr>
                        <a:t>59</a:t>
                      </a: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en-US" sz="1500" b="0" i="0" kern="50" dirty="0">
                          <a:latin typeface="+mj-lt"/>
                          <a:ea typeface="Times New Roman"/>
                          <a:cs typeface="Times New Roman"/>
                        </a:rPr>
                        <a:t>52</a:t>
                      </a:r>
                      <a:endParaRPr lang="ru-RU" sz="1500" b="0" i="0" kern="50" dirty="0">
                        <a:latin typeface="+mj-lt"/>
                        <a:ea typeface="Times New Roman"/>
                        <a:cs typeface="Times New Roman"/>
                      </a:endParaRP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en-US" sz="1500" b="0" i="0" kern="50" dirty="0">
                          <a:latin typeface="+mj-lt"/>
                          <a:ea typeface="Times New Roman"/>
                          <a:cs typeface="Times New Roman"/>
                        </a:rPr>
                        <a:t>50</a:t>
                      </a:r>
                      <a:endParaRPr lang="ru-RU" sz="1500" b="0" i="0" kern="50" dirty="0">
                        <a:latin typeface="+mj-lt"/>
                        <a:ea typeface="Times New Roman"/>
                        <a:cs typeface="Times New Roman"/>
                      </a:endParaRP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73779">
                <a:tc>
                  <a:txBody>
                    <a:bodyPr/>
                    <a:lstStyle/>
                    <a:p>
                      <a:pPr marR="21590">
                        <a:lnSpc>
                          <a:spcPct val="115000"/>
                        </a:lnSpc>
                        <a:spcAft>
                          <a:spcPts val="0"/>
                        </a:spcAft>
                      </a:pPr>
                      <a:r>
                        <a:rPr lang="en-US" sz="1700" b="0" kern="50" dirty="0">
                          <a:latin typeface="+mj-lt"/>
                          <a:ea typeface="Times New Roman"/>
                          <a:cs typeface="Times New Roman"/>
                        </a:rPr>
                        <a:t>- </a:t>
                      </a:r>
                      <a:r>
                        <a:rPr lang="ru-RU" sz="1700" b="0" kern="50" dirty="0" err="1">
                          <a:latin typeface="+mj-lt"/>
                          <a:ea typeface="Times New Roman"/>
                          <a:cs typeface="Times New Roman"/>
                        </a:rPr>
                        <a:t>bank</a:t>
                      </a:r>
                      <a:r>
                        <a:rPr lang="ru-RU" sz="1700" b="0" kern="50" dirty="0">
                          <a:latin typeface="+mj-lt"/>
                          <a:ea typeface="Times New Roman"/>
                          <a:cs typeface="Times New Roman"/>
                        </a:rPr>
                        <a:t> </a:t>
                      </a:r>
                      <a:r>
                        <a:rPr lang="ru-RU" sz="1700" b="0" kern="50" dirty="0" err="1">
                          <a:latin typeface="+mj-lt"/>
                          <a:ea typeface="Times New Roman"/>
                          <a:cs typeface="Times New Roman"/>
                        </a:rPr>
                        <a:t>credits</a:t>
                      </a:r>
                      <a:r>
                        <a:rPr lang="ru-RU" sz="1700" b="0" kern="50" dirty="0">
                          <a:latin typeface="+mj-lt"/>
                          <a:ea typeface="Times New Roman"/>
                          <a:cs typeface="Times New Roman"/>
                        </a:rPr>
                        <a:t> </a:t>
                      </a:r>
                      <a:r>
                        <a:rPr lang="ru-RU" sz="1700" b="0" kern="50" dirty="0" err="1">
                          <a:latin typeface="+mj-lt"/>
                          <a:ea typeface="Times New Roman"/>
                          <a:cs typeface="Times New Roman"/>
                        </a:rPr>
                        <a:t>and</a:t>
                      </a:r>
                      <a:r>
                        <a:rPr lang="ru-RU" sz="1700" b="0" kern="50" dirty="0">
                          <a:latin typeface="+mj-lt"/>
                          <a:ea typeface="Times New Roman"/>
                          <a:cs typeface="Times New Roman"/>
                        </a:rPr>
                        <a:t> </a:t>
                      </a:r>
                      <a:r>
                        <a:rPr lang="ru-RU" sz="1700" b="0" kern="50" dirty="0" err="1">
                          <a:latin typeface="+mj-lt"/>
                          <a:ea typeface="Times New Roman"/>
                          <a:cs typeface="Times New Roman"/>
                        </a:rPr>
                        <a:t>loans</a:t>
                      </a:r>
                      <a:endParaRPr lang="ru-RU" sz="1700" b="0" kern="50" dirty="0">
                        <a:latin typeface="+mj-lt"/>
                        <a:ea typeface="Times New Roman"/>
                        <a:cs typeface="Times New Roman"/>
                      </a:endParaRP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1590" algn="ctr" defTabSz="914400" rtl="0" eaLnBrk="1" latinLnBrk="0" hangingPunct="1">
                        <a:lnSpc>
                          <a:spcPct val="115000"/>
                        </a:lnSpc>
                        <a:spcAft>
                          <a:spcPts val="1000"/>
                        </a:spcAft>
                      </a:pPr>
                      <a:r>
                        <a:rPr lang="en-US" sz="1500" b="0" i="0" kern="50" dirty="0">
                          <a:solidFill>
                            <a:schemeClr val="tx1"/>
                          </a:solidFill>
                          <a:latin typeface="+mj-lt"/>
                          <a:ea typeface="Times New Roman"/>
                          <a:cs typeface="Times New Roman"/>
                        </a:rPr>
                        <a:t>x</a:t>
                      </a:r>
                      <a:endParaRPr lang="ru-RU" sz="1500" b="0" i="0" kern="50" dirty="0">
                        <a:solidFill>
                          <a:schemeClr val="tx1"/>
                        </a:solidFill>
                        <a:latin typeface="+mj-lt"/>
                        <a:ea typeface="Times New Roman"/>
                        <a:cs typeface="Times New Roman"/>
                      </a:endParaRP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1590" algn="ctr" defTabSz="914400" rtl="0" eaLnBrk="1" latinLnBrk="0" hangingPunct="1">
                        <a:lnSpc>
                          <a:spcPct val="115000"/>
                        </a:lnSpc>
                        <a:spcAft>
                          <a:spcPts val="1000"/>
                        </a:spcAft>
                      </a:pPr>
                      <a:r>
                        <a:rPr lang="ru-RU" sz="1500" b="0" i="0" kern="50" dirty="0">
                          <a:solidFill>
                            <a:schemeClr val="tx1"/>
                          </a:solidFill>
                          <a:latin typeface="+mj-lt"/>
                          <a:ea typeface="Times New Roman"/>
                          <a:cs typeface="Times New Roman"/>
                        </a:rPr>
                        <a:t>10</a:t>
                      </a: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1590" algn="ctr" defTabSz="914400" rtl="0" eaLnBrk="1" latinLnBrk="0" hangingPunct="1">
                        <a:lnSpc>
                          <a:spcPct val="115000"/>
                        </a:lnSpc>
                        <a:spcAft>
                          <a:spcPts val="1000"/>
                        </a:spcAft>
                      </a:pPr>
                      <a:r>
                        <a:rPr lang="ru-RU" sz="1500" b="0" i="0" kern="50" dirty="0">
                          <a:solidFill>
                            <a:schemeClr val="tx1"/>
                          </a:solidFill>
                          <a:latin typeface="+mj-lt"/>
                          <a:ea typeface="Times New Roman"/>
                          <a:cs typeface="Times New Roman"/>
                        </a:rPr>
                        <a:t>14</a:t>
                      </a: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1590" algn="ctr" defTabSz="914400" rtl="0" eaLnBrk="1" latinLnBrk="0" hangingPunct="1">
                        <a:lnSpc>
                          <a:spcPct val="115000"/>
                        </a:lnSpc>
                        <a:spcAft>
                          <a:spcPts val="1000"/>
                        </a:spcAft>
                      </a:pPr>
                      <a:r>
                        <a:rPr lang="ru-RU" sz="1500" b="0" i="0" kern="50" dirty="0">
                          <a:solidFill>
                            <a:schemeClr val="tx1"/>
                          </a:solidFill>
                          <a:latin typeface="+mj-lt"/>
                          <a:ea typeface="Times New Roman"/>
                          <a:cs typeface="Times New Roman"/>
                        </a:rPr>
                        <a:t>15</a:t>
                      </a: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1590" algn="ctr" defTabSz="914400" rtl="0" eaLnBrk="1" latinLnBrk="0" hangingPunct="1">
                        <a:lnSpc>
                          <a:spcPct val="115000"/>
                        </a:lnSpc>
                        <a:spcAft>
                          <a:spcPts val="1000"/>
                        </a:spcAft>
                      </a:pPr>
                      <a:r>
                        <a:rPr lang="en-US" sz="1500" b="0" i="0" kern="50" dirty="0">
                          <a:solidFill>
                            <a:schemeClr val="tx1"/>
                          </a:solidFill>
                          <a:latin typeface="+mj-lt"/>
                          <a:ea typeface="Times New Roman"/>
                          <a:cs typeface="Times New Roman"/>
                        </a:rPr>
                        <a:t>16</a:t>
                      </a:r>
                      <a:endParaRPr lang="ru-RU" sz="1500" b="0" i="0" kern="50" dirty="0">
                        <a:solidFill>
                          <a:schemeClr val="tx1"/>
                        </a:solidFill>
                        <a:latin typeface="+mj-lt"/>
                        <a:ea typeface="Times New Roman"/>
                        <a:cs typeface="Times New Roman"/>
                      </a:endParaRP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1590" algn="ctr" defTabSz="914400" rtl="0" eaLnBrk="1" latinLnBrk="0" hangingPunct="1">
                        <a:lnSpc>
                          <a:spcPct val="115000"/>
                        </a:lnSpc>
                        <a:spcAft>
                          <a:spcPts val="1000"/>
                        </a:spcAft>
                      </a:pPr>
                      <a:r>
                        <a:rPr lang="en-US" sz="1500" b="0" i="0" kern="50" dirty="0">
                          <a:solidFill>
                            <a:schemeClr val="tx1"/>
                          </a:solidFill>
                          <a:latin typeface="+mj-lt"/>
                          <a:ea typeface="Times New Roman"/>
                          <a:cs typeface="Times New Roman"/>
                        </a:rPr>
                        <a:t>10</a:t>
                      </a:r>
                      <a:endParaRPr lang="ru-RU" sz="1500" b="0" i="0" kern="50" dirty="0">
                        <a:solidFill>
                          <a:schemeClr val="tx1"/>
                        </a:solidFill>
                        <a:latin typeface="+mj-lt"/>
                        <a:ea typeface="Times New Roman"/>
                        <a:cs typeface="Times New Roman"/>
                      </a:endParaRP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61404">
                <a:tc>
                  <a:txBody>
                    <a:bodyPr/>
                    <a:lstStyle/>
                    <a:p>
                      <a:pPr marR="21590">
                        <a:lnSpc>
                          <a:spcPct val="115000"/>
                        </a:lnSpc>
                        <a:spcAft>
                          <a:spcPts val="0"/>
                        </a:spcAft>
                      </a:pPr>
                      <a:r>
                        <a:rPr lang="en-US" sz="1700" b="0" kern="50">
                          <a:latin typeface="+mj-lt"/>
                          <a:ea typeface="Times New Roman"/>
                          <a:cs typeface="Times New Roman"/>
                        </a:rPr>
                        <a:t>- budgetary and non-budgetary funds</a:t>
                      </a:r>
                      <a:endParaRPr lang="ru-RU" sz="1700" b="0" kern="50">
                        <a:latin typeface="+mj-lt"/>
                        <a:ea typeface="Times New Roman"/>
                        <a:cs typeface="Times New Roman"/>
                      </a:endParaRP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1590" algn="ctr" defTabSz="914400" rtl="0" eaLnBrk="1" latinLnBrk="0" hangingPunct="1">
                        <a:lnSpc>
                          <a:spcPct val="115000"/>
                        </a:lnSpc>
                        <a:spcAft>
                          <a:spcPts val="1000"/>
                        </a:spcAft>
                      </a:pPr>
                      <a:r>
                        <a:rPr lang="ru-RU" sz="1500" b="0" i="0" kern="50" dirty="0">
                          <a:solidFill>
                            <a:schemeClr val="tx1"/>
                          </a:solidFill>
                          <a:latin typeface="+mj-lt"/>
                          <a:ea typeface="Times New Roman"/>
                          <a:cs typeface="Times New Roman"/>
                        </a:rPr>
                        <a:t>33</a:t>
                      </a: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1590" algn="ctr" defTabSz="914400" rtl="0" eaLnBrk="1" latinLnBrk="0" hangingPunct="1">
                        <a:lnSpc>
                          <a:spcPct val="115000"/>
                        </a:lnSpc>
                        <a:spcAft>
                          <a:spcPts val="1000"/>
                        </a:spcAft>
                      </a:pPr>
                      <a:r>
                        <a:rPr lang="ru-RU" sz="1500" b="0" i="0" kern="50" dirty="0">
                          <a:solidFill>
                            <a:schemeClr val="tx1"/>
                          </a:solidFill>
                          <a:latin typeface="+mj-lt"/>
                          <a:ea typeface="Times New Roman"/>
                          <a:cs typeface="Times New Roman"/>
                        </a:rPr>
                        <a:t>27</a:t>
                      </a: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1590" algn="ctr" defTabSz="914400" rtl="0" eaLnBrk="1" latinLnBrk="0" hangingPunct="1">
                        <a:lnSpc>
                          <a:spcPct val="115000"/>
                        </a:lnSpc>
                        <a:spcAft>
                          <a:spcPts val="1000"/>
                        </a:spcAft>
                      </a:pPr>
                      <a:r>
                        <a:rPr lang="ru-RU" sz="1500" b="0" i="0" kern="50" dirty="0">
                          <a:solidFill>
                            <a:schemeClr val="tx1"/>
                          </a:solidFill>
                          <a:latin typeface="+mj-lt"/>
                          <a:ea typeface="Times New Roman"/>
                          <a:cs typeface="Times New Roman"/>
                        </a:rPr>
                        <a:t>21</a:t>
                      </a: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1590" algn="ctr" defTabSz="914400" rtl="0" eaLnBrk="1" latinLnBrk="0" hangingPunct="1">
                        <a:lnSpc>
                          <a:spcPct val="115000"/>
                        </a:lnSpc>
                        <a:spcAft>
                          <a:spcPts val="1000"/>
                        </a:spcAft>
                      </a:pPr>
                      <a:r>
                        <a:rPr lang="ru-RU" sz="1500" b="0" i="0" kern="50" dirty="0">
                          <a:solidFill>
                            <a:schemeClr val="tx1"/>
                          </a:solidFill>
                          <a:latin typeface="+mj-lt"/>
                          <a:ea typeface="Times New Roman"/>
                          <a:cs typeface="Times New Roman"/>
                        </a:rPr>
                        <a:t>20</a:t>
                      </a: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1590" algn="ctr" defTabSz="914400" rtl="0" eaLnBrk="1" latinLnBrk="0" hangingPunct="1">
                        <a:lnSpc>
                          <a:spcPct val="115000"/>
                        </a:lnSpc>
                        <a:spcAft>
                          <a:spcPts val="1000"/>
                        </a:spcAft>
                      </a:pPr>
                      <a:r>
                        <a:rPr lang="en-US" sz="1500" b="0" i="0" kern="50" dirty="0">
                          <a:solidFill>
                            <a:schemeClr val="tx1"/>
                          </a:solidFill>
                          <a:latin typeface="+mj-lt"/>
                          <a:ea typeface="Times New Roman"/>
                          <a:cs typeface="Times New Roman"/>
                        </a:rPr>
                        <a:t>16</a:t>
                      </a:r>
                      <a:endParaRPr lang="ru-RU" sz="1500" b="0" i="0" kern="50" dirty="0">
                        <a:solidFill>
                          <a:schemeClr val="tx1"/>
                        </a:solidFill>
                        <a:latin typeface="+mj-lt"/>
                        <a:ea typeface="Times New Roman"/>
                        <a:cs typeface="Times New Roman"/>
                      </a:endParaRP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1590" algn="ctr" defTabSz="914400" rtl="0" eaLnBrk="1" latinLnBrk="0" hangingPunct="1">
                        <a:lnSpc>
                          <a:spcPct val="115000"/>
                        </a:lnSpc>
                        <a:spcAft>
                          <a:spcPts val="1000"/>
                        </a:spcAft>
                      </a:pPr>
                      <a:r>
                        <a:rPr lang="en-US" sz="1500" b="0" i="0" kern="50" dirty="0">
                          <a:solidFill>
                            <a:schemeClr val="tx1"/>
                          </a:solidFill>
                          <a:latin typeface="+mj-lt"/>
                          <a:ea typeface="Times New Roman"/>
                          <a:cs typeface="Times New Roman"/>
                        </a:rPr>
                        <a:t>18</a:t>
                      </a:r>
                      <a:endParaRPr lang="ru-RU" sz="1500" b="0" i="0" kern="50" dirty="0">
                        <a:solidFill>
                          <a:schemeClr val="tx1"/>
                        </a:solidFill>
                        <a:latin typeface="+mj-lt"/>
                        <a:ea typeface="Times New Roman"/>
                        <a:cs typeface="Times New Roman"/>
                      </a:endParaRP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561404">
                <a:tc>
                  <a:txBody>
                    <a:bodyPr/>
                    <a:lstStyle/>
                    <a:p>
                      <a:pPr marR="21590">
                        <a:lnSpc>
                          <a:spcPct val="115000"/>
                        </a:lnSpc>
                        <a:spcAft>
                          <a:spcPts val="0"/>
                        </a:spcAft>
                      </a:pPr>
                      <a:r>
                        <a:rPr lang="en-US" sz="1700" b="0" kern="50" dirty="0">
                          <a:latin typeface="+mj-lt"/>
                          <a:ea typeface="Times New Roman"/>
                          <a:cs typeface="Times New Roman"/>
                        </a:rPr>
                        <a:t>- high-level </a:t>
                      </a:r>
                      <a:r>
                        <a:rPr lang="en-US" sz="1700" b="0" kern="50" dirty="0" err="1">
                          <a:latin typeface="+mj-lt"/>
                          <a:ea typeface="Times New Roman"/>
                          <a:cs typeface="Times New Roman"/>
                        </a:rPr>
                        <a:t>organisations</a:t>
                      </a:r>
                      <a:r>
                        <a:rPr lang="en-US" sz="1700" b="0" kern="50" dirty="0">
                          <a:latin typeface="+mj-lt"/>
                          <a:ea typeface="Times New Roman"/>
                          <a:cs typeface="Times New Roman"/>
                        </a:rPr>
                        <a:t> funds</a:t>
                      </a:r>
                      <a:endParaRPr lang="ru-RU" sz="1700" b="0" kern="50" dirty="0">
                        <a:latin typeface="+mj-lt"/>
                        <a:ea typeface="Times New Roman"/>
                        <a:cs typeface="Times New Roman"/>
                      </a:endParaRP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1590" indent="20955" algn="ctr" defTabSz="914400" rtl="0" eaLnBrk="1" latinLnBrk="0" hangingPunct="1">
                        <a:lnSpc>
                          <a:spcPct val="115000"/>
                        </a:lnSpc>
                        <a:spcAft>
                          <a:spcPts val="1000"/>
                        </a:spcAft>
                      </a:pPr>
                      <a:r>
                        <a:rPr lang="ru-RU" sz="1500" b="0" i="0" kern="50" dirty="0">
                          <a:solidFill>
                            <a:schemeClr val="tx1"/>
                          </a:solidFill>
                          <a:latin typeface="+mj-lt"/>
                          <a:ea typeface="Times New Roman"/>
                          <a:cs typeface="Times New Roman"/>
                        </a:rPr>
                        <a:t>Х</a:t>
                      </a: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1590" algn="ctr" defTabSz="914400" rtl="0" eaLnBrk="1" latinLnBrk="0" hangingPunct="1">
                        <a:lnSpc>
                          <a:spcPct val="115000"/>
                        </a:lnSpc>
                        <a:spcAft>
                          <a:spcPts val="1000"/>
                        </a:spcAft>
                      </a:pPr>
                      <a:r>
                        <a:rPr lang="ru-RU" sz="1500" b="0" i="0" kern="50" dirty="0">
                          <a:solidFill>
                            <a:schemeClr val="tx1"/>
                          </a:solidFill>
                          <a:latin typeface="+mj-lt"/>
                          <a:ea typeface="Times New Roman"/>
                          <a:cs typeface="Times New Roman"/>
                        </a:rPr>
                        <a:t>х</a:t>
                      </a: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1590" algn="ctr" defTabSz="914400" rtl="0" eaLnBrk="1" latinLnBrk="0" hangingPunct="1">
                        <a:lnSpc>
                          <a:spcPct val="115000"/>
                        </a:lnSpc>
                        <a:spcAft>
                          <a:spcPts val="1000"/>
                        </a:spcAft>
                      </a:pPr>
                      <a:r>
                        <a:rPr lang="en-US" sz="1500" b="0" i="0" kern="50" dirty="0">
                          <a:solidFill>
                            <a:schemeClr val="tx1"/>
                          </a:solidFill>
                          <a:latin typeface="+mj-lt"/>
                          <a:ea typeface="Times New Roman"/>
                          <a:cs typeface="Times New Roman"/>
                        </a:rPr>
                        <a:t>11</a:t>
                      </a:r>
                      <a:endParaRPr lang="ru-RU" sz="1500" b="0" i="0" kern="50" dirty="0">
                        <a:solidFill>
                          <a:schemeClr val="tx1"/>
                        </a:solidFill>
                        <a:latin typeface="+mj-lt"/>
                        <a:ea typeface="Times New Roman"/>
                        <a:cs typeface="Times New Roman"/>
                      </a:endParaRP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1590" algn="ctr" defTabSz="914400" rtl="0" eaLnBrk="1" latinLnBrk="0" hangingPunct="1">
                        <a:lnSpc>
                          <a:spcPct val="115000"/>
                        </a:lnSpc>
                        <a:spcAft>
                          <a:spcPts val="1000"/>
                        </a:spcAft>
                      </a:pPr>
                      <a:r>
                        <a:rPr lang="en-US" sz="1500" b="0" i="0" kern="50" dirty="0">
                          <a:solidFill>
                            <a:schemeClr val="tx1"/>
                          </a:solidFill>
                          <a:latin typeface="+mj-lt"/>
                          <a:ea typeface="Times New Roman"/>
                          <a:cs typeface="Times New Roman"/>
                        </a:rPr>
                        <a:t>18</a:t>
                      </a:r>
                      <a:endParaRPr lang="ru-RU" sz="1500" b="0" i="0" kern="50" dirty="0">
                        <a:solidFill>
                          <a:schemeClr val="tx1"/>
                        </a:solidFill>
                        <a:latin typeface="+mj-lt"/>
                        <a:ea typeface="Times New Roman"/>
                        <a:cs typeface="Times New Roman"/>
                      </a:endParaRP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1590" algn="ctr" defTabSz="914400" rtl="0" eaLnBrk="1" latinLnBrk="0" hangingPunct="1">
                        <a:lnSpc>
                          <a:spcPct val="115000"/>
                        </a:lnSpc>
                        <a:spcAft>
                          <a:spcPts val="1000"/>
                        </a:spcAft>
                      </a:pPr>
                      <a:r>
                        <a:rPr lang="en-US" sz="1500" b="0" i="0" kern="50" dirty="0">
                          <a:solidFill>
                            <a:schemeClr val="tx1"/>
                          </a:solidFill>
                          <a:latin typeface="+mj-lt"/>
                          <a:ea typeface="Times New Roman"/>
                          <a:cs typeface="Times New Roman"/>
                        </a:rPr>
                        <a:t>13</a:t>
                      </a:r>
                      <a:endParaRPr lang="ru-RU" sz="1500" b="0" i="0" kern="50" dirty="0">
                        <a:solidFill>
                          <a:schemeClr val="tx1"/>
                        </a:solidFill>
                        <a:latin typeface="+mj-lt"/>
                        <a:ea typeface="Times New Roman"/>
                        <a:cs typeface="Times New Roman"/>
                      </a:endParaRP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1590" algn="ctr" defTabSz="914400" rtl="0" eaLnBrk="1" latinLnBrk="0" hangingPunct="1">
                        <a:lnSpc>
                          <a:spcPct val="115000"/>
                        </a:lnSpc>
                        <a:spcAft>
                          <a:spcPts val="1000"/>
                        </a:spcAft>
                      </a:pPr>
                      <a:r>
                        <a:rPr lang="en-US" sz="1500" b="0" i="0" kern="50" dirty="0">
                          <a:solidFill>
                            <a:schemeClr val="tx1"/>
                          </a:solidFill>
                          <a:latin typeface="+mj-lt"/>
                          <a:ea typeface="Times New Roman"/>
                          <a:cs typeface="Times New Roman"/>
                        </a:rPr>
                        <a:t>18</a:t>
                      </a:r>
                      <a:endParaRPr lang="ru-RU" sz="1500" b="0" i="0" kern="50" dirty="0">
                        <a:solidFill>
                          <a:schemeClr val="tx1"/>
                        </a:solidFill>
                        <a:latin typeface="+mj-lt"/>
                        <a:ea typeface="Times New Roman"/>
                        <a:cs typeface="Times New Roman"/>
                      </a:endParaRP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10669">
                <a:tc>
                  <a:txBody>
                    <a:bodyPr/>
                    <a:lstStyle/>
                    <a:p>
                      <a:pPr marR="21590">
                        <a:lnSpc>
                          <a:spcPct val="115000"/>
                        </a:lnSpc>
                        <a:spcAft>
                          <a:spcPts val="0"/>
                        </a:spcAft>
                      </a:pPr>
                      <a:r>
                        <a:rPr lang="en-US" sz="1700" b="0" kern="50" dirty="0">
                          <a:latin typeface="+mj-lt"/>
                          <a:ea typeface="Times New Roman"/>
                          <a:cs typeface="Times New Roman"/>
                        </a:rPr>
                        <a:t>- others:</a:t>
                      </a:r>
                      <a:endParaRPr lang="ru-RU" sz="1700" b="0" kern="50" dirty="0">
                        <a:latin typeface="+mj-lt"/>
                        <a:ea typeface="Times New Roman"/>
                        <a:cs typeface="Times New Roman"/>
                      </a:endParaRP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1590" indent="20955" algn="ctr" defTabSz="914400" rtl="0" eaLnBrk="1" latinLnBrk="0" hangingPunct="1">
                        <a:lnSpc>
                          <a:spcPct val="115000"/>
                        </a:lnSpc>
                        <a:spcAft>
                          <a:spcPts val="1000"/>
                        </a:spcAft>
                      </a:pPr>
                      <a:r>
                        <a:rPr lang="en-US" sz="1500" b="0" i="0" kern="50" dirty="0">
                          <a:solidFill>
                            <a:schemeClr val="tx1"/>
                          </a:solidFill>
                          <a:latin typeface="+mj-lt"/>
                          <a:ea typeface="Times New Roman"/>
                          <a:cs typeface="Times New Roman"/>
                        </a:rPr>
                        <a:t>18</a:t>
                      </a:r>
                      <a:endParaRPr lang="ru-RU" sz="1500" b="0" i="0" kern="50" dirty="0">
                        <a:solidFill>
                          <a:schemeClr val="tx1"/>
                        </a:solidFill>
                        <a:latin typeface="+mj-lt"/>
                        <a:ea typeface="Times New Roman"/>
                        <a:cs typeface="Times New Roman"/>
                      </a:endParaRP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1590" algn="ctr" defTabSz="914400" rtl="0" eaLnBrk="1" latinLnBrk="0" hangingPunct="1">
                        <a:lnSpc>
                          <a:spcPct val="115000"/>
                        </a:lnSpc>
                        <a:spcAft>
                          <a:spcPts val="1000"/>
                        </a:spcAft>
                      </a:pPr>
                      <a:r>
                        <a:rPr lang="en-US" sz="1500" b="0" i="0" kern="50" dirty="0">
                          <a:solidFill>
                            <a:schemeClr val="tx1"/>
                          </a:solidFill>
                          <a:latin typeface="+mj-lt"/>
                          <a:ea typeface="Times New Roman"/>
                          <a:cs typeface="Times New Roman"/>
                        </a:rPr>
                        <a:t>15</a:t>
                      </a:r>
                      <a:endParaRPr lang="ru-RU" sz="1500" b="0" i="0" kern="50" dirty="0">
                        <a:solidFill>
                          <a:schemeClr val="tx1"/>
                        </a:solidFill>
                        <a:latin typeface="+mj-lt"/>
                        <a:ea typeface="Times New Roman"/>
                        <a:cs typeface="Times New Roman"/>
                      </a:endParaRP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1590" algn="ctr" defTabSz="914400" rtl="0" eaLnBrk="1" latinLnBrk="0" hangingPunct="1">
                        <a:lnSpc>
                          <a:spcPct val="115000"/>
                        </a:lnSpc>
                        <a:spcAft>
                          <a:spcPts val="1000"/>
                        </a:spcAft>
                      </a:pPr>
                      <a:r>
                        <a:rPr lang="en-US" sz="1500" b="0" i="0" kern="50" dirty="0">
                          <a:solidFill>
                            <a:schemeClr val="tx1"/>
                          </a:solidFill>
                          <a:latin typeface="+mj-lt"/>
                          <a:ea typeface="Times New Roman"/>
                          <a:cs typeface="Times New Roman"/>
                        </a:rPr>
                        <a:t>10</a:t>
                      </a:r>
                      <a:endParaRPr lang="ru-RU" sz="1500" b="0" i="0" kern="50" dirty="0">
                        <a:solidFill>
                          <a:schemeClr val="tx1"/>
                        </a:solidFill>
                        <a:latin typeface="+mj-lt"/>
                        <a:ea typeface="Times New Roman"/>
                        <a:cs typeface="Times New Roman"/>
                      </a:endParaRP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1590" algn="ctr" defTabSz="914400" rtl="0" eaLnBrk="1" latinLnBrk="0" hangingPunct="1">
                        <a:lnSpc>
                          <a:spcPct val="115000"/>
                        </a:lnSpc>
                        <a:spcAft>
                          <a:spcPts val="1000"/>
                        </a:spcAft>
                      </a:pPr>
                      <a:r>
                        <a:rPr lang="en-US" sz="1500" b="0" i="0" kern="50" dirty="0">
                          <a:solidFill>
                            <a:schemeClr val="tx1"/>
                          </a:solidFill>
                          <a:latin typeface="+mj-lt"/>
                          <a:ea typeface="Times New Roman"/>
                          <a:cs typeface="Times New Roman"/>
                        </a:rPr>
                        <a:t>6</a:t>
                      </a:r>
                      <a:endParaRPr lang="ru-RU" sz="1500" b="0" i="0" kern="50" dirty="0">
                        <a:solidFill>
                          <a:schemeClr val="tx1"/>
                        </a:solidFill>
                        <a:latin typeface="+mj-lt"/>
                        <a:ea typeface="Times New Roman"/>
                        <a:cs typeface="Times New Roman"/>
                      </a:endParaRP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1590" algn="ctr" defTabSz="914400" rtl="0" eaLnBrk="1" latinLnBrk="0" hangingPunct="1">
                        <a:lnSpc>
                          <a:spcPct val="115000"/>
                        </a:lnSpc>
                        <a:spcAft>
                          <a:spcPts val="1000"/>
                        </a:spcAft>
                      </a:pPr>
                      <a:r>
                        <a:rPr lang="en-US" sz="1500" b="0" i="0" kern="50" dirty="0">
                          <a:solidFill>
                            <a:schemeClr val="tx1"/>
                          </a:solidFill>
                          <a:latin typeface="+mj-lt"/>
                          <a:ea typeface="Times New Roman"/>
                          <a:cs typeface="Times New Roman"/>
                        </a:rPr>
                        <a:t>7</a:t>
                      </a:r>
                      <a:endParaRPr lang="ru-RU" sz="1500" b="0" i="0" kern="50" dirty="0">
                        <a:solidFill>
                          <a:schemeClr val="tx1"/>
                        </a:solidFill>
                        <a:latin typeface="+mj-lt"/>
                        <a:ea typeface="Times New Roman"/>
                        <a:cs typeface="Times New Roman"/>
                      </a:endParaRP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1590" algn="ctr" defTabSz="914400" rtl="0" eaLnBrk="1" latinLnBrk="0" hangingPunct="1">
                        <a:lnSpc>
                          <a:spcPct val="115000"/>
                        </a:lnSpc>
                        <a:spcAft>
                          <a:spcPts val="1000"/>
                        </a:spcAft>
                      </a:pPr>
                      <a:r>
                        <a:rPr lang="en-US" sz="1500" b="0" i="0" kern="50" dirty="0">
                          <a:solidFill>
                            <a:schemeClr val="tx1"/>
                          </a:solidFill>
                          <a:latin typeface="+mj-lt"/>
                          <a:ea typeface="Times New Roman"/>
                          <a:cs typeface="Times New Roman"/>
                        </a:rPr>
                        <a:t>3</a:t>
                      </a:r>
                      <a:endParaRPr lang="ru-RU" sz="1500" b="0" i="0" kern="50" dirty="0">
                        <a:solidFill>
                          <a:schemeClr val="tx1"/>
                        </a:solidFill>
                        <a:latin typeface="+mj-lt"/>
                        <a:ea typeface="Times New Roman"/>
                        <a:cs typeface="Times New Roman"/>
                      </a:endParaRP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09325">
                <a:tc>
                  <a:txBody>
                    <a:bodyPr/>
                    <a:lstStyle/>
                    <a:p>
                      <a:pPr marR="21590" indent="20955">
                        <a:lnSpc>
                          <a:spcPct val="115000"/>
                        </a:lnSpc>
                        <a:spcAft>
                          <a:spcPts val="0"/>
                        </a:spcAft>
                      </a:pPr>
                      <a:r>
                        <a:rPr lang="en-US" sz="1700" b="0" kern="50" dirty="0">
                          <a:latin typeface="+mj-lt"/>
                          <a:ea typeface="Times New Roman"/>
                          <a:cs typeface="Times New Roman"/>
                        </a:rPr>
                        <a:t>   among them - FDI</a:t>
                      </a:r>
                      <a:endParaRPr lang="ru-RU" sz="1700" b="0" kern="50" dirty="0">
                        <a:latin typeface="+mj-lt"/>
                        <a:ea typeface="Times New Roman"/>
                        <a:cs typeface="Times New Roman"/>
                      </a:endParaRP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0955" algn="ctr">
                        <a:lnSpc>
                          <a:spcPct val="115000"/>
                        </a:lnSpc>
                        <a:spcAft>
                          <a:spcPts val="1000"/>
                        </a:spcAft>
                      </a:pPr>
                      <a:r>
                        <a:rPr lang="en-US" sz="1900" b="0" kern="50">
                          <a:latin typeface="+mj-lt"/>
                          <a:ea typeface="Times New Roman"/>
                          <a:cs typeface="Times New Roman"/>
                        </a:rPr>
                        <a:t>x</a:t>
                      </a:r>
                      <a:endParaRPr lang="ru-RU" sz="1900" b="0" kern="50">
                        <a:latin typeface="+mj-lt"/>
                        <a:ea typeface="Times New Roman"/>
                        <a:cs typeface="Times New Roman"/>
                      </a:endParaRP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1590" indent="20955" algn="ctr" defTabSz="914400" rtl="0" eaLnBrk="1" latinLnBrk="0" hangingPunct="1">
                        <a:lnSpc>
                          <a:spcPct val="115000"/>
                        </a:lnSpc>
                        <a:spcAft>
                          <a:spcPts val="1000"/>
                        </a:spcAft>
                      </a:pPr>
                      <a:r>
                        <a:rPr lang="en-US" sz="1500" b="0" i="0" kern="50" dirty="0">
                          <a:solidFill>
                            <a:schemeClr val="tx1"/>
                          </a:solidFill>
                          <a:latin typeface="+mj-lt"/>
                          <a:ea typeface="Times New Roman"/>
                          <a:cs typeface="Times New Roman"/>
                        </a:rPr>
                        <a:t>5</a:t>
                      </a:r>
                      <a:endParaRPr lang="ru-RU" sz="1500" b="0" i="0" kern="50" dirty="0">
                        <a:solidFill>
                          <a:schemeClr val="tx1"/>
                        </a:solidFill>
                        <a:latin typeface="+mj-lt"/>
                        <a:ea typeface="Times New Roman"/>
                        <a:cs typeface="Times New Roman"/>
                      </a:endParaRP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1590" indent="20955" algn="ctr" defTabSz="914400" rtl="0" eaLnBrk="1" latinLnBrk="0" hangingPunct="1">
                        <a:lnSpc>
                          <a:spcPct val="115000"/>
                        </a:lnSpc>
                        <a:spcAft>
                          <a:spcPts val="1000"/>
                        </a:spcAft>
                      </a:pPr>
                      <a:r>
                        <a:rPr lang="ru-RU" sz="1500" b="0" i="0" kern="50" dirty="0">
                          <a:solidFill>
                            <a:schemeClr val="tx1"/>
                          </a:solidFill>
                          <a:latin typeface="+mj-lt"/>
                          <a:ea typeface="Times New Roman"/>
                          <a:cs typeface="Times New Roman"/>
                        </a:rPr>
                        <a:t>7</a:t>
                      </a: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1590" indent="20955" algn="ctr" defTabSz="914400" rtl="0" eaLnBrk="1" latinLnBrk="0" hangingPunct="1">
                        <a:lnSpc>
                          <a:spcPct val="115000"/>
                        </a:lnSpc>
                        <a:spcAft>
                          <a:spcPts val="1000"/>
                        </a:spcAft>
                      </a:pPr>
                      <a:r>
                        <a:rPr lang="ru-RU" sz="1500" b="0" i="0" kern="50" dirty="0">
                          <a:solidFill>
                            <a:schemeClr val="tx1"/>
                          </a:solidFill>
                          <a:latin typeface="+mj-lt"/>
                          <a:ea typeface="Times New Roman"/>
                          <a:cs typeface="Times New Roman"/>
                        </a:rPr>
                        <a:t>4</a:t>
                      </a: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1590" indent="20955" algn="ctr" defTabSz="914400" rtl="0" eaLnBrk="1" latinLnBrk="0" hangingPunct="1">
                        <a:lnSpc>
                          <a:spcPct val="115000"/>
                        </a:lnSpc>
                        <a:spcAft>
                          <a:spcPts val="1000"/>
                        </a:spcAft>
                      </a:pPr>
                      <a:r>
                        <a:rPr lang="en-US" sz="1500" b="0" i="0" kern="50" dirty="0">
                          <a:solidFill>
                            <a:schemeClr val="tx1"/>
                          </a:solidFill>
                          <a:latin typeface="+mj-lt"/>
                          <a:ea typeface="Times New Roman"/>
                          <a:cs typeface="Times New Roman"/>
                        </a:rPr>
                        <a:t>x</a:t>
                      </a:r>
                      <a:endParaRPr lang="ru-RU" sz="1500" b="0" i="0" kern="50" dirty="0">
                        <a:solidFill>
                          <a:schemeClr val="tx1"/>
                        </a:solidFill>
                        <a:latin typeface="+mj-lt"/>
                        <a:ea typeface="Times New Roman"/>
                        <a:cs typeface="Times New Roman"/>
                      </a:endParaRP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1590" indent="20955" algn="ctr" defTabSz="914400" rtl="0" eaLnBrk="1" latinLnBrk="0" hangingPunct="1">
                        <a:lnSpc>
                          <a:spcPct val="115000"/>
                        </a:lnSpc>
                        <a:spcAft>
                          <a:spcPts val="1000"/>
                        </a:spcAft>
                      </a:pPr>
                      <a:r>
                        <a:rPr lang="en-US" sz="1500" b="0" i="0" kern="50" dirty="0">
                          <a:solidFill>
                            <a:schemeClr val="tx1"/>
                          </a:solidFill>
                          <a:latin typeface="+mj-lt"/>
                          <a:ea typeface="Times New Roman"/>
                          <a:cs typeface="Times New Roman"/>
                        </a:rPr>
                        <a:t>1</a:t>
                      </a:r>
                      <a:endParaRPr lang="ru-RU" sz="1500" b="0" i="0" kern="50" dirty="0">
                        <a:solidFill>
                          <a:schemeClr val="tx1"/>
                        </a:solidFill>
                        <a:latin typeface="+mj-lt"/>
                        <a:ea typeface="Times New Roman"/>
                        <a:cs typeface="Times New Roman"/>
                      </a:endParaRPr>
                    </a:p>
                  </a:txBody>
                  <a:tcPr marL="44243" marR="442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20485" name="Номер слайда 5">
            <a:extLst>
              <a:ext uri="{FF2B5EF4-FFF2-40B4-BE49-F238E27FC236}">
                <a16:creationId xmlns:a16="http://schemas.microsoft.com/office/drawing/2014/main" id="{B4D9B167-3B00-40AD-993D-A50A7659F4D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557213" indent="-214313" eaLnBrk="0" hangingPunct="0">
              <a:defRPr>
                <a:solidFill>
                  <a:schemeClr val="tx1"/>
                </a:solidFill>
                <a:latin typeface="Arial" panose="020B0604020202020204" pitchFamily="34" charset="0"/>
                <a:cs typeface="Arial" panose="020B0604020202020204" pitchFamily="34" charset="0"/>
              </a:defRPr>
            </a:lvl2pPr>
            <a:lvl3pPr marL="857250" indent="-171450" eaLnBrk="0" hangingPunct="0">
              <a:defRPr>
                <a:solidFill>
                  <a:schemeClr val="tx1"/>
                </a:solidFill>
                <a:latin typeface="Arial" panose="020B0604020202020204" pitchFamily="34" charset="0"/>
                <a:cs typeface="Arial" panose="020B0604020202020204" pitchFamily="34" charset="0"/>
              </a:defRPr>
            </a:lvl3pPr>
            <a:lvl4pPr marL="1200150" indent="-171450" eaLnBrk="0" hangingPunct="0">
              <a:defRPr>
                <a:solidFill>
                  <a:schemeClr val="tx1"/>
                </a:solidFill>
                <a:latin typeface="Arial" panose="020B0604020202020204" pitchFamily="34" charset="0"/>
                <a:cs typeface="Arial" panose="020B0604020202020204" pitchFamily="34" charset="0"/>
              </a:defRPr>
            </a:lvl4pPr>
            <a:lvl5pPr marL="1543050" indent="-171450" eaLnBrk="0" hangingPunct="0">
              <a:defRPr>
                <a:solidFill>
                  <a:schemeClr val="tx1"/>
                </a:solidFill>
                <a:latin typeface="Arial" panose="020B0604020202020204" pitchFamily="34" charset="0"/>
                <a:cs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8325853-82B5-431F-94DC-F829F5E61977}" type="slidenum">
              <a:rPr lang="ru-RU" altLang="ru-RU" sz="1500">
                <a:solidFill>
                  <a:srgbClr val="898989"/>
                </a:solidFill>
                <a:latin typeface="Calibri" panose="020F0502020204030204" pitchFamily="34" charset="0"/>
              </a:rPr>
              <a:pPr eaLnBrk="1" hangingPunct="1"/>
              <a:t>4</a:t>
            </a:fld>
            <a:endParaRPr lang="ru-RU" altLang="ru-RU" sz="1500">
              <a:solidFill>
                <a:srgbClr val="898989"/>
              </a:solidFill>
              <a:latin typeface="Calibri" panose="020F0502020204030204" pitchFamily="34" charset="0"/>
            </a:endParaRPr>
          </a:p>
        </p:txBody>
      </p:sp>
      <p:sp>
        <p:nvSpPr>
          <p:cNvPr id="7" name="Нижний колонтитул 6">
            <a:extLst>
              <a:ext uri="{FF2B5EF4-FFF2-40B4-BE49-F238E27FC236}">
                <a16:creationId xmlns:a16="http://schemas.microsoft.com/office/drawing/2014/main" id="{CDC356DF-FA87-415B-952F-1018706B4463}"/>
              </a:ext>
            </a:extLst>
          </p:cNvPr>
          <p:cNvSpPr>
            <a:spLocks noGrp="1"/>
          </p:cNvSpPr>
          <p:nvPr>
            <p:ph type="ftr" sz="quarter" idx="11"/>
          </p:nvPr>
        </p:nvSpPr>
        <p:spPr/>
        <p:txBody>
          <a:bodyPr/>
          <a:lstStyle/>
          <a:p>
            <a:pPr>
              <a:defRPr/>
            </a:pPr>
            <a:r>
              <a:rPr lang="en-US"/>
              <a:t>EAEPE 2020 September 2-4</a:t>
            </a:r>
            <a:endParaRPr lang="ru-RU"/>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8218E0-4EDD-4EF2-9DEB-8BE4380F1DE1}"/>
              </a:ext>
            </a:extLst>
          </p:cNvPr>
          <p:cNvSpPr>
            <a:spLocks noGrp="1"/>
          </p:cNvSpPr>
          <p:nvPr>
            <p:ph type="title"/>
          </p:nvPr>
        </p:nvSpPr>
        <p:spPr>
          <a:xfrm>
            <a:off x="107504" y="205979"/>
            <a:ext cx="8784976" cy="857250"/>
          </a:xfrm>
        </p:spPr>
        <p:txBody>
          <a:bodyPr>
            <a:normAutofit fontScale="90000"/>
          </a:bodyPr>
          <a:lstStyle/>
          <a:p>
            <a:r>
              <a:rPr lang="en-US" dirty="0"/>
              <a:t>Money institution as a functional structure</a:t>
            </a:r>
            <a:endParaRPr lang="ru-RU" dirty="0"/>
          </a:p>
        </p:txBody>
      </p:sp>
      <p:sp>
        <p:nvSpPr>
          <p:cNvPr id="3" name="Объект 2">
            <a:extLst>
              <a:ext uri="{FF2B5EF4-FFF2-40B4-BE49-F238E27FC236}">
                <a16:creationId xmlns:a16="http://schemas.microsoft.com/office/drawing/2014/main" id="{AB6DF529-53C7-4AAE-8BDB-1A855AC08CDF}"/>
              </a:ext>
            </a:extLst>
          </p:cNvPr>
          <p:cNvSpPr>
            <a:spLocks noGrp="1"/>
          </p:cNvSpPr>
          <p:nvPr>
            <p:ph idx="1"/>
          </p:nvPr>
        </p:nvSpPr>
        <p:spPr>
          <a:xfrm>
            <a:off x="457200" y="1509713"/>
            <a:ext cx="8229600" cy="2862237"/>
          </a:xfrm>
        </p:spPr>
        <p:txBody>
          <a:bodyPr>
            <a:normAutofit fontScale="70000" lnSpcReduction="20000"/>
          </a:bodyPr>
          <a:lstStyle/>
          <a:p>
            <a:r>
              <a:rPr lang="ru-RU" dirty="0"/>
              <a:t>    </a:t>
            </a:r>
            <a:r>
              <a:rPr lang="en-US" dirty="0"/>
              <a:t>Money institution function is to ensure the commensurability of the most important proportions in economic processes and the translation (circulation) of the necessary information in the structures of the economic system.</a:t>
            </a:r>
          </a:p>
          <a:p>
            <a:r>
              <a:rPr lang="ru-RU" dirty="0"/>
              <a:t>    </a:t>
            </a:r>
            <a:r>
              <a:rPr lang="en-US" dirty="0"/>
              <a:t> “Money is a bunch of socially </a:t>
            </a:r>
            <a:r>
              <a:rPr lang="en-US" dirty="0" err="1"/>
              <a:t>recognised</a:t>
            </a:r>
            <a:r>
              <a:rPr lang="en-US" dirty="0"/>
              <a:t> information with independent value, information about the amount of value that business entities </a:t>
            </a:r>
            <a:r>
              <a:rPr lang="en-US" dirty="0" err="1"/>
              <a:t>recognise</a:t>
            </a:r>
            <a:r>
              <a:rPr lang="en-US" dirty="0"/>
              <a:t> in transactions related to goods and services ...” (</a:t>
            </a:r>
            <a:r>
              <a:rPr lang="en-US" dirty="0" err="1"/>
              <a:t>Surikov</a:t>
            </a:r>
            <a:r>
              <a:rPr lang="en-US" dirty="0"/>
              <a:t>, 2015, p. 35), regardless of what kind of the economic system - market or redistributive, - </a:t>
            </a:r>
            <a:r>
              <a:rPr lang="en-US" sz="3100" dirty="0">
                <a:solidFill>
                  <a:prstClr val="black"/>
                </a:solidFill>
              </a:rPr>
              <a:t>these processes occur. </a:t>
            </a:r>
            <a:endParaRPr lang="ru-RU" dirty="0"/>
          </a:p>
        </p:txBody>
      </p:sp>
      <p:sp>
        <p:nvSpPr>
          <p:cNvPr id="4" name="Нижний колонтитул 3">
            <a:extLst>
              <a:ext uri="{FF2B5EF4-FFF2-40B4-BE49-F238E27FC236}">
                <a16:creationId xmlns:a16="http://schemas.microsoft.com/office/drawing/2014/main" id="{7B54B0ED-CF0D-4C0E-B736-32514618F979}"/>
              </a:ext>
            </a:extLst>
          </p:cNvPr>
          <p:cNvSpPr>
            <a:spLocks noGrp="1"/>
          </p:cNvSpPr>
          <p:nvPr>
            <p:ph type="ftr" sz="quarter" idx="11"/>
          </p:nvPr>
        </p:nvSpPr>
        <p:spPr/>
        <p:txBody>
          <a:bodyPr/>
          <a:lstStyle/>
          <a:p>
            <a:r>
              <a:rPr lang="en-US"/>
              <a:t>EAEPE 2020 September 2-4</a:t>
            </a:r>
            <a:endParaRPr lang="ru-RU"/>
          </a:p>
        </p:txBody>
      </p:sp>
      <p:sp>
        <p:nvSpPr>
          <p:cNvPr id="5" name="Номер слайда 4">
            <a:extLst>
              <a:ext uri="{FF2B5EF4-FFF2-40B4-BE49-F238E27FC236}">
                <a16:creationId xmlns:a16="http://schemas.microsoft.com/office/drawing/2014/main" id="{7D270E01-9908-4ACA-A6F1-C04C7DE3BF6C}"/>
              </a:ext>
            </a:extLst>
          </p:cNvPr>
          <p:cNvSpPr>
            <a:spLocks noGrp="1"/>
          </p:cNvSpPr>
          <p:nvPr>
            <p:ph type="sldNum" sz="quarter" idx="12"/>
          </p:nvPr>
        </p:nvSpPr>
        <p:spPr/>
        <p:txBody>
          <a:bodyPr/>
          <a:lstStyle/>
          <a:p>
            <a:fld id="{725C68B6-61C2-468F-89AB-4B9F7531AA68}" type="slidenum">
              <a:rPr lang="ru-RU" smtClean="0"/>
              <a:pPr/>
              <a:t>40</a:t>
            </a:fld>
            <a:endParaRPr lang="ru-RU"/>
          </a:p>
        </p:txBody>
      </p:sp>
    </p:spTree>
    <p:extLst>
      <p:ext uri="{BB962C8B-B14F-4D97-AF65-F5344CB8AC3E}">
        <p14:creationId xmlns:p14="http://schemas.microsoft.com/office/powerpoint/2010/main" val="335983383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E3E779E-30D5-4D64-99FF-00363918CCB9}"/>
              </a:ext>
            </a:extLst>
          </p:cNvPr>
          <p:cNvSpPr>
            <a:spLocks noGrp="1"/>
          </p:cNvSpPr>
          <p:nvPr>
            <p:ph type="title"/>
          </p:nvPr>
        </p:nvSpPr>
        <p:spPr/>
        <p:txBody>
          <a:bodyPr>
            <a:normAutofit fontScale="90000"/>
          </a:bodyPr>
          <a:lstStyle/>
          <a:p>
            <a:r>
              <a:rPr lang="en-US" dirty="0"/>
              <a:t>Money institution as a temporal structure</a:t>
            </a:r>
            <a:endParaRPr lang="ru-RU" dirty="0"/>
          </a:p>
        </p:txBody>
      </p:sp>
      <p:sp>
        <p:nvSpPr>
          <p:cNvPr id="3" name="Объект 2">
            <a:extLst>
              <a:ext uri="{FF2B5EF4-FFF2-40B4-BE49-F238E27FC236}">
                <a16:creationId xmlns:a16="http://schemas.microsoft.com/office/drawing/2014/main" id="{F178CCE1-DD9F-4042-900C-AD1A0EC43FC3}"/>
              </a:ext>
            </a:extLst>
          </p:cNvPr>
          <p:cNvSpPr>
            <a:spLocks noGrp="1"/>
          </p:cNvSpPr>
          <p:nvPr>
            <p:ph idx="1"/>
          </p:nvPr>
        </p:nvSpPr>
        <p:spPr>
          <a:xfrm>
            <a:off x="457200" y="1543049"/>
            <a:ext cx="8229600" cy="3394472"/>
          </a:xfrm>
        </p:spPr>
        <p:txBody>
          <a:bodyPr/>
          <a:lstStyle/>
          <a:p>
            <a:r>
              <a:rPr lang="en-US" dirty="0"/>
              <a:t>On the basis of money, a comparison of past, present and future labor is possible, the institution of money allows us to create the basis of “accounting for present and expected future prices” (Rothbard, 2011. P. 18).</a:t>
            </a:r>
            <a:endParaRPr lang="ru-RU" dirty="0"/>
          </a:p>
        </p:txBody>
      </p:sp>
      <p:sp>
        <p:nvSpPr>
          <p:cNvPr id="4" name="Нижний колонтитул 3">
            <a:extLst>
              <a:ext uri="{FF2B5EF4-FFF2-40B4-BE49-F238E27FC236}">
                <a16:creationId xmlns:a16="http://schemas.microsoft.com/office/drawing/2014/main" id="{FA1BC34C-1F35-4848-9ABF-6D70FE74F5B0}"/>
              </a:ext>
            </a:extLst>
          </p:cNvPr>
          <p:cNvSpPr>
            <a:spLocks noGrp="1"/>
          </p:cNvSpPr>
          <p:nvPr>
            <p:ph type="ftr" sz="quarter" idx="11"/>
          </p:nvPr>
        </p:nvSpPr>
        <p:spPr/>
        <p:txBody>
          <a:bodyPr/>
          <a:lstStyle/>
          <a:p>
            <a:r>
              <a:rPr lang="en-US"/>
              <a:t>EAEPE 2020 September 2-4</a:t>
            </a:r>
            <a:endParaRPr lang="ru-RU"/>
          </a:p>
        </p:txBody>
      </p:sp>
      <p:sp>
        <p:nvSpPr>
          <p:cNvPr id="5" name="Номер слайда 4">
            <a:extLst>
              <a:ext uri="{FF2B5EF4-FFF2-40B4-BE49-F238E27FC236}">
                <a16:creationId xmlns:a16="http://schemas.microsoft.com/office/drawing/2014/main" id="{E97A54D8-274C-4073-BD28-56574EE6C135}"/>
              </a:ext>
            </a:extLst>
          </p:cNvPr>
          <p:cNvSpPr>
            <a:spLocks noGrp="1"/>
          </p:cNvSpPr>
          <p:nvPr>
            <p:ph type="sldNum" sz="quarter" idx="12"/>
          </p:nvPr>
        </p:nvSpPr>
        <p:spPr/>
        <p:txBody>
          <a:bodyPr/>
          <a:lstStyle/>
          <a:p>
            <a:fld id="{725C68B6-61C2-468F-89AB-4B9F7531AA68}" type="slidenum">
              <a:rPr lang="ru-RU" smtClean="0"/>
              <a:pPr/>
              <a:t>41</a:t>
            </a:fld>
            <a:endParaRPr lang="ru-RU"/>
          </a:p>
        </p:txBody>
      </p:sp>
    </p:spTree>
    <p:extLst>
      <p:ext uri="{BB962C8B-B14F-4D97-AF65-F5344CB8AC3E}">
        <p14:creationId xmlns:p14="http://schemas.microsoft.com/office/powerpoint/2010/main" val="164258142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538E25C-DBF8-4712-A128-FADD724C2299}"/>
              </a:ext>
            </a:extLst>
          </p:cNvPr>
          <p:cNvSpPr>
            <a:spLocks noGrp="1"/>
          </p:cNvSpPr>
          <p:nvPr>
            <p:ph type="title"/>
          </p:nvPr>
        </p:nvSpPr>
        <p:spPr/>
        <p:txBody>
          <a:bodyPr/>
          <a:lstStyle/>
          <a:p>
            <a:r>
              <a:rPr lang="en-US" dirty="0"/>
              <a:t>Preliminary summary</a:t>
            </a:r>
            <a:endParaRPr lang="ru-RU" dirty="0"/>
          </a:p>
        </p:txBody>
      </p:sp>
      <p:sp>
        <p:nvSpPr>
          <p:cNvPr id="3" name="Объект 2">
            <a:extLst>
              <a:ext uri="{FF2B5EF4-FFF2-40B4-BE49-F238E27FC236}">
                <a16:creationId xmlns:a16="http://schemas.microsoft.com/office/drawing/2014/main" id="{76C95126-E0BA-4AF8-90AF-147E8CA95397}"/>
              </a:ext>
            </a:extLst>
          </p:cNvPr>
          <p:cNvSpPr>
            <a:spLocks noGrp="1"/>
          </p:cNvSpPr>
          <p:nvPr>
            <p:ph idx="1"/>
          </p:nvPr>
        </p:nvSpPr>
        <p:spPr/>
        <p:txBody>
          <a:bodyPr>
            <a:normAutofit/>
          </a:bodyPr>
          <a:lstStyle/>
          <a:p>
            <a:r>
              <a:rPr lang="en-US" dirty="0"/>
              <a:t>In the </a:t>
            </a:r>
            <a:r>
              <a:rPr lang="en-US" dirty="0" err="1"/>
              <a:t>mesoeconomic</a:t>
            </a:r>
            <a:r>
              <a:rPr lang="en-US" dirty="0"/>
              <a:t> analysis, we focus on the objective nature of money circulation mechanisms, allowing them to fulfill their basic tasks of ensuring the reproduction of the economic system.</a:t>
            </a:r>
            <a:endParaRPr lang="ru-RU" dirty="0"/>
          </a:p>
        </p:txBody>
      </p:sp>
      <p:sp>
        <p:nvSpPr>
          <p:cNvPr id="4" name="Нижний колонтитул 3">
            <a:extLst>
              <a:ext uri="{FF2B5EF4-FFF2-40B4-BE49-F238E27FC236}">
                <a16:creationId xmlns:a16="http://schemas.microsoft.com/office/drawing/2014/main" id="{4E13BE65-26FF-4E22-8181-DCC395D0FFCD}"/>
              </a:ext>
            </a:extLst>
          </p:cNvPr>
          <p:cNvSpPr>
            <a:spLocks noGrp="1"/>
          </p:cNvSpPr>
          <p:nvPr>
            <p:ph type="ftr" sz="quarter" idx="11"/>
          </p:nvPr>
        </p:nvSpPr>
        <p:spPr/>
        <p:txBody>
          <a:bodyPr/>
          <a:lstStyle/>
          <a:p>
            <a:r>
              <a:rPr lang="en-US"/>
              <a:t>EAEPE 2020 September 2-4</a:t>
            </a:r>
            <a:endParaRPr lang="ru-RU"/>
          </a:p>
        </p:txBody>
      </p:sp>
      <p:sp>
        <p:nvSpPr>
          <p:cNvPr id="5" name="Номер слайда 4">
            <a:extLst>
              <a:ext uri="{FF2B5EF4-FFF2-40B4-BE49-F238E27FC236}">
                <a16:creationId xmlns:a16="http://schemas.microsoft.com/office/drawing/2014/main" id="{AE3C08B5-8876-4791-8538-35E2752E9309}"/>
              </a:ext>
            </a:extLst>
          </p:cNvPr>
          <p:cNvSpPr>
            <a:spLocks noGrp="1"/>
          </p:cNvSpPr>
          <p:nvPr>
            <p:ph type="sldNum" sz="quarter" idx="12"/>
          </p:nvPr>
        </p:nvSpPr>
        <p:spPr/>
        <p:txBody>
          <a:bodyPr/>
          <a:lstStyle/>
          <a:p>
            <a:fld id="{725C68B6-61C2-468F-89AB-4B9F7531AA68}" type="slidenum">
              <a:rPr lang="ru-RU" smtClean="0"/>
              <a:pPr/>
              <a:t>42</a:t>
            </a:fld>
            <a:endParaRPr lang="ru-RU"/>
          </a:p>
        </p:txBody>
      </p:sp>
    </p:spTree>
    <p:extLst>
      <p:ext uri="{BB962C8B-B14F-4D97-AF65-F5344CB8AC3E}">
        <p14:creationId xmlns:p14="http://schemas.microsoft.com/office/powerpoint/2010/main" val="26267911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82A57C9-E468-4538-86A6-2FF153AE85C6}"/>
              </a:ext>
            </a:extLst>
          </p:cNvPr>
          <p:cNvSpPr>
            <a:spLocks noGrp="1"/>
          </p:cNvSpPr>
          <p:nvPr>
            <p:ph type="title"/>
          </p:nvPr>
        </p:nvSpPr>
        <p:spPr>
          <a:xfrm>
            <a:off x="827584" y="3219822"/>
            <a:ext cx="7772400" cy="1125140"/>
          </a:xfrm>
        </p:spPr>
        <p:txBody>
          <a:bodyPr>
            <a:normAutofit/>
          </a:bodyPr>
          <a:lstStyle/>
          <a:p>
            <a:pPr marL="342900" lvl="0" indent="-342900">
              <a:spcBef>
                <a:spcPct val="20000"/>
              </a:spcBef>
            </a:pPr>
            <a:endParaRPr lang="ru-RU" sz="2500" cap="none" dirty="0"/>
          </a:p>
        </p:txBody>
      </p:sp>
      <p:sp>
        <p:nvSpPr>
          <p:cNvPr id="3" name="Текст 2">
            <a:extLst>
              <a:ext uri="{FF2B5EF4-FFF2-40B4-BE49-F238E27FC236}">
                <a16:creationId xmlns:a16="http://schemas.microsoft.com/office/drawing/2014/main" id="{E7654B1D-0B3F-4CAE-95C0-D43079D4A4F4}"/>
              </a:ext>
            </a:extLst>
          </p:cNvPr>
          <p:cNvSpPr>
            <a:spLocks noGrp="1"/>
          </p:cNvSpPr>
          <p:nvPr>
            <p:ph type="body" idx="1"/>
          </p:nvPr>
        </p:nvSpPr>
        <p:spPr/>
        <p:txBody>
          <a:bodyPr>
            <a:noAutofit/>
          </a:bodyPr>
          <a:lstStyle/>
          <a:p>
            <a:pPr>
              <a:spcBef>
                <a:spcPts val="0"/>
              </a:spcBef>
            </a:pPr>
            <a:r>
              <a:rPr lang="en-US" sz="3600" b="1" dirty="0"/>
              <a:t>The role of new ideas about money circulation to distinguish macroeconomics from microeconomics</a:t>
            </a:r>
          </a:p>
        </p:txBody>
      </p:sp>
      <p:sp>
        <p:nvSpPr>
          <p:cNvPr id="4" name="Номер слайда 3">
            <a:extLst>
              <a:ext uri="{FF2B5EF4-FFF2-40B4-BE49-F238E27FC236}">
                <a16:creationId xmlns:a16="http://schemas.microsoft.com/office/drawing/2014/main" id="{6380820D-0A4A-404E-A391-B74164BD12AF}"/>
              </a:ext>
            </a:extLst>
          </p:cNvPr>
          <p:cNvSpPr>
            <a:spLocks noGrp="1"/>
          </p:cNvSpPr>
          <p:nvPr>
            <p:ph type="sldNum" sz="quarter" idx="12"/>
          </p:nvPr>
        </p:nvSpPr>
        <p:spPr/>
        <p:txBody>
          <a:bodyPr/>
          <a:lstStyle/>
          <a:p>
            <a:fld id="{725C68B6-61C2-468F-89AB-4B9F7531AA68}" type="slidenum">
              <a:rPr lang="ru-RU" smtClean="0"/>
              <a:pPr/>
              <a:t>43</a:t>
            </a:fld>
            <a:endParaRPr lang="ru-RU"/>
          </a:p>
        </p:txBody>
      </p:sp>
      <p:sp>
        <p:nvSpPr>
          <p:cNvPr id="5" name="Нижний колонтитул 4">
            <a:extLst>
              <a:ext uri="{FF2B5EF4-FFF2-40B4-BE49-F238E27FC236}">
                <a16:creationId xmlns:a16="http://schemas.microsoft.com/office/drawing/2014/main" id="{8685D320-3744-4B5D-B852-68D87820B25D}"/>
              </a:ext>
            </a:extLst>
          </p:cNvPr>
          <p:cNvSpPr>
            <a:spLocks noGrp="1"/>
          </p:cNvSpPr>
          <p:nvPr>
            <p:ph type="ftr" sz="quarter" idx="11"/>
          </p:nvPr>
        </p:nvSpPr>
        <p:spPr>
          <a:xfrm>
            <a:off x="3124200" y="4731990"/>
            <a:ext cx="3824064" cy="309117"/>
          </a:xfrm>
        </p:spPr>
        <p:txBody>
          <a:bodyPr/>
          <a:lstStyle/>
          <a:p>
            <a:r>
              <a:rPr lang="en-US"/>
              <a:t>EAEPE 2020 September 2-4</a:t>
            </a:r>
            <a:endParaRPr lang="ru-RU" dirty="0"/>
          </a:p>
        </p:txBody>
      </p:sp>
    </p:spTree>
    <p:extLst>
      <p:ext uri="{BB962C8B-B14F-4D97-AF65-F5344CB8AC3E}">
        <p14:creationId xmlns:p14="http://schemas.microsoft.com/office/powerpoint/2010/main" val="410654263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EED3585-3D4D-4E24-9458-EA9426D765A7}"/>
              </a:ext>
            </a:extLst>
          </p:cNvPr>
          <p:cNvSpPr>
            <a:spLocks noGrp="1"/>
          </p:cNvSpPr>
          <p:nvPr>
            <p:ph type="title"/>
          </p:nvPr>
        </p:nvSpPr>
        <p:spPr/>
        <p:txBody>
          <a:bodyPr>
            <a:normAutofit fontScale="90000"/>
          </a:bodyPr>
          <a:lstStyle/>
          <a:p>
            <a:r>
              <a:rPr lang="en-US" dirty="0">
                <a:solidFill>
                  <a:srgbClr val="000000"/>
                </a:solidFill>
                <a:latin typeface="Calibri" panose="020F0502020204030204" pitchFamily="34" charset="0"/>
                <a:ea typeface="Calibri" panose="020F0502020204030204" pitchFamily="34" charset="0"/>
              </a:rPr>
              <a:t>T</a:t>
            </a:r>
            <a:r>
              <a:rPr lang="ru-RU" dirty="0" err="1">
                <a:solidFill>
                  <a:srgbClr val="222222"/>
                </a:solidFill>
                <a:latin typeface="Calibri" panose="020F0502020204030204" pitchFamily="34" charset="0"/>
                <a:ea typeface="Calibri" panose="020F0502020204030204" pitchFamily="34" charset="0"/>
              </a:rPr>
              <a:t>he</a:t>
            </a:r>
            <a:r>
              <a:rPr lang="ru-RU" dirty="0">
                <a:solidFill>
                  <a:srgbClr val="222222"/>
                </a:solidFill>
                <a:latin typeface="Calibri" panose="020F0502020204030204" pitchFamily="34" charset="0"/>
                <a:ea typeface="Calibri" panose="020F0502020204030204" pitchFamily="34" charset="0"/>
              </a:rPr>
              <a:t> </a:t>
            </a:r>
            <a:r>
              <a:rPr lang="ru-RU" dirty="0" err="1">
                <a:solidFill>
                  <a:srgbClr val="222222"/>
                </a:solidFill>
                <a:latin typeface="Calibri" panose="020F0502020204030204" pitchFamily="34" charset="0"/>
                <a:ea typeface="Calibri" panose="020F0502020204030204" pitchFamily="34" charset="0"/>
              </a:rPr>
              <a:t>paradox</a:t>
            </a:r>
            <a:r>
              <a:rPr lang="ru-RU" dirty="0">
                <a:solidFill>
                  <a:srgbClr val="222222"/>
                </a:solidFill>
                <a:latin typeface="Calibri" panose="020F0502020204030204" pitchFamily="34" charset="0"/>
                <a:ea typeface="Calibri" panose="020F0502020204030204" pitchFamily="34" charset="0"/>
              </a:rPr>
              <a:t> </a:t>
            </a:r>
            <a:r>
              <a:rPr lang="ru-RU" dirty="0" err="1">
                <a:solidFill>
                  <a:srgbClr val="222222"/>
                </a:solidFill>
                <a:latin typeface="Calibri" panose="020F0502020204030204" pitchFamily="34" charset="0"/>
                <a:ea typeface="Calibri" panose="020F0502020204030204" pitchFamily="34" charset="0"/>
              </a:rPr>
              <a:t>of</a:t>
            </a:r>
            <a:r>
              <a:rPr lang="ru-RU" dirty="0">
                <a:solidFill>
                  <a:srgbClr val="222222"/>
                </a:solidFill>
                <a:latin typeface="Calibri" panose="020F0502020204030204" pitchFamily="34" charset="0"/>
                <a:ea typeface="Calibri" panose="020F0502020204030204" pitchFamily="34" charset="0"/>
              </a:rPr>
              <a:t> </a:t>
            </a:r>
            <a:r>
              <a:rPr lang="ru-RU" dirty="0" err="1">
                <a:solidFill>
                  <a:srgbClr val="222222"/>
                </a:solidFill>
                <a:latin typeface="Calibri" panose="020F0502020204030204" pitchFamily="34" charset="0"/>
                <a:ea typeface="Calibri" panose="020F0502020204030204" pitchFamily="34" charset="0"/>
              </a:rPr>
              <a:t>thrift</a:t>
            </a:r>
            <a:r>
              <a:rPr lang="en-US" dirty="0">
                <a:solidFill>
                  <a:srgbClr val="222222"/>
                </a:solidFill>
                <a:latin typeface="Calibri" panose="020F0502020204030204" pitchFamily="34" charset="0"/>
                <a:ea typeface="Calibri" panose="020F0502020204030204" pitchFamily="34" charset="0"/>
              </a:rPr>
              <a:t> (</a:t>
            </a:r>
            <a:r>
              <a:rPr lang="ru-RU" dirty="0" err="1">
                <a:solidFill>
                  <a:srgbClr val="222222"/>
                </a:solidFill>
                <a:latin typeface="Calibri" panose="020F0502020204030204" pitchFamily="34" charset="0"/>
                <a:ea typeface="Calibri" panose="020F0502020204030204" pitchFamily="34" charset="0"/>
              </a:rPr>
              <a:t>paradox</a:t>
            </a:r>
            <a:r>
              <a:rPr lang="ru-RU" dirty="0">
                <a:solidFill>
                  <a:srgbClr val="222222"/>
                </a:solidFill>
                <a:latin typeface="Calibri" panose="020F0502020204030204" pitchFamily="34" charset="0"/>
                <a:ea typeface="Calibri" panose="020F0502020204030204" pitchFamily="34" charset="0"/>
              </a:rPr>
              <a:t> </a:t>
            </a:r>
            <a:r>
              <a:rPr lang="ru-RU" dirty="0" err="1">
                <a:solidFill>
                  <a:srgbClr val="222222"/>
                </a:solidFill>
                <a:latin typeface="Calibri" panose="020F0502020204030204" pitchFamily="34" charset="0"/>
                <a:ea typeface="Calibri" panose="020F0502020204030204" pitchFamily="34" charset="0"/>
              </a:rPr>
              <a:t>of</a:t>
            </a:r>
            <a:r>
              <a:rPr lang="ru-RU" dirty="0">
                <a:solidFill>
                  <a:srgbClr val="222222"/>
                </a:solidFill>
                <a:latin typeface="Calibri" panose="020F0502020204030204" pitchFamily="34" charset="0"/>
                <a:ea typeface="Calibri" panose="020F0502020204030204" pitchFamily="34" charset="0"/>
              </a:rPr>
              <a:t> </a:t>
            </a:r>
            <a:r>
              <a:rPr lang="ru-RU" dirty="0" err="1">
                <a:solidFill>
                  <a:srgbClr val="222222"/>
                </a:solidFill>
                <a:latin typeface="Calibri" panose="020F0502020204030204" pitchFamily="34" charset="0"/>
                <a:ea typeface="Calibri" panose="020F0502020204030204" pitchFamily="34" charset="0"/>
              </a:rPr>
              <a:t>saving</a:t>
            </a:r>
            <a:r>
              <a:rPr lang="en-US" dirty="0">
                <a:solidFill>
                  <a:srgbClr val="222222"/>
                </a:solidFill>
                <a:latin typeface="Calibri" panose="020F0502020204030204" pitchFamily="34" charset="0"/>
                <a:ea typeface="Calibri" panose="020F0502020204030204" pitchFamily="34" charset="0"/>
              </a:rPr>
              <a:t>)</a:t>
            </a:r>
            <a:endParaRPr lang="ru-RU" dirty="0"/>
          </a:p>
        </p:txBody>
      </p:sp>
      <p:sp>
        <p:nvSpPr>
          <p:cNvPr id="3" name="Объект 2">
            <a:extLst>
              <a:ext uri="{FF2B5EF4-FFF2-40B4-BE49-F238E27FC236}">
                <a16:creationId xmlns:a16="http://schemas.microsoft.com/office/drawing/2014/main" id="{29DBBE8B-02E5-462A-87EA-BB54B6C84DDB}"/>
              </a:ext>
            </a:extLst>
          </p:cNvPr>
          <p:cNvSpPr>
            <a:spLocks noGrp="1"/>
          </p:cNvSpPr>
          <p:nvPr>
            <p:ph idx="1"/>
          </p:nvPr>
        </p:nvSpPr>
        <p:spPr/>
        <p:txBody>
          <a:bodyPr>
            <a:normAutofit fontScale="70000" lnSpcReduction="20000"/>
          </a:bodyPr>
          <a:lstStyle/>
          <a:p>
            <a:pPr algn="just">
              <a:spcAft>
                <a:spcPts val="0"/>
              </a:spcAft>
            </a:pPr>
            <a:r>
              <a:rPr lang="en-US" dirty="0"/>
              <a:t>The fundamental difference between macroeconomics as a new level of economic analysis is that it implies the structure of the monetary mechanism in which public finances appear (in microeconomic models, money did not appear at all, </a:t>
            </a:r>
            <a:r>
              <a:rPr lang="en-US" i="1" dirty="0">
                <a:latin typeface="Calibri" panose="020F0502020204030204" pitchFamily="34" charset="0"/>
                <a:ea typeface="Calibri" panose="020F0502020204030204" pitchFamily="34" charset="0"/>
                <a:cs typeface="Times New Roman" panose="02020603050405020304" pitchFamily="18" charset="0"/>
              </a:rPr>
              <a:t>Ingham</a:t>
            </a:r>
            <a:r>
              <a:rPr lang="ru-RU" i="1" dirty="0">
                <a:latin typeface="Calibri" panose="020F0502020204030204" pitchFamily="34" charset="0"/>
                <a:ea typeface="Calibri" panose="020F0502020204030204" pitchFamily="34" charset="0"/>
                <a:cs typeface="Times New Roman" panose="02020603050405020304" pitchFamily="18" charset="0"/>
              </a:rPr>
              <a:t>, 2004. </a:t>
            </a:r>
            <a:r>
              <a:rPr lang="en-US" i="1" dirty="0">
                <a:latin typeface="Calibri" panose="020F0502020204030204" pitchFamily="34" charset="0"/>
                <a:ea typeface="Calibri" panose="020F0502020204030204" pitchFamily="34" charset="0"/>
                <a:cs typeface="Times New Roman" panose="02020603050405020304" pitchFamily="18" charset="0"/>
              </a:rPr>
              <a:t>P</a:t>
            </a:r>
            <a:r>
              <a:rPr lang="ru-RU" i="1" dirty="0">
                <a:latin typeface="Calibri" panose="020F0502020204030204" pitchFamily="34" charset="0"/>
                <a:ea typeface="Calibri" panose="020F0502020204030204" pitchFamily="34" charset="0"/>
                <a:cs typeface="Times New Roman" panose="02020603050405020304" pitchFamily="18" charset="0"/>
              </a:rPr>
              <a:t>. 8</a:t>
            </a:r>
            <a:r>
              <a:rPr lang="en-US" dirty="0"/>
              <a:t>).</a:t>
            </a:r>
          </a:p>
          <a:p>
            <a:pPr algn="just">
              <a:spcAft>
                <a:spcPts val="0"/>
              </a:spcAft>
            </a:pPr>
            <a:r>
              <a:rPr lang="en-US" dirty="0"/>
              <a:t>The separation of a new level was associated with a more adequate representation of money circulation processes in the theoretical model of the economy, which began to include the transmission mechanism of monetary policy. Through these mechanisms, a change in the proportions of money affects business activity and economic equilibrium.</a:t>
            </a:r>
            <a:endParaRPr lang="ru-RU" dirty="0"/>
          </a:p>
        </p:txBody>
      </p:sp>
      <p:sp>
        <p:nvSpPr>
          <p:cNvPr id="4" name="Нижний колонтитул 3">
            <a:extLst>
              <a:ext uri="{FF2B5EF4-FFF2-40B4-BE49-F238E27FC236}">
                <a16:creationId xmlns:a16="http://schemas.microsoft.com/office/drawing/2014/main" id="{B9E58B8C-9AF3-4874-8040-6CFE3828E363}"/>
              </a:ext>
            </a:extLst>
          </p:cNvPr>
          <p:cNvSpPr>
            <a:spLocks noGrp="1"/>
          </p:cNvSpPr>
          <p:nvPr>
            <p:ph type="ftr" sz="quarter" idx="11"/>
          </p:nvPr>
        </p:nvSpPr>
        <p:spPr/>
        <p:txBody>
          <a:bodyPr/>
          <a:lstStyle/>
          <a:p>
            <a:r>
              <a:rPr lang="en-US"/>
              <a:t>EAEPE 2020 September 2-4</a:t>
            </a:r>
            <a:endParaRPr lang="ru-RU"/>
          </a:p>
        </p:txBody>
      </p:sp>
      <p:sp>
        <p:nvSpPr>
          <p:cNvPr id="5" name="Номер слайда 4">
            <a:extLst>
              <a:ext uri="{FF2B5EF4-FFF2-40B4-BE49-F238E27FC236}">
                <a16:creationId xmlns:a16="http://schemas.microsoft.com/office/drawing/2014/main" id="{5D415AB8-B1E4-468F-A528-AE4C4C83AF5A}"/>
              </a:ext>
            </a:extLst>
          </p:cNvPr>
          <p:cNvSpPr>
            <a:spLocks noGrp="1"/>
          </p:cNvSpPr>
          <p:nvPr>
            <p:ph type="sldNum" sz="quarter" idx="12"/>
          </p:nvPr>
        </p:nvSpPr>
        <p:spPr/>
        <p:txBody>
          <a:bodyPr/>
          <a:lstStyle/>
          <a:p>
            <a:fld id="{725C68B6-61C2-468F-89AB-4B9F7531AA68}" type="slidenum">
              <a:rPr lang="ru-RU" smtClean="0"/>
              <a:pPr/>
              <a:t>44</a:t>
            </a:fld>
            <a:endParaRPr lang="ru-RU"/>
          </a:p>
        </p:txBody>
      </p:sp>
    </p:spTree>
    <p:extLst>
      <p:ext uri="{BB962C8B-B14F-4D97-AF65-F5344CB8AC3E}">
        <p14:creationId xmlns:p14="http://schemas.microsoft.com/office/powerpoint/2010/main" val="37737344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Объект 4" descr="Related image">
            <a:extLst>
              <a:ext uri="{FF2B5EF4-FFF2-40B4-BE49-F238E27FC236}">
                <a16:creationId xmlns:a16="http://schemas.microsoft.com/office/drawing/2014/main" id="{B99E75B4-A3DB-404A-B588-94C7B53271A9}"/>
              </a:ext>
            </a:extLst>
          </p:cNvPr>
          <p:cNvPicPr>
            <a:picLocks noGrp="1"/>
          </p:cNvPicPr>
          <p:nvPr>
            <p:ph sz="half" idx="2"/>
          </p:nvPr>
        </p:nvPicPr>
        <p:blipFill rotWithShape="1">
          <a:blip r:embed="rId3">
            <a:extLst>
              <a:ext uri="{28A0092B-C50C-407E-A947-70E740481C1C}">
                <a14:useLocalDpi xmlns:a14="http://schemas.microsoft.com/office/drawing/2010/main" val="0"/>
              </a:ext>
            </a:extLst>
          </a:blip>
          <a:srcRect t="17279"/>
          <a:stretch/>
        </p:blipFill>
        <p:spPr bwMode="auto">
          <a:xfrm>
            <a:off x="-16387" y="-7236"/>
            <a:ext cx="9143979" cy="5143490"/>
          </a:xfrm>
          <a:prstGeom prst="rect">
            <a:avLst/>
          </a:prstGeom>
          <a:noFill/>
        </p:spPr>
      </p:pic>
      <p:sp>
        <p:nvSpPr>
          <p:cNvPr id="10" name="Freeform 5">
            <a:extLst>
              <a:ext uri="{FF2B5EF4-FFF2-40B4-BE49-F238E27FC236}">
                <a16:creationId xmlns:a16="http://schemas.microsoft.com/office/drawing/2014/main" id="{3CD9DF72-87A3-404E-A828-84CBF11A8303}"/>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flipH="1">
            <a:off x="0" y="748631"/>
            <a:ext cx="4512879" cy="4394869"/>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5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cxnSp>
        <p:nvCxnSpPr>
          <p:cNvPr id="12" name="Straight Connector 11">
            <a:extLst>
              <a:ext uri="{FF2B5EF4-FFF2-40B4-BE49-F238E27FC236}">
                <a16:creationId xmlns:a16="http://schemas.microsoft.com/office/drawing/2014/main" id="{20E3A342-4D61-4E3F-AF90-1AB42AEB96CC}"/>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715288" y="2502854"/>
            <a:ext cx="701565"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
        <p:nvSpPr>
          <p:cNvPr id="2" name="Заголовок 1">
            <a:extLst>
              <a:ext uri="{FF2B5EF4-FFF2-40B4-BE49-F238E27FC236}">
                <a16:creationId xmlns:a16="http://schemas.microsoft.com/office/drawing/2014/main" id="{C19DF6EE-DC01-4330-9272-F85187A93FC6}"/>
              </a:ext>
            </a:extLst>
          </p:cNvPr>
          <p:cNvSpPr>
            <a:spLocks noGrp="1"/>
          </p:cNvSpPr>
          <p:nvPr>
            <p:ph type="title"/>
          </p:nvPr>
        </p:nvSpPr>
        <p:spPr>
          <a:xfrm>
            <a:off x="587737" y="341423"/>
            <a:ext cx="3153102" cy="70426"/>
          </a:xfrm>
        </p:spPr>
        <p:txBody>
          <a:bodyPr vert="horz" lIns="91440" tIns="45720" rIns="91440" bIns="45720" rtlCol="0" anchor="ctr">
            <a:normAutofit fontScale="90000"/>
          </a:bodyPr>
          <a:lstStyle/>
          <a:p>
            <a:pPr>
              <a:lnSpc>
                <a:spcPct val="90000"/>
              </a:lnSpc>
            </a:pPr>
            <a:endParaRPr lang="en-US" sz="2100" b="1" dirty="0"/>
          </a:p>
        </p:txBody>
      </p:sp>
      <p:sp>
        <p:nvSpPr>
          <p:cNvPr id="3" name="Объект 2">
            <a:extLst>
              <a:ext uri="{FF2B5EF4-FFF2-40B4-BE49-F238E27FC236}">
                <a16:creationId xmlns:a16="http://schemas.microsoft.com/office/drawing/2014/main" id="{836CC391-5E8B-4EC2-AAFF-968413A4D73F}"/>
              </a:ext>
            </a:extLst>
          </p:cNvPr>
          <p:cNvSpPr>
            <a:spLocks noGrp="1"/>
          </p:cNvSpPr>
          <p:nvPr>
            <p:ph sz="half" idx="1"/>
          </p:nvPr>
        </p:nvSpPr>
        <p:spPr>
          <a:xfrm>
            <a:off x="16408" y="38122"/>
            <a:ext cx="3745815" cy="3923276"/>
          </a:xfrm>
        </p:spPr>
        <p:txBody>
          <a:bodyPr vert="horz" lIns="91440" tIns="45720" rIns="91440" bIns="45720" rtlCol="0" anchor="ctr">
            <a:noAutofit/>
          </a:bodyPr>
          <a:lstStyle/>
          <a:p>
            <a:pPr indent="0" algn="just">
              <a:lnSpc>
                <a:spcPct val="107000"/>
              </a:lnSpc>
              <a:spcAft>
                <a:spcPts val="800"/>
              </a:spcAft>
              <a:buNone/>
            </a:pPr>
            <a:endParaRPr lang="en-US" sz="1800" dirty="0">
              <a:ea typeface="Calibri" panose="020F0502020204030204" pitchFamily="34" charset="0"/>
              <a:cs typeface="Times New Roman" panose="02020603050405020304" pitchFamily="18" charset="0"/>
            </a:endParaRPr>
          </a:p>
          <a:p>
            <a:pPr indent="-228600">
              <a:lnSpc>
                <a:spcPct val="90000"/>
              </a:lnSpc>
            </a:pPr>
            <a:endParaRPr lang="en-US" sz="1800" dirty="0"/>
          </a:p>
        </p:txBody>
      </p:sp>
      <p:sp>
        <p:nvSpPr>
          <p:cNvPr id="8" name="Прямоугольник 7">
            <a:extLst>
              <a:ext uri="{FF2B5EF4-FFF2-40B4-BE49-F238E27FC236}">
                <a16:creationId xmlns:a16="http://schemas.microsoft.com/office/drawing/2014/main" id="{2790CCDD-2070-4470-BFA4-A1F05BD8C1F4}"/>
              </a:ext>
            </a:extLst>
          </p:cNvPr>
          <p:cNvSpPr/>
          <p:nvPr/>
        </p:nvSpPr>
        <p:spPr>
          <a:xfrm>
            <a:off x="4570091" y="4420337"/>
            <a:ext cx="4572000" cy="215444"/>
          </a:xfrm>
          <a:prstGeom prst="rect">
            <a:avLst/>
          </a:prstGeom>
        </p:spPr>
        <p:txBody>
          <a:bodyPr>
            <a:spAutoFit/>
          </a:bodyPr>
          <a:lstStyle/>
          <a:p>
            <a:r>
              <a:rPr lang="ru-RU" sz="400" dirty="0">
                <a:latin typeface="Calibri" panose="020F0502020204030204" pitchFamily="34" charset="0"/>
                <a:ea typeface="Calibri" panose="020F0502020204030204" pitchFamily="34" charset="0"/>
                <a:cs typeface="Times New Roman" panose="02020603050405020304" pitchFamily="18" charset="0"/>
              </a:rPr>
              <a:t>https://www.google.ru/search?q=%D1%81%D0%BB%D0%BE%D0%B6%D0%BD%D0%BE%D1%81%D1%82%D1%8C&amp;newwindow=1&amp;source=lnms&amp;tbm=isch&amp;sa=X&amp;ved=0ahUKEwit8PzyuN_YAhXKMywKHRKICVkQ_AUICigB&amp;biw=1270&amp;bih=564#imgrc=A8qFNHepA2DzNM</a:t>
            </a:r>
            <a:endParaRPr lang="ru-RU" sz="400" dirty="0"/>
          </a:p>
        </p:txBody>
      </p:sp>
      <p:sp>
        <p:nvSpPr>
          <p:cNvPr id="4" name="Номер слайда 3">
            <a:extLst>
              <a:ext uri="{FF2B5EF4-FFF2-40B4-BE49-F238E27FC236}">
                <a16:creationId xmlns:a16="http://schemas.microsoft.com/office/drawing/2014/main" id="{92F4E9AA-0E05-4A15-BF8D-FBDBF72E3C1F}"/>
              </a:ext>
            </a:extLst>
          </p:cNvPr>
          <p:cNvSpPr>
            <a:spLocks noGrp="1"/>
          </p:cNvSpPr>
          <p:nvPr>
            <p:ph type="sldNum" sz="quarter" idx="12"/>
          </p:nvPr>
        </p:nvSpPr>
        <p:spPr/>
        <p:txBody>
          <a:bodyPr/>
          <a:lstStyle/>
          <a:p>
            <a:fld id="{725C68B6-61C2-468F-89AB-4B9F7531AA68}" type="slidenum">
              <a:rPr lang="ru-RU" smtClean="0"/>
              <a:pPr/>
              <a:t>45</a:t>
            </a:fld>
            <a:endParaRPr lang="ru-RU"/>
          </a:p>
        </p:txBody>
      </p:sp>
      <p:sp>
        <p:nvSpPr>
          <p:cNvPr id="6" name="Нижний колонтитул 5">
            <a:extLst>
              <a:ext uri="{FF2B5EF4-FFF2-40B4-BE49-F238E27FC236}">
                <a16:creationId xmlns:a16="http://schemas.microsoft.com/office/drawing/2014/main" id="{1793D1F3-7E62-4D39-AB7F-6BD0625F6ECC}"/>
              </a:ext>
            </a:extLst>
          </p:cNvPr>
          <p:cNvSpPr>
            <a:spLocks noGrp="1"/>
          </p:cNvSpPr>
          <p:nvPr>
            <p:ph type="ftr" sz="quarter" idx="11"/>
          </p:nvPr>
        </p:nvSpPr>
        <p:spPr>
          <a:xfrm>
            <a:off x="3124200" y="4635781"/>
            <a:ext cx="3824064" cy="405326"/>
          </a:xfrm>
        </p:spPr>
        <p:txBody>
          <a:bodyPr/>
          <a:lstStyle/>
          <a:p>
            <a:r>
              <a:rPr lang="en-US"/>
              <a:t>EAEPE 2020 September 2-4</a:t>
            </a:r>
            <a:endParaRPr lang="ru-RU" dirty="0"/>
          </a:p>
        </p:txBody>
      </p:sp>
      <p:sp>
        <p:nvSpPr>
          <p:cNvPr id="9" name="Прямоугольник 8">
            <a:extLst>
              <a:ext uri="{FF2B5EF4-FFF2-40B4-BE49-F238E27FC236}">
                <a16:creationId xmlns:a16="http://schemas.microsoft.com/office/drawing/2014/main" id="{70F33669-01BF-4348-822E-F66E30DA5EBC}"/>
              </a:ext>
            </a:extLst>
          </p:cNvPr>
          <p:cNvSpPr/>
          <p:nvPr/>
        </p:nvSpPr>
        <p:spPr>
          <a:xfrm>
            <a:off x="204211" y="1182102"/>
            <a:ext cx="3824064" cy="3477875"/>
          </a:xfrm>
          <a:prstGeom prst="rect">
            <a:avLst/>
          </a:prstGeom>
        </p:spPr>
        <p:txBody>
          <a:bodyPr wrap="square">
            <a:spAutoFit/>
          </a:bodyPr>
          <a:lstStyle/>
          <a:p>
            <a:r>
              <a:rPr lang="en-US" sz="2000" dirty="0"/>
              <a:t>The new theoretical model, involving the interaction of macro and micro levels, turned out to be very relevant, for example, to overcome the consequences of the Great Depression. After the Second World War, also  “macroeconomic regulation gave remarkably accurate and predictable results” (Baumol, 2001. P. 101).</a:t>
            </a:r>
            <a:endParaRPr lang="ru-RU" sz="2000" dirty="0"/>
          </a:p>
        </p:txBody>
      </p:sp>
    </p:spTree>
    <p:extLst>
      <p:ext uri="{BB962C8B-B14F-4D97-AF65-F5344CB8AC3E}">
        <p14:creationId xmlns:p14="http://schemas.microsoft.com/office/powerpoint/2010/main" val="74790781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FB01ED0-DE48-401C-A119-54BBCD78ABCB}"/>
              </a:ext>
            </a:extLst>
          </p:cNvPr>
          <p:cNvSpPr>
            <a:spLocks noGrp="1"/>
          </p:cNvSpPr>
          <p:nvPr>
            <p:ph type="title"/>
          </p:nvPr>
        </p:nvSpPr>
        <p:spPr/>
        <p:txBody>
          <a:bodyPr/>
          <a:lstStyle/>
          <a:p>
            <a:r>
              <a:rPr lang="en-US" dirty="0"/>
              <a:t>Next step is needed </a:t>
            </a:r>
            <a:endParaRPr lang="ru-RU" dirty="0"/>
          </a:p>
        </p:txBody>
      </p:sp>
      <p:sp>
        <p:nvSpPr>
          <p:cNvPr id="3" name="Объект 2">
            <a:extLst>
              <a:ext uri="{FF2B5EF4-FFF2-40B4-BE49-F238E27FC236}">
                <a16:creationId xmlns:a16="http://schemas.microsoft.com/office/drawing/2014/main" id="{2116C3CA-81D9-4D2A-B04D-EE14484FC410}"/>
              </a:ext>
            </a:extLst>
          </p:cNvPr>
          <p:cNvSpPr>
            <a:spLocks noGrp="1"/>
          </p:cNvSpPr>
          <p:nvPr>
            <p:ph idx="1"/>
          </p:nvPr>
        </p:nvSpPr>
        <p:spPr/>
        <p:txBody>
          <a:bodyPr>
            <a:normAutofit fontScale="77500" lnSpcReduction="20000"/>
          </a:bodyPr>
          <a:lstStyle/>
          <a:p>
            <a:r>
              <a:rPr lang="en-US" dirty="0"/>
              <a:t>However, further complication of the economic structure, new players entering the arena, and the development of financial mechanisms required the refinement of the theoretical model. </a:t>
            </a:r>
          </a:p>
          <a:p>
            <a:r>
              <a:rPr lang="en-US" dirty="0"/>
              <a:t>The micro-macrostructural representation of the economy, being sufficiently effective for its time, in the new conditions turned out to be insufficiently heuristic, and operating only with the proportions of money entering the economy, without </a:t>
            </a:r>
            <a:r>
              <a:rPr lang="en-US" dirty="0" err="1"/>
              <a:t>analysing</a:t>
            </a:r>
            <a:r>
              <a:rPr lang="en-US" dirty="0"/>
              <a:t> how the money circulation inside the economy occurs, is insufficient.</a:t>
            </a:r>
            <a:endParaRPr lang="ru-RU" dirty="0"/>
          </a:p>
        </p:txBody>
      </p:sp>
      <p:sp>
        <p:nvSpPr>
          <p:cNvPr id="4" name="Нижний колонтитул 3">
            <a:extLst>
              <a:ext uri="{FF2B5EF4-FFF2-40B4-BE49-F238E27FC236}">
                <a16:creationId xmlns:a16="http://schemas.microsoft.com/office/drawing/2014/main" id="{D08CD0D7-5F44-49F8-9FA7-34A29121171C}"/>
              </a:ext>
            </a:extLst>
          </p:cNvPr>
          <p:cNvSpPr>
            <a:spLocks noGrp="1"/>
          </p:cNvSpPr>
          <p:nvPr>
            <p:ph type="ftr" sz="quarter" idx="11"/>
          </p:nvPr>
        </p:nvSpPr>
        <p:spPr/>
        <p:txBody>
          <a:bodyPr/>
          <a:lstStyle/>
          <a:p>
            <a:r>
              <a:rPr lang="en-US"/>
              <a:t>EAEPE 2020 September 2-4</a:t>
            </a:r>
            <a:endParaRPr lang="ru-RU"/>
          </a:p>
        </p:txBody>
      </p:sp>
      <p:sp>
        <p:nvSpPr>
          <p:cNvPr id="5" name="Номер слайда 4">
            <a:extLst>
              <a:ext uri="{FF2B5EF4-FFF2-40B4-BE49-F238E27FC236}">
                <a16:creationId xmlns:a16="http://schemas.microsoft.com/office/drawing/2014/main" id="{D1AEFB15-14C1-4B18-9699-D388F15B791E}"/>
              </a:ext>
            </a:extLst>
          </p:cNvPr>
          <p:cNvSpPr>
            <a:spLocks noGrp="1"/>
          </p:cNvSpPr>
          <p:nvPr>
            <p:ph type="sldNum" sz="quarter" idx="12"/>
          </p:nvPr>
        </p:nvSpPr>
        <p:spPr/>
        <p:txBody>
          <a:bodyPr/>
          <a:lstStyle/>
          <a:p>
            <a:fld id="{725C68B6-61C2-468F-89AB-4B9F7531AA68}" type="slidenum">
              <a:rPr lang="ru-RU" smtClean="0"/>
              <a:pPr/>
              <a:t>46</a:t>
            </a:fld>
            <a:endParaRPr lang="ru-RU"/>
          </a:p>
        </p:txBody>
      </p:sp>
    </p:spTree>
    <p:extLst>
      <p:ext uri="{BB962C8B-B14F-4D97-AF65-F5344CB8AC3E}">
        <p14:creationId xmlns:p14="http://schemas.microsoft.com/office/powerpoint/2010/main" val="411440692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EC9ECEA-7B52-4091-87D9-5EC5F0E0F9BC}"/>
              </a:ext>
            </a:extLst>
          </p:cNvPr>
          <p:cNvSpPr>
            <a:spLocks noGrp="1"/>
          </p:cNvSpPr>
          <p:nvPr>
            <p:ph type="title"/>
          </p:nvPr>
        </p:nvSpPr>
        <p:spPr/>
        <p:txBody>
          <a:bodyPr>
            <a:normAutofit fontScale="90000"/>
          </a:bodyPr>
          <a:lstStyle/>
          <a:p>
            <a:r>
              <a:rPr lang="en-US" dirty="0"/>
              <a:t>From macro- to </a:t>
            </a:r>
            <a:r>
              <a:rPr lang="en-US" dirty="0" err="1"/>
              <a:t>mesoeconomic</a:t>
            </a:r>
            <a:r>
              <a:rPr lang="en-US" dirty="0"/>
              <a:t> analysis of money circulation-1 </a:t>
            </a:r>
            <a:endParaRPr lang="ru-RU" dirty="0"/>
          </a:p>
        </p:txBody>
      </p:sp>
      <p:sp>
        <p:nvSpPr>
          <p:cNvPr id="3" name="Объект 2">
            <a:extLst>
              <a:ext uri="{FF2B5EF4-FFF2-40B4-BE49-F238E27FC236}">
                <a16:creationId xmlns:a16="http://schemas.microsoft.com/office/drawing/2014/main" id="{B896D935-76A1-4A37-862E-015F7ED1E2C4}"/>
              </a:ext>
            </a:extLst>
          </p:cNvPr>
          <p:cNvSpPr>
            <a:spLocks noGrp="1"/>
          </p:cNvSpPr>
          <p:nvPr>
            <p:ph idx="1"/>
          </p:nvPr>
        </p:nvSpPr>
        <p:spPr>
          <a:xfrm>
            <a:off x="457200" y="1372791"/>
            <a:ext cx="8229600" cy="3394472"/>
          </a:xfrm>
        </p:spPr>
        <p:txBody>
          <a:bodyPr>
            <a:normAutofit fontScale="55000" lnSpcReduction="20000"/>
          </a:bodyPr>
          <a:lstStyle/>
          <a:p>
            <a:r>
              <a:rPr lang="en-GB" dirty="0"/>
              <a:t>Of course, in the modern monetary theory new transmission mechanisms are the subject of analysis.  But based only  on neo-classical macro- and microeconomic foundations, the notions of transmission mechanisms (among them </a:t>
            </a:r>
            <a:r>
              <a:rPr lang="en-GB" i="1" dirty="0"/>
              <a:t>money view</a:t>
            </a:r>
            <a:r>
              <a:rPr lang="en-GB" dirty="0"/>
              <a:t>, </a:t>
            </a:r>
            <a:r>
              <a:rPr lang="en-GB" i="1" dirty="0"/>
              <a:t>lending view </a:t>
            </a:r>
            <a:r>
              <a:rPr lang="en-GB" dirty="0"/>
              <a:t>&amp; </a:t>
            </a:r>
            <a:r>
              <a:rPr lang="en-GB" i="1" dirty="0"/>
              <a:t>supply view</a:t>
            </a:r>
            <a:r>
              <a:rPr lang="en-GB" dirty="0"/>
              <a:t>) allow one to study changes in the real sector only in the short-term period of time under stationary conditions (</a:t>
            </a:r>
            <a:r>
              <a:rPr lang="en-GB" dirty="0" err="1"/>
              <a:t>Moiseev</a:t>
            </a:r>
            <a:r>
              <a:rPr lang="en-GB" dirty="0"/>
              <a:t>, 2002. P. 41-42.  As  he noticed, “m</a:t>
            </a:r>
            <a:r>
              <a:rPr lang="en-US" dirty="0" err="1"/>
              <a:t>onetarism</a:t>
            </a:r>
            <a:r>
              <a:rPr lang="en-US" dirty="0"/>
              <a:t> sees the economy as a "black box" within which unknown processes take place. Thus, the transmission mechanism as such is absent, </a:t>
            </a:r>
            <a:r>
              <a:rPr lang="en-US" dirty="0" err="1"/>
              <a:t>Moiseev</a:t>
            </a:r>
            <a:r>
              <a:rPr lang="en-US" dirty="0"/>
              <a:t>, 2002. P. 45).</a:t>
            </a:r>
            <a:endParaRPr lang="en-GB" dirty="0"/>
          </a:p>
          <a:p>
            <a:br>
              <a:rPr lang="en-GB" dirty="0"/>
            </a:br>
            <a:r>
              <a:rPr lang="en-GB" dirty="0"/>
              <a:t>But for modern economies with a complex structure that strongly “deviate” from the neoclassical model, a deeper analysis of the transmission mechanisms of money circulation is necessary, which attracts modern </a:t>
            </a:r>
            <a:r>
              <a:rPr lang="en-GB" dirty="0" err="1"/>
              <a:t>mesoeconomists</a:t>
            </a:r>
            <a:r>
              <a:rPr lang="en-GB" dirty="0"/>
              <a:t> to this subject (</a:t>
            </a:r>
            <a:r>
              <a:rPr lang="en-GB" dirty="0" err="1"/>
              <a:t>Mayevsky</a:t>
            </a:r>
            <a:r>
              <a:rPr lang="en-GB" dirty="0"/>
              <a:t>, 2018, p. 26).</a:t>
            </a:r>
          </a:p>
          <a:p>
            <a:endParaRPr lang="ru-RU" dirty="0"/>
          </a:p>
        </p:txBody>
      </p:sp>
      <p:sp>
        <p:nvSpPr>
          <p:cNvPr id="4" name="Нижний колонтитул 3">
            <a:extLst>
              <a:ext uri="{FF2B5EF4-FFF2-40B4-BE49-F238E27FC236}">
                <a16:creationId xmlns:a16="http://schemas.microsoft.com/office/drawing/2014/main" id="{74BD289A-AC9B-4D9D-B342-C35FCB7E0BE9}"/>
              </a:ext>
            </a:extLst>
          </p:cNvPr>
          <p:cNvSpPr>
            <a:spLocks noGrp="1"/>
          </p:cNvSpPr>
          <p:nvPr>
            <p:ph type="ftr" sz="quarter" idx="11"/>
          </p:nvPr>
        </p:nvSpPr>
        <p:spPr/>
        <p:txBody>
          <a:bodyPr/>
          <a:lstStyle/>
          <a:p>
            <a:r>
              <a:rPr lang="en-US"/>
              <a:t>EAEPE 2020 September 2-4</a:t>
            </a:r>
            <a:endParaRPr lang="ru-RU"/>
          </a:p>
        </p:txBody>
      </p:sp>
      <p:sp>
        <p:nvSpPr>
          <p:cNvPr id="5" name="Номер слайда 4">
            <a:extLst>
              <a:ext uri="{FF2B5EF4-FFF2-40B4-BE49-F238E27FC236}">
                <a16:creationId xmlns:a16="http://schemas.microsoft.com/office/drawing/2014/main" id="{5FBC2565-8839-4F15-91EA-759E2D6CD964}"/>
              </a:ext>
            </a:extLst>
          </p:cNvPr>
          <p:cNvSpPr>
            <a:spLocks noGrp="1"/>
          </p:cNvSpPr>
          <p:nvPr>
            <p:ph type="sldNum" sz="quarter" idx="12"/>
          </p:nvPr>
        </p:nvSpPr>
        <p:spPr/>
        <p:txBody>
          <a:bodyPr/>
          <a:lstStyle/>
          <a:p>
            <a:fld id="{725C68B6-61C2-468F-89AB-4B9F7531AA68}" type="slidenum">
              <a:rPr lang="ru-RU" smtClean="0"/>
              <a:pPr/>
              <a:t>47</a:t>
            </a:fld>
            <a:endParaRPr lang="ru-RU"/>
          </a:p>
        </p:txBody>
      </p:sp>
    </p:spTree>
    <p:extLst>
      <p:ext uri="{BB962C8B-B14F-4D97-AF65-F5344CB8AC3E}">
        <p14:creationId xmlns:p14="http://schemas.microsoft.com/office/powerpoint/2010/main" val="4450340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A04304C-F648-43E4-BAE5-0B15729BCA33}"/>
              </a:ext>
            </a:extLst>
          </p:cNvPr>
          <p:cNvSpPr>
            <a:spLocks noGrp="1"/>
          </p:cNvSpPr>
          <p:nvPr>
            <p:ph type="title"/>
          </p:nvPr>
        </p:nvSpPr>
        <p:spPr/>
        <p:txBody>
          <a:bodyPr>
            <a:normAutofit fontScale="90000"/>
          </a:bodyPr>
          <a:lstStyle/>
          <a:p>
            <a:r>
              <a:rPr lang="en-US" sz="4000" dirty="0">
                <a:solidFill>
                  <a:prstClr val="black"/>
                </a:solidFill>
              </a:rPr>
              <a:t>From macro- to </a:t>
            </a:r>
            <a:r>
              <a:rPr lang="en-US" sz="4000" dirty="0" err="1">
                <a:solidFill>
                  <a:prstClr val="black"/>
                </a:solidFill>
              </a:rPr>
              <a:t>mesoeconomic</a:t>
            </a:r>
            <a:r>
              <a:rPr lang="en-US" sz="4000" dirty="0">
                <a:solidFill>
                  <a:prstClr val="black"/>
                </a:solidFill>
              </a:rPr>
              <a:t> analysis of money circulation-2 </a:t>
            </a:r>
            <a:endParaRPr lang="ru-RU" dirty="0"/>
          </a:p>
        </p:txBody>
      </p:sp>
      <p:sp>
        <p:nvSpPr>
          <p:cNvPr id="3" name="Объект 2">
            <a:extLst>
              <a:ext uri="{FF2B5EF4-FFF2-40B4-BE49-F238E27FC236}">
                <a16:creationId xmlns:a16="http://schemas.microsoft.com/office/drawing/2014/main" id="{9325BAFE-D5E0-4A1F-8391-05F4D87EC912}"/>
              </a:ext>
            </a:extLst>
          </p:cNvPr>
          <p:cNvSpPr>
            <a:spLocks noGrp="1"/>
          </p:cNvSpPr>
          <p:nvPr>
            <p:ph idx="1"/>
          </p:nvPr>
        </p:nvSpPr>
        <p:spPr>
          <a:xfrm>
            <a:off x="457200" y="1200150"/>
            <a:ext cx="8229600" cy="4107903"/>
          </a:xfrm>
        </p:spPr>
        <p:txBody>
          <a:bodyPr>
            <a:noAutofit/>
          </a:bodyPr>
          <a:lstStyle/>
          <a:p>
            <a:pPr indent="540385" algn="just">
              <a:spcBef>
                <a:spcPts val="0"/>
              </a:spcBef>
            </a:pPr>
            <a:r>
              <a:rPr lang="en-US" sz="1800" dirty="0"/>
              <a:t>The macroeconomic approach is poorly applicable for the analysis of new complex structures. “Macroeconomic models are nonhistorical and do not contain anything that would distinguish market economies from Soviet-type economies or from the economies of Ancient Rome and medieval China ”(Baumol, 2001, p. 84).</a:t>
            </a:r>
          </a:p>
          <a:p>
            <a:pPr indent="540385" algn="just">
              <a:spcBef>
                <a:spcPts val="0"/>
              </a:spcBef>
            </a:pPr>
            <a:r>
              <a:rPr lang="en-US" sz="1800" dirty="0"/>
              <a:t>“Economies differ primarily in their meso-economic characteristics (</a:t>
            </a:r>
            <a:r>
              <a:rPr lang="en-US" sz="1800" dirty="0" err="1"/>
              <a:t>Dementiev</a:t>
            </a:r>
            <a:r>
              <a:rPr lang="en-US" sz="1800" dirty="0"/>
              <a:t>, 2002, p. 72). Both market and non-market forms of coordination operate in them, nonequilibrium exchanges are possible, which determines the specifics of the more complex money mechanisms operating here, which occupy an intermediate position between the micro and macro levels of the economy.</a:t>
            </a:r>
          </a:p>
          <a:p>
            <a:pPr indent="540385" algn="just">
              <a:spcBef>
                <a:spcPts val="0"/>
              </a:spcBef>
            </a:pPr>
            <a:r>
              <a:rPr lang="en-US" sz="1800" dirty="0"/>
              <a:t>In this complex structures, money is not only (and not so much) the result of the issuance of central banks and state policy, but also is formed endogenously, due to banks and credit operations in financial markets.</a:t>
            </a:r>
          </a:p>
        </p:txBody>
      </p:sp>
      <p:sp>
        <p:nvSpPr>
          <p:cNvPr id="4" name="Нижний колонтитул 3">
            <a:extLst>
              <a:ext uri="{FF2B5EF4-FFF2-40B4-BE49-F238E27FC236}">
                <a16:creationId xmlns:a16="http://schemas.microsoft.com/office/drawing/2014/main" id="{73A57A67-7F1C-4D3B-A657-20D7531DD662}"/>
              </a:ext>
            </a:extLst>
          </p:cNvPr>
          <p:cNvSpPr>
            <a:spLocks noGrp="1"/>
          </p:cNvSpPr>
          <p:nvPr>
            <p:ph type="ftr" sz="quarter" idx="11"/>
          </p:nvPr>
        </p:nvSpPr>
        <p:spPr/>
        <p:txBody>
          <a:bodyPr/>
          <a:lstStyle/>
          <a:p>
            <a:r>
              <a:rPr lang="en-US"/>
              <a:t>EAEPE 2020 September 2-4</a:t>
            </a:r>
            <a:endParaRPr lang="ru-RU"/>
          </a:p>
        </p:txBody>
      </p:sp>
      <p:sp>
        <p:nvSpPr>
          <p:cNvPr id="5" name="Номер слайда 4">
            <a:extLst>
              <a:ext uri="{FF2B5EF4-FFF2-40B4-BE49-F238E27FC236}">
                <a16:creationId xmlns:a16="http://schemas.microsoft.com/office/drawing/2014/main" id="{32C7141B-A981-4D05-850E-16C7DEE9C723}"/>
              </a:ext>
            </a:extLst>
          </p:cNvPr>
          <p:cNvSpPr>
            <a:spLocks noGrp="1"/>
          </p:cNvSpPr>
          <p:nvPr>
            <p:ph type="sldNum" sz="quarter" idx="12"/>
          </p:nvPr>
        </p:nvSpPr>
        <p:spPr/>
        <p:txBody>
          <a:bodyPr/>
          <a:lstStyle/>
          <a:p>
            <a:fld id="{725C68B6-61C2-468F-89AB-4B9F7531AA68}" type="slidenum">
              <a:rPr lang="ru-RU" smtClean="0"/>
              <a:pPr/>
              <a:t>48</a:t>
            </a:fld>
            <a:endParaRPr lang="ru-RU" dirty="0"/>
          </a:p>
        </p:txBody>
      </p:sp>
    </p:spTree>
    <p:extLst>
      <p:ext uri="{BB962C8B-B14F-4D97-AF65-F5344CB8AC3E}">
        <p14:creationId xmlns:p14="http://schemas.microsoft.com/office/powerpoint/2010/main" val="71287279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7" name="Straight Arrow Connector 16">
            <a:extLst>
              <a:ext uri="{FF2B5EF4-FFF2-40B4-BE49-F238E27FC236}">
                <a16:creationId xmlns:a16="http://schemas.microsoft.com/office/drawing/2014/main" id="{E4A809D5-3600-46D4-A466-67F2349A54FB}"/>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1490" y="1737360"/>
            <a:ext cx="370332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pic>
        <p:nvPicPr>
          <p:cNvPr id="5" name="Объект 4" descr="Related image">
            <a:extLst>
              <a:ext uri="{FF2B5EF4-FFF2-40B4-BE49-F238E27FC236}">
                <a16:creationId xmlns:a16="http://schemas.microsoft.com/office/drawing/2014/main" id="{B99E75B4-A3DB-404A-B588-94C7B53271A9}"/>
              </a:ext>
            </a:extLst>
          </p:cNvPr>
          <p:cNvPicPr>
            <a:picLocks noGrp="1"/>
          </p:cNvPicPr>
          <p:nvPr>
            <p:ph sz="half" idx="2"/>
          </p:nvPr>
        </p:nvPicPr>
        <p:blipFill rotWithShape="1">
          <a:blip r:embed="rId3">
            <a:extLst>
              <a:ext uri="{28A0092B-C50C-407E-A947-70E740481C1C}">
                <a14:useLocalDpi xmlns:a14="http://schemas.microsoft.com/office/drawing/2010/main" val="0"/>
              </a:ext>
            </a:extLst>
          </a:blip>
          <a:srcRect l="5170" r="32233" b="1"/>
          <a:stretch/>
        </p:blipFill>
        <p:spPr bwMode="auto">
          <a:xfrm>
            <a:off x="4409136" y="10"/>
            <a:ext cx="4734863" cy="5143487"/>
          </a:xfrm>
          <a:custGeom>
            <a:avLst/>
            <a:gdLst>
              <a:gd name="connsiteX0" fmla="*/ 65565 w 6313150"/>
              <a:gd name="connsiteY0" fmla="*/ 0 h 6857997"/>
              <a:gd name="connsiteX1" fmla="*/ 6313150 w 6313150"/>
              <a:gd name="connsiteY1" fmla="*/ 0 h 6857997"/>
              <a:gd name="connsiteX2" fmla="*/ 6313150 w 6313150"/>
              <a:gd name="connsiteY2" fmla="*/ 6857997 h 6857997"/>
              <a:gd name="connsiteX3" fmla="*/ 3293946 w 6313150"/>
              <a:gd name="connsiteY3" fmla="*/ 6857997 h 6857997"/>
              <a:gd name="connsiteX4" fmla="*/ 3235857 w 6313150"/>
              <a:gd name="connsiteY4" fmla="*/ 6823061 h 6857997"/>
              <a:gd name="connsiteX5" fmla="*/ 0 w 6313150"/>
              <a:gd name="connsiteY5" fmla="*/ 951803 h 6857997"/>
              <a:gd name="connsiteX6" fmla="*/ 31536 w 6313150"/>
              <a:gd name="connsiteY6" fmla="*/ 285771 h 6857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a:noFill/>
        </p:spPr>
      </p:pic>
      <p:sp>
        <p:nvSpPr>
          <p:cNvPr id="2" name="Заголовок 1">
            <a:extLst>
              <a:ext uri="{FF2B5EF4-FFF2-40B4-BE49-F238E27FC236}">
                <a16:creationId xmlns:a16="http://schemas.microsoft.com/office/drawing/2014/main" id="{C19DF6EE-DC01-4330-9272-F85187A93FC6}"/>
              </a:ext>
            </a:extLst>
          </p:cNvPr>
          <p:cNvSpPr>
            <a:spLocks noGrp="1"/>
          </p:cNvSpPr>
          <p:nvPr>
            <p:ph type="title"/>
          </p:nvPr>
        </p:nvSpPr>
        <p:spPr>
          <a:xfrm>
            <a:off x="251520" y="627537"/>
            <a:ext cx="4157616" cy="1069864"/>
          </a:xfrm>
        </p:spPr>
        <p:txBody>
          <a:bodyPr vert="horz" lIns="91440" tIns="45720" rIns="91440" bIns="45720" rtlCol="0" anchor="ctr">
            <a:normAutofit/>
          </a:bodyPr>
          <a:lstStyle/>
          <a:p>
            <a:pPr algn="l">
              <a:lnSpc>
                <a:spcPct val="90000"/>
              </a:lnSpc>
            </a:pPr>
            <a:endParaRPr lang="en-US" sz="2800" dirty="0"/>
          </a:p>
        </p:txBody>
      </p:sp>
      <p:sp>
        <p:nvSpPr>
          <p:cNvPr id="3" name="Объект 2">
            <a:extLst>
              <a:ext uri="{FF2B5EF4-FFF2-40B4-BE49-F238E27FC236}">
                <a16:creationId xmlns:a16="http://schemas.microsoft.com/office/drawing/2014/main" id="{836CC391-5E8B-4EC2-AAFF-968413A4D73F}"/>
              </a:ext>
            </a:extLst>
          </p:cNvPr>
          <p:cNvSpPr>
            <a:spLocks noGrp="1"/>
          </p:cNvSpPr>
          <p:nvPr>
            <p:ph sz="half" idx="1"/>
          </p:nvPr>
        </p:nvSpPr>
        <p:spPr>
          <a:xfrm>
            <a:off x="395536" y="1931275"/>
            <a:ext cx="3888432" cy="2978340"/>
          </a:xfrm>
        </p:spPr>
        <p:txBody>
          <a:bodyPr vert="horz" lIns="91440" tIns="45720" rIns="91440" bIns="45720" rtlCol="0">
            <a:noAutofit/>
          </a:bodyPr>
          <a:lstStyle/>
          <a:p>
            <a:pPr marL="0" indent="0">
              <a:buNone/>
            </a:pPr>
            <a:endParaRPr lang="en-US" sz="1800" dirty="0">
              <a:solidFill>
                <a:prstClr val="black"/>
              </a:solidFill>
            </a:endParaRPr>
          </a:p>
        </p:txBody>
      </p:sp>
      <p:sp>
        <p:nvSpPr>
          <p:cNvPr id="4" name="Номер слайда 3">
            <a:extLst>
              <a:ext uri="{FF2B5EF4-FFF2-40B4-BE49-F238E27FC236}">
                <a16:creationId xmlns:a16="http://schemas.microsoft.com/office/drawing/2014/main" id="{0184B290-DBD3-46F4-8470-5C5F5D220E59}"/>
              </a:ext>
            </a:extLst>
          </p:cNvPr>
          <p:cNvSpPr>
            <a:spLocks noGrp="1"/>
          </p:cNvSpPr>
          <p:nvPr>
            <p:ph type="sldNum" sz="quarter" idx="12"/>
          </p:nvPr>
        </p:nvSpPr>
        <p:spPr/>
        <p:txBody>
          <a:bodyPr/>
          <a:lstStyle/>
          <a:p>
            <a:fld id="{725C68B6-61C2-468F-89AB-4B9F7531AA68}" type="slidenum">
              <a:rPr lang="ru-RU" smtClean="0"/>
              <a:pPr/>
              <a:t>49</a:t>
            </a:fld>
            <a:endParaRPr lang="ru-RU"/>
          </a:p>
        </p:txBody>
      </p:sp>
      <p:sp>
        <p:nvSpPr>
          <p:cNvPr id="6" name="Нижний колонтитул 5">
            <a:extLst>
              <a:ext uri="{FF2B5EF4-FFF2-40B4-BE49-F238E27FC236}">
                <a16:creationId xmlns:a16="http://schemas.microsoft.com/office/drawing/2014/main" id="{EA96D154-FB79-44AE-9B53-EE6BF6D5C98A}"/>
              </a:ext>
            </a:extLst>
          </p:cNvPr>
          <p:cNvSpPr>
            <a:spLocks noGrp="1"/>
          </p:cNvSpPr>
          <p:nvPr>
            <p:ph type="ftr" sz="quarter" idx="11"/>
          </p:nvPr>
        </p:nvSpPr>
        <p:spPr>
          <a:xfrm>
            <a:off x="2267744" y="4778123"/>
            <a:ext cx="3752056" cy="131492"/>
          </a:xfrm>
        </p:spPr>
        <p:txBody>
          <a:bodyPr/>
          <a:lstStyle/>
          <a:p>
            <a:r>
              <a:rPr lang="en-US"/>
              <a:t>EAEPE 2020 September 2-4</a:t>
            </a:r>
            <a:endParaRPr lang="ru-RU" dirty="0"/>
          </a:p>
        </p:txBody>
      </p:sp>
    </p:spTree>
    <p:extLst>
      <p:ext uri="{BB962C8B-B14F-4D97-AF65-F5344CB8AC3E}">
        <p14:creationId xmlns:p14="http://schemas.microsoft.com/office/powerpoint/2010/main" val="2166386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9E58DEE-E125-4CE2-9595-6B7221C4DD03}"/>
              </a:ext>
            </a:extLst>
          </p:cNvPr>
          <p:cNvSpPr>
            <a:spLocks noGrp="1"/>
          </p:cNvSpPr>
          <p:nvPr>
            <p:ph type="title"/>
          </p:nvPr>
        </p:nvSpPr>
        <p:spPr>
          <a:xfrm>
            <a:off x="1314450" y="183356"/>
            <a:ext cx="6572250" cy="876300"/>
          </a:xfrm>
        </p:spPr>
        <p:txBody>
          <a:bodyPr rtlCol="0">
            <a:normAutofit/>
          </a:bodyPr>
          <a:lstStyle/>
          <a:p>
            <a:pPr>
              <a:defRPr/>
            </a:pPr>
            <a:r>
              <a:rPr lang="en-US" sz="2400" b="1" dirty="0">
                <a:solidFill>
                  <a:schemeClr val="accent1">
                    <a:lumMod val="50000"/>
                  </a:schemeClr>
                </a:solidFill>
              </a:rPr>
              <a:t>The sources of real sector financing in Russia</a:t>
            </a:r>
            <a:endParaRPr lang="ru-RU" sz="2400" b="1" dirty="0">
              <a:solidFill>
                <a:schemeClr val="accent1">
                  <a:lumMod val="50000"/>
                </a:schemeClr>
              </a:solidFill>
            </a:endParaRPr>
          </a:p>
        </p:txBody>
      </p:sp>
      <p:sp>
        <p:nvSpPr>
          <p:cNvPr id="21507" name="Содержимое 2">
            <a:extLst>
              <a:ext uri="{FF2B5EF4-FFF2-40B4-BE49-F238E27FC236}">
                <a16:creationId xmlns:a16="http://schemas.microsoft.com/office/drawing/2014/main" id="{07D46A4A-A7B8-427E-AE48-0FF4A890A1C1}"/>
              </a:ext>
            </a:extLst>
          </p:cNvPr>
          <p:cNvSpPr>
            <a:spLocks noGrp="1"/>
          </p:cNvSpPr>
          <p:nvPr>
            <p:ph idx="1"/>
          </p:nvPr>
        </p:nvSpPr>
        <p:spPr>
          <a:xfrm>
            <a:off x="1494235" y="1143000"/>
            <a:ext cx="6168628" cy="3143250"/>
          </a:xfrm>
        </p:spPr>
        <p:txBody>
          <a:bodyPr>
            <a:normAutofit lnSpcReduction="10000"/>
          </a:bodyPr>
          <a:lstStyle/>
          <a:p>
            <a:pPr eaLnBrk="1" hangingPunct="1">
              <a:buFont typeface="Wingdings" panose="05000000000000000000" pitchFamily="2" charset="2"/>
              <a:buChar char="v"/>
            </a:pPr>
            <a:r>
              <a:rPr lang="en-US" altLang="ru-RU" sz="2100"/>
              <a:t>More than half of investment comes from </a:t>
            </a:r>
            <a:r>
              <a:rPr lang="en-US" altLang="ru-RU" sz="2100" b="1"/>
              <a:t>external</a:t>
            </a:r>
            <a:r>
              <a:rPr lang="en-US" altLang="ru-RU" sz="2100"/>
              <a:t> sources.</a:t>
            </a:r>
          </a:p>
          <a:p>
            <a:pPr eaLnBrk="1" hangingPunct="1">
              <a:buFont typeface="Wingdings" panose="05000000000000000000" pitchFamily="2" charset="2"/>
              <a:buChar char="v"/>
            </a:pPr>
            <a:r>
              <a:rPr lang="en-US" altLang="ru-RU" sz="2100"/>
              <a:t>The predominant source in </a:t>
            </a:r>
            <a:r>
              <a:rPr lang="en-US" altLang="ru-RU" sz="2100" b="1"/>
              <a:t>external fixed investment </a:t>
            </a:r>
            <a:r>
              <a:rPr lang="en-US" altLang="ru-RU" sz="2100"/>
              <a:t>involving </a:t>
            </a:r>
            <a:r>
              <a:rPr lang="en-US" altLang="ru-RU" sz="2100" b="1"/>
              <a:t>central distribution </a:t>
            </a:r>
            <a:r>
              <a:rPr lang="en-US" altLang="ru-RU" sz="2100"/>
              <a:t>from state budgets of different levels and non-budgetary state funds: it consistently exceeds market raised funds. </a:t>
            </a:r>
            <a:endParaRPr lang="ru-RU" altLang="ru-RU" sz="2100"/>
          </a:p>
          <a:p>
            <a:pPr eaLnBrk="1" hangingPunct="1">
              <a:buFont typeface="Wingdings" panose="05000000000000000000" pitchFamily="2" charset="2"/>
              <a:buChar char="v"/>
            </a:pPr>
            <a:r>
              <a:rPr lang="en-US" altLang="ru-RU" sz="2100" b="1"/>
              <a:t>High-level organizations’ funds  </a:t>
            </a:r>
            <a:r>
              <a:rPr lang="en-US" altLang="ru-RU" sz="2100"/>
              <a:t>and their percentage is gradually increasing.</a:t>
            </a:r>
          </a:p>
          <a:p>
            <a:pPr eaLnBrk="1" hangingPunct="1">
              <a:buFont typeface="Wingdings" panose="05000000000000000000" pitchFamily="2" charset="2"/>
              <a:buChar char="v"/>
            </a:pPr>
            <a:r>
              <a:rPr lang="en-US" altLang="ru-RU" sz="2100"/>
              <a:t>The proportion of </a:t>
            </a:r>
            <a:r>
              <a:rPr lang="en-US" altLang="ru-RU" sz="2100" b="1"/>
              <a:t>FDI </a:t>
            </a:r>
            <a:r>
              <a:rPr lang="en-US" altLang="ru-RU" sz="2100"/>
              <a:t>is 5% on average. </a:t>
            </a:r>
            <a:endParaRPr lang="ru-RU" altLang="ru-RU" sz="2100"/>
          </a:p>
          <a:p>
            <a:pPr eaLnBrk="1" hangingPunct="1"/>
            <a:endParaRPr lang="ru-RU" altLang="ru-RU" sz="1800"/>
          </a:p>
        </p:txBody>
      </p:sp>
      <p:sp>
        <p:nvSpPr>
          <p:cNvPr id="21508" name="Номер слайда 4">
            <a:extLst>
              <a:ext uri="{FF2B5EF4-FFF2-40B4-BE49-F238E27FC236}">
                <a16:creationId xmlns:a16="http://schemas.microsoft.com/office/drawing/2014/main" id="{CD26D004-FB3E-455C-AD5D-59975FA9A65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557213" indent="-214313" eaLnBrk="0" hangingPunct="0">
              <a:defRPr>
                <a:solidFill>
                  <a:schemeClr val="tx1"/>
                </a:solidFill>
                <a:latin typeface="Arial" panose="020B0604020202020204" pitchFamily="34" charset="0"/>
                <a:cs typeface="Arial" panose="020B0604020202020204" pitchFamily="34" charset="0"/>
              </a:defRPr>
            </a:lvl2pPr>
            <a:lvl3pPr marL="857250" indent="-171450" eaLnBrk="0" hangingPunct="0">
              <a:defRPr>
                <a:solidFill>
                  <a:schemeClr val="tx1"/>
                </a:solidFill>
                <a:latin typeface="Arial" panose="020B0604020202020204" pitchFamily="34" charset="0"/>
                <a:cs typeface="Arial" panose="020B0604020202020204" pitchFamily="34" charset="0"/>
              </a:defRPr>
            </a:lvl3pPr>
            <a:lvl4pPr marL="1200150" indent="-171450" eaLnBrk="0" hangingPunct="0">
              <a:defRPr>
                <a:solidFill>
                  <a:schemeClr val="tx1"/>
                </a:solidFill>
                <a:latin typeface="Arial" panose="020B0604020202020204" pitchFamily="34" charset="0"/>
                <a:cs typeface="Arial" panose="020B0604020202020204" pitchFamily="34" charset="0"/>
              </a:defRPr>
            </a:lvl4pPr>
            <a:lvl5pPr marL="1543050" indent="-171450" eaLnBrk="0" hangingPunct="0">
              <a:defRPr>
                <a:solidFill>
                  <a:schemeClr val="tx1"/>
                </a:solidFill>
                <a:latin typeface="Arial" panose="020B0604020202020204" pitchFamily="34" charset="0"/>
                <a:cs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3A3B52D-6490-4332-B93C-4273513A37CB}" type="slidenum">
              <a:rPr lang="ru-RU" altLang="ru-RU" sz="1500">
                <a:solidFill>
                  <a:srgbClr val="898989"/>
                </a:solidFill>
                <a:latin typeface="Calibri" panose="020F0502020204030204" pitchFamily="34" charset="0"/>
              </a:rPr>
              <a:pPr eaLnBrk="1" hangingPunct="1"/>
              <a:t>5</a:t>
            </a:fld>
            <a:endParaRPr lang="ru-RU" altLang="ru-RU" sz="1500">
              <a:solidFill>
                <a:srgbClr val="898989"/>
              </a:solidFill>
              <a:latin typeface="Calibri" panose="020F0502020204030204" pitchFamily="34" charset="0"/>
            </a:endParaRPr>
          </a:p>
        </p:txBody>
      </p:sp>
      <p:sp>
        <p:nvSpPr>
          <p:cNvPr id="6" name="Нижний колонтитул 5">
            <a:extLst>
              <a:ext uri="{FF2B5EF4-FFF2-40B4-BE49-F238E27FC236}">
                <a16:creationId xmlns:a16="http://schemas.microsoft.com/office/drawing/2014/main" id="{F47759D4-53FF-41D6-A4FE-FE53C89296E2}"/>
              </a:ext>
            </a:extLst>
          </p:cNvPr>
          <p:cNvSpPr>
            <a:spLocks noGrp="1"/>
          </p:cNvSpPr>
          <p:nvPr>
            <p:ph type="ftr" sz="quarter" idx="11"/>
          </p:nvPr>
        </p:nvSpPr>
        <p:spPr/>
        <p:txBody>
          <a:bodyPr/>
          <a:lstStyle/>
          <a:p>
            <a:pPr>
              <a:defRPr/>
            </a:pPr>
            <a:r>
              <a:rPr lang="en-US"/>
              <a:t>EAEPE 2020 September 2-4</a:t>
            </a:r>
            <a:endParaRPr lang="ru-RU"/>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82A57C9-E468-4538-86A6-2FF153AE85C6}"/>
              </a:ext>
            </a:extLst>
          </p:cNvPr>
          <p:cNvSpPr>
            <a:spLocks noGrp="1"/>
          </p:cNvSpPr>
          <p:nvPr>
            <p:ph type="title"/>
          </p:nvPr>
        </p:nvSpPr>
        <p:spPr>
          <a:xfrm>
            <a:off x="722313" y="3201592"/>
            <a:ext cx="7772400" cy="1125140"/>
          </a:xfrm>
        </p:spPr>
        <p:txBody>
          <a:bodyPr>
            <a:normAutofit/>
          </a:bodyPr>
          <a:lstStyle/>
          <a:p>
            <a:pPr marL="342900" lvl="0" indent="-342900">
              <a:spcBef>
                <a:spcPct val="20000"/>
              </a:spcBef>
            </a:pPr>
            <a:endParaRPr lang="ru-RU" sz="2400" dirty="0"/>
          </a:p>
        </p:txBody>
      </p:sp>
      <p:sp>
        <p:nvSpPr>
          <p:cNvPr id="3" name="Текст 2">
            <a:extLst>
              <a:ext uri="{FF2B5EF4-FFF2-40B4-BE49-F238E27FC236}">
                <a16:creationId xmlns:a16="http://schemas.microsoft.com/office/drawing/2014/main" id="{E7654B1D-0B3F-4CAE-95C0-D43079D4A4F4}"/>
              </a:ext>
            </a:extLst>
          </p:cNvPr>
          <p:cNvSpPr>
            <a:spLocks noGrp="1"/>
          </p:cNvSpPr>
          <p:nvPr>
            <p:ph type="body" idx="1"/>
          </p:nvPr>
        </p:nvSpPr>
        <p:spPr/>
        <p:txBody>
          <a:bodyPr>
            <a:normAutofit fontScale="85000" lnSpcReduction="20000"/>
          </a:bodyPr>
          <a:lstStyle/>
          <a:p>
            <a:pPr lvl="0"/>
            <a:endParaRPr lang="en-US" sz="4000" dirty="0">
              <a:solidFill>
                <a:prstClr val="black"/>
              </a:solidFill>
            </a:endParaRPr>
          </a:p>
          <a:p>
            <a:r>
              <a:rPr lang="en-US" sz="4000" b="1" dirty="0"/>
              <a:t>Conclusion and discussion</a:t>
            </a:r>
            <a:endParaRPr lang="en-US" sz="4000" dirty="0">
              <a:solidFill>
                <a:prstClr val="black"/>
              </a:solidFill>
            </a:endParaRPr>
          </a:p>
        </p:txBody>
      </p:sp>
      <p:sp>
        <p:nvSpPr>
          <p:cNvPr id="4" name="Номер слайда 3">
            <a:extLst>
              <a:ext uri="{FF2B5EF4-FFF2-40B4-BE49-F238E27FC236}">
                <a16:creationId xmlns:a16="http://schemas.microsoft.com/office/drawing/2014/main" id="{6380820D-0A4A-404E-A391-B74164BD12AF}"/>
              </a:ext>
            </a:extLst>
          </p:cNvPr>
          <p:cNvSpPr>
            <a:spLocks noGrp="1"/>
          </p:cNvSpPr>
          <p:nvPr>
            <p:ph type="sldNum" sz="quarter" idx="12"/>
          </p:nvPr>
        </p:nvSpPr>
        <p:spPr/>
        <p:txBody>
          <a:bodyPr/>
          <a:lstStyle/>
          <a:p>
            <a:fld id="{725C68B6-61C2-468F-89AB-4B9F7531AA68}" type="slidenum">
              <a:rPr lang="ru-RU" smtClean="0"/>
              <a:pPr/>
              <a:t>50</a:t>
            </a:fld>
            <a:endParaRPr lang="ru-RU"/>
          </a:p>
        </p:txBody>
      </p:sp>
      <p:sp>
        <p:nvSpPr>
          <p:cNvPr id="5" name="Нижний колонтитул 4">
            <a:extLst>
              <a:ext uri="{FF2B5EF4-FFF2-40B4-BE49-F238E27FC236}">
                <a16:creationId xmlns:a16="http://schemas.microsoft.com/office/drawing/2014/main" id="{9F9CDC67-2E77-46E1-A281-C7F5AAC0E514}"/>
              </a:ext>
            </a:extLst>
          </p:cNvPr>
          <p:cNvSpPr>
            <a:spLocks noGrp="1"/>
          </p:cNvSpPr>
          <p:nvPr>
            <p:ph type="ftr" sz="quarter" idx="11"/>
          </p:nvPr>
        </p:nvSpPr>
        <p:spPr>
          <a:xfrm>
            <a:off x="3124200" y="4443959"/>
            <a:ext cx="3824064" cy="432048"/>
          </a:xfrm>
        </p:spPr>
        <p:txBody>
          <a:bodyPr/>
          <a:lstStyle/>
          <a:p>
            <a:r>
              <a:rPr lang="en-US"/>
              <a:t>EAEPE 2020 September 2-4</a:t>
            </a:r>
            <a:endParaRPr lang="ru-RU" dirty="0"/>
          </a:p>
        </p:txBody>
      </p:sp>
    </p:spTree>
    <p:extLst>
      <p:ext uri="{BB962C8B-B14F-4D97-AF65-F5344CB8AC3E}">
        <p14:creationId xmlns:p14="http://schemas.microsoft.com/office/powerpoint/2010/main" val="168560434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EFCFD5A-E97E-4F82-A929-19E6D8ABFAD8}"/>
              </a:ext>
            </a:extLst>
          </p:cNvPr>
          <p:cNvSpPr>
            <a:spLocks noGrp="1"/>
          </p:cNvSpPr>
          <p:nvPr>
            <p:ph type="title"/>
          </p:nvPr>
        </p:nvSpPr>
        <p:spPr>
          <a:xfrm>
            <a:off x="457200" y="321543"/>
            <a:ext cx="8229600" cy="363687"/>
          </a:xfrm>
        </p:spPr>
        <p:txBody>
          <a:bodyPr>
            <a:normAutofit fontScale="90000"/>
          </a:bodyPr>
          <a:lstStyle/>
          <a:p>
            <a:endParaRPr lang="ru-RU" dirty="0"/>
          </a:p>
        </p:txBody>
      </p:sp>
      <p:sp>
        <p:nvSpPr>
          <p:cNvPr id="3" name="Объект 2">
            <a:extLst>
              <a:ext uri="{FF2B5EF4-FFF2-40B4-BE49-F238E27FC236}">
                <a16:creationId xmlns:a16="http://schemas.microsoft.com/office/drawing/2014/main" id="{51A9DF68-07B3-43F7-81C6-39C72A0C8203}"/>
              </a:ext>
            </a:extLst>
          </p:cNvPr>
          <p:cNvSpPr>
            <a:spLocks noGrp="1"/>
          </p:cNvSpPr>
          <p:nvPr>
            <p:ph idx="1"/>
          </p:nvPr>
        </p:nvSpPr>
        <p:spPr>
          <a:xfrm>
            <a:off x="323528" y="771550"/>
            <a:ext cx="8496944" cy="3823073"/>
          </a:xfrm>
        </p:spPr>
        <p:txBody>
          <a:bodyPr>
            <a:noAutofit/>
          </a:bodyPr>
          <a:lstStyle/>
          <a:p>
            <a:r>
              <a:rPr lang="en-US" sz="1800" dirty="0"/>
              <a:t>The increasing complexity of the economic structure is reflected in the growth of the diversity of economic relations, which cannot be attributed to either the micro or macro level. We are talking about large corporations, about emerging alliances, about the development of clusters, about financial and industrial groups, platform markets, innovative systems and other structures in which hierarchical and horizontal forms of interaction coexist and complex monetary mechanisms for supporting their activities develop. “In general, evolutionary and institutional theories, modeling, clusters, network structures, and all sorts of group associations may require their own theoretical space — meso” (Chen, 2008. P. 121), which has happened in recent years in economic theory.</a:t>
            </a:r>
          </a:p>
        </p:txBody>
      </p:sp>
      <p:sp>
        <p:nvSpPr>
          <p:cNvPr id="4" name="Нижний колонтитул 3">
            <a:extLst>
              <a:ext uri="{FF2B5EF4-FFF2-40B4-BE49-F238E27FC236}">
                <a16:creationId xmlns:a16="http://schemas.microsoft.com/office/drawing/2014/main" id="{A2760894-C54D-40B5-B4F0-4E94B9C1768E}"/>
              </a:ext>
            </a:extLst>
          </p:cNvPr>
          <p:cNvSpPr>
            <a:spLocks noGrp="1"/>
          </p:cNvSpPr>
          <p:nvPr>
            <p:ph type="ftr" sz="quarter" idx="11"/>
          </p:nvPr>
        </p:nvSpPr>
        <p:spPr>
          <a:xfrm>
            <a:off x="3124200" y="4515966"/>
            <a:ext cx="3896072" cy="525141"/>
          </a:xfrm>
        </p:spPr>
        <p:txBody>
          <a:bodyPr/>
          <a:lstStyle/>
          <a:p>
            <a:r>
              <a:rPr lang="en-US"/>
              <a:t>EAEPE 2020 September 2-4</a:t>
            </a:r>
            <a:endParaRPr lang="ru-RU" dirty="0"/>
          </a:p>
        </p:txBody>
      </p:sp>
      <p:sp>
        <p:nvSpPr>
          <p:cNvPr id="5" name="Номер слайда 4">
            <a:extLst>
              <a:ext uri="{FF2B5EF4-FFF2-40B4-BE49-F238E27FC236}">
                <a16:creationId xmlns:a16="http://schemas.microsoft.com/office/drawing/2014/main" id="{E095CE5F-6512-49E1-AB52-0A9983B63E62}"/>
              </a:ext>
            </a:extLst>
          </p:cNvPr>
          <p:cNvSpPr>
            <a:spLocks noGrp="1"/>
          </p:cNvSpPr>
          <p:nvPr>
            <p:ph type="sldNum" sz="quarter" idx="12"/>
          </p:nvPr>
        </p:nvSpPr>
        <p:spPr/>
        <p:txBody>
          <a:bodyPr/>
          <a:lstStyle/>
          <a:p>
            <a:fld id="{725C68B6-61C2-468F-89AB-4B9F7531AA68}" type="slidenum">
              <a:rPr lang="ru-RU" smtClean="0"/>
              <a:pPr/>
              <a:t>51</a:t>
            </a:fld>
            <a:endParaRPr lang="ru-RU"/>
          </a:p>
        </p:txBody>
      </p:sp>
    </p:spTree>
    <p:extLst>
      <p:ext uri="{BB962C8B-B14F-4D97-AF65-F5344CB8AC3E}">
        <p14:creationId xmlns:p14="http://schemas.microsoft.com/office/powerpoint/2010/main" val="366745379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CA52507-6733-48E2-9B90-D7CB43CFD61F}"/>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75E59C9E-1D8D-4BAD-B6D8-0F1858526683}"/>
              </a:ext>
            </a:extLst>
          </p:cNvPr>
          <p:cNvSpPr>
            <a:spLocks noGrp="1"/>
          </p:cNvSpPr>
          <p:nvPr>
            <p:ph idx="1"/>
          </p:nvPr>
        </p:nvSpPr>
        <p:spPr/>
        <p:txBody>
          <a:bodyPr>
            <a:normAutofit fontScale="77500" lnSpcReduction="20000"/>
          </a:bodyPr>
          <a:lstStyle/>
          <a:p>
            <a:r>
              <a:rPr lang="en-US" dirty="0"/>
              <a:t>We also showed that the complication of ideas about the structure of the economy - from micro - to macro and then to meso - turns out to be connected with the inclusion of more developed money circulation schemes in theoretical economic models. As they say in the famous American phrase - </a:t>
            </a:r>
            <a:r>
              <a:rPr lang="en-US" i="1" dirty="0"/>
              <a:t>follow the money</a:t>
            </a:r>
            <a:r>
              <a:rPr lang="en-US" dirty="0"/>
              <a:t>, if you want to understand complicated things. The study of the mechanisms of money circulation in </a:t>
            </a:r>
            <a:r>
              <a:rPr lang="en-US" dirty="0" err="1"/>
              <a:t>mesoeconomic</a:t>
            </a:r>
            <a:r>
              <a:rPr lang="en-US" dirty="0"/>
              <a:t> studies can be a very promising direction for deepening our ideas about the structure of the modern economy.</a:t>
            </a:r>
            <a:endParaRPr lang="ru-RU" dirty="0"/>
          </a:p>
        </p:txBody>
      </p:sp>
      <p:sp>
        <p:nvSpPr>
          <p:cNvPr id="4" name="Нижний колонтитул 3">
            <a:extLst>
              <a:ext uri="{FF2B5EF4-FFF2-40B4-BE49-F238E27FC236}">
                <a16:creationId xmlns:a16="http://schemas.microsoft.com/office/drawing/2014/main" id="{8C1C4845-BF51-492D-8A4F-3D6FEB1218CC}"/>
              </a:ext>
            </a:extLst>
          </p:cNvPr>
          <p:cNvSpPr>
            <a:spLocks noGrp="1"/>
          </p:cNvSpPr>
          <p:nvPr>
            <p:ph type="ftr" sz="quarter" idx="11"/>
          </p:nvPr>
        </p:nvSpPr>
        <p:spPr/>
        <p:txBody>
          <a:bodyPr/>
          <a:lstStyle/>
          <a:p>
            <a:r>
              <a:rPr lang="en-US"/>
              <a:t>EAEPE 2020 September 2-4</a:t>
            </a:r>
            <a:endParaRPr lang="ru-RU"/>
          </a:p>
        </p:txBody>
      </p:sp>
      <p:sp>
        <p:nvSpPr>
          <p:cNvPr id="5" name="Номер слайда 4">
            <a:extLst>
              <a:ext uri="{FF2B5EF4-FFF2-40B4-BE49-F238E27FC236}">
                <a16:creationId xmlns:a16="http://schemas.microsoft.com/office/drawing/2014/main" id="{1D6C545E-DCDD-480C-8596-472C73F99F0D}"/>
              </a:ext>
            </a:extLst>
          </p:cNvPr>
          <p:cNvSpPr>
            <a:spLocks noGrp="1"/>
          </p:cNvSpPr>
          <p:nvPr>
            <p:ph type="sldNum" sz="quarter" idx="12"/>
          </p:nvPr>
        </p:nvSpPr>
        <p:spPr/>
        <p:txBody>
          <a:bodyPr/>
          <a:lstStyle/>
          <a:p>
            <a:fld id="{725C68B6-61C2-468F-89AB-4B9F7531AA68}" type="slidenum">
              <a:rPr lang="ru-RU" smtClean="0"/>
              <a:pPr/>
              <a:t>52</a:t>
            </a:fld>
            <a:endParaRPr lang="ru-RU"/>
          </a:p>
        </p:txBody>
      </p:sp>
    </p:spTree>
    <p:extLst>
      <p:ext uri="{BB962C8B-B14F-4D97-AF65-F5344CB8AC3E}">
        <p14:creationId xmlns:p14="http://schemas.microsoft.com/office/powerpoint/2010/main" val="221989072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DB4A50E-77AF-4DF1-B43A-64D901B42FA4}"/>
              </a:ext>
            </a:extLst>
          </p:cNvPr>
          <p:cNvSpPr>
            <a:spLocks noGrp="1"/>
          </p:cNvSpPr>
          <p:nvPr>
            <p:ph type="title"/>
          </p:nvPr>
        </p:nvSpPr>
        <p:spPr/>
        <p:txBody>
          <a:bodyPr>
            <a:noAutofit/>
          </a:bodyPr>
          <a:lstStyle/>
          <a:p>
            <a:r>
              <a:rPr lang="en-US" sz="2800" b="1" dirty="0"/>
              <a:t>See more</a:t>
            </a:r>
            <a:endParaRPr lang="ru-RU" sz="2800" b="1" dirty="0"/>
          </a:p>
        </p:txBody>
      </p:sp>
      <p:sp>
        <p:nvSpPr>
          <p:cNvPr id="3" name="Объект 2">
            <a:extLst>
              <a:ext uri="{FF2B5EF4-FFF2-40B4-BE49-F238E27FC236}">
                <a16:creationId xmlns:a16="http://schemas.microsoft.com/office/drawing/2014/main" id="{6CECB979-757D-4AF4-B4C1-12DDF1C1AEA4}"/>
              </a:ext>
            </a:extLst>
          </p:cNvPr>
          <p:cNvSpPr>
            <a:spLocks noGrp="1"/>
          </p:cNvSpPr>
          <p:nvPr>
            <p:ph idx="1"/>
          </p:nvPr>
        </p:nvSpPr>
        <p:spPr/>
        <p:txBody>
          <a:bodyPr>
            <a:normAutofit/>
          </a:bodyPr>
          <a:lstStyle/>
          <a:p>
            <a:pPr marL="0" indent="0" algn="just">
              <a:lnSpc>
                <a:spcPct val="107000"/>
              </a:lnSpc>
              <a:spcAft>
                <a:spcPts val="0"/>
              </a:spcAft>
              <a:buNone/>
            </a:pPr>
            <a:r>
              <a:rPr lang="ru-RU" sz="2000" dirty="0"/>
              <a:t>Кирдина-Чэндлер С.Г. </a:t>
            </a:r>
            <a:r>
              <a:rPr lang="en-US" sz="2000" dirty="0"/>
              <a:t>(2019) </a:t>
            </a:r>
            <a:r>
              <a:rPr lang="ru-RU" sz="2000" dirty="0"/>
              <a:t>Механизм денежного обращения как объект </a:t>
            </a:r>
            <a:r>
              <a:rPr lang="ru-RU" sz="2000" dirty="0" err="1"/>
              <a:t>мезоэкономического</a:t>
            </a:r>
            <a:r>
              <a:rPr lang="ru-RU" sz="2000" dirty="0"/>
              <a:t> анализа </a:t>
            </a:r>
            <a:r>
              <a:rPr lang="en-US" sz="2000" dirty="0"/>
              <a:t>//</a:t>
            </a:r>
            <a:r>
              <a:rPr lang="ru-RU" sz="2000" dirty="0"/>
              <a:t> </a:t>
            </a:r>
            <a:r>
              <a:rPr lang="en-US" sz="2000" dirty="0"/>
              <a:t>Journal of Institutional Studies</a:t>
            </a:r>
            <a:r>
              <a:rPr lang="ru-RU" sz="2000" dirty="0"/>
              <a:t>. Т. 12. № 3. (</a:t>
            </a:r>
            <a:r>
              <a:rPr lang="en-US" sz="2000" dirty="0">
                <a:solidFill>
                  <a:srgbClr val="000000"/>
                </a:solidFill>
                <a:ea typeface="Calibri" panose="020F0502020204030204" pitchFamily="34" charset="0"/>
                <a:cs typeface="Times New Roman" panose="02020603050405020304" pitchFamily="18" charset="0"/>
              </a:rPr>
              <a:t>Kirdina-Chandler, s.  (2019) Mechanism of money circulation as a subject of </a:t>
            </a:r>
            <a:r>
              <a:rPr lang="en-US" sz="2000" dirty="0" err="1">
                <a:solidFill>
                  <a:srgbClr val="000000"/>
                </a:solidFill>
                <a:ea typeface="Calibri" panose="020F0502020204030204" pitchFamily="34" charset="0"/>
                <a:cs typeface="Times New Roman" panose="02020603050405020304" pitchFamily="18" charset="0"/>
              </a:rPr>
              <a:t>mesoeconomic</a:t>
            </a:r>
            <a:r>
              <a:rPr lang="en-US" sz="2000" dirty="0">
                <a:solidFill>
                  <a:srgbClr val="000000"/>
                </a:solidFill>
                <a:ea typeface="Calibri" panose="020F0502020204030204" pitchFamily="34" charset="0"/>
                <a:cs typeface="Times New Roman" panose="02020603050405020304" pitchFamily="18" charset="0"/>
              </a:rPr>
              <a:t> analysis </a:t>
            </a:r>
            <a:r>
              <a:rPr lang="en-US" sz="2000" dirty="0">
                <a:solidFill>
                  <a:prstClr val="black"/>
                </a:solidFill>
              </a:rPr>
              <a:t>//</a:t>
            </a:r>
            <a:r>
              <a:rPr lang="ru-RU" sz="2000" dirty="0">
                <a:solidFill>
                  <a:prstClr val="black"/>
                </a:solidFill>
              </a:rPr>
              <a:t> </a:t>
            </a:r>
            <a:r>
              <a:rPr lang="en-US" sz="2000" dirty="0">
                <a:solidFill>
                  <a:prstClr val="black"/>
                </a:solidFill>
              </a:rPr>
              <a:t>Journal of Institutional Studies</a:t>
            </a:r>
            <a:r>
              <a:rPr lang="ru-RU" sz="2000" dirty="0">
                <a:solidFill>
                  <a:prstClr val="black"/>
                </a:solidFill>
              </a:rPr>
              <a:t>. </a:t>
            </a:r>
            <a:r>
              <a:rPr lang="en-US" sz="2000" dirty="0">
                <a:solidFill>
                  <a:prstClr val="black"/>
                </a:solidFill>
              </a:rPr>
              <a:t>Vol. </a:t>
            </a:r>
            <a:r>
              <a:rPr lang="ru-RU" sz="2000" dirty="0">
                <a:solidFill>
                  <a:prstClr val="black"/>
                </a:solidFill>
              </a:rPr>
              <a:t> 12. № 3</a:t>
            </a:r>
            <a:r>
              <a:rPr lang="en-US" sz="2000" dirty="0">
                <a:solidFill>
                  <a:prstClr val="black"/>
                </a:solidFill>
              </a:rPr>
              <a:t>. In Russian).</a:t>
            </a:r>
            <a:endParaRPr lang="ru-RU" sz="2000" dirty="0">
              <a:ea typeface="Calibri" panose="020F0502020204030204" pitchFamily="34" charset="0"/>
              <a:cs typeface="Times New Roman" panose="02020603050405020304" pitchFamily="18" charset="0"/>
            </a:endParaRPr>
          </a:p>
          <a:p>
            <a:pPr marL="0" indent="0" algn="just">
              <a:lnSpc>
                <a:spcPct val="107000"/>
              </a:lnSpc>
              <a:spcAft>
                <a:spcPts val="0"/>
              </a:spcAft>
              <a:buNone/>
            </a:pPr>
            <a:r>
              <a:rPr lang="en-US" sz="2000" dirty="0">
                <a:solidFill>
                  <a:srgbClr val="000000"/>
                </a:solidFill>
                <a:ea typeface="Times New Roman" panose="02020603050405020304" pitchFamily="18" charset="0"/>
                <a:cs typeface="Times New Roman" panose="02020603050405020304" pitchFamily="18" charset="0"/>
              </a:rPr>
              <a:t> </a:t>
            </a:r>
            <a:endParaRPr lang="ru-RU" sz="2000" dirty="0">
              <a:ea typeface="Calibri" panose="020F0502020204030204" pitchFamily="34" charset="0"/>
              <a:cs typeface="Times New Roman" panose="02020603050405020304" pitchFamily="18" charset="0"/>
            </a:endParaRPr>
          </a:p>
        </p:txBody>
      </p:sp>
      <p:sp>
        <p:nvSpPr>
          <p:cNvPr id="4" name="Номер слайда 3">
            <a:extLst>
              <a:ext uri="{FF2B5EF4-FFF2-40B4-BE49-F238E27FC236}">
                <a16:creationId xmlns:a16="http://schemas.microsoft.com/office/drawing/2014/main" id="{B94D554D-62CC-4558-B868-2333DD1909F2}"/>
              </a:ext>
            </a:extLst>
          </p:cNvPr>
          <p:cNvSpPr>
            <a:spLocks noGrp="1"/>
          </p:cNvSpPr>
          <p:nvPr>
            <p:ph type="sldNum" sz="quarter" idx="12"/>
          </p:nvPr>
        </p:nvSpPr>
        <p:spPr/>
        <p:txBody>
          <a:bodyPr/>
          <a:lstStyle/>
          <a:p>
            <a:fld id="{725C68B6-61C2-468F-89AB-4B9F7531AA68}" type="slidenum">
              <a:rPr lang="ru-RU" smtClean="0"/>
              <a:pPr/>
              <a:t>53</a:t>
            </a:fld>
            <a:endParaRPr lang="ru-RU"/>
          </a:p>
        </p:txBody>
      </p:sp>
      <p:sp>
        <p:nvSpPr>
          <p:cNvPr id="5" name="Нижний колонтитул 4">
            <a:extLst>
              <a:ext uri="{FF2B5EF4-FFF2-40B4-BE49-F238E27FC236}">
                <a16:creationId xmlns:a16="http://schemas.microsoft.com/office/drawing/2014/main" id="{C9A28B69-1EB5-4FB2-B819-809C98F521E7}"/>
              </a:ext>
            </a:extLst>
          </p:cNvPr>
          <p:cNvSpPr>
            <a:spLocks noGrp="1"/>
          </p:cNvSpPr>
          <p:nvPr>
            <p:ph type="ftr" sz="quarter" idx="11"/>
          </p:nvPr>
        </p:nvSpPr>
        <p:spPr>
          <a:xfrm>
            <a:off x="2267744" y="4767263"/>
            <a:ext cx="3752056" cy="273844"/>
          </a:xfrm>
        </p:spPr>
        <p:txBody>
          <a:bodyPr/>
          <a:lstStyle/>
          <a:p>
            <a:r>
              <a:rPr lang="en-US"/>
              <a:t>EAEPE 2020 September 2-4</a:t>
            </a:r>
            <a:endParaRPr lang="ru-RU" dirty="0"/>
          </a:p>
        </p:txBody>
      </p:sp>
    </p:spTree>
    <p:extLst>
      <p:ext uri="{BB962C8B-B14F-4D97-AF65-F5344CB8AC3E}">
        <p14:creationId xmlns:p14="http://schemas.microsoft.com/office/powerpoint/2010/main" val="80707813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4C3103B-AE2E-41DA-8805-65F1A948FD5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Oval 10">
            <a:extLst>
              <a:ext uri="{FF2B5EF4-FFF2-40B4-BE49-F238E27FC236}">
                <a16:creationId xmlns:a16="http://schemas.microsoft.com/office/drawing/2014/main" id="{CB1340FC-C4E2-4CD5-9BCA-7A022E8B49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00761" y="749976"/>
            <a:ext cx="2583177" cy="2583177"/>
          </a:xfrm>
          <a:prstGeom prst="ellipse">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E3BC0C31-69A7-4200-9AFE-927230E1E04C}"/>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522807"/>
            <a:ext cx="5253850" cy="3620693"/>
          </a:xfrm>
          <a:custGeom>
            <a:avLst/>
            <a:gdLst>
              <a:gd name="connsiteX0" fmla="*/ 1974535 w 7005134"/>
              <a:gd name="connsiteY0" fmla="*/ 0 h 4827590"/>
              <a:gd name="connsiteX1" fmla="*/ 7003848 w 7005134"/>
              <a:gd name="connsiteY1" fmla="*/ 4776721 h 4827590"/>
              <a:gd name="connsiteX2" fmla="*/ 7005134 w 7005134"/>
              <a:gd name="connsiteY2" fmla="*/ 4827590 h 4827590"/>
              <a:gd name="connsiteX3" fmla="*/ 0 w 7005134"/>
              <a:gd name="connsiteY3" fmla="*/ 4827590 h 4827590"/>
              <a:gd name="connsiteX4" fmla="*/ 0 w 7005134"/>
              <a:gd name="connsiteY4" fmla="*/ 402231 h 4827590"/>
              <a:gd name="connsiteX5" fmla="*/ 14349 w 7005134"/>
              <a:gd name="connsiteY5" fmla="*/ 395744 h 4827590"/>
              <a:gd name="connsiteX6" fmla="*/ 1974535 w 7005134"/>
              <a:gd name="connsiteY6" fmla="*/ 0 h 48275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005134" h="4827590">
                <a:moveTo>
                  <a:pt x="1974535" y="0"/>
                </a:moveTo>
                <a:cubicBezTo>
                  <a:pt x="4668853" y="0"/>
                  <a:pt x="6868971" y="2115921"/>
                  <a:pt x="7003848" y="4776721"/>
                </a:cubicBezTo>
                <a:lnTo>
                  <a:pt x="7005134" y="4827590"/>
                </a:lnTo>
                <a:lnTo>
                  <a:pt x="0" y="4827590"/>
                </a:lnTo>
                <a:lnTo>
                  <a:pt x="0" y="402231"/>
                </a:lnTo>
                <a:lnTo>
                  <a:pt x="14349" y="395744"/>
                </a:lnTo>
                <a:cubicBezTo>
                  <a:pt x="616832" y="140915"/>
                  <a:pt x="1279227" y="0"/>
                  <a:pt x="1974535" y="0"/>
                </a:cubicBezTo>
                <a:close/>
              </a:path>
            </a:pathLst>
          </a:cu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5" name="Straight Connector 14">
            <a:extLst>
              <a:ext uri="{FF2B5EF4-FFF2-40B4-BE49-F238E27FC236}">
                <a16:creationId xmlns:a16="http://schemas.microsoft.com/office/drawing/2014/main" id="{45B5AFC7-2F07-4F7B-9151-E45D7548D8F3}"/>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54405" y="3337560"/>
            <a:ext cx="925830" cy="0"/>
          </a:xfrm>
          <a:prstGeom prst="line">
            <a:avLst/>
          </a:prstGeom>
          <a:ln w="508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2" name="Заголовок 1">
            <a:extLst>
              <a:ext uri="{FF2B5EF4-FFF2-40B4-BE49-F238E27FC236}">
                <a16:creationId xmlns:a16="http://schemas.microsoft.com/office/drawing/2014/main" id="{29B2C473-05A8-41FD-8754-184433B1D0B4}"/>
              </a:ext>
            </a:extLst>
          </p:cNvPr>
          <p:cNvSpPr>
            <a:spLocks noGrp="1"/>
          </p:cNvSpPr>
          <p:nvPr>
            <p:ph type="title"/>
          </p:nvPr>
        </p:nvSpPr>
        <p:spPr>
          <a:xfrm>
            <a:off x="-339700" y="2119474"/>
            <a:ext cx="7730964" cy="994172"/>
          </a:xfrm>
        </p:spPr>
        <p:txBody>
          <a:bodyPr>
            <a:normAutofit fontScale="90000"/>
          </a:bodyPr>
          <a:lstStyle/>
          <a:p>
            <a:r>
              <a:rPr lang="en-US" dirty="0"/>
              <a:t>Thank you for your attention!</a:t>
            </a:r>
            <a:br>
              <a:rPr lang="en-US" dirty="0"/>
            </a:br>
            <a:r>
              <a:rPr lang="en-US" dirty="0"/>
              <a:t> </a:t>
            </a:r>
            <a:r>
              <a:rPr lang="ru-RU" dirty="0"/>
              <a:t>Спасибо за внимание!</a:t>
            </a:r>
          </a:p>
        </p:txBody>
      </p:sp>
      <p:sp>
        <p:nvSpPr>
          <p:cNvPr id="3" name="Объект 2">
            <a:extLst>
              <a:ext uri="{FF2B5EF4-FFF2-40B4-BE49-F238E27FC236}">
                <a16:creationId xmlns:a16="http://schemas.microsoft.com/office/drawing/2014/main" id="{EF5CC2D4-3B1D-47CB-9348-161ED8F02F9A}"/>
              </a:ext>
            </a:extLst>
          </p:cNvPr>
          <p:cNvSpPr>
            <a:spLocks noGrp="1"/>
          </p:cNvSpPr>
          <p:nvPr>
            <p:ph idx="1"/>
          </p:nvPr>
        </p:nvSpPr>
        <p:spPr>
          <a:xfrm>
            <a:off x="870966" y="525764"/>
            <a:ext cx="4863070" cy="2807387"/>
          </a:xfrm>
        </p:spPr>
        <p:txBody>
          <a:bodyPr anchor="ctr">
            <a:normAutofit/>
          </a:bodyPr>
          <a:lstStyle/>
          <a:p>
            <a:pPr marL="0" indent="0">
              <a:buNone/>
            </a:pPr>
            <a:endParaRPr lang="ru-RU" sz="2400" b="1" dirty="0">
              <a:solidFill>
                <a:srgbClr val="FF0000"/>
              </a:solidFill>
            </a:endParaRPr>
          </a:p>
        </p:txBody>
      </p:sp>
      <p:sp>
        <p:nvSpPr>
          <p:cNvPr id="4" name="Номер слайда 3">
            <a:extLst>
              <a:ext uri="{FF2B5EF4-FFF2-40B4-BE49-F238E27FC236}">
                <a16:creationId xmlns:a16="http://schemas.microsoft.com/office/drawing/2014/main" id="{EB6D32C9-7561-4332-88BB-CA66F19A038E}"/>
              </a:ext>
            </a:extLst>
          </p:cNvPr>
          <p:cNvSpPr>
            <a:spLocks noGrp="1"/>
          </p:cNvSpPr>
          <p:nvPr>
            <p:ph type="sldNum" sz="quarter" idx="12"/>
          </p:nvPr>
        </p:nvSpPr>
        <p:spPr>
          <a:xfrm>
            <a:off x="8272458" y="4767262"/>
            <a:ext cx="411480" cy="273844"/>
          </a:xfrm>
        </p:spPr>
        <p:txBody>
          <a:bodyPr>
            <a:normAutofit/>
          </a:bodyPr>
          <a:lstStyle/>
          <a:p>
            <a:pPr>
              <a:spcAft>
                <a:spcPts val="600"/>
              </a:spcAft>
            </a:pPr>
            <a:fld id="{725C68B6-61C2-468F-89AB-4B9F7531AA68}" type="slidenum">
              <a:rPr lang="ru-RU" sz="800">
                <a:solidFill>
                  <a:prstClr val="black">
                    <a:tint val="75000"/>
                  </a:prstClr>
                </a:solidFill>
              </a:rPr>
              <a:pPr>
                <a:spcAft>
                  <a:spcPts val="600"/>
                </a:spcAft>
              </a:pPr>
              <a:t>54</a:t>
            </a:fld>
            <a:endParaRPr lang="ru-RU" sz="800">
              <a:solidFill>
                <a:prstClr val="black">
                  <a:tint val="75000"/>
                </a:prstClr>
              </a:solidFill>
            </a:endParaRPr>
          </a:p>
        </p:txBody>
      </p:sp>
      <p:sp>
        <p:nvSpPr>
          <p:cNvPr id="5" name="Нижний колонтитул 4">
            <a:extLst>
              <a:ext uri="{FF2B5EF4-FFF2-40B4-BE49-F238E27FC236}">
                <a16:creationId xmlns:a16="http://schemas.microsoft.com/office/drawing/2014/main" id="{2D133F35-E97B-442B-9695-2D2B18ED57EA}"/>
              </a:ext>
            </a:extLst>
          </p:cNvPr>
          <p:cNvSpPr>
            <a:spLocks noGrp="1"/>
          </p:cNvSpPr>
          <p:nvPr>
            <p:ph type="ftr" sz="quarter" idx="11"/>
          </p:nvPr>
        </p:nvSpPr>
        <p:spPr/>
        <p:txBody>
          <a:bodyPr/>
          <a:lstStyle/>
          <a:p>
            <a:r>
              <a:rPr lang="en-US"/>
              <a:t>EAEPE 2020 September 2-4</a:t>
            </a:r>
            <a:endParaRPr lang="ru-RU"/>
          </a:p>
        </p:txBody>
      </p:sp>
      <p:sp>
        <p:nvSpPr>
          <p:cNvPr id="6" name="Прямоугольник 5">
            <a:extLst>
              <a:ext uri="{FF2B5EF4-FFF2-40B4-BE49-F238E27FC236}">
                <a16:creationId xmlns:a16="http://schemas.microsoft.com/office/drawing/2014/main" id="{052C0022-E14E-48FE-B3B5-EC18A328E317}"/>
              </a:ext>
            </a:extLst>
          </p:cNvPr>
          <p:cNvSpPr/>
          <p:nvPr/>
        </p:nvSpPr>
        <p:spPr>
          <a:xfrm>
            <a:off x="1488831" y="3836472"/>
            <a:ext cx="3136949" cy="461665"/>
          </a:xfrm>
          <a:prstGeom prst="rect">
            <a:avLst/>
          </a:prstGeom>
        </p:spPr>
        <p:txBody>
          <a:bodyPr wrap="none">
            <a:spAutoFit/>
          </a:bodyPr>
          <a:lstStyle/>
          <a:p>
            <a:r>
              <a:rPr lang="en-US" sz="2400" b="1" dirty="0">
                <a:solidFill>
                  <a:srgbClr val="FF0000"/>
                </a:solidFill>
              </a:rPr>
              <a:t>kirdina777@gmail.com</a:t>
            </a:r>
            <a:endParaRPr lang="ru-RU" sz="2400" b="1" dirty="0">
              <a:solidFill>
                <a:srgbClr val="FF0000"/>
              </a:solidFill>
            </a:endParaRPr>
          </a:p>
        </p:txBody>
      </p:sp>
    </p:spTree>
    <p:extLst>
      <p:ext uri="{BB962C8B-B14F-4D97-AF65-F5344CB8AC3E}">
        <p14:creationId xmlns:p14="http://schemas.microsoft.com/office/powerpoint/2010/main" val="2845081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ABB0C7F-F0D3-49DF-8F30-F5638D6E92A1}"/>
              </a:ext>
            </a:extLst>
          </p:cNvPr>
          <p:cNvSpPr>
            <a:spLocks noGrp="1"/>
          </p:cNvSpPr>
          <p:nvPr>
            <p:ph type="title"/>
          </p:nvPr>
        </p:nvSpPr>
        <p:spPr>
          <a:xfrm>
            <a:off x="1439467" y="250031"/>
            <a:ext cx="6288881" cy="648891"/>
          </a:xfrm>
        </p:spPr>
        <p:txBody>
          <a:bodyPr rtlCol="0">
            <a:noAutofit/>
          </a:bodyPr>
          <a:lstStyle/>
          <a:p>
            <a:pPr>
              <a:defRPr/>
            </a:pPr>
            <a:r>
              <a:rPr lang="en-US" sz="2400" b="1" dirty="0">
                <a:solidFill>
                  <a:schemeClr val="accent1">
                    <a:lumMod val="50000"/>
                  </a:schemeClr>
                </a:solidFill>
              </a:rPr>
              <a:t>China: Actual funds for investment, %</a:t>
            </a:r>
            <a:endParaRPr lang="ru-RU" sz="2400" b="1" dirty="0">
              <a:solidFill>
                <a:schemeClr val="accent1">
                  <a:lumMod val="50000"/>
                </a:schemeClr>
              </a:solidFill>
            </a:endParaRPr>
          </a:p>
        </p:txBody>
      </p:sp>
      <p:graphicFrame>
        <p:nvGraphicFramePr>
          <p:cNvPr id="12" name="Содержимое 11">
            <a:extLst>
              <a:ext uri="{FF2B5EF4-FFF2-40B4-BE49-F238E27FC236}">
                <a16:creationId xmlns:a16="http://schemas.microsoft.com/office/drawing/2014/main" id="{1782081B-A017-43C9-85C7-721487FBB7C6}"/>
              </a:ext>
            </a:extLst>
          </p:cNvPr>
          <p:cNvGraphicFramePr>
            <a:graphicFrameLocks noGrp="1"/>
          </p:cNvGraphicFramePr>
          <p:nvPr>
            <p:ph idx="1"/>
          </p:nvPr>
        </p:nvGraphicFramePr>
        <p:xfrm>
          <a:off x="1601391" y="1059657"/>
          <a:ext cx="5832873" cy="2262190"/>
        </p:xfrm>
        <a:graphic>
          <a:graphicData uri="http://schemas.openxmlformats.org/drawingml/2006/table">
            <a:tbl>
              <a:tblPr/>
              <a:tblGrid>
                <a:gridCol w="2078530">
                  <a:extLst>
                    <a:ext uri="{9D8B030D-6E8A-4147-A177-3AD203B41FA5}">
                      <a16:colId xmlns:a16="http://schemas.microsoft.com/office/drawing/2014/main" val="20000"/>
                    </a:ext>
                  </a:extLst>
                </a:gridCol>
                <a:gridCol w="530458">
                  <a:extLst>
                    <a:ext uri="{9D8B030D-6E8A-4147-A177-3AD203B41FA5}">
                      <a16:colId xmlns:a16="http://schemas.microsoft.com/office/drawing/2014/main" val="20001"/>
                    </a:ext>
                  </a:extLst>
                </a:gridCol>
                <a:gridCol w="574843">
                  <a:extLst>
                    <a:ext uri="{9D8B030D-6E8A-4147-A177-3AD203B41FA5}">
                      <a16:colId xmlns:a16="http://schemas.microsoft.com/office/drawing/2014/main" val="20002"/>
                    </a:ext>
                  </a:extLst>
                </a:gridCol>
                <a:gridCol w="530458">
                  <a:extLst>
                    <a:ext uri="{9D8B030D-6E8A-4147-A177-3AD203B41FA5}">
                      <a16:colId xmlns:a16="http://schemas.microsoft.com/office/drawing/2014/main" val="20003"/>
                    </a:ext>
                  </a:extLst>
                </a:gridCol>
                <a:gridCol w="530458">
                  <a:extLst>
                    <a:ext uri="{9D8B030D-6E8A-4147-A177-3AD203B41FA5}">
                      <a16:colId xmlns:a16="http://schemas.microsoft.com/office/drawing/2014/main" val="20004"/>
                    </a:ext>
                  </a:extLst>
                </a:gridCol>
                <a:gridCol w="529376">
                  <a:extLst>
                    <a:ext uri="{9D8B030D-6E8A-4147-A177-3AD203B41FA5}">
                      <a16:colId xmlns:a16="http://schemas.microsoft.com/office/drawing/2014/main" val="20005"/>
                    </a:ext>
                  </a:extLst>
                </a:gridCol>
                <a:gridCol w="529375">
                  <a:extLst>
                    <a:ext uri="{9D8B030D-6E8A-4147-A177-3AD203B41FA5}">
                      <a16:colId xmlns:a16="http://schemas.microsoft.com/office/drawing/2014/main" val="20006"/>
                    </a:ext>
                  </a:extLst>
                </a:gridCol>
                <a:gridCol w="529375">
                  <a:extLst>
                    <a:ext uri="{9D8B030D-6E8A-4147-A177-3AD203B41FA5}">
                      <a16:colId xmlns:a16="http://schemas.microsoft.com/office/drawing/2014/main" val="20007"/>
                    </a:ext>
                  </a:extLst>
                </a:gridCol>
              </a:tblGrid>
              <a:tr h="262918">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endParaRPr kumimoji="0" lang="en-US" sz="1500" b="0" i="0" u="none" strike="noStrike" cap="none" normalizeH="0" baseline="0" dirty="0">
                        <a:ln>
                          <a:noFill/>
                        </a:ln>
                        <a:solidFill>
                          <a:schemeClr val="tx1"/>
                        </a:solidFill>
                        <a:effectLst/>
                        <a:latin typeface="Calibri" pitchFamily="34" charset="0"/>
                        <a:cs typeface="Times New Roman" pitchFamily="18" charset="0"/>
                      </a:endParaRPr>
                    </a:p>
                  </a:txBody>
                  <a:tcPr marL="44243" marR="44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ru-RU" sz="1500" b="1" i="0" u="none" strike="noStrike" cap="none" normalizeH="0" baseline="0">
                          <a:ln>
                            <a:noFill/>
                          </a:ln>
                          <a:solidFill>
                            <a:schemeClr val="tx1"/>
                          </a:solidFill>
                          <a:effectLst/>
                          <a:latin typeface="Calibri" pitchFamily="34" charset="0"/>
                          <a:cs typeface="Times New Roman" pitchFamily="18" charset="0"/>
                        </a:rPr>
                        <a:t>199</a:t>
                      </a:r>
                      <a:r>
                        <a:rPr kumimoji="0" lang="en-US" sz="1500" b="1" i="0" u="none" strike="noStrike" cap="none" normalizeH="0" baseline="0">
                          <a:ln>
                            <a:noFill/>
                          </a:ln>
                          <a:solidFill>
                            <a:schemeClr val="tx1"/>
                          </a:solidFill>
                          <a:effectLst/>
                          <a:latin typeface="Calibri" pitchFamily="34" charset="0"/>
                          <a:cs typeface="Times New Roman" pitchFamily="18" charset="0"/>
                        </a:rPr>
                        <a:t>0</a:t>
                      </a:r>
                      <a:endParaRPr kumimoji="0" lang="ru-RU" sz="1500" b="1" i="0" u="none" strike="noStrike" cap="none" normalizeH="0" baseline="0">
                        <a:ln>
                          <a:noFill/>
                        </a:ln>
                        <a:solidFill>
                          <a:schemeClr val="tx1"/>
                        </a:solidFill>
                        <a:effectLst/>
                        <a:latin typeface="Calibri" pitchFamily="34" charset="0"/>
                        <a:cs typeface="Times New Roman" pitchFamily="18" charset="0"/>
                      </a:endParaRPr>
                    </a:p>
                  </a:txBody>
                  <a:tcPr marL="44243" marR="44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1500" b="1" i="0" u="none" strike="noStrike" cap="none" normalizeH="0" baseline="0">
                          <a:ln>
                            <a:noFill/>
                          </a:ln>
                          <a:solidFill>
                            <a:schemeClr val="tx1"/>
                          </a:solidFill>
                          <a:effectLst/>
                          <a:latin typeface="Calibri" pitchFamily="34" charset="0"/>
                          <a:cs typeface="Times New Roman" pitchFamily="18" charset="0"/>
                        </a:rPr>
                        <a:t>1995 </a:t>
                      </a:r>
                      <a:endParaRPr kumimoji="0" lang="ru-RU" sz="1500" b="1" i="0" u="none" strike="noStrike" cap="none" normalizeH="0" baseline="0">
                        <a:ln>
                          <a:noFill/>
                        </a:ln>
                        <a:solidFill>
                          <a:schemeClr val="tx1"/>
                        </a:solidFill>
                        <a:effectLst/>
                        <a:latin typeface="Calibri" pitchFamily="34" charset="0"/>
                        <a:cs typeface="Times New Roman" pitchFamily="18" charset="0"/>
                      </a:endParaRPr>
                    </a:p>
                  </a:txBody>
                  <a:tcPr marL="44243" marR="44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ru-RU" sz="1500" b="1" i="0" u="none" strike="noStrike" cap="none" normalizeH="0" baseline="0">
                          <a:ln>
                            <a:noFill/>
                          </a:ln>
                          <a:solidFill>
                            <a:schemeClr val="tx1"/>
                          </a:solidFill>
                          <a:effectLst/>
                          <a:latin typeface="Calibri" pitchFamily="34" charset="0"/>
                          <a:cs typeface="Times New Roman" pitchFamily="18" charset="0"/>
                        </a:rPr>
                        <a:t>200</a:t>
                      </a:r>
                      <a:r>
                        <a:rPr kumimoji="0" lang="en-US" sz="1500" b="1" i="0" u="none" strike="noStrike" cap="none" normalizeH="0" baseline="0">
                          <a:ln>
                            <a:noFill/>
                          </a:ln>
                          <a:solidFill>
                            <a:schemeClr val="tx1"/>
                          </a:solidFill>
                          <a:effectLst/>
                          <a:latin typeface="Calibri" pitchFamily="34" charset="0"/>
                          <a:cs typeface="Times New Roman" pitchFamily="18" charset="0"/>
                        </a:rPr>
                        <a:t>0</a:t>
                      </a:r>
                      <a:endParaRPr kumimoji="0" lang="ru-RU" sz="1500" b="1" i="0" u="none" strike="noStrike" cap="none" normalizeH="0" baseline="0">
                        <a:ln>
                          <a:noFill/>
                        </a:ln>
                        <a:solidFill>
                          <a:schemeClr val="tx1"/>
                        </a:solidFill>
                        <a:effectLst/>
                        <a:latin typeface="Calibri" pitchFamily="34" charset="0"/>
                        <a:cs typeface="Times New Roman" pitchFamily="18" charset="0"/>
                      </a:endParaRPr>
                    </a:p>
                  </a:txBody>
                  <a:tcPr marL="44243" marR="44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ru-RU" sz="1500" b="1" i="0" u="none" strike="noStrike" cap="none" normalizeH="0" baseline="0">
                          <a:ln>
                            <a:noFill/>
                          </a:ln>
                          <a:solidFill>
                            <a:schemeClr val="tx1"/>
                          </a:solidFill>
                          <a:effectLst/>
                          <a:latin typeface="Calibri" pitchFamily="34" charset="0"/>
                          <a:cs typeface="Times New Roman" pitchFamily="18" charset="0"/>
                        </a:rPr>
                        <a:t>200</a:t>
                      </a:r>
                      <a:r>
                        <a:rPr kumimoji="0" lang="en-US" sz="1500" b="1" i="0" u="none" strike="noStrike" cap="none" normalizeH="0" baseline="0">
                          <a:ln>
                            <a:noFill/>
                          </a:ln>
                          <a:solidFill>
                            <a:schemeClr val="tx1"/>
                          </a:solidFill>
                          <a:effectLst/>
                          <a:latin typeface="Calibri" pitchFamily="34" charset="0"/>
                          <a:cs typeface="Times New Roman" pitchFamily="18" charset="0"/>
                        </a:rPr>
                        <a:t>5</a:t>
                      </a:r>
                      <a:endParaRPr kumimoji="0" lang="ru-RU" sz="1500" b="1" i="0" u="none" strike="noStrike" cap="none" normalizeH="0" baseline="0">
                        <a:ln>
                          <a:noFill/>
                        </a:ln>
                        <a:solidFill>
                          <a:schemeClr val="tx1"/>
                        </a:solidFill>
                        <a:effectLst/>
                        <a:latin typeface="Calibri" pitchFamily="34" charset="0"/>
                        <a:cs typeface="Times New Roman" pitchFamily="18" charset="0"/>
                      </a:endParaRPr>
                    </a:p>
                  </a:txBody>
                  <a:tcPr marL="44243" marR="44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1500" b="1" i="0" u="none" strike="noStrike" cap="none" normalizeH="0" baseline="0">
                          <a:ln>
                            <a:noFill/>
                          </a:ln>
                          <a:solidFill>
                            <a:schemeClr val="tx1"/>
                          </a:solidFill>
                          <a:effectLst/>
                          <a:latin typeface="Calibri" pitchFamily="34" charset="0"/>
                          <a:cs typeface="Times New Roman" pitchFamily="18" charset="0"/>
                        </a:rPr>
                        <a:t>2010</a:t>
                      </a:r>
                      <a:endParaRPr kumimoji="0" lang="ru-RU" sz="1500" b="1" i="0" u="none" strike="noStrike" cap="none" normalizeH="0" baseline="0">
                        <a:ln>
                          <a:noFill/>
                        </a:ln>
                        <a:solidFill>
                          <a:schemeClr val="tx1"/>
                        </a:solidFill>
                        <a:effectLst/>
                        <a:latin typeface="Calibri" pitchFamily="34" charset="0"/>
                        <a:cs typeface="Times New Roman" pitchFamily="18" charset="0"/>
                      </a:endParaRPr>
                    </a:p>
                  </a:txBody>
                  <a:tcPr marL="44243" marR="44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1500" b="1" i="0" u="none" strike="noStrike" cap="none" normalizeH="0" baseline="0" dirty="0">
                          <a:ln>
                            <a:noFill/>
                          </a:ln>
                          <a:solidFill>
                            <a:schemeClr val="tx1"/>
                          </a:solidFill>
                          <a:effectLst/>
                          <a:latin typeface="Calibri" pitchFamily="34" charset="0"/>
                          <a:cs typeface="Times New Roman" pitchFamily="18" charset="0"/>
                        </a:rPr>
                        <a:t>2013</a:t>
                      </a:r>
                      <a:endParaRPr kumimoji="0" lang="ru-RU" sz="1500" b="1" i="0" u="none" strike="noStrike" cap="none" normalizeH="0" baseline="0" dirty="0">
                        <a:ln>
                          <a:noFill/>
                        </a:ln>
                        <a:solidFill>
                          <a:schemeClr val="tx1"/>
                        </a:solidFill>
                        <a:effectLst/>
                        <a:latin typeface="Calibri" pitchFamily="34" charset="0"/>
                        <a:cs typeface="Times New Roman" pitchFamily="18" charset="0"/>
                      </a:endParaRPr>
                    </a:p>
                  </a:txBody>
                  <a:tcPr marL="44243" marR="44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1500" b="1" i="0" u="none" strike="noStrike" cap="none" normalizeH="0" baseline="0" dirty="0">
                          <a:ln>
                            <a:noFill/>
                          </a:ln>
                          <a:solidFill>
                            <a:schemeClr val="tx1"/>
                          </a:solidFill>
                          <a:effectLst/>
                          <a:latin typeface="Calibri" pitchFamily="34" charset="0"/>
                          <a:cs typeface="Times New Roman" pitchFamily="18" charset="0"/>
                        </a:rPr>
                        <a:t>2014</a:t>
                      </a:r>
                      <a:endParaRPr kumimoji="0" lang="ru-RU" sz="1500" b="1" i="0" u="none" strike="noStrike" cap="none" normalizeH="0" baseline="0" dirty="0">
                        <a:ln>
                          <a:noFill/>
                        </a:ln>
                        <a:solidFill>
                          <a:schemeClr val="tx1"/>
                        </a:solidFill>
                        <a:effectLst/>
                        <a:latin typeface="Calibri" pitchFamily="34" charset="0"/>
                        <a:cs typeface="Times New Roman" pitchFamily="18" charset="0"/>
                      </a:endParaRPr>
                    </a:p>
                  </a:txBody>
                  <a:tcPr marL="44243" marR="44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25836">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500" b="0" i="0" u="none" strike="noStrike" cap="none" normalizeH="0" baseline="0">
                          <a:ln>
                            <a:noFill/>
                          </a:ln>
                          <a:solidFill>
                            <a:schemeClr val="tx1"/>
                          </a:solidFill>
                          <a:effectLst/>
                          <a:latin typeface="Calibri" pitchFamily="34" charset="0"/>
                          <a:cs typeface="Times New Roman" pitchFamily="18" charset="0"/>
                        </a:rPr>
                        <a:t>Funds for investment, </a:t>
                      </a:r>
                      <a:endParaRPr kumimoji="0" lang="en-US" sz="1500" b="0" i="0" u="none" strike="noStrike" cap="none" normalizeH="0" baseline="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ru-RU" sz="1500" b="0" i="0" u="none" strike="noStrike" cap="none" normalizeH="0" baseline="0">
                          <a:ln>
                            <a:noFill/>
                          </a:ln>
                          <a:solidFill>
                            <a:schemeClr val="tx1"/>
                          </a:solidFill>
                          <a:effectLst/>
                          <a:latin typeface="Calibri" pitchFamily="34" charset="0"/>
                          <a:cs typeface="Times New Roman" pitchFamily="18" charset="0"/>
                        </a:rPr>
                        <a:t>total</a:t>
                      </a:r>
                    </a:p>
                  </a:txBody>
                  <a:tcPr marL="44243" marR="44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ru-RU" sz="1500" b="0" i="0" u="none" strike="noStrike" cap="none" normalizeH="0" baseline="0">
                          <a:ln>
                            <a:noFill/>
                          </a:ln>
                          <a:solidFill>
                            <a:schemeClr val="tx1"/>
                          </a:solidFill>
                          <a:effectLst/>
                          <a:latin typeface="Calibri" pitchFamily="34" charset="0"/>
                          <a:cs typeface="Times New Roman" pitchFamily="18" charset="0"/>
                        </a:rPr>
                        <a:t>100</a:t>
                      </a:r>
                    </a:p>
                  </a:txBody>
                  <a:tcPr marL="44243" marR="44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ru-RU" sz="1500" b="0" i="0" u="none" strike="noStrike" cap="none" normalizeH="0" baseline="0">
                          <a:ln>
                            <a:noFill/>
                          </a:ln>
                          <a:solidFill>
                            <a:schemeClr val="tx1"/>
                          </a:solidFill>
                          <a:effectLst/>
                          <a:latin typeface="Calibri" pitchFamily="34" charset="0"/>
                          <a:cs typeface="Times New Roman" pitchFamily="18" charset="0"/>
                        </a:rPr>
                        <a:t>100</a:t>
                      </a:r>
                    </a:p>
                  </a:txBody>
                  <a:tcPr marL="44243" marR="44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ru-RU" sz="1500" b="0" i="0" u="none" strike="noStrike" cap="none" normalizeH="0" baseline="0">
                          <a:ln>
                            <a:noFill/>
                          </a:ln>
                          <a:solidFill>
                            <a:schemeClr val="tx1"/>
                          </a:solidFill>
                          <a:effectLst/>
                          <a:latin typeface="Calibri" pitchFamily="34" charset="0"/>
                          <a:cs typeface="Times New Roman" pitchFamily="18" charset="0"/>
                        </a:rPr>
                        <a:t>100</a:t>
                      </a:r>
                    </a:p>
                  </a:txBody>
                  <a:tcPr marL="44243" marR="44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ru-RU" sz="1500" b="0" i="0" u="none" strike="noStrike" cap="none" normalizeH="0" baseline="0">
                          <a:ln>
                            <a:noFill/>
                          </a:ln>
                          <a:solidFill>
                            <a:schemeClr val="tx1"/>
                          </a:solidFill>
                          <a:effectLst/>
                          <a:latin typeface="Calibri" pitchFamily="34" charset="0"/>
                          <a:cs typeface="Times New Roman" pitchFamily="18" charset="0"/>
                        </a:rPr>
                        <a:t>100</a:t>
                      </a:r>
                    </a:p>
                  </a:txBody>
                  <a:tcPr marL="44243" marR="44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1500" b="0" i="0" u="none" strike="noStrike" cap="none" normalizeH="0" baseline="0">
                          <a:ln>
                            <a:noFill/>
                          </a:ln>
                          <a:solidFill>
                            <a:schemeClr val="tx1"/>
                          </a:solidFill>
                          <a:effectLst/>
                          <a:latin typeface="Calibri" pitchFamily="34" charset="0"/>
                          <a:cs typeface="Times New Roman" pitchFamily="18" charset="0"/>
                        </a:rPr>
                        <a:t>100</a:t>
                      </a:r>
                      <a:endParaRPr kumimoji="0" lang="ru-RU" sz="1500" b="0" i="0" u="none" strike="noStrike" cap="none" normalizeH="0" baseline="0">
                        <a:ln>
                          <a:noFill/>
                        </a:ln>
                        <a:solidFill>
                          <a:schemeClr val="tx1"/>
                        </a:solidFill>
                        <a:effectLst/>
                        <a:latin typeface="Calibri" pitchFamily="34" charset="0"/>
                        <a:cs typeface="Times New Roman" pitchFamily="18" charset="0"/>
                      </a:endParaRPr>
                    </a:p>
                  </a:txBody>
                  <a:tcPr marL="44243" marR="44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1500" b="0" i="0" u="none" strike="noStrike" cap="none" normalizeH="0" baseline="0">
                          <a:ln>
                            <a:noFill/>
                          </a:ln>
                          <a:solidFill>
                            <a:schemeClr val="tx1"/>
                          </a:solidFill>
                          <a:effectLst/>
                          <a:latin typeface="Calibri" pitchFamily="34" charset="0"/>
                          <a:cs typeface="Times New Roman" pitchFamily="18" charset="0"/>
                        </a:rPr>
                        <a:t>100</a:t>
                      </a:r>
                      <a:endParaRPr kumimoji="0" lang="ru-RU" sz="1500" b="0" i="0" u="none" strike="noStrike" cap="none" normalizeH="0" baseline="0">
                        <a:ln>
                          <a:noFill/>
                        </a:ln>
                        <a:solidFill>
                          <a:schemeClr val="tx1"/>
                        </a:solidFill>
                        <a:effectLst/>
                        <a:latin typeface="Calibri" pitchFamily="34" charset="0"/>
                        <a:cs typeface="Times New Roman" pitchFamily="18" charset="0"/>
                      </a:endParaRPr>
                    </a:p>
                  </a:txBody>
                  <a:tcPr marL="44243" marR="44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1500" b="0" i="0" u="none" strike="noStrike" cap="none" normalizeH="0" baseline="0" dirty="0">
                          <a:ln>
                            <a:noFill/>
                          </a:ln>
                          <a:solidFill>
                            <a:schemeClr val="tx1"/>
                          </a:solidFill>
                          <a:effectLst/>
                          <a:latin typeface="Calibri" pitchFamily="34" charset="0"/>
                          <a:cs typeface="Times New Roman" pitchFamily="18" charset="0"/>
                        </a:rPr>
                        <a:t>100</a:t>
                      </a:r>
                      <a:endParaRPr kumimoji="0" lang="ru-RU" sz="1500" b="0" i="0" u="none" strike="noStrike" cap="none" normalizeH="0" baseline="0" dirty="0">
                        <a:ln>
                          <a:noFill/>
                        </a:ln>
                        <a:solidFill>
                          <a:schemeClr val="tx1"/>
                        </a:solidFill>
                        <a:effectLst/>
                        <a:latin typeface="Calibri" pitchFamily="34" charset="0"/>
                        <a:cs typeface="Times New Roman" pitchFamily="18" charset="0"/>
                      </a:endParaRPr>
                    </a:p>
                  </a:txBody>
                  <a:tcPr marL="44243" marR="44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0128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Calibri" pitchFamily="34" charset="0"/>
                          <a:cs typeface="Times New Roman" pitchFamily="18" charset="0"/>
                        </a:rPr>
                        <a:t>State budget</a:t>
                      </a:r>
                      <a:endParaRPr kumimoji="0" lang="ru-RU" sz="1500" b="0" i="0" u="none" strike="noStrike" cap="none" normalizeH="0" baseline="0">
                        <a:ln>
                          <a:noFill/>
                        </a:ln>
                        <a:solidFill>
                          <a:schemeClr val="tx1"/>
                        </a:solidFill>
                        <a:effectLst/>
                        <a:latin typeface="Calibri" pitchFamily="34" charset="0"/>
                        <a:cs typeface="Times New Roman" pitchFamily="18" charset="0"/>
                      </a:endParaRPr>
                    </a:p>
                  </a:txBody>
                  <a:tcPr marL="44243" marR="44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1500" b="0" i="0" u="none" strike="noStrike" cap="none" normalizeH="0" baseline="0">
                          <a:ln>
                            <a:noFill/>
                          </a:ln>
                          <a:solidFill>
                            <a:schemeClr val="tx1"/>
                          </a:solidFill>
                          <a:effectLst/>
                          <a:latin typeface="Calibri" pitchFamily="34" charset="0"/>
                          <a:cs typeface="Times New Roman" pitchFamily="18" charset="0"/>
                        </a:rPr>
                        <a:t>9</a:t>
                      </a:r>
                      <a:endParaRPr kumimoji="0" lang="ru-RU" sz="1500" b="0" i="0" u="none" strike="noStrike" cap="none" normalizeH="0" baseline="0">
                        <a:ln>
                          <a:noFill/>
                        </a:ln>
                        <a:solidFill>
                          <a:schemeClr val="tx1"/>
                        </a:solidFill>
                        <a:effectLst/>
                        <a:latin typeface="Calibri" pitchFamily="34" charset="0"/>
                        <a:cs typeface="Times New Roman" pitchFamily="18" charset="0"/>
                      </a:endParaRPr>
                    </a:p>
                  </a:txBody>
                  <a:tcPr marL="44243" marR="44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1500" b="0" i="0" u="none" strike="noStrike" cap="none" normalizeH="0" baseline="0">
                          <a:ln>
                            <a:noFill/>
                          </a:ln>
                          <a:solidFill>
                            <a:schemeClr val="tx1"/>
                          </a:solidFill>
                          <a:effectLst/>
                          <a:latin typeface="Calibri" pitchFamily="34" charset="0"/>
                          <a:cs typeface="Times New Roman" pitchFamily="18" charset="0"/>
                        </a:rPr>
                        <a:t>3</a:t>
                      </a:r>
                      <a:endParaRPr kumimoji="0" lang="ru-RU" sz="1500" b="0" i="0" u="none" strike="noStrike" cap="none" normalizeH="0" baseline="0">
                        <a:ln>
                          <a:noFill/>
                        </a:ln>
                        <a:solidFill>
                          <a:schemeClr val="tx1"/>
                        </a:solidFill>
                        <a:effectLst/>
                        <a:latin typeface="Calibri" pitchFamily="34" charset="0"/>
                        <a:cs typeface="Times New Roman" pitchFamily="18" charset="0"/>
                      </a:endParaRPr>
                    </a:p>
                  </a:txBody>
                  <a:tcPr marL="44243" marR="44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1500" b="0" i="0" u="none" strike="noStrike" cap="none" normalizeH="0" baseline="0">
                          <a:ln>
                            <a:noFill/>
                          </a:ln>
                          <a:solidFill>
                            <a:schemeClr val="tx1"/>
                          </a:solidFill>
                          <a:effectLst/>
                          <a:latin typeface="Calibri" pitchFamily="34" charset="0"/>
                          <a:cs typeface="Times New Roman" pitchFamily="18" charset="0"/>
                        </a:rPr>
                        <a:t>7</a:t>
                      </a:r>
                      <a:endParaRPr kumimoji="0" lang="ru-RU" sz="1500" b="0" i="0" u="none" strike="noStrike" cap="none" normalizeH="0" baseline="0">
                        <a:ln>
                          <a:noFill/>
                        </a:ln>
                        <a:solidFill>
                          <a:schemeClr val="tx1"/>
                        </a:solidFill>
                        <a:effectLst/>
                        <a:latin typeface="Calibri" pitchFamily="34" charset="0"/>
                        <a:cs typeface="Times New Roman" pitchFamily="18" charset="0"/>
                      </a:endParaRPr>
                    </a:p>
                  </a:txBody>
                  <a:tcPr marL="44243" marR="44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1500" b="0" i="0" u="none" strike="noStrike" cap="none" normalizeH="0" baseline="0">
                          <a:ln>
                            <a:noFill/>
                          </a:ln>
                          <a:solidFill>
                            <a:schemeClr val="tx1"/>
                          </a:solidFill>
                          <a:effectLst/>
                          <a:latin typeface="Calibri" pitchFamily="34" charset="0"/>
                          <a:cs typeface="Times New Roman" pitchFamily="18" charset="0"/>
                        </a:rPr>
                        <a:t>5</a:t>
                      </a:r>
                      <a:endParaRPr kumimoji="0" lang="ru-RU" sz="1500" b="0" i="0" u="none" strike="noStrike" cap="none" normalizeH="0" baseline="0">
                        <a:ln>
                          <a:noFill/>
                        </a:ln>
                        <a:solidFill>
                          <a:schemeClr val="tx1"/>
                        </a:solidFill>
                        <a:effectLst/>
                        <a:latin typeface="Calibri" pitchFamily="34" charset="0"/>
                        <a:cs typeface="Times New Roman" pitchFamily="18" charset="0"/>
                      </a:endParaRPr>
                    </a:p>
                  </a:txBody>
                  <a:tcPr marL="44243" marR="44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1500" b="0" i="0" u="none" strike="noStrike" cap="none" normalizeH="0" baseline="0">
                          <a:ln>
                            <a:noFill/>
                          </a:ln>
                          <a:solidFill>
                            <a:schemeClr val="tx1"/>
                          </a:solidFill>
                          <a:effectLst/>
                          <a:latin typeface="Calibri" pitchFamily="34" charset="0"/>
                          <a:cs typeface="Times New Roman" pitchFamily="18" charset="0"/>
                        </a:rPr>
                        <a:t>5</a:t>
                      </a:r>
                      <a:endParaRPr kumimoji="0" lang="ru-RU" sz="1500" b="0" i="0" u="none" strike="noStrike" cap="none" normalizeH="0" baseline="0">
                        <a:ln>
                          <a:noFill/>
                        </a:ln>
                        <a:solidFill>
                          <a:schemeClr val="tx1"/>
                        </a:solidFill>
                        <a:effectLst/>
                        <a:latin typeface="Calibri" pitchFamily="34" charset="0"/>
                        <a:cs typeface="Times New Roman" pitchFamily="18" charset="0"/>
                      </a:endParaRPr>
                    </a:p>
                  </a:txBody>
                  <a:tcPr marL="44243" marR="44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1500" b="0" i="0" u="none" strike="noStrike" cap="none" normalizeH="0" baseline="0">
                          <a:ln>
                            <a:noFill/>
                          </a:ln>
                          <a:solidFill>
                            <a:schemeClr val="tx1"/>
                          </a:solidFill>
                          <a:effectLst/>
                          <a:latin typeface="Calibri" pitchFamily="34" charset="0"/>
                          <a:cs typeface="Times New Roman" pitchFamily="18" charset="0"/>
                        </a:rPr>
                        <a:t>5</a:t>
                      </a:r>
                      <a:endParaRPr kumimoji="0" lang="ru-RU" sz="1500" b="0" i="0" u="none" strike="noStrike" cap="none" normalizeH="0" baseline="0">
                        <a:ln>
                          <a:noFill/>
                        </a:ln>
                        <a:solidFill>
                          <a:schemeClr val="tx1"/>
                        </a:solidFill>
                        <a:effectLst/>
                        <a:latin typeface="Calibri" pitchFamily="34" charset="0"/>
                        <a:cs typeface="Times New Roman" pitchFamily="18" charset="0"/>
                      </a:endParaRPr>
                    </a:p>
                  </a:txBody>
                  <a:tcPr marL="44243" marR="44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1500" b="0" i="0" u="none" strike="noStrike" cap="none" normalizeH="0" baseline="0" dirty="0">
                          <a:ln>
                            <a:noFill/>
                          </a:ln>
                          <a:solidFill>
                            <a:schemeClr val="tx1"/>
                          </a:solidFill>
                          <a:effectLst/>
                          <a:latin typeface="Calibri" pitchFamily="34" charset="0"/>
                          <a:cs typeface="Times New Roman" pitchFamily="18" charset="0"/>
                        </a:rPr>
                        <a:t>5</a:t>
                      </a:r>
                      <a:endParaRPr kumimoji="0" lang="ru-RU" sz="1500" b="0" i="0" u="none" strike="noStrike" cap="none" normalizeH="0" baseline="0" dirty="0">
                        <a:ln>
                          <a:noFill/>
                        </a:ln>
                        <a:solidFill>
                          <a:schemeClr val="tx1"/>
                        </a:solidFill>
                        <a:effectLst/>
                        <a:latin typeface="Calibri" pitchFamily="34" charset="0"/>
                        <a:cs typeface="Times New Roman" pitchFamily="18" charset="0"/>
                      </a:endParaRPr>
                    </a:p>
                  </a:txBody>
                  <a:tcPr marL="44243" marR="44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3399">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Calibri" pitchFamily="34" charset="0"/>
                          <a:cs typeface="Times New Roman" pitchFamily="18" charset="0"/>
                        </a:rPr>
                        <a:t>Domestic loans</a:t>
                      </a:r>
                      <a:endParaRPr kumimoji="0" lang="ru-RU" sz="1500" b="0" i="0" u="none" strike="noStrike" cap="none" normalizeH="0" baseline="0">
                        <a:ln>
                          <a:noFill/>
                        </a:ln>
                        <a:solidFill>
                          <a:schemeClr val="tx1"/>
                        </a:solidFill>
                        <a:effectLst/>
                        <a:latin typeface="Calibri" pitchFamily="34" charset="0"/>
                        <a:cs typeface="Times New Roman" pitchFamily="18" charset="0"/>
                      </a:endParaRPr>
                    </a:p>
                  </a:txBody>
                  <a:tcPr marL="44243" marR="44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1500" b="0" i="0" u="none" strike="noStrike" cap="none" normalizeH="0" baseline="0">
                          <a:ln>
                            <a:noFill/>
                          </a:ln>
                          <a:solidFill>
                            <a:schemeClr val="tx1"/>
                          </a:solidFill>
                          <a:effectLst/>
                          <a:latin typeface="Calibri" pitchFamily="34" charset="0"/>
                          <a:cs typeface="Times New Roman" pitchFamily="18" charset="0"/>
                        </a:rPr>
                        <a:t>20</a:t>
                      </a:r>
                      <a:endParaRPr kumimoji="0" lang="ru-RU" sz="1500" b="0" i="0" u="none" strike="noStrike" cap="none" normalizeH="0" baseline="0">
                        <a:ln>
                          <a:noFill/>
                        </a:ln>
                        <a:solidFill>
                          <a:schemeClr val="tx1"/>
                        </a:solidFill>
                        <a:effectLst/>
                        <a:latin typeface="Calibri" pitchFamily="34" charset="0"/>
                        <a:cs typeface="Times New Roman" pitchFamily="18" charset="0"/>
                      </a:endParaRPr>
                    </a:p>
                  </a:txBody>
                  <a:tcPr marL="44243" marR="44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1500" b="0" i="0" u="none" strike="noStrike" cap="none" normalizeH="0" baseline="0">
                          <a:ln>
                            <a:noFill/>
                          </a:ln>
                          <a:solidFill>
                            <a:schemeClr val="tx1"/>
                          </a:solidFill>
                          <a:effectLst/>
                          <a:latin typeface="Calibri" pitchFamily="34" charset="0"/>
                          <a:cs typeface="Times New Roman" pitchFamily="18" charset="0"/>
                        </a:rPr>
                        <a:t>21</a:t>
                      </a:r>
                      <a:endParaRPr kumimoji="0" lang="ru-RU" sz="1500" b="0" i="0" u="none" strike="noStrike" cap="none" normalizeH="0" baseline="0">
                        <a:ln>
                          <a:noFill/>
                        </a:ln>
                        <a:solidFill>
                          <a:schemeClr val="tx1"/>
                        </a:solidFill>
                        <a:effectLst/>
                        <a:latin typeface="Calibri" pitchFamily="34" charset="0"/>
                        <a:cs typeface="Times New Roman" pitchFamily="18" charset="0"/>
                      </a:endParaRPr>
                    </a:p>
                  </a:txBody>
                  <a:tcPr marL="44243" marR="44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1500" b="0" i="0" u="none" strike="noStrike" cap="none" normalizeH="0" baseline="0">
                          <a:ln>
                            <a:noFill/>
                          </a:ln>
                          <a:solidFill>
                            <a:schemeClr val="tx1"/>
                          </a:solidFill>
                          <a:effectLst/>
                          <a:latin typeface="Calibri" pitchFamily="34" charset="0"/>
                          <a:cs typeface="Times New Roman" pitchFamily="18" charset="0"/>
                        </a:rPr>
                        <a:t>20</a:t>
                      </a:r>
                      <a:endParaRPr kumimoji="0" lang="ru-RU" sz="1500" b="0" i="0" u="none" strike="noStrike" cap="none" normalizeH="0" baseline="0">
                        <a:ln>
                          <a:noFill/>
                        </a:ln>
                        <a:solidFill>
                          <a:schemeClr val="tx1"/>
                        </a:solidFill>
                        <a:effectLst/>
                        <a:latin typeface="Calibri" pitchFamily="34" charset="0"/>
                        <a:cs typeface="Times New Roman" pitchFamily="18" charset="0"/>
                      </a:endParaRPr>
                    </a:p>
                  </a:txBody>
                  <a:tcPr marL="44243" marR="44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1500" b="0" i="0" u="none" strike="noStrike" cap="none" normalizeH="0" baseline="0">
                          <a:ln>
                            <a:noFill/>
                          </a:ln>
                          <a:solidFill>
                            <a:schemeClr val="tx1"/>
                          </a:solidFill>
                          <a:effectLst/>
                          <a:latin typeface="Calibri" pitchFamily="34" charset="0"/>
                          <a:cs typeface="Times New Roman" pitchFamily="18" charset="0"/>
                        </a:rPr>
                        <a:t>15</a:t>
                      </a:r>
                      <a:endParaRPr kumimoji="0" lang="ru-RU" sz="1500" b="0" i="0" u="none" strike="noStrike" cap="none" normalizeH="0" baseline="0">
                        <a:ln>
                          <a:noFill/>
                        </a:ln>
                        <a:solidFill>
                          <a:schemeClr val="tx1"/>
                        </a:solidFill>
                        <a:effectLst/>
                        <a:latin typeface="Calibri" pitchFamily="34" charset="0"/>
                        <a:cs typeface="Times New Roman" pitchFamily="18" charset="0"/>
                      </a:endParaRPr>
                    </a:p>
                  </a:txBody>
                  <a:tcPr marL="44243" marR="44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1500" b="0" i="0" u="none" strike="noStrike" cap="none" normalizeH="0" baseline="0">
                          <a:ln>
                            <a:noFill/>
                          </a:ln>
                          <a:solidFill>
                            <a:schemeClr val="tx1"/>
                          </a:solidFill>
                          <a:effectLst/>
                          <a:latin typeface="Calibri" pitchFamily="34" charset="0"/>
                          <a:cs typeface="Times New Roman" pitchFamily="18" charset="0"/>
                        </a:rPr>
                        <a:t>15</a:t>
                      </a:r>
                      <a:endParaRPr kumimoji="0" lang="ru-RU" sz="1500" b="0" i="0" u="none" strike="noStrike" cap="none" normalizeH="0" baseline="0">
                        <a:ln>
                          <a:noFill/>
                        </a:ln>
                        <a:solidFill>
                          <a:schemeClr val="tx1"/>
                        </a:solidFill>
                        <a:effectLst/>
                        <a:latin typeface="Calibri" pitchFamily="34" charset="0"/>
                        <a:cs typeface="Times New Roman" pitchFamily="18" charset="0"/>
                      </a:endParaRPr>
                    </a:p>
                  </a:txBody>
                  <a:tcPr marL="44243" marR="44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1500" b="0" i="0" u="none" strike="noStrike" cap="none" normalizeH="0" baseline="0">
                          <a:ln>
                            <a:noFill/>
                          </a:ln>
                          <a:solidFill>
                            <a:schemeClr val="tx1"/>
                          </a:solidFill>
                          <a:effectLst/>
                          <a:latin typeface="Calibri" pitchFamily="34" charset="0"/>
                          <a:cs typeface="Times New Roman" pitchFamily="18" charset="0"/>
                        </a:rPr>
                        <a:t>12</a:t>
                      </a:r>
                      <a:endParaRPr kumimoji="0" lang="ru-RU" sz="1500" b="0" i="0" u="none" strike="noStrike" cap="none" normalizeH="0" baseline="0">
                        <a:ln>
                          <a:noFill/>
                        </a:ln>
                        <a:solidFill>
                          <a:schemeClr val="tx1"/>
                        </a:solidFill>
                        <a:effectLst/>
                        <a:latin typeface="Calibri" pitchFamily="34" charset="0"/>
                        <a:cs typeface="Times New Roman" pitchFamily="18" charset="0"/>
                      </a:endParaRPr>
                    </a:p>
                  </a:txBody>
                  <a:tcPr marL="44243" marR="44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1500" b="0" i="0" u="none" strike="noStrike" cap="none" normalizeH="0" baseline="0" dirty="0">
                          <a:ln>
                            <a:noFill/>
                          </a:ln>
                          <a:solidFill>
                            <a:schemeClr val="tx1"/>
                          </a:solidFill>
                          <a:effectLst/>
                          <a:latin typeface="Calibri" pitchFamily="34" charset="0"/>
                          <a:cs typeface="Times New Roman" pitchFamily="18" charset="0"/>
                        </a:rPr>
                        <a:t>12</a:t>
                      </a:r>
                      <a:endParaRPr kumimoji="0" lang="ru-RU" sz="1500" b="0" i="0" u="none" strike="noStrike" cap="none" normalizeH="0" baseline="0" dirty="0">
                        <a:ln>
                          <a:noFill/>
                        </a:ln>
                        <a:solidFill>
                          <a:schemeClr val="tx1"/>
                        </a:solidFill>
                        <a:effectLst/>
                        <a:latin typeface="Calibri" pitchFamily="34" charset="0"/>
                        <a:cs typeface="Times New Roman" pitchFamily="18" charset="0"/>
                      </a:endParaRPr>
                    </a:p>
                  </a:txBody>
                  <a:tcPr marL="44243" marR="44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25836">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Calibri" pitchFamily="34" charset="0"/>
                          <a:cs typeface="Times New Roman" pitchFamily="18" charset="0"/>
                        </a:rPr>
                        <a:t>Self-raising funds and </a:t>
                      </a:r>
                    </a:p>
                    <a:p>
                      <a:pPr marL="0" marR="0" lvl="0" indent="0" algn="l" defTabSz="914400" rtl="0" eaLnBrk="1" fontAlgn="base" latinLnBrk="0" hangingPunct="1">
                        <a:lnSpc>
                          <a:spcPct val="115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Calibri" pitchFamily="34" charset="0"/>
                          <a:cs typeface="Times New Roman" pitchFamily="18" charset="0"/>
                        </a:rPr>
                        <a:t>others</a:t>
                      </a:r>
                      <a:endParaRPr kumimoji="0" lang="ru-RU" sz="1500" b="0" i="0" u="none" strike="noStrike" cap="none" normalizeH="0" baseline="0">
                        <a:ln>
                          <a:noFill/>
                        </a:ln>
                        <a:solidFill>
                          <a:schemeClr val="tx1"/>
                        </a:solidFill>
                        <a:effectLst/>
                        <a:latin typeface="Calibri" pitchFamily="34" charset="0"/>
                        <a:cs typeface="Times New Roman" pitchFamily="18" charset="0"/>
                      </a:endParaRPr>
                    </a:p>
                  </a:txBody>
                  <a:tcPr marL="44243" marR="44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1500" b="0" i="0" u="none" strike="noStrike" cap="none" normalizeH="0" baseline="0">
                          <a:ln>
                            <a:noFill/>
                          </a:ln>
                          <a:solidFill>
                            <a:schemeClr val="tx1"/>
                          </a:solidFill>
                          <a:effectLst/>
                          <a:latin typeface="Calibri" pitchFamily="34" charset="0"/>
                          <a:cs typeface="Times New Roman" pitchFamily="18" charset="0"/>
                        </a:rPr>
                        <a:t>65</a:t>
                      </a:r>
                      <a:endParaRPr kumimoji="0" lang="ru-RU" sz="1500" b="0" i="0" u="none" strike="noStrike" cap="none" normalizeH="0" baseline="0">
                        <a:ln>
                          <a:noFill/>
                        </a:ln>
                        <a:solidFill>
                          <a:schemeClr val="tx1"/>
                        </a:solidFill>
                        <a:effectLst/>
                        <a:latin typeface="Calibri" pitchFamily="34" charset="0"/>
                        <a:cs typeface="Times New Roman" pitchFamily="18" charset="0"/>
                      </a:endParaRPr>
                    </a:p>
                  </a:txBody>
                  <a:tcPr marL="44243" marR="44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1500" b="0" i="0" u="none" strike="noStrike" cap="none" normalizeH="0" baseline="0">
                          <a:ln>
                            <a:noFill/>
                          </a:ln>
                          <a:solidFill>
                            <a:schemeClr val="tx1"/>
                          </a:solidFill>
                          <a:effectLst/>
                          <a:latin typeface="Calibri" pitchFamily="34" charset="0"/>
                          <a:cs typeface="Times New Roman" pitchFamily="18" charset="0"/>
                        </a:rPr>
                        <a:t>65</a:t>
                      </a:r>
                      <a:endParaRPr kumimoji="0" lang="ru-RU" sz="1500" b="0" i="0" u="none" strike="noStrike" cap="none" normalizeH="0" baseline="0">
                        <a:ln>
                          <a:noFill/>
                        </a:ln>
                        <a:solidFill>
                          <a:schemeClr val="tx1"/>
                        </a:solidFill>
                        <a:effectLst/>
                        <a:latin typeface="Calibri" pitchFamily="34" charset="0"/>
                        <a:cs typeface="Times New Roman" pitchFamily="18" charset="0"/>
                      </a:endParaRPr>
                    </a:p>
                  </a:txBody>
                  <a:tcPr marL="44243" marR="44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1500" b="0" i="0" u="none" strike="noStrike" cap="none" normalizeH="0" baseline="0">
                          <a:ln>
                            <a:noFill/>
                          </a:ln>
                          <a:solidFill>
                            <a:schemeClr val="tx1"/>
                          </a:solidFill>
                          <a:effectLst/>
                          <a:latin typeface="Calibri" pitchFamily="34" charset="0"/>
                          <a:cs typeface="Times New Roman" pitchFamily="18" charset="0"/>
                        </a:rPr>
                        <a:t>68</a:t>
                      </a:r>
                      <a:endParaRPr kumimoji="0" lang="ru-RU" sz="1500" b="0" i="0" u="none" strike="noStrike" cap="none" normalizeH="0" baseline="0">
                        <a:ln>
                          <a:noFill/>
                        </a:ln>
                        <a:solidFill>
                          <a:schemeClr val="tx1"/>
                        </a:solidFill>
                        <a:effectLst/>
                        <a:latin typeface="Calibri" pitchFamily="34" charset="0"/>
                        <a:cs typeface="Times New Roman" pitchFamily="18" charset="0"/>
                      </a:endParaRPr>
                    </a:p>
                  </a:txBody>
                  <a:tcPr marL="44243" marR="44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1500" b="0" i="0" u="none" strike="noStrike" cap="none" normalizeH="0" baseline="0">
                          <a:ln>
                            <a:noFill/>
                          </a:ln>
                          <a:solidFill>
                            <a:schemeClr val="tx1"/>
                          </a:solidFill>
                          <a:effectLst/>
                          <a:latin typeface="Calibri" pitchFamily="34" charset="0"/>
                          <a:cs typeface="Times New Roman" pitchFamily="18" charset="0"/>
                        </a:rPr>
                        <a:t>78</a:t>
                      </a:r>
                      <a:endParaRPr kumimoji="0" lang="ru-RU" sz="1500" b="0" i="0" u="none" strike="noStrike" cap="none" normalizeH="0" baseline="0">
                        <a:ln>
                          <a:noFill/>
                        </a:ln>
                        <a:solidFill>
                          <a:schemeClr val="tx1"/>
                        </a:solidFill>
                        <a:effectLst/>
                        <a:latin typeface="Calibri" pitchFamily="34" charset="0"/>
                        <a:cs typeface="Times New Roman" pitchFamily="18" charset="0"/>
                      </a:endParaRPr>
                    </a:p>
                  </a:txBody>
                  <a:tcPr marL="44243" marR="44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1500" b="0" i="0" u="none" strike="noStrike" cap="none" normalizeH="0" baseline="0">
                          <a:ln>
                            <a:noFill/>
                          </a:ln>
                          <a:solidFill>
                            <a:schemeClr val="tx1"/>
                          </a:solidFill>
                          <a:effectLst/>
                          <a:latin typeface="Calibri" pitchFamily="34" charset="0"/>
                          <a:cs typeface="Times New Roman" pitchFamily="18" charset="0"/>
                        </a:rPr>
                        <a:t>78</a:t>
                      </a:r>
                      <a:endParaRPr kumimoji="0" lang="ru-RU" sz="1500" b="0" i="0" u="none" strike="noStrike" cap="none" normalizeH="0" baseline="0">
                        <a:ln>
                          <a:noFill/>
                        </a:ln>
                        <a:solidFill>
                          <a:schemeClr val="tx1"/>
                        </a:solidFill>
                        <a:effectLst/>
                        <a:latin typeface="Calibri" pitchFamily="34" charset="0"/>
                        <a:cs typeface="Times New Roman" pitchFamily="18" charset="0"/>
                      </a:endParaRPr>
                    </a:p>
                  </a:txBody>
                  <a:tcPr marL="44243" marR="44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1500" b="0" i="0" u="none" strike="noStrike" cap="none" normalizeH="0" baseline="0">
                          <a:ln>
                            <a:noFill/>
                          </a:ln>
                          <a:solidFill>
                            <a:schemeClr val="tx1"/>
                          </a:solidFill>
                          <a:effectLst/>
                          <a:latin typeface="Calibri" pitchFamily="34" charset="0"/>
                          <a:cs typeface="Times New Roman" pitchFamily="18" charset="0"/>
                        </a:rPr>
                        <a:t>82</a:t>
                      </a:r>
                      <a:endParaRPr kumimoji="0" lang="ru-RU" sz="1500" b="0" i="0" u="none" strike="noStrike" cap="none" normalizeH="0" baseline="0">
                        <a:ln>
                          <a:noFill/>
                        </a:ln>
                        <a:solidFill>
                          <a:schemeClr val="tx1"/>
                        </a:solidFill>
                        <a:effectLst/>
                        <a:latin typeface="Calibri" pitchFamily="34" charset="0"/>
                        <a:cs typeface="Times New Roman" pitchFamily="18" charset="0"/>
                      </a:endParaRPr>
                    </a:p>
                  </a:txBody>
                  <a:tcPr marL="44243" marR="44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1500" b="0" i="0" u="none" strike="noStrike" cap="none" normalizeH="0" baseline="0" dirty="0">
                          <a:ln>
                            <a:noFill/>
                          </a:ln>
                          <a:solidFill>
                            <a:schemeClr val="tx1"/>
                          </a:solidFill>
                          <a:effectLst/>
                          <a:latin typeface="Calibri" pitchFamily="34" charset="0"/>
                          <a:cs typeface="Times New Roman" pitchFamily="18" charset="0"/>
                        </a:rPr>
                        <a:t>82</a:t>
                      </a:r>
                      <a:endParaRPr kumimoji="0" lang="ru-RU" sz="1500" b="0" i="0" u="none" strike="noStrike" cap="none" normalizeH="0" baseline="0" dirty="0">
                        <a:ln>
                          <a:noFill/>
                        </a:ln>
                        <a:solidFill>
                          <a:schemeClr val="tx1"/>
                        </a:solidFill>
                        <a:effectLst/>
                        <a:latin typeface="Calibri" pitchFamily="34" charset="0"/>
                        <a:cs typeface="Times New Roman" pitchFamily="18" charset="0"/>
                      </a:endParaRPr>
                    </a:p>
                  </a:txBody>
                  <a:tcPr marL="44243" marR="44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62918">
                <a:tc>
                  <a:txBody>
                    <a:bodyPr/>
                    <a:lstStyle/>
                    <a:p>
                      <a:pPr marL="0" marR="0" lvl="0" indent="20638" algn="l" defTabSz="914400" rtl="0" eaLnBrk="1" fontAlgn="base" latinLnBrk="0" hangingPunct="1">
                        <a:lnSpc>
                          <a:spcPct val="115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Calibri" pitchFamily="34" charset="0"/>
                          <a:cs typeface="Times New Roman" pitchFamily="18" charset="0"/>
                        </a:rPr>
                        <a:t>FDI</a:t>
                      </a:r>
                      <a:endParaRPr kumimoji="0" lang="ru-RU" sz="1500" b="0" i="0" u="none" strike="noStrike" cap="none" normalizeH="0" baseline="0">
                        <a:ln>
                          <a:noFill/>
                        </a:ln>
                        <a:solidFill>
                          <a:schemeClr val="tx1"/>
                        </a:solidFill>
                        <a:effectLst/>
                        <a:latin typeface="Calibri" pitchFamily="34" charset="0"/>
                        <a:cs typeface="Times New Roman" pitchFamily="18" charset="0"/>
                      </a:endParaRPr>
                    </a:p>
                  </a:txBody>
                  <a:tcPr marL="44243" marR="44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20638" algn="ctr" defTabSz="914400" rtl="0" eaLnBrk="1" fontAlgn="base" latinLnBrk="0" hangingPunct="1">
                        <a:lnSpc>
                          <a:spcPct val="115000"/>
                        </a:lnSpc>
                        <a:spcBef>
                          <a:spcPct val="0"/>
                        </a:spcBef>
                        <a:spcAft>
                          <a:spcPts val="1000"/>
                        </a:spcAft>
                        <a:buClrTx/>
                        <a:buSzTx/>
                        <a:buFontTx/>
                        <a:buNone/>
                        <a:tabLst/>
                      </a:pPr>
                      <a:r>
                        <a:rPr kumimoji="0" lang="en-US" sz="1500" b="0" i="0" u="none" strike="noStrike" cap="none" normalizeH="0" baseline="0">
                          <a:ln>
                            <a:noFill/>
                          </a:ln>
                          <a:solidFill>
                            <a:schemeClr val="tx1"/>
                          </a:solidFill>
                          <a:effectLst/>
                          <a:latin typeface="Calibri" pitchFamily="34" charset="0"/>
                          <a:cs typeface="Times New Roman" pitchFamily="18" charset="0"/>
                        </a:rPr>
                        <a:t>6</a:t>
                      </a:r>
                      <a:endParaRPr kumimoji="0" lang="ru-RU" sz="1500" b="0" i="0" u="none" strike="noStrike" cap="none" normalizeH="0" baseline="0">
                        <a:ln>
                          <a:noFill/>
                        </a:ln>
                        <a:solidFill>
                          <a:schemeClr val="tx1"/>
                        </a:solidFill>
                        <a:effectLst/>
                        <a:latin typeface="Calibri" pitchFamily="34" charset="0"/>
                        <a:cs typeface="Times New Roman" pitchFamily="18" charset="0"/>
                      </a:endParaRPr>
                    </a:p>
                  </a:txBody>
                  <a:tcPr marL="44243" marR="44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20638" algn="ctr" defTabSz="914400" rtl="0" eaLnBrk="1" fontAlgn="base" latinLnBrk="0" hangingPunct="1">
                        <a:lnSpc>
                          <a:spcPct val="115000"/>
                        </a:lnSpc>
                        <a:spcBef>
                          <a:spcPct val="0"/>
                        </a:spcBef>
                        <a:spcAft>
                          <a:spcPts val="1000"/>
                        </a:spcAft>
                        <a:buClrTx/>
                        <a:buSzTx/>
                        <a:buFontTx/>
                        <a:buNone/>
                        <a:tabLst/>
                      </a:pPr>
                      <a:r>
                        <a:rPr kumimoji="0" lang="en-US" sz="1500" b="0" i="0" u="none" strike="noStrike" cap="none" normalizeH="0" baseline="0">
                          <a:ln>
                            <a:noFill/>
                          </a:ln>
                          <a:solidFill>
                            <a:schemeClr val="tx1"/>
                          </a:solidFill>
                          <a:effectLst/>
                          <a:latin typeface="Calibri" pitchFamily="34" charset="0"/>
                          <a:cs typeface="Times New Roman" pitchFamily="18" charset="0"/>
                        </a:rPr>
                        <a:t>11</a:t>
                      </a:r>
                      <a:endParaRPr kumimoji="0" lang="ru-RU" sz="1500" b="0" i="0" u="none" strike="noStrike" cap="none" normalizeH="0" baseline="0">
                        <a:ln>
                          <a:noFill/>
                        </a:ln>
                        <a:solidFill>
                          <a:schemeClr val="tx1"/>
                        </a:solidFill>
                        <a:effectLst/>
                        <a:latin typeface="Calibri" pitchFamily="34" charset="0"/>
                        <a:cs typeface="Times New Roman" pitchFamily="18" charset="0"/>
                      </a:endParaRPr>
                    </a:p>
                  </a:txBody>
                  <a:tcPr marL="44243" marR="44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20638" algn="ctr" defTabSz="914400" rtl="0" eaLnBrk="1" fontAlgn="base" latinLnBrk="0" hangingPunct="1">
                        <a:lnSpc>
                          <a:spcPct val="115000"/>
                        </a:lnSpc>
                        <a:spcBef>
                          <a:spcPct val="0"/>
                        </a:spcBef>
                        <a:spcAft>
                          <a:spcPts val="1000"/>
                        </a:spcAft>
                        <a:buClrTx/>
                        <a:buSzTx/>
                        <a:buFontTx/>
                        <a:buNone/>
                        <a:tabLst/>
                      </a:pPr>
                      <a:r>
                        <a:rPr kumimoji="0" lang="en-US" sz="1500" b="0" i="0" u="none" strike="noStrike" cap="none" normalizeH="0" baseline="0">
                          <a:ln>
                            <a:noFill/>
                          </a:ln>
                          <a:solidFill>
                            <a:schemeClr val="tx1"/>
                          </a:solidFill>
                          <a:effectLst/>
                          <a:latin typeface="Calibri" pitchFamily="34" charset="0"/>
                          <a:cs typeface="Times New Roman" pitchFamily="18" charset="0"/>
                        </a:rPr>
                        <a:t>5</a:t>
                      </a:r>
                      <a:endParaRPr kumimoji="0" lang="ru-RU" sz="1500" b="0" i="0" u="none" strike="noStrike" cap="none" normalizeH="0" baseline="0">
                        <a:ln>
                          <a:noFill/>
                        </a:ln>
                        <a:solidFill>
                          <a:schemeClr val="tx1"/>
                        </a:solidFill>
                        <a:effectLst/>
                        <a:latin typeface="Calibri" pitchFamily="34" charset="0"/>
                        <a:cs typeface="Times New Roman" pitchFamily="18" charset="0"/>
                      </a:endParaRPr>
                    </a:p>
                  </a:txBody>
                  <a:tcPr marL="44243" marR="44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20638" algn="ctr" defTabSz="914400" rtl="0" eaLnBrk="1" fontAlgn="base" latinLnBrk="0" hangingPunct="1">
                        <a:lnSpc>
                          <a:spcPct val="115000"/>
                        </a:lnSpc>
                        <a:spcBef>
                          <a:spcPct val="0"/>
                        </a:spcBef>
                        <a:spcAft>
                          <a:spcPts val="1000"/>
                        </a:spcAft>
                        <a:buClrTx/>
                        <a:buSzTx/>
                        <a:buFontTx/>
                        <a:buNone/>
                        <a:tabLst/>
                      </a:pPr>
                      <a:r>
                        <a:rPr kumimoji="0" lang="en-US" sz="1500" b="0" i="0" u="none" strike="noStrike" cap="none" normalizeH="0" baseline="0">
                          <a:ln>
                            <a:noFill/>
                          </a:ln>
                          <a:solidFill>
                            <a:schemeClr val="tx1"/>
                          </a:solidFill>
                          <a:effectLst/>
                          <a:latin typeface="Calibri" pitchFamily="34" charset="0"/>
                          <a:cs typeface="Times New Roman" pitchFamily="18" charset="0"/>
                        </a:rPr>
                        <a:t>2</a:t>
                      </a:r>
                      <a:endParaRPr kumimoji="0" lang="ru-RU" sz="1500" b="0" i="0" u="none" strike="noStrike" cap="none" normalizeH="0" baseline="0">
                        <a:ln>
                          <a:noFill/>
                        </a:ln>
                        <a:solidFill>
                          <a:schemeClr val="tx1"/>
                        </a:solidFill>
                        <a:effectLst/>
                        <a:latin typeface="Calibri" pitchFamily="34" charset="0"/>
                        <a:cs typeface="Times New Roman" pitchFamily="18" charset="0"/>
                      </a:endParaRPr>
                    </a:p>
                  </a:txBody>
                  <a:tcPr marL="44243" marR="44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20638" algn="ctr" defTabSz="914400" rtl="0" eaLnBrk="1" fontAlgn="base" latinLnBrk="0" hangingPunct="1">
                        <a:lnSpc>
                          <a:spcPct val="115000"/>
                        </a:lnSpc>
                        <a:spcBef>
                          <a:spcPct val="0"/>
                        </a:spcBef>
                        <a:spcAft>
                          <a:spcPts val="1000"/>
                        </a:spcAft>
                        <a:buClrTx/>
                        <a:buSzTx/>
                        <a:buFontTx/>
                        <a:buNone/>
                        <a:tabLst/>
                      </a:pPr>
                      <a:r>
                        <a:rPr kumimoji="0" lang="en-US" sz="1500" b="0" i="0" u="none" strike="noStrike" cap="none" normalizeH="0" baseline="0">
                          <a:ln>
                            <a:noFill/>
                          </a:ln>
                          <a:solidFill>
                            <a:schemeClr val="tx1"/>
                          </a:solidFill>
                          <a:effectLst/>
                          <a:latin typeface="Calibri" pitchFamily="34" charset="0"/>
                          <a:cs typeface="Times New Roman" pitchFamily="18" charset="0"/>
                        </a:rPr>
                        <a:t>2</a:t>
                      </a:r>
                      <a:endParaRPr kumimoji="0" lang="ru-RU" sz="1500" b="0" i="0" u="none" strike="noStrike" cap="none" normalizeH="0" baseline="0">
                        <a:ln>
                          <a:noFill/>
                        </a:ln>
                        <a:solidFill>
                          <a:schemeClr val="tx1"/>
                        </a:solidFill>
                        <a:effectLst/>
                        <a:latin typeface="Calibri" pitchFamily="34" charset="0"/>
                        <a:cs typeface="Times New Roman" pitchFamily="18" charset="0"/>
                      </a:endParaRPr>
                    </a:p>
                  </a:txBody>
                  <a:tcPr marL="44243" marR="44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20638" algn="ctr" defTabSz="914400" rtl="0" eaLnBrk="1" fontAlgn="base" latinLnBrk="0" hangingPunct="1">
                        <a:lnSpc>
                          <a:spcPct val="115000"/>
                        </a:lnSpc>
                        <a:spcBef>
                          <a:spcPct val="0"/>
                        </a:spcBef>
                        <a:spcAft>
                          <a:spcPts val="1000"/>
                        </a:spcAft>
                        <a:buClrTx/>
                        <a:buSzTx/>
                        <a:buFontTx/>
                        <a:buNone/>
                        <a:tabLst/>
                      </a:pPr>
                      <a:r>
                        <a:rPr kumimoji="0" lang="en-US" sz="1500" b="0" i="0" u="none" strike="noStrike" cap="none" normalizeH="0" baseline="0">
                          <a:ln>
                            <a:noFill/>
                          </a:ln>
                          <a:solidFill>
                            <a:schemeClr val="tx1"/>
                          </a:solidFill>
                          <a:effectLst/>
                          <a:latin typeface="Calibri" pitchFamily="34" charset="0"/>
                          <a:cs typeface="Times New Roman" pitchFamily="18" charset="0"/>
                        </a:rPr>
                        <a:t>1</a:t>
                      </a:r>
                      <a:endParaRPr kumimoji="0" lang="ru-RU" sz="1500" b="0" i="0" u="none" strike="noStrike" cap="none" normalizeH="0" baseline="0">
                        <a:ln>
                          <a:noFill/>
                        </a:ln>
                        <a:solidFill>
                          <a:schemeClr val="tx1"/>
                        </a:solidFill>
                        <a:effectLst/>
                        <a:latin typeface="Calibri" pitchFamily="34" charset="0"/>
                        <a:cs typeface="Times New Roman" pitchFamily="18" charset="0"/>
                      </a:endParaRPr>
                    </a:p>
                  </a:txBody>
                  <a:tcPr marL="44243" marR="44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20638" algn="ctr" defTabSz="914400" rtl="0" eaLnBrk="1" fontAlgn="base" latinLnBrk="0" hangingPunct="1">
                        <a:lnSpc>
                          <a:spcPct val="115000"/>
                        </a:lnSpc>
                        <a:spcBef>
                          <a:spcPct val="0"/>
                        </a:spcBef>
                        <a:spcAft>
                          <a:spcPts val="1000"/>
                        </a:spcAft>
                        <a:buClrTx/>
                        <a:buSzTx/>
                        <a:buFontTx/>
                        <a:buNone/>
                        <a:tabLst/>
                      </a:pPr>
                      <a:r>
                        <a:rPr kumimoji="0" lang="en-US" sz="1500" b="0" i="0" u="none" strike="noStrike" cap="none" normalizeH="0" baseline="0" dirty="0">
                          <a:ln>
                            <a:noFill/>
                          </a:ln>
                          <a:solidFill>
                            <a:schemeClr val="tx1"/>
                          </a:solidFill>
                          <a:effectLst/>
                          <a:latin typeface="Calibri" pitchFamily="34" charset="0"/>
                          <a:cs typeface="Times New Roman" pitchFamily="18" charset="0"/>
                        </a:rPr>
                        <a:t>1</a:t>
                      </a:r>
                      <a:endParaRPr kumimoji="0" lang="ru-RU" sz="1500" b="0" i="0" u="none" strike="noStrike" cap="none" normalizeH="0" baseline="0" dirty="0">
                        <a:ln>
                          <a:noFill/>
                        </a:ln>
                        <a:solidFill>
                          <a:schemeClr val="tx1"/>
                        </a:solidFill>
                        <a:effectLst/>
                        <a:latin typeface="Calibri" pitchFamily="34" charset="0"/>
                        <a:cs typeface="Times New Roman" pitchFamily="18" charset="0"/>
                      </a:endParaRPr>
                    </a:p>
                  </a:txBody>
                  <a:tcPr marL="44243" marR="44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2597" name="Номер слайда 5">
            <a:extLst>
              <a:ext uri="{FF2B5EF4-FFF2-40B4-BE49-F238E27FC236}">
                <a16:creationId xmlns:a16="http://schemas.microsoft.com/office/drawing/2014/main" id="{99D3FEA4-C563-4FAF-9111-7AB71ADCCDB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557213" indent="-214313" eaLnBrk="0" hangingPunct="0">
              <a:defRPr>
                <a:solidFill>
                  <a:schemeClr val="tx1"/>
                </a:solidFill>
                <a:latin typeface="Arial" panose="020B0604020202020204" pitchFamily="34" charset="0"/>
                <a:cs typeface="Arial" panose="020B0604020202020204" pitchFamily="34" charset="0"/>
              </a:defRPr>
            </a:lvl2pPr>
            <a:lvl3pPr marL="857250" indent="-171450" eaLnBrk="0" hangingPunct="0">
              <a:defRPr>
                <a:solidFill>
                  <a:schemeClr val="tx1"/>
                </a:solidFill>
                <a:latin typeface="Arial" panose="020B0604020202020204" pitchFamily="34" charset="0"/>
                <a:cs typeface="Arial" panose="020B0604020202020204" pitchFamily="34" charset="0"/>
              </a:defRPr>
            </a:lvl3pPr>
            <a:lvl4pPr marL="1200150" indent="-171450" eaLnBrk="0" hangingPunct="0">
              <a:defRPr>
                <a:solidFill>
                  <a:schemeClr val="tx1"/>
                </a:solidFill>
                <a:latin typeface="Arial" panose="020B0604020202020204" pitchFamily="34" charset="0"/>
                <a:cs typeface="Arial" panose="020B0604020202020204" pitchFamily="34" charset="0"/>
              </a:defRPr>
            </a:lvl4pPr>
            <a:lvl5pPr marL="1543050" indent="-171450" eaLnBrk="0" hangingPunct="0">
              <a:defRPr>
                <a:solidFill>
                  <a:schemeClr val="tx1"/>
                </a:solidFill>
                <a:latin typeface="Arial" panose="020B0604020202020204" pitchFamily="34" charset="0"/>
                <a:cs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D065BF7-D789-4F95-924B-1ABF38D62062}" type="slidenum">
              <a:rPr lang="ru-RU" altLang="ru-RU" sz="1500">
                <a:solidFill>
                  <a:srgbClr val="898989"/>
                </a:solidFill>
                <a:latin typeface="Calibri" panose="020F0502020204030204" pitchFamily="34" charset="0"/>
              </a:rPr>
              <a:pPr eaLnBrk="1" hangingPunct="1"/>
              <a:t>6</a:t>
            </a:fld>
            <a:endParaRPr lang="ru-RU" altLang="ru-RU" sz="1500">
              <a:solidFill>
                <a:srgbClr val="898989"/>
              </a:solidFill>
              <a:latin typeface="Calibri" panose="020F0502020204030204" pitchFamily="34" charset="0"/>
            </a:endParaRPr>
          </a:p>
        </p:txBody>
      </p:sp>
      <p:sp>
        <p:nvSpPr>
          <p:cNvPr id="5" name="Нижний колонтитул 4">
            <a:extLst>
              <a:ext uri="{FF2B5EF4-FFF2-40B4-BE49-F238E27FC236}">
                <a16:creationId xmlns:a16="http://schemas.microsoft.com/office/drawing/2014/main" id="{004A9EE8-D0BD-46B7-A5F4-0A09CA70F097}"/>
              </a:ext>
            </a:extLst>
          </p:cNvPr>
          <p:cNvSpPr>
            <a:spLocks noGrp="1"/>
          </p:cNvSpPr>
          <p:nvPr>
            <p:ph type="ftr" sz="quarter" idx="11"/>
          </p:nvPr>
        </p:nvSpPr>
        <p:spPr/>
        <p:txBody>
          <a:bodyPr/>
          <a:lstStyle/>
          <a:p>
            <a:pPr>
              <a:defRPr/>
            </a:pPr>
            <a:r>
              <a:rPr lang="en-US"/>
              <a:t>EAEPE 2020 September 2-4</a:t>
            </a:r>
            <a:endParaRPr lang="ru-RU"/>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F42C1D0-150B-4F43-97BF-76AB7353CF67}"/>
              </a:ext>
            </a:extLst>
          </p:cNvPr>
          <p:cNvSpPr>
            <a:spLocks noGrp="1"/>
          </p:cNvSpPr>
          <p:nvPr>
            <p:ph type="title"/>
          </p:nvPr>
        </p:nvSpPr>
        <p:spPr>
          <a:xfrm>
            <a:off x="1331119" y="205979"/>
            <a:ext cx="6588919" cy="857250"/>
          </a:xfrm>
        </p:spPr>
        <p:txBody>
          <a:bodyPr rtlCol="0">
            <a:noAutofit/>
          </a:bodyPr>
          <a:lstStyle/>
          <a:p>
            <a:pPr>
              <a:defRPr/>
            </a:pPr>
            <a:r>
              <a:rPr lang="en-US" sz="2400" b="1" dirty="0">
                <a:solidFill>
                  <a:schemeClr val="accent1">
                    <a:lumMod val="50000"/>
                  </a:schemeClr>
                </a:solidFill>
              </a:rPr>
              <a:t>The sources of real sector financing in China</a:t>
            </a:r>
            <a:endParaRPr lang="ru-RU" sz="2400" dirty="0">
              <a:solidFill>
                <a:schemeClr val="accent1">
                  <a:lumMod val="50000"/>
                </a:schemeClr>
              </a:solidFill>
            </a:endParaRPr>
          </a:p>
        </p:txBody>
      </p:sp>
      <p:sp>
        <p:nvSpPr>
          <p:cNvPr id="23555" name="Содержимое 2">
            <a:extLst>
              <a:ext uri="{FF2B5EF4-FFF2-40B4-BE49-F238E27FC236}">
                <a16:creationId xmlns:a16="http://schemas.microsoft.com/office/drawing/2014/main" id="{795738FC-B7E0-4D79-8585-B35699244EAC}"/>
              </a:ext>
            </a:extLst>
          </p:cNvPr>
          <p:cNvSpPr>
            <a:spLocks noGrp="1"/>
          </p:cNvSpPr>
          <p:nvPr>
            <p:ph idx="1"/>
          </p:nvPr>
        </p:nvSpPr>
        <p:spPr>
          <a:xfrm>
            <a:off x="1494235" y="1059657"/>
            <a:ext cx="6172200" cy="3045619"/>
          </a:xfrm>
        </p:spPr>
        <p:txBody>
          <a:bodyPr>
            <a:normAutofit fontScale="92500" lnSpcReduction="10000"/>
          </a:bodyPr>
          <a:lstStyle/>
          <a:p>
            <a:pPr eaLnBrk="1" hangingPunct="1">
              <a:buFont typeface="Wingdings" panose="05000000000000000000" pitchFamily="2" charset="2"/>
              <a:buChar char="v"/>
            </a:pPr>
            <a:r>
              <a:rPr lang="en-US" altLang="ru-RU" sz="1800"/>
              <a:t>“State budget” (stabilized at 5% on average).</a:t>
            </a:r>
          </a:p>
          <a:p>
            <a:pPr eaLnBrk="1" hangingPunct="1">
              <a:buFont typeface="Wingdings" panose="05000000000000000000" pitchFamily="2" charset="2"/>
              <a:buChar char="v"/>
            </a:pPr>
            <a:r>
              <a:rPr lang="en-US" altLang="ru-RU" sz="1800"/>
              <a:t>Other sources are also influenced by the Chinese state. “</a:t>
            </a:r>
            <a:r>
              <a:rPr lang="en-US" altLang="ja-JP" sz="1800" i="1">
                <a:ea typeface="MS PGothic" panose="020B0600070205080204" pitchFamily="34" charset="-128"/>
              </a:rPr>
              <a:t>Internal loans are directed by government, if government ask[s] the state-owned banks [make] loan[s] to state-owned enterprises, the banks have to loan. Those self-raised funds owned by state-owned enterprises also are directed by government. Self-raised funds owned by private sectors are smaller than those that [are] owned by state-owned enterprises. Therefore, internal loans and self-raised funds are not good indicators for private investment</a:t>
            </a:r>
            <a:r>
              <a:rPr lang="en-US" altLang="ru-RU" sz="1800"/>
              <a:t>”</a:t>
            </a:r>
            <a:r>
              <a:rPr lang="en-US" altLang="ja-JP" sz="1800">
                <a:ea typeface="MS PGothic" panose="020B0600070205080204" pitchFamily="34" charset="-128"/>
              </a:rPr>
              <a:t> (Cheng, Wang, 2011) … but they reflect the role of the Chinese state in investment.</a:t>
            </a:r>
            <a:endParaRPr lang="ru-RU" altLang="ja-JP" sz="1800"/>
          </a:p>
          <a:p>
            <a:pPr eaLnBrk="1" hangingPunct="1">
              <a:buFont typeface="Wingdings" panose="05000000000000000000" pitchFamily="2" charset="2"/>
              <a:buChar char="v"/>
            </a:pPr>
            <a:r>
              <a:rPr lang="en-US" altLang="ru-RU" sz="1800"/>
              <a:t>The share of FDI</a:t>
            </a:r>
            <a:r>
              <a:rPr lang="en-US" altLang="ru-RU" sz="1800" b="1"/>
              <a:t> </a:t>
            </a:r>
            <a:r>
              <a:rPr lang="en-US" altLang="ru-RU" sz="1800"/>
              <a:t>is about  2% on average. </a:t>
            </a:r>
            <a:endParaRPr lang="ru-RU" altLang="ru-RU" sz="1800"/>
          </a:p>
        </p:txBody>
      </p:sp>
      <p:sp>
        <p:nvSpPr>
          <p:cNvPr id="23556" name="Номер слайда 3">
            <a:extLst>
              <a:ext uri="{FF2B5EF4-FFF2-40B4-BE49-F238E27FC236}">
                <a16:creationId xmlns:a16="http://schemas.microsoft.com/office/drawing/2014/main" id="{B61564BC-1317-421F-898A-E83030FE8E5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557213" indent="-214313" eaLnBrk="0" hangingPunct="0">
              <a:defRPr>
                <a:solidFill>
                  <a:schemeClr val="tx1"/>
                </a:solidFill>
                <a:latin typeface="Arial" panose="020B0604020202020204" pitchFamily="34" charset="0"/>
                <a:cs typeface="Arial" panose="020B0604020202020204" pitchFamily="34" charset="0"/>
              </a:defRPr>
            </a:lvl2pPr>
            <a:lvl3pPr marL="857250" indent="-171450" eaLnBrk="0" hangingPunct="0">
              <a:defRPr>
                <a:solidFill>
                  <a:schemeClr val="tx1"/>
                </a:solidFill>
                <a:latin typeface="Arial" panose="020B0604020202020204" pitchFamily="34" charset="0"/>
                <a:cs typeface="Arial" panose="020B0604020202020204" pitchFamily="34" charset="0"/>
              </a:defRPr>
            </a:lvl3pPr>
            <a:lvl4pPr marL="1200150" indent="-171450" eaLnBrk="0" hangingPunct="0">
              <a:defRPr>
                <a:solidFill>
                  <a:schemeClr val="tx1"/>
                </a:solidFill>
                <a:latin typeface="Arial" panose="020B0604020202020204" pitchFamily="34" charset="0"/>
                <a:cs typeface="Arial" panose="020B0604020202020204" pitchFamily="34" charset="0"/>
              </a:defRPr>
            </a:lvl4pPr>
            <a:lvl5pPr marL="1543050" indent="-171450" eaLnBrk="0" hangingPunct="0">
              <a:defRPr>
                <a:solidFill>
                  <a:schemeClr val="tx1"/>
                </a:solidFill>
                <a:latin typeface="Arial" panose="020B0604020202020204" pitchFamily="34" charset="0"/>
                <a:cs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AAB7A41-081D-4931-A052-0A63A151D048}" type="slidenum">
              <a:rPr lang="ru-RU" altLang="ru-RU" sz="1500">
                <a:solidFill>
                  <a:srgbClr val="898989"/>
                </a:solidFill>
                <a:latin typeface="Calibri" panose="020F0502020204030204" pitchFamily="34" charset="0"/>
              </a:rPr>
              <a:pPr eaLnBrk="1" hangingPunct="1"/>
              <a:t>7</a:t>
            </a:fld>
            <a:endParaRPr lang="ru-RU" altLang="ru-RU" sz="1500">
              <a:solidFill>
                <a:srgbClr val="898989"/>
              </a:solidFill>
              <a:latin typeface="Calibri" panose="020F0502020204030204" pitchFamily="34" charset="0"/>
            </a:endParaRPr>
          </a:p>
        </p:txBody>
      </p:sp>
      <p:sp>
        <p:nvSpPr>
          <p:cNvPr id="5" name="Нижний колонтитул 4">
            <a:extLst>
              <a:ext uri="{FF2B5EF4-FFF2-40B4-BE49-F238E27FC236}">
                <a16:creationId xmlns:a16="http://schemas.microsoft.com/office/drawing/2014/main" id="{5360939C-6B95-4BB6-9FAD-7AC0697C09ED}"/>
              </a:ext>
            </a:extLst>
          </p:cNvPr>
          <p:cNvSpPr>
            <a:spLocks noGrp="1"/>
          </p:cNvSpPr>
          <p:nvPr>
            <p:ph type="ftr" sz="quarter" idx="11"/>
          </p:nvPr>
        </p:nvSpPr>
        <p:spPr/>
        <p:txBody>
          <a:bodyPr/>
          <a:lstStyle/>
          <a:p>
            <a:pPr>
              <a:defRPr/>
            </a:pPr>
            <a:r>
              <a:rPr lang="en-US"/>
              <a:t>EAEPE 2020 September 2-4</a:t>
            </a:r>
            <a:endParaRPr lang="ru-RU"/>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Заголовок 1">
            <a:extLst>
              <a:ext uri="{FF2B5EF4-FFF2-40B4-BE49-F238E27FC236}">
                <a16:creationId xmlns:a16="http://schemas.microsoft.com/office/drawing/2014/main" id="{12739086-8B79-4048-A23D-80071576A331}"/>
              </a:ext>
            </a:extLst>
          </p:cNvPr>
          <p:cNvSpPr>
            <a:spLocks noGrp="1"/>
          </p:cNvSpPr>
          <p:nvPr>
            <p:ph type="title"/>
          </p:nvPr>
        </p:nvSpPr>
        <p:spPr>
          <a:xfrm>
            <a:off x="1485901" y="141685"/>
            <a:ext cx="6288881" cy="702469"/>
          </a:xfrm>
        </p:spPr>
        <p:txBody>
          <a:bodyPr/>
          <a:lstStyle/>
          <a:p>
            <a:pPr eaLnBrk="1" hangingPunct="1"/>
            <a:r>
              <a:rPr lang="en-US" altLang="ru-RU" sz="2400" b="1">
                <a:solidFill>
                  <a:srgbClr val="254061"/>
                </a:solidFill>
              </a:rPr>
              <a:t>US</a:t>
            </a:r>
            <a:r>
              <a:rPr lang="en-US" altLang="ru-RU" sz="2400">
                <a:solidFill>
                  <a:srgbClr val="254061"/>
                </a:solidFill>
              </a:rPr>
              <a:t>: </a:t>
            </a:r>
            <a:r>
              <a:rPr lang="en-US" altLang="ru-RU" sz="2400" b="1">
                <a:solidFill>
                  <a:srgbClr val="254061"/>
                </a:solidFill>
              </a:rPr>
              <a:t>Corporate funds – sources and uses, % </a:t>
            </a:r>
            <a:endParaRPr lang="ru-RU" altLang="ru-RU" sz="2400" b="1">
              <a:solidFill>
                <a:srgbClr val="254061"/>
              </a:solidFill>
            </a:endParaRPr>
          </a:p>
        </p:txBody>
      </p:sp>
      <p:graphicFrame>
        <p:nvGraphicFramePr>
          <p:cNvPr id="9" name="Содержимое 8">
            <a:extLst>
              <a:ext uri="{FF2B5EF4-FFF2-40B4-BE49-F238E27FC236}">
                <a16:creationId xmlns:a16="http://schemas.microsoft.com/office/drawing/2014/main" id="{7650104E-D9AF-4CDC-9200-1D641344319C}"/>
              </a:ext>
            </a:extLst>
          </p:cNvPr>
          <p:cNvGraphicFramePr>
            <a:graphicFrameLocks noGrp="1"/>
          </p:cNvGraphicFramePr>
          <p:nvPr>
            <p:ph idx="1"/>
          </p:nvPr>
        </p:nvGraphicFramePr>
        <p:xfrm>
          <a:off x="1871663" y="951310"/>
          <a:ext cx="5442349" cy="3171827"/>
        </p:xfrm>
        <a:graphic>
          <a:graphicData uri="http://schemas.openxmlformats.org/drawingml/2006/table">
            <a:tbl>
              <a:tblPr/>
              <a:tblGrid>
                <a:gridCol w="2213837">
                  <a:extLst>
                    <a:ext uri="{9D8B030D-6E8A-4147-A177-3AD203B41FA5}">
                      <a16:colId xmlns:a16="http://schemas.microsoft.com/office/drawing/2014/main" val="20000"/>
                    </a:ext>
                  </a:extLst>
                </a:gridCol>
                <a:gridCol w="553459">
                  <a:extLst>
                    <a:ext uri="{9D8B030D-6E8A-4147-A177-3AD203B41FA5}">
                      <a16:colId xmlns:a16="http://schemas.microsoft.com/office/drawing/2014/main" val="20001"/>
                    </a:ext>
                  </a:extLst>
                </a:gridCol>
                <a:gridCol w="507338">
                  <a:extLst>
                    <a:ext uri="{9D8B030D-6E8A-4147-A177-3AD203B41FA5}">
                      <a16:colId xmlns:a16="http://schemas.microsoft.com/office/drawing/2014/main" val="20002"/>
                    </a:ext>
                  </a:extLst>
                </a:gridCol>
                <a:gridCol w="507338">
                  <a:extLst>
                    <a:ext uri="{9D8B030D-6E8A-4147-A177-3AD203B41FA5}">
                      <a16:colId xmlns:a16="http://schemas.microsoft.com/office/drawing/2014/main" val="20003"/>
                    </a:ext>
                  </a:extLst>
                </a:gridCol>
                <a:gridCol w="553459">
                  <a:extLst>
                    <a:ext uri="{9D8B030D-6E8A-4147-A177-3AD203B41FA5}">
                      <a16:colId xmlns:a16="http://schemas.microsoft.com/office/drawing/2014/main" val="20004"/>
                    </a:ext>
                  </a:extLst>
                </a:gridCol>
                <a:gridCol w="553459">
                  <a:extLst>
                    <a:ext uri="{9D8B030D-6E8A-4147-A177-3AD203B41FA5}">
                      <a16:colId xmlns:a16="http://schemas.microsoft.com/office/drawing/2014/main" val="20005"/>
                    </a:ext>
                  </a:extLst>
                </a:gridCol>
                <a:gridCol w="553459">
                  <a:extLst>
                    <a:ext uri="{9D8B030D-6E8A-4147-A177-3AD203B41FA5}">
                      <a16:colId xmlns:a16="http://schemas.microsoft.com/office/drawing/2014/main" val="20006"/>
                    </a:ext>
                  </a:extLst>
                </a:gridCol>
              </a:tblGrid>
              <a:tr h="265424">
                <a:tc>
                  <a:txBody>
                    <a:bodyPr/>
                    <a:lstStyle/>
                    <a:p>
                      <a:pPr algn="l">
                        <a:lnSpc>
                          <a:spcPct val="115000"/>
                        </a:lnSpc>
                        <a:spcAft>
                          <a:spcPts val="0"/>
                        </a:spcAft>
                      </a:pPr>
                      <a:endParaRPr lang="ru-RU" sz="1500" b="0" kern="50" dirty="0">
                        <a:solidFill>
                          <a:schemeClr val="tx1"/>
                        </a:solidFill>
                        <a:latin typeface="Calibri" panose="020F0502020204030204" pitchFamily="34" charset="0"/>
                        <a:ea typeface="Times New Roman"/>
                        <a:cs typeface="Times New Roman"/>
                      </a:endParaRPr>
                    </a:p>
                  </a:txBody>
                  <a:tcPr marL="51440" marR="514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500" b="1" kern="50" dirty="0">
                          <a:solidFill>
                            <a:schemeClr val="tx1"/>
                          </a:solidFill>
                          <a:latin typeface="Calibri" panose="020F0502020204030204" pitchFamily="34" charset="0"/>
                          <a:ea typeface="Times New Roman"/>
                          <a:cs typeface="Times New Roman"/>
                        </a:rPr>
                        <a:t>1990</a:t>
                      </a:r>
                      <a:r>
                        <a:rPr lang="en-US" sz="1500" b="1" kern="50" dirty="0">
                          <a:solidFill>
                            <a:schemeClr val="tx1"/>
                          </a:solidFill>
                          <a:latin typeface="Calibri" panose="020F0502020204030204" pitchFamily="34" charset="0"/>
                          <a:ea typeface="Times New Roman"/>
                          <a:cs typeface="Times New Roman"/>
                        </a:rPr>
                        <a:t> </a:t>
                      </a:r>
                      <a:endParaRPr lang="ru-RU" sz="1500" b="1" kern="50" dirty="0">
                        <a:solidFill>
                          <a:schemeClr val="tx1"/>
                        </a:solidFill>
                        <a:latin typeface="Calibri" panose="020F0502020204030204" pitchFamily="34" charset="0"/>
                        <a:ea typeface="Times New Roman"/>
                        <a:cs typeface="Times New Roman"/>
                      </a:endParaRPr>
                    </a:p>
                  </a:txBody>
                  <a:tcPr marL="51440" marR="514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500" b="1" kern="50" dirty="0">
                          <a:solidFill>
                            <a:schemeClr val="tx1"/>
                          </a:solidFill>
                          <a:latin typeface="Calibri" panose="020F0502020204030204" pitchFamily="34" charset="0"/>
                          <a:ea typeface="Times New Roman"/>
                          <a:cs typeface="Times New Roman"/>
                        </a:rPr>
                        <a:t>1995</a:t>
                      </a:r>
                    </a:p>
                  </a:txBody>
                  <a:tcPr marL="51440" marR="514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500" b="1" kern="50" dirty="0">
                          <a:solidFill>
                            <a:schemeClr val="tx1"/>
                          </a:solidFill>
                          <a:latin typeface="Calibri" panose="020F0502020204030204" pitchFamily="34" charset="0"/>
                          <a:ea typeface="Times New Roman"/>
                          <a:cs typeface="Times New Roman"/>
                        </a:rPr>
                        <a:t>2000</a:t>
                      </a:r>
                    </a:p>
                  </a:txBody>
                  <a:tcPr marL="51440" marR="514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500" b="1" kern="50" dirty="0">
                          <a:solidFill>
                            <a:schemeClr val="tx1"/>
                          </a:solidFill>
                          <a:latin typeface="Calibri" panose="020F0502020204030204" pitchFamily="34" charset="0"/>
                          <a:ea typeface="Times New Roman"/>
                          <a:cs typeface="Times New Roman"/>
                        </a:rPr>
                        <a:t>2005</a:t>
                      </a:r>
                    </a:p>
                  </a:txBody>
                  <a:tcPr marL="51440" marR="514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500" b="1" kern="50" dirty="0">
                          <a:solidFill>
                            <a:schemeClr val="tx1"/>
                          </a:solidFill>
                          <a:latin typeface="Calibri" panose="020F0502020204030204" pitchFamily="34" charset="0"/>
                          <a:ea typeface="Times New Roman"/>
                          <a:cs typeface="Times New Roman"/>
                        </a:rPr>
                        <a:t>2010</a:t>
                      </a:r>
                    </a:p>
                  </a:txBody>
                  <a:tcPr marL="51440" marR="514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500" b="1" kern="50" dirty="0">
                          <a:solidFill>
                            <a:schemeClr val="tx1"/>
                          </a:solidFill>
                          <a:latin typeface="Calibri" panose="020F0502020204030204" pitchFamily="34" charset="0"/>
                          <a:ea typeface="Times New Roman"/>
                          <a:cs typeface="Times New Roman"/>
                        </a:rPr>
                        <a:t>2015</a:t>
                      </a:r>
                    </a:p>
                  </a:txBody>
                  <a:tcPr marL="51440" marR="514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15320">
                <a:tc>
                  <a:txBody>
                    <a:bodyPr/>
                    <a:lstStyle/>
                    <a:p>
                      <a:pPr algn="l">
                        <a:lnSpc>
                          <a:spcPct val="115000"/>
                        </a:lnSpc>
                        <a:spcAft>
                          <a:spcPts val="0"/>
                        </a:spcAft>
                      </a:pPr>
                      <a:r>
                        <a:rPr lang="en-US" sz="1500" b="0" kern="50" dirty="0">
                          <a:solidFill>
                            <a:schemeClr val="tx1"/>
                          </a:solidFill>
                          <a:latin typeface="Calibri" panose="020F0502020204030204" pitchFamily="34" charset="0"/>
                          <a:ea typeface="Times New Roman"/>
                          <a:cs typeface="Times New Roman"/>
                        </a:rPr>
                        <a:t>Funds for investment,  total</a:t>
                      </a:r>
                      <a:endParaRPr lang="ru-RU" sz="1500" b="0" kern="50" dirty="0">
                        <a:solidFill>
                          <a:schemeClr val="tx1"/>
                        </a:solidFill>
                        <a:latin typeface="Calibri" panose="020F0502020204030204" pitchFamily="34" charset="0"/>
                        <a:ea typeface="Times New Roman"/>
                        <a:cs typeface="Times New Roman"/>
                      </a:endParaRPr>
                    </a:p>
                  </a:txBody>
                  <a:tcPr marL="51440" marR="514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500" b="0" kern="50" dirty="0">
                          <a:solidFill>
                            <a:schemeClr val="tx1"/>
                          </a:solidFill>
                          <a:latin typeface="Calibri" panose="020F0502020204030204" pitchFamily="34" charset="0"/>
                          <a:ea typeface="Times New Roman"/>
                          <a:cs typeface="Times New Roman"/>
                        </a:rPr>
                        <a:t>100</a:t>
                      </a:r>
                    </a:p>
                  </a:txBody>
                  <a:tcPr marL="51440" marR="514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500" b="0" kern="50" dirty="0">
                          <a:solidFill>
                            <a:schemeClr val="tx1"/>
                          </a:solidFill>
                          <a:latin typeface="Calibri" panose="020F0502020204030204" pitchFamily="34" charset="0"/>
                          <a:ea typeface="Times New Roman"/>
                          <a:cs typeface="Times New Roman"/>
                        </a:rPr>
                        <a:t>100</a:t>
                      </a:r>
                    </a:p>
                  </a:txBody>
                  <a:tcPr marL="51440" marR="514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500" b="0" kern="50" dirty="0">
                          <a:solidFill>
                            <a:schemeClr val="tx1"/>
                          </a:solidFill>
                          <a:latin typeface="Calibri" panose="020F0502020204030204" pitchFamily="34" charset="0"/>
                          <a:ea typeface="Times New Roman"/>
                          <a:cs typeface="Times New Roman"/>
                        </a:rPr>
                        <a:t>100</a:t>
                      </a:r>
                    </a:p>
                  </a:txBody>
                  <a:tcPr marL="51440" marR="514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500" b="0" kern="50" dirty="0">
                          <a:solidFill>
                            <a:schemeClr val="tx1"/>
                          </a:solidFill>
                          <a:latin typeface="Calibri" panose="020F0502020204030204" pitchFamily="34" charset="0"/>
                          <a:ea typeface="Times New Roman"/>
                          <a:cs typeface="Times New Roman"/>
                        </a:rPr>
                        <a:t>100</a:t>
                      </a:r>
                    </a:p>
                  </a:txBody>
                  <a:tcPr marL="51440" marR="514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500" b="0" kern="50" dirty="0">
                          <a:solidFill>
                            <a:schemeClr val="tx1"/>
                          </a:solidFill>
                          <a:latin typeface="Calibri" panose="020F0502020204030204" pitchFamily="34" charset="0"/>
                          <a:ea typeface="Times New Roman"/>
                          <a:cs typeface="Times New Roman"/>
                        </a:rPr>
                        <a:t>100</a:t>
                      </a:r>
                    </a:p>
                  </a:txBody>
                  <a:tcPr marL="51440" marR="514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500" b="0" kern="50" dirty="0">
                          <a:solidFill>
                            <a:schemeClr val="tx1"/>
                          </a:solidFill>
                          <a:latin typeface="Calibri" panose="020F0502020204030204" pitchFamily="34" charset="0"/>
                          <a:ea typeface="Times New Roman"/>
                          <a:cs typeface="Times New Roman"/>
                        </a:rPr>
                        <a:t>100</a:t>
                      </a:r>
                    </a:p>
                  </a:txBody>
                  <a:tcPr marL="51440" marR="514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530846">
                <a:tc>
                  <a:txBody>
                    <a:bodyPr/>
                    <a:lstStyle/>
                    <a:p>
                      <a:pPr algn="l">
                        <a:lnSpc>
                          <a:spcPct val="115000"/>
                        </a:lnSpc>
                        <a:spcAft>
                          <a:spcPts val="0"/>
                        </a:spcAft>
                      </a:pPr>
                      <a:r>
                        <a:rPr lang="en-US" sz="1500" b="0" kern="50" dirty="0">
                          <a:solidFill>
                            <a:schemeClr val="tx1"/>
                          </a:solidFill>
                          <a:latin typeface="Calibri" panose="020F0502020204030204" pitchFamily="34" charset="0"/>
                          <a:ea typeface="Times New Roman"/>
                          <a:cs typeface="Times New Roman"/>
                        </a:rPr>
                        <a:t>Internal funds (</a:t>
                      </a:r>
                      <a:r>
                        <a:rPr lang="ru-RU" sz="1500" b="0" kern="50" dirty="0">
                          <a:solidFill>
                            <a:schemeClr val="tx1"/>
                          </a:solidFill>
                          <a:latin typeface="Calibri" panose="020F0502020204030204" pitchFamily="34" charset="0"/>
                          <a:ea typeface="Times New Roman"/>
                          <a:cs typeface="Times New Roman"/>
                        </a:rPr>
                        <a:t>+</a:t>
                      </a:r>
                      <a:r>
                        <a:rPr lang="en-US" sz="1500" b="0" kern="50" dirty="0">
                          <a:solidFill>
                            <a:schemeClr val="tx1"/>
                          </a:solidFill>
                          <a:latin typeface="Calibri" panose="020F0502020204030204" pitchFamily="34" charset="0"/>
                          <a:ea typeface="Times New Roman"/>
                          <a:cs typeface="Times New Roman"/>
                        </a:rPr>
                        <a:t>IVA)</a:t>
                      </a:r>
                      <a:endParaRPr lang="ru-RU" sz="1500" b="0" kern="50" dirty="0">
                        <a:solidFill>
                          <a:schemeClr val="tx1"/>
                        </a:solidFill>
                        <a:latin typeface="Calibri" panose="020F0502020204030204" pitchFamily="34" charset="0"/>
                        <a:ea typeface="Times New Roman"/>
                        <a:cs typeface="Times New Roman"/>
                      </a:endParaRPr>
                    </a:p>
                  </a:txBody>
                  <a:tcPr marL="51440" marR="514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US" sz="1500" b="0" kern="50" dirty="0">
                          <a:solidFill>
                            <a:schemeClr val="tx1"/>
                          </a:solidFill>
                          <a:latin typeface="Calibri" panose="020F0502020204030204" pitchFamily="34" charset="0"/>
                          <a:ea typeface="Times New Roman"/>
                          <a:cs typeface="Times New Roman"/>
                        </a:rPr>
                        <a:t>70</a:t>
                      </a:r>
                      <a:endParaRPr lang="ru-RU" sz="1500" b="0" kern="50" dirty="0">
                        <a:solidFill>
                          <a:schemeClr val="tx1"/>
                        </a:solidFill>
                        <a:latin typeface="Calibri" panose="020F0502020204030204" pitchFamily="34" charset="0"/>
                        <a:ea typeface="Times New Roman"/>
                        <a:cs typeface="Times New Roman"/>
                      </a:endParaRPr>
                    </a:p>
                  </a:txBody>
                  <a:tcPr marL="51440" marR="514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500" b="0" kern="50" dirty="0">
                          <a:solidFill>
                            <a:schemeClr val="tx1"/>
                          </a:solidFill>
                          <a:latin typeface="Calibri" panose="020F0502020204030204" pitchFamily="34" charset="0"/>
                          <a:ea typeface="Times New Roman"/>
                          <a:cs typeface="Times New Roman"/>
                        </a:rPr>
                        <a:t>6</a:t>
                      </a:r>
                      <a:r>
                        <a:rPr lang="en-US" sz="1500" b="0" kern="50" dirty="0">
                          <a:solidFill>
                            <a:schemeClr val="tx1"/>
                          </a:solidFill>
                          <a:latin typeface="Calibri" panose="020F0502020204030204" pitchFamily="34" charset="0"/>
                          <a:ea typeface="Times New Roman"/>
                          <a:cs typeface="Times New Roman"/>
                        </a:rPr>
                        <a:t>1</a:t>
                      </a:r>
                      <a:endParaRPr lang="ru-RU" sz="1500" b="0" kern="50" dirty="0">
                        <a:solidFill>
                          <a:schemeClr val="tx1"/>
                        </a:solidFill>
                        <a:latin typeface="Calibri" panose="020F0502020204030204" pitchFamily="34" charset="0"/>
                        <a:ea typeface="Times New Roman"/>
                        <a:cs typeface="Times New Roman"/>
                      </a:endParaRPr>
                    </a:p>
                  </a:txBody>
                  <a:tcPr marL="51440" marR="514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500" b="0" kern="50" dirty="0">
                          <a:solidFill>
                            <a:schemeClr val="tx1"/>
                          </a:solidFill>
                          <a:latin typeface="Calibri" panose="020F0502020204030204" pitchFamily="34" charset="0"/>
                          <a:ea typeface="Times New Roman"/>
                          <a:cs typeface="Times New Roman"/>
                        </a:rPr>
                        <a:t>37</a:t>
                      </a:r>
                    </a:p>
                  </a:txBody>
                  <a:tcPr marL="51440" marR="514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500" b="0" kern="50" dirty="0">
                          <a:solidFill>
                            <a:schemeClr val="tx1"/>
                          </a:solidFill>
                          <a:latin typeface="Calibri" panose="020F0502020204030204" pitchFamily="34" charset="0"/>
                          <a:ea typeface="Times New Roman"/>
                          <a:cs typeface="Times New Roman"/>
                        </a:rPr>
                        <a:t>53</a:t>
                      </a:r>
                    </a:p>
                  </a:txBody>
                  <a:tcPr marL="51440" marR="514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500" b="0" kern="50" dirty="0">
                          <a:solidFill>
                            <a:schemeClr val="tx1"/>
                          </a:solidFill>
                          <a:latin typeface="Calibri" panose="020F0502020204030204" pitchFamily="34" charset="0"/>
                          <a:ea typeface="Times New Roman"/>
                          <a:cs typeface="Times New Roman"/>
                        </a:rPr>
                        <a:t>59</a:t>
                      </a:r>
                    </a:p>
                  </a:txBody>
                  <a:tcPr marL="51440" marR="514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500" b="0" kern="50" dirty="0">
                          <a:solidFill>
                            <a:schemeClr val="tx1"/>
                          </a:solidFill>
                          <a:latin typeface="Calibri" panose="020F0502020204030204" pitchFamily="34" charset="0"/>
                          <a:ea typeface="Times New Roman"/>
                          <a:cs typeface="Times New Roman"/>
                        </a:rPr>
                        <a:t>6</a:t>
                      </a:r>
                      <a:r>
                        <a:rPr lang="en-US" sz="1500" b="0" kern="50" dirty="0">
                          <a:solidFill>
                            <a:schemeClr val="tx1"/>
                          </a:solidFill>
                          <a:latin typeface="Calibri" panose="020F0502020204030204" pitchFamily="34" charset="0"/>
                          <a:ea typeface="Times New Roman"/>
                          <a:cs typeface="Times New Roman"/>
                        </a:rPr>
                        <a:t>9</a:t>
                      </a:r>
                      <a:endParaRPr lang="ru-RU" sz="1500" b="0" kern="50" dirty="0">
                        <a:solidFill>
                          <a:schemeClr val="tx1"/>
                        </a:solidFill>
                        <a:latin typeface="Calibri" panose="020F0502020204030204" pitchFamily="34" charset="0"/>
                        <a:ea typeface="Times New Roman"/>
                        <a:cs typeface="Times New Roman"/>
                      </a:endParaRPr>
                    </a:p>
                  </a:txBody>
                  <a:tcPr marL="51440" marR="514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530846">
                <a:tc>
                  <a:txBody>
                    <a:bodyPr/>
                    <a:lstStyle/>
                    <a:p>
                      <a:pPr algn="l">
                        <a:lnSpc>
                          <a:spcPct val="115000"/>
                        </a:lnSpc>
                        <a:spcAft>
                          <a:spcPts val="0"/>
                        </a:spcAft>
                      </a:pPr>
                      <a:r>
                        <a:rPr lang="en-US" sz="1500" b="0" kern="50" dirty="0">
                          <a:solidFill>
                            <a:schemeClr val="tx1"/>
                          </a:solidFill>
                          <a:latin typeface="Calibri" panose="020F0502020204030204" pitchFamily="34" charset="0"/>
                          <a:ea typeface="Times New Roman"/>
                          <a:cs typeface="Arial"/>
                        </a:rPr>
                        <a:t>Net increase in liabilities, including:</a:t>
                      </a:r>
                      <a:endParaRPr lang="ru-RU" sz="1500" b="0" kern="50" dirty="0">
                        <a:solidFill>
                          <a:schemeClr val="tx1"/>
                        </a:solidFill>
                        <a:latin typeface="Calibri" panose="020F0502020204030204" pitchFamily="34" charset="0"/>
                        <a:ea typeface="Times New Roman"/>
                        <a:cs typeface="Times New Roman"/>
                      </a:endParaRPr>
                    </a:p>
                  </a:txBody>
                  <a:tcPr marL="51440" marR="514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500" b="0" kern="50" dirty="0">
                          <a:solidFill>
                            <a:schemeClr val="tx1"/>
                          </a:solidFill>
                          <a:latin typeface="Calibri" panose="020F0502020204030204" pitchFamily="34" charset="0"/>
                          <a:ea typeface="Times New Roman"/>
                          <a:cs typeface="Times New Roman"/>
                        </a:rPr>
                        <a:t>30</a:t>
                      </a:r>
                    </a:p>
                  </a:txBody>
                  <a:tcPr marL="51440" marR="514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500" b="0" kern="50" dirty="0">
                          <a:solidFill>
                            <a:schemeClr val="tx1"/>
                          </a:solidFill>
                          <a:latin typeface="Calibri" panose="020F0502020204030204" pitchFamily="34" charset="0"/>
                          <a:ea typeface="Times New Roman"/>
                          <a:cs typeface="Times New Roman"/>
                        </a:rPr>
                        <a:t>39</a:t>
                      </a:r>
                    </a:p>
                  </a:txBody>
                  <a:tcPr marL="51440" marR="514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500" b="0" kern="50" dirty="0">
                          <a:solidFill>
                            <a:schemeClr val="tx1"/>
                          </a:solidFill>
                          <a:latin typeface="Calibri" panose="020F0502020204030204" pitchFamily="34" charset="0"/>
                          <a:ea typeface="Times New Roman"/>
                          <a:cs typeface="Times New Roman"/>
                        </a:rPr>
                        <a:t>6</a:t>
                      </a:r>
                      <a:r>
                        <a:rPr lang="en-US" sz="1500" b="0" kern="50" dirty="0">
                          <a:solidFill>
                            <a:schemeClr val="tx1"/>
                          </a:solidFill>
                          <a:latin typeface="Calibri" panose="020F0502020204030204" pitchFamily="34" charset="0"/>
                          <a:ea typeface="Times New Roman"/>
                          <a:cs typeface="Times New Roman"/>
                        </a:rPr>
                        <a:t>3</a:t>
                      </a:r>
                      <a:endParaRPr lang="ru-RU" sz="1500" b="0" kern="50" dirty="0">
                        <a:solidFill>
                          <a:schemeClr val="tx1"/>
                        </a:solidFill>
                        <a:latin typeface="Calibri" panose="020F0502020204030204" pitchFamily="34" charset="0"/>
                        <a:ea typeface="Times New Roman"/>
                        <a:cs typeface="Times New Roman"/>
                      </a:endParaRPr>
                    </a:p>
                  </a:txBody>
                  <a:tcPr marL="51440" marR="514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500" b="0" kern="50" dirty="0">
                          <a:solidFill>
                            <a:schemeClr val="tx1"/>
                          </a:solidFill>
                          <a:latin typeface="Calibri" panose="020F0502020204030204" pitchFamily="34" charset="0"/>
                          <a:ea typeface="Times New Roman"/>
                          <a:cs typeface="Times New Roman"/>
                        </a:rPr>
                        <a:t>4</a:t>
                      </a:r>
                      <a:r>
                        <a:rPr lang="en-US" sz="1500" b="0" kern="50" dirty="0">
                          <a:solidFill>
                            <a:schemeClr val="tx1"/>
                          </a:solidFill>
                          <a:latin typeface="Calibri" panose="020F0502020204030204" pitchFamily="34" charset="0"/>
                          <a:ea typeface="Times New Roman"/>
                          <a:cs typeface="Times New Roman"/>
                        </a:rPr>
                        <a:t>7</a:t>
                      </a:r>
                      <a:endParaRPr lang="ru-RU" sz="1500" b="0" kern="50" dirty="0">
                        <a:solidFill>
                          <a:schemeClr val="tx1"/>
                        </a:solidFill>
                        <a:latin typeface="Calibri" panose="020F0502020204030204" pitchFamily="34" charset="0"/>
                        <a:ea typeface="Times New Roman"/>
                        <a:cs typeface="Times New Roman"/>
                      </a:endParaRPr>
                    </a:p>
                  </a:txBody>
                  <a:tcPr marL="51440" marR="514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500" b="0" kern="50" dirty="0">
                          <a:solidFill>
                            <a:schemeClr val="tx1"/>
                          </a:solidFill>
                          <a:latin typeface="Calibri" panose="020F0502020204030204" pitchFamily="34" charset="0"/>
                          <a:ea typeface="Times New Roman"/>
                          <a:cs typeface="Times New Roman"/>
                        </a:rPr>
                        <a:t>41</a:t>
                      </a:r>
                    </a:p>
                  </a:txBody>
                  <a:tcPr marL="51440" marR="514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500" b="0" kern="50" dirty="0">
                          <a:solidFill>
                            <a:schemeClr val="tx1"/>
                          </a:solidFill>
                          <a:latin typeface="Calibri" panose="020F0502020204030204" pitchFamily="34" charset="0"/>
                          <a:ea typeface="Times New Roman"/>
                          <a:cs typeface="Times New Roman"/>
                        </a:rPr>
                        <a:t>31</a:t>
                      </a:r>
                    </a:p>
                  </a:txBody>
                  <a:tcPr marL="51440" marR="514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515320">
                <a:tc>
                  <a:txBody>
                    <a:bodyPr/>
                    <a:lstStyle/>
                    <a:p>
                      <a:pPr algn="l">
                        <a:lnSpc>
                          <a:spcPct val="115000"/>
                        </a:lnSpc>
                        <a:spcAft>
                          <a:spcPts val="0"/>
                        </a:spcAft>
                      </a:pPr>
                      <a:r>
                        <a:rPr lang="en-US" sz="1500" b="0" kern="50" dirty="0">
                          <a:solidFill>
                            <a:schemeClr val="tx1"/>
                          </a:solidFill>
                          <a:latin typeface="Calibri" panose="020F0502020204030204" pitchFamily="34" charset="0"/>
                          <a:ea typeface="Times New Roman"/>
                          <a:cs typeface="Arial"/>
                        </a:rPr>
                        <a:t> - net funds raised in markets</a:t>
                      </a:r>
                      <a:endParaRPr lang="ru-RU" sz="1500" b="0" kern="50" dirty="0">
                        <a:solidFill>
                          <a:schemeClr val="tx1"/>
                        </a:solidFill>
                        <a:latin typeface="Calibri" panose="020F0502020204030204" pitchFamily="34" charset="0"/>
                        <a:ea typeface="Times New Roman"/>
                        <a:cs typeface="Times New Roman"/>
                      </a:endParaRPr>
                    </a:p>
                  </a:txBody>
                  <a:tcPr marL="51440" marR="514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500" b="0" kern="50" dirty="0">
                          <a:solidFill>
                            <a:schemeClr val="tx1"/>
                          </a:solidFill>
                          <a:latin typeface="Calibri" panose="020F0502020204030204" pitchFamily="34" charset="0"/>
                          <a:ea typeface="Times New Roman"/>
                          <a:cs typeface="Times New Roman"/>
                        </a:rPr>
                        <a:t>1</a:t>
                      </a:r>
                      <a:r>
                        <a:rPr lang="en-US" sz="1500" b="0" kern="50" dirty="0">
                          <a:solidFill>
                            <a:schemeClr val="tx1"/>
                          </a:solidFill>
                          <a:latin typeface="Calibri" panose="020F0502020204030204" pitchFamily="34" charset="0"/>
                          <a:ea typeface="Times New Roman"/>
                          <a:cs typeface="Times New Roman"/>
                        </a:rPr>
                        <a:t>2</a:t>
                      </a:r>
                      <a:endParaRPr lang="ru-RU" sz="1500" b="0" kern="50" dirty="0">
                        <a:solidFill>
                          <a:schemeClr val="tx1"/>
                        </a:solidFill>
                        <a:latin typeface="Calibri" panose="020F0502020204030204" pitchFamily="34" charset="0"/>
                        <a:ea typeface="Times New Roman"/>
                        <a:cs typeface="Times New Roman"/>
                      </a:endParaRPr>
                    </a:p>
                  </a:txBody>
                  <a:tcPr marL="51440" marR="514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500" b="0" kern="50" dirty="0">
                          <a:solidFill>
                            <a:schemeClr val="tx1"/>
                          </a:solidFill>
                          <a:latin typeface="Calibri" panose="020F0502020204030204" pitchFamily="34" charset="0"/>
                          <a:ea typeface="Times New Roman"/>
                          <a:cs typeface="Times New Roman"/>
                        </a:rPr>
                        <a:t>1</a:t>
                      </a:r>
                      <a:r>
                        <a:rPr lang="en-US" sz="1500" b="0" kern="50" dirty="0">
                          <a:solidFill>
                            <a:schemeClr val="tx1"/>
                          </a:solidFill>
                          <a:latin typeface="Calibri" panose="020F0502020204030204" pitchFamily="34" charset="0"/>
                          <a:ea typeface="Times New Roman"/>
                          <a:cs typeface="Times New Roman"/>
                        </a:rPr>
                        <a:t>8</a:t>
                      </a:r>
                      <a:endParaRPr lang="ru-RU" sz="1500" b="0" kern="50" dirty="0">
                        <a:solidFill>
                          <a:schemeClr val="tx1"/>
                        </a:solidFill>
                        <a:latin typeface="Calibri" panose="020F0502020204030204" pitchFamily="34" charset="0"/>
                        <a:ea typeface="Times New Roman"/>
                        <a:cs typeface="Times New Roman"/>
                      </a:endParaRPr>
                    </a:p>
                  </a:txBody>
                  <a:tcPr marL="51440" marR="514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500" b="0" kern="50" dirty="0">
                          <a:solidFill>
                            <a:schemeClr val="tx1"/>
                          </a:solidFill>
                          <a:latin typeface="Calibri" panose="020F0502020204030204" pitchFamily="34" charset="0"/>
                          <a:ea typeface="Times New Roman"/>
                          <a:cs typeface="Times New Roman"/>
                        </a:rPr>
                        <a:t>1</a:t>
                      </a:r>
                      <a:r>
                        <a:rPr lang="en-US" sz="1500" b="0" kern="50" dirty="0">
                          <a:solidFill>
                            <a:schemeClr val="tx1"/>
                          </a:solidFill>
                          <a:latin typeface="Calibri" panose="020F0502020204030204" pitchFamily="34" charset="0"/>
                          <a:ea typeface="Times New Roman"/>
                          <a:cs typeface="Times New Roman"/>
                        </a:rPr>
                        <a:t>3</a:t>
                      </a:r>
                      <a:endParaRPr lang="ru-RU" sz="1500" b="0" kern="50" dirty="0">
                        <a:solidFill>
                          <a:schemeClr val="tx1"/>
                        </a:solidFill>
                        <a:latin typeface="Calibri" panose="020F0502020204030204" pitchFamily="34" charset="0"/>
                        <a:ea typeface="Times New Roman"/>
                        <a:cs typeface="Times New Roman"/>
                      </a:endParaRPr>
                    </a:p>
                  </a:txBody>
                  <a:tcPr marL="51440" marR="514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500" b="0" kern="50" dirty="0">
                          <a:solidFill>
                            <a:schemeClr val="tx1"/>
                          </a:solidFill>
                          <a:latin typeface="Calibri" panose="020F0502020204030204" pitchFamily="34" charset="0"/>
                          <a:ea typeface="Times New Roman"/>
                          <a:cs typeface="Times New Roman"/>
                        </a:rPr>
                        <a:t>-</a:t>
                      </a:r>
                      <a:r>
                        <a:rPr lang="en-US" sz="1500" b="0" kern="50" dirty="0">
                          <a:solidFill>
                            <a:schemeClr val="tx1"/>
                          </a:solidFill>
                          <a:latin typeface="Calibri" panose="020F0502020204030204" pitchFamily="34" charset="0"/>
                          <a:ea typeface="Times New Roman"/>
                          <a:cs typeface="Times New Roman"/>
                        </a:rPr>
                        <a:t>1</a:t>
                      </a:r>
                      <a:endParaRPr lang="ru-RU" sz="1500" b="0" kern="50" dirty="0">
                        <a:solidFill>
                          <a:schemeClr val="tx1"/>
                        </a:solidFill>
                        <a:latin typeface="Calibri" panose="020F0502020204030204" pitchFamily="34" charset="0"/>
                        <a:ea typeface="Times New Roman"/>
                        <a:cs typeface="Times New Roman"/>
                      </a:endParaRPr>
                    </a:p>
                  </a:txBody>
                  <a:tcPr marL="51440" marR="514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500" b="0" kern="50" dirty="0">
                          <a:solidFill>
                            <a:schemeClr val="tx1"/>
                          </a:solidFill>
                          <a:latin typeface="Calibri" panose="020F0502020204030204" pitchFamily="34" charset="0"/>
                          <a:ea typeface="Times New Roman"/>
                          <a:cs typeface="Times New Roman"/>
                        </a:rPr>
                        <a:t>4</a:t>
                      </a:r>
                    </a:p>
                  </a:txBody>
                  <a:tcPr marL="51440" marR="514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US" sz="1500" b="0" kern="50" dirty="0">
                          <a:solidFill>
                            <a:schemeClr val="tx1"/>
                          </a:solidFill>
                          <a:latin typeface="Calibri" panose="020F0502020204030204" pitchFamily="34" charset="0"/>
                          <a:ea typeface="Times New Roman"/>
                          <a:cs typeface="Times New Roman"/>
                        </a:rPr>
                        <a:t>x</a:t>
                      </a:r>
                      <a:endParaRPr lang="ru-RU" sz="1500" b="0" kern="50" dirty="0">
                        <a:solidFill>
                          <a:schemeClr val="tx1"/>
                        </a:solidFill>
                        <a:latin typeface="Calibri" panose="020F0502020204030204" pitchFamily="34" charset="0"/>
                        <a:ea typeface="Times New Roman"/>
                        <a:cs typeface="Times New Roman"/>
                      </a:endParaRPr>
                    </a:p>
                  </a:txBody>
                  <a:tcPr marL="51440" marR="514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462383">
                <a:tc>
                  <a:txBody>
                    <a:bodyPr/>
                    <a:lstStyle/>
                    <a:p>
                      <a:pPr algn="l">
                        <a:lnSpc>
                          <a:spcPct val="115000"/>
                        </a:lnSpc>
                        <a:spcAft>
                          <a:spcPts val="0"/>
                        </a:spcAft>
                      </a:pPr>
                      <a:r>
                        <a:rPr lang="en-US" sz="1500" b="0" kern="50" dirty="0">
                          <a:solidFill>
                            <a:schemeClr val="tx1"/>
                          </a:solidFill>
                          <a:latin typeface="Calibri" panose="020F0502020204030204" pitchFamily="34" charset="0"/>
                          <a:ea typeface="Times New Roman"/>
                          <a:cs typeface="Times New Roman"/>
                        </a:rPr>
                        <a:t> - others:</a:t>
                      </a:r>
                      <a:endParaRPr lang="ru-RU" sz="1500" b="0" kern="50" dirty="0">
                        <a:solidFill>
                          <a:schemeClr val="tx1"/>
                        </a:solidFill>
                        <a:latin typeface="Calibri" panose="020F0502020204030204" pitchFamily="34" charset="0"/>
                        <a:ea typeface="Times New Roman"/>
                        <a:cs typeface="Times New Roman"/>
                      </a:endParaRPr>
                    </a:p>
                  </a:txBody>
                  <a:tcPr marL="51440" marR="514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US" sz="1500" b="0" kern="50" dirty="0">
                          <a:solidFill>
                            <a:schemeClr val="tx1"/>
                          </a:solidFill>
                          <a:latin typeface="Calibri" panose="020F0502020204030204" pitchFamily="34" charset="0"/>
                          <a:ea typeface="Times New Roman"/>
                          <a:cs typeface="Times New Roman"/>
                        </a:rPr>
                        <a:t>18</a:t>
                      </a:r>
                      <a:endParaRPr lang="ru-RU" sz="1500" b="0" kern="50" dirty="0">
                        <a:solidFill>
                          <a:schemeClr val="tx1"/>
                        </a:solidFill>
                        <a:latin typeface="Calibri" panose="020F0502020204030204" pitchFamily="34" charset="0"/>
                        <a:ea typeface="Times New Roman"/>
                        <a:cs typeface="Times New Roman"/>
                      </a:endParaRPr>
                    </a:p>
                  </a:txBody>
                  <a:tcPr marL="51440" marR="514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US" sz="1500" b="0" kern="50" dirty="0">
                          <a:solidFill>
                            <a:schemeClr val="tx1"/>
                          </a:solidFill>
                          <a:latin typeface="Calibri" panose="020F0502020204030204" pitchFamily="34" charset="0"/>
                          <a:ea typeface="Times New Roman"/>
                          <a:cs typeface="Times New Roman"/>
                        </a:rPr>
                        <a:t>21</a:t>
                      </a:r>
                      <a:endParaRPr lang="ru-RU" sz="1500" b="0" kern="50" dirty="0">
                        <a:solidFill>
                          <a:schemeClr val="tx1"/>
                        </a:solidFill>
                        <a:latin typeface="Calibri" panose="020F0502020204030204" pitchFamily="34" charset="0"/>
                        <a:ea typeface="Times New Roman"/>
                        <a:cs typeface="Times New Roman"/>
                      </a:endParaRPr>
                    </a:p>
                  </a:txBody>
                  <a:tcPr marL="51440" marR="514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US" sz="1500" b="0" kern="50" dirty="0">
                          <a:solidFill>
                            <a:schemeClr val="tx1"/>
                          </a:solidFill>
                          <a:latin typeface="Calibri" panose="020F0502020204030204" pitchFamily="34" charset="0"/>
                          <a:ea typeface="Times New Roman"/>
                          <a:cs typeface="Times New Roman"/>
                        </a:rPr>
                        <a:t>50</a:t>
                      </a:r>
                      <a:endParaRPr lang="ru-RU" sz="1500" b="0" kern="50" dirty="0">
                        <a:solidFill>
                          <a:schemeClr val="tx1"/>
                        </a:solidFill>
                        <a:latin typeface="Calibri" panose="020F0502020204030204" pitchFamily="34" charset="0"/>
                        <a:ea typeface="Times New Roman"/>
                        <a:cs typeface="Times New Roman"/>
                      </a:endParaRPr>
                    </a:p>
                  </a:txBody>
                  <a:tcPr marL="51440" marR="514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US" sz="1500" b="0" kern="50" dirty="0">
                          <a:solidFill>
                            <a:schemeClr val="tx1"/>
                          </a:solidFill>
                          <a:latin typeface="Calibri" panose="020F0502020204030204" pitchFamily="34" charset="0"/>
                          <a:ea typeface="Times New Roman"/>
                          <a:cs typeface="Times New Roman"/>
                        </a:rPr>
                        <a:t>48</a:t>
                      </a:r>
                      <a:endParaRPr lang="ru-RU" sz="1500" b="0" kern="50" dirty="0">
                        <a:solidFill>
                          <a:schemeClr val="tx1"/>
                        </a:solidFill>
                        <a:latin typeface="Calibri" panose="020F0502020204030204" pitchFamily="34" charset="0"/>
                        <a:ea typeface="Times New Roman"/>
                        <a:cs typeface="Times New Roman"/>
                      </a:endParaRPr>
                    </a:p>
                  </a:txBody>
                  <a:tcPr marL="51440" marR="514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500" b="0" kern="50" dirty="0">
                          <a:solidFill>
                            <a:schemeClr val="tx1"/>
                          </a:solidFill>
                          <a:latin typeface="Calibri" panose="020F0502020204030204" pitchFamily="34" charset="0"/>
                          <a:ea typeface="Times New Roman"/>
                          <a:cs typeface="Times New Roman"/>
                        </a:rPr>
                        <a:t>37</a:t>
                      </a:r>
                    </a:p>
                  </a:txBody>
                  <a:tcPr marL="51440" marR="514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US" sz="1500" b="0" kern="50" dirty="0">
                          <a:solidFill>
                            <a:schemeClr val="tx1"/>
                          </a:solidFill>
                          <a:latin typeface="Calibri" panose="020F0502020204030204" pitchFamily="34" charset="0"/>
                          <a:ea typeface="Times New Roman"/>
                          <a:cs typeface="Times New Roman"/>
                        </a:rPr>
                        <a:t>x</a:t>
                      </a:r>
                      <a:endParaRPr lang="ru-RU" sz="1500" b="0" kern="50" dirty="0">
                        <a:solidFill>
                          <a:schemeClr val="tx1"/>
                        </a:solidFill>
                        <a:latin typeface="Calibri" panose="020F0502020204030204" pitchFamily="34" charset="0"/>
                        <a:ea typeface="Times New Roman"/>
                        <a:cs typeface="Times New Roman"/>
                      </a:endParaRPr>
                    </a:p>
                  </a:txBody>
                  <a:tcPr marL="51440" marR="514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51688">
                <a:tc>
                  <a:txBody>
                    <a:bodyPr/>
                    <a:lstStyle/>
                    <a:p>
                      <a:pPr algn="l">
                        <a:lnSpc>
                          <a:spcPct val="115000"/>
                        </a:lnSpc>
                        <a:spcAft>
                          <a:spcPts val="0"/>
                        </a:spcAft>
                      </a:pPr>
                      <a:r>
                        <a:rPr lang="en-US" sz="1500" b="0" kern="50" dirty="0">
                          <a:solidFill>
                            <a:schemeClr val="tx1"/>
                          </a:solidFill>
                          <a:latin typeface="Calibri" panose="020F0502020204030204" pitchFamily="34" charset="0"/>
                          <a:ea typeface="Times New Roman"/>
                          <a:cs typeface="Times New Roman"/>
                        </a:rPr>
                        <a:t>     among them - FDI</a:t>
                      </a:r>
                      <a:endParaRPr lang="ru-RU" sz="1500" b="0" kern="50" dirty="0">
                        <a:solidFill>
                          <a:schemeClr val="tx1"/>
                        </a:solidFill>
                        <a:latin typeface="Calibri" panose="020F0502020204030204" pitchFamily="34" charset="0"/>
                        <a:ea typeface="Times New Roman"/>
                        <a:cs typeface="Times New Roman"/>
                      </a:endParaRPr>
                    </a:p>
                  </a:txBody>
                  <a:tcPr marL="51440" marR="514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US" sz="1500" b="0" kern="50" dirty="0">
                          <a:solidFill>
                            <a:schemeClr val="tx1"/>
                          </a:solidFill>
                          <a:latin typeface="Calibri" panose="020F0502020204030204" pitchFamily="34" charset="0"/>
                          <a:ea typeface="Times New Roman"/>
                          <a:cs typeface="Times New Roman"/>
                        </a:rPr>
                        <a:t>10</a:t>
                      </a:r>
                      <a:endParaRPr lang="ru-RU" sz="1500" b="0" kern="50" dirty="0">
                        <a:solidFill>
                          <a:schemeClr val="tx1"/>
                        </a:solidFill>
                        <a:latin typeface="Calibri" panose="020F0502020204030204" pitchFamily="34" charset="0"/>
                        <a:ea typeface="Times New Roman"/>
                        <a:cs typeface="Times New Roman"/>
                      </a:endParaRPr>
                    </a:p>
                  </a:txBody>
                  <a:tcPr marL="51440" marR="514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US" sz="1500" b="0" kern="50" dirty="0">
                          <a:solidFill>
                            <a:schemeClr val="tx1"/>
                          </a:solidFill>
                          <a:latin typeface="Calibri" panose="020F0502020204030204" pitchFamily="34" charset="0"/>
                          <a:ea typeface="Times New Roman"/>
                          <a:cs typeface="Times New Roman"/>
                        </a:rPr>
                        <a:t>6</a:t>
                      </a:r>
                      <a:endParaRPr lang="ru-RU" sz="1500" b="0" kern="50" dirty="0">
                        <a:solidFill>
                          <a:schemeClr val="tx1"/>
                        </a:solidFill>
                        <a:latin typeface="Calibri" panose="020F0502020204030204" pitchFamily="34" charset="0"/>
                        <a:ea typeface="Times New Roman"/>
                        <a:cs typeface="Times New Roman"/>
                      </a:endParaRPr>
                    </a:p>
                  </a:txBody>
                  <a:tcPr marL="51440" marR="514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US" sz="1500" b="0" kern="50" dirty="0">
                          <a:solidFill>
                            <a:schemeClr val="tx1"/>
                          </a:solidFill>
                          <a:latin typeface="Calibri" panose="020F0502020204030204" pitchFamily="34" charset="0"/>
                          <a:ea typeface="Times New Roman"/>
                          <a:cs typeface="Times New Roman"/>
                        </a:rPr>
                        <a:t>13</a:t>
                      </a:r>
                      <a:endParaRPr lang="ru-RU" sz="1500" b="0" kern="50" dirty="0">
                        <a:solidFill>
                          <a:schemeClr val="tx1"/>
                        </a:solidFill>
                        <a:latin typeface="Calibri" panose="020F0502020204030204" pitchFamily="34" charset="0"/>
                        <a:ea typeface="Times New Roman"/>
                        <a:cs typeface="Times New Roman"/>
                      </a:endParaRPr>
                    </a:p>
                  </a:txBody>
                  <a:tcPr marL="51440" marR="514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US" sz="1500" b="0" kern="50" dirty="0">
                          <a:solidFill>
                            <a:schemeClr val="tx1"/>
                          </a:solidFill>
                          <a:latin typeface="Calibri" panose="020F0502020204030204" pitchFamily="34" charset="0"/>
                          <a:ea typeface="Times New Roman"/>
                          <a:cs typeface="Times New Roman"/>
                        </a:rPr>
                        <a:t>5</a:t>
                      </a:r>
                      <a:endParaRPr lang="ru-RU" sz="1500" b="0" kern="50" dirty="0">
                        <a:solidFill>
                          <a:schemeClr val="tx1"/>
                        </a:solidFill>
                        <a:latin typeface="Calibri" panose="020F0502020204030204" pitchFamily="34" charset="0"/>
                        <a:ea typeface="Times New Roman"/>
                        <a:cs typeface="Times New Roman"/>
                      </a:endParaRPr>
                    </a:p>
                  </a:txBody>
                  <a:tcPr marL="51440" marR="514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500" b="0" kern="50" dirty="0">
                          <a:solidFill>
                            <a:schemeClr val="tx1"/>
                          </a:solidFill>
                          <a:latin typeface="Calibri" panose="020F0502020204030204" pitchFamily="34" charset="0"/>
                          <a:ea typeface="Times New Roman"/>
                          <a:cs typeface="Times New Roman"/>
                        </a:rPr>
                        <a:t>8</a:t>
                      </a:r>
                    </a:p>
                  </a:txBody>
                  <a:tcPr marL="51440" marR="514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US" sz="1500" b="0" kern="50" dirty="0">
                          <a:solidFill>
                            <a:schemeClr val="tx1"/>
                          </a:solidFill>
                          <a:latin typeface="Calibri" panose="020F0502020204030204" pitchFamily="34" charset="0"/>
                          <a:ea typeface="Times New Roman"/>
                          <a:cs typeface="Times New Roman"/>
                        </a:rPr>
                        <a:t>13</a:t>
                      </a:r>
                      <a:endParaRPr lang="ru-RU" sz="1500" b="0" kern="50" dirty="0">
                        <a:solidFill>
                          <a:schemeClr val="tx1"/>
                        </a:solidFill>
                        <a:latin typeface="Calibri" panose="020F0502020204030204" pitchFamily="34" charset="0"/>
                        <a:ea typeface="Times New Roman"/>
                        <a:cs typeface="Times New Roman"/>
                      </a:endParaRPr>
                    </a:p>
                  </a:txBody>
                  <a:tcPr marL="51440" marR="514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24645" name="Номер слайда 4">
            <a:extLst>
              <a:ext uri="{FF2B5EF4-FFF2-40B4-BE49-F238E27FC236}">
                <a16:creationId xmlns:a16="http://schemas.microsoft.com/office/drawing/2014/main" id="{09FE44FC-DFD6-4F84-8DAC-AFE6C95428F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557213" indent="-214313" eaLnBrk="0" hangingPunct="0">
              <a:defRPr>
                <a:solidFill>
                  <a:schemeClr val="tx1"/>
                </a:solidFill>
                <a:latin typeface="Arial" panose="020B0604020202020204" pitchFamily="34" charset="0"/>
                <a:cs typeface="Arial" panose="020B0604020202020204" pitchFamily="34" charset="0"/>
              </a:defRPr>
            </a:lvl2pPr>
            <a:lvl3pPr marL="857250" indent="-171450" eaLnBrk="0" hangingPunct="0">
              <a:defRPr>
                <a:solidFill>
                  <a:schemeClr val="tx1"/>
                </a:solidFill>
                <a:latin typeface="Arial" panose="020B0604020202020204" pitchFamily="34" charset="0"/>
                <a:cs typeface="Arial" panose="020B0604020202020204" pitchFamily="34" charset="0"/>
              </a:defRPr>
            </a:lvl3pPr>
            <a:lvl4pPr marL="1200150" indent="-171450" eaLnBrk="0" hangingPunct="0">
              <a:defRPr>
                <a:solidFill>
                  <a:schemeClr val="tx1"/>
                </a:solidFill>
                <a:latin typeface="Arial" panose="020B0604020202020204" pitchFamily="34" charset="0"/>
                <a:cs typeface="Arial" panose="020B0604020202020204" pitchFamily="34" charset="0"/>
              </a:defRPr>
            </a:lvl4pPr>
            <a:lvl5pPr marL="1543050" indent="-171450" eaLnBrk="0" hangingPunct="0">
              <a:defRPr>
                <a:solidFill>
                  <a:schemeClr val="tx1"/>
                </a:solidFill>
                <a:latin typeface="Arial" panose="020B0604020202020204" pitchFamily="34" charset="0"/>
                <a:cs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245AAE8-65F9-44D4-A3D2-8BA98C67AD15}" type="slidenum">
              <a:rPr lang="ru-RU" altLang="ru-RU" sz="1500">
                <a:solidFill>
                  <a:srgbClr val="898989"/>
                </a:solidFill>
                <a:latin typeface="Calibri" panose="020F0502020204030204" pitchFamily="34" charset="0"/>
              </a:rPr>
              <a:pPr eaLnBrk="1" hangingPunct="1"/>
              <a:t>8</a:t>
            </a:fld>
            <a:endParaRPr lang="ru-RU" altLang="ru-RU" sz="1500">
              <a:solidFill>
                <a:srgbClr val="898989"/>
              </a:solidFill>
              <a:latin typeface="Calibri" panose="020F0502020204030204" pitchFamily="34" charset="0"/>
            </a:endParaRPr>
          </a:p>
        </p:txBody>
      </p:sp>
      <p:sp>
        <p:nvSpPr>
          <p:cNvPr id="6" name="Нижний колонтитул 5">
            <a:extLst>
              <a:ext uri="{FF2B5EF4-FFF2-40B4-BE49-F238E27FC236}">
                <a16:creationId xmlns:a16="http://schemas.microsoft.com/office/drawing/2014/main" id="{9D7002F0-DCE6-405F-8033-188B414C8238}"/>
              </a:ext>
            </a:extLst>
          </p:cNvPr>
          <p:cNvSpPr>
            <a:spLocks noGrp="1"/>
          </p:cNvSpPr>
          <p:nvPr>
            <p:ph type="ftr" sz="quarter" idx="11"/>
          </p:nvPr>
        </p:nvSpPr>
        <p:spPr/>
        <p:txBody>
          <a:bodyPr/>
          <a:lstStyle/>
          <a:p>
            <a:pPr>
              <a:defRPr/>
            </a:pPr>
            <a:r>
              <a:rPr lang="en-US"/>
              <a:t>EAEPE 2020 September 2-4</a:t>
            </a:r>
            <a:endParaRPr lang="ru-RU"/>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431705C-EAAD-49F4-B3CF-D86C5372F0E6}"/>
              </a:ext>
            </a:extLst>
          </p:cNvPr>
          <p:cNvSpPr>
            <a:spLocks noGrp="1"/>
          </p:cNvSpPr>
          <p:nvPr>
            <p:ph type="title"/>
          </p:nvPr>
        </p:nvSpPr>
        <p:spPr>
          <a:xfrm>
            <a:off x="1331119" y="205979"/>
            <a:ext cx="6426994" cy="857250"/>
          </a:xfrm>
        </p:spPr>
        <p:txBody>
          <a:bodyPr rtlCol="0">
            <a:normAutofit/>
          </a:bodyPr>
          <a:lstStyle/>
          <a:p>
            <a:pPr>
              <a:defRPr/>
            </a:pPr>
            <a:r>
              <a:rPr lang="en-US" sz="2400" b="1" dirty="0">
                <a:solidFill>
                  <a:schemeClr val="accent1">
                    <a:lumMod val="50000"/>
                  </a:schemeClr>
                </a:solidFill>
              </a:rPr>
              <a:t>The sources of real sector financing in US</a:t>
            </a:r>
            <a:endParaRPr lang="ru-RU" sz="2400" b="1" dirty="0">
              <a:solidFill>
                <a:schemeClr val="accent1">
                  <a:lumMod val="50000"/>
                </a:schemeClr>
              </a:solidFill>
            </a:endParaRPr>
          </a:p>
        </p:txBody>
      </p:sp>
      <p:sp>
        <p:nvSpPr>
          <p:cNvPr id="25603" name="Содержимое 2">
            <a:extLst>
              <a:ext uri="{FF2B5EF4-FFF2-40B4-BE49-F238E27FC236}">
                <a16:creationId xmlns:a16="http://schemas.microsoft.com/office/drawing/2014/main" id="{F11522B3-CC3E-4BEA-B65A-8AC6BCC0573A}"/>
              </a:ext>
            </a:extLst>
          </p:cNvPr>
          <p:cNvSpPr>
            <a:spLocks noGrp="1"/>
          </p:cNvSpPr>
          <p:nvPr>
            <p:ph idx="1"/>
          </p:nvPr>
        </p:nvSpPr>
        <p:spPr/>
        <p:txBody>
          <a:bodyPr/>
          <a:lstStyle/>
          <a:p>
            <a:pPr eaLnBrk="1" hangingPunct="1">
              <a:buFont typeface="Wingdings" panose="05000000000000000000" pitchFamily="2" charset="2"/>
              <a:buChar char="v"/>
            </a:pPr>
            <a:r>
              <a:rPr lang="en-US" altLang="ru-RU" sz="2100" b="1"/>
              <a:t>Internal</a:t>
            </a:r>
            <a:r>
              <a:rPr lang="en-US" altLang="ru-RU" sz="2100"/>
              <a:t> sources (private companies’ own funds) prevail: 60% on average and over 90% in 2009.</a:t>
            </a:r>
          </a:p>
          <a:p>
            <a:pPr eaLnBrk="1" hangingPunct="1">
              <a:buFont typeface="Wingdings" panose="05000000000000000000" pitchFamily="2" charset="2"/>
              <a:buChar char="v"/>
            </a:pPr>
            <a:r>
              <a:rPr lang="en-US" altLang="ru-RU" sz="2100" b="1"/>
              <a:t>The raised funds </a:t>
            </a:r>
            <a:r>
              <a:rPr lang="en-US" altLang="ru-RU" sz="2100"/>
              <a:t>(credits, loans, security yields, foreign direct investment) amount in general to </a:t>
            </a:r>
            <a:r>
              <a:rPr lang="en-US" altLang="ru-RU" sz="2100" b="1"/>
              <a:t>less than one half</a:t>
            </a:r>
            <a:r>
              <a:rPr lang="en-US" altLang="ru-RU" sz="2100"/>
              <a:t>. </a:t>
            </a:r>
          </a:p>
          <a:p>
            <a:pPr eaLnBrk="1" hangingPunct="1">
              <a:buFont typeface="Wingdings" panose="05000000000000000000" pitchFamily="2" charset="2"/>
              <a:buChar char="v"/>
            </a:pPr>
            <a:r>
              <a:rPr lang="en-US" altLang="ru-RU" sz="2100"/>
              <a:t>The share of </a:t>
            </a:r>
            <a:r>
              <a:rPr lang="en-US" altLang="ru-RU" sz="2100" b="1"/>
              <a:t>FDI is 10% </a:t>
            </a:r>
            <a:r>
              <a:rPr lang="en-US" altLang="ru-RU" sz="2100"/>
              <a:t>on average. </a:t>
            </a:r>
            <a:endParaRPr lang="ru-RU" altLang="ru-RU" sz="2100"/>
          </a:p>
        </p:txBody>
      </p:sp>
      <p:sp>
        <p:nvSpPr>
          <p:cNvPr id="25604" name="Номер слайда 4">
            <a:extLst>
              <a:ext uri="{FF2B5EF4-FFF2-40B4-BE49-F238E27FC236}">
                <a16:creationId xmlns:a16="http://schemas.microsoft.com/office/drawing/2014/main" id="{DAB74444-CC98-4095-80BE-42AD3334EFC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557213" indent="-214313" eaLnBrk="0" hangingPunct="0">
              <a:defRPr>
                <a:solidFill>
                  <a:schemeClr val="tx1"/>
                </a:solidFill>
                <a:latin typeface="Arial" panose="020B0604020202020204" pitchFamily="34" charset="0"/>
                <a:cs typeface="Arial" panose="020B0604020202020204" pitchFamily="34" charset="0"/>
              </a:defRPr>
            </a:lvl2pPr>
            <a:lvl3pPr marL="857250" indent="-171450" eaLnBrk="0" hangingPunct="0">
              <a:defRPr>
                <a:solidFill>
                  <a:schemeClr val="tx1"/>
                </a:solidFill>
                <a:latin typeface="Arial" panose="020B0604020202020204" pitchFamily="34" charset="0"/>
                <a:cs typeface="Arial" panose="020B0604020202020204" pitchFamily="34" charset="0"/>
              </a:defRPr>
            </a:lvl3pPr>
            <a:lvl4pPr marL="1200150" indent="-171450" eaLnBrk="0" hangingPunct="0">
              <a:defRPr>
                <a:solidFill>
                  <a:schemeClr val="tx1"/>
                </a:solidFill>
                <a:latin typeface="Arial" panose="020B0604020202020204" pitchFamily="34" charset="0"/>
                <a:cs typeface="Arial" panose="020B0604020202020204" pitchFamily="34" charset="0"/>
              </a:defRPr>
            </a:lvl4pPr>
            <a:lvl5pPr marL="1543050" indent="-171450" eaLnBrk="0" hangingPunct="0">
              <a:defRPr>
                <a:solidFill>
                  <a:schemeClr val="tx1"/>
                </a:solidFill>
                <a:latin typeface="Arial" panose="020B0604020202020204" pitchFamily="34" charset="0"/>
                <a:cs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716FF50-DF74-49AF-927C-3DDF6960F43C}" type="slidenum">
              <a:rPr lang="ru-RU" altLang="ru-RU" sz="1500">
                <a:solidFill>
                  <a:srgbClr val="898989"/>
                </a:solidFill>
                <a:latin typeface="Calibri" panose="020F0502020204030204" pitchFamily="34" charset="0"/>
              </a:rPr>
              <a:pPr eaLnBrk="1" hangingPunct="1"/>
              <a:t>9</a:t>
            </a:fld>
            <a:endParaRPr lang="ru-RU" altLang="ru-RU" sz="1500">
              <a:solidFill>
                <a:srgbClr val="898989"/>
              </a:solidFill>
              <a:latin typeface="Calibri" panose="020F0502020204030204" pitchFamily="34" charset="0"/>
            </a:endParaRPr>
          </a:p>
        </p:txBody>
      </p:sp>
      <p:sp>
        <p:nvSpPr>
          <p:cNvPr id="6" name="Нижний колонтитул 5">
            <a:extLst>
              <a:ext uri="{FF2B5EF4-FFF2-40B4-BE49-F238E27FC236}">
                <a16:creationId xmlns:a16="http://schemas.microsoft.com/office/drawing/2014/main" id="{EAC4849E-A78E-47CF-80E1-DC88812BC298}"/>
              </a:ext>
            </a:extLst>
          </p:cNvPr>
          <p:cNvSpPr>
            <a:spLocks noGrp="1"/>
          </p:cNvSpPr>
          <p:nvPr>
            <p:ph type="ftr" sz="quarter" idx="11"/>
          </p:nvPr>
        </p:nvSpPr>
        <p:spPr/>
        <p:txBody>
          <a:bodyPr/>
          <a:lstStyle/>
          <a:p>
            <a:pPr>
              <a:defRPr/>
            </a:pPr>
            <a:r>
              <a:rPr lang="en-US"/>
              <a:t>EAEPE 2020 September 2-4</a:t>
            </a:r>
            <a:endParaRPr lang="ru-RU"/>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270</TotalTime>
  <Words>5571</Words>
  <Application>Microsoft Office PowerPoint</Application>
  <PresentationFormat>Экран (16:9)</PresentationFormat>
  <Paragraphs>639</Paragraphs>
  <Slides>54</Slides>
  <Notes>30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54</vt:i4>
      </vt:variant>
    </vt:vector>
  </HeadingPairs>
  <TitlesOfParts>
    <vt:vector size="60" baseType="lpstr">
      <vt:lpstr>Arial</vt:lpstr>
      <vt:lpstr>Calibri</vt:lpstr>
      <vt:lpstr>Tahoma</vt:lpstr>
      <vt:lpstr>Times New Roman</vt:lpstr>
      <vt:lpstr>Wingdings</vt:lpstr>
      <vt:lpstr>Тема Office</vt:lpstr>
      <vt:lpstr>  </vt:lpstr>
      <vt:lpstr>From case-study to statistical survey</vt:lpstr>
      <vt:lpstr>Comparative analysis of institutional models in investment (definition and empirical data)</vt:lpstr>
      <vt:lpstr>Russia: Breakdown of fixed investment by source of financing, % </vt:lpstr>
      <vt:lpstr>The sources of real sector financing in Russia</vt:lpstr>
      <vt:lpstr>China: Actual funds for investment, %</vt:lpstr>
      <vt:lpstr>The sources of real sector financing in China</vt:lpstr>
      <vt:lpstr>US: Corporate funds – sources and uses, % </vt:lpstr>
      <vt:lpstr>The sources of real sector financing in US</vt:lpstr>
      <vt:lpstr>Substantive conclusion - 2</vt:lpstr>
      <vt:lpstr>Institutional model of ”the state as an investor”</vt:lpstr>
      <vt:lpstr>Institutional model of ”the state as a regulator”</vt:lpstr>
      <vt:lpstr>Презентация PowerPoint</vt:lpstr>
      <vt:lpstr>Complementarity of the two institutional models</vt:lpstr>
      <vt:lpstr>Final conclusion</vt:lpstr>
      <vt:lpstr>    </vt:lpstr>
      <vt:lpstr>Main assumptions of institutional matrices theory (or X- and Y-theory)</vt:lpstr>
      <vt:lpstr>X- and Y-matrices</vt:lpstr>
      <vt:lpstr> Institutions of X- and Y-matrices  in the economy and their functions </vt:lpstr>
      <vt:lpstr>Презентация PowerPoint</vt:lpstr>
      <vt:lpstr>Institutions of X- and Y-matrices   in the polity and their functions </vt:lpstr>
      <vt:lpstr>Презентация PowerPoint</vt:lpstr>
      <vt:lpstr>Institutions of X- and Y-matrices  in the ideology and their functions</vt:lpstr>
      <vt:lpstr>Презентация PowerPoint</vt:lpstr>
      <vt:lpstr>Combinations of X- and Y-matrices</vt:lpstr>
      <vt:lpstr>Data sources</vt:lpstr>
      <vt:lpstr>The number of commercial banks in China and Russia</vt:lpstr>
      <vt:lpstr>The structure of the banking system in China and Russia</vt:lpstr>
      <vt:lpstr>The market share of the core state-controlled banks  (% of commercial bank total assets)</vt:lpstr>
      <vt:lpstr>The direction of the institutional change in banking</vt:lpstr>
      <vt:lpstr>Tentative conclusions</vt:lpstr>
      <vt:lpstr>Who were the first?</vt:lpstr>
      <vt:lpstr>Motivation-1</vt:lpstr>
      <vt:lpstr>Motivation-2</vt:lpstr>
      <vt:lpstr>Outline </vt:lpstr>
      <vt:lpstr> </vt:lpstr>
      <vt:lpstr>Methodological institutionalism </vt:lpstr>
      <vt:lpstr>The main focus of analysis</vt:lpstr>
      <vt:lpstr>Our analysis of the money institution</vt:lpstr>
      <vt:lpstr>Money institution as a functional structure</vt:lpstr>
      <vt:lpstr>Money institution as a temporal structure</vt:lpstr>
      <vt:lpstr>Preliminary summary</vt:lpstr>
      <vt:lpstr>Презентация PowerPoint</vt:lpstr>
      <vt:lpstr>The paradox of thrift (paradox of saving)</vt:lpstr>
      <vt:lpstr>Презентация PowerPoint</vt:lpstr>
      <vt:lpstr>Next step is needed </vt:lpstr>
      <vt:lpstr>From macro- to mesoeconomic analysis of money circulation-1 </vt:lpstr>
      <vt:lpstr>From macro- to mesoeconomic analysis of money circulation-2 </vt:lpstr>
      <vt:lpstr>Презентация PowerPoint</vt:lpstr>
      <vt:lpstr>Презентация PowerPoint</vt:lpstr>
      <vt:lpstr>Презентация PowerPoint</vt:lpstr>
      <vt:lpstr>Презентация PowerPoint</vt:lpstr>
      <vt:lpstr>See more</vt:lpstr>
      <vt:lpstr>Thank you for your attention!  Спасибо за внимание!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Svetlana Kirdina</dc:creator>
  <cp:lastModifiedBy>Svetlana Kirdina</cp:lastModifiedBy>
  <cp:revision>9</cp:revision>
  <dcterms:created xsi:type="dcterms:W3CDTF">2019-09-04T12:47:36Z</dcterms:created>
  <dcterms:modified xsi:type="dcterms:W3CDTF">2020-08-19T10:44:59Z</dcterms:modified>
</cp:coreProperties>
</file>