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s/slide29.xml" ContentType="application/vnd.openxmlformats-officedocument.presentationml.slide+xml"/>
  <Override PartName="/ppt/slideLayouts/slideLayout8.xml" ContentType="application/vnd.openxmlformats-officedocument.presentationml.slideLayout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4.xml" ContentType="application/vnd.openxmlformats-officedocument.presentationml.slide+xml"/>
  <Override PartName="/ppt/slides/slide18.xml" ContentType="application/vnd.openxmlformats-officedocument.presentationml.slide+xml"/>
  <Override PartName="/ppt/slides/slide27.xml" ContentType="application/vnd.openxmlformats-officedocument.presentationml.slide+xml"/>
  <Override PartName="/ppt/slideLayouts/slideLayout4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2.xml" ContentType="application/vnd.openxmlformats-officedocument.presentationml.slide+xml"/>
  <Override PartName="/ppt/slides/slide16.xml" ContentType="application/vnd.openxmlformats-officedocument.presentationml.slide+xml"/>
  <Override PartName="/ppt/slides/slide2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slides/slide14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3.xml" ContentType="application/vnd.openxmlformats-officedocument.presentationml.slideLayout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docProps/custom.xml" ContentType="application/vnd.openxmlformats-officedocument.custom-properties+xml"/>
  <Override PartName="/ppt/slideLayouts/slideLayout10.xml" ContentType="application/vnd.openxmlformats-officedocument.presentationml.slideLayout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10.xml" ContentType="application/vnd.openxmlformats-officedocument.presentationml.notes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charts/chart1.xml" ContentType="application/vnd.openxmlformats-officedocument.drawingml.char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s/slide28.xml" ContentType="application/vnd.openxmlformats-officedocument.presentationml.slide+xml"/>
  <Override PartName="/ppt/slideLayouts/slideLayout7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3.xml" ContentType="application/vnd.openxmlformats-officedocument.presentationml.notesSlide+xml"/>
  <Override PartName="/ppt/slides/slide3.xml" ContentType="application/vnd.openxmlformats-officedocument.presentationml.slide+xml"/>
  <Override PartName="/ppt/slides/slide17.xml" ContentType="application/vnd.openxmlformats-officedocument.presentationml.slide+xml"/>
  <Override PartName="/ppt/slides/slide26.xml" ContentType="application/vnd.openxmlformats-officedocument.presentationml.slide+xml"/>
  <Override PartName="/ppt/presProps.xml" ContentType="application/vnd.openxmlformats-officedocument.presentationml.presProps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15.xml" ContentType="application/vnd.openxmlformats-officedocument.presentationml.slide+xml"/>
  <Override PartName="/ppt/slides/slide24.xml" ContentType="application/vnd.openxmlformats-officedocument.presentationml.slide+xml"/>
  <Default Extension="jpeg" ContentType="image/jpeg"/>
  <Override PartName="/ppt/slideLayouts/slideLayout3.xml" ContentType="application/vnd.openxmlformats-officedocument.presentationml.slideLayout+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22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 bookmarkIdSeed="2">
  <p:sldMasterIdLst>
    <p:sldMasterId id="2147483704" r:id="rId1"/>
  </p:sldMasterIdLst>
  <p:notesMasterIdLst>
    <p:notesMasterId r:id="rId31"/>
  </p:notesMasterIdLst>
  <p:sldIdLst>
    <p:sldId id="259" r:id="rId2"/>
    <p:sldId id="409" r:id="rId3"/>
    <p:sldId id="413" r:id="rId4"/>
    <p:sldId id="390" r:id="rId5"/>
    <p:sldId id="391" r:id="rId6"/>
    <p:sldId id="392" r:id="rId7"/>
    <p:sldId id="393" r:id="rId8"/>
    <p:sldId id="395" r:id="rId9"/>
    <p:sldId id="394" r:id="rId10"/>
    <p:sldId id="396" r:id="rId11"/>
    <p:sldId id="397" r:id="rId12"/>
    <p:sldId id="401" r:id="rId13"/>
    <p:sldId id="402" r:id="rId14"/>
    <p:sldId id="400" r:id="rId15"/>
    <p:sldId id="404" r:id="rId16"/>
    <p:sldId id="405" r:id="rId17"/>
    <p:sldId id="406" r:id="rId18"/>
    <p:sldId id="358" r:id="rId19"/>
    <p:sldId id="362" r:id="rId20"/>
    <p:sldId id="363" r:id="rId21"/>
    <p:sldId id="303" r:id="rId22"/>
    <p:sldId id="367" r:id="rId23"/>
    <p:sldId id="368" r:id="rId24"/>
    <p:sldId id="320" r:id="rId25"/>
    <p:sldId id="383" r:id="rId26"/>
    <p:sldId id="385" r:id="rId27"/>
    <p:sldId id="384" r:id="rId28"/>
    <p:sldId id="408" r:id="rId29"/>
    <p:sldId id="290" r:id="rId30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</p:showPr>
  <p:clrMru>
    <a:srgbClr val="CCCCFF"/>
    <a:srgbClr val="CC99FF"/>
  </p:clrMru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820" autoAdjust="0"/>
    <p:restoredTop sz="92358" autoAdjust="0"/>
  </p:normalViewPr>
  <p:slideViewPr>
    <p:cSldViewPr>
      <p:cViewPr>
        <p:scale>
          <a:sx n="90" d="100"/>
          <a:sy n="90" d="100"/>
        </p:scale>
        <p:origin x="-566" y="-72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slide" Target="slides/slide25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34" Type="http://schemas.openxmlformats.org/officeDocument/2006/relationships/theme" Target="theme/theme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33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slide" Target="slides/slide2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32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slide" Target="slides/slide27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31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slide" Target="slides/slide26.xml"/><Relationship Id="rId30" Type="http://schemas.openxmlformats.org/officeDocument/2006/relationships/slide" Target="slides/slide29.xml"/><Relationship Id="rId35" Type="http://schemas.openxmlformats.org/officeDocument/2006/relationships/tableStyles" Target="tableStyles.xml"/></Relationships>
</file>

<file path=ppt/charts/_rels/chart1.xml.rels><?xml version="1.0" encoding="UTF-8" standalone="yes"?>
<Relationships xmlns="http://schemas.openxmlformats.org/package/2006/relationships"><Relationship Id="rId1" Type="http://schemas.openxmlformats.org/officeDocument/2006/relationships/oleObject" Target="file:///C:\Documents%20and%20Settings\&#1058;&#1072;&#1090;&#1100;&#1103;&#1085;&#1072;\&#1052;&#1086;&#1080;%20&#1076;&#1086;&#1082;&#1091;&#1084;&#1077;&#1085;&#1090;&#1099;\&#1058;&#1077;&#1082;&#1091;&#1095;&#1082;&#1072;%20(&#1074;&#1099;&#1087;&#1086;&#1083;&#1085;&#1077;&#1085;&#1085;&#1072;&#1103;)\&#1043;&#1083;&#1086;&#1073;&#1072;&#1083;&#1100;&#1085;&#1099;&#1077;%20&#1080;&#1085;&#1089;&#1090;&#1080;&#1090;&#1091;&#1094;&#1080;&#1086;&#1085;&#1072;&#1083;&#1100;&#1085;&#1099;&#1077;%20&#1094;&#1080;&#1082;&#1083;&#1099;_(&#1056;&#1072;&#1089;&#1095;&#1077;&#1090;&#1099;_02.04.2012).xls" TargetMode="Externa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1"/>
  <c:lang val="ru-RU"/>
  <c:style val="25"/>
  <c:chart>
    <c:plotArea>
      <c:layout>
        <c:manualLayout>
          <c:layoutTarget val="inner"/>
          <c:xMode val="edge"/>
          <c:yMode val="edge"/>
          <c:x val="0.13162118780096321"/>
          <c:y val="0.16346153846153888"/>
          <c:w val="0.71749598715890861"/>
          <c:h val="0.62259615384615352"/>
        </c:manualLayout>
      </c:layout>
      <c:lineChart>
        <c:grouping val="standard"/>
        <c:ser>
          <c:idx val="0"/>
          <c:order val="0"/>
          <c:tx>
            <c:v>X-ВВП</c:v>
          </c:tx>
          <c:marker>
            <c:symbol val="none"/>
          </c:marker>
          <c:cat>
            <c:numRef>
              <c:f>Лист1!$AL$8:$AL$198</c:f>
              <c:numCache>
                <c:formatCode>General</c:formatCode>
                <c:ptCount val="191"/>
                <c:pt idx="0">
                  <c:v>1820</c:v>
                </c:pt>
                <c:pt idx="1">
                  <c:v>1821</c:v>
                </c:pt>
                <c:pt idx="2">
                  <c:v>1822</c:v>
                </c:pt>
                <c:pt idx="3">
                  <c:v>1823</c:v>
                </c:pt>
                <c:pt idx="4">
                  <c:v>1824</c:v>
                </c:pt>
                <c:pt idx="5">
                  <c:v>1825</c:v>
                </c:pt>
                <c:pt idx="6">
                  <c:v>1826</c:v>
                </c:pt>
                <c:pt idx="7">
                  <c:v>1827</c:v>
                </c:pt>
                <c:pt idx="8">
                  <c:v>1828</c:v>
                </c:pt>
                <c:pt idx="9">
                  <c:v>1829</c:v>
                </c:pt>
                <c:pt idx="10">
                  <c:v>1830</c:v>
                </c:pt>
                <c:pt idx="11">
                  <c:v>1831</c:v>
                </c:pt>
                <c:pt idx="12">
                  <c:v>1832</c:v>
                </c:pt>
                <c:pt idx="13">
                  <c:v>1833</c:v>
                </c:pt>
                <c:pt idx="14">
                  <c:v>1834</c:v>
                </c:pt>
                <c:pt idx="15">
                  <c:v>1835</c:v>
                </c:pt>
                <c:pt idx="16">
                  <c:v>1836</c:v>
                </c:pt>
                <c:pt idx="17">
                  <c:v>1837</c:v>
                </c:pt>
                <c:pt idx="18">
                  <c:v>1838</c:v>
                </c:pt>
                <c:pt idx="19">
                  <c:v>1839</c:v>
                </c:pt>
                <c:pt idx="20">
                  <c:v>1840</c:v>
                </c:pt>
                <c:pt idx="21">
                  <c:v>1841</c:v>
                </c:pt>
                <c:pt idx="22">
                  <c:v>1842</c:v>
                </c:pt>
                <c:pt idx="23">
                  <c:v>1843</c:v>
                </c:pt>
                <c:pt idx="24">
                  <c:v>1844</c:v>
                </c:pt>
                <c:pt idx="25">
                  <c:v>1845</c:v>
                </c:pt>
                <c:pt idx="26">
                  <c:v>1846</c:v>
                </c:pt>
                <c:pt idx="27">
                  <c:v>1847</c:v>
                </c:pt>
                <c:pt idx="28">
                  <c:v>1848</c:v>
                </c:pt>
                <c:pt idx="29">
                  <c:v>1849</c:v>
                </c:pt>
                <c:pt idx="30">
                  <c:v>1850</c:v>
                </c:pt>
                <c:pt idx="31">
                  <c:v>1851</c:v>
                </c:pt>
                <c:pt idx="32">
                  <c:v>1852</c:v>
                </c:pt>
                <c:pt idx="33">
                  <c:v>1853</c:v>
                </c:pt>
                <c:pt idx="34">
                  <c:v>1854</c:v>
                </c:pt>
                <c:pt idx="35">
                  <c:v>1855</c:v>
                </c:pt>
                <c:pt idx="36">
                  <c:v>1856</c:v>
                </c:pt>
                <c:pt idx="37">
                  <c:v>1857</c:v>
                </c:pt>
                <c:pt idx="38">
                  <c:v>1858</c:v>
                </c:pt>
                <c:pt idx="39">
                  <c:v>1859</c:v>
                </c:pt>
                <c:pt idx="40">
                  <c:v>1860</c:v>
                </c:pt>
                <c:pt idx="41">
                  <c:v>1861</c:v>
                </c:pt>
                <c:pt idx="42">
                  <c:v>1862</c:v>
                </c:pt>
                <c:pt idx="43">
                  <c:v>1863</c:v>
                </c:pt>
                <c:pt idx="44">
                  <c:v>1864</c:v>
                </c:pt>
                <c:pt idx="45">
                  <c:v>1865</c:v>
                </c:pt>
                <c:pt idx="46">
                  <c:v>1866</c:v>
                </c:pt>
                <c:pt idx="47">
                  <c:v>1867</c:v>
                </c:pt>
                <c:pt idx="48">
                  <c:v>1868</c:v>
                </c:pt>
                <c:pt idx="49">
                  <c:v>1869</c:v>
                </c:pt>
                <c:pt idx="50">
                  <c:v>1870</c:v>
                </c:pt>
                <c:pt idx="51">
                  <c:v>1871</c:v>
                </c:pt>
                <c:pt idx="52">
                  <c:v>1872</c:v>
                </c:pt>
                <c:pt idx="53">
                  <c:v>1873</c:v>
                </c:pt>
                <c:pt idx="54">
                  <c:v>1874</c:v>
                </c:pt>
                <c:pt idx="55">
                  <c:v>1875</c:v>
                </c:pt>
                <c:pt idx="56">
                  <c:v>1876</c:v>
                </c:pt>
                <c:pt idx="57">
                  <c:v>1877</c:v>
                </c:pt>
                <c:pt idx="58">
                  <c:v>1878</c:v>
                </c:pt>
                <c:pt idx="59">
                  <c:v>1879</c:v>
                </c:pt>
                <c:pt idx="60">
                  <c:v>1880</c:v>
                </c:pt>
                <c:pt idx="61">
                  <c:v>1881</c:v>
                </c:pt>
                <c:pt idx="62">
                  <c:v>1882</c:v>
                </c:pt>
                <c:pt idx="63">
                  <c:v>1883</c:v>
                </c:pt>
                <c:pt idx="64">
                  <c:v>1884</c:v>
                </c:pt>
                <c:pt idx="65">
                  <c:v>1885</c:v>
                </c:pt>
                <c:pt idx="66">
                  <c:v>1886</c:v>
                </c:pt>
                <c:pt idx="67">
                  <c:v>1887</c:v>
                </c:pt>
                <c:pt idx="68">
                  <c:v>1888</c:v>
                </c:pt>
                <c:pt idx="69">
                  <c:v>1889</c:v>
                </c:pt>
                <c:pt idx="70">
                  <c:v>1890</c:v>
                </c:pt>
                <c:pt idx="71">
                  <c:v>1891</c:v>
                </c:pt>
                <c:pt idx="72">
                  <c:v>1892</c:v>
                </c:pt>
                <c:pt idx="73">
                  <c:v>1893</c:v>
                </c:pt>
                <c:pt idx="74">
                  <c:v>1894</c:v>
                </c:pt>
                <c:pt idx="75">
                  <c:v>1895</c:v>
                </c:pt>
                <c:pt idx="76">
                  <c:v>1896</c:v>
                </c:pt>
                <c:pt idx="77">
                  <c:v>1897</c:v>
                </c:pt>
                <c:pt idx="78">
                  <c:v>1898</c:v>
                </c:pt>
                <c:pt idx="79">
                  <c:v>1899</c:v>
                </c:pt>
                <c:pt idx="80">
                  <c:v>1900</c:v>
                </c:pt>
                <c:pt idx="81">
                  <c:v>1901</c:v>
                </c:pt>
                <c:pt idx="82">
                  <c:v>1902</c:v>
                </c:pt>
                <c:pt idx="83">
                  <c:v>1903</c:v>
                </c:pt>
                <c:pt idx="84">
                  <c:v>1904</c:v>
                </c:pt>
                <c:pt idx="85">
                  <c:v>1905</c:v>
                </c:pt>
                <c:pt idx="86">
                  <c:v>1906</c:v>
                </c:pt>
                <c:pt idx="87">
                  <c:v>1907</c:v>
                </c:pt>
                <c:pt idx="88">
                  <c:v>1908</c:v>
                </c:pt>
                <c:pt idx="89">
                  <c:v>1909</c:v>
                </c:pt>
                <c:pt idx="90">
                  <c:v>1910</c:v>
                </c:pt>
                <c:pt idx="91">
                  <c:v>1911</c:v>
                </c:pt>
                <c:pt idx="92">
                  <c:v>1912</c:v>
                </c:pt>
                <c:pt idx="93">
                  <c:v>1913</c:v>
                </c:pt>
                <c:pt idx="94">
                  <c:v>1914</c:v>
                </c:pt>
                <c:pt idx="95">
                  <c:v>1915</c:v>
                </c:pt>
                <c:pt idx="96">
                  <c:v>1916</c:v>
                </c:pt>
                <c:pt idx="97">
                  <c:v>1917</c:v>
                </c:pt>
                <c:pt idx="98">
                  <c:v>1918</c:v>
                </c:pt>
                <c:pt idx="99">
                  <c:v>1919</c:v>
                </c:pt>
                <c:pt idx="100">
                  <c:v>1920</c:v>
                </c:pt>
                <c:pt idx="101">
                  <c:v>1921</c:v>
                </c:pt>
                <c:pt idx="102">
                  <c:v>1922</c:v>
                </c:pt>
                <c:pt idx="103">
                  <c:v>1923</c:v>
                </c:pt>
                <c:pt idx="104">
                  <c:v>1924</c:v>
                </c:pt>
                <c:pt idx="105">
                  <c:v>1925</c:v>
                </c:pt>
                <c:pt idx="106">
                  <c:v>1926</c:v>
                </c:pt>
                <c:pt idx="107">
                  <c:v>1927</c:v>
                </c:pt>
                <c:pt idx="108">
                  <c:v>1928</c:v>
                </c:pt>
                <c:pt idx="109">
                  <c:v>1929</c:v>
                </c:pt>
                <c:pt idx="110">
                  <c:v>1930</c:v>
                </c:pt>
                <c:pt idx="111">
                  <c:v>1931</c:v>
                </c:pt>
                <c:pt idx="112">
                  <c:v>1932</c:v>
                </c:pt>
                <c:pt idx="113">
                  <c:v>1933</c:v>
                </c:pt>
                <c:pt idx="114">
                  <c:v>1934</c:v>
                </c:pt>
                <c:pt idx="115">
                  <c:v>1935</c:v>
                </c:pt>
                <c:pt idx="116">
                  <c:v>1936</c:v>
                </c:pt>
                <c:pt idx="117">
                  <c:v>1937</c:v>
                </c:pt>
                <c:pt idx="118">
                  <c:v>1938</c:v>
                </c:pt>
                <c:pt idx="119">
                  <c:v>1939</c:v>
                </c:pt>
                <c:pt idx="120">
                  <c:v>1940</c:v>
                </c:pt>
                <c:pt idx="121">
                  <c:v>1941</c:v>
                </c:pt>
                <c:pt idx="122">
                  <c:v>1942</c:v>
                </c:pt>
                <c:pt idx="123">
                  <c:v>1943</c:v>
                </c:pt>
                <c:pt idx="124">
                  <c:v>1944</c:v>
                </c:pt>
                <c:pt idx="125">
                  <c:v>1945</c:v>
                </c:pt>
                <c:pt idx="126">
                  <c:v>1946</c:v>
                </c:pt>
                <c:pt idx="127">
                  <c:v>1947</c:v>
                </c:pt>
                <c:pt idx="128">
                  <c:v>1948</c:v>
                </c:pt>
                <c:pt idx="129">
                  <c:v>1949</c:v>
                </c:pt>
                <c:pt idx="130">
                  <c:v>1950</c:v>
                </c:pt>
                <c:pt idx="131">
                  <c:v>1951</c:v>
                </c:pt>
                <c:pt idx="132">
                  <c:v>1952</c:v>
                </c:pt>
                <c:pt idx="133">
                  <c:v>1953</c:v>
                </c:pt>
                <c:pt idx="134">
                  <c:v>1954</c:v>
                </c:pt>
                <c:pt idx="135">
                  <c:v>1955</c:v>
                </c:pt>
                <c:pt idx="136">
                  <c:v>1956</c:v>
                </c:pt>
                <c:pt idx="137">
                  <c:v>1957</c:v>
                </c:pt>
                <c:pt idx="138">
                  <c:v>1958</c:v>
                </c:pt>
                <c:pt idx="139">
                  <c:v>1959</c:v>
                </c:pt>
                <c:pt idx="140">
                  <c:v>1960</c:v>
                </c:pt>
                <c:pt idx="141">
                  <c:v>1961</c:v>
                </c:pt>
                <c:pt idx="142">
                  <c:v>1962</c:v>
                </c:pt>
                <c:pt idx="143">
                  <c:v>1963</c:v>
                </c:pt>
                <c:pt idx="144">
                  <c:v>1964</c:v>
                </c:pt>
                <c:pt idx="145">
                  <c:v>1965</c:v>
                </c:pt>
                <c:pt idx="146">
                  <c:v>1966</c:v>
                </c:pt>
                <c:pt idx="147">
                  <c:v>1967</c:v>
                </c:pt>
                <c:pt idx="148">
                  <c:v>1968</c:v>
                </c:pt>
                <c:pt idx="149">
                  <c:v>1969</c:v>
                </c:pt>
                <c:pt idx="150">
                  <c:v>1970</c:v>
                </c:pt>
                <c:pt idx="151">
                  <c:v>1971</c:v>
                </c:pt>
                <c:pt idx="152">
                  <c:v>1972</c:v>
                </c:pt>
                <c:pt idx="153">
                  <c:v>1973</c:v>
                </c:pt>
                <c:pt idx="154">
                  <c:v>1974</c:v>
                </c:pt>
                <c:pt idx="155">
                  <c:v>1975</c:v>
                </c:pt>
                <c:pt idx="156">
                  <c:v>1976</c:v>
                </c:pt>
                <c:pt idx="157">
                  <c:v>1977</c:v>
                </c:pt>
                <c:pt idx="158">
                  <c:v>1978</c:v>
                </c:pt>
                <c:pt idx="159">
                  <c:v>1979</c:v>
                </c:pt>
                <c:pt idx="160">
                  <c:v>1980</c:v>
                </c:pt>
                <c:pt idx="161">
                  <c:v>1981</c:v>
                </c:pt>
                <c:pt idx="162">
                  <c:v>1982</c:v>
                </c:pt>
                <c:pt idx="163">
                  <c:v>1983</c:v>
                </c:pt>
                <c:pt idx="164">
                  <c:v>1984</c:v>
                </c:pt>
                <c:pt idx="165">
                  <c:v>1985</c:v>
                </c:pt>
                <c:pt idx="166">
                  <c:v>1986</c:v>
                </c:pt>
                <c:pt idx="167">
                  <c:v>1987</c:v>
                </c:pt>
                <c:pt idx="168">
                  <c:v>1988</c:v>
                </c:pt>
                <c:pt idx="169">
                  <c:v>1989</c:v>
                </c:pt>
                <c:pt idx="170">
                  <c:v>1990</c:v>
                </c:pt>
                <c:pt idx="171">
                  <c:v>1991</c:v>
                </c:pt>
                <c:pt idx="172">
                  <c:v>1992</c:v>
                </c:pt>
                <c:pt idx="173">
                  <c:v>1993</c:v>
                </c:pt>
                <c:pt idx="174">
                  <c:v>1994</c:v>
                </c:pt>
                <c:pt idx="175">
                  <c:v>1995</c:v>
                </c:pt>
                <c:pt idx="176">
                  <c:v>1996</c:v>
                </c:pt>
                <c:pt idx="177">
                  <c:v>1997</c:v>
                </c:pt>
                <c:pt idx="178">
                  <c:v>1998</c:v>
                </c:pt>
                <c:pt idx="179">
                  <c:v>1999</c:v>
                </c:pt>
                <c:pt idx="180">
                  <c:v>2000</c:v>
                </c:pt>
                <c:pt idx="181">
                  <c:v>2001</c:v>
                </c:pt>
                <c:pt idx="182">
                  <c:v>2002</c:v>
                </c:pt>
                <c:pt idx="183">
                  <c:v>2003</c:v>
                </c:pt>
                <c:pt idx="184">
                  <c:v>2004</c:v>
                </c:pt>
                <c:pt idx="185">
                  <c:v>2005</c:v>
                </c:pt>
                <c:pt idx="186">
                  <c:v>2006</c:v>
                </c:pt>
                <c:pt idx="187">
                  <c:v>2007</c:v>
                </c:pt>
                <c:pt idx="188">
                  <c:v>2008</c:v>
                </c:pt>
                <c:pt idx="189">
                  <c:v>2009</c:v>
                </c:pt>
                <c:pt idx="190">
                  <c:v>2010</c:v>
                </c:pt>
              </c:numCache>
            </c:numRef>
          </c:cat>
          <c:val>
            <c:numRef>
              <c:f>Лист1!$AJ$8:$AJ$198</c:f>
              <c:numCache>
                <c:formatCode>0.00</c:formatCode>
                <c:ptCount val="191"/>
                <c:pt idx="0">
                  <c:v>0.57872380432177872</c:v>
                </c:pt>
                <c:pt idx="1">
                  <c:v>0.57298008462047345</c:v>
                </c:pt>
                <c:pt idx="2">
                  <c:v>0.56737100891548065</c:v>
                </c:pt>
                <c:pt idx="3">
                  <c:v>0.56189189757963498</c:v>
                </c:pt>
                <c:pt idx="4">
                  <c:v>0.55653828535960159</c:v>
                </c:pt>
                <c:pt idx="5">
                  <c:v>0.55130590923930789</c:v>
                </c:pt>
                <c:pt idx="6">
                  <c:v>0.54619069711861556</c:v>
                </c:pt>
                <c:pt idx="7">
                  <c:v>0.54118875724413062</c:v>
                </c:pt>
                <c:pt idx="8">
                  <c:v>0.53629636833446159</c:v>
                </c:pt>
                <c:pt idx="9">
                  <c:v>0.53150997034725556</c:v>
                </c:pt>
                <c:pt idx="10">
                  <c:v>0.52682615583989567</c:v>
                </c:pt>
                <c:pt idx="11">
                  <c:v>0.5222416618797826</c:v>
                </c:pt>
                <c:pt idx="12">
                  <c:v>0.51775336246385562</c:v>
                </c:pt>
                <c:pt idx="13">
                  <c:v>0.51335826141032259</c:v>
                </c:pt>
                <c:pt idx="14">
                  <c:v>0.5090534856886525</c:v>
                </c:pt>
                <c:pt idx="15">
                  <c:v>0.50483627915661156</c:v>
                </c:pt>
                <c:pt idx="16">
                  <c:v>0.50070399667566667</c:v>
                </c:pt>
                <c:pt idx="17">
                  <c:v>0.49665409857834397</c:v>
                </c:pt>
                <c:pt idx="18">
                  <c:v>0.49268414546323486</c:v>
                </c:pt>
                <c:pt idx="19">
                  <c:v>0.48879179329522532</c:v>
                </c:pt>
                <c:pt idx="20">
                  <c:v>0.48497478879027489</c:v>
                </c:pt>
                <c:pt idx="21">
                  <c:v>0.48123096506564517</c:v>
                </c:pt>
                <c:pt idx="22">
                  <c:v>0.47755823753794596</c:v>
                </c:pt>
                <c:pt idx="23">
                  <c:v>0.47395460005266887</c:v>
                </c:pt>
                <c:pt idx="24">
                  <c:v>0.4704181212301124</c:v>
                </c:pt>
                <c:pt idx="25">
                  <c:v>0.46694694101372591</c:v>
                </c:pt>
                <c:pt idx="26">
                  <c:v>0.46353926740789531</c:v>
                </c:pt>
                <c:pt idx="27">
                  <c:v>0.46019337339315447</c:v>
                </c:pt>
                <c:pt idx="28">
                  <c:v>0.45690759400767456</c:v>
                </c:pt>
                <c:pt idx="29">
                  <c:v>0.45368032358465205</c:v>
                </c:pt>
                <c:pt idx="30">
                  <c:v>0.45051001313597938</c:v>
                </c:pt>
                <c:pt idx="31">
                  <c:v>0.44739516787323735</c:v>
                </c:pt>
                <c:pt idx="32">
                  <c:v>0.44433434485766043</c:v>
                </c:pt>
                <c:pt idx="33">
                  <c:v>0.4413261507713343</c:v>
                </c:pt>
                <c:pt idx="34">
                  <c:v>0.43836923980238335</c:v>
                </c:pt>
                <c:pt idx="35">
                  <c:v>0.43546231163738908</c:v>
                </c:pt>
                <c:pt idx="36">
                  <c:v>0.43260410955477963</c:v>
                </c:pt>
                <c:pt idx="37">
                  <c:v>0.42979341861328579</c:v>
                </c:pt>
                <c:pt idx="38">
                  <c:v>0.42702906392999979</c:v>
                </c:pt>
                <c:pt idx="39">
                  <c:v>0.4243099090428864</c:v>
                </c:pt>
                <c:pt idx="40">
                  <c:v>0.42163485435298487</c:v>
                </c:pt>
                <c:pt idx="41">
                  <c:v>0.41900283564178631</c:v>
                </c:pt>
                <c:pt idx="42">
                  <c:v>0.41641282265958907</c:v>
                </c:pt>
                <c:pt idx="43">
                  <c:v>0.41386381778091985</c:v>
                </c:pt>
                <c:pt idx="44">
                  <c:v>0.41135485472331396</c:v>
                </c:pt>
                <c:pt idx="45">
                  <c:v>0.40888499732600847</c:v>
                </c:pt>
                <c:pt idx="46">
                  <c:v>0.4064533383852853</c:v>
                </c:pt>
                <c:pt idx="47">
                  <c:v>0.40405899854346738</c:v>
                </c:pt>
                <c:pt idx="48">
                  <c:v>0.40170112522864287</c:v>
                </c:pt>
                <c:pt idx="49">
                  <c:v>0.39937889164249618</c:v>
                </c:pt>
                <c:pt idx="50">
                  <c:v>0.39709155840631205</c:v>
                </c:pt>
                <c:pt idx="51">
                  <c:v>0.39193451311484351</c:v>
                </c:pt>
                <c:pt idx="52">
                  <c:v>0.38703143905446713</c:v>
                </c:pt>
                <c:pt idx="53">
                  <c:v>0.38236402594634311</c:v>
                </c:pt>
                <c:pt idx="54">
                  <c:v>0.37791568233249251</c:v>
                </c:pt>
                <c:pt idx="55">
                  <c:v>0.37367133851419326</c:v>
                </c:pt>
                <c:pt idx="56">
                  <c:v>0.36961727599421645</c:v>
                </c:pt>
                <c:pt idx="57">
                  <c:v>0.36574097935531208</c:v>
                </c:pt>
                <c:pt idx="58">
                  <c:v>0.36203100720556392</c:v>
                </c:pt>
                <c:pt idx="59">
                  <c:v>0.35847687938726641</c:v>
                </c:pt>
                <c:pt idx="60">
                  <c:v>0.35506897810740429</c:v>
                </c:pt>
                <c:pt idx="61">
                  <c:v>0.35179846102546874</c:v>
                </c:pt>
                <c:pt idx="62">
                  <c:v>0.34865718464474516</c:v>
                </c:pt>
                <c:pt idx="63">
                  <c:v>0.34563763660966085</c:v>
                </c:pt>
                <c:pt idx="64">
                  <c:v>0.3427328757242179</c:v>
                </c:pt>
                <c:pt idx="65">
                  <c:v>0.33993647868336363</c:v>
                </c:pt>
                <c:pt idx="66">
                  <c:v>0.33724249265686063</c:v>
                </c:pt>
                <c:pt idx="67">
                  <c:v>0.33464539298895823</c:v>
                </c:pt>
                <c:pt idx="68">
                  <c:v>0.33214004538131381</c:v>
                </c:pt>
                <c:pt idx="69">
                  <c:v>0.32972167201442476</c:v>
                </c:pt>
                <c:pt idx="70">
                  <c:v>0.32738582113717746</c:v>
                </c:pt>
                <c:pt idx="71">
                  <c:v>0.32512833971728944</c:v>
                </c:pt>
                <c:pt idx="72">
                  <c:v>0.32294534879911591</c:v>
                </c:pt>
                <c:pt idx="73">
                  <c:v>0.32083322126123531</c:v>
                </c:pt>
                <c:pt idx="74">
                  <c:v>0.31878856170550701</c:v>
                </c:pt>
                <c:pt idx="75">
                  <c:v>0.31680818824305462</c:v>
                </c:pt>
                <c:pt idx="76">
                  <c:v>0.31488911597166691</c:v>
                </c:pt>
                <c:pt idx="77">
                  <c:v>0.31302854196413993</c:v>
                </c:pt>
                <c:pt idx="78">
                  <c:v>0.31122383160880107</c:v>
                </c:pt>
                <c:pt idx="79">
                  <c:v>0.30947250616220739</c:v>
                </c:pt>
                <c:pt idx="80">
                  <c:v>0.30777223771014312</c:v>
                </c:pt>
                <c:pt idx="81">
                  <c:v>0.30503183951780438</c:v>
                </c:pt>
                <c:pt idx="82">
                  <c:v>0.30244508754188848</c:v>
                </c:pt>
                <c:pt idx="83">
                  <c:v>0.2999994123971913</c:v>
                </c:pt>
                <c:pt idx="84">
                  <c:v>0.29768357932798117</c:v>
                </c:pt>
                <c:pt idx="85">
                  <c:v>0.29548751564832132</c:v>
                </c:pt>
                <c:pt idx="86">
                  <c:v>0.29340216428067289</c:v>
                </c:pt>
                <c:pt idx="87">
                  <c:v>0.29141935890093884</c:v>
                </c:pt>
                <c:pt idx="88">
                  <c:v>0.2895317170605558</c:v>
                </c:pt>
                <c:pt idx="89">
                  <c:v>0.28773254833654777</c:v>
                </c:pt>
                <c:pt idx="90">
                  <c:v>0.28601577510079423</c:v>
                </c:pt>
                <c:pt idx="91">
                  <c:v>0.28437586393106412</c:v>
                </c:pt>
                <c:pt idx="92">
                  <c:v>0.28280776603278107</c:v>
                </c:pt>
                <c:pt idx="93">
                  <c:v>0.28130686202073751</c:v>
                </c:pt>
                <c:pt idx="94">
                  <c:v>0.27810446323927279</c:v>
                </c:pt>
                <c:pt idx="95">
                  <c:v>0.27504860386815888</c:v>
                </c:pt>
                <c:pt idx="96">
                  <c:v>0.27212945058686855</c:v>
                </c:pt>
                <c:pt idx="97">
                  <c:v>0.26933803062762518</c:v>
                </c:pt>
                <c:pt idx="98">
                  <c:v>0.26666613965293995</c:v>
                </c:pt>
                <c:pt idx="99">
                  <c:v>0.26410626121917824</c:v>
                </c:pt>
                <c:pt idx="100">
                  <c:v>0.26165149616104827</c:v>
                </c:pt>
                <c:pt idx="101">
                  <c:v>0.25929550049991429</c:v>
                </c:pt>
                <c:pt idx="102">
                  <c:v>0.25703243069920789</c:v>
                </c:pt>
                <c:pt idx="103">
                  <c:v>0.25485689527232858</c:v>
                </c:pt>
                <c:pt idx="104">
                  <c:v>0.2527639118993435</c:v>
                </c:pt>
                <c:pt idx="105">
                  <c:v>0.25074886933450002</c:v>
                </c:pt>
                <c:pt idx="106">
                  <c:v>0.24880749349153053</c:v>
                </c:pt>
                <c:pt idx="107">
                  <c:v>0.24693581718179347</c:v>
                </c:pt>
                <c:pt idx="108">
                  <c:v>0.24513015305432806</c:v>
                </c:pt>
                <c:pt idx="109">
                  <c:v>0.24338704925275229</c:v>
                </c:pt>
                <c:pt idx="110">
                  <c:v>0.24120710335110226</c:v>
                </c:pt>
                <c:pt idx="111">
                  <c:v>0.23878123274585891</c:v>
                </c:pt>
                <c:pt idx="112">
                  <c:v>0.23989309454310737</c:v>
                </c:pt>
                <c:pt idx="113">
                  <c:v>0.24248673322054121</c:v>
                </c:pt>
                <c:pt idx="114">
                  <c:v>0.24022257451265228</c:v>
                </c:pt>
                <c:pt idx="115">
                  <c:v>0.25272853911787263</c:v>
                </c:pt>
                <c:pt idx="116">
                  <c:v>0.26505487007395356</c:v>
                </c:pt>
                <c:pt idx="117">
                  <c:v>0.26897445973515782</c:v>
                </c:pt>
                <c:pt idx="118">
                  <c:v>0.26802486421896238</c:v>
                </c:pt>
                <c:pt idx="119">
                  <c:v>0.26511956601599185</c:v>
                </c:pt>
                <c:pt idx="120">
                  <c:v>0.2622988312933196</c:v>
                </c:pt>
                <c:pt idx="121">
                  <c:v>0.25855188115706457</c:v>
                </c:pt>
                <c:pt idx="122">
                  <c:v>0.25493866773841944</c:v>
                </c:pt>
                <c:pt idx="123">
                  <c:v>0.25145215654833009</c:v>
                </c:pt>
                <c:pt idx="124">
                  <c:v>0.24808579794463673</c:v>
                </c:pt>
                <c:pt idx="125">
                  <c:v>0.24483348606751282</c:v>
                </c:pt>
                <c:pt idx="126">
                  <c:v>0.24168952187900358</c:v>
                </c:pt>
                <c:pt idx="127">
                  <c:v>0.2386485798359427</c:v>
                </c:pt>
                <c:pt idx="128">
                  <c:v>0.23570567778626267</c:v>
                </c:pt>
                <c:pt idx="129">
                  <c:v>0.23285614973074711</c:v>
                </c:pt>
                <c:pt idx="130">
                  <c:v>0.23009561845732723</c:v>
                </c:pt>
                <c:pt idx="131">
                  <c:v>0.22801835701547532</c:v>
                </c:pt>
                <c:pt idx="132">
                  <c:v>0.23463286906476352</c:v>
                </c:pt>
                <c:pt idx="133">
                  <c:v>0.23515895951190641</c:v>
                </c:pt>
                <c:pt idx="134">
                  <c:v>0.23791554602744142</c:v>
                </c:pt>
                <c:pt idx="135">
                  <c:v>0.23896815291849663</c:v>
                </c:pt>
                <c:pt idx="136">
                  <c:v>0.24639892718135506</c:v>
                </c:pt>
                <c:pt idx="137">
                  <c:v>0.24591226309529396</c:v>
                </c:pt>
                <c:pt idx="138">
                  <c:v>0.25780660369181002</c:v>
                </c:pt>
                <c:pt idx="139">
                  <c:v>0.25195015507426288</c:v>
                </c:pt>
                <c:pt idx="140">
                  <c:v>0.25549275859191972</c:v>
                </c:pt>
                <c:pt idx="141">
                  <c:v>0.25142879543247987</c:v>
                </c:pt>
                <c:pt idx="142">
                  <c:v>0.24903185723241344</c:v>
                </c:pt>
                <c:pt idx="143">
                  <c:v>0.24635729796670294</c:v>
                </c:pt>
                <c:pt idx="144">
                  <c:v>0.25468968850487489</c:v>
                </c:pt>
                <c:pt idx="145">
                  <c:v>0.25407285411895281</c:v>
                </c:pt>
                <c:pt idx="146">
                  <c:v>0.25657595585346082</c:v>
                </c:pt>
                <c:pt idx="147">
                  <c:v>0.25976266978834611</c:v>
                </c:pt>
                <c:pt idx="148">
                  <c:v>0.26081730096829681</c:v>
                </c:pt>
                <c:pt idx="149">
                  <c:v>0.26344679952917288</c:v>
                </c:pt>
                <c:pt idx="150">
                  <c:v>0.27345905272191079</c:v>
                </c:pt>
                <c:pt idx="151">
                  <c:v>0.27302389431290836</c:v>
                </c:pt>
                <c:pt idx="152">
                  <c:v>0.27060641333167706</c:v>
                </c:pt>
                <c:pt idx="153">
                  <c:v>0.27423349271209163</c:v>
                </c:pt>
                <c:pt idx="154">
                  <c:v>0.27276563068557474</c:v>
                </c:pt>
                <c:pt idx="155">
                  <c:v>0.27803989997751538</c:v>
                </c:pt>
                <c:pt idx="156">
                  <c:v>0.27475513150050029</c:v>
                </c:pt>
                <c:pt idx="157">
                  <c:v>0.27570410757206498</c:v>
                </c:pt>
                <c:pt idx="158">
                  <c:v>0.27804698023596464</c:v>
                </c:pt>
                <c:pt idx="159">
                  <c:v>0.27614256974694584</c:v>
                </c:pt>
                <c:pt idx="160">
                  <c:v>0.27933447415874124</c:v>
                </c:pt>
                <c:pt idx="161">
                  <c:v>0.28072770306274175</c:v>
                </c:pt>
                <c:pt idx="162">
                  <c:v>0.28736163546793342</c:v>
                </c:pt>
                <c:pt idx="163">
                  <c:v>0.29029760004656729</c:v>
                </c:pt>
                <c:pt idx="164">
                  <c:v>0.29166257981046306</c:v>
                </c:pt>
                <c:pt idx="165">
                  <c:v>0.29609254814267932</c:v>
                </c:pt>
                <c:pt idx="166">
                  <c:v>0.29968958517821953</c:v>
                </c:pt>
                <c:pt idx="167">
                  <c:v>0.30260528550618843</c:v>
                </c:pt>
                <c:pt idx="168">
                  <c:v>0.30524761239574238</c:v>
                </c:pt>
                <c:pt idx="169">
                  <c:v>0.30547386186462649</c:v>
                </c:pt>
                <c:pt idx="170">
                  <c:v>0.30496201624127667</c:v>
                </c:pt>
                <c:pt idx="171">
                  <c:v>0.30510239114261373</c:v>
                </c:pt>
                <c:pt idx="172">
                  <c:v>0.29977514984063791</c:v>
                </c:pt>
                <c:pt idx="173">
                  <c:v>0.30005361930299074</c:v>
                </c:pt>
                <c:pt idx="174">
                  <c:v>0.2979554338468684</c:v>
                </c:pt>
                <c:pt idx="175">
                  <c:v>0.30436680621856727</c:v>
                </c:pt>
                <c:pt idx="176">
                  <c:v>0.30251889661454712</c:v>
                </c:pt>
                <c:pt idx="177">
                  <c:v>0.30201645558429813</c:v>
                </c:pt>
                <c:pt idx="178">
                  <c:v>0.29738319243955857</c:v>
                </c:pt>
                <c:pt idx="179">
                  <c:v>0.29881833247296236</c:v>
                </c:pt>
                <c:pt idx="180">
                  <c:v>0.30281986185738435</c:v>
                </c:pt>
                <c:pt idx="181">
                  <c:v>0.31212310078171651</c:v>
                </c:pt>
                <c:pt idx="182">
                  <c:v>0.32144466066334937</c:v>
                </c:pt>
                <c:pt idx="183">
                  <c:v>0.33575412326548815</c:v>
                </c:pt>
                <c:pt idx="184">
                  <c:v>0.34074689136358116</c:v>
                </c:pt>
                <c:pt idx="185">
                  <c:v>0.34752934507746436</c:v>
                </c:pt>
                <c:pt idx="186">
                  <c:v>0.35504287062328982</c:v>
                </c:pt>
                <c:pt idx="187">
                  <c:v>0.35910064429644695</c:v>
                </c:pt>
                <c:pt idx="188">
                  <c:v>0.36749572109746015</c:v>
                </c:pt>
                <c:pt idx="189" formatCode="General">
                  <c:v>0.39235439714266601</c:v>
                </c:pt>
                <c:pt idx="190" formatCode="General">
                  <c:v>0.40815634336722967</c:v>
                </c:pt>
              </c:numCache>
            </c:numRef>
          </c:val>
        </c:ser>
        <c:ser>
          <c:idx val="1"/>
          <c:order val="1"/>
          <c:tx>
            <c:v>Y-ВВП</c:v>
          </c:tx>
          <c:marker>
            <c:symbol val="none"/>
          </c:marker>
          <c:cat>
            <c:numRef>
              <c:f>Лист1!$AL$8:$AL$198</c:f>
              <c:numCache>
                <c:formatCode>General</c:formatCode>
                <c:ptCount val="191"/>
                <c:pt idx="0">
                  <c:v>1820</c:v>
                </c:pt>
                <c:pt idx="1">
                  <c:v>1821</c:v>
                </c:pt>
                <c:pt idx="2">
                  <c:v>1822</c:v>
                </c:pt>
                <c:pt idx="3">
                  <c:v>1823</c:v>
                </c:pt>
                <c:pt idx="4">
                  <c:v>1824</c:v>
                </c:pt>
                <c:pt idx="5">
                  <c:v>1825</c:v>
                </c:pt>
                <c:pt idx="6">
                  <c:v>1826</c:v>
                </c:pt>
                <c:pt idx="7">
                  <c:v>1827</c:v>
                </c:pt>
                <c:pt idx="8">
                  <c:v>1828</c:v>
                </c:pt>
                <c:pt idx="9">
                  <c:v>1829</c:v>
                </c:pt>
                <c:pt idx="10">
                  <c:v>1830</c:v>
                </c:pt>
                <c:pt idx="11">
                  <c:v>1831</c:v>
                </c:pt>
                <c:pt idx="12">
                  <c:v>1832</c:v>
                </c:pt>
                <c:pt idx="13">
                  <c:v>1833</c:v>
                </c:pt>
                <c:pt idx="14">
                  <c:v>1834</c:v>
                </c:pt>
                <c:pt idx="15">
                  <c:v>1835</c:v>
                </c:pt>
                <c:pt idx="16">
                  <c:v>1836</c:v>
                </c:pt>
                <c:pt idx="17">
                  <c:v>1837</c:v>
                </c:pt>
                <c:pt idx="18">
                  <c:v>1838</c:v>
                </c:pt>
                <c:pt idx="19">
                  <c:v>1839</c:v>
                </c:pt>
                <c:pt idx="20">
                  <c:v>1840</c:v>
                </c:pt>
                <c:pt idx="21">
                  <c:v>1841</c:v>
                </c:pt>
                <c:pt idx="22">
                  <c:v>1842</c:v>
                </c:pt>
                <c:pt idx="23">
                  <c:v>1843</c:v>
                </c:pt>
                <c:pt idx="24">
                  <c:v>1844</c:v>
                </c:pt>
                <c:pt idx="25">
                  <c:v>1845</c:v>
                </c:pt>
                <c:pt idx="26">
                  <c:v>1846</c:v>
                </c:pt>
                <c:pt idx="27">
                  <c:v>1847</c:v>
                </c:pt>
                <c:pt idx="28">
                  <c:v>1848</c:v>
                </c:pt>
                <c:pt idx="29">
                  <c:v>1849</c:v>
                </c:pt>
                <c:pt idx="30">
                  <c:v>1850</c:v>
                </c:pt>
                <c:pt idx="31">
                  <c:v>1851</c:v>
                </c:pt>
                <c:pt idx="32">
                  <c:v>1852</c:v>
                </c:pt>
                <c:pt idx="33">
                  <c:v>1853</c:v>
                </c:pt>
                <c:pt idx="34">
                  <c:v>1854</c:v>
                </c:pt>
                <c:pt idx="35">
                  <c:v>1855</c:v>
                </c:pt>
                <c:pt idx="36">
                  <c:v>1856</c:v>
                </c:pt>
                <c:pt idx="37">
                  <c:v>1857</c:v>
                </c:pt>
                <c:pt idx="38">
                  <c:v>1858</c:v>
                </c:pt>
                <c:pt idx="39">
                  <c:v>1859</c:v>
                </c:pt>
                <c:pt idx="40">
                  <c:v>1860</c:v>
                </c:pt>
                <c:pt idx="41">
                  <c:v>1861</c:v>
                </c:pt>
                <c:pt idx="42">
                  <c:v>1862</c:v>
                </c:pt>
                <c:pt idx="43">
                  <c:v>1863</c:v>
                </c:pt>
                <c:pt idx="44">
                  <c:v>1864</c:v>
                </c:pt>
                <c:pt idx="45">
                  <c:v>1865</c:v>
                </c:pt>
                <c:pt idx="46">
                  <c:v>1866</c:v>
                </c:pt>
                <c:pt idx="47">
                  <c:v>1867</c:v>
                </c:pt>
                <c:pt idx="48">
                  <c:v>1868</c:v>
                </c:pt>
                <c:pt idx="49">
                  <c:v>1869</c:v>
                </c:pt>
                <c:pt idx="50">
                  <c:v>1870</c:v>
                </c:pt>
                <c:pt idx="51">
                  <c:v>1871</c:v>
                </c:pt>
                <c:pt idx="52">
                  <c:v>1872</c:v>
                </c:pt>
                <c:pt idx="53">
                  <c:v>1873</c:v>
                </c:pt>
                <c:pt idx="54">
                  <c:v>1874</c:v>
                </c:pt>
                <c:pt idx="55">
                  <c:v>1875</c:v>
                </c:pt>
                <c:pt idx="56">
                  <c:v>1876</c:v>
                </c:pt>
                <c:pt idx="57">
                  <c:v>1877</c:v>
                </c:pt>
                <c:pt idx="58">
                  <c:v>1878</c:v>
                </c:pt>
                <c:pt idx="59">
                  <c:v>1879</c:v>
                </c:pt>
                <c:pt idx="60">
                  <c:v>1880</c:v>
                </c:pt>
                <c:pt idx="61">
                  <c:v>1881</c:v>
                </c:pt>
                <c:pt idx="62">
                  <c:v>1882</c:v>
                </c:pt>
                <c:pt idx="63">
                  <c:v>1883</c:v>
                </c:pt>
                <c:pt idx="64">
                  <c:v>1884</c:v>
                </c:pt>
                <c:pt idx="65">
                  <c:v>1885</c:v>
                </c:pt>
                <c:pt idx="66">
                  <c:v>1886</c:v>
                </c:pt>
                <c:pt idx="67">
                  <c:v>1887</c:v>
                </c:pt>
                <c:pt idx="68">
                  <c:v>1888</c:v>
                </c:pt>
                <c:pt idx="69">
                  <c:v>1889</c:v>
                </c:pt>
                <c:pt idx="70">
                  <c:v>1890</c:v>
                </c:pt>
                <c:pt idx="71">
                  <c:v>1891</c:v>
                </c:pt>
                <c:pt idx="72">
                  <c:v>1892</c:v>
                </c:pt>
                <c:pt idx="73">
                  <c:v>1893</c:v>
                </c:pt>
                <c:pt idx="74">
                  <c:v>1894</c:v>
                </c:pt>
                <c:pt idx="75">
                  <c:v>1895</c:v>
                </c:pt>
                <c:pt idx="76">
                  <c:v>1896</c:v>
                </c:pt>
                <c:pt idx="77">
                  <c:v>1897</c:v>
                </c:pt>
                <c:pt idx="78">
                  <c:v>1898</c:v>
                </c:pt>
                <c:pt idx="79">
                  <c:v>1899</c:v>
                </c:pt>
                <c:pt idx="80">
                  <c:v>1900</c:v>
                </c:pt>
                <c:pt idx="81">
                  <c:v>1901</c:v>
                </c:pt>
                <c:pt idx="82">
                  <c:v>1902</c:v>
                </c:pt>
                <c:pt idx="83">
                  <c:v>1903</c:v>
                </c:pt>
                <c:pt idx="84">
                  <c:v>1904</c:v>
                </c:pt>
                <c:pt idx="85">
                  <c:v>1905</c:v>
                </c:pt>
                <c:pt idx="86">
                  <c:v>1906</c:v>
                </c:pt>
                <c:pt idx="87">
                  <c:v>1907</c:v>
                </c:pt>
                <c:pt idx="88">
                  <c:v>1908</c:v>
                </c:pt>
                <c:pt idx="89">
                  <c:v>1909</c:v>
                </c:pt>
                <c:pt idx="90">
                  <c:v>1910</c:v>
                </c:pt>
                <c:pt idx="91">
                  <c:v>1911</c:v>
                </c:pt>
                <c:pt idx="92">
                  <c:v>1912</c:v>
                </c:pt>
                <c:pt idx="93">
                  <c:v>1913</c:v>
                </c:pt>
                <c:pt idx="94">
                  <c:v>1914</c:v>
                </c:pt>
                <c:pt idx="95">
                  <c:v>1915</c:v>
                </c:pt>
                <c:pt idx="96">
                  <c:v>1916</c:v>
                </c:pt>
                <c:pt idx="97">
                  <c:v>1917</c:v>
                </c:pt>
                <c:pt idx="98">
                  <c:v>1918</c:v>
                </c:pt>
                <c:pt idx="99">
                  <c:v>1919</c:v>
                </c:pt>
                <c:pt idx="100">
                  <c:v>1920</c:v>
                </c:pt>
                <c:pt idx="101">
                  <c:v>1921</c:v>
                </c:pt>
                <c:pt idx="102">
                  <c:v>1922</c:v>
                </c:pt>
                <c:pt idx="103">
                  <c:v>1923</c:v>
                </c:pt>
                <c:pt idx="104">
                  <c:v>1924</c:v>
                </c:pt>
                <c:pt idx="105">
                  <c:v>1925</c:v>
                </c:pt>
                <c:pt idx="106">
                  <c:v>1926</c:v>
                </c:pt>
                <c:pt idx="107">
                  <c:v>1927</c:v>
                </c:pt>
                <c:pt idx="108">
                  <c:v>1928</c:v>
                </c:pt>
                <c:pt idx="109">
                  <c:v>1929</c:v>
                </c:pt>
                <c:pt idx="110">
                  <c:v>1930</c:v>
                </c:pt>
                <c:pt idx="111">
                  <c:v>1931</c:v>
                </c:pt>
                <c:pt idx="112">
                  <c:v>1932</c:v>
                </c:pt>
                <c:pt idx="113">
                  <c:v>1933</c:v>
                </c:pt>
                <c:pt idx="114">
                  <c:v>1934</c:v>
                </c:pt>
                <c:pt idx="115">
                  <c:v>1935</c:v>
                </c:pt>
                <c:pt idx="116">
                  <c:v>1936</c:v>
                </c:pt>
                <c:pt idx="117">
                  <c:v>1937</c:v>
                </c:pt>
                <c:pt idx="118">
                  <c:v>1938</c:v>
                </c:pt>
                <c:pt idx="119">
                  <c:v>1939</c:v>
                </c:pt>
                <c:pt idx="120">
                  <c:v>1940</c:v>
                </c:pt>
                <c:pt idx="121">
                  <c:v>1941</c:v>
                </c:pt>
                <c:pt idx="122">
                  <c:v>1942</c:v>
                </c:pt>
                <c:pt idx="123">
                  <c:v>1943</c:v>
                </c:pt>
                <c:pt idx="124">
                  <c:v>1944</c:v>
                </c:pt>
                <c:pt idx="125">
                  <c:v>1945</c:v>
                </c:pt>
                <c:pt idx="126">
                  <c:v>1946</c:v>
                </c:pt>
                <c:pt idx="127">
                  <c:v>1947</c:v>
                </c:pt>
                <c:pt idx="128">
                  <c:v>1948</c:v>
                </c:pt>
                <c:pt idx="129">
                  <c:v>1949</c:v>
                </c:pt>
                <c:pt idx="130">
                  <c:v>1950</c:v>
                </c:pt>
                <c:pt idx="131">
                  <c:v>1951</c:v>
                </c:pt>
                <c:pt idx="132">
                  <c:v>1952</c:v>
                </c:pt>
                <c:pt idx="133">
                  <c:v>1953</c:v>
                </c:pt>
                <c:pt idx="134">
                  <c:v>1954</c:v>
                </c:pt>
                <c:pt idx="135">
                  <c:v>1955</c:v>
                </c:pt>
                <c:pt idx="136">
                  <c:v>1956</c:v>
                </c:pt>
                <c:pt idx="137">
                  <c:v>1957</c:v>
                </c:pt>
                <c:pt idx="138">
                  <c:v>1958</c:v>
                </c:pt>
                <c:pt idx="139">
                  <c:v>1959</c:v>
                </c:pt>
                <c:pt idx="140">
                  <c:v>1960</c:v>
                </c:pt>
                <c:pt idx="141">
                  <c:v>1961</c:v>
                </c:pt>
                <c:pt idx="142">
                  <c:v>1962</c:v>
                </c:pt>
                <c:pt idx="143">
                  <c:v>1963</c:v>
                </c:pt>
                <c:pt idx="144">
                  <c:v>1964</c:v>
                </c:pt>
                <c:pt idx="145">
                  <c:v>1965</c:v>
                </c:pt>
                <c:pt idx="146">
                  <c:v>1966</c:v>
                </c:pt>
                <c:pt idx="147">
                  <c:v>1967</c:v>
                </c:pt>
                <c:pt idx="148">
                  <c:v>1968</c:v>
                </c:pt>
                <c:pt idx="149">
                  <c:v>1969</c:v>
                </c:pt>
                <c:pt idx="150">
                  <c:v>1970</c:v>
                </c:pt>
                <c:pt idx="151">
                  <c:v>1971</c:v>
                </c:pt>
                <c:pt idx="152">
                  <c:v>1972</c:v>
                </c:pt>
                <c:pt idx="153">
                  <c:v>1973</c:v>
                </c:pt>
                <c:pt idx="154">
                  <c:v>1974</c:v>
                </c:pt>
                <c:pt idx="155">
                  <c:v>1975</c:v>
                </c:pt>
                <c:pt idx="156">
                  <c:v>1976</c:v>
                </c:pt>
                <c:pt idx="157">
                  <c:v>1977</c:v>
                </c:pt>
                <c:pt idx="158">
                  <c:v>1978</c:v>
                </c:pt>
                <c:pt idx="159">
                  <c:v>1979</c:v>
                </c:pt>
                <c:pt idx="160">
                  <c:v>1980</c:v>
                </c:pt>
                <c:pt idx="161">
                  <c:v>1981</c:v>
                </c:pt>
                <c:pt idx="162">
                  <c:v>1982</c:v>
                </c:pt>
                <c:pt idx="163">
                  <c:v>1983</c:v>
                </c:pt>
                <c:pt idx="164">
                  <c:v>1984</c:v>
                </c:pt>
                <c:pt idx="165">
                  <c:v>1985</c:v>
                </c:pt>
                <c:pt idx="166">
                  <c:v>1986</c:v>
                </c:pt>
                <c:pt idx="167">
                  <c:v>1987</c:v>
                </c:pt>
                <c:pt idx="168">
                  <c:v>1988</c:v>
                </c:pt>
                <c:pt idx="169">
                  <c:v>1989</c:v>
                </c:pt>
                <c:pt idx="170">
                  <c:v>1990</c:v>
                </c:pt>
                <c:pt idx="171">
                  <c:v>1991</c:v>
                </c:pt>
                <c:pt idx="172">
                  <c:v>1992</c:v>
                </c:pt>
                <c:pt idx="173">
                  <c:v>1993</c:v>
                </c:pt>
                <c:pt idx="174">
                  <c:v>1994</c:v>
                </c:pt>
                <c:pt idx="175">
                  <c:v>1995</c:v>
                </c:pt>
                <c:pt idx="176">
                  <c:v>1996</c:v>
                </c:pt>
                <c:pt idx="177">
                  <c:v>1997</c:v>
                </c:pt>
                <c:pt idx="178">
                  <c:v>1998</c:v>
                </c:pt>
                <c:pt idx="179">
                  <c:v>1999</c:v>
                </c:pt>
                <c:pt idx="180">
                  <c:v>2000</c:v>
                </c:pt>
                <c:pt idx="181">
                  <c:v>2001</c:v>
                </c:pt>
                <c:pt idx="182">
                  <c:v>2002</c:v>
                </c:pt>
                <c:pt idx="183">
                  <c:v>2003</c:v>
                </c:pt>
                <c:pt idx="184">
                  <c:v>2004</c:v>
                </c:pt>
                <c:pt idx="185">
                  <c:v>2005</c:v>
                </c:pt>
                <c:pt idx="186">
                  <c:v>2006</c:v>
                </c:pt>
                <c:pt idx="187">
                  <c:v>2007</c:v>
                </c:pt>
                <c:pt idx="188">
                  <c:v>2008</c:v>
                </c:pt>
                <c:pt idx="189">
                  <c:v>2009</c:v>
                </c:pt>
                <c:pt idx="190">
                  <c:v>2010</c:v>
                </c:pt>
              </c:numCache>
            </c:numRef>
          </c:cat>
          <c:val>
            <c:numRef>
              <c:f>Лист1!$AK$8:$AK$198</c:f>
              <c:numCache>
                <c:formatCode>0.00</c:formatCode>
                <c:ptCount val="191"/>
                <c:pt idx="0">
                  <c:v>0.22336928325204114</c:v>
                </c:pt>
                <c:pt idx="1">
                  <c:v>0.22686921978775831</c:v>
                </c:pt>
                <c:pt idx="2">
                  <c:v>0.23028711098238699</c:v>
                </c:pt>
                <c:pt idx="3">
                  <c:v>0.23362580836750488</c:v>
                </c:pt>
                <c:pt idx="4">
                  <c:v>0.23688803284595444</c:v>
                </c:pt>
                <c:pt idx="5">
                  <c:v>0.24007638208727888</c:v>
                </c:pt>
                <c:pt idx="6">
                  <c:v>0.24319333742635868</c:v>
                </c:pt>
                <c:pt idx="7">
                  <c:v>0.24624127030375675</c:v>
                </c:pt>
                <c:pt idx="8">
                  <c:v>0.24922244828289813</c:v>
                </c:pt>
                <c:pt idx="9">
                  <c:v>0.25213904067616688</c:v>
                </c:pt>
                <c:pt idx="10">
                  <c:v>0.25499312380928352</c:v>
                </c:pt>
                <c:pt idx="11">
                  <c:v>0.25778668595075388</c:v>
                </c:pt>
                <c:pt idx="12">
                  <c:v>0.26052163193105082</c:v>
                </c:pt>
                <c:pt idx="13">
                  <c:v>0.26319978747404082</c:v>
                </c:pt>
                <c:pt idx="14">
                  <c:v>0.265822903261346</c:v>
                </c:pt>
                <c:pt idx="15">
                  <c:v>0.26839265874868212</c:v>
                </c:pt>
                <c:pt idx="16">
                  <c:v>0.27091066575165068</c:v>
                </c:pt>
                <c:pt idx="17">
                  <c:v>0.2733784718170359</c:v>
                </c:pt>
                <c:pt idx="18">
                  <c:v>0.27579756339448452</c:v>
                </c:pt>
                <c:pt idx="19">
                  <c:v>0.2781693688221758</c:v>
                </c:pt>
                <c:pt idx="20">
                  <c:v>0.28049526113910872</c:v>
                </c:pt>
                <c:pt idx="21">
                  <c:v>0.28277656073563007</c:v>
                </c:pt>
                <c:pt idx="22">
                  <c:v>0.28501453785296926</c:v>
                </c:pt>
                <c:pt idx="23">
                  <c:v>0.2872104149417018</c:v>
                </c:pt>
                <c:pt idx="24">
                  <c:v>0.28936536888836584</c:v>
                </c:pt>
                <c:pt idx="25">
                  <c:v>0.29148053311872141</c:v>
                </c:pt>
                <c:pt idx="26">
                  <c:v>0.29355699958558906</c:v>
                </c:pt>
                <c:pt idx="27">
                  <c:v>0.29559582064856066</c:v>
                </c:pt>
                <c:pt idx="28">
                  <c:v>0.2975980108523999</c:v>
                </c:pt>
                <c:pt idx="29">
                  <c:v>0.2995645486104338</c:v>
                </c:pt>
                <c:pt idx="30">
                  <c:v>0.30149634236932848</c:v>
                </c:pt>
                <c:pt idx="31">
                  <c:v>0.30752017244744562</c:v>
                </c:pt>
                <c:pt idx="32">
                  <c:v>0.31343952836716338</c:v>
                </c:pt>
                <c:pt idx="33">
                  <c:v>0.31925710467978646</c:v>
                </c:pt>
                <c:pt idx="34">
                  <c:v>0.32497550406422437</c:v>
                </c:pt>
                <c:pt idx="35">
                  <c:v>0.33059724120945805</c:v>
                </c:pt>
                <c:pt idx="36">
                  <c:v>0.33612474650177382</c:v>
                </c:pt>
                <c:pt idx="37">
                  <c:v>0.34156036952811636</c:v>
                </c:pt>
                <c:pt idx="38">
                  <c:v>0.34690638240617067</c:v>
                </c:pt>
                <c:pt idx="39">
                  <c:v>0.35216498295110682</c:v>
                </c:pt>
                <c:pt idx="40">
                  <c:v>0.35733829768823688</c:v>
                </c:pt>
                <c:pt idx="41">
                  <c:v>0.36242838472027394</c:v>
                </c:pt>
                <c:pt idx="42">
                  <c:v>0.36743723645730469</c:v>
                </c:pt>
                <c:pt idx="43">
                  <c:v>0.37236678221710851</c:v>
                </c:pt>
                <c:pt idx="44">
                  <c:v>0.37721889070290077</c:v>
                </c:pt>
                <c:pt idx="45">
                  <c:v>0.38199537236525344</c:v>
                </c:pt>
                <c:pt idx="46">
                  <c:v>0.38669798165440411</c:v>
                </c:pt>
                <c:pt idx="47">
                  <c:v>0.39132841916887617</c:v>
                </c:pt>
                <c:pt idx="48">
                  <c:v>0.39588833370592069</c:v>
                </c:pt>
                <c:pt idx="49">
                  <c:v>0.40037932421898831</c:v>
                </c:pt>
                <c:pt idx="50">
                  <c:v>0.4048030581835102</c:v>
                </c:pt>
                <c:pt idx="51">
                  <c:v>0.40407805572481886</c:v>
                </c:pt>
                <c:pt idx="52">
                  <c:v>0.40921887962170672</c:v>
                </c:pt>
                <c:pt idx="53">
                  <c:v>0.40723590691029576</c:v>
                </c:pt>
                <c:pt idx="54">
                  <c:v>0.41273805695241422</c:v>
                </c:pt>
                <c:pt idx="55">
                  <c:v>0.4154381075610768</c:v>
                </c:pt>
                <c:pt idx="56">
                  <c:v>0.4021306002475073</c:v>
                </c:pt>
                <c:pt idx="57">
                  <c:v>0.40060703379196122</c:v>
                </c:pt>
                <c:pt idx="58">
                  <c:v>0.40007525486451095</c:v>
                </c:pt>
                <c:pt idx="59">
                  <c:v>0.39857338361565237</c:v>
                </c:pt>
                <c:pt idx="60">
                  <c:v>0.41498567945330239</c:v>
                </c:pt>
                <c:pt idx="61">
                  <c:v>0.41732184568291392</c:v>
                </c:pt>
                <c:pt idx="62">
                  <c:v>0.42588089062368906</c:v>
                </c:pt>
                <c:pt idx="63">
                  <c:v>0.42721509974341182</c:v>
                </c:pt>
                <c:pt idx="64">
                  <c:v>0.42419431239319833</c:v>
                </c:pt>
                <c:pt idx="65">
                  <c:v>0.41892441045620998</c:v>
                </c:pt>
                <c:pt idx="66">
                  <c:v>0.42001148849964648</c:v>
                </c:pt>
                <c:pt idx="67">
                  <c:v>0.42732701767797376</c:v>
                </c:pt>
                <c:pt idx="68">
                  <c:v>0.42740978045772732</c:v>
                </c:pt>
                <c:pt idx="69">
                  <c:v>0.43554763072078012</c:v>
                </c:pt>
                <c:pt idx="70">
                  <c:v>0.43693108198623631</c:v>
                </c:pt>
                <c:pt idx="71">
                  <c:v>0.43691769365332966</c:v>
                </c:pt>
                <c:pt idx="72">
                  <c:v>0.44260685952350132</c:v>
                </c:pt>
                <c:pt idx="73">
                  <c:v>0.43478113288787923</c:v>
                </c:pt>
                <c:pt idx="74">
                  <c:v>0.43449009409197231</c:v>
                </c:pt>
                <c:pt idx="75">
                  <c:v>0.44949586262568164</c:v>
                </c:pt>
                <c:pt idx="76">
                  <c:v>0.45063276422447451</c:v>
                </c:pt>
                <c:pt idx="77">
                  <c:v>0.46007825430151728</c:v>
                </c:pt>
                <c:pt idx="78">
                  <c:v>0.47145140279003056</c:v>
                </c:pt>
                <c:pt idx="79">
                  <c:v>0.49003717754188758</c:v>
                </c:pt>
                <c:pt idx="80">
                  <c:v>0.49246820360045129</c:v>
                </c:pt>
                <c:pt idx="81">
                  <c:v>0.49570493908021096</c:v>
                </c:pt>
                <c:pt idx="82">
                  <c:v>0.48806769650660742</c:v>
                </c:pt>
                <c:pt idx="83">
                  <c:v>0.4904320899594824</c:v>
                </c:pt>
                <c:pt idx="84">
                  <c:v>0.48139253107222735</c:v>
                </c:pt>
                <c:pt idx="85">
                  <c:v>0.49006811669912481</c:v>
                </c:pt>
                <c:pt idx="86">
                  <c:v>0.50813935483102357</c:v>
                </c:pt>
                <c:pt idx="87">
                  <c:v>0.51161649352870164</c:v>
                </c:pt>
                <c:pt idx="88">
                  <c:v>0.48274573647399699</c:v>
                </c:pt>
                <c:pt idx="89">
                  <c:v>0.50218434374694032</c:v>
                </c:pt>
                <c:pt idx="90">
                  <c:v>0.49687719719339346</c:v>
                </c:pt>
                <c:pt idx="91">
                  <c:v>0.50564670500144859</c:v>
                </c:pt>
                <c:pt idx="92">
                  <c:v>0.51453592384012559</c:v>
                </c:pt>
                <c:pt idx="93">
                  <c:v>0.52079187953150885</c:v>
                </c:pt>
                <c:pt idx="94">
                  <c:v>0.47606717881922084</c:v>
                </c:pt>
                <c:pt idx="95">
                  <c:v>0.4757362370789473</c:v>
                </c:pt>
                <c:pt idx="96">
                  <c:v>0.49986601781112538</c:v>
                </c:pt>
                <c:pt idx="97">
                  <c:v>0.47630637849437346</c:v>
                </c:pt>
                <c:pt idx="98">
                  <c:v>0.47120525728347901</c:v>
                </c:pt>
                <c:pt idx="99">
                  <c:v>0.44391184076356832</c:v>
                </c:pt>
                <c:pt idx="100">
                  <c:v>0.43894063749507095</c:v>
                </c:pt>
                <c:pt idx="101">
                  <c:v>0.42400385594348378</c:v>
                </c:pt>
                <c:pt idx="102">
                  <c:v>0.44672086853283643</c:v>
                </c:pt>
                <c:pt idx="103">
                  <c:v>0.46040071969109281</c:v>
                </c:pt>
                <c:pt idx="104">
                  <c:v>0.47753149004312523</c:v>
                </c:pt>
                <c:pt idx="105">
                  <c:v>0.48828323687944453</c:v>
                </c:pt>
                <c:pt idx="106">
                  <c:v>0.49671191717509738</c:v>
                </c:pt>
                <c:pt idx="107">
                  <c:v>0.50261503782684169</c:v>
                </c:pt>
                <c:pt idx="108">
                  <c:v>0.50898283098052954</c:v>
                </c:pt>
                <c:pt idx="109">
                  <c:v>0.5201030350434156</c:v>
                </c:pt>
                <c:pt idx="110">
                  <c:v>0.48624143498563405</c:v>
                </c:pt>
                <c:pt idx="111">
                  <c:v>0.4470764374437784</c:v>
                </c:pt>
                <c:pt idx="112">
                  <c:v>0.40816692138305666</c:v>
                </c:pt>
                <c:pt idx="113">
                  <c:v>0.40700791596475</c:v>
                </c:pt>
                <c:pt idx="114">
                  <c:v>0.42295564004676656</c:v>
                </c:pt>
                <c:pt idx="115">
                  <c:v>0.44003476447481166</c:v>
                </c:pt>
                <c:pt idx="116">
                  <c:v>0.46982490861554138</c:v>
                </c:pt>
                <c:pt idx="117">
                  <c:v>0.48511018039473475</c:v>
                </c:pt>
                <c:pt idx="118">
                  <c:v>0.47852442810834522</c:v>
                </c:pt>
                <c:pt idx="119">
                  <c:v>0.50270452180162928</c:v>
                </c:pt>
                <c:pt idx="120">
                  <c:v>0.50777013476904043</c:v>
                </c:pt>
                <c:pt idx="121">
                  <c:v>0.54118684390131877</c:v>
                </c:pt>
                <c:pt idx="122">
                  <c:v>0.58081600178483628</c:v>
                </c:pt>
                <c:pt idx="123">
                  <c:v>0.62695572674752564</c:v>
                </c:pt>
                <c:pt idx="124">
                  <c:v>0.63272249624749732</c:v>
                </c:pt>
                <c:pt idx="125">
                  <c:v>0.57405694666497564</c:v>
                </c:pt>
                <c:pt idx="126">
                  <c:v>0.48414724410619076</c:v>
                </c:pt>
                <c:pt idx="127">
                  <c:v>0.48679167835512172</c:v>
                </c:pt>
                <c:pt idx="128">
                  <c:v>0.50377861151801206</c:v>
                </c:pt>
                <c:pt idx="129">
                  <c:v>0.51597340418896631</c:v>
                </c:pt>
                <c:pt idx="130">
                  <c:v>0.54764050224846661</c:v>
                </c:pt>
                <c:pt idx="131">
                  <c:v>0.55122902458023071</c:v>
                </c:pt>
                <c:pt idx="132">
                  <c:v>0.54625978039910672</c:v>
                </c:pt>
                <c:pt idx="133">
                  <c:v>0.54537211492940452</c:v>
                </c:pt>
                <c:pt idx="134">
                  <c:v>0.53912959924762527</c:v>
                </c:pt>
                <c:pt idx="135">
                  <c:v>0.5411802954788647</c:v>
                </c:pt>
                <c:pt idx="136">
                  <c:v>0.53401703351061169</c:v>
                </c:pt>
                <c:pt idx="137">
                  <c:v>0.53029558032673918</c:v>
                </c:pt>
                <c:pt idx="138">
                  <c:v>0.51787468573689976</c:v>
                </c:pt>
                <c:pt idx="139">
                  <c:v>0.52593738443032956</c:v>
                </c:pt>
                <c:pt idx="140">
                  <c:v>0.52222306580916056</c:v>
                </c:pt>
                <c:pt idx="141">
                  <c:v>0.52277219204259662</c:v>
                </c:pt>
                <c:pt idx="142">
                  <c:v>0.52603812353572876</c:v>
                </c:pt>
                <c:pt idx="143">
                  <c:v>0.52626538762573649</c:v>
                </c:pt>
                <c:pt idx="144">
                  <c:v>0.51941038596721634</c:v>
                </c:pt>
                <c:pt idx="145">
                  <c:v>0.51924901773930465</c:v>
                </c:pt>
                <c:pt idx="146">
                  <c:v>0.51719203697778771</c:v>
                </c:pt>
                <c:pt idx="147">
                  <c:v>0.513198863267737</c:v>
                </c:pt>
                <c:pt idx="148">
                  <c:v>0.51062721127656463</c:v>
                </c:pt>
                <c:pt idx="149">
                  <c:v>0.50526469285161657</c:v>
                </c:pt>
                <c:pt idx="150">
                  <c:v>0.49186472458253788</c:v>
                </c:pt>
                <c:pt idx="151">
                  <c:v>0.48768924313046258</c:v>
                </c:pt>
                <c:pt idx="152">
                  <c:v>0.48688759032844886</c:v>
                </c:pt>
                <c:pt idx="153">
                  <c:v>0.48223830651315974</c:v>
                </c:pt>
                <c:pt idx="154">
                  <c:v>0.47610592780930838</c:v>
                </c:pt>
                <c:pt idx="155">
                  <c:v>0.46720026782557317</c:v>
                </c:pt>
                <c:pt idx="156">
                  <c:v>0.46656379950691496</c:v>
                </c:pt>
                <c:pt idx="157">
                  <c:v>0.46397845515855102</c:v>
                </c:pt>
                <c:pt idx="158">
                  <c:v>0.46302336472871658</c:v>
                </c:pt>
                <c:pt idx="159">
                  <c:v>0.463332894934184</c:v>
                </c:pt>
                <c:pt idx="160">
                  <c:v>0.45771544823220622</c:v>
                </c:pt>
                <c:pt idx="161">
                  <c:v>0.45546754195412281</c:v>
                </c:pt>
                <c:pt idx="162">
                  <c:v>0.44749776854845902</c:v>
                </c:pt>
                <c:pt idx="163">
                  <c:v>0.44787363670164643</c:v>
                </c:pt>
                <c:pt idx="164">
                  <c:v>0.4496720062816999</c:v>
                </c:pt>
                <c:pt idx="165">
                  <c:v>0.44918945728741866</c:v>
                </c:pt>
                <c:pt idx="166">
                  <c:v>0.44717829619356197</c:v>
                </c:pt>
                <c:pt idx="167">
                  <c:v>0.44428194250115727</c:v>
                </c:pt>
                <c:pt idx="168">
                  <c:v>0.44330466830118298</c:v>
                </c:pt>
                <c:pt idx="169">
                  <c:v>0.44383366499591292</c:v>
                </c:pt>
                <c:pt idx="170">
                  <c:v>0.44015401257717385</c:v>
                </c:pt>
                <c:pt idx="171">
                  <c:v>0.43681010704231377</c:v>
                </c:pt>
                <c:pt idx="172">
                  <c:v>0.43762481304950407</c:v>
                </c:pt>
                <c:pt idx="173">
                  <c:v>0.43446788585435109</c:v>
                </c:pt>
                <c:pt idx="174">
                  <c:v>0.43482557482719014</c:v>
                </c:pt>
                <c:pt idx="175">
                  <c:v>0.42810220534350157</c:v>
                </c:pt>
                <c:pt idx="176">
                  <c:v>0.42545705976857878</c:v>
                </c:pt>
                <c:pt idx="177">
                  <c:v>0.42436914362077732</c:v>
                </c:pt>
                <c:pt idx="178">
                  <c:v>0.43196179254376282</c:v>
                </c:pt>
                <c:pt idx="179">
                  <c:v>0.43305009961359181</c:v>
                </c:pt>
                <c:pt idx="180">
                  <c:v>0.42861057883912618</c:v>
                </c:pt>
                <c:pt idx="181">
                  <c:v>0.42168276560496859</c:v>
                </c:pt>
                <c:pt idx="182">
                  <c:v>0.41364115748718078</c:v>
                </c:pt>
                <c:pt idx="183">
                  <c:v>0.40285939370729051</c:v>
                </c:pt>
                <c:pt idx="184">
                  <c:v>0.39410897024836944</c:v>
                </c:pt>
                <c:pt idx="185">
                  <c:v>0.3856402033969285</c:v>
                </c:pt>
                <c:pt idx="186">
                  <c:v>0.37659134100945546</c:v>
                </c:pt>
                <c:pt idx="187">
                  <c:v>0.36915295925576014</c:v>
                </c:pt>
                <c:pt idx="188">
                  <c:v>0.35972480837510457</c:v>
                </c:pt>
                <c:pt idx="189" formatCode="General">
                  <c:v>0.35493936067251308</c:v>
                </c:pt>
                <c:pt idx="190" formatCode="General">
                  <c:v>0.34981417773688478</c:v>
                </c:pt>
              </c:numCache>
            </c:numRef>
          </c:val>
        </c:ser>
        <c:marker val="1"/>
        <c:axId val="64715008"/>
        <c:axId val="64811008"/>
      </c:lineChart>
      <c:catAx>
        <c:axId val="64715008"/>
        <c:scaling>
          <c:orientation val="minMax"/>
        </c:scaling>
        <c:axPos val="b"/>
        <c:majorGridlines/>
        <c:numFmt formatCode="General" sourceLinked="1"/>
        <c:tickLblPos val="low"/>
        <c:crossAx val="64811008"/>
        <c:crossesAt val="0.4"/>
        <c:lblAlgn val="ctr"/>
        <c:lblOffset val="100"/>
        <c:tickLblSkip val="10"/>
        <c:tickMarkSkip val="24"/>
      </c:catAx>
      <c:valAx>
        <c:axId val="64811008"/>
        <c:scaling>
          <c:orientation val="minMax"/>
          <c:max val="0.70000000000000062"/>
          <c:min val="0.2"/>
        </c:scaling>
        <c:axPos val="l"/>
        <c:majorGridlines/>
        <c:title>
          <c:tx>
            <c:rich>
              <a:bodyPr rot="-5400000" vert="horz"/>
              <a:lstStyle/>
              <a:p>
                <a:pPr>
                  <a:defRPr/>
                </a:pPr>
                <a:r>
                  <a:rPr lang="ru-RU"/>
                  <a:t>Доля в глобальном ВВП</a:t>
                </a:r>
              </a:p>
            </c:rich>
          </c:tx>
          <c:layout>
            <c:manualLayout>
              <c:xMode val="edge"/>
              <c:yMode val="edge"/>
              <c:x val="1.6507880335182901E-2"/>
              <c:y val="0.28248309105592651"/>
            </c:manualLayout>
          </c:layout>
        </c:title>
        <c:numFmt formatCode="0.00" sourceLinked="1"/>
        <c:tickLblPos val="low"/>
        <c:crossAx val="64715008"/>
        <c:crosses val="autoZero"/>
        <c:crossBetween val="midCat"/>
        <c:majorUnit val="0.1"/>
        <c:minorUnit val="2.0000000000000052E-2"/>
      </c:valAx>
    </c:plotArea>
    <c:legend>
      <c:legendPos val="r"/>
      <c:layout>
        <c:manualLayout>
          <c:xMode val="edge"/>
          <c:yMode val="edge"/>
          <c:x val="0.83306581059390294"/>
          <c:y val="0.17307692307692321"/>
          <c:w val="0.16051364365971121"/>
          <c:h val="0.34855769230769373"/>
        </c:manualLayout>
      </c:layout>
    </c:legend>
    <c:plotVisOnly val="1"/>
    <c:dispBlanksAs val="gap"/>
  </c:chart>
  <c:externalData r:id="rId1"/>
</c:chartSpace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01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01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en-US"/>
          </a:p>
        </p:txBody>
      </p:sp>
      <p:sp>
        <p:nvSpPr>
          <p:cNvPr id="16388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501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  <p:sp>
        <p:nvSpPr>
          <p:cNvPr id="501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en-US"/>
          </a:p>
        </p:txBody>
      </p:sp>
      <p:sp>
        <p:nvSpPr>
          <p:cNvPr id="501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5AD1F54A-33CB-47F1-8400-2100B25E175E}" type="slidenum">
              <a:rPr lang="ru-RU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Arial" charset="0"/>
        <a:cs typeface="Arial" charset="0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9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148A73DE-4A70-4A06-93FC-61BAC223D6D3}" type="slidenum">
              <a:rPr lang="ru-RU"/>
              <a:pPr/>
              <a:t>1</a:t>
            </a:fld>
            <a:endParaRPr lang="ru-RU"/>
          </a:p>
        </p:txBody>
      </p:sp>
      <p:sp>
        <p:nvSpPr>
          <p:cNvPr id="1843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843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ru-RU" dirty="0" smtClean="0"/>
              <a:t>….</a:t>
            </a:r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5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BE9D5A25-0FF4-436D-B83E-BF5B6308AE8F}" type="slidenum">
              <a:rPr lang="ru-RU"/>
              <a:pPr/>
              <a:t>29</a:t>
            </a:fld>
            <a:endParaRPr lang="ru-RU"/>
          </a:p>
        </p:txBody>
      </p:sp>
      <p:sp>
        <p:nvSpPr>
          <p:cNvPr id="655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40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smtClean="0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Образ слайда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Заметки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Поэтому теорию естественного права часто называют </a:t>
            </a:r>
            <a:r>
              <a:rPr lang="ru-RU" sz="1200" kern="1200" dirty="0" err="1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антропоцентристкой</a:t>
            </a:r>
            <a:r>
              <a:rPr lang="ru-RU" sz="1200" kern="1200" dirty="0" smtClean="0">
                <a:solidFill>
                  <a:schemeClr val="tx1"/>
                </a:solidFill>
                <a:latin typeface="Arial" charset="0"/>
                <a:ea typeface="Arial" charset="0"/>
                <a:cs typeface="Arial" charset="0"/>
              </a:rPr>
              <a:t> (см., например, Честнов, 1999, с. 75). 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5AD1F54A-33CB-47F1-8400-2100B25E175E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EE2D302B-436A-4495-A82F-A33BCB9E7447}" type="slidenum">
              <a:rPr lang="ru-RU"/>
              <a:pPr/>
              <a:t>19</a:t>
            </a:fld>
            <a:endParaRPr lang="ru-RU"/>
          </a:p>
        </p:txBody>
      </p:sp>
      <p:sp>
        <p:nvSpPr>
          <p:cNvPr id="5529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5529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sz="1000"/>
              <a:t>Теория - это некая система идей, позволяющая истолковать или объяснить то или иное явление, тот и ли иной предмет. В нашем случае такой предмет - общество. Хотя в названии лекции заявлена наиболее интересная для вас  </a:t>
            </a:r>
            <a:r>
              <a:rPr lang="ru-RU" sz="1000" b="1"/>
              <a:t>экономическая концепция</a:t>
            </a:r>
            <a:r>
              <a:rPr lang="ru-RU" sz="1000"/>
              <a:t>, сразу отмечу, что она - лишь часть более общей теории устройства общества. Нам, живущим  в России, по-моему, ясно, что понять экономику без политического и идеологического контекста очень трудно, да и вряд ли возможно. </a:t>
            </a:r>
          </a:p>
          <a:p>
            <a:r>
              <a:rPr lang="ru-RU" sz="1000"/>
              <a:t>Любая теория - это упрощение, выделение самого важного для исследователя (Суха теория, мой друг, Но зеленеет жизни древо..).В данном случае все многообразие  общества, его культурных и социальных особенностей мы охватить не можем, а представим его как модель трех основных подсистем – экономической, политической и идеологической. Полагаем это и необходимым, и достаточным условием для анализа и понимания такого сложного феномена, как общества, а именно,  его институциональной структуры (авторитетные  социологи на защите докторской диссертации согласились, что данная модель является хотя и простой, но адекватной).</a:t>
            </a:r>
          </a:p>
          <a:p>
            <a:r>
              <a:rPr lang="ru-RU" sz="1000"/>
              <a:t>(( Содержательно такое рассмотрение обосновывается тем, что в обществе необходима экономика - производство продуктов  для потребления, политика как способ организации коллективных действий - они и делают общество обществом,  и идеология - как общие разделяемые идеи и ценности,  легитимизирующие в общественном сознании те или иные действия)). Трехмерное представление  удобно и с точки зрения нашего восприятия - трехмерность мы еще можем ухватить нашими органами чувств. Таким образом, общество рассматривается в трехмерной системе координат, как на этом слайде.Все эти проекции – как можно видеть – разне стороны единого целого, то есть общества. </a:t>
            </a:r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044F34FE-2D2A-4274-8341-54CCD8BD600E}" type="slidenum">
              <a:rPr lang="ru-RU"/>
              <a:pPr/>
              <a:t>20</a:t>
            </a:fld>
            <a:endParaRPr lang="ru-RU"/>
          </a:p>
        </p:txBody>
      </p:sp>
      <p:sp>
        <p:nvSpPr>
          <p:cNvPr id="65538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6553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 dirty="0"/>
              <a:t>Итак, вот основные сферы, которые нас </a:t>
            </a:r>
            <a:r>
              <a:rPr lang="ru-RU" dirty="0" smtClean="0"/>
              <a:t>интересуют</a:t>
            </a:r>
            <a:r>
              <a:rPr lang="ru-RU" dirty="0"/>
              <a:t>. Часто бывают вопросы, почему культуры нет –  в данной социологической  модели она  представлена лишь в своем значимом для воспроизводства социума (не человека или личности – имейте в виду) срезе – через идеологию. Культурные системы, на что обращал внимание  еще великий социолог Питирим Сорокин, гораздо шире систем социальных – пример, арабские числа или английский язык. Поэтому «затаскивать» культуру в социологическую модель (то есть большее в меньшее) вряд ли корректно.</a:t>
            </a:r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4D59345B-835A-4878-98D3-DF9D275C067B}" type="slidenum">
              <a:rPr lang="ru-RU"/>
              <a:pPr/>
              <a:t>21</a:t>
            </a:fld>
            <a:endParaRPr lang="ru-RU" dirty="0"/>
          </a:p>
        </p:txBody>
      </p:sp>
      <p:sp>
        <p:nvSpPr>
          <p:cNvPr id="28675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8676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sz="700" dirty="0" smtClean="0"/>
              <a:t>Here is a scheme of our modeling what a society is. You know that people  - and scholars first of all - like to simplify reality. Me too. In my scheme society is seen as a social system within three “sociological co-ordinates ” being </a:t>
            </a:r>
            <a:r>
              <a:rPr lang="en-US" sz="700" i="1" dirty="0" smtClean="0"/>
              <a:t>economy</a:t>
            </a:r>
            <a:r>
              <a:rPr lang="en-US" sz="700" dirty="0" smtClean="0"/>
              <a:t>, </a:t>
            </a:r>
            <a:r>
              <a:rPr lang="en-US" sz="700" i="1" dirty="0" smtClean="0"/>
              <a:t>politics </a:t>
            </a:r>
            <a:r>
              <a:rPr lang="en-US" sz="700" dirty="0" smtClean="0"/>
              <a:t> and </a:t>
            </a:r>
            <a:r>
              <a:rPr lang="en-US" sz="700" i="1" dirty="0" smtClean="0"/>
              <a:t>ideology.  </a:t>
            </a:r>
            <a:r>
              <a:rPr lang="en-US" sz="700" dirty="0" smtClean="0"/>
              <a:t>In this model:</a:t>
            </a:r>
            <a:endParaRPr lang="en-US" dirty="0" smtClean="0"/>
          </a:p>
          <a:p>
            <a:pPr eaLnBrk="1" hangingPunct="1"/>
            <a:r>
              <a:rPr lang="en-US" dirty="0" smtClean="0"/>
              <a:t>- Economic interrelations  related to resources used for the reproduction of social entities;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 Political sphere with regular and organized social actions to achieve the defined objectives; and</a:t>
            </a:r>
          </a:p>
          <a:p>
            <a:pPr eaLnBrk="1" hangingPunct="1">
              <a:buFontTx/>
              <a:buChar char="-"/>
            </a:pPr>
            <a:r>
              <a:rPr lang="en-US" dirty="0" smtClean="0"/>
              <a:t> Ideological sub-system embodying important social ideas and values. </a:t>
            </a:r>
          </a:p>
          <a:p>
            <a:pPr eaLnBrk="1" hangingPunct="1"/>
            <a:r>
              <a:rPr lang="en-US" sz="700" dirty="0" smtClean="0"/>
              <a:t>These spheres are strongly interrelated morphologically as parts or sides of one whole. </a:t>
            </a:r>
            <a:r>
              <a:rPr lang="en-US" dirty="0" smtClean="0"/>
              <a:t>You can’t change or reform only one sphere successfully.</a:t>
            </a:r>
          </a:p>
          <a:p>
            <a:pPr eaLnBrk="1" hangingPunct="1"/>
            <a:r>
              <a:rPr lang="en-US" dirty="0" smtClean="0"/>
              <a:t>You </a:t>
            </a:r>
            <a:r>
              <a:rPr lang="en-US" sz="700" dirty="0" smtClean="0"/>
              <a:t>can see that it is very simple and pure model – neither  culture no social institutions like religion or family or education are here. It is an imperative point for constructing a theoretical model which could be used for comparative studies of different countries – from Europe and USA to China and Brazil.  </a:t>
            </a:r>
            <a:endParaRPr lang="ru-RU" sz="700" dirty="0" smtClean="0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417FDFC7-31BB-4FA8-8D1D-F865F491ABFB}" type="slidenum">
              <a:rPr lang="ru-RU"/>
              <a:pPr/>
              <a:t>22</a:t>
            </a:fld>
            <a:endParaRPr lang="ru-RU"/>
          </a:p>
        </p:txBody>
      </p:sp>
      <p:sp>
        <p:nvSpPr>
          <p:cNvPr id="71682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1683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Разбираясь с историей государств, обратившись к самым древним – Месопотамии и Египту, например, мы обнаружим, что постоянно воспроизводятся два типа  матриц., Они нейтрально и научно названы Х- и </a:t>
            </a:r>
            <a:r>
              <a:rPr lang="en-US"/>
              <a:t>Y</a:t>
            </a:r>
            <a:r>
              <a:rPr lang="ru-RU"/>
              <a:t>-матрицами, чтобы не не путаться с друими смыслами (раньше назывались восточными и западными). Можно сказать о греческих и латинских терминах – почему это важно.  </a:t>
            </a:r>
          </a:p>
          <a:p>
            <a:r>
              <a:rPr lang="ru-RU"/>
              <a:t>Чем отличаются матрицы? – набором образующих их институтов. Так, Х-матрица образована институтами редистрибутивной экономики</a:t>
            </a:r>
            <a:r>
              <a:rPr lang="en-US"/>
              <a:t> (</a:t>
            </a:r>
            <a:r>
              <a:rPr lang="ru-RU"/>
              <a:t>она нас наиболее интересует в этой лекции), унитарного централизованного политического устройства и коммунитарной (коллективистской) идеологии.  В свою очередь, </a:t>
            </a:r>
            <a:r>
              <a:rPr lang="en-US"/>
              <a:t>Y</a:t>
            </a:r>
            <a:r>
              <a:rPr lang="ru-RU"/>
              <a:t>-матрица образована инситутами рыночной экономики, федеративного политического устройства и субсидиарной (индивидуалистической) идеологии. </a:t>
            </a:r>
          </a:p>
          <a:p>
            <a:r>
              <a:rPr lang="ru-RU"/>
              <a:t>Редистрибуция – когда трансакции опосредованы  центром, рыночная – когда доминируют горизонтальные обмены. Унитарное государство создается «сверху» и к нему присоединяются территории, федеративное – «снизу», когда объединяются самостоятельные  территориальные субъекты и делегируют полномочия снизу вверх (принцип субсидиарности). </a:t>
            </a:r>
          </a:p>
          <a:p>
            <a:endParaRPr lang="ru-RU"/>
          </a:p>
          <a:p>
            <a:r>
              <a:rPr lang="ru-RU"/>
              <a:t>(Такое название матриц сложилось не сразу. В первых работах они назывались восточными (Х) и западными (</a:t>
            </a:r>
            <a:r>
              <a:rPr lang="en-US"/>
              <a:t>Y</a:t>
            </a:r>
            <a:r>
              <a:rPr lang="ru-RU"/>
              <a:t>) матрицами. Но возникали ненужные коннотации,  и потому введено максимально нейтральное название по буквам латинского алфавита. Здесь, конечно,  есть  аналогии -  с Х и </a:t>
            </a:r>
            <a:r>
              <a:rPr lang="en-US"/>
              <a:t>Y</a:t>
            </a:r>
            <a:r>
              <a:rPr lang="ru-RU"/>
              <a:t>-хромосомами (Х – женские), с осями Х и </a:t>
            </a:r>
            <a:r>
              <a:rPr lang="en-US"/>
              <a:t>Y</a:t>
            </a:r>
            <a:r>
              <a:rPr lang="ru-RU"/>
              <a:t>, где </a:t>
            </a:r>
            <a:r>
              <a:rPr lang="en-US"/>
              <a:t> </a:t>
            </a:r>
            <a:r>
              <a:rPr lang="ru-RU"/>
              <a:t>Х – горизонтальная «лежащая»  ось, а </a:t>
            </a:r>
            <a:r>
              <a:rPr lang="en-US"/>
              <a:t>Y</a:t>
            </a:r>
            <a:r>
              <a:rPr lang="ru-RU"/>
              <a:t>- вертикальная «стоящая» ось). </a:t>
            </a:r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A52913-F0C2-44B0-886E-2CD88E2E4C05}" type="slidenum">
              <a:rPr lang="ru-RU"/>
              <a:pPr/>
              <a:t>23</a:t>
            </a:fld>
            <a:endParaRPr lang="ru-RU"/>
          </a:p>
        </p:txBody>
      </p:sp>
      <p:sp>
        <p:nvSpPr>
          <p:cNvPr id="7373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7373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Третий тезис заключается в том, что в том или ином конкретном государстве, как показывает история и жизнь вокург нас,  мы всегда имеем комбинацию двух матриц. Но при этом одна из них исторически доминирует, а другая носит комплементарный дополнительный характер.  Доминирующая матрица институтов задает границы проявления матрицы комплементарных институтов. Это на схеме представлено. «Фишка» в том, что доминирование одной из матриц имеет исторически непреходящий характер, оно постоянно. Революции, как правило, упрочивают это положение. О революциях можно еще потом поговорить, если останется время или будут вопросы.   </a:t>
            </a:r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34C7DEAD-ED34-4302-ABB1-413D05642E8E}" type="slidenum">
              <a:rPr lang="ru-RU"/>
              <a:pPr/>
              <a:t>24</a:t>
            </a:fld>
            <a:endParaRPr lang="ru-RU"/>
          </a:p>
        </p:txBody>
      </p:sp>
      <p:sp>
        <p:nvSpPr>
          <p:cNvPr id="4301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43012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r>
              <a:rPr lang="en-US" dirty="0" smtClean="0"/>
              <a:t>There is an explanation why X- or Y-matrix institutions dominate in different countries. Our hypothesis is that the material and technological environment is the key factor. The environment can be a </a:t>
            </a:r>
            <a:r>
              <a:rPr lang="en-US" i="1" dirty="0" smtClean="0"/>
              <a:t>communal </a:t>
            </a:r>
            <a:r>
              <a:rPr lang="en-US" dirty="0" smtClean="0"/>
              <a:t> indivisible system, where removal of some elements can lead to disintegration of the whole system, -  or it can be </a:t>
            </a:r>
            <a:r>
              <a:rPr lang="en-US" i="1" dirty="0" smtClean="0"/>
              <a:t>non-communal</a:t>
            </a:r>
            <a:r>
              <a:rPr lang="en-US" dirty="0" smtClean="0"/>
              <a:t> with possibilities of its technological division. In a communal environment the institutions of X-matrix are dominant whereas Y-matrix institutions are complementary. In a non-communal environment it is </a:t>
            </a:r>
            <a:r>
              <a:rPr lang="en-US" i="1" dirty="0" smtClean="0"/>
              <a:t>vice versa</a:t>
            </a:r>
            <a:r>
              <a:rPr lang="en-US" dirty="0" smtClean="0"/>
              <a:t>. </a:t>
            </a:r>
          </a:p>
          <a:p>
            <a:pPr eaLnBrk="1" hangingPunct="1"/>
            <a:r>
              <a:rPr lang="en-US" dirty="0" smtClean="0"/>
              <a:t>Examples of communal material environment in my country (Russia) are rail transport, gas pipelines, energy consolidated grid, housing in urban areas, engineering services and infrastructure etc.</a:t>
            </a:r>
            <a:endParaRPr lang="ru-RU" dirty="0" smtClean="0"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7"/>
          <p:cNvSpPr>
            <a:spLocks noGrp="1" noChangeArrowheads="1"/>
          </p:cNvSpPr>
          <p:nvPr>
            <p:ph type="sldNum" sz="quarter" idx="5"/>
          </p:nvPr>
        </p:nvSpPr>
        <p:spPr>
          <a:ln/>
        </p:spPr>
        <p:txBody>
          <a:bodyPr/>
          <a:lstStyle/>
          <a:p>
            <a:fld id="{B8D01304-B81D-41CA-BCD8-A828413BF19A}" type="slidenum">
              <a:rPr lang="ru-RU"/>
              <a:pPr/>
              <a:t>25</a:t>
            </a:fld>
            <a:endParaRPr lang="ru-RU"/>
          </a:p>
        </p:txBody>
      </p:sp>
      <p:sp>
        <p:nvSpPr>
          <p:cNvPr id="90114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90115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r>
              <a:rPr lang="ru-RU"/>
              <a:t>Отметим, что в каждом обществе действуют и те, и другие матрицы и нститутов. Основная   задача выстраивания социальной жизни, с точки зрения теории институциональных матриц  -  поиски институционального баланса между институтами той и другой матрицы, их «дозировка». Содержание любой политики, на наш взгляд, характеризуется поиском этого баланса, почти мистическим (поскольку процедуры их количественного измерения и оптимума  пока неизвестны),  «взвешиванием» тех и других институтов в общественной структуре. Эту мистику передает этот слайд. Недостаток, например, в СССР, комплементарных институтов </a:t>
            </a:r>
            <a:r>
              <a:rPr lang="en-US"/>
              <a:t>Y-</a:t>
            </a:r>
            <a:r>
              <a:rPr lang="ru-RU"/>
              <a:t>матрицы, то есть рынка, федеративности, диссидентских индивидуалистических ценностей привел к застою.  А агрессивное внедрение этих же институтов на рубеже 19-20 веков - к  революциям. Важно оптимальное соотношение, может,  «золотое сечение»?.</a:t>
            </a:r>
          </a:p>
          <a:p>
            <a:r>
              <a:rPr lang="ru-RU" b="1"/>
              <a:t>Например, </a:t>
            </a:r>
            <a:r>
              <a:rPr lang="en-US" b="1"/>
              <a:t>Economics</a:t>
            </a:r>
            <a:r>
              <a:rPr lang="ru-RU" b="1"/>
              <a:t>  обсуждает глубину и условия госрегулирования в рыночных экономиках, но не обсуждается глубина рынка в редистрибутивных экономиках </a:t>
            </a: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" name="Прямоугольник 22"/>
          <p:cNvSpPr/>
          <p:nvPr/>
        </p:nvSpPr>
        <p:spPr>
          <a:xfrm flipV="1">
            <a:off x="5410182" y="3810000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4" name="Прямоугольник 23"/>
          <p:cNvSpPr/>
          <p:nvPr/>
        </p:nvSpPr>
        <p:spPr>
          <a:xfrm flipV="1">
            <a:off x="5410200" y="3897010"/>
            <a:ext cx="3733801" cy="192024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5" name="Прямоугольник 24"/>
          <p:cNvSpPr/>
          <p:nvPr/>
        </p:nvSpPr>
        <p:spPr>
          <a:xfrm flipV="1">
            <a:off x="5410200" y="4115167"/>
            <a:ext cx="3733801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6" name="Прямоугольник 25"/>
          <p:cNvSpPr/>
          <p:nvPr/>
        </p:nvSpPr>
        <p:spPr>
          <a:xfrm flipV="1">
            <a:off x="5410200" y="4164403"/>
            <a:ext cx="1965960" cy="18288"/>
          </a:xfrm>
          <a:prstGeom prst="rect">
            <a:avLst/>
          </a:prstGeom>
          <a:solidFill>
            <a:schemeClr val="accent2">
              <a:alpha val="6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7" name="Прямоугольник 26"/>
          <p:cNvSpPr/>
          <p:nvPr/>
        </p:nvSpPr>
        <p:spPr>
          <a:xfrm flipV="1">
            <a:off x="5410200" y="4199572"/>
            <a:ext cx="1965960" cy="9144"/>
          </a:xfrm>
          <a:prstGeom prst="rect">
            <a:avLst/>
          </a:prstGeom>
          <a:solidFill>
            <a:schemeClr val="accent2">
              <a:alpha val="65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0" name="Скругленный прямоугольник 29"/>
          <p:cNvSpPr/>
          <p:nvPr/>
        </p:nvSpPr>
        <p:spPr bwMode="white">
          <a:xfrm>
            <a:off x="5410200" y="3962400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1" name="Скругленный прямоугольник 30"/>
          <p:cNvSpPr/>
          <p:nvPr/>
        </p:nvSpPr>
        <p:spPr bwMode="white">
          <a:xfrm>
            <a:off x="7376507" y="406098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7" name="Прямоугольник 6"/>
          <p:cNvSpPr/>
          <p:nvPr/>
        </p:nvSpPr>
        <p:spPr>
          <a:xfrm>
            <a:off x="1" y="3649662"/>
            <a:ext cx="9144000" cy="244170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0" name="Прямоугольник 9"/>
          <p:cNvSpPr/>
          <p:nvPr/>
        </p:nvSpPr>
        <p:spPr>
          <a:xfrm>
            <a:off x="0" y="3675527"/>
            <a:ext cx="9144001" cy="14067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1" name="Прямоугольник 10"/>
          <p:cNvSpPr/>
          <p:nvPr/>
        </p:nvSpPr>
        <p:spPr>
          <a:xfrm flipV="1">
            <a:off x="6414051" y="3643090"/>
            <a:ext cx="2729950" cy="2484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9" name="Прямоугольник 18"/>
          <p:cNvSpPr/>
          <p:nvPr/>
        </p:nvSpPr>
        <p:spPr>
          <a:xfrm>
            <a:off x="0" y="0"/>
            <a:ext cx="9144000" cy="3701700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8" name="Заголовок 7"/>
          <p:cNvSpPr>
            <a:spLocks noGrp="1"/>
          </p:cNvSpPr>
          <p:nvPr>
            <p:ph type="ctrTitle"/>
          </p:nvPr>
        </p:nvSpPr>
        <p:spPr>
          <a:xfrm>
            <a:off x="457200" y="2401887"/>
            <a:ext cx="8458200" cy="1470025"/>
          </a:xfrm>
        </p:spPr>
        <p:txBody>
          <a:bodyPr anchor="b"/>
          <a:lstStyle>
            <a:lvl1pPr>
              <a:defRPr sz="4400">
                <a:solidFill>
                  <a:schemeClr val="bg1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457200" y="3899938"/>
            <a:ext cx="4953000" cy="1752600"/>
          </a:xfrm>
        </p:spPr>
        <p:txBody>
          <a:bodyPr/>
          <a:lstStyle>
            <a:lvl1pPr marL="64008" indent="0" algn="l">
              <a:buNone/>
              <a:defRPr sz="2400"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28" name="Дата 27"/>
          <p:cNvSpPr>
            <a:spLocks noGrp="1"/>
          </p:cNvSpPr>
          <p:nvPr>
            <p:ph type="dt" sz="half" idx="10"/>
          </p:nvPr>
        </p:nvSpPr>
        <p:spPr>
          <a:xfrm>
            <a:off x="6705600" y="4206240"/>
            <a:ext cx="960120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>
          <a:xfrm>
            <a:off x="5410200" y="4205288"/>
            <a:ext cx="1295400" cy="457200"/>
          </a:xfrm>
        </p:spPr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8320088" y="1136"/>
            <a:ext cx="747712" cy="365760"/>
          </a:xfrm>
        </p:spPr>
        <p:txBody>
          <a:bodyPr/>
          <a:lstStyle>
            <a:lvl1pPr algn="r">
              <a:defRPr sz="1800">
                <a:solidFill>
                  <a:schemeClr val="bg1"/>
                </a:solidFill>
              </a:defRPr>
            </a:lvl1pPr>
          </a:lstStyle>
          <a:p>
            <a:fld id="{65D511C4-4A88-4E04-8C6C-FAE7751E2F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18C9312-6170-4777-8B7E-D3B559BA132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81800" y="1143000"/>
            <a:ext cx="1905000" cy="5486400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1143000"/>
            <a:ext cx="6248400" cy="5486400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FCE1303-9E2D-4C71-B018-0B01E768F70C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xOverObj">
  <p:cSld name="Заголовок и текст над объектом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sz="half" idx="1"/>
          </p:nvPr>
        </p:nvSpPr>
        <p:spPr>
          <a:xfrm>
            <a:off x="838200" y="1905000"/>
            <a:ext cx="8007350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838200" y="4076700"/>
            <a:ext cx="8007350" cy="2019300"/>
          </a:xfrm>
        </p:spPr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72041B5E-BF91-4F0C-ACC3-C514F7036090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bl">
  <p:cSld name="Заголовок и таблиц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44475"/>
            <a:ext cx="8385175" cy="14319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аблица 2"/>
          <p:cNvSpPr>
            <a:spLocks noGrp="1"/>
          </p:cNvSpPr>
          <p:nvPr>
            <p:ph type="tbl" idx="1"/>
          </p:nvPr>
        </p:nvSpPr>
        <p:spPr>
          <a:xfrm>
            <a:off x="838200" y="1905000"/>
            <a:ext cx="8007350" cy="4191000"/>
          </a:xfrm>
        </p:spPr>
        <p:txBody>
          <a:bodyPr/>
          <a:lstStyle/>
          <a:p>
            <a:pPr lvl="0"/>
            <a:endParaRPr lang="ru-RU" noProof="0" smtClean="0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endParaRPr lang="en-US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fld id="{84C2C689-375C-49B0-A18D-A7086F2FD9EC}" type="slidenum">
              <a:rPr lang="ru-RU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1981200"/>
            <a:ext cx="7772400" cy="1362075"/>
          </a:xfrm>
        </p:spPr>
        <p:txBody>
          <a:bodyPr anchor="b">
            <a:noAutofit/>
          </a:bodyPr>
          <a:lstStyle>
            <a:lvl1pPr algn="l">
              <a:buNone/>
              <a:defRPr sz="4300" b="1" cap="none" baseline="0">
                <a:ln w="12700">
                  <a:solidFill>
                    <a:schemeClr val="accent2">
                      <a:shade val="90000"/>
                      <a:satMod val="150000"/>
                    </a:schemeClr>
                  </a:solidFill>
                </a:ln>
                <a:solidFill>
                  <a:srgbClr val="FFFFFF"/>
                </a:solidFill>
                <a:effectLst>
                  <a:outerShdw blurRad="38100" dist="381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3367088"/>
            <a:ext cx="7772400" cy="1509712"/>
          </a:xfrm>
        </p:spPr>
        <p:txBody>
          <a:bodyPr anchor="t"/>
          <a:lstStyle>
            <a:lvl1pPr marL="45720" indent="0">
              <a:buNone/>
              <a:defRPr sz="2100" b="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5E6EF9A-8EF4-47C1-AACD-9F5EEA4ACFA7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2249424"/>
            <a:ext cx="4038600" cy="4525963"/>
          </a:xfrm>
        </p:spPr>
        <p:txBody>
          <a:bodyPr/>
          <a:lstStyle>
            <a:lvl1pPr>
              <a:defRPr sz="2000"/>
            </a:lvl1pPr>
            <a:lvl2pPr>
              <a:defRPr sz="1900"/>
            </a:lvl2pPr>
            <a:lvl3pPr>
              <a:defRPr sz="18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7B67-4745-4A53-A79F-B1D66F7B6258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81000" y="1143000"/>
            <a:ext cx="8382000" cy="1069848"/>
          </a:xfrm>
        </p:spPr>
        <p:txBody>
          <a:bodyPr anchor="ctr"/>
          <a:lstStyle>
            <a:lvl1pPr>
              <a:defRPr sz="4000" b="0" i="0" cap="none" baseline="0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381000" y="2244970"/>
            <a:ext cx="4041648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721225" y="2244970"/>
            <a:ext cx="4041775" cy="457200"/>
          </a:xfrm>
          <a:solidFill>
            <a:schemeClr val="accent2">
              <a:satMod val="150000"/>
              <a:alpha val="25000"/>
            </a:schemeClr>
          </a:solidFill>
          <a:ln w="12700">
            <a:solidFill>
              <a:schemeClr val="accent2"/>
            </a:solidFill>
          </a:ln>
        </p:spPr>
        <p:txBody>
          <a:bodyPr anchor="ctr">
            <a:noAutofit/>
          </a:bodyPr>
          <a:lstStyle>
            <a:lvl1pPr marL="45720" indent="0">
              <a:buNone/>
              <a:defRPr sz="1900" b="1">
                <a:solidFill>
                  <a:schemeClr val="tx1">
                    <a:tint val="95000"/>
                  </a:schemeClr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381000" y="2708519"/>
            <a:ext cx="4041648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718304" y="2708519"/>
            <a:ext cx="4041775" cy="3886200"/>
          </a:xfrm>
        </p:spPr>
        <p:txBody>
          <a:bodyPr/>
          <a:lstStyle>
            <a:lvl1pPr>
              <a:defRPr sz="20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6" name="Дата 25"/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1"/>
          </p:nvPr>
        </p:nvSpPr>
        <p:spPr/>
        <p:txBody>
          <a:bodyPr rtlCol="0"/>
          <a:lstStyle/>
          <a:p>
            <a:fld id="{E5AAAF06-8270-44EB-B79B-2BEC3889F341}" type="slidenum">
              <a:rPr lang="ru-RU" smtClean="0"/>
              <a:pPr/>
              <a:t>‹#›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12"/>
          </p:nvPr>
        </p:nvSpPr>
        <p:spPr/>
        <p:txBody>
          <a:bodyPr rtlCol="0"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9848"/>
          </a:xfrm>
        </p:spPr>
        <p:txBody>
          <a:bodyPr anchor="ctr"/>
          <a:lstStyle>
            <a:lvl1pPr>
              <a:defRPr sz="4000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>
          <a:xfrm>
            <a:off x="6583680" y="612648"/>
            <a:ext cx="957264" cy="457200"/>
          </a:xfrm>
        </p:spPr>
        <p:txBody>
          <a:bodyPr/>
          <a:lstStyle/>
          <a:p>
            <a:endParaRPr lang="en-US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1325880" cy="457200"/>
          </a:xfrm>
        </p:spPr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>
          <a:xfrm>
            <a:off x="8174736" y="2272"/>
            <a:ext cx="762000" cy="365760"/>
          </a:xfrm>
        </p:spPr>
        <p:txBody>
          <a:bodyPr/>
          <a:lstStyle/>
          <a:p>
            <a:fld id="{28CE4674-4489-494F-B071-B36B25E1CC8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76CA-F4BC-4790-8258-81EE01D1629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53496" y="1101970"/>
            <a:ext cx="3383280" cy="877824"/>
          </a:xfrm>
        </p:spPr>
        <p:txBody>
          <a:bodyPr anchor="b"/>
          <a:lstStyle>
            <a:lvl1pPr algn="l">
              <a:buNone/>
              <a:defRPr sz="18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5353496" y="2010727"/>
            <a:ext cx="3383280" cy="4617720"/>
          </a:xfrm>
        </p:spPr>
        <p:txBody>
          <a:bodyPr/>
          <a:lstStyle>
            <a:lvl1pPr marL="9144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152400" y="776287"/>
            <a:ext cx="5102352" cy="58521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382AEC3-B55D-472F-903A-AAF75CF4F60D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440434" y="1109160"/>
            <a:ext cx="586803" cy="4681637"/>
          </a:xfrm>
        </p:spPr>
        <p:txBody>
          <a:bodyPr vert="vert270" lIns="45720" tIns="0" rIns="45720" anchor="t"/>
          <a:lstStyle>
            <a:lvl1pPr algn="ctr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403671" y="1143000"/>
            <a:ext cx="4572000" cy="4572000"/>
          </a:xfrm>
          <a:solidFill>
            <a:srgbClr val="EAEAEA"/>
          </a:solidFill>
          <a:ln w="50800">
            <a:solidFill>
              <a:srgbClr val="FFFFFF"/>
            </a:solidFill>
            <a:miter lim="800000"/>
          </a:ln>
          <a:effectLst>
            <a:outerShdw blurRad="57150" dist="31750" dir="4800000" algn="tl" rotWithShape="0">
              <a:srgbClr val="000000">
                <a:alpha val="25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 contourW="2540">
            <a:bevelT w="25400" h="19050"/>
            <a:contourClr>
              <a:srgbClr val="AEAEAE"/>
            </a:contourClr>
          </a:sp3d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88443" y="3274308"/>
            <a:ext cx="2590800" cy="2516489"/>
          </a:xfrm>
        </p:spPr>
        <p:txBody>
          <a:bodyPr lIns="0" tIns="0" rIns="45720" anchor="t"/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3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DA461D8-5D9C-4778-9F01-02520303E733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" name="Прямоугольник 27"/>
          <p:cNvSpPr/>
          <p:nvPr/>
        </p:nvSpPr>
        <p:spPr>
          <a:xfrm>
            <a:off x="1" y="366818"/>
            <a:ext cx="9144000" cy="84407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9" name="Прямоугольник 28"/>
          <p:cNvSpPr/>
          <p:nvPr/>
        </p:nvSpPr>
        <p:spPr>
          <a:xfrm>
            <a:off x="0" y="-1"/>
            <a:ext cx="9144000" cy="310663"/>
          </a:xfrm>
          <a:prstGeom prst="rect">
            <a:avLst/>
          </a:prstGeom>
          <a:solidFill>
            <a:schemeClr val="tx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0" name="Прямоугольник 29"/>
          <p:cNvSpPr/>
          <p:nvPr/>
        </p:nvSpPr>
        <p:spPr>
          <a:xfrm>
            <a:off x="0" y="308276"/>
            <a:ext cx="9144001" cy="91441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1" name="Прямоугольник 30"/>
          <p:cNvSpPr/>
          <p:nvPr/>
        </p:nvSpPr>
        <p:spPr>
          <a:xfrm flipV="1">
            <a:off x="5410182" y="360246"/>
            <a:ext cx="3733819" cy="91087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2" name="Прямоугольник 31"/>
          <p:cNvSpPr/>
          <p:nvPr/>
        </p:nvSpPr>
        <p:spPr>
          <a:xfrm flipV="1">
            <a:off x="5410200" y="440112"/>
            <a:ext cx="3733801" cy="180035"/>
          </a:xfrm>
          <a:prstGeom prst="rect">
            <a:avLst/>
          </a:prstGeom>
          <a:solidFill>
            <a:schemeClr val="accent2">
              <a:alpha val="50000"/>
            </a:scheme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3" name="Скругленный прямоугольник 32"/>
          <p:cNvSpPr/>
          <p:nvPr/>
        </p:nvSpPr>
        <p:spPr bwMode="white">
          <a:xfrm>
            <a:off x="5407339" y="497504"/>
            <a:ext cx="3063240" cy="27432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 useBgFill="1">
        <p:nvSpPr>
          <p:cNvPr id="34" name="Скругленный прямоугольник 33"/>
          <p:cNvSpPr/>
          <p:nvPr/>
        </p:nvSpPr>
        <p:spPr bwMode="white">
          <a:xfrm>
            <a:off x="7373646" y="588943"/>
            <a:ext cx="1600200" cy="36576"/>
          </a:xfrm>
          <a:prstGeom prst="roundRect">
            <a:avLst>
              <a:gd name="adj" fmla="val 16667"/>
            </a:avLst>
          </a:prstGeom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5" name="Прямоугольник 34"/>
          <p:cNvSpPr/>
          <p:nvPr/>
        </p:nvSpPr>
        <p:spPr bwMode="invGray">
          <a:xfrm>
            <a:off x="9084966" y="-2001"/>
            <a:ext cx="57626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6" name="Прямоугольник 35"/>
          <p:cNvSpPr/>
          <p:nvPr/>
        </p:nvSpPr>
        <p:spPr bwMode="invGray">
          <a:xfrm>
            <a:off x="9044481" y="-2001"/>
            <a:ext cx="27432" cy="621792"/>
          </a:xfrm>
          <a:prstGeom prst="rect">
            <a:avLst/>
          </a:prstGeom>
          <a:solidFill>
            <a:srgbClr val="FFFFFF">
              <a:alpha val="65098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37" name="Прямоугольник 36"/>
          <p:cNvSpPr/>
          <p:nvPr/>
        </p:nvSpPr>
        <p:spPr bwMode="invGray">
          <a:xfrm>
            <a:off x="9025428" y="-2001"/>
            <a:ext cx="9144" cy="621792"/>
          </a:xfrm>
          <a:prstGeom prst="rect">
            <a:avLst/>
          </a:prstGeom>
          <a:solidFill>
            <a:srgbClr val="FFFFFF">
              <a:alpha val="6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8" name="Прямоугольник 37"/>
          <p:cNvSpPr/>
          <p:nvPr/>
        </p:nvSpPr>
        <p:spPr bwMode="invGray">
          <a:xfrm>
            <a:off x="8975423" y="-2001"/>
            <a:ext cx="27432" cy="621792"/>
          </a:xfrm>
          <a:prstGeom prst="rect">
            <a:avLst/>
          </a:prstGeom>
          <a:solidFill>
            <a:srgbClr val="FFFFFF">
              <a:alpha val="4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39" name="Прямоугольник 38"/>
          <p:cNvSpPr/>
          <p:nvPr/>
        </p:nvSpPr>
        <p:spPr bwMode="invGray">
          <a:xfrm>
            <a:off x="8915677" y="380"/>
            <a:ext cx="54864" cy="585216"/>
          </a:xfrm>
          <a:prstGeom prst="rect">
            <a:avLst/>
          </a:prstGeom>
          <a:solidFill>
            <a:srgbClr val="FFFFFF">
              <a:alpha val="20000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40" name="Прямоугольник 39"/>
          <p:cNvSpPr/>
          <p:nvPr/>
        </p:nvSpPr>
        <p:spPr bwMode="invGray">
          <a:xfrm>
            <a:off x="8873475" y="380"/>
            <a:ext cx="9144" cy="585216"/>
          </a:xfrm>
          <a:prstGeom prst="rect">
            <a:avLst/>
          </a:prstGeom>
          <a:solidFill>
            <a:srgbClr val="FFFFFF">
              <a:alpha val="30196"/>
            </a:srgbClr>
          </a:solidFill>
          <a:ln w="508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 dirty="0"/>
          </a:p>
        </p:txBody>
      </p:sp>
      <p:sp>
        <p:nvSpPr>
          <p:cNvPr id="22" name="Заголовок 2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0668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457200" y="2249424"/>
            <a:ext cx="8229600" cy="4325112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4" name="Дата 13"/>
          <p:cNvSpPr>
            <a:spLocks noGrp="1"/>
          </p:cNvSpPr>
          <p:nvPr>
            <p:ph type="dt" sz="half" idx="2"/>
          </p:nvPr>
        </p:nvSpPr>
        <p:spPr>
          <a:xfrm>
            <a:off x="6586536" y="612648"/>
            <a:ext cx="957264" cy="457200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endParaRPr lang="en-US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3"/>
          </p:nvPr>
        </p:nvSpPr>
        <p:spPr>
          <a:xfrm>
            <a:off x="5257800" y="612648"/>
            <a:ext cx="1325880" cy="457200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800">
                <a:solidFill>
                  <a:schemeClr val="accent2"/>
                </a:solidFill>
              </a:defRPr>
            </a:lvl1pPr>
          </a:lstStyle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23" name="Номер слайда 22"/>
          <p:cNvSpPr>
            <a:spLocks noGrp="1"/>
          </p:cNvSpPr>
          <p:nvPr>
            <p:ph type="sldNum" sz="quarter" idx="4"/>
          </p:nvPr>
        </p:nvSpPr>
        <p:spPr>
          <a:xfrm>
            <a:off x="8174736" y="2272"/>
            <a:ext cx="762000" cy="365760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800">
                <a:solidFill>
                  <a:srgbClr val="FFFFFF"/>
                </a:solidFill>
              </a:defRPr>
            </a:lvl1pPr>
          </a:lstStyle>
          <a:p>
            <a:fld id="{D35B7395-7082-46B4-B566-FFCF3CDA8CF5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  <p:sldLayoutId id="2147483716" r:id="rId12"/>
    <p:sldLayoutId id="2147483717" r:id="rId13"/>
  </p:sldLayoutIdLst>
  <p:hf hdr="0" dt="0"/>
  <p:txStyles>
    <p:titleStyle>
      <a:lvl1pPr algn="l" rtl="0" eaLnBrk="1" latinLnBrk="0" hangingPunct="1">
        <a:spcBef>
          <a:spcPct val="0"/>
        </a:spcBef>
        <a:buNone/>
        <a:defRPr kumimoji="0" sz="40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65760" indent="-256032" algn="l" rtl="0" eaLnBrk="1" latinLnBrk="0" hangingPunct="1">
        <a:spcBef>
          <a:spcPts val="300"/>
        </a:spcBef>
        <a:buClr>
          <a:schemeClr val="accent3"/>
        </a:buClr>
        <a:buFont typeface="Georgia"/>
        <a:buChar char="•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58368" indent="-246888" algn="l" rtl="0" eaLnBrk="1" latinLnBrk="0" hangingPunct="1">
        <a:spcBef>
          <a:spcPts val="300"/>
        </a:spcBef>
        <a:buClr>
          <a:schemeClr val="accent2"/>
        </a:buClr>
        <a:buFont typeface="Georgia"/>
        <a:buChar char="▫"/>
        <a:defRPr kumimoji="0" sz="2600" kern="1200">
          <a:solidFill>
            <a:schemeClr val="accent2"/>
          </a:solidFill>
          <a:latin typeface="+mn-lt"/>
          <a:ea typeface="+mn-ea"/>
          <a:cs typeface="+mn-cs"/>
        </a:defRPr>
      </a:lvl2pPr>
      <a:lvl3pPr marL="923544" indent="-219456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400" kern="1200">
          <a:solidFill>
            <a:schemeClr val="accent1"/>
          </a:solidFill>
          <a:latin typeface="+mn-lt"/>
          <a:ea typeface="+mn-ea"/>
          <a:cs typeface="+mn-cs"/>
        </a:defRPr>
      </a:lvl3pPr>
      <a:lvl4pPr marL="1179576" indent="-201168" algn="l" rtl="0" eaLnBrk="1" latinLnBrk="0" hangingPunct="1">
        <a:spcBef>
          <a:spcPts val="300"/>
        </a:spcBef>
        <a:buClr>
          <a:schemeClr val="accent1"/>
        </a:buClr>
        <a:buFont typeface="Wingdings 2"/>
        <a:buChar char=""/>
        <a:defRPr kumimoji="0" sz="2200" kern="1200">
          <a:solidFill>
            <a:schemeClr val="accent1"/>
          </a:solidFill>
          <a:latin typeface="+mn-lt"/>
          <a:ea typeface="+mn-ea"/>
          <a:cs typeface="+mn-cs"/>
        </a:defRPr>
      </a:lvl4pPr>
      <a:lvl5pPr marL="138988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2000" kern="1200">
          <a:solidFill>
            <a:schemeClr val="accent3"/>
          </a:solidFill>
          <a:latin typeface="+mn-lt"/>
          <a:ea typeface="+mn-ea"/>
          <a:cs typeface="+mn-cs"/>
        </a:defRPr>
      </a:lvl5pPr>
      <a:lvl6pPr marL="1609344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800" kern="1200">
          <a:solidFill>
            <a:schemeClr val="accent3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▫"/>
        <a:defRPr kumimoji="0" sz="1600" kern="1200">
          <a:solidFill>
            <a:schemeClr val="accent3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500" kern="1200">
          <a:solidFill>
            <a:schemeClr val="accent3"/>
          </a:solidFill>
          <a:latin typeface="+mn-lt"/>
          <a:ea typeface="+mn-ea"/>
          <a:cs typeface="+mn-cs"/>
        </a:defRPr>
      </a:lvl8pPr>
      <a:lvl9pPr marL="2240280" indent="-182880" algn="l" rtl="0" eaLnBrk="1" latinLnBrk="0" hangingPunct="1">
        <a:spcBef>
          <a:spcPts val="300"/>
        </a:spcBef>
        <a:buClr>
          <a:schemeClr val="accent3"/>
        </a:buClr>
        <a:buFont typeface="Georgia"/>
        <a:buChar char="◦"/>
        <a:defRPr kumimoji="0" sz="1400" kern="1200" baseline="0">
          <a:solidFill>
            <a:schemeClr val="accent3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7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4.jpeg"/><Relationship Id="rId2" Type="http://schemas.openxmlformats.org/officeDocument/2006/relationships/hyperlink" Target="http://www.google.ru/url?sa=i&amp;source=images&amp;cd=&amp;cad=rja&amp;docid=T-ncK1n0A5fIoM&amp;tbnid=kfJ8RplCnQDo9M:&amp;ved=0CAgQjRwwAA&amp;url=http://alina-seliver.livejournal.com/7099.html&amp;ei=XLedUbCkMsrP4QS_moCoBA&amp;psig=AFQjCNHhZGofierNtioFEgEt5AD6B8Cj2Q&amp;ust=1369376988872413" TargetMode="External"/><Relationship Id="rId1" Type="http://schemas.openxmlformats.org/officeDocument/2006/relationships/slideLayout" Target="../slideLayouts/slideLayout4.xml"/><Relationship Id="rId6" Type="http://schemas.openxmlformats.org/officeDocument/2006/relationships/hyperlink" Target="http://www.google.ru/url?sa=i&amp;source=images&amp;cd=&amp;cad=rja&amp;docid=oLUlk2yeuL5QBM&amp;tbnid=mdUKte6z9DqI6M:&amp;ved=0CAgQjRwwAA&amp;url=http://www.liveinternet.ru/tags/%E7%E2%E5%ED%E8%E3%EE%F0%EE%E4%F1%EA%EE%E5+%F8%EE%F1%F1%E5/&amp;ei=IbmdUYnWI-rQ4QT49oD4Cw&amp;psig=AFQjCNGOLiJdajCLdbssWXupNQ6QRr1sVA&amp;ust=1369377441623301" TargetMode="External"/><Relationship Id="rId5" Type="http://schemas.openxmlformats.org/officeDocument/2006/relationships/image" Target="../media/image3.jpeg"/><Relationship Id="rId4" Type="http://schemas.openxmlformats.org/officeDocument/2006/relationships/hyperlink" Target="http://www.google.ru/url?sa=i&amp;source=images&amp;cd=&amp;cad=rja&amp;docid=j8IaIsU3QzMS5M&amp;tbnid=LW_OJco8Fz8_SM:&amp;ved=0CAgQjRwwAA&amp;url=http://zapraudu.info/supermogilyovu-xoroshie-dorogi/&amp;ei=h7adUe_JFISN4gTUiIDQBA&amp;psig=AFQjCNGrn5jeawJTpbOVRywVBMRgceo2AQ&amp;ust=1369376775381025" TargetMode="External"/></Relationships>
</file>

<file path=ppt/slides/_rels/slide2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2.xml"/></Relationships>
</file>

<file path=ppt/slides/_rels/slide2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rdina.ru/" TargetMode="External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Relationship Id="rId4" Type="http://schemas.openxmlformats.org/officeDocument/2006/relationships/hyperlink" Target="mailto:kirdina@bk.ru" TargetMode="Externa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3012" name="Rectangle 4"/>
          <p:cNvSpPr>
            <a:spLocks noGrp="1" noChangeArrowheads="1"/>
          </p:cNvSpPr>
          <p:nvPr>
            <p:ph type="ctrTitle"/>
          </p:nvPr>
        </p:nvSpPr>
        <p:spPr>
          <a:xfrm>
            <a:off x="685800" y="381000"/>
            <a:ext cx="8001000" cy="2971800"/>
          </a:xfrm>
        </p:spPr>
        <p:txBody>
          <a:bodyPr>
            <a:normAutofit/>
          </a:bodyPr>
          <a:lstStyle/>
          <a:p>
            <a:r>
              <a:rPr lang="ru-RU" sz="4400" dirty="0" smtClean="0"/>
              <a:t>К </a:t>
            </a:r>
            <a:r>
              <a:rPr lang="ru-RU" sz="4400" smtClean="0"/>
              <a:t>переосмыслению принципа методологического индивидуализма </a:t>
            </a:r>
            <a:endParaRPr lang="ru-RU" sz="4400" dirty="0" smtClean="0"/>
          </a:p>
        </p:txBody>
      </p:sp>
      <p:sp>
        <p:nvSpPr>
          <p:cNvPr id="43013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838200" y="4724400"/>
            <a:ext cx="7696200" cy="13716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endParaRPr lang="en-US" sz="1800" b="1" dirty="0" smtClean="0"/>
          </a:p>
          <a:p>
            <a:pPr eaLnBrk="1" hangingPunct="1">
              <a:lnSpc>
                <a:spcPct val="80000"/>
              </a:lnSpc>
            </a:pPr>
            <a:r>
              <a:rPr lang="ru-RU" sz="1800" b="1" dirty="0" smtClean="0"/>
              <a:t>Кирдина Светлана Георгиевна</a:t>
            </a:r>
          </a:p>
          <a:p>
            <a:pPr eaLnBrk="1" hangingPunct="1">
              <a:lnSpc>
                <a:spcPct val="80000"/>
              </a:lnSpc>
            </a:pPr>
            <a:r>
              <a:rPr lang="ru-RU" sz="1800" b="1" dirty="0" smtClean="0"/>
              <a:t>Институт экономики РАН, Москва</a:t>
            </a:r>
            <a:endParaRPr lang="ru-RU" sz="2400" b="1" dirty="0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МИ как основа устойчивости концептуального ядра в </a:t>
            </a:r>
            <a:r>
              <a:rPr lang="en-US" dirty="0" smtClean="0"/>
              <a:t>economics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04800" y="2249424"/>
            <a:ext cx="8458200" cy="4325112"/>
          </a:xfrm>
        </p:spPr>
        <p:txBody>
          <a:bodyPr>
            <a:normAutofit fontScale="92500" lnSpcReduction="10000"/>
          </a:bodyPr>
          <a:lstStyle/>
          <a:p>
            <a:r>
              <a:rPr lang="ru-RU" dirty="0" smtClean="0"/>
              <a:t>Отмеченная устойчивость  </a:t>
            </a:r>
            <a:r>
              <a:rPr lang="en-US" i="1" dirty="0" smtClean="0"/>
              <a:t>hard core</a:t>
            </a:r>
            <a:r>
              <a:rPr lang="ru-RU" i="1" dirty="0" smtClean="0"/>
              <a:t> (</a:t>
            </a:r>
            <a:r>
              <a:rPr lang="ru-RU" dirty="0" smtClean="0"/>
              <a:t>(</a:t>
            </a:r>
            <a:r>
              <a:rPr lang="en-US" dirty="0" smtClean="0"/>
              <a:t>Lavoie</a:t>
            </a:r>
            <a:r>
              <a:rPr lang="ru-RU" dirty="0" smtClean="0"/>
              <a:t>, 1992),  ортодоксальной экономической теории, а также явная или неявная приверженность поколений экономистов принципу методологического индивидуализма объясняет возможности постоянного синтеза предпринимаемых теоретических инноваций с </a:t>
            </a:r>
            <a:r>
              <a:rPr lang="ru-RU" dirty="0" err="1" smtClean="0"/>
              <a:t>мэйнстримом</a:t>
            </a:r>
            <a:r>
              <a:rPr lang="ru-RU" dirty="0" smtClean="0"/>
              <a:t>: «неоклассический синтез» (после Дж. </a:t>
            </a:r>
            <a:r>
              <a:rPr lang="ru-RU" dirty="0" err="1" smtClean="0"/>
              <a:t>Кейнса</a:t>
            </a:r>
            <a:r>
              <a:rPr lang="ru-RU" dirty="0" smtClean="0"/>
              <a:t>), </a:t>
            </a:r>
            <a:r>
              <a:rPr lang="en-US" dirty="0" smtClean="0"/>
              <a:t>behavioral economics </a:t>
            </a:r>
            <a:r>
              <a:rPr lang="ru-RU" dirty="0" smtClean="0"/>
              <a:t>, </a:t>
            </a:r>
            <a:r>
              <a:rPr lang="ru-RU" dirty="0" err="1" smtClean="0"/>
              <a:t>неоинституциональная</a:t>
            </a:r>
            <a:r>
              <a:rPr lang="ru-RU" dirty="0" smtClean="0"/>
              <a:t> экономика, «новый неоклассический синтез» (</a:t>
            </a:r>
            <a:r>
              <a:rPr lang="en-US" dirty="0" smtClean="0"/>
              <a:t>Woodford</a:t>
            </a:r>
            <a:r>
              <a:rPr lang="ru-RU" dirty="0" smtClean="0"/>
              <a:t>,  2009)…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2766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10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«Линия фронта»борьбы с методологическим индивидуализмом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20000"/>
          </a:bodyPr>
          <a:lstStyle/>
          <a:p>
            <a:r>
              <a:rPr lang="ru-RU" dirty="0" smtClean="0"/>
              <a:t>Построение </a:t>
            </a:r>
            <a:r>
              <a:rPr lang="ru-RU" b="1" dirty="0" smtClean="0"/>
              <a:t>альтернативных теорий </a:t>
            </a:r>
            <a:r>
              <a:rPr lang="ru-RU" dirty="0" smtClean="0"/>
              <a:t>экономического поведения, в которых индивиду вменяются иные «базовые инстинкты» - не столько рациональность и конкуренция, сколько стремление  к кооперации, сотрудничеству, решению долгосрочных внеэкономических  целей, альтруизм </a:t>
            </a:r>
            <a:r>
              <a:rPr lang="en-US" dirty="0" smtClean="0"/>
              <a:t>(T. Veblen, 1919</a:t>
            </a:r>
            <a:r>
              <a:rPr lang="ru-RU" dirty="0" smtClean="0"/>
              <a:t>; П.А. Кропоткин, 1902; Н.Д. Кондратьев и  А. В. Чаянов,  1920-е гг.,…)</a:t>
            </a:r>
          </a:p>
          <a:p>
            <a:r>
              <a:rPr lang="ru-RU" dirty="0" smtClean="0"/>
              <a:t>Переход от микро- </a:t>
            </a:r>
            <a:r>
              <a:rPr lang="ru-RU" b="1" dirty="0" smtClean="0"/>
              <a:t>к </a:t>
            </a:r>
            <a:r>
              <a:rPr lang="ru-RU" b="1" dirty="0" err="1" smtClean="0"/>
              <a:t>макроуровню</a:t>
            </a:r>
            <a:r>
              <a:rPr lang="ru-RU" b="1" dirty="0" smtClean="0"/>
              <a:t> анализа </a:t>
            </a:r>
            <a:r>
              <a:rPr lang="ru-RU" dirty="0" smtClean="0"/>
              <a:t>экономики, где «усредняются» действия отдельных агентов и проявляются некие новые законы их экономического поведения, несводимые к поведению отдельного человека в заданных обстоятельствах. 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2766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11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3400" y="990600"/>
            <a:ext cx="8229600" cy="1066800"/>
          </a:xfrm>
        </p:spPr>
        <p:txBody>
          <a:bodyPr>
            <a:noAutofit/>
          </a:bodyPr>
          <a:lstStyle/>
          <a:p>
            <a:r>
              <a:rPr lang="ru-RU" sz="2800" b="1" dirty="0" smtClean="0"/>
              <a:t>Альтернатива «методологическому индивидуализму»</a:t>
            </a:r>
            <a:br>
              <a:rPr lang="ru-RU" sz="2800" b="1" dirty="0" smtClean="0"/>
            </a:br>
            <a:endParaRPr lang="ru-RU" sz="28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ru-RU" dirty="0" smtClean="0"/>
              <a:t>Почему не  методологический холизм?</a:t>
            </a:r>
          </a:p>
          <a:p>
            <a:r>
              <a:rPr lang="ru-RU" dirty="0" smtClean="0"/>
              <a:t>Потому что методологический холизм – «пара» методологическому </a:t>
            </a:r>
            <a:r>
              <a:rPr lang="ru-RU" dirty="0" err="1" smtClean="0"/>
              <a:t>редукционизму</a:t>
            </a:r>
            <a:r>
              <a:rPr lang="ru-RU" dirty="0" smtClean="0"/>
              <a:t> в общей методике научного познания, где они  необходимо предполагают друг друга (Новая философская энциклопедия, 2001, с. 430). </a:t>
            </a:r>
          </a:p>
          <a:p>
            <a:r>
              <a:rPr lang="ru-RU" dirty="0" smtClean="0"/>
              <a:t>В тех или иных научных исследованиях они получают, как правило, конкретное содержание в зависимости от предметного поля. </a:t>
            </a:r>
          </a:p>
          <a:p>
            <a:endParaRPr lang="ru-RU" dirty="0" smtClean="0"/>
          </a:p>
          <a:p>
            <a:endParaRPr lang="ru-RU" dirty="0" smtClean="0"/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3528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12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229600" cy="16764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Методологический </a:t>
            </a:r>
            <a:r>
              <a:rPr lang="ru-RU" dirty="0" err="1" smtClean="0"/>
              <a:t>институционализм</a:t>
            </a:r>
            <a:r>
              <a:rPr lang="ru-RU" dirty="0" smtClean="0"/>
              <a:t> как альтернатива методологическому индивидуализму в социальных науках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3276600"/>
            <a:ext cx="8229600" cy="329793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Под методологическим </a:t>
            </a:r>
            <a:r>
              <a:rPr lang="ru-RU" dirty="0" err="1" smtClean="0"/>
              <a:t>институционализмом</a:t>
            </a:r>
            <a:r>
              <a:rPr lang="ru-RU" dirty="0" smtClean="0"/>
              <a:t> понимается подход к исследованию любой социальной системы (от микро- до </a:t>
            </a:r>
            <a:r>
              <a:rPr lang="ru-RU" dirty="0" err="1" smtClean="0"/>
              <a:t>макроуровня</a:t>
            </a:r>
            <a:r>
              <a:rPr lang="ru-RU" dirty="0" smtClean="0"/>
              <a:t>) с точки зрения поддерживающих ее целостность и развитие формальных и неформальных правил (институтов) и  </a:t>
            </a:r>
            <a:r>
              <a:rPr lang="ru-RU" i="1" dirty="0" smtClean="0"/>
              <a:t>объяснение</a:t>
            </a:r>
            <a:r>
              <a:rPr lang="ru-RU" dirty="0" smtClean="0"/>
              <a:t> общественных явлений в терминах институциональной структуры.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13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3" name="Номер слайда 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E9576CA-F4BC-4790-8258-81EE01D16293}" type="slidenum">
              <a:rPr lang="ru-RU" smtClean="0"/>
              <a:pPr/>
              <a:t>14</a:t>
            </a:fld>
            <a:endParaRPr lang="ru-RU"/>
          </a:p>
        </p:txBody>
      </p:sp>
      <p:sp>
        <p:nvSpPr>
          <p:cNvPr id="86018" name="Rectangle 2"/>
          <p:cNvSpPr>
            <a:spLocks noChangeArrowheads="1"/>
          </p:cNvSpPr>
          <p:nvPr/>
        </p:nvSpPr>
        <p:spPr bwMode="auto">
          <a:xfrm>
            <a:off x="0" y="0"/>
            <a:ext cx="91440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ru-RU" sz="18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Arial" pitchFamily="34" charset="0"/>
              <a:cs typeface="Arial" pitchFamily="34" charset="0"/>
            </a:endParaRPr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990600" y="1066800"/>
            <a:ext cx="7400925" cy="495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447800"/>
          </a:xfrm>
        </p:spPr>
        <p:txBody>
          <a:bodyPr>
            <a:noAutofit/>
          </a:bodyPr>
          <a:lstStyle/>
          <a:p>
            <a:r>
              <a:rPr lang="ru-RU" sz="3200" b="1" dirty="0" smtClean="0"/>
              <a:t>Методологический </a:t>
            </a:r>
            <a:r>
              <a:rPr lang="ru-RU" sz="3200" b="1" dirty="0" err="1" smtClean="0"/>
              <a:t>институционализм</a:t>
            </a:r>
            <a:r>
              <a:rPr lang="ru-RU" sz="3200" b="1" dirty="0" smtClean="0"/>
              <a:t> как основа нового </a:t>
            </a:r>
            <a:r>
              <a:rPr lang="en-US" sz="3200" b="1" i="1" dirty="0" smtClean="0"/>
              <a:t>vision </a:t>
            </a:r>
            <a:r>
              <a:rPr lang="en-US" sz="3200" b="1" dirty="0" smtClean="0"/>
              <a:t>(</a:t>
            </a:r>
            <a:r>
              <a:rPr lang="ru-RU" sz="3200" b="1" dirty="0" smtClean="0"/>
              <a:t>Й.</a:t>
            </a:r>
            <a:r>
              <a:rPr lang="ru-RU" sz="3200" b="1" i="1" dirty="0" smtClean="0"/>
              <a:t> </a:t>
            </a:r>
            <a:r>
              <a:rPr lang="ru-RU" sz="3200" b="1" dirty="0" err="1" smtClean="0"/>
              <a:t>Шумпетер</a:t>
            </a:r>
            <a:r>
              <a:rPr lang="ru-RU" sz="3200" b="1" dirty="0" smtClean="0"/>
              <a:t>) в экономической теории</a:t>
            </a:r>
            <a:endParaRPr lang="ru-RU" sz="3200" b="1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438400"/>
            <a:ext cx="8229600" cy="4136136"/>
          </a:xfrm>
        </p:spPr>
        <p:txBody>
          <a:bodyPr>
            <a:normAutofit fontScale="92500"/>
          </a:bodyPr>
          <a:lstStyle/>
          <a:p>
            <a:r>
              <a:rPr lang="ru-RU" dirty="0" smtClean="0"/>
              <a:t>Обращает внимание не на то, что, возможно,  проще увидеть (действия экономических агентов), а на скрытые от прямого наблюдения условия и правила этого поведения – институты. </a:t>
            </a:r>
          </a:p>
          <a:p>
            <a:r>
              <a:rPr lang="ru-RU" dirty="0" smtClean="0"/>
              <a:t>Означает приоритетное рассмотрении целого с точки зрения возникающих при взаимодействии элементов в системе (или  индивидов) новых качеств или целостных свойств (в данном случае институтов), которые  отсутствуют у  составляющих систему индивидов. 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2766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15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Истоки методологического институционализма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endParaRPr lang="ru-RU" sz="3200" dirty="0" smtClean="0"/>
          </a:p>
          <a:p>
            <a:endParaRPr lang="ru-RU" sz="3200" dirty="0" smtClean="0"/>
          </a:p>
          <a:p>
            <a:r>
              <a:rPr lang="ru-RU" sz="3200" dirty="0" smtClean="0"/>
              <a:t>Труды  Карла Маркса (1818-1883), Германия и </a:t>
            </a:r>
            <a:r>
              <a:rPr lang="ru-RU" sz="3200" dirty="0" err="1" smtClean="0"/>
              <a:t>Торстейна</a:t>
            </a:r>
            <a:r>
              <a:rPr lang="ru-RU" sz="3200" dirty="0" smtClean="0"/>
              <a:t> </a:t>
            </a:r>
            <a:r>
              <a:rPr lang="ru-RU" sz="3200" dirty="0" err="1" smtClean="0"/>
              <a:t>Веблена</a:t>
            </a:r>
            <a:r>
              <a:rPr lang="ru-RU" sz="3200" dirty="0" smtClean="0"/>
              <a:t> (1857-1929), США. </a:t>
            </a:r>
            <a:endParaRPr lang="ru-RU" sz="32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3528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16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8382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Методологический </a:t>
            </a:r>
            <a:r>
              <a:rPr lang="ru-RU" dirty="0" err="1" smtClean="0"/>
              <a:t>институционализм</a:t>
            </a:r>
            <a:r>
              <a:rPr lang="ru-RU" dirty="0" smtClean="0"/>
              <a:t> в сравнительном институциональном анализе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ru-RU" dirty="0" smtClean="0"/>
              <a:t>- </a:t>
            </a:r>
            <a:r>
              <a:rPr lang="ru-RU" dirty="0" err="1" smtClean="0"/>
              <a:t>холистический</a:t>
            </a:r>
            <a:r>
              <a:rPr lang="ru-RU" dirty="0" smtClean="0"/>
              <a:t> подход, то есть фокус анализа направляется на рассмотрение системы в целом, а не на поведение индивидов;</a:t>
            </a:r>
          </a:p>
          <a:p>
            <a:r>
              <a:rPr lang="ru-RU" dirty="0" smtClean="0"/>
              <a:t>- разработка универсального и системно-нейтрального языка для описания исследуемых  систем;</a:t>
            </a:r>
          </a:p>
          <a:p>
            <a:r>
              <a:rPr lang="ru-RU" dirty="0" smtClean="0"/>
              <a:t>- определение изучаемой  системы как институциональной структуры (институциональный подход, предполагающий построение базовой структуры институтов, или институциональных форм);</a:t>
            </a:r>
          </a:p>
          <a:p>
            <a:r>
              <a:rPr lang="ru-RU" dirty="0" smtClean="0"/>
              <a:t>- формирование на этой основе типологии таких  систем (сравнительно-типологический метод анализа); </a:t>
            </a:r>
          </a:p>
          <a:p>
            <a:r>
              <a:rPr lang="ru-RU" dirty="0" smtClean="0"/>
              <a:t>- </a:t>
            </a:r>
            <a:r>
              <a:rPr lang="ru-RU" dirty="0" err="1" smtClean="0"/>
              <a:t>интерпретативная</a:t>
            </a:r>
            <a:r>
              <a:rPr lang="ru-RU" dirty="0" smtClean="0"/>
              <a:t> методология, которая находит свое выражение в выявлении латентных обобщенных структур  и затем осмысливании конкретных социальных систем как их частных случаев (Ананьин, 2002, с. 9-10, 12).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17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sz="3200" dirty="0" smtClean="0"/>
              <a:t>Теория институциональных матриц  и принцип методологического институционализма</a:t>
            </a:r>
            <a:endParaRPr lang="ru-RU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2400" dirty="0" smtClean="0"/>
              <a:t>Отмеченные особенности видения (</a:t>
            </a:r>
            <a:r>
              <a:rPr lang="en-US" sz="2400" dirty="0" smtClean="0"/>
              <a:t>vision</a:t>
            </a:r>
            <a:r>
              <a:rPr lang="ru-RU" sz="2400" dirty="0" smtClean="0"/>
              <a:t>) экономической системы и  принцип методологического институционализма реализуются также в авторской теории институциональных матриц, базирующей к тому же на ряде марксистских предпосылок (</a:t>
            </a:r>
            <a:r>
              <a:rPr lang="en-US" sz="2400" dirty="0" smtClean="0"/>
              <a:t>Kirdina</a:t>
            </a:r>
            <a:r>
              <a:rPr lang="ru-RU" sz="2400" dirty="0" smtClean="0"/>
              <a:t>, 2012). Поскольку эта теория  многократно опубликована (Кирдина, 2001/2000; 2004; 2007 </a:t>
            </a:r>
            <a:r>
              <a:rPr lang="en-US" sz="2400" dirty="0" smtClean="0"/>
              <a:t>etc</a:t>
            </a:r>
            <a:r>
              <a:rPr lang="ru-RU" sz="2400" dirty="0" smtClean="0"/>
              <a:t>), в настоящем докладе мы ограничимся изложением основных тезисов. </a:t>
            </a:r>
            <a:endParaRPr lang="ru-RU" sz="26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18</a:t>
            </a:fld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27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990600" y="990600"/>
            <a:ext cx="7313613" cy="823913"/>
          </a:xfrm>
        </p:spPr>
        <p:txBody>
          <a:bodyPr>
            <a:normAutofit fontScale="90000"/>
          </a:bodyPr>
          <a:lstStyle/>
          <a:p>
            <a:r>
              <a:rPr lang="ru-RU" sz="4000" dirty="0"/>
              <a:t>Трехмерное представление об обществе</a:t>
            </a:r>
          </a:p>
        </p:txBody>
      </p:sp>
      <p:sp>
        <p:nvSpPr>
          <p:cNvPr id="5427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828800"/>
            <a:ext cx="8229600" cy="4467225"/>
          </a:xfrm>
        </p:spPr>
        <p:txBody>
          <a:bodyPr/>
          <a:lstStyle/>
          <a:p>
            <a:pPr>
              <a:lnSpc>
                <a:spcPct val="90000"/>
              </a:lnSpc>
            </a:pPr>
            <a:r>
              <a:rPr lang="ru-RU" sz="2500" b="1"/>
              <a:t>Экономика, политика </a:t>
            </a:r>
            <a:r>
              <a:rPr lang="ru-RU" sz="2500"/>
              <a:t>и</a:t>
            </a:r>
            <a:r>
              <a:rPr lang="ru-RU" sz="2500" b="1"/>
              <a:t> идеология</a:t>
            </a:r>
            <a:r>
              <a:rPr lang="ru-RU" sz="2500"/>
              <a:t> являются основными  «проекциями» общественного целого, сферами общественной жизни:</a:t>
            </a:r>
          </a:p>
          <a:p>
            <a:pPr>
              <a:lnSpc>
                <a:spcPct val="90000"/>
              </a:lnSpc>
            </a:pPr>
            <a:endParaRPr lang="ru-RU" sz="2800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1242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10" name="Номер слайда 9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19</a:t>
            </a:fld>
            <a:endParaRPr lang="ru-RU"/>
          </a:p>
        </p:txBody>
      </p:sp>
      <p:sp>
        <p:nvSpPr>
          <p:cNvPr id="54276" name="Line 4"/>
          <p:cNvSpPr>
            <a:spLocks noChangeShapeType="1"/>
          </p:cNvSpPr>
          <p:nvPr/>
        </p:nvSpPr>
        <p:spPr bwMode="auto">
          <a:xfrm flipV="1">
            <a:off x="4140200" y="2852738"/>
            <a:ext cx="3175" cy="1800225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77" name="Line 5"/>
          <p:cNvSpPr>
            <a:spLocks noChangeShapeType="1"/>
          </p:cNvSpPr>
          <p:nvPr/>
        </p:nvSpPr>
        <p:spPr bwMode="auto">
          <a:xfrm flipH="1">
            <a:off x="2843213" y="4652963"/>
            <a:ext cx="1257300" cy="10287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78" name="Line 6"/>
          <p:cNvSpPr>
            <a:spLocks noChangeShapeType="1"/>
          </p:cNvSpPr>
          <p:nvPr/>
        </p:nvSpPr>
        <p:spPr bwMode="auto">
          <a:xfrm>
            <a:off x="4140200" y="4652963"/>
            <a:ext cx="1828800" cy="571500"/>
          </a:xfrm>
          <a:prstGeom prst="line">
            <a:avLst/>
          </a:prstGeom>
          <a:noFill/>
          <a:ln w="57150">
            <a:solidFill>
              <a:schemeClr val="tx1"/>
            </a:solidFill>
            <a:round/>
            <a:headEnd/>
            <a:tailEnd type="triangle" w="med" len="med"/>
          </a:ln>
        </p:spPr>
        <p:txBody>
          <a:bodyPr/>
          <a:lstStyle/>
          <a:p>
            <a:endParaRPr lang="ru-RU"/>
          </a:p>
        </p:txBody>
      </p:sp>
      <p:sp>
        <p:nvSpPr>
          <p:cNvPr id="54279" name="Text Box 7"/>
          <p:cNvSpPr txBox="1">
            <a:spLocks noChangeArrowheads="1"/>
          </p:cNvSpPr>
          <p:nvPr/>
        </p:nvSpPr>
        <p:spPr bwMode="auto">
          <a:xfrm>
            <a:off x="1835150" y="3644900"/>
            <a:ext cx="1905000" cy="719138"/>
          </a:xfrm>
          <a:prstGeom prst="rect">
            <a:avLst/>
          </a:prstGeom>
          <a:solidFill>
            <a:srgbClr val="FFFFFF"/>
          </a:solidFill>
          <a:ln w="9525">
            <a:solidFill>
              <a:schemeClr val="bg1"/>
            </a:solidFill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i="1">
                <a:latin typeface="Garamond" pitchFamily="18" charset="0"/>
              </a:rPr>
              <a:t>Политическая                </a:t>
            </a:r>
          </a:p>
          <a:p>
            <a:pPr algn="ctr"/>
            <a:r>
              <a:rPr lang="ru-RU" sz="2000" b="1" i="1">
                <a:latin typeface="Garamond" pitchFamily="18" charset="0"/>
              </a:rPr>
              <a:t>проекция</a:t>
            </a:r>
            <a:endParaRPr lang="ru-RU" sz="2000">
              <a:latin typeface="Garamond" pitchFamily="18" charset="0"/>
            </a:endParaRPr>
          </a:p>
        </p:txBody>
      </p:sp>
      <p:sp>
        <p:nvSpPr>
          <p:cNvPr id="54280" name="Text Box 8"/>
          <p:cNvSpPr txBox="1">
            <a:spLocks noChangeArrowheads="1"/>
          </p:cNvSpPr>
          <p:nvPr/>
        </p:nvSpPr>
        <p:spPr bwMode="auto">
          <a:xfrm>
            <a:off x="4427538" y="3573463"/>
            <a:ext cx="2376487" cy="7191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i="1">
                <a:latin typeface="Garamond" pitchFamily="18" charset="0"/>
              </a:rPr>
              <a:t>Идеологическая</a:t>
            </a:r>
          </a:p>
          <a:p>
            <a:pPr algn="ctr"/>
            <a:r>
              <a:rPr lang="ru-RU" sz="2000" b="1" i="1">
                <a:solidFill>
                  <a:schemeClr val="bg1"/>
                </a:solidFill>
                <a:latin typeface="Garamond" pitchFamily="18" charset="0"/>
              </a:rPr>
              <a:t> </a:t>
            </a:r>
            <a:r>
              <a:rPr lang="ru-RU" sz="2000" b="1" i="1">
                <a:latin typeface="Garamond" pitchFamily="18" charset="0"/>
              </a:rPr>
              <a:t>проекция</a:t>
            </a:r>
            <a:endParaRPr lang="ru-RU" sz="2000">
              <a:latin typeface="Garamond" pitchFamily="18" charset="0"/>
            </a:endParaRPr>
          </a:p>
        </p:txBody>
      </p:sp>
      <p:sp>
        <p:nvSpPr>
          <p:cNvPr id="54281" name="Text Box 9"/>
          <p:cNvSpPr txBox="1">
            <a:spLocks noChangeArrowheads="1"/>
          </p:cNvSpPr>
          <p:nvPr/>
        </p:nvSpPr>
        <p:spPr bwMode="auto">
          <a:xfrm>
            <a:off x="3419475" y="5300663"/>
            <a:ext cx="2187575" cy="719137"/>
          </a:xfrm>
          <a:prstGeom prst="rect">
            <a:avLst/>
          </a:prstGeom>
          <a:solidFill>
            <a:srgbClr val="FFFFFF"/>
          </a:solidFill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/>
            <a:r>
              <a:rPr lang="ru-RU" sz="2000" b="1" i="1">
                <a:latin typeface="Garamond" pitchFamily="18" charset="0"/>
              </a:rPr>
              <a:t>Экономическая </a:t>
            </a:r>
          </a:p>
          <a:p>
            <a:pPr algn="ctr"/>
            <a:r>
              <a:rPr lang="ru-RU" sz="2000" b="1" i="1">
                <a:latin typeface="Garamond" pitchFamily="18" charset="0"/>
              </a:rPr>
              <a:t>проекция</a:t>
            </a:r>
            <a:endParaRPr lang="ru-RU" sz="2000">
              <a:latin typeface="Garamond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… </a:t>
            </a:r>
            <a:r>
              <a:rPr lang="ru-RU" dirty="0" smtClean="0"/>
              <a:t>научные исследования  – это не движение по </a:t>
            </a:r>
            <a:r>
              <a:rPr lang="ru-RU" dirty="0" smtClean="0"/>
              <a:t>«одной дороге»…</a:t>
            </a:r>
            <a:endParaRPr lang="ru-RU" b="1" dirty="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5814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2AF7B67-4745-4A53-A79F-B1D66F7B6258}" type="slidenum">
              <a:rPr lang="ru-RU" smtClean="0"/>
              <a:pPr/>
              <a:t>2</a:t>
            </a:fld>
            <a:endParaRPr lang="ru-RU"/>
          </a:p>
        </p:txBody>
      </p:sp>
      <p:pic>
        <p:nvPicPr>
          <p:cNvPr id="8" name="irc_mi" descr="http://ic.pics.livejournal.com/alina_seliver/48372887/4524/original.jpg">
            <a:hlinkClick r:id="rId2"/>
          </p:cNvPr>
          <p:cNvPicPr/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971800" y="2667000"/>
            <a:ext cx="24384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9" name="irc_mi" descr="http://zapraudu.info/wp-content/uploads/2011/10/rr.jpg">
            <a:hlinkClick r:id="rId4"/>
          </p:cNvPr>
          <p:cNvPicPr>
            <a:picLocks noGrp="1"/>
          </p:cNvPicPr>
          <p:nvPr>
            <p:ph sz="half" idx="2"/>
          </p:nvPr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895600"/>
            <a:ext cx="3048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4" name="irc_mi" descr="http://img-fotki.yandex.ru/get/2712/oko7.2/0_27d38_af7c6658_L.jpg">
            <a:hlinkClick r:id="rId6"/>
          </p:cNvPr>
          <p:cNvPicPr/>
          <p:nvPr/>
        </p:nvPicPr>
        <p:blipFill>
          <a:blip r:embed="rId7" cstate="print"/>
          <a:srcRect/>
          <a:stretch>
            <a:fillRect/>
          </a:stretch>
        </p:blipFill>
        <p:spPr bwMode="auto">
          <a:xfrm>
            <a:off x="457200" y="2514601"/>
            <a:ext cx="2286000" cy="335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5" name="Содержимое 14"/>
          <p:cNvSpPr>
            <a:spLocks noGrp="1"/>
          </p:cNvSpPr>
          <p:nvPr>
            <p:ph sz="half" idx="1"/>
          </p:nvPr>
        </p:nvSpPr>
        <p:spPr/>
        <p:txBody>
          <a:bodyPr/>
          <a:lstStyle/>
          <a:p>
            <a:endParaRPr lang="ru-RU" dirty="0"/>
          </a:p>
        </p:txBody>
      </p:sp>
      <p:pic>
        <p:nvPicPr>
          <p:cNvPr id="16" name="irc_mi" descr="http://zapraudu.info/wp-content/uploads/2011/10/rr.jpg">
            <a:hlinkClick r:id="rId4"/>
          </p:cNvPr>
          <p:cNvPicPr>
            <a:picLocks/>
          </p:cNvPicPr>
          <p:nvPr/>
        </p:nvPicPr>
        <p:blipFill>
          <a:blip r:embed="rId5" cstate="print"/>
          <a:srcRect/>
          <a:stretch>
            <a:fillRect/>
          </a:stretch>
        </p:blipFill>
        <p:spPr bwMode="auto">
          <a:xfrm>
            <a:off x="5638800" y="2895600"/>
            <a:ext cx="3048000" cy="3429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609600"/>
            <a:ext cx="8385175" cy="838200"/>
          </a:xfrm>
        </p:spPr>
        <p:txBody>
          <a:bodyPr/>
          <a:lstStyle/>
          <a:p>
            <a:r>
              <a:rPr lang="ru-RU" dirty="0"/>
              <a:t>Основные сферы общества</a:t>
            </a:r>
          </a:p>
        </p:txBody>
      </p:sp>
      <p:sp>
        <p:nvSpPr>
          <p:cNvPr id="64515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838200" y="1447800"/>
            <a:ext cx="7856538" cy="4114800"/>
          </a:xfrm>
        </p:spPr>
        <p:txBody>
          <a:bodyPr>
            <a:normAutofit fontScale="92500" lnSpcReduction="10000"/>
          </a:bodyPr>
          <a:lstStyle/>
          <a:p>
            <a:pPr>
              <a:lnSpc>
                <a:spcPct val="90000"/>
              </a:lnSpc>
            </a:pPr>
            <a:r>
              <a:rPr lang="ru-RU" sz="2700" b="1"/>
              <a:t>Экономика</a:t>
            </a:r>
            <a:r>
              <a:rPr lang="ru-RU" sz="2700"/>
              <a:t> отражает сторону социальных отношений, связанных с переработкой природных и иных ресурсов для получения продукта, удовлетворяющего потребности людей. </a:t>
            </a:r>
          </a:p>
          <a:p>
            <a:pPr>
              <a:lnSpc>
                <a:spcPct val="90000"/>
              </a:lnSpc>
            </a:pPr>
            <a:r>
              <a:rPr lang="ru-RU" sz="2700" b="1"/>
              <a:t>Политика</a:t>
            </a:r>
            <a:r>
              <a:rPr lang="ru-RU" sz="2700"/>
              <a:t> характеризует способы организации совместной деятельности для достижения целей выживания и развития  общества.  </a:t>
            </a:r>
          </a:p>
          <a:p>
            <a:pPr>
              <a:lnSpc>
                <a:spcPct val="90000"/>
              </a:lnSpc>
            </a:pPr>
            <a:r>
              <a:rPr lang="ru-RU" sz="2700" b="1"/>
              <a:t>Идеология </a:t>
            </a:r>
            <a:r>
              <a:rPr lang="ru-RU" sz="2700"/>
              <a:t>отражает основные цели развития общества и тем самым легитимизирует экономические и политические способы их достижения.</a:t>
            </a:r>
            <a:r>
              <a:rPr lang="ru-RU" sz="2800"/>
              <a:t> </a:t>
            </a:r>
            <a:endParaRPr lang="ru-RU" sz="2300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486400" y="609600"/>
            <a:ext cx="31242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20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8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457200"/>
            <a:ext cx="8229600" cy="1643063"/>
          </a:xfrm>
        </p:spPr>
        <p:txBody>
          <a:bodyPr/>
          <a:lstStyle/>
          <a:p>
            <a:pPr eaLnBrk="1" hangingPunct="1"/>
            <a:r>
              <a:rPr lang="en-US" sz="2000" dirty="0" smtClean="0">
                <a:solidFill>
                  <a:schemeClr val="tx1"/>
                </a:solidFill>
                <a:effectLst/>
                <a:latin typeface="Arial" charset="0"/>
              </a:rPr>
              <a:t/>
            </a:r>
            <a:br>
              <a:rPr lang="en-US" sz="2000" dirty="0" smtClean="0">
                <a:solidFill>
                  <a:schemeClr val="tx1"/>
                </a:solidFill>
                <a:effectLst/>
                <a:latin typeface="Arial" charset="0"/>
              </a:rPr>
            </a:br>
            <a:endParaRPr lang="ru-RU" sz="2000" dirty="0" smtClean="0">
              <a:effectLst/>
              <a:latin typeface="Arial" charset="0"/>
            </a:endParaRPr>
          </a:p>
        </p:txBody>
      </p:sp>
      <p:sp>
        <p:nvSpPr>
          <p:cNvPr id="14" name="Нижний колонтитул 1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13" name="Номер слайда 12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3AF326B-648D-4157-9DD8-2C0B90BD67F3}" type="slidenum">
              <a:rPr lang="ru-RU"/>
              <a:pPr/>
              <a:t>21</a:t>
            </a:fld>
            <a:endParaRPr lang="ru-RU" dirty="0"/>
          </a:p>
        </p:txBody>
      </p:sp>
      <p:grpSp>
        <p:nvGrpSpPr>
          <p:cNvPr id="27652" name="Group 13"/>
          <p:cNvGrpSpPr>
            <a:grpSpLocks/>
          </p:cNvGrpSpPr>
          <p:nvPr/>
        </p:nvGrpSpPr>
        <p:grpSpPr bwMode="auto">
          <a:xfrm>
            <a:off x="684213" y="2924175"/>
            <a:ext cx="4052887" cy="2879725"/>
            <a:chOff x="2195513" y="2133600"/>
            <a:chExt cx="4052887" cy="2879725"/>
          </a:xfrm>
          <a:noFill/>
        </p:grpSpPr>
        <p:sp>
          <p:nvSpPr>
            <p:cNvPr id="27655" name="Line 4"/>
            <p:cNvSpPr>
              <a:spLocks noChangeShapeType="1"/>
            </p:cNvSpPr>
            <p:nvPr/>
          </p:nvSpPr>
          <p:spPr bwMode="auto">
            <a:xfrm flipV="1">
              <a:off x="4211638" y="2133600"/>
              <a:ext cx="3175" cy="1800225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6" name="Line 5"/>
            <p:cNvSpPr>
              <a:spLocks noChangeShapeType="1"/>
            </p:cNvSpPr>
            <p:nvPr/>
          </p:nvSpPr>
          <p:spPr bwMode="auto">
            <a:xfrm flipH="1">
              <a:off x="2987675" y="3860800"/>
              <a:ext cx="1257300" cy="10287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7" name="Line 6"/>
            <p:cNvSpPr>
              <a:spLocks noChangeShapeType="1"/>
            </p:cNvSpPr>
            <p:nvPr/>
          </p:nvSpPr>
          <p:spPr bwMode="auto">
            <a:xfrm>
              <a:off x="4211960" y="3861048"/>
              <a:ext cx="1828800" cy="571500"/>
            </a:xfrm>
            <a:prstGeom prst="line">
              <a:avLst/>
            </a:prstGeom>
            <a:grpFill/>
            <a:ln w="57150">
              <a:solidFill>
                <a:schemeClr val="tx1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en-US" dirty="0"/>
            </a:p>
          </p:txBody>
        </p:sp>
        <p:sp>
          <p:nvSpPr>
            <p:cNvPr id="27658" name="Text Box 9"/>
            <p:cNvSpPr txBox="1">
              <a:spLocks noChangeArrowheads="1"/>
            </p:cNvSpPr>
            <p:nvPr/>
          </p:nvSpPr>
          <p:spPr bwMode="auto">
            <a:xfrm>
              <a:off x="3563938" y="4581525"/>
              <a:ext cx="2187575" cy="431800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pPr algn="ctr"/>
              <a:r>
                <a:rPr lang="en-US" dirty="0"/>
                <a:t>Economy</a:t>
              </a:r>
              <a:endParaRPr lang="ru-RU" dirty="0"/>
            </a:p>
          </p:txBody>
        </p:sp>
        <p:sp>
          <p:nvSpPr>
            <p:cNvPr id="27659" name="Rectangle 10"/>
            <p:cNvSpPr>
              <a:spLocks noChangeArrowheads="1"/>
            </p:cNvSpPr>
            <p:nvPr/>
          </p:nvSpPr>
          <p:spPr bwMode="auto">
            <a:xfrm>
              <a:off x="2195513" y="2997200"/>
              <a:ext cx="1655762" cy="719138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r>
                <a:rPr lang="en-US" dirty="0"/>
                <a:t>Politics</a:t>
              </a:r>
              <a:endParaRPr lang="ru-RU" dirty="0"/>
            </a:p>
          </p:txBody>
        </p:sp>
        <p:sp>
          <p:nvSpPr>
            <p:cNvPr id="27660" name="Text Box 12"/>
            <p:cNvSpPr txBox="1">
              <a:spLocks noChangeArrowheads="1"/>
            </p:cNvSpPr>
            <p:nvPr/>
          </p:nvSpPr>
          <p:spPr bwMode="auto">
            <a:xfrm>
              <a:off x="4787900" y="3141663"/>
              <a:ext cx="1460500" cy="366712"/>
            </a:xfrm>
            <a:prstGeom prst="rect">
              <a:avLst/>
            </a:prstGeom>
            <a:grp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en-US" dirty="0"/>
                <a:t>Ideology</a:t>
              </a:r>
              <a:endParaRPr lang="ru-RU" dirty="0"/>
            </a:p>
          </p:txBody>
        </p:sp>
      </p:grpSp>
      <p:cxnSp>
        <p:nvCxnSpPr>
          <p:cNvPr id="16" name="Прямая соединительная линия 15"/>
          <p:cNvCxnSpPr/>
          <p:nvPr/>
        </p:nvCxnSpPr>
        <p:spPr>
          <a:xfrm flipH="1">
            <a:off x="1600200" y="3048000"/>
            <a:ext cx="1066800" cy="2514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2" name="Прямая соединительная линия 21"/>
          <p:cNvCxnSpPr/>
          <p:nvPr/>
        </p:nvCxnSpPr>
        <p:spPr>
          <a:xfrm>
            <a:off x="2667000" y="2971800"/>
            <a:ext cx="1752600" cy="2133600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cxnSp>
        <p:nvCxnSpPr>
          <p:cNvPr id="24" name="Прямая соединительная линия 23"/>
          <p:cNvCxnSpPr/>
          <p:nvPr/>
        </p:nvCxnSpPr>
        <p:spPr>
          <a:xfrm flipV="1">
            <a:off x="1524000" y="5181600"/>
            <a:ext cx="3053085" cy="456952"/>
          </a:xfrm>
          <a:prstGeom prst="line">
            <a:avLst/>
          </a:prstGeom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7" name="Прямоугольник 26"/>
          <p:cNvSpPr/>
          <p:nvPr/>
        </p:nvSpPr>
        <p:spPr>
          <a:xfrm>
            <a:off x="5715000" y="2590800"/>
            <a:ext cx="2971800" cy="224676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2000" dirty="0" smtClean="0"/>
              <a:t>Структура экономических, политических и идеологических институтов образует </a:t>
            </a:r>
            <a:r>
              <a:rPr lang="ru-RU" sz="2000" b="1" dirty="0" smtClean="0"/>
              <a:t>институциональную матрицу.</a:t>
            </a:r>
            <a:endParaRPr lang="ru-RU" sz="2000" b="1" dirty="0"/>
          </a:p>
        </p:txBody>
      </p:sp>
      <p:sp>
        <p:nvSpPr>
          <p:cNvPr id="17" name="Прямоугольник 16"/>
          <p:cNvSpPr/>
          <p:nvPr/>
        </p:nvSpPr>
        <p:spPr>
          <a:xfrm>
            <a:off x="2362200" y="914400"/>
            <a:ext cx="4800600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ru-RU" sz="4000" dirty="0" smtClean="0">
                <a:solidFill>
                  <a:schemeClr val="bg2">
                    <a:lumMod val="50000"/>
                  </a:schemeClr>
                </a:solidFill>
                <a:latin typeface="+mj-lt"/>
              </a:rPr>
              <a:t>Первый тезис</a:t>
            </a:r>
            <a:endParaRPr lang="ru-RU" sz="4000" dirty="0">
              <a:solidFill>
                <a:schemeClr val="bg2">
                  <a:lumMod val="50000"/>
                </a:schemeClr>
              </a:solidFill>
              <a:latin typeface="+mj-lt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/>
              <a:t>Второй тезис</a:t>
            </a:r>
            <a:endParaRPr lang="ru-RU" b="0">
              <a:latin typeface="ＭＳ Ｐゴシック" pitchFamily="34" charset="-128"/>
            </a:endParaRPr>
          </a:p>
        </p:txBody>
      </p:sp>
      <p:sp>
        <p:nvSpPr>
          <p:cNvPr id="70659" name="Rectangle 3"/>
          <p:cNvSpPr>
            <a:spLocks noGrp="1" noRot="1" noChangeArrowheads="1"/>
          </p:cNvSpPr>
          <p:nvPr>
            <p:ph sz="half" idx="2"/>
          </p:nvPr>
        </p:nvSpPr>
        <p:spPr>
          <a:xfrm>
            <a:off x="971550" y="1628775"/>
            <a:ext cx="7818438" cy="1123950"/>
          </a:xfrm>
        </p:spPr>
        <p:txBody>
          <a:bodyPr/>
          <a:lstStyle/>
          <a:p>
            <a:pPr>
              <a:buFont typeface="Wingdings" pitchFamily="2" charset="2"/>
              <a:buNone/>
            </a:pPr>
            <a:r>
              <a:rPr lang="ru-RU" sz="2800"/>
              <a:t>   </a:t>
            </a:r>
            <a:r>
              <a:rPr lang="ru-RU" sz="2900"/>
              <a:t>Выделены два типа институциональных матриц, названные </a:t>
            </a:r>
            <a:r>
              <a:rPr lang="ru-RU" sz="2900" b="1"/>
              <a:t>Х- и </a:t>
            </a:r>
            <a:r>
              <a:rPr lang="en-US" sz="2900" b="1"/>
              <a:t>Y</a:t>
            </a:r>
            <a:r>
              <a:rPr lang="ru-RU" sz="2900" b="1"/>
              <a:t>-матрицы.</a:t>
            </a:r>
          </a:p>
        </p:txBody>
      </p:sp>
      <p:sp>
        <p:nvSpPr>
          <p:cNvPr id="13" name="Нижний колонтитул 12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2766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12" name="Номер слайда 11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1B5E-BF91-4F0C-ACC3-C514F7036090}" type="slidenum">
              <a:rPr lang="ru-RU" smtClean="0"/>
              <a:pPr/>
              <a:t>22</a:t>
            </a:fld>
            <a:endParaRPr lang="ru-RU"/>
          </a:p>
        </p:txBody>
      </p:sp>
      <p:sp>
        <p:nvSpPr>
          <p:cNvPr id="70660" name="AutoShape 4"/>
          <p:cNvSpPr>
            <a:spLocks noChangeArrowheads="1"/>
          </p:cNvSpPr>
          <p:nvPr/>
        </p:nvSpPr>
        <p:spPr bwMode="auto">
          <a:xfrm rot="10800000">
            <a:off x="1403350" y="3860800"/>
            <a:ext cx="2520950" cy="2160588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>
                <a:latin typeface="Tahoma" pitchFamily="34" charset="0"/>
                <a:ea typeface="ＭＳ Ｐゴシック" pitchFamily="34" charset="-128"/>
              </a:rPr>
              <a:t>X</a:t>
            </a:r>
            <a:endParaRPr lang="ru-RU" sz="40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70661" name="AutoShape 5"/>
          <p:cNvSpPr>
            <a:spLocks noChangeArrowheads="1"/>
          </p:cNvSpPr>
          <p:nvPr/>
        </p:nvSpPr>
        <p:spPr bwMode="auto">
          <a:xfrm>
            <a:off x="5148263" y="3573463"/>
            <a:ext cx="2520950" cy="2160587"/>
          </a:xfrm>
          <a:prstGeom prst="triangle">
            <a:avLst>
              <a:gd name="adj" fmla="val 50000"/>
            </a:avLst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/>
          <a:p>
            <a:pPr algn="ctr"/>
            <a:r>
              <a:rPr lang="en-US" sz="4000">
                <a:latin typeface="Tahoma" pitchFamily="34" charset="0"/>
                <a:ea typeface="ＭＳ Ｐゴシック" pitchFamily="34" charset="-128"/>
              </a:rPr>
              <a:t>Y</a:t>
            </a:r>
            <a:endParaRPr lang="ru-RU" sz="4000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70662" name="Text Box 6"/>
          <p:cNvSpPr txBox="1">
            <a:spLocks noChangeArrowheads="1"/>
          </p:cNvSpPr>
          <p:nvPr/>
        </p:nvSpPr>
        <p:spPr bwMode="auto">
          <a:xfrm>
            <a:off x="827088" y="3124200"/>
            <a:ext cx="3765550" cy="8223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sz="2400" b="1" i="1">
                <a:latin typeface="Tahoma" pitchFamily="34" charset="0"/>
              </a:rPr>
              <a:t>Редистрибутивная экономика</a:t>
            </a:r>
            <a:endParaRPr lang="ru-RU" sz="2400" b="1">
              <a:latin typeface="Tahoma" pitchFamily="34" charset="0"/>
              <a:ea typeface="ＭＳ Ｐゴシック" pitchFamily="34" charset="-128"/>
            </a:endParaRPr>
          </a:p>
        </p:txBody>
      </p:sp>
      <p:sp>
        <p:nvSpPr>
          <p:cNvPr id="70663" name="Text Box 7"/>
          <p:cNvSpPr txBox="1">
            <a:spLocks noChangeArrowheads="1"/>
          </p:cNvSpPr>
          <p:nvPr/>
        </p:nvSpPr>
        <p:spPr bwMode="auto">
          <a:xfrm rot="-3633184">
            <a:off x="2191544" y="4801394"/>
            <a:ext cx="2811462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i="1">
                <a:latin typeface="Tahoma" pitchFamily="34" charset="0"/>
              </a:rPr>
              <a:t>Коммунитарная идеологи</a:t>
            </a:r>
            <a:r>
              <a:rPr lang="en-US" b="1">
                <a:latin typeface="Tahoma" pitchFamily="34" charset="0"/>
                <a:ea typeface="ＭＳ Ｐゴシック" pitchFamily="34" charset="-128"/>
              </a:rPr>
              <a:t> </a:t>
            </a:r>
            <a:r>
              <a:rPr lang="ru-RU" b="1">
                <a:latin typeface="Tahoma" pitchFamily="34" charset="0"/>
              </a:rPr>
              <a:t>(Мы над Я) </a:t>
            </a:r>
          </a:p>
        </p:txBody>
      </p:sp>
      <p:sp>
        <p:nvSpPr>
          <p:cNvPr id="70664" name="Text Box 8"/>
          <p:cNvSpPr txBox="1">
            <a:spLocks noChangeArrowheads="1"/>
          </p:cNvSpPr>
          <p:nvPr/>
        </p:nvSpPr>
        <p:spPr bwMode="auto">
          <a:xfrm rot="3565149">
            <a:off x="-214313" y="4398963"/>
            <a:ext cx="3287713" cy="9159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i="1">
                <a:latin typeface="Tahoma" pitchFamily="34" charset="0"/>
              </a:rPr>
              <a:t>Унитарно-централизованое политическое устройство</a:t>
            </a:r>
            <a:endParaRPr lang="ru-RU">
              <a:latin typeface="Tahoma" pitchFamily="34" charset="0"/>
            </a:endParaRPr>
          </a:p>
        </p:txBody>
      </p:sp>
      <p:sp>
        <p:nvSpPr>
          <p:cNvPr id="70665" name="Text Box 9"/>
          <p:cNvSpPr txBox="1">
            <a:spLocks noChangeArrowheads="1"/>
          </p:cNvSpPr>
          <p:nvPr/>
        </p:nvSpPr>
        <p:spPr bwMode="auto">
          <a:xfrm rot="18095753">
            <a:off x="3767931" y="4161632"/>
            <a:ext cx="3259137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i="1">
                <a:latin typeface="Tahoma" pitchFamily="34" charset="0"/>
              </a:rPr>
              <a:t>Федеративное политическое устройство</a:t>
            </a:r>
          </a:p>
        </p:txBody>
      </p:sp>
      <p:sp>
        <p:nvSpPr>
          <p:cNvPr id="70666" name="Text Box 10"/>
          <p:cNvSpPr txBox="1">
            <a:spLocks noChangeArrowheads="1"/>
          </p:cNvSpPr>
          <p:nvPr/>
        </p:nvSpPr>
        <p:spPr bwMode="auto">
          <a:xfrm rot="3565149">
            <a:off x="5709444" y="4236244"/>
            <a:ext cx="3551238" cy="6413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>
            <a:spAutoFit/>
          </a:bodyPr>
          <a:lstStyle/>
          <a:p>
            <a:pPr algn="ctr"/>
            <a:r>
              <a:rPr lang="ru-RU" b="1" i="1">
                <a:latin typeface="Tahoma" pitchFamily="34" charset="0"/>
              </a:rPr>
              <a:t>Идеология субсидарности (Я над Мы)</a:t>
            </a:r>
            <a:endParaRPr lang="ru-RU">
              <a:latin typeface="Tahoma" pitchFamily="34" charset="0"/>
            </a:endParaRPr>
          </a:p>
        </p:txBody>
      </p:sp>
      <p:sp>
        <p:nvSpPr>
          <p:cNvPr id="70667" name="Text Box 11"/>
          <p:cNvSpPr txBox="1">
            <a:spLocks noChangeArrowheads="1"/>
          </p:cNvSpPr>
          <p:nvPr/>
        </p:nvSpPr>
        <p:spPr bwMode="auto">
          <a:xfrm>
            <a:off x="5219700" y="5805488"/>
            <a:ext cx="2741613" cy="3667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>
            <a:spAutoFit/>
          </a:bodyPr>
          <a:lstStyle/>
          <a:p>
            <a:pPr algn="ctr"/>
            <a:r>
              <a:rPr lang="ru-RU" b="1" i="1">
                <a:latin typeface="Tahoma" pitchFamily="34" charset="0"/>
              </a:rPr>
              <a:t>Рыночная экономика</a:t>
            </a:r>
            <a:endParaRPr lang="ru-RU">
              <a:latin typeface="Tahoma" pitchFamily="34" charset="0"/>
              <a:ea typeface="ＭＳ Ｐゴシック" pitchFamily="34" charset="-128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706" name="Rectangle 2"/>
          <p:cNvSpPr>
            <a:spLocks noGrp="1" noRot="1" noChangeArrowheads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ru-RU" b="0">
                <a:solidFill>
                  <a:srgbClr val="0054A8"/>
                </a:solidFill>
              </a:rPr>
              <a:t> </a:t>
            </a:r>
            <a:r>
              <a:rPr lang="ru-RU" b="0"/>
              <a:t>Третий тезис</a:t>
            </a:r>
          </a:p>
        </p:txBody>
      </p:sp>
      <p:sp>
        <p:nvSpPr>
          <p:cNvPr id="72707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1042988" y="1628775"/>
            <a:ext cx="7921625" cy="863600"/>
          </a:xfrm>
        </p:spPr>
        <p:txBody>
          <a:bodyPr>
            <a:normAutofit fontScale="92500" lnSpcReduction="10000"/>
          </a:bodyPr>
          <a:lstStyle/>
          <a:p>
            <a:pPr>
              <a:buFont typeface="Wingdings" pitchFamily="2" charset="2"/>
              <a:buNone/>
            </a:pPr>
            <a:r>
              <a:rPr lang="ru-RU" sz="2900"/>
              <a:t>   В обществе одна матрица </a:t>
            </a:r>
            <a:r>
              <a:rPr lang="ru-RU" sz="2900" b="1"/>
              <a:t>доминирует</a:t>
            </a:r>
            <a:r>
              <a:rPr lang="ru-RU" sz="2900"/>
              <a:t>, другая является </a:t>
            </a:r>
            <a:r>
              <a:rPr lang="ru-RU" sz="2900" b="1"/>
              <a:t>комплементарной</a:t>
            </a:r>
            <a:r>
              <a:rPr lang="ru-RU" sz="2900"/>
              <a:t>.</a:t>
            </a:r>
          </a:p>
        </p:txBody>
      </p:sp>
      <p:sp>
        <p:nvSpPr>
          <p:cNvPr id="17" name="Нижний колонтитул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1B5E-BF91-4F0C-ACC3-C514F7036090}" type="slidenum">
              <a:rPr lang="ru-RU" smtClean="0"/>
              <a:pPr/>
              <a:t>23</a:t>
            </a:fld>
            <a:endParaRPr lang="ru-RU"/>
          </a:p>
        </p:txBody>
      </p:sp>
      <p:sp>
        <p:nvSpPr>
          <p:cNvPr id="72708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sp>
        <p:nvSpPr>
          <p:cNvPr id="72709" name="Rectangle 5"/>
          <p:cNvSpPr>
            <a:spLocks noChangeArrowheads="1"/>
          </p:cNvSpPr>
          <p:nvPr/>
        </p:nvSpPr>
        <p:spPr bwMode="auto">
          <a:xfrm>
            <a:off x="0" y="2276475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wrap="none" anchor="ctr">
            <a:spAutoFit/>
          </a:bodyPr>
          <a:lstStyle/>
          <a:p>
            <a:endParaRPr lang="ru-RU"/>
          </a:p>
        </p:txBody>
      </p:sp>
      <p:grpSp>
        <p:nvGrpSpPr>
          <p:cNvPr id="2" name="Group 6"/>
          <p:cNvGrpSpPr>
            <a:grpSpLocks/>
          </p:cNvGrpSpPr>
          <p:nvPr/>
        </p:nvGrpSpPr>
        <p:grpSpPr bwMode="auto">
          <a:xfrm>
            <a:off x="1447800" y="2743200"/>
            <a:ext cx="7273925" cy="3673475"/>
            <a:chOff x="1111" y="1389"/>
            <a:chExt cx="3888" cy="2088"/>
          </a:xfrm>
        </p:grpSpPr>
        <p:sp>
          <p:nvSpPr>
            <p:cNvPr id="72711" name="AutoShape 7"/>
            <p:cNvSpPr>
              <a:spLocks noChangeAspect="1" noChangeArrowheads="1" noTextEdit="1"/>
            </p:cNvSpPr>
            <p:nvPr/>
          </p:nvSpPr>
          <p:spPr bwMode="auto">
            <a:xfrm>
              <a:off x="1111" y="1389"/>
              <a:ext cx="3888" cy="2088"/>
            </a:xfrm>
            <a:prstGeom prst="rect">
              <a:avLst/>
            </a:prstGeom>
            <a:noFill/>
            <a:ln w="2857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ru-RU"/>
            </a:p>
          </p:txBody>
        </p:sp>
        <p:sp>
          <p:nvSpPr>
            <p:cNvPr id="72712" name="AutoShape 8"/>
            <p:cNvSpPr>
              <a:spLocks noChangeArrowheads="1"/>
            </p:cNvSpPr>
            <p:nvPr/>
          </p:nvSpPr>
          <p:spPr bwMode="auto">
            <a:xfrm rot="10800000">
              <a:off x="1183" y="1533"/>
              <a:ext cx="1728" cy="136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solidFill>
                    <a:schemeClr val="tx2"/>
                  </a:solidFill>
                  <a:ea typeface="ＭＳ Ｐゴシック" pitchFamily="34" charset="-128"/>
                  <a:cs typeface="Times New Roman" pitchFamily="18" charset="0"/>
                </a:rPr>
                <a:t>   </a:t>
              </a:r>
              <a:endParaRPr lang="en-US">
                <a:solidFill>
                  <a:schemeClr val="tx2"/>
                </a:solidFill>
                <a:ea typeface="ＭＳ Ｐゴシック" pitchFamily="34" charset="-128"/>
                <a:cs typeface="Times New Roman" pitchFamily="18" charset="0"/>
              </a:endParaRPr>
            </a:p>
          </p:txBody>
        </p:sp>
        <p:sp>
          <p:nvSpPr>
            <p:cNvPr id="72713" name="Rectangle 9"/>
            <p:cNvSpPr>
              <a:spLocks noChangeArrowheads="1"/>
            </p:cNvSpPr>
            <p:nvPr/>
          </p:nvSpPr>
          <p:spPr bwMode="auto">
            <a:xfrm>
              <a:off x="1615" y="3045"/>
              <a:ext cx="3125" cy="360"/>
            </a:xfrm>
            <a:prstGeom prst="rect">
              <a:avLst/>
            </a:prstGeom>
            <a:noFill/>
            <a:ln w="28575">
              <a:solidFill>
                <a:srgbClr val="FFFFFF"/>
              </a:solidFill>
              <a:miter lim="800000"/>
              <a:headEnd/>
              <a:tailEnd/>
            </a:ln>
          </p:spPr>
          <p:txBody>
            <a:bodyPr/>
            <a:lstStyle/>
            <a:p>
              <a:endParaRPr lang="ru-RU">
                <a:solidFill>
                  <a:schemeClr val="tx2"/>
                </a:solidFill>
                <a:latin typeface="Verdana" pitchFamily="34" charset="0"/>
                <a:ea typeface="ＭＳ Ｐゴシック" pitchFamily="34" charset="-128"/>
                <a:cs typeface="Times New Roman" pitchFamily="18" charset="0"/>
              </a:endParaRPr>
            </a:p>
          </p:txBody>
        </p:sp>
        <p:sp>
          <p:nvSpPr>
            <p:cNvPr id="72714" name="AutoShape 10"/>
            <p:cNvSpPr>
              <a:spLocks noChangeArrowheads="1"/>
            </p:cNvSpPr>
            <p:nvPr/>
          </p:nvSpPr>
          <p:spPr bwMode="auto">
            <a:xfrm>
              <a:off x="1615" y="1533"/>
              <a:ext cx="864" cy="648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hlink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solidFill>
                    <a:schemeClr val="tx2"/>
                  </a:solidFill>
                  <a:ea typeface="ＭＳ Ｐゴシック" pitchFamily="34" charset="-128"/>
                  <a:cs typeface="Times New Roman" pitchFamily="18" charset="0"/>
                </a:rPr>
                <a:t> </a:t>
              </a:r>
              <a:r>
                <a:rPr lang="ru-RU" sz="1200">
                  <a:solidFill>
                    <a:schemeClr val="tx2"/>
                  </a:solidFill>
                  <a:ea typeface="ＭＳ Ｐゴシック" pitchFamily="34" charset="-128"/>
                  <a:cs typeface="Times New Roman" pitchFamily="18" charset="0"/>
                </a:rPr>
                <a:t> </a:t>
              </a:r>
              <a:r>
                <a:rPr lang="en-US" sz="1200">
                  <a:solidFill>
                    <a:schemeClr val="tx2"/>
                  </a:solidFill>
                  <a:ea typeface="ＭＳ Ｐゴシック" pitchFamily="34" charset="-128"/>
                  <a:cs typeface="Times New Roman" pitchFamily="18" charset="0"/>
                </a:rPr>
                <a:t> </a:t>
              </a:r>
              <a:r>
                <a:rPr lang="ru-RU" sz="1200">
                  <a:solidFill>
                    <a:schemeClr val="tx2"/>
                  </a:solidFill>
                  <a:ea typeface="ＭＳ Ｐゴシック" pitchFamily="34" charset="-128"/>
                  <a:cs typeface="Times New Roman" pitchFamily="18" charset="0"/>
                </a:rPr>
                <a:t>  </a:t>
              </a:r>
              <a:r>
                <a:rPr lang="en-US" sz="2000" b="1" i="1">
                  <a:solidFill>
                    <a:schemeClr val="tx2"/>
                  </a:solidFill>
                  <a:latin typeface="Monotype Corsiva" pitchFamily="66" charset="0"/>
                  <a:ea typeface="ＭＳ Ｐゴシック" pitchFamily="34" charset="-128"/>
                  <a:cs typeface="Times New Roman" pitchFamily="18" charset="0"/>
                </a:rPr>
                <a:t>Y</a:t>
              </a:r>
              <a:endParaRPr lang="en-US">
                <a:solidFill>
                  <a:schemeClr val="tx2"/>
                </a:solidFill>
                <a:ea typeface="ＭＳ Ｐゴシック" pitchFamily="34" charset="-128"/>
                <a:cs typeface="Times New Roman" pitchFamily="18" charset="0"/>
              </a:endParaRPr>
            </a:p>
          </p:txBody>
        </p:sp>
        <p:sp>
          <p:nvSpPr>
            <p:cNvPr id="72715" name="Rectangle 11"/>
            <p:cNvSpPr>
              <a:spLocks noChangeArrowheads="1"/>
            </p:cNvSpPr>
            <p:nvPr/>
          </p:nvSpPr>
          <p:spPr bwMode="auto">
            <a:xfrm>
              <a:off x="1903" y="2253"/>
              <a:ext cx="288" cy="36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lIns="72000" rIns="72000"/>
            <a:lstStyle/>
            <a:p>
              <a:r>
                <a:rPr lang="en-US" sz="3800" b="1" i="1">
                  <a:solidFill>
                    <a:schemeClr val="tx2"/>
                  </a:solidFill>
                  <a:latin typeface="Monotype Corsiva" pitchFamily="66" charset="0"/>
                  <a:ea typeface="ＭＳ Ｐゴシック" pitchFamily="34" charset="-128"/>
                  <a:cs typeface="Times New Roman" pitchFamily="18" charset="0"/>
                </a:rPr>
                <a:t>X</a:t>
              </a:r>
              <a:endParaRPr lang="en-US">
                <a:solidFill>
                  <a:schemeClr val="tx2"/>
                </a:solidFill>
                <a:ea typeface="ＭＳ Ｐゴシック" pitchFamily="34" charset="-128"/>
                <a:cs typeface="Times New Roman" pitchFamily="18" charset="0"/>
              </a:endParaRPr>
            </a:p>
          </p:txBody>
        </p:sp>
        <p:sp>
          <p:nvSpPr>
            <p:cNvPr id="72716" name="AutoShape 12"/>
            <p:cNvSpPr>
              <a:spLocks noChangeArrowheads="1"/>
            </p:cNvSpPr>
            <p:nvPr/>
          </p:nvSpPr>
          <p:spPr bwMode="auto">
            <a:xfrm>
              <a:off x="3127" y="1533"/>
              <a:ext cx="1728" cy="1368"/>
            </a:xfrm>
            <a:prstGeom prst="triangle">
              <a:avLst>
                <a:gd name="adj" fmla="val 50000"/>
              </a:avLst>
            </a:prstGeom>
            <a:solidFill>
              <a:schemeClr val="accent1"/>
            </a:solidFill>
            <a:ln w="28575">
              <a:solidFill>
                <a:srgbClr val="000000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1200">
                  <a:solidFill>
                    <a:schemeClr val="tx2"/>
                  </a:solidFill>
                  <a:ea typeface="ＭＳ Ｐゴシック" pitchFamily="34" charset="-128"/>
                  <a:cs typeface="Times New Roman" pitchFamily="18" charset="0"/>
                </a:rPr>
                <a:t>   </a:t>
              </a:r>
              <a:endParaRPr lang="en-US">
                <a:solidFill>
                  <a:schemeClr val="tx2"/>
                </a:solidFill>
                <a:ea typeface="ＭＳ Ｐゴシック" pitchFamily="34" charset="-128"/>
                <a:cs typeface="Times New Roman" pitchFamily="18" charset="0"/>
              </a:endParaRPr>
            </a:p>
          </p:txBody>
        </p:sp>
        <p:sp>
          <p:nvSpPr>
            <p:cNvPr id="72717" name="AutoShape 13"/>
            <p:cNvSpPr>
              <a:spLocks noChangeArrowheads="1"/>
            </p:cNvSpPr>
            <p:nvPr/>
          </p:nvSpPr>
          <p:spPr bwMode="auto">
            <a:xfrm rot="10800000">
              <a:off x="3559" y="2253"/>
              <a:ext cx="864" cy="648"/>
            </a:xfrm>
            <a:prstGeom prst="triangle">
              <a:avLst>
                <a:gd name="adj" fmla="val 50000"/>
              </a:avLst>
            </a:prstGeom>
            <a:solidFill>
              <a:schemeClr val="hlink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/>
            <a:lstStyle/>
            <a:p>
              <a:r>
                <a:rPr lang="en-US" sz="2000" b="1">
                  <a:solidFill>
                    <a:schemeClr val="tx2"/>
                  </a:solidFill>
                  <a:ea typeface="ＭＳ Ｐゴシック" pitchFamily="34" charset="-128"/>
                  <a:cs typeface="Times New Roman" pitchFamily="18" charset="0"/>
                </a:rPr>
                <a:t>   </a:t>
              </a:r>
              <a:r>
                <a:rPr lang="en-US" sz="2000" b="1" i="1">
                  <a:solidFill>
                    <a:schemeClr val="tx2"/>
                  </a:solidFill>
                  <a:latin typeface="Monotype Corsiva" pitchFamily="66" charset="0"/>
                  <a:ea typeface="ＭＳ Ｐゴシック" pitchFamily="34" charset="-128"/>
                  <a:cs typeface="Times New Roman" pitchFamily="18" charset="0"/>
                </a:rPr>
                <a:t>X</a:t>
              </a:r>
              <a:endParaRPr lang="en-US">
                <a:solidFill>
                  <a:schemeClr val="tx2"/>
                </a:solidFill>
                <a:ea typeface="ＭＳ Ｐゴシック" pitchFamily="34" charset="-128"/>
                <a:cs typeface="Times New Roman" pitchFamily="18" charset="0"/>
              </a:endParaRPr>
            </a:p>
          </p:txBody>
        </p:sp>
        <p:sp>
          <p:nvSpPr>
            <p:cNvPr id="72718" name="Rectangle 14"/>
            <p:cNvSpPr>
              <a:spLocks noChangeArrowheads="1"/>
            </p:cNvSpPr>
            <p:nvPr/>
          </p:nvSpPr>
          <p:spPr bwMode="auto">
            <a:xfrm>
              <a:off x="3847" y="1821"/>
              <a:ext cx="288" cy="360"/>
            </a:xfrm>
            <a:prstGeom prst="rect">
              <a:avLst/>
            </a:prstGeom>
            <a:solidFill>
              <a:schemeClr val="accent1"/>
            </a:solidFill>
            <a:ln w="28575">
              <a:solidFill>
                <a:schemeClr val="accent1"/>
              </a:solidFill>
              <a:miter lim="800000"/>
              <a:headEnd/>
              <a:tailEnd/>
            </a:ln>
          </p:spPr>
          <p:txBody>
            <a:bodyPr lIns="72000" rIns="72000"/>
            <a:lstStyle/>
            <a:p>
              <a:r>
                <a:rPr lang="en-US" sz="3800" b="1" i="1">
                  <a:solidFill>
                    <a:schemeClr val="tx2"/>
                  </a:solidFill>
                  <a:latin typeface="Monotype Corsiva" pitchFamily="66" charset="0"/>
                  <a:ea typeface="ＭＳ Ｐゴシック" pitchFamily="34" charset="-128"/>
                  <a:cs typeface="Times New Roman" pitchFamily="18" charset="0"/>
                </a:rPr>
                <a:t>Y</a:t>
              </a:r>
              <a:endParaRPr lang="en-US">
                <a:solidFill>
                  <a:schemeClr val="tx2"/>
                </a:solidFill>
                <a:ea typeface="ＭＳ Ｐゴシック" pitchFamily="34" charset="-128"/>
                <a:cs typeface="Times New Roman" pitchFamily="18" charset="0"/>
              </a:endParaRPr>
            </a:p>
          </p:txBody>
        </p:sp>
      </p:grpSp>
      <p:sp>
        <p:nvSpPr>
          <p:cNvPr id="15" name="Прямоугольник 14"/>
          <p:cNvSpPr/>
          <p:nvPr/>
        </p:nvSpPr>
        <p:spPr>
          <a:xfrm>
            <a:off x="685800" y="5410200"/>
            <a:ext cx="8229600" cy="97872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/>
              <a:t> </a:t>
            </a:r>
            <a:r>
              <a:rPr lang="ru-RU" dirty="0" smtClean="0"/>
              <a:t>              Россия, Китай, Индия,</a:t>
            </a:r>
            <a:r>
              <a:rPr lang="en-US" dirty="0" smtClean="0"/>
              <a:t>                    </a:t>
            </a:r>
            <a:r>
              <a:rPr lang="ru-RU" dirty="0" smtClean="0"/>
              <a:t>      Европа и западные </a:t>
            </a:r>
            <a:r>
              <a:rPr lang="en-US" dirty="0" smtClean="0"/>
              <a:t>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/>
              <a:t>  </a:t>
            </a:r>
            <a:r>
              <a:rPr lang="ru-RU" dirty="0" smtClean="0"/>
              <a:t>               многие страны Азии, </a:t>
            </a:r>
            <a:r>
              <a:rPr lang="en-US" dirty="0" smtClean="0"/>
              <a:t>           </a:t>
            </a:r>
            <a:r>
              <a:rPr lang="ru-RU" dirty="0" smtClean="0"/>
              <a:t>             </a:t>
            </a:r>
            <a:r>
              <a:rPr lang="en-US" dirty="0" smtClean="0"/>
              <a:t> </a:t>
            </a:r>
            <a:r>
              <a:rPr lang="ru-RU" dirty="0" smtClean="0"/>
              <a:t>страны за ее пределами: </a:t>
            </a:r>
            <a:r>
              <a:rPr lang="en-US" dirty="0" smtClean="0"/>
              <a:t>         </a:t>
            </a:r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/>
              <a:t>     </a:t>
            </a:r>
            <a:r>
              <a:rPr lang="ru-RU" dirty="0" smtClean="0"/>
              <a:t>            </a:t>
            </a:r>
            <a:r>
              <a:rPr lang="en-US" dirty="0" smtClean="0"/>
              <a:t> </a:t>
            </a:r>
            <a:r>
              <a:rPr lang="ru-RU" dirty="0" smtClean="0"/>
              <a:t>Латинской Америки</a:t>
            </a:r>
            <a:r>
              <a:rPr lang="en-US" dirty="0" smtClean="0"/>
              <a:t>             </a:t>
            </a:r>
            <a:r>
              <a:rPr lang="ru-RU" dirty="0" smtClean="0"/>
              <a:t>          США, Канада, Австралия, </a:t>
            </a:r>
            <a:endParaRPr lang="en-US" dirty="0" smtClean="0"/>
          </a:p>
          <a:p>
            <a:pPr eaLnBrk="1" hangingPunct="1">
              <a:lnSpc>
                <a:spcPct val="80000"/>
              </a:lnSpc>
              <a:buFontTx/>
              <a:buNone/>
            </a:pPr>
            <a:r>
              <a:rPr lang="en-US" dirty="0" smtClean="0"/>
              <a:t>     </a:t>
            </a:r>
            <a:r>
              <a:rPr lang="ru-RU" dirty="0" smtClean="0"/>
              <a:t>                          </a:t>
            </a:r>
            <a:r>
              <a:rPr lang="en-US" sz="1600" dirty="0" smtClean="0"/>
              <a:t> 	</a:t>
            </a:r>
            <a:r>
              <a:rPr lang="en-US" sz="1400" dirty="0" smtClean="0"/>
              <a:t>	</a:t>
            </a:r>
            <a:r>
              <a:rPr lang="en-US" dirty="0" smtClean="0"/>
              <a:t>            </a:t>
            </a:r>
            <a:r>
              <a:rPr lang="ru-RU" dirty="0" smtClean="0"/>
              <a:t>               Новая Зеландия</a:t>
            </a:r>
            <a:r>
              <a:rPr lang="en-US" dirty="0" smtClean="0"/>
              <a:t>        </a:t>
            </a:r>
            <a:endParaRPr lang="ru-RU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4" name="Rectangle 2"/>
          <p:cNvSpPr>
            <a:spLocks noGrp="1" noChangeArrowheads="1"/>
          </p:cNvSpPr>
          <p:nvPr>
            <p:ph type="title"/>
          </p:nvPr>
        </p:nvSpPr>
        <p:spPr>
          <a:xfrm>
            <a:off x="457200" y="685800"/>
            <a:ext cx="8229600" cy="838200"/>
          </a:xfrm>
        </p:spPr>
        <p:txBody>
          <a:bodyPr/>
          <a:lstStyle/>
          <a:p>
            <a:pPr eaLnBrk="1" hangingPunct="1"/>
            <a:r>
              <a:rPr lang="ru-RU" sz="3200" dirty="0" smtClean="0"/>
              <a:t>Почему доминирует </a:t>
            </a:r>
            <a:r>
              <a:rPr lang="en-US" sz="3200" dirty="0" smtClean="0"/>
              <a:t>X- </a:t>
            </a:r>
            <a:r>
              <a:rPr lang="ru-RU" sz="3200" dirty="0" smtClean="0"/>
              <a:t>или</a:t>
            </a:r>
            <a:r>
              <a:rPr lang="en-US" sz="3200" dirty="0" smtClean="0"/>
              <a:t> Y</a:t>
            </a:r>
            <a:r>
              <a:rPr lang="ru-RU" sz="3200" dirty="0" smtClean="0"/>
              <a:t>-матрица</a:t>
            </a:r>
          </a:p>
        </p:txBody>
      </p:sp>
      <p:sp>
        <p:nvSpPr>
          <p:cNvPr id="10245" name="Rectangle 3"/>
          <p:cNvSpPr>
            <a:spLocks noGrp="1" noChangeArrowheads="1"/>
          </p:cNvSpPr>
          <p:nvPr>
            <p:ph idx="1"/>
          </p:nvPr>
        </p:nvSpPr>
        <p:spPr>
          <a:xfrm>
            <a:off x="457200" y="1752600"/>
            <a:ext cx="8229600" cy="4572000"/>
          </a:xfrm>
        </p:spPr>
        <p:txBody>
          <a:bodyPr/>
          <a:lstStyle/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Материально-технологическая среда является ключевым фактором доминирования институциональной матрицы.</a:t>
            </a:r>
            <a:r>
              <a:rPr lang="en-US" sz="2600" dirty="0" smtClean="0"/>
              <a:t>  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200" dirty="0" smtClean="0"/>
              <a:t>Среда может быть </a:t>
            </a:r>
            <a:r>
              <a:rPr lang="en-US" sz="2200" b="1" dirty="0" smtClean="0"/>
              <a:t> </a:t>
            </a:r>
            <a:r>
              <a:rPr lang="ru-RU" sz="2200" b="1" dirty="0" smtClean="0"/>
              <a:t>коммунальной</a:t>
            </a:r>
            <a:r>
              <a:rPr lang="en-US" sz="2200" i="1" dirty="0" smtClean="0"/>
              <a:t>, </a:t>
            </a:r>
            <a:r>
              <a:rPr lang="ru-RU" sz="2200" dirty="0" smtClean="0"/>
              <a:t>то есть взаимосвязанной, интегрированной, когда разделение на части ведет к ее уничтожению как единой системы, ИЛИ</a:t>
            </a:r>
          </a:p>
          <a:p>
            <a:pPr lvl="1" eaLnBrk="1" hangingPunct="1">
              <a:lnSpc>
                <a:spcPct val="80000"/>
              </a:lnSpc>
            </a:pPr>
            <a:r>
              <a:rPr lang="ru-RU" sz="2200" dirty="0" smtClean="0"/>
              <a:t>Среда может быть </a:t>
            </a:r>
            <a:r>
              <a:rPr lang="ru-RU" sz="2200" b="1" dirty="0" err="1" smtClean="0"/>
              <a:t>некоммунальной</a:t>
            </a:r>
            <a:r>
              <a:rPr lang="ru-RU" sz="2200" b="1" dirty="0" smtClean="0"/>
              <a:t>, с </a:t>
            </a:r>
            <a:r>
              <a:rPr lang="ru-RU" sz="2200" dirty="0" smtClean="0"/>
              <a:t>возможностью самостоятельного функционирования ее отдельных частей</a:t>
            </a:r>
            <a:r>
              <a:rPr lang="en-US" sz="2200" dirty="0" smtClean="0"/>
              <a:t>. </a:t>
            </a:r>
          </a:p>
          <a:p>
            <a:pPr eaLnBrk="1" hangingPunct="1">
              <a:lnSpc>
                <a:spcPct val="80000"/>
              </a:lnSpc>
            </a:pPr>
            <a:endParaRPr lang="en-US" sz="1400" dirty="0" smtClean="0"/>
          </a:p>
          <a:p>
            <a:pPr eaLnBrk="1" hangingPunct="1">
              <a:lnSpc>
                <a:spcPct val="80000"/>
              </a:lnSpc>
            </a:pPr>
            <a:r>
              <a:rPr lang="ru-RU" sz="2600" dirty="0" smtClean="0"/>
              <a:t>В коммунальной среде институты </a:t>
            </a:r>
            <a:r>
              <a:rPr lang="en-US" sz="2600" dirty="0" smtClean="0"/>
              <a:t> X-</a:t>
            </a:r>
            <a:r>
              <a:rPr lang="ru-RU" sz="2600" dirty="0" smtClean="0"/>
              <a:t>матрицы доминируют, а в </a:t>
            </a:r>
            <a:r>
              <a:rPr lang="ru-RU" sz="2600" dirty="0" err="1" smtClean="0"/>
              <a:t>некоммунальной</a:t>
            </a:r>
            <a:r>
              <a:rPr lang="ru-RU" sz="2600" dirty="0" smtClean="0"/>
              <a:t> - </a:t>
            </a:r>
            <a:r>
              <a:rPr lang="en-US" sz="2600" dirty="0" smtClean="0"/>
              <a:t>Y-</a:t>
            </a:r>
            <a:r>
              <a:rPr lang="ru-RU" sz="2600" dirty="0" smtClean="0"/>
              <a:t>матрицы.</a:t>
            </a:r>
            <a:endParaRPr lang="ru-RU" sz="2800" dirty="0" smtClean="0">
              <a:solidFill>
                <a:srgbClr val="FF0000"/>
              </a:solidFill>
            </a:endParaRP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2094701-6CD1-4CA0-A751-3885A4B883F8}" type="slidenum">
              <a:rPr lang="ru-RU"/>
              <a:pPr/>
              <a:t>24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0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914400"/>
            <a:ext cx="8385175" cy="762000"/>
          </a:xfrm>
        </p:spPr>
        <p:txBody>
          <a:bodyPr>
            <a:normAutofit fontScale="90000"/>
          </a:bodyPr>
          <a:lstStyle/>
          <a:p>
            <a:pPr algn="ctr"/>
            <a:r>
              <a:rPr lang="ru-RU" sz="4000" b="0" dirty="0"/>
              <a:t>Необходимость институционального баланса</a:t>
            </a:r>
          </a:p>
        </p:txBody>
      </p:sp>
      <p:sp>
        <p:nvSpPr>
          <p:cNvPr id="89091" name="Rectangle 3"/>
          <p:cNvSpPr>
            <a:spLocks noGrp="1" noRot="1" noChangeArrowheads="1"/>
          </p:cNvSpPr>
          <p:nvPr>
            <p:ph type="body" sz="half" idx="1"/>
          </p:nvPr>
        </p:nvSpPr>
        <p:spPr>
          <a:xfrm>
            <a:off x="838200" y="1905000"/>
            <a:ext cx="8007350" cy="2024063"/>
          </a:xfrm>
        </p:spPr>
        <p:txBody>
          <a:bodyPr>
            <a:normAutofit lnSpcReduction="10000"/>
          </a:bodyPr>
          <a:lstStyle/>
          <a:p>
            <a:pPr>
              <a:lnSpc>
                <a:spcPct val="90000"/>
              </a:lnSpc>
            </a:pPr>
            <a:r>
              <a:rPr lang="ru-RU" sz="2800" b="1"/>
              <a:t>Недостаточность</a:t>
            </a:r>
            <a:r>
              <a:rPr lang="ru-RU" sz="2800"/>
              <a:t> комплементарных институтов ведет к кризису или застою.</a:t>
            </a:r>
          </a:p>
          <a:p>
            <a:pPr>
              <a:lnSpc>
                <a:spcPct val="90000"/>
              </a:lnSpc>
            </a:pPr>
            <a:r>
              <a:rPr lang="ru-RU" sz="2800"/>
              <a:t> Попытки их </a:t>
            </a:r>
            <a:r>
              <a:rPr lang="ru-RU" sz="2800" b="1"/>
              <a:t>агрессивного внедрения</a:t>
            </a:r>
            <a:r>
              <a:rPr lang="ru-RU" sz="2800"/>
              <a:t>  – к социальной напряженности и революциям.</a:t>
            </a:r>
          </a:p>
          <a:p>
            <a:pPr>
              <a:lnSpc>
                <a:spcPct val="90000"/>
              </a:lnSpc>
            </a:pPr>
            <a:endParaRPr lang="ru-RU" sz="2800"/>
          </a:p>
        </p:txBody>
      </p:sp>
      <p:pic>
        <p:nvPicPr>
          <p:cNvPr id="89092" name="Picture 4" descr="Взвешивая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 cstate="print"/>
          <a:srcRect/>
          <a:stretch>
            <a:fillRect/>
          </a:stretch>
        </p:blipFill>
        <p:spPr>
          <a:xfrm>
            <a:off x="3348038" y="3716338"/>
            <a:ext cx="3003550" cy="2417762"/>
          </a:xfrm>
          <a:noFill/>
          <a:ln/>
        </p:spPr>
      </p:pic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041B5E-BF91-4F0C-ACC3-C514F7036090}" type="slidenum">
              <a:rPr lang="ru-RU" smtClean="0"/>
              <a:pPr/>
              <a:t>25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385175" cy="1431925"/>
          </a:xfrm>
        </p:spPr>
        <p:txBody>
          <a:bodyPr>
            <a:normAutofit fontScale="90000"/>
          </a:bodyPr>
          <a:lstStyle/>
          <a:p>
            <a:r>
              <a:rPr lang="ru-RU" sz="1600" b="0" dirty="0" smtClean="0">
                <a:effectLst/>
              </a:rPr>
              <a:t>Соотношение ВВП, производимого странами с доминирование Х- или </a:t>
            </a:r>
            <a:r>
              <a:rPr lang="en-US" sz="1600" b="0" dirty="0" smtClean="0">
                <a:effectLst/>
              </a:rPr>
              <a:t>Y</a:t>
            </a:r>
            <a:r>
              <a:rPr lang="ru-RU" sz="1600" b="0" dirty="0" smtClean="0">
                <a:effectLst/>
              </a:rPr>
              <a:t>-институциональных матриц</a:t>
            </a:r>
            <a:r>
              <a:rPr lang="en-US" sz="1600" b="0" dirty="0" smtClean="0">
                <a:effectLst/>
              </a:rPr>
              <a:t>, 1820-20</a:t>
            </a:r>
            <a:r>
              <a:rPr lang="ru-RU" sz="1600" b="0" dirty="0" smtClean="0">
                <a:effectLst/>
              </a:rPr>
              <a:t>10</a:t>
            </a:r>
            <a:r>
              <a:rPr lang="en-US" sz="1600" b="0" dirty="0" smtClean="0">
                <a:effectLst/>
              </a:rPr>
              <a:t> (</a:t>
            </a:r>
            <a:r>
              <a:rPr lang="en-US" sz="1600" b="0" dirty="0" err="1" smtClean="0">
                <a:effectLst/>
              </a:rPr>
              <a:t>Maddison</a:t>
            </a:r>
            <a:r>
              <a:rPr lang="en-US" sz="1600" b="0" dirty="0" smtClean="0">
                <a:effectLst/>
              </a:rPr>
              <a:t> Data Base, </a:t>
            </a:r>
            <a:r>
              <a:rPr lang="ru-RU" sz="1600" b="0" dirty="0" smtClean="0">
                <a:effectLst/>
              </a:rPr>
              <a:t>выборка </a:t>
            </a:r>
            <a:r>
              <a:rPr lang="en-US" sz="1600" b="0" dirty="0" smtClean="0">
                <a:effectLst/>
              </a:rPr>
              <a:t>34 </a:t>
            </a:r>
            <a:r>
              <a:rPr lang="ru-RU" sz="1600" b="0" dirty="0" smtClean="0">
                <a:effectLst/>
              </a:rPr>
              <a:t>стран с долей мирового  ВВП </a:t>
            </a:r>
            <a:r>
              <a:rPr lang="en-US" sz="1600" b="0" dirty="0" smtClean="0">
                <a:effectLst/>
              </a:rPr>
              <a:t>~75%) </a:t>
            </a:r>
            <a:br>
              <a:rPr lang="en-US" sz="1600" b="0" dirty="0" smtClean="0">
                <a:effectLst/>
              </a:rPr>
            </a:br>
            <a:r>
              <a:rPr lang="ru-RU" sz="1600" b="0" dirty="0" smtClean="0">
                <a:effectLst/>
              </a:rPr>
              <a:t>Страны  с Х-матрицей и </a:t>
            </a:r>
            <a:r>
              <a:rPr lang="ru-RU" sz="1600" b="0" dirty="0" err="1" smtClean="0">
                <a:effectLst/>
              </a:rPr>
              <a:t>незападной</a:t>
            </a:r>
            <a:r>
              <a:rPr lang="ru-RU" sz="1600" b="0" dirty="0" smtClean="0">
                <a:effectLst/>
              </a:rPr>
              <a:t> ментальностью: </a:t>
            </a:r>
            <a:r>
              <a:rPr lang="ru-RU" sz="1600" b="0" dirty="0" err="1" smtClean="0">
                <a:effectLst/>
              </a:rPr>
              <a:t>Китай,Индия</a:t>
            </a:r>
            <a:r>
              <a:rPr lang="ru-RU" sz="1600" b="0" dirty="0" smtClean="0">
                <a:effectLst/>
              </a:rPr>
              <a:t>, Япония, Бразилия и страны бывшего СССР.</a:t>
            </a:r>
            <a:r>
              <a:rPr lang="en-US" sz="1600" b="0" dirty="0" smtClean="0">
                <a:effectLst/>
              </a:rPr>
              <a:t/>
            </a:r>
            <a:br>
              <a:rPr lang="en-US" sz="1600" b="0" dirty="0" smtClean="0">
                <a:effectLst/>
              </a:rPr>
            </a:br>
            <a:r>
              <a:rPr lang="ru-RU" sz="1600" b="0" dirty="0" smtClean="0">
                <a:effectLst/>
              </a:rPr>
              <a:t>Страны с </a:t>
            </a:r>
            <a:r>
              <a:rPr lang="en-US" sz="1600" b="0" dirty="0" smtClean="0">
                <a:effectLst/>
              </a:rPr>
              <a:t>Y-</a:t>
            </a:r>
            <a:r>
              <a:rPr lang="ru-RU" sz="1600" b="0" dirty="0" smtClean="0">
                <a:effectLst/>
              </a:rPr>
              <a:t>матрицей и западной ментальностью: Западная Европа (Австрия, Бельгия, Дания, Финляндия, Франция, Германия, Италия, Нидерланды, Норвегия, Швеция, Швейцария, Великобритания) и Австралия, Новая Зеландия, Канада, США.</a:t>
            </a:r>
            <a:r>
              <a:rPr lang="en-US" sz="1600" b="0" dirty="0" smtClean="0">
                <a:effectLst/>
              </a:rPr>
              <a:t> </a:t>
            </a:r>
            <a:endParaRPr lang="ru-RU" sz="1600" dirty="0"/>
          </a:p>
        </p:txBody>
      </p:sp>
      <p:graphicFrame>
        <p:nvGraphicFramePr>
          <p:cNvPr id="6" name="Содержимое 5"/>
          <p:cNvGraphicFramePr>
            <a:graphicFrameLocks noGrp="1"/>
          </p:cNvGraphicFramePr>
          <p:nvPr>
            <p:ph idx="1"/>
          </p:nvPr>
        </p:nvGraphicFramePr>
        <p:xfrm>
          <a:off x="457200" y="2667000"/>
          <a:ext cx="8007350" cy="41910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3528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26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0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762000"/>
            <a:ext cx="8229600" cy="1066800"/>
          </a:xfrm>
        </p:spPr>
        <p:txBody>
          <a:bodyPr/>
          <a:lstStyle/>
          <a:p>
            <a:r>
              <a:rPr lang="ru-RU" dirty="0" smtClean="0"/>
              <a:t>Выводы</a:t>
            </a:r>
            <a:endParaRPr lang="ru-RU" dirty="0"/>
          </a:p>
        </p:txBody>
      </p:sp>
      <p:sp>
        <p:nvSpPr>
          <p:cNvPr id="140291" name="Rectangle 3"/>
          <p:cNvSpPr>
            <a:spLocks noGrp="1" noRot="1" noChangeArrowheads="1"/>
          </p:cNvSpPr>
          <p:nvPr>
            <p:ph idx="1"/>
          </p:nvPr>
        </p:nvSpPr>
        <p:spPr>
          <a:xfrm>
            <a:off x="457200" y="1676400"/>
            <a:ext cx="8229600" cy="4898136"/>
          </a:xfrm>
        </p:spPr>
        <p:txBody>
          <a:bodyPr>
            <a:noAutofit/>
          </a:bodyPr>
          <a:lstStyle/>
          <a:p>
            <a:pPr algn="just"/>
            <a:r>
              <a:rPr lang="ru-RU" sz="1800" dirty="0" smtClean="0"/>
              <a:t>Принцип методологического индивидуализма формирует категориальное ядро экономического </a:t>
            </a:r>
            <a:r>
              <a:rPr lang="ru-RU" sz="1800" dirty="0" err="1" smtClean="0"/>
              <a:t>мэйнстрима</a:t>
            </a:r>
            <a:r>
              <a:rPr lang="ru-RU" sz="1800" dirty="0" smtClean="0"/>
              <a:t> и позволяет моделировать экономическое равновесие. Он  сохраняет свое значение  в ортодоксальной экономике и обеспечивает возможности перманентных «синтезов» и включения новых знаний в рамки более чем сто лет развивающегося направления. В то же время  прогностическая и объяснительная сила новых теорий ортодоксии все больше подвергается сомнению. </a:t>
            </a:r>
          </a:p>
          <a:p>
            <a:pPr algn="just"/>
            <a:r>
              <a:rPr lang="ru-RU" sz="1800" dirty="0" smtClean="0"/>
              <a:t>За пределами экономического </a:t>
            </a:r>
            <a:r>
              <a:rPr lang="ru-RU" sz="1800" dirty="0" err="1" smtClean="0"/>
              <a:t>мэйнстрима</a:t>
            </a:r>
            <a:r>
              <a:rPr lang="ru-RU" sz="1800" dirty="0" smtClean="0"/>
              <a:t> развивается направление так называемой </a:t>
            </a:r>
            <a:r>
              <a:rPr lang="ru-RU" sz="1800" dirty="0" err="1" smtClean="0"/>
              <a:t>гетеродоксной</a:t>
            </a:r>
            <a:r>
              <a:rPr lang="ru-RU" sz="1800" dirty="0" smtClean="0"/>
              <a:t> экономики, где принцип методологического индивидуализма не является популярным. Более важное значение здесь имеет принцип </a:t>
            </a:r>
            <a:r>
              <a:rPr lang="ru-RU" sz="1800" i="1" dirty="0" smtClean="0"/>
              <a:t>методологического институционализма, </a:t>
            </a:r>
            <a:r>
              <a:rPr lang="ru-RU" sz="1800" dirty="0" smtClean="0"/>
              <a:t>соответствующий   </a:t>
            </a:r>
            <a:r>
              <a:rPr lang="ru-RU" sz="1800" dirty="0" err="1" smtClean="0"/>
              <a:t>холистическому</a:t>
            </a:r>
            <a:r>
              <a:rPr lang="ru-RU" sz="1800" dirty="0" smtClean="0"/>
              <a:t> подходу  при анализе социальных (в т.ч. экономических) систем. Проблемы математического моделирования для этого направления до сих пор не решены. </a:t>
            </a:r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3528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27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dirty="0" smtClean="0"/>
              <a:t>Послесловие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ru-RU" dirty="0" smtClean="0"/>
              <a:t>«идея начинает жить… только вступая в существенные диалогические отношения с другими </a:t>
            </a:r>
            <a:r>
              <a:rPr lang="ru-RU" i="1" dirty="0" smtClean="0"/>
              <a:t>чужими</a:t>
            </a:r>
            <a:r>
              <a:rPr lang="ru-RU" dirty="0" smtClean="0"/>
              <a:t> идеями» (</a:t>
            </a:r>
            <a:r>
              <a:rPr lang="ru-RU" i="1" dirty="0" smtClean="0"/>
              <a:t>Бахтин М.М.</a:t>
            </a:r>
            <a:r>
              <a:rPr lang="ru-RU" dirty="0" smtClean="0"/>
              <a:t> Проблемы поэтики Достоевского. 4-е изд.  – М.: Советская Россия, 1979, с. 100).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352800" cy="457200"/>
          </a:xfrm>
        </p:spPr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28</a:t>
            </a:fld>
            <a:endParaRPr lang="ru-RU"/>
          </a:p>
        </p:txBody>
      </p:sp>
    </p:spTree>
  </p:cSld>
  <p:clrMapOvr>
    <a:masterClrMapping/>
  </p:clrMapOvr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52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042988" y="404813"/>
            <a:ext cx="7529512" cy="1143000"/>
          </a:xfrm>
        </p:spPr>
        <p:txBody>
          <a:bodyPr>
            <a:normAutofit fontScale="90000"/>
          </a:bodyPr>
          <a:lstStyle/>
          <a:p>
            <a:pPr algn="ctr" eaLnBrk="1" hangingPunct="1"/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en-US" sz="5400" dirty="0" smtClean="0"/>
              <a:t/>
            </a:r>
            <a:br>
              <a:rPr lang="en-US" sz="5400" dirty="0" smtClean="0"/>
            </a:br>
            <a:r>
              <a:rPr lang="ru-RU" sz="5400" dirty="0" smtClean="0"/>
              <a:t/>
            </a:r>
            <a:br>
              <a:rPr lang="ru-RU" sz="5400" dirty="0" smtClean="0"/>
            </a:br>
            <a:endParaRPr lang="ru-RU" sz="5400" b="0" dirty="0" smtClean="0"/>
          </a:p>
        </p:txBody>
      </p:sp>
      <p:sp>
        <p:nvSpPr>
          <p:cNvPr id="107524" name="Rectangle 4"/>
          <p:cNvSpPr>
            <a:spLocks noGrp="1" noRot="1" noChangeArrowheads="1"/>
          </p:cNvSpPr>
          <p:nvPr>
            <p:ph idx="1"/>
          </p:nvPr>
        </p:nvSpPr>
        <p:spPr>
          <a:xfrm>
            <a:off x="1752600" y="3505200"/>
            <a:ext cx="5638800" cy="1531938"/>
          </a:xfrm>
        </p:spPr>
        <p:txBody>
          <a:bodyPr>
            <a:normAutofit/>
          </a:bodyPr>
          <a:lstStyle/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sz="200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ru-RU" sz="400" b="1" dirty="0" smtClean="0"/>
          </a:p>
          <a:p>
            <a:pPr algn="ctr">
              <a:buNone/>
            </a:pPr>
            <a:endParaRPr lang="en-US" sz="400" dirty="0" smtClean="0">
              <a:hlinkClick r:id="rId3"/>
            </a:endParaRP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ru-RU" sz="4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700" b="1" dirty="0" smtClean="0">
                <a:hlinkClick r:id="rId4"/>
              </a:rPr>
              <a:t>kirdina@bk.ru</a:t>
            </a:r>
            <a:endParaRPr lang="ru-RU" sz="27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ru-RU" sz="27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r>
              <a:rPr lang="en-US" sz="2700" b="1" dirty="0" smtClean="0">
                <a:hlinkClick r:id="rId3"/>
              </a:rPr>
              <a:t>www.kirdina.ru</a:t>
            </a:r>
            <a:r>
              <a:rPr lang="en-US" sz="2000" b="1" dirty="0" smtClean="0"/>
              <a:t> </a:t>
            </a:r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sz="20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sz="20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en-US" sz="800" b="1" dirty="0" smtClean="0"/>
          </a:p>
          <a:p>
            <a:pPr algn="ctr" eaLnBrk="1" hangingPunct="1">
              <a:lnSpc>
                <a:spcPct val="80000"/>
              </a:lnSpc>
              <a:buFont typeface="Wingdings" charset="2"/>
              <a:buNone/>
            </a:pPr>
            <a:endParaRPr lang="ru-RU" sz="800" b="1" dirty="0" smtClean="0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A750B48-F571-4753-A53D-8308FC10717B}" type="slidenum">
              <a:rPr lang="ru-RU"/>
              <a:pPr/>
              <a:t>29</a:t>
            </a:fld>
            <a:endParaRPr lang="ru-RU"/>
          </a:p>
        </p:txBody>
      </p:sp>
      <p:sp>
        <p:nvSpPr>
          <p:cNvPr id="64516" name="Rectangle 5"/>
          <p:cNvSpPr>
            <a:spLocks noChangeArrowheads="1"/>
          </p:cNvSpPr>
          <p:nvPr/>
        </p:nvSpPr>
        <p:spPr bwMode="auto">
          <a:xfrm>
            <a:off x="1600200" y="1828800"/>
            <a:ext cx="6048375" cy="14465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ru-RU" sz="4400" b="1" dirty="0" smtClean="0">
                <a:solidFill>
                  <a:schemeClr val="tx2"/>
                </a:solidFill>
                <a:latin typeface="Verdana" charset="0"/>
              </a:rPr>
              <a:t>Спасибо за внимание!</a:t>
            </a:r>
            <a:endParaRPr lang="ru-RU" sz="4400" b="1" dirty="0">
              <a:solidFill>
                <a:schemeClr val="tx2"/>
              </a:solidFill>
              <a:latin typeface="Verdana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1143000"/>
            <a:ext cx="8382000" cy="1066800"/>
          </a:xfrm>
        </p:spPr>
        <p:txBody>
          <a:bodyPr>
            <a:noAutofit/>
          </a:bodyPr>
          <a:lstStyle/>
          <a:p>
            <a:r>
              <a:rPr lang="ru-RU" sz="3500" dirty="0" smtClean="0"/>
              <a:t>Необходимость «</a:t>
            </a:r>
            <a:r>
              <a:rPr lang="ru-RU" sz="3500" dirty="0" err="1" smtClean="0"/>
              <a:t>парадигмального</a:t>
            </a:r>
            <a:r>
              <a:rPr lang="ru-RU" sz="3500" dirty="0" smtClean="0"/>
              <a:t> методологического самоопределения»</a:t>
            </a:r>
            <a:endParaRPr lang="ru-RU" sz="35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dirty="0" smtClean="0"/>
              <a:t>Карл Поппер считал возможной рациональную научную дискуссию без принятия общего каркаса (совокупности основных принципов) – это создает «лишь вполне преодолеваемые трудности». </a:t>
            </a:r>
          </a:p>
          <a:p>
            <a:r>
              <a:rPr lang="ru-RU" dirty="0" smtClean="0"/>
              <a:t>По Томасу Куну ученые взаимодействуют в рамках определенных парадигм («дисциплинарных матриц»), наука развивается через смену парадигм, объясняющих аномалии, необъяснимые в рамках  имеющихся парадигм.  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ru-RU" smtClean="0"/>
              <a:t>Семинар ИЭ РАН "Теоретическая экономика", 23 мая 2013</a:t>
            </a:r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3</a:t>
            </a:fld>
            <a:endParaRPr lang="ru-RU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ru-RU" dirty="0" smtClean="0"/>
              <a:t>Парадигма в науке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ru-RU" dirty="0" smtClean="0"/>
              <a:t>Закрепленное Т.С. Куном (Кун,  1975) понятие парадигмы предполагает некое принципиальное видение мира и общие мировоззренческие, философские ценности, характер принятых символических обобщений, схожие концептуальные схемы и образцы решения задач. Следование той или  иной парадигме характеризует ученого не как специалиста в своей узкой предметной области,  но как ученого  в широком смысле этого слова, показывает специфику его (ее) общефилософского видения за переделами «профессионального  ремесла».</a:t>
            </a:r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5814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4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парадигмы </a:t>
            </a:r>
            <a:r>
              <a:rPr lang="ru-RU" dirty="0" smtClean="0"/>
              <a:t>(одна из классификаций):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/>
          </a:bodyPr>
          <a:lstStyle/>
          <a:p>
            <a:r>
              <a:rPr lang="ru-RU" sz="4000" dirty="0" err="1" smtClean="0"/>
              <a:t>Антропоцентричная</a:t>
            </a:r>
            <a:r>
              <a:rPr lang="ru-RU" sz="4000" dirty="0" smtClean="0"/>
              <a:t> (самая древняя) </a:t>
            </a:r>
          </a:p>
          <a:p>
            <a:r>
              <a:rPr lang="ru-RU" sz="4000" dirty="0" smtClean="0"/>
              <a:t>Эволюционная (вторая половина </a:t>
            </a:r>
            <a:r>
              <a:rPr lang="en-US" sz="4000" dirty="0" smtClean="0"/>
              <a:t>XIX </a:t>
            </a:r>
            <a:r>
              <a:rPr lang="ru-RU" sz="4000" dirty="0" smtClean="0"/>
              <a:t>века)</a:t>
            </a:r>
          </a:p>
          <a:p>
            <a:r>
              <a:rPr lang="ru-RU" sz="4000" dirty="0" smtClean="0"/>
              <a:t>Системная (первая треть ХХ века) </a:t>
            </a:r>
          </a:p>
          <a:p>
            <a:r>
              <a:rPr lang="ru-RU" sz="4000" dirty="0" smtClean="0"/>
              <a:t>Синергетическая (последняя треть ХХ века)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5</a:t>
            </a:fld>
            <a:endParaRPr lang="ru-RU"/>
          </a:p>
        </p:txBody>
      </p:sp>
    </p:spTree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Основные школы экономической мысли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2249424"/>
            <a:ext cx="8305800" cy="4325112"/>
          </a:xfrm>
        </p:spPr>
        <p:txBody>
          <a:bodyPr>
            <a:normAutofit fontScale="92500" lnSpcReduction="10000"/>
          </a:bodyPr>
          <a:lstStyle/>
          <a:p>
            <a:r>
              <a:rPr lang="ru-RU" b="1" dirty="0" smtClean="0"/>
              <a:t>Неоклассическая (</a:t>
            </a:r>
            <a:r>
              <a:rPr lang="en-US" b="1" dirty="0" smtClean="0"/>
              <a:t>neoclassical</a:t>
            </a:r>
            <a:r>
              <a:rPr lang="ru-RU" b="1" dirty="0" smtClean="0"/>
              <a:t>), австрийская (</a:t>
            </a:r>
            <a:r>
              <a:rPr lang="en-US" b="1" dirty="0" smtClean="0"/>
              <a:t>Austrian</a:t>
            </a:r>
            <a:r>
              <a:rPr lang="ru-RU" b="1" dirty="0" smtClean="0"/>
              <a:t>) и марксистская (</a:t>
            </a:r>
            <a:r>
              <a:rPr lang="en-US" b="1" dirty="0" smtClean="0"/>
              <a:t>Marxian</a:t>
            </a:r>
            <a:r>
              <a:rPr lang="ru-RU" b="1" dirty="0" smtClean="0"/>
              <a:t>) школы.</a:t>
            </a:r>
          </a:p>
          <a:p>
            <a:r>
              <a:rPr lang="ru-RU" dirty="0" smtClean="0"/>
              <a:t>Несмотря на разнообразие альтернативных подходов и школ (региональных или национальных), именно эти школы отличаются  специфичностью исходных философских и методологических предпосылок, определенными историческими корнями и принятыми оригинальными образцами исследовательских программ (</a:t>
            </a:r>
            <a:r>
              <a:rPr lang="en-US" dirty="0" smtClean="0"/>
              <a:t>Young</a:t>
            </a:r>
            <a:r>
              <a:rPr lang="ru-RU" dirty="0" smtClean="0"/>
              <a:t>, 2002, </a:t>
            </a:r>
            <a:r>
              <a:rPr lang="en-US" dirty="0" smtClean="0"/>
              <a:t>p</a:t>
            </a:r>
            <a:r>
              <a:rPr lang="ru-RU" dirty="0" smtClean="0"/>
              <a:t>. 49).</a:t>
            </a:r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2766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6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14400"/>
            <a:ext cx="8229600" cy="1066800"/>
          </a:xfrm>
        </p:spPr>
        <p:txBody>
          <a:bodyPr>
            <a:normAutofit fontScale="90000"/>
          </a:bodyPr>
          <a:lstStyle/>
          <a:p>
            <a:r>
              <a:rPr lang="ru-RU" dirty="0" smtClean="0"/>
              <a:t>Характеристика основных школ экономической мысли 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ru-RU" sz="4000" dirty="0" smtClean="0"/>
              <a:t>Неоклассическая (</a:t>
            </a:r>
            <a:r>
              <a:rPr lang="en-US" sz="4000" dirty="0" smtClean="0"/>
              <a:t>neoclassical</a:t>
            </a:r>
            <a:r>
              <a:rPr lang="ru-RU" sz="4000" dirty="0" smtClean="0"/>
              <a:t>) школа</a:t>
            </a:r>
          </a:p>
          <a:p>
            <a:endParaRPr lang="ru-RU" sz="4000" dirty="0" smtClean="0"/>
          </a:p>
          <a:p>
            <a:r>
              <a:rPr lang="ru-RU" sz="4000" dirty="0" smtClean="0"/>
              <a:t>Австрийская (</a:t>
            </a:r>
            <a:r>
              <a:rPr lang="en-US" sz="4000" dirty="0" smtClean="0"/>
              <a:t>Austrian</a:t>
            </a:r>
            <a:r>
              <a:rPr lang="ru-RU" sz="4000" dirty="0" smtClean="0"/>
              <a:t>) школа </a:t>
            </a:r>
          </a:p>
          <a:p>
            <a:pPr lvl="1"/>
            <a:endParaRPr lang="ru-RU" sz="3800" dirty="0" smtClean="0"/>
          </a:p>
          <a:p>
            <a:r>
              <a:rPr lang="ru-RU" sz="4000" dirty="0" smtClean="0"/>
              <a:t>Марксистская (</a:t>
            </a:r>
            <a:r>
              <a:rPr lang="en-US" sz="4000" dirty="0" smtClean="0"/>
              <a:t>Marxian</a:t>
            </a:r>
            <a:r>
              <a:rPr lang="ru-RU" sz="4000" dirty="0" smtClean="0"/>
              <a:t>) школа</a:t>
            </a:r>
            <a:endParaRPr lang="ru-RU" sz="4000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2004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7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990600"/>
            <a:ext cx="8385175" cy="1203325"/>
          </a:xfrm>
        </p:spPr>
        <p:txBody>
          <a:bodyPr>
            <a:normAutofit fontScale="90000"/>
          </a:bodyPr>
          <a:lstStyle/>
          <a:p>
            <a:r>
              <a:rPr lang="ru-RU" b="1" dirty="0" smtClean="0"/>
              <a:t> </a:t>
            </a:r>
            <a:r>
              <a:rPr lang="ru-RU" sz="3100" b="1" dirty="0" smtClean="0"/>
              <a:t>Принцип  методологического индивидуализма (МИ) в основных школах экономической мысли и научных парадигмах</a:t>
            </a:r>
            <a:r>
              <a:rPr lang="ru-RU" dirty="0" smtClean="0"/>
              <a:t/>
            </a:r>
            <a:br>
              <a:rPr lang="ru-RU" dirty="0" smtClean="0"/>
            </a:br>
            <a:endParaRPr lang="ru-RU" dirty="0"/>
          </a:p>
        </p:txBody>
      </p:sp>
      <p:graphicFrame>
        <p:nvGraphicFramePr>
          <p:cNvPr id="6" name="Таблица 5"/>
          <p:cNvGraphicFramePr>
            <a:graphicFrameLocks noGrp="1"/>
          </p:cNvGraphicFramePr>
          <p:nvPr>
            <p:ph type="tbl" idx="1"/>
          </p:nvPr>
        </p:nvGraphicFramePr>
        <p:xfrm>
          <a:off x="1066799" y="2362200"/>
          <a:ext cx="7391400" cy="3172206"/>
        </p:xfrm>
        <a:graphic>
          <a:graphicData uri="http://schemas.openxmlformats.org/drawingml/2006/table">
            <a:tbl>
              <a:tblPr/>
              <a:tblGrid>
                <a:gridCol w="2103335"/>
                <a:gridCol w="2011466"/>
                <a:gridCol w="1676400"/>
                <a:gridCol w="1600199"/>
              </a:tblGrid>
              <a:tr h="464953">
                <a:tc rowSpan="2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800" b="1" dirty="0" smtClean="0">
                          <a:latin typeface="Calibri"/>
                          <a:ea typeface="Times New Roman"/>
                        </a:rPr>
                        <a:t>Школы экономической </a:t>
                      </a:r>
                      <a:r>
                        <a:rPr lang="ru-RU" sz="1800" b="1" dirty="0">
                          <a:latin typeface="Calibri"/>
                          <a:ea typeface="Times New Roman"/>
                        </a:rPr>
                        <a:t>мысли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gridSpan="3"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2400" b="1" dirty="0">
                          <a:latin typeface="Calibri"/>
                          <a:ea typeface="Times New Roman"/>
                        </a:rPr>
                        <a:t>Основные парадигмы</a:t>
                      </a:r>
                      <a:endParaRPr lang="ru-RU" sz="24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</a:tr>
              <a:tr h="449447">
                <a:tc vMerge="1">
                  <a:txBody>
                    <a:bodyPr/>
                    <a:lstStyle/>
                    <a:p>
                      <a:endParaRPr lang="ru-RU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err="1" smtClean="0">
                          <a:latin typeface="Calibri"/>
                          <a:ea typeface="Times New Roman"/>
                        </a:rPr>
                        <a:t>Антропоцентричная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Times New Roman"/>
                        </a:rPr>
                        <a:t>Эволюционная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 smtClean="0">
                          <a:latin typeface="Calibri"/>
                          <a:ea typeface="Times New Roman"/>
                        </a:rPr>
                        <a:t>Системная</a:t>
                      </a: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748538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</a:rPr>
                        <a:t>Неоклассическая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</a:rPr>
                        <a:t>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</a:rPr>
                        <a:t>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</a:rPr>
                        <a:t>Австрийская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</a:rPr>
                        <a:t>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600" dirty="0">
                          <a:latin typeface="Calibri"/>
                          <a:ea typeface="Times New Roman"/>
                        </a:rPr>
                        <a:t>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  <a:tr h="669436"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800" dirty="0" smtClean="0">
                          <a:latin typeface="Calibri"/>
                          <a:ea typeface="Times New Roman"/>
                        </a:rPr>
                        <a:t>Марксистская</a:t>
                      </a:r>
                      <a:endParaRPr lang="ru-RU" sz="18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</a:rPr>
                        <a:t>МИ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D9D9D9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endParaRPr lang="ru-RU" sz="1600">
                        <a:latin typeface="Calibri"/>
                        <a:ea typeface="Times New Roman"/>
                      </a:endParaRPr>
                    </a:p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r>
                        <a:rPr lang="ru-RU" sz="1600">
                          <a:latin typeface="Calibri"/>
                          <a:ea typeface="Times New Roman"/>
                        </a:rPr>
                        <a:t>МИ ???</a:t>
                      </a: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solidFill>
                      <a:srgbClr val="F2F2F2"/>
                    </a:solidFill>
                  </a:tcPr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15000"/>
                        </a:lnSpc>
                        <a:spcBef>
                          <a:spcPts val="1440"/>
                        </a:spcBef>
                        <a:spcAft>
                          <a:spcPts val="0"/>
                        </a:spcAft>
                      </a:pPr>
                      <a:endParaRPr lang="ru-RU" sz="1600" dirty="0">
                        <a:latin typeface="Calibri"/>
                        <a:ea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</a:tr>
            </a:tbl>
          </a:graphicData>
        </a:graphic>
      </p:graphicFrame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4290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4C2C689-375C-49B0-A18D-A7086F2FD9EC}" type="slidenum">
              <a:rPr lang="ru-RU" smtClean="0"/>
              <a:pPr/>
              <a:t>8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ru-RU" dirty="0" smtClean="0"/>
              <a:t>Принцип методологического индивидуализма (МИ)</a:t>
            </a:r>
            <a:endParaRPr lang="ru-RU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pPr lvl="0"/>
            <a:r>
              <a:rPr lang="ru-RU" dirty="0" smtClean="0"/>
              <a:t>Он «предполагают </a:t>
            </a:r>
            <a:r>
              <a:rPr lang="ru-RU" i="1" dirty="0" smtClean="0"/>
              <a:t>объяснение</a:t>
            </a:r>
            <a:r>
              <a:rPr lang="ru-RU" dirty="0" smtClean="0"/>
              <a:t> общественных явлений в терминах индивидуального поведения» (Стивен </a:t>
            </a:r>
            <a:r>
              <a:rPr lang="ru-RU" dirty="0" err="1" smtClean="0"/>
              <a:t>Льюкс</a:t>
            </a:r>
            <a:r>
              <a:rPr lang="ru-RU" dirty="0" smtClean="0"/>
              <a:t> (</a:t>
            </a:r>
            <a:r>
              <a:rPr lang="en-US" dirty="0" err="1" smtClean="0"/>
              <a:t>Lukes</a:t>
            </a:r>
            <a:r>
              <a:rPr lang="ru-RU" dirty="0" smtClean="0"/>
              <a:t>),  </a:t>
            </a:r>
            <a:r>
              <a:rPr lang="ru-RU" dirty="0" err="1" smtClean="0"/>
              <a:t>цит</a:t>
            </a:r>
            <a:r>
              <a:rPr lang="ru-RU" dirty="0" smtClean="0"/>
              <a:t>. по: </a:t>
            </a:r>
            <a:r>
              <a:rPr lang="ru-RU" dirty="0" err="1" smtClean="0"/>
              <a:t>Ходжсон</a:t>
            </a:r>
            <a:r>
              <a:rPr lang="ru-RU" dirty="0" smtClean="0"/>
              <a:t>, 2003, с. 98). </a:t>
            </a:r>
          </a:p>
          <a:p>
            <a:pPr lvl="0"/>
            <a:r>
              <a:rPr lang="ru-RU" dirty="0" smtClean="0"/>
              <a:t>Хотя МИ не представляет собой «апологию эгоизма»,но любые  экономические  феномены понимаются с ним через индивидуальные действия экономических  субъектов - таковым может полагаться как индивид, так фирма и даже  государство , и это  служит главной отправной точкой  теоретического анализа (</a:t>
            </a:r>
            <a:r>
              <a:rPr lang="ru-RU" dirty="0" err="1" smtClean="0"/>
              <a:t>Шаститко</a:t>
            </a:r>
            <a:r>
              <a:rPr lang="ru-RU" dirty="0" smtClean="0"/>
              <a:t>, 2002, с. 36).</a:t>
            </a:r>
          </a:p>
          <a:p>
            <a:endParaRPr lang="ru-RU" dirty="0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>
          <a:xfrm>
            <a:off x="5257800" y="612648"/>
            <a:ext cx="3200400" cy="457200"/>
          </a:xfrm>
        </p:spPr>
        <p:txBody>
          <a:bodyPr/>
          <a:lstStyle/>
          <a:p>
            <a:r>
              <a:rPr lang="ru-RU" dirty="0" smtClean="0"/>
              <a:t>Семинар ИЭ РАН "Теоретическая экономика", 23 мая 2013</a:t>
            </a:r>
            <a:endParaRPr lang="ru-RU" dirty="0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0F6A1DC-6B07-4F78-8D83-D245AE6C3386}" type="slidenum">
              <a:rPr lang="ru-RU" smtClean="0"/>
              <a:pPr/>
              <a:t>9</a:t>
            </a:fld>
            <a:endParaRPr lang="ru-RU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Городская">
  <a:themeElements>
    <a:clrScheme name="Официальная">
      <a:dk1>
        <a:sysClr val="windowText" lastClr="000000"/>
      </a:dk1>
      <a:lt1>
        <a:sysClr val="window" lastClr="FFFFFF"/>
      </a:lt1>
      <a:dk2>
        <a:srgbClr val="646B86"/>
      </a:dk2>
      <a:lt2>
        <a:srgbClr val="C5D1D7"/>
      </a:lt2>
      <a:accent1>
        <a:srgbClr val="D16349"/>
      </a:accent1>
      <a:accent2>
        <a:srgbClr val="CCB400"/>
      </a:accent2>
      <a:accent3>
        <a:srgbClr val="8CADAE"/>
      </a:accent3>
      <a:accent4>
        <a:srgbClr val="8C7B70"/>
      </a:accent4>
      <a:accent5>
        <a:srgbClr val="8FB08C"/>
      </a:accent5>
      <a:accent6>
        <a:srgbClr val="D19049"/>
      </a:accent6>
      <a:hlink>
        <a:srgbClr val="00A3D6"/>
      </a:hlink>
      <a:folHlink>
        <a:srgbClr val="694F07"/>
      </a:folHlink>
    </a:clrScheme>
    <a:fontScheme name="Городская">
      <a:majorFont>
        <a:latin typeface="Trebuchet MS"/>
        <a:ea typeface=""/>
        <a:cs typeface=""/>
        <a:font script="Jpan" typeface="HGｺﾞｼｯｸM"/>
        <a:font script="Hang" typeface="맑은 고딕"/>
        <a:font script="Hans" typeface="方正姚体"/>
        <a:font script="Hant" typeface="微軟正黑體"/>
        <a:font script="Arab" typeface="Tahoma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Georgia"/>
        <a:ea typeface=""/>
        <a:cs typeface=""/>
        <a:font script="Jpan" typeface="HG明朝B"/>
        <a:font script="Hang" typeface="맑은 고딕"/>
        <a:font script="Hans" typeface="宋体"/>
        <a:font script="Hant" typeface="新細明體"/>
        <a:font script="Arab" typeface="Arial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Городская">
      <a:fillStyleLst>
        <a:solidFill>
          <a:schemeClr val="phClr"/>
        </a:solidFill>
        <a:gradFill rotWithShape="1">
          <a:gsLst>
            <a:gs pos="0">
              <a:schemeClr val="phClr">
                <a:tint val="1000"/>
                <a:satMod val="255000"/>
              </a:schemeClr>
            </a:gs>
            <a:gs pos="55000">
              <a:schemeClr val="phClr">
                <a:tint val="12000"/>
                <a:satMod val="255000"/>
              </a:schemeClr>
            </a:gs>
            <a:gs pos="100000">
              <a:schemeClr val="phClr">
                <a:tint val="45000"/>
                <a:satMod val="250000"/>
              </a:schemeClr>
            </a:gs>
          </a:gsLst>
          <a:path path="circle">
            <a:fillToRect l="-40000" t="-90000" r="140000" b="190000"/>
          </a:path>
        </a:gradFill>
        <a:gradFill rotWithShape="1">
          <a:gsLst>
            <a:gs pos="0">
              <a:schemeClr val="phClr">
                <a:tint val="43000"/>
                <a:satMod val="165000"/>
              </a:schemeClr>
            </a:gs>
            <a:gs pos="55000">
              <a:schemeClr val="phClr">
                <a:tint val="83000"/>
                <a:satMod val="155000"/>
              </a:schemeClr>
            </a:gs>
            <a:gs pos="100000">
              <a:schemeClr val="phClr">
                <a:shade val="85000"/>
              </a:schemeClr>
            </a:gs>
          </a:gsLst>
          <a:path path="circle">
            <a:fillToRect l="-40000" t="-90000" r="140000" b="190000"/>
          </a:path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3175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1500" dist="254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50800" dist="254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flat" dir="t">
              <a:rot lat="0" lon="0" rev="20040000"/>
            </a:lightRig>
          </a:scene3d>
          <a:sp3d contourW="12700" prstMaterial="dkEdge">
            <a:bevelT w="25400" h="38100" prst="convex"/>
            <a:contourClr>
              <a:schemeClr val="phClr">
                <a:satMod val="115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100000">
              <a:schemeClr val="phClr">
                <a:tint val="80000"/>
                <a:satMod val="250000"/>
              </a:schemeClr>
            </a:gs>
            <a:gs pos="60000">
              <a:schemeClr val="phClr">
                <a:shade val="38000"/>
                <a:satMod val="175000"/>
              </a:schemeClr>
            </a:gs>
            <a:gs pos="0">
              <a:schemeClr val="phClr">
                <a:shade val="30000"/>
                <a:satMod val="175000"/>
              </a:schemeClr>
            </a:gs>
          </a:gsLst>
          <a:lin ang="5400000" scaled="0"/>
        </a:gradFill>
        <a:blipFill>
          <a:blip xmlns:r="http://schemas.openxmlformats.org/officeDocument/2006/relationships" r:embed="rId1">
            <a:duotone>
              <a:schemeClr val="phClr">
                <a:shade val="48000"/>
              </a:schemeClr>
              <a:schemeClr val="phClr">
                <a:tint val="96000"/>
                <a:satMod val="150000"/>
              </a:schemeClr>
            </a:duotone>
          </a:blip>
          <a:tile tx="0" ty="0" sx="80000" sy="8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Urban</Template>
  <TotalTime>4386</TotalTime>
  <Words>2932</Words>
  <Application>Microsoft Office PowerPoint</Application>
  <PresentationFormat>Экран (4:3)</PresentationFormat>
  <Paragraphs>230</Paragraphs>
  <Slides>29</Slides>
  <Notes>10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29</vt:i4>
      </vt:variant>
    </vt:vector>
  </HeadingPairs>
  <TitlesOfParts>
    <vt:vector size="30" baseType="lpstr">
      <vt:lpstr>Городская</vt:lpstr>
      <vt:lpstr>К переосмыслению принципа методологического индивидуализма </vt:lpstr>
      <vt:lpstr>… научные исследования  – это не движение по «одной дороге»…</vt:lpstr>
      <vt:lpstr>Необходимость «парадигмального методологического самоопределения»</vt:lpstr>
      <vt:lpstr>Парадигма в науке</vt:lpstr>
      <vt:lpstr>Основные парадигмы (одна из классификаций):</vt:lpstr>
      <vt:lpstr>Основные школы экономической мысли</vt:lpstr>
      <vt:lpstr>Характеристика основных школ экономической мысли </vt:lpstr>
      <vt:lpstr> Принцип  методологического индивидуализма (МИ) в основных школах экономической мысли и научных парадигмах </vt:lpstr>
      <vt:lpstr>Принцип методологического индивидуализма (МИ)</vt:lpstr>
      <vt:lpstr>МИ как основа устойчивости концептуального ядра в economics</vt:lpstr>
      <vt:lpstr>«Линия фронта»борьбы с методологическим индивидуализмом </vt:lpstr>
      <vt:lpstr>Альтернатива «методологическому индивидуализму» </vt:lpstr>
      <vt:lpstr>Методологический институционализм как альтернатива методологическому индивидуализму в социальных науках </vt:lpstr>
      <vt:lpstr>Слайд 14</vt:lpstr>
      <vt:lpstr>Методологический институционализм как основа нового vision (Й. Шумпетер) в экономической теории</vt:lpstr>
      <vt:lpstr>Истоки методологического институционализма </vt:lpstr>
      <vt:lpstr>Методологический институционализм в сравнительном институциональном анализе</vt:lpstr>
      <vt:lpstr>Теория институциональных матриц  и принцип методологического институционализма</vt:lpstr>
      <vt:lpstr>Трехмерное представление об обществе</vt:lpstr>
      <vt:lpstr>Основные сферы общества</vt:lpstr>
      <vt:lpstr> </vt:lpstr>
      <vt:lpstr>Второй тезис</vt:lpstr>
      <vt:lpstr> Третий тезис</vt:lpstr>
      <vt:lpstr>Почему доминирует X- или Y-матрица</vt:lpstr>
      <vt:lpstr>Необходимость институционального баланса</vt:lpstr>
      <vt:lpstr>Соотношение ВВП, производимого странами с доминирование Х- или Y-институциональных матриц, 1820-2010 (Maddison Data Base, выборка 34 стран с долей мирового  ВВП ~75%)  Страны  с Х-матрицей и незападной ментальностью: Китай,Индия, Япония, Бразилия и страны бывшего СССР. Страны с Y-матрицей и западной ментальностью: Западная Европа (Австрия, Бельгия, Дания, Финляндия, Франция, Германия, Италия, Нидерланды, Норвегия, Швеция, Швейцария, Великобритания) и Австралия, Новая Зеландия, Канада, США. </vt:lpstr>
      <vt:lpstr>Выводы</vt:lpstr>
      <vt:lpstr>Послесловие</vt:lpstr>
      <vt:lpstr>   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Sony</dc:creator>
  <cp:lastModifiedBy>Sony</cp:lastModifiedBy>
  <cp:revision>340</cp:revision>
  <cp:lastPrinted>1601-01-01T00:00:00Z</cp:lastPrinted>
  <dcterms:created xsi:type="dcterms:W3CDTF">1601-01-01T00:00:00Z</dcterms:created>
  <dcterms:modified xsi:type="dcterms:W3CDTF">2013-05-23T08:34:28Z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</Properties>
</file>