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8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9" r:id="rId14"/>
    <p:sldId id="293" r:id="rId15"/>
    <p:sldId id="263" r:id="rId16"/>
    <p:sldId id="280" r:id="rId17"/>
    <p:sldId id="278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81602-F77E-4669-AFDE-4FACADC9B774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5EF0F-9CCA-4B50-925D-87BFD532C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15A00-88D0-4589-B13A-BB786EFAE19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799B6-4C21-48C3-8BCA-94EA81C8A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1F54A-33CB-47F1-8400-2100B25E175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1F54A-33CB-47F1-8400-2100B25E175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1F54A-33CB-47F1-8400-2100B25E175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799B6-4C21-48C3-8BCA-94EA81C8A67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79C9581-511E-4AC0-B1DF-AFE90828174B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ECCF0-41F7-4099-A673-BF1FFF3E478C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A5F628F-74B2-4E7A-B85E-9C19538E72E0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C4577-45A9-4654-9B40-A3DEE5C8DC7B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8ED03-4AEA-4342-B87E-00B01B74B2E5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C45BAD4-D65F-4436-8C40-C94534EEF7BE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34206C-AD38-43C3-964E-47F91C8B53D6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A88C-DA2C-47CA-8F2C-7317DBCDBA50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7AA0-E3F1-4058-9363-0D4286FFDCFA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D2D0-7DDA-4B07-BD63-574B6974B31F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E9D3CB0-370E-4E41-B24F-641C38457381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C7BB1F-0EFF-46C2-814F-5B3811207E94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ru/url?sa=i&amp;source=images&amp;cd=&amp;cad=rja&amp;docid=0iRIHGKmf-GGfM&amp;tbnid=nuy9e8EA1S82uM:&amp;ved=0CAgQjRwwAA&amp;url=http://forexaw.com/TERMs/Exchange_Economy/Financial_instruments/image591827_1-2_%D0%9F%D0%B5%D1%80%D0%B5%D1%89%D0%B8%D1%82%D1%8B%D0%B2%D0%B0%D1%8E%D1%82_%D1%80%D1%83%D0%B1%D0%BB%D0%B8&amp;ei=-4wbUaqwIMf34QS90YBA&amp;psig=AFQjCNE-YyZyV2n8Ke9K_nLK2TXAer88SA&amp;ust=1360846459579222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://www.google.ru/imgres?imgurl=http://www.3dnews.ru/_imgdata/img/2011/07/11/613922/vol-1.jpg&amp;imgrefurl=http://www.3dnews.ru/news/613922&amp;h=395&amp;w=600&amp;sz=30&amp;tbnid=8ZwbaMl024b5BM:&amp;tbnh=67&amp;tbnw=102&amp;prev=/search?q=%D1%80%D0%B5%D0%B3%D1%83%D0%BB%D1%8F%D1%82%D0%BE%D1%80+%D0%BA%D0%B0%D1%80%D1%82%D0%B8%D0%BD%D0%BA%D0%B8&amp;tbm=isch&amp;tbo=u&amp;zoom=1&amp;q=%D1%80%D0%B5%D0%B3%D1%83%D0%BB%D1%8F%D1%82%D0%BE%D1%80+%D0%BA%D0%B0%D1%80%D1%82%D0%B8%D0%BD%D0%BA%D0%B8&amp;usg=__rWSamtu2xrDnLXwPZZ2qSG8E_eU=&amp;docid=poQtDSa00M188M&amp;hl=ru&amp;sa=X&amp;ei=oH0bUdeULarb4QSo6oDICQ&amp;ved=0CDoQ9QEwBA&amp;dur=58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rdina.ru/" TargetMode="External"/><Relationship Id="rId2" Type="http://schemas.openxmlformats.org/officeDocument/2006/relationships/hyperlink" Target="mailto:kirdina@bk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Институциональный дизайн воспроизводственных процессов в разных типах экономик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221088"/>
            <a:ext cx="4953000" cy="17526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Светлана Георгиевна Кирдина</a:t>
            </a:r>
          </a:p>
          <a:p>
            <a:r>
              <a:rPr lang="ru-RU" sz="2800" dirty="0" smtClean="0"/>
              <a:t>Институт экономики </a:t>
            </a:r>
          </a:p>
          <a:p>
            <a:r>
              <a:rPr lang="ru-RU" sz="2800" dirty="0" smtClean="0"/>
              <a:t>Российской академии наук </a:t>
            </a:r>
            <a:endParaRPr lang="ru-RU" sz="28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85175" cy="1431925"/>
          </a:xfrm>
        </p:spPr>
        <p:txBody>
          <a:bodyPr>
            <a:normAutofit fontScale="90000"/>
          </a:bodyPr>
          <a:lstStyle/>
          <a:p>
            <a:pPr lvl="0" eaLnBrk="1" hangingPunct="1"/>
            <a:r>
              <a:rPr lang="en-US" sz="3200" dirty="0" smtClean="0"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Gross Fixed Investment in the USA, 2003-2010, %. </a:t>
            </a:r>
            <a:br>
              <a:rPr lang="en-US" sz="3200" dirty="0" smtClean="0"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en-US" sz="2400" b="0" i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Verdana" pitchFamily="34" charset="0"/>
              </a:rPr>
              <a:t>Source</a:t>
            </a:r>
            <a:r>
              <a:rPr lang="en-US" sz="2400" b="0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Verdana" pitchFamily="34" charset="0"/>
              </a:rPr>
              <a:t>: Table 5.9. Changes in Net Stock of Produced Assets (Fixed Assets and Inventories)</a:t>
            </a: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F6A1DC-6B07-4F78-8D83-D245AE6C3386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228600" y="2743200"/>
          <a:ext cx="8686805" cy="2447950"/>
        </p:xfrm>
        <a:graphic>
          <a:graphicData uri="http://schemas.openxmlformats.org/drawingml/2006/table">
            <a:tbl>
              <a:tblPr/>
              <a:tblGrid>
                <a:gridCol w="1066800"/>
                <a:gridCol w="863143"/>
                <a:gridCol w="965266"/>
                <a:gridCol w="965266"/>
                <a:gridCol w="965266"/>
                <a:gridCol w="965266"/>
                <a:gridCol w="965266"/>
                <a:gridCol w="965266"/>
                <a:gridCol w="965266"/>
              </a:tblGrid>
              <a:tr h="164414"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b="1" kern="5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kern="50" dirty="0"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kern="50" dirty="0">
                          <a:latin typeface="Verdana"/>
                          <a:ea typeface="Times New Roman"/>
                          <a:cs typeface="Times New Roman"/>
                        </a:rPr>
                        <a:t>2003</a:t>
                      </a:r>
                      <a:endParaRPr lang="ru-RU" sz="180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50" dirty="0">
                          <a:latin typeface="Verdana"/>
                          <a:ea typeface="Times New Roman"/>
                          <a:cs typeface="Times New Roman"/>
                        </a:rPr>
                        <a:t> 2004</a:t>
                      </a:r>
                      <a:endParaRPr lang="ru-RU" sz="180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50" dirty="0">
                          <a:latin typeface="Verdana"/>
                          <a:ea typeface="Times New Roman"/>
                          <a:cs typeface="Times New Roman"/>
                        </a:rPr>
                        <a:t> 2005</a:t>
                      </a:r>
                      <a:endParaRPr lang="ru-RU" sz="180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50" dirty="0">
                          <a:latin typeface="Verdana"/>
                          <a:ea typeface="Times New Roman"/>
                          <a:cs typeface="Times New Roman"/>
                        </a:rPr>
                        <a:t>2006</a:t>
                      </a:r>
                      <a:endParaRPr lang="ru-RU" sz="180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50">
                          <a:latin typeface="Verdana"/>
                          <a:ea typeface="Times New Roman"/>
                          <a:cs typeface="Times New Roman"/>
                        </a:rPr>
                        <a:t>2007</a:t>
                      </a:r>
                      <a:endParaRPr lang="ru-RU" sz="1800" b="1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50">
                          <a:latin typeface="Verdana"/>
                          <a:ea typeface="Times New Roman"/>
                          <a:cs typeface="Times New Roman"/>
                        </a:rPr>
                        <a:t>2008</a:t>
                      </a:r>
                      <a:endParaRPr lang="ru-RU" sz="1800" b="1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50">
                          <a:latin typeface="Verdana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1800" b="1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50">
                          <a:latin typeface="Verdana"/>
                          <a:ea typeface="Times New Roman"/>
                          <a:cs typeface="Times New Roman"/>
                        </a:rPr>
                        <a:t>2010</a:t>
                      </a:r>
                      <a:endParaRPr lang="ru-RU" sz="1800" b="1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29"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0" kern="50" dirty="0" smtClean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0" marR="207645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0" kern="50" dirty="0" smtClean="0">
                          <a:latin typeface="Verdana"/>
                          <a:ea typeface="Times New Roman"/>
                          <a:cs typeface="Times New Roman"/>
                        </a:rPr>
                        <a:t>Private sector</a:t>
                      </a:r>
                      <a:endParaRPr lang="ru-RU" sz="16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82.8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83.7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84.4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84.2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82.9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81.0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>
                          <a:latin typeface="Verdana"/>
                          <a:ea typeface="Times New Roman"/>
                          <a:cs typeface="Times New Roman"/>
                        </a:rPr>
                        <a:t>77.2</a:t>
                      </a:r>
                      <a:endParaRPr lang="ru-RU" sz="1800" b="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>
                          <a:latin typeface="Verdana"/>
                          <a:ea typeface="Times New Roman"/>
                          <a:cs typeface="Times New Roman"/>
                        </a:rPr>
                        <a:t>77.4</a:t>
                      </a:r>
                      <a:endParaRPr lang="ru-RU" sz="1800" b="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3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0" kern="50" dirty="0" smtClean="0">
                          <a:latin typeface="Verdana"/>
                          <a:ea typeface="Times New Roman"/>
                          <a:cs typeface="Times New Roman"/>
                        </a:rPr>
                        <a:t>Govern-</a:t>
                      </a:r>
                      <a:r>
                        <a:rPr lang="en-US" sz="1600" b="0" kern="50" dirty="0" err="1" smtClean="0">
                          <a:latin typeface="Verdana"/>
                          <a:ea typeface="Times New Roman"/>
                          <a:cs typeface="Times New Roman"/>
                        </a:rPr>
                        <a:t>ment</a:t>
                      </a:r>
                      <a:r>
                        <a:rPr lang="en-US" sz="1600" b="0" kern="50" dirty="0" smtClean="0"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0" kern="50" dirty="0">
                          <a:latin typeface="Verdana"/>
                          <a:ea typeface="Times New Roman"/>
                          <a:cs typeface="Times New Roman"/>
                        </a:rPr>
                        <a:t>sector</a:t>
                      </a:r>
                      <a:endParaRPr lang="ru-RU" sz="16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17.2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16.3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15.6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15.8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17.1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19.0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22.8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50" dirty="0">
                          <a:latin typeface="Verdana"/>
                          <a:ea typeface="Times New Roman"/>
                          <a:cs typeface="Times New Roman"/>
                        </a:rPr>
                        <a:t>22.6</a:t>
                      </a:r>
                      <a:endParaRPr lang="ru-RU" sz="1800" b="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87" marR="58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534400" cy="1431925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dirty="0" smtClean="0"/>
              <a:t>Инвестиции в основной капитал в России, по видам собственности</a:t>
            </a:r>
            <a:r>
              <a:rPr lang="en-US" sz="3000" dirty="0" smtClean="0"/>
              <a:t>, %</a:t>
            </a:r>
            <a:r>
              <a:rPr lang="en-US" sz="3000" dirty="0" smtClean="0"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F6A1DC-6B07-4F78-8D83-D245AE6C3386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09602" y="1905002"/>
          <a:ext cx="7848600" cy="4298100"/>
        </p:xfrm>
        <a:graphic>
          <a:graphicData uri="http://schemas.openxmlformats.org/drawingml/2006/table">
            <a:tbl>
              <a:tblPr/>
              <a:tblGrid>
                <a:gridCol w="1397853"/>
                <a:gridCol w="537752"/>
                <a:gridCol w="536993"/>
                <a:gridCol w="537752"/>
                <a:gridCol w="537752"/>
                <a:gridCol w="537752"/>
                <a:gridCol w="536993"/>
                <a:gridCol w="537752"/>
                <a:gridCol w="537752"/>
                <a:gridCol w="537752"/>
                <a:gridCol w="536993"/>
                <a:gridCol w="537752"/>
                <a:gridCol w="537752"/>
              </a:tblGrid>
              <a:tr h="371654"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endParaRPr lang="en-US" sz="1000" kern="5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2001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2002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2003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2004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2005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2006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2007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2008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2010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2011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290"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" algn="l"/>
                        </a:tabLst>
                      </a:pPr>
                      <a:endParaRPr lang="ru-RU" sz="1000" kern="5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Funds for investment, total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644"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" algn="l"/>
                        </a:tabLst>
                      </a:pPr>
                      <a:r>
                        <a:rPr lang="en-US" sz="1000" kern="50">
                          <a:latin typeface="Verdana"/>
                          <a:ea typeface="Times New Roman"/>
                          <a:cs typeface="Times New Roman"/>
                        </a:rPr>
                        <a:t>- state property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27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25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22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24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19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21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21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21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644"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000" kern="50">
                          <a:latin typeface="Verdana"/>
                          <a:ea typeface="Times New Roman"/>
                          <a:cs typeface="Times New Roman"/>
                        </a:rPr>
                        <a:t>municipal property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6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6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6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644"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-  </a:t>
                      </a:r>
                      <a:r>
                        <a:rPr lang="en-US" sz="1000" kern="50">
                          <a:latin typeface="Verdana"/>
                          <a:ea typeface="Times New Roman"/>
                          <a:cs typeface="Times New Roman"/>
                        </a:rPr>
                        <a:t>private property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34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42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47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47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52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51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53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56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56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60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290"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" algn="l"/>
                        </a:tabLst>
                      </a:pPr>
                      <a:r>
                        <a:rPr lang="en-US" sz="1000" kern="50">
                          <a:latin typeface="Verdana"/>
                          <a:ea typeface="Times New Roman"/>
                          <a:cs typeface="Times New Roman"/>
                        </a:rPr>
                        <a:t>- mixed property (no foreign participation)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32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25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21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19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18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15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13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12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11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8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967"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000" kern="50">
                          <a:latin typeface="Verdana"/>
                          <a:ea typeface="Times New Roman"/>
                          <a:cs typeface="Times New Roman"/>
                        </a:rPr>
                        <a:t>state corporation property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-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-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-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-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-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-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-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-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-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-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967"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000" kern="50">
                          <a:latin typeface="Verdana"/>
                          <a:ea typeface="Times New Roman"/>
                          <a:cs typeface="Times New Roman"/>
                        </a:rPr>
                        <a:t>joint</a:t>
                      </a: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000" kern="50">
                          <a:latin typeface="Verdana"/>
                          <a:ea typeface="Times New Roman"/>
                          <a:cs typeface="Times New Roman"/>
                        </a:rPr>
                        <a:t>foreign participation</a:t>
                      </a: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)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</a:t>
                      </a:r>
                      <a:endParaRPr lang="ru-RU" sz="10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7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9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9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8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9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7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>
                          <a:latin typeface="Verdana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955" algn="l"/>
                        </a:tabLst>
                      </a:pPr>
                      <a:r>
                        <a:rPr lang="ru-RU" sz="1000" kern="50" dirty="0">
                          <a:latin typeface="Verdana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Содержимое 7"/>
          <p:cNvSpPr txBox="1">
            <a:spLocks/>
          </p:cNvSpPr>
          <p:nvPr/>
        </p:nvSpPr>
        <p:spPr bwMode="auto">
          <a:xfrm>
            <a:off x="990600" y="20574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charset="2"/>
              <a:buChar char="§"/>
              <a:tabLst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Различная группировка видов собственности в России и США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F6A1DC-6B07-4F78-8D83-D245AE6C3386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300" dirty="0" smtClean="0"/>
              <a:t>Если в  США – два вида собственности, то в России -27. Укрупненная группировка включает 6 видов собственности. Связано с необходимостью обозначить роль государства.</a:t>
            </a:r>
          </a:p>
          <a:p>
            <a:r>
              <a:rPr lang="ru-RU" sz="2300" dirty="0" smtClean="0"/>
              <a:t>Это отличает структуру собственности в статистике России и пост</a:t>
            </a:r>
            <a:r>
              <a:rPr lang="en-US" sz="2300" dirty="0" smtClean="0"/>
              <a:t>-</a:t>
            </a:r>
            <a:r>
              <a:rPr lang="ru-RU" sz="2300" dirty="0" smtClean="0"/>
              <a:t>социалистических стран, но эта структура идентична статистике КНР  (</a:t>
            </a:r>
            <a:r>
              <a:rPr lang="en-US" sz="2300" dirty="0" smtClean="0"/>
              <a:t>the large-sized grouping includes state, municipal, private, mixed Chinese, joint Chinese and foreign property</a:t>
            </a:r>
            <a:r>
              <a:rPr lang="ru-RU" sz="2300" dirty="0" smtClean="0"/>
              <a:t>)</a:t>
            </a:r>
            <a:r>
              <a:rPr lang="en-US" sz="2300" dirty="0" smtClean="0"/>
              <a:t>. </a:t>
            </a:r>
            <a:endParaRPr lang="ru-RU" sz="23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Неоднозначность государственной собственности в России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CAE8BBF-D338-4402-ACBE-487841DAA3F1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Анализ показал, что за рядом предприятий, формально не относимых к государственной форме собственности, по сути,  сохраняется шлейф государственного  имущества и управления. Поэтому по официальных данным роль государства  в экономическом развитии оказывается заниженной. </a:t>
            </a:r>
          </a:p>
          <a:p>
            <a:r>
              <a:rPr lang="ru-RU" dirty="0" smtClean="0"/>
              <a:t>Аналогичный вывод, но в отношении банковского сектора, получен  российским ученым А.Н. Верниковым. Он показывает, что в структуре банковских активов  доля банков, в той или иной мере контролируемых государством, постоянно растет (несмотря на практически полную приватизацию банковского сектора в середине 1990-х гг.), и к настоящему времени составляет более половины.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230216"/>
          </a:xfrm>
        </p:spPr>
        <p:txBody>
          <a:bodyPr>
            <a:normAutofit/>
          </a:bodyPr>
          <a:lstStyle/>
          <a:p>
            <a:pPr lvl="0"/>
            <a:r>
              <a:rPr lang="ru-RU" sz="3600" dirty="0" smtClean="0"/>
              <a:t>Выделены две доминирующие институциональные модели финансирования реального сектора: государство- инвестор (Россия) и государство-регулятор (США)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F6A1DC-6B07-4F78-8D83-D245AE6C3386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2286000"/>
            <a:ext cx="8007350" cy="4191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 rot="10800000">
            <a:off x="729503" y="1124744"/>
            <a:ext cx="3816426" cy="3168352"/>
          </a:xfrm>
          <a:prstGeom prst="triangl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 smtClean="0">
              <a:solidFill>
                <a:schemeClr val="tx1"/>
              </a:solidFill>
            </a:endParaRPr>
          </a:p>
          <a:p>
            <a:pPr algn="ctr"/>
            <a:endParaRPr lang="ru-RU" sz="9600" dirty="0">
              <a:solidFill>
                <a:schemeClr val="tx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693318" y="1268760"/>
            <a:ext cx="1888793" cy="1296144"/>
          </a:xfrm>
          <a:prstGeom prst="triangl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tx1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644008" y="1124744"/>
            <a:ext cx="3698479" cy="3168352"/>
          </a:xfrm>
          <a:prstGeom prst="triangl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1700808"/>
            <a:ext cx="129614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2636912"/>
            <a:ext cx="144015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09925" y="1641574"/>
            <a:ext cx="47801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5580111" y="2780927"/>
            <a:ext cx="1800201" cy="1435377"/>
          </a:xfrm>
          <a:prstGeom prst="triangl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124243" y="2722590"/>
            <a:ext cx="4956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85800" y="5410200"/>
            <a:ext cx="82296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dirty="0" smtClean="0"/>
              <a:t> </a:t>
            </a: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/>
              <a:t>     </a:t>
            </a:r>
            <a:r>
              <a:rPr lang="ru-RU" dirty="0" smtClean="0"/>
              <a:t>                          </a:t>
            </a:r>
            <a:r>
              <a:rPr lang="en-US" sz="1600" dirty="0" smtClean="0"/>
              <a:t> 	</a:t>
            </a:r>
            <a:r>
              <a:rPr lang="en-US" sz="1400" dirty="0" smtClean="0"/>
              <a:t>	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39552" y="4869160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/>
              <a:t> </a:t>
            </a:r>
            <a:r>
              <a:rPr lang="ru-RU" sz="2000" b="1" dirty="0" smtClean="0"/>
              <a:t>           </a:t>
            </a:r>
            <a:r>
              <a:rPr lang="ru-RU" sz="2000" b="1" dirty="0" smtClean="0">
                <a:latin typeface="+mj-lt"/>
              </a:rPr>
              <a:t>Россия, Китай, Индия,</a:t>
            </a:r>
            <a:r>
              <a:rPr lang="en-US" sz="2000" b="1" dirty="0" smtClean="0">
                <a:latin typeface="+mj-lt"/>
              </a:rPr>
              <a:t>          </a:t>
            </a:r>
            <a:r>
              <a:rPr lang="ru-RU" sz="2000" b="1" dirty="0" smtClean="0">
                <a:latin typeface="+mj-lt"/>
              </a:rPr>
              <a:t> Европа и другие западные </a:t>
            </a:r>
            <a:r>
              <a:rPr lang="en-US" sz="2000" b="1" dirty="0" smtClean="0">
                <a:latin typeface="+mj-lt"/>
              </a:rPr>
              <a:t>        </a:t>
            </a:r>
          </a:p>
          <a:p>
            <a:pPr>
              <a:lnSpc>
                <a:spcPct val="80000"/>
              </a:lnSpc>
            </a:pPr>
            <a:r>
              <a:rPr lang="en-US" sz="2000" b="1" dirty="0" smtClean="0">
                <a:latin typeface="+mj-lt"/>
              </a:rPr>
              <a:t>  </a:t>
            </a:r>
            <a:r>
              <a:rPr lang="ru-RU" sz="2000" b="1" dirty="0" smtClean="0">
                <a:latin typeface="+mj-lt"/>
              </a:rPr>
              <a:t>         многие страны Азии и</a:t>
            </a:r>
            <a:r>
              <a:rPr lang="en-US" sz="2000" b="1" dirty="0" smtClean="0">
                <a:latin typeface="+mj-lt"/>
              </a:rPr>
              <a:t>    </a:t>
            </a:r>
            <a:r>
              <a:rPr lang="ru-RU" sz="2000" b="1" dirty="0" smtClean="0">
                <a:latin typeface="+mj-lt"/>
              </a:rPr>
              <a:t>  </a:t>
            </a:r>
            <a:r>
              <a:rPr lang="en-US" sz="2000" b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        страны: США, Канада,</a:t>
            </a:r>
            <a:r>
              <a:rPr lang="en-US" sz="2000" b="1" dirty="0" smtClean="0">
                <a:latin typeface="+mj-lt"/>
              </a:rPr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+mj-lt"/>
              </a:rPr>
              <a:t>     </a:t>
            </a:r>
            <a:r>
              <a:rPr lang="ru-RU" sz="2000" b="1" dirty="0" smtClean="0">
                <a:latin typeface="+mj-lt"/>
              </a:rPr>
              <a:t>        Латинской Америки            Австралия, Новая Зеландия</a:t>
            </a:r>
            <a:r>
              <a:rPr lang="en-US" sz="2000" b="1" dirty="0" smtClean="0"/>
              <a:t>        </a:t>
            </a:r>
            <a:endParaRPr lang="ru-RU" sz="2000" b="1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32392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  <p:sndAc>
          <p:stSnd>
            <p:snd r:embed="rId4" name="wind.wav"/>
          </p:stSnd>
        </p:sndAc>
      </p:transition>
    </mc:Choice>
    <mc:Fallback>
      <p:transition spd="slow">
        <p:split orient="vert"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9" grpId="0"/>
      <p:bldP spid="10" grpId="0"/>
      <p:bldP spid="11" grpId="0"/>
      <p:bldP spid="12" grpId="0" animBg="1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3717032"/>
          <a:ext cx="8064895" cy="2735326"/>
        </p:xfrm>
        <a:graphic>
          <a:graphicData uri="http://schemas.openxmlformats.org/drawingml/2006/table">
            <a:tbl>
              <a:tblPr/>
              <a:tblGrid>
                <a:gridCol w="4213458"/>
                <a:gridCol w="385143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«Государство как инвестор»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«Государство как регулятор»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Преобладают не внутренние (средства предприятий), а </a:t>
                      </a: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внешние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источники инвестиций в </a:t>
                      </a: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реальный сектор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Преобладают </a:t>
                      </a: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внутренние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источники инвестиций в </a:t>
                      </a: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реальный сектор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– средства частных корпораций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Основные внешние источники инвестиций – </a:t>
                      </a: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бюджетные и внебюджетные средства,  поступления вышестоящих организаций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Основные внешние источники инвестиций – </a:t>
                      </a: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средства с рынка</a:t>
                      </a: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 (кредиты, займы, доходы от  ценных бумаг)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Постепенно </a:t>
                      </a: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возрастает доля внешних</a:t>
                      </a: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 источников инвестиций в реальный сектор 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Постоянно растет  </a:t>
                      </a: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доля  затрат корпораций на страхование </a:t>
                      </a: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инвестиционных рисков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Доля прямых </a:t>
                      </a: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иностранных инвестиций 5%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Доля прямых </a:t>
                      </a: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иностранных инвестиций 10%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Arial"/>
                        </a:rPr>
                        <a:t>Государственные средства доминируют в  структуре внутренних </a:t>
                      </a:r>
                      <a:r>
                        <a:rPr lang="ru-RU" sz="1100" b="1">
                          <a:latin typeface="Calibri"/>
                          <a:ea typeface="Calibri"/>
                          <a:cs typeface="Arial"/>
                        </a:rPr>
                        <a:t>затрат на исследования и разработки ( 66%)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Arial"/>
                        </a:rPr>
                        <a:t>Государственные средства незначительны в структуре внутренних </a:t>
                      </a:r>
                      <a:r>
                        <a:rPr lang="ru-RU" sz="1100" b="1">
                          <a:latin typeface="Calibri"/>
                          <a:ea typeface="Calibri"/>
                          <a:cs typeface="Arial"/>
                        </a:rPr>
                        <a:t>затрат на исследования и разработки (27%)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Arial"/>
                        </a:rPr>
                        <a:t>Фокус инновационной  политики – эффективное  </a:t>
                      </a:r>
                      <a:r>
                        <a:rPr lang="ru-RU" sz="1100" b="1">
                          <a:latin typeface="Calibri"/>
                          <a:ea typeface="Calibri"/>
                          <a:cs typeface="Arial"/>
                        </a:rPr>
                        <a:t>расходование государственных средств</a:t>
                      </a:r>
                      <a:r>
                        <a:rPr lang="ru-RU" sz="1100">
                          <a:latin typeface="Calibri"/>
                          <a:ea typeface="Calibri"/>
                          <a:cs typeface="Arial"/>
                        </a:rPr>
                        <a:t> (программы развития, контроль…)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Arial"/>
                        </a:rPr>
                        <a:t>Фокус инновационной политики – </a:t>
                      </a:r>
                      <a:r>
                        <a:rPr lang="ru-RU" sz="1100" b="1" dirty="0">
                          <a:latin typeface="Calibri"/>
                          <a:ea typeface="Calibri"/>
                          <a:cs typeface="Arial"/>
                        </a:rPr>
                        <a:t>разработка законодательства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Arial"/>
                        </a:rPr>
                        <a:t> и создание условий инновационной деятельности для бизнеса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1026" name="irc_mi" descr="http://t1.gstatic.com/images?q=tbn:ANd9GcRXzlnDGDzjpOTQDuquVjEtqceO4LMy5v95w614Ve8ZFVkIaCT-A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556792"/>
            <a:ext cx="2384425" cy="2087563"/>
          </a:xfrm>
          <a:prstGeom prst="rect">
            <a:avLst/>
          </a:prstGeom>
          <a:noFill/>
        </p:spPr>
      </p:pic>
      <p:pic>
        <p:nvPicPr>
          <p:cNvPr id="1025" name="rg_hi" descr="http://t3.gstatic.com/images?q=tbn:ANd9GcSdZ8_SiclB6Hu575ZG1R7Mf6YOP-iw3A-WDklPk8vy6jfo1VVjh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1628800"/>
            <a:ext cx="2773363" cy="20796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9512" y="716886"/>
            <a:ext cx="8712968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Институциональные модели финансирования реального сектора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в странах доминированием Х- и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-матрицы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(на примере России и США)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2544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066800"/>
          </a:xfrm>
        </p:spPr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CAE8BBF-D338-4402-ACBE-487841DAA3F1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640960" cy="4945736"/>
          </a:xfrm>
        </p:spPr>
        <p:txBody>
          <a:bodyPr>
            <a:noAutofit/>
          </a:bodyPr>
          <a:lstStyle/>
          <a:p>
            <a:r>
              <a:rPr lang="en-US" sz="1700" dirty="0" err="1" smtClean="0"/>
              <a:t>Ostrom</a:t>
            </a:r>
            <a:r>
              <a:rPr lang="en-US" sz="1700" dirty="0" smtClean="0"/>
              <a:t> V. 1993. Opportunity, Diversity and Complexity. In V. </a:t>
            </a:r>
            <a:r>
              <a:rPr lang="en-US" sz="1700" dirty="0" err="1" smtClean="0"/>
              <a:t>Ostrom</a:t>
            </a:r>
            <a:r>
              <a:rPr lang="en-US" sz="1700" dirty="0" smtClean="0"/>
              <a:t>. D. </a:t>
            </a:r>
            <a:r>
              <a:rPr lang="en-US" sz="1700" dirty="0" err="1" smtClean="0"/>
              <a:t>Feeny</a:t>
            </a:r>
            <a:r>
              <a:rPr lang="en-US" sz="1700" dirty="0" smtClean="0"/>
              <a:t> and H. </a:t>
            </a:r>
            <a:r>
              <a:rPr lang="en-US" sz="1700" dirty="0" err="1" smtClean="0"/>
              <a:t>Picht</a:t>
            </a:r>
            <a:r>
              <a:rPr lang="en-US" sz="1700" dirty="0" smtClean="0"/>
              <a:t>. Rethinking Institutional Analysis and Development: Issues, Alternatives, and Choice. San Francisco: ICS Press, Institute for Comparative Studies.  </a:t>
            </a:r>
            <a:endParaRPr lang="ru-RU" sz="1700" dirty="0" smtClean="0"/>
          </a:p>
          <a:p>
            <a:r>
              <a:rPr lang="en-US" sz="1700" dirty="0" err="1" smtClean="0"/>
              <a:t>Goodvin</a:t>
            </a:r>
            <a:r>
              <a:rPr lang="en-US" sz="1700" dirty="0" smtClean="0"/>
              <a:t> R.E.  1996. The Theory of Institutional Design. New York: Cambridge University Press.  </a:t>
            </a:r>
            <a:endParaRPr lang="ru-RU" sz="1700" dirty="0" smtClean="0"/>
          </a:p>
          <a:p>
            <a:r>
              <a:rPr lang="en-US" sz="1700" dirty="0" err="1" smtClean="0"/>
              <a:t>Koremenos</a:t>
            </a:r>
            <a:r>
              <a:rPr lang="en-US" sz="1700" dirty="0" smtClean="0"/>
              <a:t> B., Lipson C. and </a:t>
            </a:r>
            <a:r>
              <a:rPr lang="en-US" sz="1700" dirty="0" err="1" smtClean="0"/>
              <a:t>Snidal</a:t>
            </a:r>
            <a:r>
              <a:rPr lang="en-US" sz="1700" dirty="0" smtClean="0"/>
              <a:t> D. (</a:t>
            </a:r>
            <a:r>
              <a:rPr lang="en-US" sz="1700" dirty="0" err="1" smtClean="0"/>
              <a:t>eds</a:t>
            </a:r>
            <a:r>
              <a:rPr lang="en-US" sz="1700" dirty="0" smtClean="0"/>
              <a:t>) 2004. The Rational Design of International Institutions New York: Cambridge University Press.</a:t>
            </a:r>
            <a:endParaRPr lang="ru-RU" sz="1700" dirty="0" smtClean="0"/>
          </a:p>
          <a:p>
            <a:r>
              <a:rPr lang="ru-RU" sz="1700" dirty="0" err="1" smtClean="0"/>
              <a:t>Aligica</a:t>
            </a:r>
            <a:r>
              <a:rPr lang="ru-RU" sz="1700" dirty="0" smtClean="0"/>
              <a:t> </a:t>
            </a:r>
            <a:r>
              <a:rPr lang="en-US" sz="1700" dirty="0" smtClean="0"/>
              <a:t>P.D., </a:t>
            </a:r>
            <a:r>
              <a:rPr lang="ru-RU" sz="1700" dirty="0" err="1" smtClean="0"/>
              <a:t>Boettke</a:t>
            </a:r>
            <a:r>
              <a:rPr lang="ru-RU" sz="1700" dirty="0" smtClean="0"/>
              <a:t> P. </a:t>
            </a:r>
            <a:r>
              <a:rPr lang="en-US" sz="1700" dirty="0" smtClean="0"/>
              <a:t>  2011.  </a:t>
            </a:r>
            <a:r>
              <a:rPr lang="ru-RU" sz="1700" dirty="0" err="1" smtClean="0"/>
              <a:t>Institutional</a:t>
            </a:r>
            <a:r>
              <a:rPr lang="ru-RU" sz="1700" dirty="0" smtClean="0"/>
              <a:t> </a:t>
            </a:r>
            <a:r>
              <a:rPr lang="ru-RU" sz="1700" dirty="0" err="1" smtClean="0"/>
              <a:t>Design</a:t>
            </a:r>
            <a:r>
              <a:rPr lang="ru-RU" sz="1700" dirty="0" smtClean="0"/>
              <a:t> </a:t>
            </a:r>
            <a:r>
              <a:rPr lang="ru-RU" sz="1700" dirty="0" err="1" smtClean="0"/>
              <a:t>and</a:t>
            </a:r>
            <a:r>
              <a:rPr lang="ru-RU" sz="1700" dirty="0" smtClean="0"/>
              <a:t> </a:t>
            </a:r>
            <a:r>
              <a:rPr lang="ru-RU" sz="1700" dirty="0" err="1" smtClean="0"/>
              <a:t>Ideas-Driven</a:t>
            </a:r>
            <a:r>
              <a:rPr lang="ru-RU" sz="1700" dirty="0" smtClean="0"/>
              <a:t> </a:t>
            </a:r>
            <a:r>
              <a:rPr lang="ru-RU" sz="1700" dirty="0" err="1" smtClean="0"/>
              <a:t>Social</a:t>
            </a:r>
            <a:r>
              <a:rPr lang="ru-RU" sz="1700" dirty="0" smtClean="0"/>
              <a:t> </a:t>
            </a:r>
            <a:r>
              <a:rPr lang="ru-RU" sz="1700" dirty="0" err="1" smtClean="0"/>
              <a:t>Change</a:t>
            </a:r>
            <a:r>
              <a:rPr lang="en-US" sz="1700" dirty="0" smtClean="0"/>
              <a:t>. </a:t>
            </a:r>
            <a:r>
              <a:rPr lang="ru-RU" sz="1700" dirty="0" err="1" smtClean="0"/>
              <a:t>Notes</a:t>
            </a:r>
            <a:r>
              <a:rPr lang="ru-RU" sz="1700" dirty="0" smtClean="0"/>
              <a:t> </a:t>
            </a:r>
            <a:r>
              <a:rPr lang="ru-RU" sz="1700" dirty="0" err="1" smtClean="0"/>
              <a:t>from</a:t>
            </a:r>
            <a:r>
              <a:rPr lang="ru-RU" sz="1700" dirty="0" smtClean="0"/>
              <a:t> </a:t>
            </a:r>
            <a:r>
              <a:rPr lang="ru-RU" sz="1700" dirty="0" err="1" smtClean="0"/>
              <a:t>an</a:t>
            </a:r>
            <a:r>
              <a:rPr lang="ru-RU" sz="1700" dirty="0" smtClean="0"/>
              <a:t> </a:t>
            </a:r>
            <a:r>
              <a:rPr lang="ru-RU" sz="1700" dirty="0" err="1" smtClean="0"/>
              <a:t>Ostromian</a:t>
            </a:r>
            <a:r>
              <a:rPr lang="ru-RU" sz="1700" dirty="0" smtClean="0"/>
              <a:t> </a:t>
            </a:r>
            <a:r>
              <a:rPr lang="ru-RU" sz="1700" dirty="0" err="1" smtClean="0"/>
              <a:t>Perspective</a:t>
            </a:r>
            <a:r>
              <a:rPr lang="ru-RU" sz="1700" dirty="0" smtClean="0"/>
              <a:t> </a:t>
            </a:r>
            <a:r>
              <a:rPr lang="en-US" sz="1700" dirty="0" smtClean="0"/>
              <a:t>//</a:t>
            </a:r>
            <a:r>
              <a:rPr lang="ru-RU" sz="1700" dirty="0" smtClean="0"/>
              <a:t> </a:t>
            </a:r>
            <a:r>
              <a:rPr lang="en-US" sz="1700" dirty="0" smtClean="0"/>
              <a:t>The Good Society</a:t>
            </a:r>
            <a:r>
              <a:rPr lang="ru-RU" sz="1700" dirty="0" smtClean="0"/>
              <a:t>, </a:t>
            </a:r>
            <a:r>
              <a:rPr lang="ru-RU" sz="1700" dirty="0" err="1" smtClean="0"/>
              <a:t>vol</a:t>
            </a:r>
            <a:r>
              <a:rPr lang="ru-RU" sz="1700" dirty="0" smtClean="0"/>
              <a:t>. 20, # 1</a:t>
            </a:r>
            <a:r>
              <a:rPr lang="en-US" sz="1700" dirty="0" smtClean="0"/>
              <a:t>, p</a:t>
            </a:r>
            <a:r>
              <a:rPr lang="ru-RU" sz="1700" dirty="0" err="1" smtClean="0"/>
              <a:t>p</a:t>
            </a:r>
            <a:r>
              <a:rPr lang="ru-RU" sz="1700" dirty="0" smtClean="0"/>
              <a:t>. 50-66. </a:t>
            </a:r>
          </a:p>
          <a:p>
            <a:pPr lvl="0"/>
            <a:r>
              <a:rPr lang="ru-RU" sz="1700" dirty="0" smtClean="0"/>
              <a:t>Кирдина С.Г. 2012. Об институциональных моделях финансирования реального сектора  в  Х- и </a:t>
            </a:r>
            <a:r>
              <a:rPr lang="en-US" sz="1700" dirty="0" smtClean="0"/>
              <a:t>Y</a:t>
            </a:r>
            <a:r>
              <a:rPr lang="ru-RU" sz="1700" dirty="0" smtClean="0"/>
              <a:t>-экономиках. В:  Финансы и реальный сектор: взаимодействие и конкуренция. Материалы IX Международного симпозиума по эволюционной экономике. 8 - 10 сентября 2011 г., Россия, Московская область, г. Пущино.  Санкт-Петербург: Нестор-История. </a:t>
            </a:r>
          </a:p>
          <a:p>
            <a:r>
              <a:rPr lang="ru-RU" sz="1700" dirty="0" smtClean="0"/>
              <a:t>Кирдина С.Г. 2013. Институциональные модели финансирования реального сектора. </a:t>
            </a:r>
            <a:r>
              <a:rPr lang="en-US" sz="1700" dirty="0" smtClean="0"/>
              <a:t>//</a:t>
            </a:r>
            <a:r>
              <a:rPr lang="ru-RU" sz="1700" dirty="0" smtClean="0"/>
              <a:t> Журнал НЭА (в печати)</a:t>
            </a:r>
            <a:endParaRPr lang="ru-RU" sz="17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СПАСИБО!</a:t>
            </a:r>
            <a:endParaRPr lang="ru-RU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CAE8BBF-D338-4402-ACBE-487841DAA3F1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>
              <a:hlinkClick r:id="rId2"/>
            </a:endParaRPr>
          </a:p>
          <a:p>
            <a:pPr algn="ctr">
              <a:buNone/>
            </a:pPr>
            <a:endParaRPr lang="en-US" dirty="0" smtClean="0">
              <a:hlinkClick r:id="rId2"/>
            </a:endParaRPr>
          </a:p>
          <a:p>
            <a:pPr algn="ctr">
              <a:buNone/>
            </a:pPr>
            <a:r>
              <a:rPr lang="en-US" dirty="0" smtClean="0">
                <a:hlinkClick r:id="rId2"/>
              </a:rPr>
              <a:t>kirdina@bk.ru</a:t>
            </a:r>
            <a:endParaRPr lang="en-US" dirty="0" smtClean="0"/>
          </a:p>
          <a:p>
            <a:pPr algn="ctr">
              <a:buNone/>
            </a:pPr>
            <a:endParaRPr lang="en-US" dirty="0" smtClean="0">
              <a:hlinkClick r:id="rId3"/>
            </a:endParaRPr>
          </a:p>
          <a:p>
            <a:pPr algn="ctr">
              <a:buNone/>
            </a:pPr>
            <a:r>
              <a:rPr lang="en-US" dirty="0" smtClean="0">
                <a:hlinkClick r:id="rId3"/>
              </a:rPr>
              <a:t>www.kirdina.ru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определения</a:t>
            </a:r>
            <a:endParaRPr lang="ru-RU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CAE8BBF-D338-4402-ACBE-487841DAA3F1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517632" cy="4325112"/>
          </a:xfrm>
        </p:spPr>
        <p:txBody>
          <a:bodyPr>
            <a:noAutofit/>
          </a:bodyPr>
          <a:lstStyle/>
          <a:p>
            <a:r>
              <a:rPr lang="ru-RU" sz="2200" dirty="0" smtClean="0"/>
              <a:t>Институциональный дизайн - это попытка изменения социальной системы в предполагаемом направлении на основе концептуального и абстрактного понимания системы;  сфера, где тестируются  практическая релевантность институциональных идей и теории (</a:t>
            </a:r>
            <a:r>
              <a:rPr lang="en-US" sz="2200" dirty="0" err="1" smtClean="0"/>
              <a:t>Ostrom</a:t>
            </a:r>
            <a:r>
              <a:rPr lang="ru-RU" sz="2200" dirty="0" smtClean="0"/>
              <a:t>, 1993; </a:t>
            </a:r>
            <a:r>
              <a:rPr lang="en-US" sz="2200" dirty="0" err="1" smtClean="0"/>
              <a:t>Goodvin</a:t>
            </a:r>
            <a:r>
              <a:rPr lang="ru-RU" sz="2200" dirty="0" smtClean="0"/>
              <a:t>, 1996; </a:t>
            </a:r>
            <a:r>
              <a:rPr lang="en-US" sz="2200" dirty="0" smtClean="0"/>
              <a:t>Weimer</a:t>
            </a:r>
            <a:r>
              <a:rPr lang="ru-RU" sz="2200" dirty="0" smtClean="0"/>
              <a:t>, 1995; </a:t>
            </a:r>
            <a:r>
              <a:rPr lang="en-US" sz="2200" dirty="0" err="1" smtClean="0"/>
              <a:t>Koremenos</a:t>
            </a:r>
            <a:r>
              <a:rPr lang="ru-RU" sz="2200" dirty="0" smtClean="0"/>
              <a:t>, 2004; </a:t>
            </a:r>
            <a:r>
              <a:rPr lang="en-US" sz="2200" dirty="0" err="1" smtClean="0"/>
              <a:t>Aligica</a:t>
            </a:r>
            <a:r>
              <a:rPr lang="ru-RU" sz="2200" dirty="0" smtClean="0"/>
              <a:t>, </a:t>
            </a:r>
            <a:r>
              <a:rPr lang="ru-RU" sz="2200" dirty="0" err="1" smtClean="0"/>
              <a:t>Boettke</a:t>
            </a:r>
            <a:r>
              <a:rPr lang="ru-RU" sz="2200" dirty="0" smtClean="0"/>
              <a:t>, 2012).</a:t>
            </a:r>
          </a:p>
          <a:p>
            <a:r>
              <a:rPr lang="ru-RU" sz="2200" dirty="0" smtClean="0"/>
              <a:t>Создание жизнеспособных институциональных форм предполагает изучение существующей  институциональной структуры. </a:t>
            </a:r>
          </a:p>
          <a:p>
            <a:r>
              <a:rPr lang="ru-RU" sz="2200" dirty="0" smtClean="0"/>
              <a:t>В данном исследовании речь идет о структурах наиболее существенных каналов и институтов, обеспечивающих передачу инвестиционных ресурсов от финансового сектора реальному сектору</a:t>
            </a:r>
            <a:r>
              <a:rPr lang="ru-RU" sz="2400" dirty="0" smtClean="0"/>
              <a:t>. 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Эмпирические данные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F6A1DC-6B07-4F78-8D83-D245AE6C338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Использованы  статистические данные о структуре источников инвестиций в р</a:t>
            </a:r>
            <a:r>
              <a:rPr lang="ru-RU" i="1" dirty="0" smtClean="0"/>
              <a:t>еальный сектор</a:t>
            </a:r>
            <a:r>
              <a:rPr lang="ru-RU" dirty="0" smtClean="0"/>
              <a:t> (объединяет отрасли экономики, производящие материальные и нематериальные товары и услуги) США и России: </a:t>
            </a:r>
            <a:endParaRPr lang="en-US" dirty="0" smtClean="0"/>
          </a:p>
          <a:p>
            <a:r>
              <a:rPr lang="en-US" sz="1600" b="1" dirty="0" smtClean="0"/>
              <a:t>the USA: </a:t>
            </a:r>
            <a:r>
              <a:rPr lang="en-US" sz="1600" i="1" dirty="0" smtClean="0"/>
              <a:t>Table 752. Corporate Funds -  Sources and Uses: </a:t>
            </a:r>
            <a:r>
              <a:rPr lang="en-US" sz="1600" b="1" i="1" dirty="0" smtClean="0"/>
              <a:t>1990 to 2010</a:t>
            </a:r>
            <a:r>
              <a:rPr lang="en-US" sz="1600" i="1" dirty="0" smtClean="0"/>
              <a:t>. U.S. Census Bureau, Statistical Abstracts of the United States. Washington, 2012. P. 495.</a:t>
            </a:r>
            <a:r>
              <a:rPr lang="en-US" sz="1600" dirty="0" smtClean="0"/>
              <a:t> Covers nonfarm nonfinancial corporate business (excluding individual businessmen and small enterprises).</a:t>
            </a:r>
          </a:p>
          <a:p>
            <a:r>
              <a:rPr lang="ru-RU" sz="1600" b="1" dirty="0" smtClean="0"/>
              <a:t>Россия</a:t>
            </a:r>
            <a:r>
              <a:rPr lang="en-US" sz="1600" b="1" dirty="0" smtClean="0"/>
              <a:t>: </a:t>
            </a:r>
            <a:r>
              <a:rPr lang="ru-RU" sz="1600" b="1" dirty="0" smtClean="0"/>
              <a:t> </a:t>
            </a:r>
            <a:r>
              <a:rPr lang="ru-RU" sz="1600" i="1" dirty="0" smtClean="0"/>
              <a:t>Структура инвестиций в основной капитал по источникам финансирования в России, в фактически действовавших ценах, </a:t>
            </a:r>
            <a:r>
              <a:rPr lang="ru-RU" sz="1600" b="1" i="1" dirty="0" smtClean="0"/>
              <a:t>1998-2010</a:t>
            </a:r>
            <a:r>
              <a:rPr lang="ru-RU" sz="1600" i="1" dirty="0" smtClean="0"/>
              <a:t>. </a:t>
            </a:r>
            <a:r>
              <a:rPr lang="ru-RU" sz="1600" dirty="0" smtClean="0"/>
              <a:t>Включает предприятия всех форм собственности (без субъектов малого предпринимательства), включая коммерческие и некоммерческие организации. Здесь объединяются субъекты как государственной, так и всех видов негосударственной собственности (частной, собственности </a:t>
            </a:r>
            <a:r>
              <a:rPr lang="ru-RU" sz="1600" dirty="0" err="1" smtClean="0"/>
              <a:t>госкорпораций</a:t>
            </a:r>
            <a:r>
              <a:rPr lang="ru-RU" sz="1600" dirty="0" smtClean="0"/>
              <a:t>, смешанной собственности, совместной собственности  и т.д.). Они включают в себя предприятия всех отраслей, в том числе финансовые и  сельскохозяйственные предприятия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Проблемы сравнительного статистического анализа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F6A1DC-6B07-4F78-8D83-D245AE6C338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2276872"/>
            <a:ext cx="8007350" cy="4191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Сравнение структуры инвестиций в основной капитал затрудняется недостаточной сопоставимостью данных:</a:t>
            </a:r>
          </a:p>
          <a:p>
            <a:r>
              <a:rPr lang="ru-RU" sz="2400" dirty="0" smtClean="0"/>
              <a:t>- неполное совпадение субъектов (сельскохозяйственный сектор не представлен в корпоративной статистике США)</a:t>
            </a:r>
          </a:p>
          <a:p>
            <a:r>
              <a:rPr lang="ru-RU" sz="2400" dirty="0" smtClean="0"/>
              <a:t>- специальная статистика по инвестициям в </a:t>
            </a:r>
            <a:r>
              <a:rPr lang="ru-RU" sz="2400" dirty="0" err="1" smtClean="0"/>
              <a:t>в</a:t>
            </a:r>
            <a:r>
              <a:rPr lang="ru-RU" sz="2400" dirty="0" smtClean="0"/>
              <a:t> основной капитал в России и общие данные по финансовым потокам корпораций в США.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85175" cy="1431925"/>
          </a:xfrm>
        </p:spPr>
        <p:txBody>
          <a:bodyPr/>
          <a:lstStyle/>
          <a:p>
            <a:pPr lvl="0" eaLnBrk="1" hangingPunct="1"/>
            <a:r>
              <a:rPr lang="en-US" sz="2400" dirty="0" smtClean="0"/>
              <a:t>The USA: Corporate Funds – Sources and Uses, current prices, 1990-2010, % </a:t>
            </a: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F6A1DC-6B07-4F78-8D83-D245AE6C3386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</p:nvPr>
        </p:nvGraphicFramePr>
        <p:xfrm>
          <a:off x="1066797" y="1524000"/>
          <a:ext cx="6689727" cy="4626304"/>
        </p:xfrm>
        <a:graphic>
          <a:graphicData uri="http://schemas.openxmlformats.org/drawingml/2006/table">
            <a:tbl>
              <a:tblPr/>
              <a:tblGrid>
                <a:gridCol w="1196618"/>
                <a:gridCol w="610505"/>
                <a:gridCol w="610505"/>
                <a:gridCol w="610505"/>
                <a:gridCol w="610505"/>
                <a:gridCol w="610505"/>
                <a:gridCol w="610505"/>
                <a:gridCol w="610505"/>
                <a:gridCol w="609787"/>
                <a:gridCol w="609787"/>
              </a:tblGrid>
              <a:tr h="2311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1990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1995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2005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2006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2007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2008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2010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3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Funds for investment,</a:t>
                      </a:r>
                      <a:endParaRPr lang="ru-RU" sz="12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total</a:t>
                      </a:r>
                      <a:endParaRPr lang="ru-RU" sz="12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0141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Internal funds (</a:t>
                      </a:r>
                      <a:r>
                        <a:rPr lang="ru-RU" sz="12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12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IVA)</a:t>
                      </a:r>
                      <a:r>
                        <a:rPr lang="ru-RU" sz="12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, </a:t>
                      </a:r>
                      <a:endParaRPr lang="ru-RU" sz="12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including</a:t>
                      </a:r>
                      <a:endParaRPr lang="ru-RU" sz="12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69.8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60.9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37.3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53.1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56.6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45.3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76.4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91.9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58.8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30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 - profits after tax and dividends</a:t>
                      </a:r>
                      <a:endParaRPr lang="ru-RU" sz="12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4.4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11.4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0.6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25.1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17.8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11.3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5.2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2.2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11.3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141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2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capital consumption allowance</a:t>
                      </a:r>
                      <a:endParaRPr lang="ru-RU" sz="12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58.0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44.3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31.4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28.1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31.0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26.8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57.8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72.2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36.6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65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50" dirty="0">
                          <a:latin typeface="Verdana"/>
                          <a:ea typeface="Times New Roman"/>
                          <a:cs typeface="Arial"/>
                        </a:rPr>
                        <a:t>Net increase in liabilities, including</a:t>
                      </a:r>
                      <a:endParaRPr lang="ru-RU" sz="12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30.2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39.1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62.7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46.9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43.4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54.7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23.6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8.1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41.2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06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50" dirty="0">
                          <a:latin typeface="Verdana"/>
                          <a:ea typeface="Times New Roman"/>
                          <a:cs typeface="Arial"/>
                        </a:rPr>
                        <a:t> - Net funds raised in markets</a:t>
                      </a:r>
                      <a:endParaRPr lang="ru-RU" sz="12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11.8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17.9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12.4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-0.9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-5.1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-1.9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-3.1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-6.0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4.0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4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among them:  FDI</a:t>
                      </a:r>
                      <a:endParaRPr lang="ru-RU" sz="12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9.7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5.5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12.6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4.8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9.9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12.3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16.8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8.8</a:t>
                      </a:r>
                      <a:endParaRPr lang="ru-RU" sz="11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8.4</a:t>
                      </a:r>
                      <a:endParaRPr lang="ru-RU" sz="11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Структурный анализ финансирования реального сектора в США</a:t>
            </a:r>
            <a:endParaRPr lang="ru-RU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F6A1DC-6B07-4F78-8D83-D245AE6C338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/>
              <a:t>Доминируют внутренние источники финансирования</a:t>
            </a:r>
            <a:r>
              <a:rPr lang="en-US" sz="2200" dirty="0" smtClean="0"/>
              <a:t> (60% </a:t>
            </a:r>
            <a:r>
              <a:rPr lang="ru-RU" sz="2200" dirty="0" smtClean="0"/>
              <a:t>в среднем и свыше </a:t>
            </a:r>
            <a:r>
              <a:rPr lang="en-US" sz="2200" dirty="0" smtClean="0"/>
              <a:t> 90%</a:t>
            </a:r>
            <a:r>
              <a:rPr lang="ru-RU" sz="2200" dirty="0" smtClean="0"/>
              <a:t> в</a:t>
            </a:r>
            <a:r>
              <a:rPr lang="en-US" sz="2200" dirty="0" smtClean="0"/>
              <a:t> 2009).</a:t>
            </a:r>
          </a:p>
          <a:p>
            <a:pPr marL="900113"/>
            <a:r>
              <a:rPr lang="ru-RU" sz="2200" b="1" dirty="0" smtClean="0"/>
              <a:t>Наибольшая доля </a:t>
            </a:r>
            <a:r>
              <a:rPr lang="ru-RU" sz="2200" dirty="0" smtClean="0"/>
              <a:t>во внутренних источниках финансирования принадлежит  </a:t>
            </a:r>
            <a:r>
              <a:rPr lang="ru-RU" sz="2200" b="1" dirty="0" smtClean="0"/>
              <a:t>амортизационным накоплениям</a:t>
            </a:r>
            <a:r>
              <a:rPr lang="en-US" sz="2200" dirty="0" smtClean="0"/>
              <a:t>(</a:t>
            </a:r>
            <a:r>
              <a:rPr lang="ru-RU" sz="2200" dirty="0" smtClean="0"/>
              <a:t>более половины и до уровня </a:t>
            </a:r>
            <a:r>
              <a:rPr lang="en-US" sz="2200" dirty="0" smtClean="0"/>
              <a:t> 75-85%).</a:t>
            </a:r>
          </a:p>
          <a:p>
            <a:r>
              <a:rPr lang="en-US" sz="2200" b="1" dirty="0" smtClean="0"/>
              <a:t> </a:t>
            </a:r>
            <a:r>
              <a:rPr lang="ru-RU" sz="2200" b="1" dirty="0" smtClean="0"/>
              <a:t>Привлеченные средства </a:t>
            </a:r>
            <a:r>
              <a:rPr lang="ru-RU" sz="2200" dirty="0" smtClean="0"/>
              <a:t>составляют </a:t>
            </a:r>
            <a:r>
              <a:rPr lang="ru-RU" sz="2200" b="1" dirty="0" smtClean="0"/>
              <a:t>менее половины.</a:t>
            </a:r>
          </a:p>
          <a:p>
            <a:pPr marL="982663" indent="-982663"/>
            <a:r>
              <a:rPr lang="ru-RU" sz="2200" dirty="0" smtClean="0"/>
              <a:t>Уровень </a:t>
            </a:r>
            <a:r>
              <a:rPr lang="en-US" sz="2200" dirty="0" smtClean="0"/>
              <a:t> </a:t>
            </a:r>
            <a:r>
              <a:rPr lang="en-US" sz="2200" b="1" dirty="0" smtClean="0"/>
              <a:t>FDI </a:t>
            </a:r>
            <a:r>
              <a:rPr lang="ru-RU" sz="2200" b="1" dirty="0" smtClean="0"/>
              <a:t>- </a:t>
            </a:r>
            <a:r>
              <a:rPr lang="en-US" sz="2200" b="1" dirty="0" smtClean="0"/>
              <a:t>10% </a:t>
            </a:r>
            <a:r>
              <a:rPr lang="ru-RU" sz="2200" b="1" dirty="0" smtClean="0"/>
              <a:t> </a:t>
            </a:r>
            <a:r>
              <a:rPr lang="ru-RU" sz="2200" dirty="0" smtClean="0"/>
              <a:t>в среднем</a:t>
            </a:r>
            <a:r>
              <a:rPr lang="en-US" sz="2200" dirty="0" smtClean="0"/>
              <a:t>. </a:t>
            </a: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385175" cy="94686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Россия: структура инвестиции в основной капитал, в текущих ценах, </a:t>
            </a:r>
            <a:r>
              <a:rPr lang="en-US" sz="2400" dirty="0" smtClean="0"/>
              <a:t> 1998-2010, %</a:t>
            </a: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F6A1DC-6B07-4F78-8D83-D245AE6C3386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"/>
          </p:nvPr>
        </p:nvGraphicFramePr>
        <p:xfrm>
          <a:off x="609600" y="1295400"/>
          <a:ext cx="8229600" cy="4790571"/>
        </p:xfrm>
        <a:graphic>
          <a:graphicData uri="http://schemas.openxmlformats.org/drawingml/2006/table">
            <a:tbl>
              <a:tblPr/>
              <a:tblGrid>
                <a:gridCol w="1150515"/>
                <a:gridCol w="522894"/>
                <a:gridCol w="558294"/>
                <a:gridCol w="591482"/>
                <a:gridCol w="558294"/>
                <a:gridCol w="591482"/>
                <a:gridCol w="522894"/>
                <a:gridCol w="522894"/>
                <a:gridCol w="522894"/>
                <a:gridCol w="522156"/>
                <a:gridCol w="522894"/>
                <a:gridCol w="522894"/>
                <a:gridCol w="522894"/>
                <a:gridCol w="597119"/>
              </a:tblGrid>
              <a:tr h="38100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kern="5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50" dirty="0">
                          <a:latin typeface="Verdana"/>
                          <a:ea typeface="Times New Roman"/>
                          <a:cs typeface="Times New Roman"/>
                        </a:rPr>
                        <a:t>1995</a:t>
                      </a:r>
                      <a:endParaRPr lang="ru-RU" sz="105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50" dirty="0">
                          <a:latin typeface="Verdana"/>
                          <a:ea typeface="Times New Roman"/>
                          <a:cs typeface="Times New Roman"/>
                        </a:rPr>
                        <a:t>1999</a:t>
                      </a:r>
                      <a:endParaRPr lang="ru-RU" sz="105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50" dirty="0">
                          <a:latin typeface="Verdana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05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50" dirty="0">
                          <a:latin typeface="Verdana"/>
                          <a:ea typeface="Times New Roman"/>
                          <a:cs typeface="Times New Roman"/>
                        </a:rPr>
                        <a:t>2001</a:t>
                      </a:r>
                      <a:endParaRPr lang="ru-RU" sz="105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50" dirty="0">
                          <a:latin typeface="Verdana"/>
                          <a:ea typeface="Times New Roman"/>
                          <a:cs typeface="Times New Roman"/>
                        </a:rPr>
                        <a:t>2002</a:t>
                      </a:r>
                      <a:endParaRPr lang="ru-RU" sz="105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50" dirty="0">
                          <a:latin typeface="Verdana"/>
                          <a:ea typeface="Times New Roman"/>
                          <a:cs typeface="Times New Roman"/>
                        </a:rPr>
                        <a:t>2003</a:t>
                      </a:r>
                      <a:endParaRPr lang="ru-RU" sz="105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50" dirty="0">
                          <a:latin typeface="Verdana"/>
                          <a:ea typeface="Times New Roman"/>
                          <a:cs typeface="Times New Roman"/>
                        </a:rPr>
                        <a:t>2004</a:t>
                      </a:r>
                      <a:endParaRPr lang="ru-RU" sz="105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50" dirty="0">
                          <a:latin typeface="Verdana"/>
                          <a:ea typeface="Times New Roman"/>
                          <a:cs typeface="Times New Roman"/>
                        </a:rPr>
                        <a:t>2005</a:t>
                      </a:r>
                      <a:endParaRPr lang="ru-RU" sz="105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50" dirty="0">
                          <a:latin typeface="Verdana"/>
                          <a:ea typeface="Times New Roman"/>
                          <a:cs typeface="Times New Roman"/>
                        </a:rPr>
                        <a:t>2006</a:t>
                      </a:r>
                      <a:endParaRPr lang="ru-RU" sz="105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50" dirty="0">
                          <a:latin typeface="Verdana"/>
                          <a:ea typeface="Times New Roman"/>
                          <a:cs typeface="Times New Roman"/>
                        </a:rPr>
                        <a:t>2007</a:t>
                      </a:r>
                      <a:endParaRPr lang="ru-RU" sz="105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50" dirty="0">
                          <a:latin typeface="Verdana"/>
                          <a:ea typeface="Times New Roman"/>
                          <a:cs typeface="Times New Roman"/>
                        </a:rPr>
                        <a:t>2008</a:t>
                      </a:r>
                      <a:endParaRPr lang="ru-RU" sz="105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50" dirty="0">
                          <a:latin typeface="Verdana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105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kern="50" dirty="0">
                          <a:latin typeface="Verdana"/>
                          <a:ea typeface="Times New Roman"/>
                          <a:cs typeface="Times New Roman"/>
                        </a:rPr>
                        <a:t>2010</a:t>
                      </a:r>
                      <a:endParaRPr lang="ru-RU" sz="105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74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50" dirty="0" smtClean="0">
                          <a:latin typeface="Verdana"/>
                          <a:ea typeface="Times New Roman"/>
                          <a:cs typeface="Times New Roman"/>
                        </a:rPr>
                        <a:t>Инвестиции,</a:t>
                      </a:r>
                    </a:p>
                    <a:p>
                      <a:pPr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50" dirty="0" smtClean="0">
                          <a:latin typeface="Verdana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0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latin typeface="Verdana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74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50" dirty="0" smtClean="0">
                          <a:latin typeface="Verdana"/>
                          <a:ea typeface="Times New Roman"/>
                          <a:cs typeface="Times New Roman"/>
                        </a:rPr>
                        <a:t>Внутренние источники, в т.ч.</a:t>
                      </a:r>
                      <a:endParaRPr lang="ru-RU" sz="10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latin typeface="Verdana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latin typeface="Verdana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latin typeface="Verdana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49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45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45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45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44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42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40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39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37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latin typeface="Verdana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32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50" dirty="0" smtClean="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000" kern="50" dirty="0" smtClean="0">
                          <a:latin typeface="Verdana"/>
                          <a:ea typeface="Times New Roman"/>
                          <a:cs typeface="Times New Roman"/>
                        </a:rPr>
                        <a:t>прибыль после налогов и дивидендов</a:t>
                      </a:r>
                      <a:endParaRPr lang="ru-RU" sz="10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latin typeface="Verdana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16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23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24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19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18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19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20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20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19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18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16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latin typeface="Verdana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74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50" dirty="0" smtClean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50" dirty="0" smtClean="0">
                          <a:latin typeface="Verdana"/>
                          <a:ea typeface="Times New Roman"/>
                          <a:cs typeface="Times New Roman"/>
                        </a:rPr>
                        <a:t>- амортизация</a:t>
                      </a:r>
                      <a:endParaRPr lang="ru-RU" sz="10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kern="50">
                          <a:latin typeface="Verdana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i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x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18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19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22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24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23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21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19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18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17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18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kern="50">
                          <a:latin typeface="Verdana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06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50" dirty="0" smtClean="0">
                          <a:latin typeface="Verdana"/>
                          <a:ea typeface="Times New Roman"/>
                          <a:cs typeface="Times New Roman"/>
                        </a:rPr>
                        <a:t>Привлеченные средства, в т.ч.</a:t>
                      </a:r>
                      <a:endParaRPr lang="ru-RU" sz="10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latin typeface="Verdana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48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52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51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55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55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55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56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58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60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61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63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 dirty="0">
                          <a:latin typeface="Verdana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9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50" dirty="0" smtClean="0">
                          <a:latin typeface="Verdana"/>
                          <a:ea typeface="Times New Roman"/>
                          <a:cs typeface="Times New Roman"/>
                        </a:rPr>
                        <a:t>- кредиты и займы</a:t>
                      </a:r>
                      <a:endParaRPr lang="ru-RU" sz="10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9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10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9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12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13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15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14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16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17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18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18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latin typeface="Verdana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38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50" dirty="0">
                          <a:latin typeface="Verdana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000" kern="50" dirty="0" smtClean="0">
                          <a:latin typeface="Verdana"/>
                          <a:ea typeface="Times New Roman"/>
                          <a:cs typeface="Times New Roman"/>
                        </a:rPr>
                        <a:t>бюджетные и внебюджетные средства</a:t>
                      </a:r>
                      <a:endParaRPr lang="ru-RU" sz="10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latin typeface="Verdana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26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27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23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22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21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19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21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21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22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21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22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kern="50">
                          <a:latin typeface="Verdana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74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50" dirty="0" smtClean="0"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000" kern="50" dirty="0" smtClean="0">
                          <a:latin typeface="Verdana"/>
                          <a:ea typeface="Times New Roman"/>
                          <a:cs typeface="Times New Roman"/>
                        </a:rPr>
                        <a:t> средства вышестоящих организаций</a:t>
                      </a:r>
                      <a:endParaRPr lang="ru-RU" sz="10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latin typeface="Verdana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Х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х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х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12</a:t>
                      </a:r>
                      <a:endParaRPr lang="ru-RU" sz="140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13</a:t>
                      </a:r>
                      <a:endParaRPr lang="ru-RU" sz="140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13</a:t>
                      </a:r>
                      <a:endParaRPr lang="ru-RU" sz="140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11</a:t>
                      </a:r>
                      <a:endParaRPr lang="ru-RU" sz="140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13</a:t>
                      </a:r>
                      <a:endParaRPr lang="ru-RU" sz="140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11</a:t>
                      </a:r>
                      <a:endParaRPr lang="ru-RU" sz="140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14</a:t>
                      </a:r>
                      <a:endParaRPr lang="ru-RU" sz="140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16</a:t>
                      </a:r>
                      <a:endParaRPr lang="ru-RU" sz="140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50" dirty="0">
                          <a:latin typeface="Verdana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 b="1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21590" indent="209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50" dirty="0" smtClean="0">
                          <a:latin typeface="Verdana"/>
                          <a:ea typeface="Times New Roman"/>
                          <a:cs typeface="Times New Roman"/>
                        </a:rPr>
                        <a:t>Иностранные инвестиции</a:t>
                      </a:r>
                      <a:endParaRPr lang="ru-RU" sz="10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kern="50">
                          <a:latin typeface="Verdana"/>
                          <a:ea typeface="Times New Roman"/>
                          <a:cs typeface="Times New Roman"/>
                        </a:rPr>
                        <a:t>x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Х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х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х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х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Х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7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х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х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5</a:t>
                      </a:r>
                      <a:endParaRPr lang="ru-RU" sz="1400" kern="5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Calibri"/>
                        </a:rPr>
                        <a:t>6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50" dirty="0">
                          <a:latin typeface="Verdana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kern="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91" marR="589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 flipH="1">
            <a:off x="8534400" y="1371600"/>
            <a:ext cx="457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44475"/>
            <a:ext cx="8763000" cy="1431925"/>
          </a:xfrm>
        </p:spPr>
        <p:txBody>
          <a:bodyPr/>
          <a:lstStyle/>
          <a:p>
            <a:r>
              <a:rPr lang="ru-RU" sz="2900" dirty="0" smtClean="0"/>
              <a:t>Структурный анализ финансирования реального сектора в России</a:t>
            </a:r>
            <a:endParaRPr lang="ru-RU" sz="29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F6A1DC-6B07-4F78-8D83-D245AE6C3386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8007350" cy="4191000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В отличие от  США, </a:t>
            </a:r>
            <a:r>
              <a:rPr lang="ru-RU" sz="1800" b="1" dirty="0" smtClean="0"/>
              <a:t>основная</a:t>
            </a:r>
            <a:r>
              <a:rPr lang="ru-RU" sz="1800" dirty="0" smtClean="0"/>
              <a:t> доля приходится </a:t>
            </a:r>
            <a:r>
              <a:rPr lang="ru-RU" sz="1800" b="1" dirty="0" smtClean="0"/>
              <a:t>на внешние </a:t>
            </a:r>
            <a:r>
              <a:rPr lang="ru-RU" sz="1800" dirty="0" smtClean="0"/>
              <a:t>источники (более половины)</a:t>
            </a:r>
          </a:p>
          <a:p>
            <a:pPr marL="1074738" indent="-269875"/>
            <a:r>
              <a:rPr lang="ru-RU" sz="1800" b="1" dirty="0" smtClean="0"/>
              <a:t>Слабая роль амортизационных накоплений </a:t>
            </a:r>
            <a:r>
              <a:rPr lang="en-US" sz="1800" dirty="0" smtClean="0"/>
              <a:t>(</a:t>
            </a:r>
            <a:r>
              <a:rPr lang="ru-RU" sz="1800" dirty="0" smtClean="0"/>
              <a:t>менее половины во внутренних источника или менее одной пятой в общей структуре инвестиций</a:t>
            </a:r>
            <a:r>
              <a:rPr lang="en-US" sz="1800" dirty="0" smtClean="0"/>
              <a:t>).   </a:t>
            </a:r>
            <a:endParaRPr lang="ru-RU" sz="1800" dirty="0" smtClean="0"/>
          </a:p>
          <a:p>
            <a:r>
              <a:rPr lang="ru-RU" sz="1800" b="1" dirty="0" smtClean="0"/>
              <a:t>Основная доля во внешних источниках принадлежит централизованно распределяемым средствам  </a:t>
            </a:r>
            <a:r>
              <a:rPr lang="ru-RU" sz="1800" dirty="0" smtClean="0"/>
              <a:t>из бюджета, внебюджетных фондов и вышестоящих организаций при меньшей доле средств, привлекаемых с рынка, хотя доля последних возрастает. </a:t>
            </a:r>
          </a:p>
          <a:p>
            <a:r>
              <a:rPr lang="ru-RU" sz="1800" dirty="0" smtClean="0"/>
              <a:t>Особенностью России является такой источник инвестиций, как средства вышестоящих организаций – его доля растет  и сопоставима с долями прибыли, амортизации, бюджетных фондов и средств с рынка.</a:t>
            </a:r>
            <a:r>
              <a:rPr lang="en-US" sz="1800" dirty="0" smtClean="0"/>
              <a:t>  </a:t>
            </a:r>
            <a:endParaRPr lang="ru-RU" sz="1800" dirty="0" smtClean="0"/>
          </a:p>
          <a:p>
            <a:pPr marL="1074738" indent="-269875"/>
            <a:r>
              <a:rPr lang="ru-RU" sz="1800" dirty="0" smtClean="0"/>
              <a:t>Доля прямых иностранных инвестиций  в два раза ниже и составляет </a:t>
            </a:r>
            <a:r>
              <a:rPr lang="en-US" sz="1800" b="1" dirty="0" smtClean="0"/>
              <a:t> 5% </a:t>
            </a:r>
            <a:r>
              <a:rPr lang="ru-RU" sz="1800" dirty="0" smtClean="0"/>
              <a:t>в среднем</a:t>
            </a:r>
            <a:r>
              <a:rPr lang="en-US" sz="1800" dirty="0" smtClean="0"/>
              <a:t>. </a:t>
            </a:r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Почему различна структура источников финансирования?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F6A1DC-6B07-4F78-8D83-D245AE6C338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Объяснением может служить различная структура  собственности, обусловленная  различием матриц доминирующих экономических институтов (Х-экономика в России и </a:t>
            </a:r>
            <a:r>
              <a:rPr lang="en-US" dirty="0" smtClean="0"/>
              <a:t>Y</a:t>
            </a:r>
            <a:r>
              <a:rPr lang="ru-RU" dirty="0" smtClean="0"/>
              <a:t>-экономика в США).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920</TotalTime>
  <Words>1642</Words>
  <Application>Microsoft Office PowerPoint</Application>
  <PresentationFormat>Экран (4:3)</PresentationFormat>
  <Paragraphs>454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Обычная</vt:lpstr>
      <vt:lpstr>Институциональный дизайн воспроизводственных процессов в разных типах экономик</vt:lpstr>
      <vt:lpstr>Основные определения</vt:lpstr>
      <vt:lpstr>Эмпирические данные</vt:lpstr>
      <vt:lpstr>Проблемы сравнительного статистического анализа</vt:lpstr>
      <vt:lpstr>The USA: Corporate Funds – Sources and Uses, current prices, 1990-2010, % </vt:lpstr>
      <vt:lpstr>Структурный анализ финансирования реального сектора в США</vt:lpstr>
      <vt:lpstr>Россия: структура инвестиции в основной капитал, в текущих ценах,  1998-2010, %</vt:lpstr>
      <vt:lpstr>Структурный анализ финансирования реального сектора в России</vt:lpstr>
      <vt:lpstr>Почему различна структура источников финансирования?</vt:lpstr>
      <vt:lpstr>Gross Fixed Investment in the USA, 2003-2010, %.  Source: Table 5.9. Changes in Net Stock of Produced Assets (Fixed Assets and Inventories)</vt:lpstr>
      <vt:lpstr>Инвестиции в основной капитал в России, по видам собственности, % </vt:lpstr>
      <vt:lpstr>Различная группировка видов собственности в России и США</vt:lpstr>
      <vt:lpstr>Неоднозначность государственной собственности в России</vt:lpstr>
      <vt:lpstr>Выделены две доминирующие институциональные модели финансирования реального сектора: государство- инвестор (Россия) и государство-регулятор (США)</vt:lpstr>
      <vt:lpstr>Слайд 15</vt:lpstr>
      <vt:lpstr>Слайд 16</vt:lpstr>
      <vt:lpstr>Литература</vt:lpstr>
      <vt:lpstr>СПАСИБО!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Sony</dc:creator>
  <cp:lastModifiedBy>Sony</cp:lastModifiedBy>
  <cp:revision>70</cp:revision>
  <dcterms:created xsi:type="dcterms:W3CDTF">2013-01-28T19:37:00Z</dcterms:created>
  <dcterms:modified xsi:type="dcterms:W3CDTF">2013-06-04T18:58:22Z</dcterms:modified>
</cp:coreProperties>
</file>