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33"/>
  </p:notesMasterIdLst>
  <p:handoutMasterIdLst>
    <p:handoutMasterId r:id="rId34"/>
  </p:handoutMasterIdLst>
  <p:sldIdLst>
    <p:sldId id="256" r:id="rId2"/>
    <p:sldId id="277" r:id="rId3"/>
    <p:sldId id="280" r:id="rId4"/>
    <p:sldId id="257" r:id="rId5"/>
    <p:sldId id="283" r:id="rId6"/>
    <p:sldId id="282" r:id="rId7"/>
    <p:sldId id="281" r:id="rId8"/>
    <p:sldId id="284" r:id="rId9"/>
    <p:sldId id="285" r:id="rId10"/>
    <p:sldId id="288" r:id="rId11"/>
    <p:sldId id="286" r:id="rId12"/>
    <p:sldId id="259" r:id="rId13"/>
    <p:sldId id="263" r:id="rId14"/>
    <p:sldId id="271" r:id="rId15"/>
    <p:sldId id="272" r:id="rId16"/>
    <p:sldId id="289" r:id="rId17"/>
    <p:sldId id="290" r:id="rId18"/>
    <p:sldId id="291" r:id="rId19"/>
    <p:sldId id="293" r:id="rId20"/>
    <p:sldId id="292" r:id="rId21"/>
    <p:sldId id="294" r:id="rId22"/>
    <p:sldId id="295" r:id="rId23"/>
    <p:sldId id="278" r:id="rId24"/>
    <p:sldId id="267" r:id="rId25"/>
    <p:sldId id="268" r:id="rId26"/>
    <p:sldId id="287" r:id="rId27"/>
    <p:sldId id="276" r:id="rId28"/>
    <p:sldId id="264" r:id="rId29"/>
    <p:sldId id="265" r:id="rId30"/>
    <p:sldId id="266" r:id="rId31"/>
    <p:sldId id="261" r:id="rId3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320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D81602-F77E-4669-AFDE-4FACADC9B774}" type="datetimeFigureOut">
              <a:rPr lang="ru-RU" smtClean="0"/>
              <a:pPr/>
              <a:t>04.06.2013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A5EF0F-9CCA-4B50-925D-87BFD532C1B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A15A00-88D0-4589-B13A-BB786EFAE19E}" type="datetimeFigureOut">
              <a:rPr lang="ru-RU" smtClean="0"/>
              <a:pPr/>
              <a:t>04.06.2013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E799B6-4C21-48C3-8BCA-94EA81C8A67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E799B6-4C21-48C3-8BCA-94EA81C8A67C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4C7DEAD-ED34-4302-ABB1-413D05642E8E}" type="slidenum">
              <a:rPr lang="ru-RU"/>
              <a:pPr/>
              <a:t>24</a:t>
            </a:fld>
            <a:endParaRPr lang="ru-RU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dirty="0" smtClean="0"/>
              <a:t>There is an explanation why X- or Y-matrix institutions dominate in different countries. Our hypothesis is that the material and technological environment is the key factor. The environment can be a </a:t>
            </a:r>
            <a:r>
              <a:rPr lang="en-US" i="1" dirty="0" smtClean="0"/>
              <a:t>communal </a:t>
            </a:r>
            <a:r>
              <a:rPr lang="en-US" dirty="0" smtClean="0"/>
              <a:t> indivisible system, where removal of some elements can lead to disintegration of the whole system, -  or it can be </a:t>
            </a:r>
            <a:r>
              <a:rPr lang="en-US" i="1" dirty="0" smtClean="0"/>
              <a:t>non-communal</a:t>
            </a:r>
            <a:r>
              <a:rPr lang="en-US" dirty="0" smtClean="0"/>
              <a:t> with possibilities of its technological division. In a communal environment the institutions of X-matrix are dominant whereas Y-matrix institutions are complementary. In a non-communal environment it is </a:t>
            </a:r>
            <a:r>
              <a:rPr lang="en-US" i="1" dirty="0" smtClean="0"/>
              <a:t>vice versa</a:t>
            </a:r>
            <a:r>
              <a:rPr lang="en-US" dirty="0" smtClean="0"/>
              <a:t>. </a:t>
            </a:r>
          </a:p>
          <a:p>
            <a:pPr eaLnBrk="1" hangingPunct="1"/>
            <a:r>
              <a:rPr lang="en-US" dirty="0" smtClean="0"/>
              <a:t>Examples of communal material environment in my country (Russia) are rail transport, gas pipelines, energy consolidated grid, housing in urban areas, engineering services and infrastructure etc.</a:t>
            </a:r>
            <a:endParaRPr lang="ru-RU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B97CC51-13A7-46D8-86C7-D1E52C175931}" type="slidenum">
              <a:rPr lang="ru-RU"/>
              <a:pPr/>
              <a:t>25</a:t>
            </a:fld>
            <a:endParaRPr lang="ru-RU"/>
          </a:p>
        </p:txBody>
      </p:sp>
      <p:sp>
        <p:nvSpPr>
          <p:cNvPr id="81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Все предыдущие рассуждения могут быть свернуты в пару предложений, составляющих суть теории </a:t>
            </a:r>
            <a:r>
              <a:rPr lang="ru-RU" dirty="0" err="1"/>
              <a:t>институицональных</a:t>
            </a:r>
            <a:r>
              <a:rPr lang="ru-RU" dirty="0"/>
              <a:t> матриц, или « </a:t>
            </a:r>
            <a:r>
              <a:rPr lang="en-US" dirty="0"/>
              <a:t>X</a:t>
            </a:r>
            <a:r>
              <a:rPr lang="ru-RU" dirty="0"/>
              <a:t>-</a:t>
            </a:r>
            <a:r>
              <a:rPr lang="en-US" dirty="0"/>
              <a:t>Y</a:t>
            </a:r>
            <a:r>
              <a:rPr lang="ru-RU" dirty="0"/>
              <a:t>- теории» – они представлены на слайде .Можно сказать, что формирование соответствующих институциональных матриц – это «полезный приспособительный эффект системы» в соотношении социума и среды, в которой он живет. </a:t>
            </a:r>
          </a:p>
          <a:p>
            <a:r>
              <a:rPr lang="ru-RU" dirty="0"/>
              <a:t>Конечно, мы можем развертывать эти утверждения дальше</a:t>
            </a:r>
            <a:r>
              <a:rPr lang="ru-RU" dirty="0" smtClean="0"/>
              <a:t>. Примеры революций </a:t>
            </a:r>
            <a:endParaRPr lang="ru-R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60242A1B-4890-4149-95E1-557881ABD556}" type="datetime1">
              <a:rPr lang="ru-RU" smtClean="0"/>
              <a:pPr/>
              <a:t>04.06.2013</a:t>
            </a:fld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5CAE8BBF-D338-4402-ACBE-487841DAA3F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B823FF-B8F0-4C72-B4F4-8805D9785C82}" type="datetime1">
              <a:rPr lang="ru-RU" smtClean="0"/>
              <a:pPr/>
              <a:t>04.06.2013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CAE8BBF-D338-4402-ACBE-487841DAA3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E01E081-BB2D-421D-AA8E-A65DB684657F}" type="datetime1">
              <a:rPr lang="ru-RU" smtClean="0"/>
              <a:pPr/>
              <a:t>04.06.2013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CAE8BBF-D338-4402-ACBE-487841DAA3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582B659-3B6A-427C-9FE9-B672FE9EB51A}" type="datetime1">
              <a:rPr lang="ru-RU" smtClean="0"/>
              <a:pPr/>
              <a:t>04.06.2013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CAE8BBF-D338-4402-ACBE-487841DAA3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EAD19099-A063-4B62-8818-D2284EA7D212}" type="datetime1">
              <a:rPr lang="ru-RU" smtClean="0"/>
              <a:pPr/>
              <a:t>04.06.2013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5CAE8BBF-D338-4402-ACBE-487841DAA3F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A45183F-564A-4488-B535-187F36D4D7A6}" type="datetime1">
              <a:rPr lang="ru-RU" smtClean="0"/>
              <a:pPr/>
              <a:t>04.06.2013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5CAE8BBF-D338-4402-ACBE-487841DAA3F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E792826-2EB5-4B15-A66C-18B2DFCBC683}" type="datetime1">
              <a:rPr lang="ru-RU" smtClean="0"/>
              <a:pPr/>
              <a:t>04.06.2013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5CAE8BBF-D338-4402-ACBE-487841DAA3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3F9034-95D8-4009-9760-D605D8370D03}" type="datetime1">
              <a:rPr lang="ru-RU" smtClean="0"/>
              <a:pPr/>
              <a:t>04.06.2013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CAE8BBF-D338-4402-ACBE-487841DAA3F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8C30A0A-3C41-4D79-BDCD-18F4E529D6BF}" type="datetime1">
              <a:rPr lang="ru-RU" smtClean="0"/>
              <a:pPr/>
              <a:t>04.06.2013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CAE8BBF-D338-4402-ACBE-487841DAA3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9" name="Дата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B53D0AD6-7712-424A-9AFB-974E4CFB41CC}" type="datetime1">
              <a:rPr lang="ru-RU" smtClean="0"/>
              <a:pPr/>
              <a:t>04.06.2013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5CAE8BBF-D338-4402-ACBE-487841DAA3F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7C67810D-F9B8-48D1-9F69-53F4D7DBE6B2}" type="datetime1">
              <a:rPr lang="ru-RU" smtClean="0"/>
              <a:pPr/>
              <a:t>04.06.2013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5CAE8BBF-D338-4402-ACBE-487841DAA3F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D311F91C-687D-4C8B-BD31-9AD0621F5A7D}" type="datetime1">
              <a:rPr lang="ru-RU" smtClean="0"/>
              <a:pPr/>
              <a:t>04.06.2013</a:t>
            </a:fld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5CAE8BBF-D338-4402-ACBE-487841DAA3F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hf hdr="0" ftr="0" dt="0"/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11.wav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jnet.org/" TargetMode="External"/><Relationship Id="rId2" Type="http://schemas.openxmlformats.org/officeDocument/2006/relationships/hyperlink" Target="http://www.groundreport.com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scc.sibirp.ru/" TargetMode="External"/><Relationship Id="rId5" Type="http://schemas.openxmlformats.org/officeDocument/2006/relationships/hyperlink" Target="http://birdfish.ru/whatis/" TargetMode="External"/><Relationship Id="rId4" Type="http://schemas.openxmlformats.org/officeDocument/2006/relationships/hyperlink" Target="http://www.dzyalosh.ru/01-comm/books/souchastie/Dzyaloshinsky_book_part3.pdf" TargetMode="Externa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irdina.ru/" TargetMode="External"/><Relationship Id="rId2" Type="http://schemas.openxmlformats.org/officeDocument/2006/relationships/hyperlink" Target="mailto:kirdina@bk.ru" TargetMode="Externa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11.wav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1700808"/>
            <a:ext cx="8458200" cy="1470025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Институциональный дизайн гражданского общества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4221088"/>
            <a:ext cx="4953000" cy="1752600"/>
          </a:xfrm>
        </p:spPr>
        <p:txBody>
          <a:bodyPr>
            <a:noAutofit/>
          </a:bodyPr>
          <a:lstStyle/>
          <a:p>
            <a:r>
              <a:rPr lang="ru-RU" sz="2800" dirty="0" smtClean="0"/>
              <a:t>Светлана Георгиевна Кирдина</a:t>
            </a:r>
          </a:p>
          <a:p>
            <a:r>
              <a:rPr lang="ru-RU" sz="2800" dirty="0" smtClean="0"/>
              <a:t>Институт экономики </a:t>
            </a:r>
          </a:p>
          <a:p>
            <a:r>
              <a:rPr lang="ru-RU" sz="2800" dirty="0" smtClean="0"/>
              <a:t>Российской академии наук </a:t>
            </a:r>
            <a:endParaRPr lang="ru-RU" sz="28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CAE8BBF-D338-4402-ACBE-487841DAA3F1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980728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Общее и особенное в понимании гражданского общества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Гражданское общество - как </a:t>
            </a:r>
            <a:r>
              <a:rPr lang="ru-RU" dirty="0" err="1" smtClean="0"/>
              <a:t>идеологема</a:t>
            </a:r>
            <a:r>
              <a:rPr lang="ru-RU" dirty="0" smtClean="0"/>
              <a:t> – рассматривает активность граждан в сфере экономики, культуры и пр. в рамках </a:t>
            </a:r>
            <a:r>
              <a:rPr lang="ru-RU" i="1" dirty="0" smtClean="0"/>
              <a:t>демократического общества на основе либеральных ценностей</a:t>
            </a:r>
            <a:r>
              <a:rPr lang="ru-RU" dirty="0" smtClean="0"/>
              <a:t>. </a:t>
            </a:r>
          </a:p>
          <a:p>
            <a:r>
              <a:rPr lang="ru-RU" dirty="0" smtClean="0"/>
              <a:t>Гражданское общество как нейтральное в идеологическом и ценностном отношении представляет собой  сферу </a:t>
            </a:r>
            <a:r>
              <a:rPr lang="ru-RU" dirty="0" err="1" smtClean="0"/>
              <a:t>самопроявления</a:t>
            </a:r>
            <a:r>
              <a:rPr lang="ru-RU" dirty="0" smtClean="0"/>
              <a:t> свободных граждан и добровольно сформировавшихся ассоциаций и организаций. Гражданское общество в таком понимании означает  готовность и возможность населения активно участвовать в происходящих социальных процессах.  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E8BBF-D338-4402-ACBE-487841DAA3F1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Два типа доминирующих институциональных структур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ru-RU" sz="3200" dirty="0" smtClean="0"/>
          </a:p>
          <a:p>
            <a:r>
              <a:rPr lang="ru-RU" sz="3200" dirty="0" smtClean="0"/>
              <a:t>Активность населения протекает в различных институциональных средах, что определяет институциональное ее оформление в экономической, политической и идеологической сферах </a:t>
            </a:r>
            <a:endParaRPr lang="ru-RU" sz="32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E8BBF-D338-4402-ACBE-487841DAA3F1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Равнобедренный треугольник 4"/>
          <p:cNvSpPr>
            <a:spLocks/>
          </p:cNvSpPr>
          <p:nvPr/>
        </p:nvSpPr>
        <p:spPr>
          <a:xfrm rot="10800000">
            <a:off x="1187624" y="1484784"/>
            <a:ext cx="3024336" cy="2703748"/>
          </a:xfrm>
          <a:prstGeom prst="triangle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X</a:t>
            </a:r>
            <a:endParaRPr lang="ru-RU" sz="9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" name="Равнобедренный треугольник 5"/>
          <p:cNvSpPr/>
          <p:nvPr/>
        </p:nvSpPr>
        <p:spPr>
          <a:xfrm>
            <a:off x="5058689" y="1484784"/>
            <a:ext cx="2880320" cy="2703749"/>
          </a:xfrm>
          <a:prstGeom prst="triangle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Y</a:t>
            </a:r>
            <a:endParaRPr lang="ru-RU" sz="9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619672" y="5445224"/>
            <a:ext cx="67733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latin typeface="+mj-lt"/>
              </a:rPr>
              <a:t>X- </a:t>
            </a:r>
            <a:r>
              <a:rPr lang="ru-RU" sz="2800" b="1" dirty="0" smtClean="0">
                <a:latin typeface="+mj-lt"/>
              </a:rPr>
              <a:t>и </a:t>
            </a:r>
            <a:r>
              <a:rPr lang="en-US" sz="2800" b="1" dirty="0" smtClean="0">
                <a:latin typeface="+mj-lt"/>
              </a:rPr>
              <a:t>Y</a:t>
            </a:r>
            <a:r>
              <a:rPr lang="ru-RU" sz="2800" b="1" dirty="0" smtClean="0">
                <a:latin typeface="+mj-lt"/>
              </a:rPr>
              <a:t>- институциональные матрицы</a:t>
            </a:r>
            <a:endParaRPr lang="ru-RU" sz="2800" b="1" dirty="0">
              <a:latin typeface="+mj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103937" y="959377"/>
            <a:ext cx="36456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err="1" smtClean="0"/>
              <a:t>Редистрибутивная</a:t>
            </a:r>
            <a:r>
              <a:rPr lang="ru-RU" sz="2000" b="1" dirty="0" smtClean="0"/>
              <a:t> экономика</a:t>
            </a:r>
            <a:endParaRPr lang="ru-RU" sz="2000" b="1" dirty="0"/>
          </a:p>
        </p:txBody>
      </p:sp>
      <p:sp>
        <p:nvSpPr>
          <p:cNvPr id="10" name="TextBox 9"/>
          <p:cNvSpPr txBox="1"/>
          <p:nvPr/>
        </p:nvSpPr>
        <p:spPr>
          <a:xfrm rot="3656940">
            <a:off x="-14997" y="3181322"/>
            <a:ext cx="363898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Унитарно-централизованное </a:t>
            </a:r>
          </a:p>
          <a:p>
            <a:r>
              <a:rPr lang="ru-RU" sz="2000" b="1" dirty="0" smtClean="0"/>
              <a:t>политическое устройство</a:t>
            </a:r>
            <a:endParaRPr lang="ru-RU" sz="2000" b="1" dirty="0"/>
          </a:p>
        </p:txBody>
      </p:sp>
      <p:sp>
        <p:nvSpPr>
          <p:cNvPr id="11" name="TextBox 10"/>
          <p:cNvSpPr txBox="1"/>
          <p:nvPr/>
        </p:nvSpPr>
        <p:spPr>
          <a:xfrm rot="17979017">
            <a:off x="2119204" y="2542232"/>
            <a:ext cx="363552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err="1"/>
              <a:t>К</a:t>
            </a:r>
            <a:r>
              <a:rPr lang="ru-RU" sz="2000" b="1" dirty="0" err="1" smtClean="0"/>
              <a:t>оммунитарная</a:t>
            </a:r>
            <a:r>
              <a:rPr lang="ru-RU" sz="2000" b="1" dirty="0" smtClean="0"/>
              <a:t> идеология </a:t>
            </a:r>
          </a:p>
          <a:p>
            <a:pPr algn="ctr"/>
            <a:r>
              <a:rPr lang="ru-RU" sz="2000" b="1" dirty="0" smtClean="0"/>
              <a:t>(Мы над Я)</a:t>
            </a:r>
            <a:endParaRPr lang="ru-RU" sz="20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5058689" y="4271578"/>
            <a:ext cx="303270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Рыночная экономика</a:t>
            </a:r>
            <a:endParaRPr lang="ru-RU" sz="2000" b="1" dirty="0"/>
          </a:p>
        </p:txBody>
      </p:sp>
      <p:sp>
        <p:nvSpPr>
          <p:cNvPr id="13" name="TextBox 12"/>
          <p:cNvSpPr txBox="1"/>
          <p:nvPr/>
        </p:nvSpPr>
        <p:spPr>
          <a:xfrm rot="17868196">
            <a:off x="3339187" y="2255671"/>
            <a:ext cx="36353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/>
              <a:t>Федеративное политическое </a:t>
            </a:r>
          </a:p>
          <a:p>
            <a:pPr algn="ctr"/>
            <a:r>
              <a:rPr lang="ru-RU" sz="2000" b="1" dirty="0" smtClean="0"/>
              <a:t>устройство</a:t>
            </a:r>
            <a:endParaRPr lang="ru-RU" sz="2000" b="1" dirty="0"/>
          </a:p>
        </p:txBody>
      </p:sp>
      <p:sp>
        <p:nvSpPr>
          <p:cNvPr id="14" name="TextBox 13"/>
          <p:cNvSpPr txBox="1"/>
          <p:nvPr/>
        </p:nvSpPr>
        <p:spPr>
          <a:xfrm rot="3781964">
            <a:off x="5748017" y="2266493"/>
            <a:ext cx="39656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/>
              <a:t>Индивидуалистская идеология </a:t>
            </a:r>
          </a:p>
          <a:p>
            <a:pPr algn="ctr"/>
            <a:r>
              <a:rPr lang="ru-RU" sz="2000" b="1" dirty="0" smtClean="0"/>
              <a:t>(Я над Мы)</a:t>
            </a:r>
            <a:endParaRPr lang="ru-RU" sz="2000" b="1" dirty="0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E8BBF-D338-4402-ACBE-487841DAA3F1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477863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  <p:sndAc>
          <p:stSnd>
            <p:snd r:embed="rId3" name="wind.wav"/>
          </p:stSnd>
        </p:sndAc>
      </p:transition>
    </mc:Choice>
    <mc:Fallback>
      <p:transition spd="slow">
        <p:split orient="vert"/>
        <p:sndAc>
          <p:stSnd>
            <p:snd r:embed="rId2" name="wind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/>
      <p:bldP spid="8" grpId="0"/>
      <p:bldP spid="10" grpId="0"/>
      <p:bldP spid="11" grpId="0"/>
      <p:bldP spid="12" grpId="0"/>
      <p:bldP spid="13" grpId="0"/>
      <p:bldP spid="1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Равнобедренный треугольник 1"/>
          <p:cNvSpPr/>
          <p:nvPr/>
        </p:nvSpPr>
        <p:spPr>
          <a:xfrm rot="10800000">
            <a:off x="729503" y="1124744"/>
            <a:ext cx="3816426" cy="3168352"/>
          </a:xfrm>
          <a:prstGeom prst="triangle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9600" dirty="0" smtClean="0">
              <a:solidFill>
                <a:schemeClr val="tx1"/>
              </a:solidFill>
            </a:endParaRPr>
          </a:p>
          <a:p>
            <a:pPr algn="ctr"/>
            <a:endParaRPr lang="ru-RU" sz="9600" dirty="0">
              <a:solidFill>
                <a:schemeClr val="tx1"/>
              </a:solidFill>
            </a:endParaRPr>
          </a:p>
        </p:txBody>
      </p:sp>
      <p:sp>
        <p:nvSpPr>
          <p:cNvPr id="5" name="Равнобедренный треугольник 4"/>
          <p:cNvSpPr/>
          <p:nvPr/>
        </p:nvSpPr>
        <p:spPr>
          <a:xfrm>
            <a:off x="1693318" y="1268760"/>
            <a:ext cx="1888793" cy="1296144"/>
          </a:xfrm>
          <a:prstGeom prst="triangle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7200" dirty="0">
              <a:solidFill>
                <a:schemeClr val="tx1"/>
              </a:solidFill>
            </a:endParaRPr>
          </a:p>
        </p:txBody>
      </p:sp>
      <p:sp>
        <p:nvSpPr>
          <p:cNvPr id="7" name="Равнобедренный треугольник 6"/>
          <p:cNvSpPr/>
          <p:nvPr/>
        </p:nvSpPr>
        <p:spPr>
          <a:xfrm>
            <a:off x="4644008" y="1124744"/>
            <a:ext cx="3698479" cy="3168352"/>
          </a:xfrm>
          <a:prstGeom prst="triangle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5796136" y="1700808"/>
            <a:ext cx="1296143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72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Y</a:t>
            </a:r>
            <a:endParaRPr lang="ru-RU" sz="72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907704" y="2636912"/>
            <a:ext cx="1440159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72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Х</a:t>
            </a:r>
            <a:endParaRPr lang="ru-RU" sz="72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409925" y="1641574"/>
            <a:ext cx="478016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Y</a:t>
            </a:r>
            <a:endParaRPr lang="ru-RU" sz="4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2" name="Равнобедренный треугольник 11"/>
          <p:cNvSpPr/>
          <p:nvPr/>
        </p:nvSpPr>
        <p:spPr>
          <a:xfrm rot="10800000">
            <a:off x="5580111" y="2780927"/>
            <a:ext cx="1800201" cy="1435377"/>
          </a:xfrm>
          <a:prstGeom prst="triangle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6124243" y="2722590"/>
            <a:ext cx="495649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X</a:t>
            </a:r>
            <a:endParaRPr lang="ru-RU" sz="4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685800" y="5410200"/>
            <a:ext cx="8229600" cy="53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dirty="0" smtClean="0"/>
              <a:t> </a:t>
            </a:r>
            <a:endParaRPr lang="en-US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dirty="0" smtClean="0"/>
              <a:t>     </a:t>
            </a:r>
            <a:r>
              <a:rPr lang="ru-RU" dirty="0" smtClean="0"/>
              <a:t>                          </a:t>
            </a:r>
            <a:r>
              <a:rPr lang="en-US" sz="1600" dirty="0" smtClean="0"/>
              <a:t> 	</a:t>
            </a:r>
            <a:r>
              <a:rPr lang="en-US" sz="1400" dirty="0" smtClean="0"/>
              <a:t>	</a:t>
            </a:r>
            <a:endParaRPr lang="ru-RU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539552" y="4869160"/>
            <a:ext cx="82296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b="1" dirty="0" smtClean="0"/>
              <a:t> </a:t>
            </a:r>
            <a:r>
              <a:rPr lang="ru-RU" sz="2000" b="1" dirty="0" smtClean="0"/>
              <a:t>           </a:t>
            </a:r>
            <a:r>
              <a:rPr lang="ru-RU" sz="2000" b="1" dirty="0" smtClean="0">
                <a:latin typeface="+mj-lt"/>
              </a:rPr>
              <a:t>Россия, Китай, Индия,</a:t>
            </a:r>
            <a:r>
              <a:rPr lang="en-US" sz="2000" b="1" dirty="0" smtClean="0">
                <a:latin typeface="+mj-lt"/>
              </a:rPr>
              <a:t>          </a:t>
            </a:r>
            <a:r>
              <a:rPr lang="ru-RU" sz="2000" b="1" dirty="0" smtClean="0">
                <a:latin typeface="+mj-lt"/>
              </a:rPr>
              <a:t> Европа и другие западные </a:t>
            </a:r>
            <a:r>
              <a:rPr lang="en-US" sz="2000" b="1" dirty="0" smtClean="0">
                <a:latin typeface="+mj-lt"/>
              </a:rPr>
              <a:t>        </a:t>
            </a:r>
          </a:p>
          <a:p>
            <a:pPr>
              <a:lnSpc>
                <a:spcPct val="80000"/>
              </a:lnSpc>
            </a:pPr>
            <a:r>
              <a:rPr lang="en-US" sz="2000" b="1" dirty="0" smtClean="0">
                <a:latin typeface="+mj-lt"/>
              </a:rPr>
              <a:t>  </a:t>
            </a:r>
            <a:r>
              <a:rPr lang="ru-RU" sz="2000" b="1" dirty="0" smtClean="0">
                <a:latin typeface="+mj-lt"/>
              </a:rPr>
              <a:t>         многие страны Азии и</a:t>
            </a:r>
            <a:r>
              <a:rPr lang="en-US" sz="2000" b="1" dirty="0" smtClean="0">
                <a:latin typeface="+mj-lt"/>
              </a:rPr>
              <a:t>    </a:t>
            </a:r>
            <a:r>
              <a:rPr lang="ru-RU" sz="2000" b="1" dirty="0" smtClean="0">
                <a:latin typeface="+mj-lt"/>
              </a:rPr>
              <a:t>  </a:t>
            </a:r>
            <a:r>
              <a:rPr lang="en-US" sz="2000" b="1" dirty="0" smtClean="0">
                <a:latin typeface="+mj-lt"/>
              </a:rPr>
              <a:t> </a:t>
            </a:r>
            <a:r>
              <a:rPr lang="ru-RU" sz="2000" b="1" dirty="0" smtClean="0">
                <a:latin typeface="+mj-lt"/>
              </a:rPr>
              <a:t>        страны: США, Канада,</a:t>
            </a:r>
            <a:r>
              <a:rPr lang="en-US" sz="2000" b="1" dirty="0" smtClean="0">
                <a:latin typeface="+mj-lt"/>
              </a:rPr>
              <a:t>   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b="1" dirty="0" smtClean="0">
                <a:latin typeface="+mj-lt"/>
              </a:rPr>
              <a:t>     </a:t>
            </a:r>
            <a:r>
              <a:rPr lang="ru-RU" sz="2000" b="1" dirty="0" smtClean="0">
                <a:latin typeface="+mj-lt"/>
              </a:rPr>
              <a:t>        Латинской Америки            Австралия, Новая Зеландия</a:t>
            </a:r>
            <a:r>
              <a:rPr lang="en-US" sz="2000" b="1" dirty="0" smtClean="0"/>
              <a:t>        </a:t>
            </a:r>
            <a:endParaRPr lang="ru-RU" sz="2000" b="1" dirty="0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E8BBF-D338-4402-ACBE-487841DAA3F1}" type="slidenum">
              <a:rPr lang="ru-RU" smtClean="0"/>
              <a:pPr/>
              <a:t>13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74323926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split orient="vert"/>
        <p:sndAc>
          <p:stSnd>
            <p:snd r:embed="rId4" name="wind.wav"/>
          </p:stSnd>
        </p:sndAc>
      </p:transition>
    </mc:Choice>
    <mc:Fallback>
      <p:transition spd="slow">
        <p:split orient="vert"/>
        <p:sndAc>
          <p:stSnd>
            <p:snd r:embed="rId3" name="wind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  <p:bldP spid="7" grpId="0" animBg="1"/>
      <p:bldP spid="9" grpId="0"/>
      <p:bldP spid="10" grpId="0"/>
      <p:bldP spid="11" grpId="0"/>
      <p:bldP spid="12" grpId="0" animBg="1"/>
      <p:bldP spid="1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504" y="4437112"/>
            <a:ext cx="871296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4000" b="1" dirty="0" smtClean="0">
                <a:latin typeface="+mj-lt"/>
              </a:rPr>
              <a:t>Революция </a:t>
            </a:r>
          </a:p>
          <a:p>
            <a:pPr algn="ctr">
              <a:lnSpc>
                <a:spcPct val="150000"/>
              </a:lnSpc>
            </a:pPr>
            <a:r>
              <a:rPr lang="ru-RU" sz="2400" b="1" dirty="0" smtClean="0">
                <a:latin typeface="+mj-lt"/>
              </a:rPr>
              <a:t>Россия в начале ХХ в.         Франция в конце </a:t>
            </a:r>
            <a:r>
              <a:rPr lang="en-US" sz="2400" b="1" dirty="0" smtClean="0">
                <a:latin typeface="+mj-lt"/>
              </a:rPr>
              <a:t>XVIII</a:t>
            </a:r>
            <a:r>
              <a:rPr lang="ru-RU" sz="2400" b="1" dirty="0" smtClean="0">
                <a:latin typeface="+mj-lt"/>
              </a:rPr>
              <a:t> в.</a:t>
            </a:r>
            <a:endParaRPr lang="ru-RU" sz="2400" b="1" dirty="0">
              <a:latin typeface="+mj-lt"/>
            </a:endParaRPr>
          </a:p>
        </p:txBody>
      </p:sp>
      <p:sp>
        <p:nvSpPr>
          <p:cNvPr id="3" name="Равнобедренный треугольник 2"/>
          <p:cNvSpPr/>
          <p:nvPr/>
        </p:nvSpPr>
        <p:spPr>
          <a:xfrm rot="10800000">
            <a:off x="1259632" y="1340768"/>
            <a:ext cx="3229254" cy="2747246"/>
          </a:xfrm>
          <a:prstGeom prst="triangle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Равнобедренный треугольник 3"/>
          <p:cNvSpPr/>
          <p:nvPr/>
        </p:nvSpPr>
        <p:spPr>
          <a:xfrm>
            <a:off x="4818583" y="1340768"/>
            <a:ext cx="2952327" cy="2747247"/>
          </a:xfrm>
          <a:prstGeom prst="triangle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2627784" y="2852936"/>
            <a:ext cx="566181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X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012160" y="1772816"/>
            <a:ext cx="54374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Y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7" name="Равнобедренный треугольник 6"/>
          <p:cNvSpPr/>
          <p:nvPr/>
        </p:nvSpPr>
        <p:spPr>
          <a:xfrm>
            <a:off x="1722128" y="1022204"/>
            <a:ext cx="2304259" cy="1944215"/>
          </a:xfrm>
          <a:prstGeom prst="triangle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Равнобедренный треугольник 7"/>
          <p:cNvSpPr/>
          <p:nvPr/>
        </p:nvSpPr>
        <p:spPr>
          <a:xfrm rot="10800000">
            <a:off x="5076056" y="2636912"/>
            <a:ext cx="2664297" cy="1742404"/>
          </a:xfrm>
          <a:prstGeom prst="triangle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2574741" y="1772816"/>
            <a:ext cx="543739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Y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012160" y="2780928"/>
            <a:ext cx="710197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X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E8BBF-D338-4402-ACBE-487841DAA3F1}" type="slidenum">
              <a:rPr lang="ru-RU" smtClean="0"/>
              <a:pPr/>
              <a:t>14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18183042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4" grpId="0" animBg="1"/>
      <p:bldP spid="5" grpId="0"/>
      <p:bldP spid="6" grpId="0"/>
      <p:bldP spid="7" grpId="0" animBg="1"/>
      <p:bldP spid="8" grpId="0" animBg="1"/>
      <p:bldP spid="9" grpId="0"/>
      <p:bldP spid="1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7016" y="4797152"/>
            <a:ext cx="867747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4000" b="1" dirty="0">
                <a:latin typeface="+mj-lt"/>
              </a:rPr>
              <a:t>Стагнация </a:t>
            </a:r>
            <a:r>
              <a:rPr lang="ru-RU" sz="4000" b="1" dirty="0" smtClean="0">
                <a:latin typeface="+mj-lt"/>
              </a:rPr>
              <a:t>и/или кризис</a:t>
            </a:r>
          </a:p>
          <a:p>
            <a:pPr algn="ctr">
              <a:lnSpc>
                <a:spcPct val="150000"/>
              </a:lnSpc>
            </a:pPr>
            <a:r>
              <a:rPr lang="ru-RU" sz="2400" b="1" dirty="0" smtClean="0">
                <a:latin typeface="+mj-lt"/>
              </a:rPr>
              <a:t>     СССР   1980-х            США, Великая депрессия 1920-х</a:t>
            </a:r>
            <a:endParaRPr lang="ru-RU" sz="2400" b="1" dirty="0">
              <a:latin typeface="+mj-lt"/>
            </a:endParaRPr>
          </a:p>
        </p:txBody>
      </p:sp>
      <p:sp>
        <p:nvSpPr>
          <p:cNvPr id="3" name="Равнобедренный треугольник 2"/>
          <p:cNvSpPr/>
          <p:nvPr/>
        </p:nvSpPr>
        <p:spPr>
          <a:xfrm rot="10800000">
            <a:off x="755576" y="1124744"/>
            <a:ext cx="3816426" cy="3168352"/>
          </a:xfrm>
          <a:prstGeom prst="triangle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9600" dirty="0" smtClean="0">
              <a:solidFill>
                <a:schemeClr val="tx1"/>
              </a:solidFill>
            </a:endParaRPr>
          </a:p>
          <a:p>
            <a:pPr algn="ctr"/>
            <a:endParaRPr lang="ru-RU" sz="9600" dirty="0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1196752"/>
            <a:ext cx="3719513" cy="31683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2123728" y="2060848"/>
            <a:ext cx="1080120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96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X</a:t>
            </a:r>
            <a:endParaRPr lang="ru-RU" sz="96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508104" y="1916832"/>
            <a:ext cx="144015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96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Y</a:t>
            </a:r>
            <a:endParaRPr lang="ru-RU" sz="96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6" name="Равнобедренный треугольник 5"/>
          <p:cNvSpPr/>
          <p:nvPr/>
        </p:nvSpPr>
        <p:spPr>
          <a:xfrm>
            <a:off x="2267744" y="1340768"/>
            <a:ext cx="792088" cy="648072"/>
          </a:xfrm>
          <a:prstGeom prst="triangle">
            <a:avLst>
              <a:gd name="adj" fmla="val 52791"/>
            </a:avLst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Равнобедренный треугольник 6"/>
          <p:cNvSpPr/>
          <p:nvPr/>
        </p:nvSpPr>
        <p:spPr>
          <a:xfrm rot="10800000">
            <a:off x="5868144" y="3573015"/>
            <a:ext cx="792088" cy="583553"/>
          </a:xfrm>
          <a:prstGeom prst="triangle">
            <a:avLst>
              <a:gd name="adj" fmla="val 54533"/>
            </a:avLst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2411760" y="1412776"/>
            <a:ext cx="478016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6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Y</a:t>
            </a:r>
            <a:endParaRPr lang="ru-RU" sz="36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940152" y="3429000"/>
            <a:ext cx="590100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6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X</a:t>
            </a:r>
            <a:endParaRPr lang="ru-RU" sz="36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E8BBF-D338-4402-ACBE-487841DAA3F1}" type="slidenum">
              <a:rPr lang="ru-RU" smtClean="0"/>
              <a:pPr/>
              <a:t>15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16007369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4" grpId="0"/>
      <p:bldP spid="5" grpId="0"/>
      <p:bldP spid="6" grpId="0" animBg="1"/>
      <p:bldP spid="7" grpId="0" animBg="1"/>
      <p:bldP spid="8" grpId="0"/>
      <p:bldP spid="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i="1" dirty="0" smtClean="0"/>
              <a:t/>
            </a:r>
            <a:br>
              <a:rPr lang="ru-RU" i="1" dirty="0" smtClean="0"/>
            </a:br>
            <a:r>
              <a:rPr lang="ru-RU" i="1" dirty="0" smtClean="0"/>
              <a:t>«</a:t>
            </a:r>
            <a:r>
              <a:rPr lang="ru-RU" dirty="0" smtClean="0"/>
              <a:t>Гражданское участие» – преимущества нового термина</a:t>
            </a:r>
            <a:br>
              <a:rPr lang="ru-RU" dirty="0" smtClean="0"/>
            </a:br>
            <a:r>
              <a:rPr lang="ru-RU" dirty="0" smtClean="0"/>
              <a:t> 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ru-RU" sz="8000" dirty="0" smtClean="0"/>
              <a:t>Сохраняется ключевая особенность явления, выраженная в понятии гражданского общества. </a:t>
            </a:r>
          </a:p>
          <a:p>
            <a:r>
              <a:rPr lang="ru-RU" sz="8000" dirty="0" smtClean="0"/>
              <a:t>Не содержится противопоставления подразумеваемой самодостаточности гражданского общества всему «остальному» обществу, подчеркивается включенность анализируемых действий в </a:t>
            </a:r>
            <a:r>
              <a:rPr lang="ru-RU" sz="8000" dirty="0" err="1" smtClean="0"/>
              <a:t>общесоциальный</a:t>
            </a:r>
            <a:r>
              <a:rPr lang="ru-RU" sz="8000" dirty="0" smtClean="0"/>
              <a:t> контекст как необходимой составной </a:t>
            </a:r>
            <a:r>
              <a:rPr lang="ru-RU" sz="8000" i="1" dirty="0" smtClean="0"/>
              <a:t>части.</a:t>
            </a:r>
            <a:r>
              <a:rPr lang="ru-RU" sz="8000" dirty="0" smtClean="0"/>
              <a:t> </a:t>
            </a:r>
          </a:p>
          <a:p>
            <a:r>
              <a:rPr lang="ru-RU" sz="8000" dirty="0" smtClean="0"/>
              <a:t>Подчеркивает роль гражданских инициатив как промежуточной фазы, предшествующей формированию политических и иных институтов. </a:t>
            </a:r>
          </a:p>
          <a:p>
            <a:r>
              <a:rPr lang="ru-RU" sz="8000" dirty="0" smtClean="0"/>
              <a:t>Актуальность в российском контексте («народ безмолвствует»): 2008 г., Д.А. Медведев:  «</a:t>
            </a:r>
            <a:r>
              <a:rPr lang="ru-RU" sz="8000" dirty="0" err="1" smtClean="0"/>
              <a:t>Cчитаю</a:t>
            </a:r>
            <a:r>
              <a:rPr lang="ru-RU" sz="8000" dirty="0" smtClean="0"/>
              <a:t> своей важнейшей задачей дальнейшее развитие гражданских и экономических свобод, создание новых, самых широких возможностей для самореализации граждан – </a:t>
            </a:r>
            <a:r>
              <a:rPr lang="ru-RU" sz="8000" dirty="0" err="1" smtClean="0"/>
              <a:t>граждан</a:t>
            </a:r>
            <a:r>
              <a:rPr lang="ru-RU" sz="8000" dirty="0" smtClean="0"/>
              <a:t>, свободных и ответственных как за свой личный успех, так и за процветание всей страны».</a:t>
            </a:r>
          </a:p>
          <a:p>
            <a:endParaRPr lang="ru-RU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E8BBF-D338-4402-ACBE-487841DAA3F1}" type="slidenum">
              <a:rPr lang="ru-RU" smtClean="0"/>
              <a:pPr/>
              <a:t>16</a:t>
            </a:fld>
            <a:endParaRPr lang="ru-RU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Актуальность адекватной терминологии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Предложение исключить термин «гражданское общество» из научного </a:t>
            </a:r>
            <a:r>
              <a:rPr lang="ru-RU" dirty="0" err="1" smtClean="0"/>
              <a:t>дискурса</a:t>
            </a:r>
            <a:r>
              <a:rPr lang="ru-RU" dirty="0" smtClean="0"/>
              <a:t>, в силу неопределенности его в отношении России, уже высказывалась некоторыми исследователями (Солонин, 2002, с. 78-79.). Но адекватной замены этому термину не было предложено, хотя наличие форм гражданской активности российского населения исследователями, как правило, не оспаривается.    Возможно, термин </a:t>
            </a:r>
            <a:r>
              <a:rPr lang="ru-RU" i="1" dirty="0" smtClean="0"/>
              <a:t> гражданское участие </a:t>
            </a:r>
            <a:r>
              <a:rPr lang="ru-RU" dirty="0" smtClean="0"/>
              <a:t>может послужить такого рода заменой. 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E8BBF-D338-4402-ACBE-487841DAA3F1}" type="slidenum">
              <a:rPr lang="ru-RU" smtClean="0"/>
              <a:pPr/>
              <a:t>17</a:t>
            </a:fld>
            <a:endParaRPr lang="ru-RU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Экономические основания гражданского участия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Особенностью действия экономических институтов </a:t>
            </a:r>
            <a:r>
              <a:rPr lang="ru-RU" dirty="0" err="1" smtClean="0"/>
              <a:t>редистрибутивной</a:t>
            </a:r>
            <a:r>
              <a:rPr lang="ru-RU" dirty="0" smtClean="0"/>
              <a:t> экономики, к которым относятся условная верховная собственность, </a:t>
            </a:r>
            <a:r>
              <a:rPr lang="ru-RU" dirty="0" err="1" smtClean="0"/>
              <a:t>редистрибуция</a:t>
            </a:r>
            <a:r>
              <a:rPr lang="ru-RU" dirty="0" smtClean="0"/>
              <a:t>, кооперация, служебный труд и ограничение издержек, или  Х-эффективность, является иное положение экономических субъектов по сравнению с рыночной институциональной средой. Они отличаются не столько независимостью и самостоятельностью, сколько включенностью, «вложенностью»   в хозяйственные структуры. Такая «</a:t>
            </a:r>
            <a:r>
              <a:rPr lang="ru-RU" dirty="0" err="1" smtClean="0"/>
              <a:t>неотделенность</a:t>
            </a:r>
            <a:r>
              <a:rPr lang="ru-RU" dirty="0" smtClean="0"/>
              <a:t>» определяет специфику массового экономического поведения, предполагающего не  столько борьбу, сколько сосуществование с этими структурами.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E8BBF-D338-4402-ACBE-487841DAA3F1}" type="slidenum">
              <a:rPr lang="ru-RU" smtClean="0"/>
              <a:pPr/>
              <a:t>18</a:t>
            </a:fld>
            <a:endParaRPr lang="ru-RU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Российская школа конституционной экономики (</a:t>
            </a:r>
            <a:r>
              <a:rPr lang="ru-RU" sz="3200" dirty="0" err="1" smtClean="0"/>
              <a:t>Barenboim</a:t>
            </a:r>
            <a:r>
              <a:rPr lang="ru-RU" sz="3200" dirty="0" smtClean="0"/>
              <a:t>, </a:t>
            </a:r>
            <a:r>
              <a:rPr lang="ru-RU" sz="3200" dirty="0" err="1" smtClean="0"/>
              <a:t>Merkulova</a:t>
            </a:r>
            <a:r>
              <a:rPr lang="ru-RU" sz="3200" dirty="0" smtClean="0"/>
              <a:t>, 2007). 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Фокусирование на бюджетном процессе и анализе того, насколько справедливо  распределение национального богатства, а также осуществляется ли это распределение надлежащим образом. Задача  - сократить разрыв между  теми конституционными и политическими правами, которые имеют граждане страны, и их реальным участием в бюджетном законодательном процессе наряду с административными процедурами, осуществляемыми правительством.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E8BBF-D338-4402-ACBE-487841DAA3F1}" type="slidenum">
              <a:rPr lang="ru-RU" smtClean="0"/>
              <a:pPr/>
              <a:t>19</a:t>
            </a:fld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Понятие институционального дизайна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844824"/>
            <a:ext cx="8517632" cy="4325112"/>
          </a:xfrm>
        </p:spPr>
        <p:txBody>
          <a:bodyPr>
            <a:noAutofit/>
          </a:bodyPr>
          <a:lstStyle/>
          <a:p>
            <a:r>
              <a:rPr lang="ru-RU" sz="2200" dirty="0" smtClean="0"/>
              <a:t>В самом общем виде институциональный дизайн - это попытка изменения социальной системы в предполагаемом направлении на основе концептуального и абстрактного понимания системы.  </a:t>
            </a:r>
          </a:p>
          <a:p>
            <a:r>
              <a:rPr lang="ru-RU" sz="2200" dirty="0" smtClean="0"/>
              <a:t>Предполагается, что  институциональная теория служит </a:t>
            </a:r>
            <a:r>
              <a:rPr lang="ru-RU" sz="2200" dirty="0" err="1" smtClean="0"/>
              <a:t>эпистемологическим</a:t>
            </a:r>
            <a:r>
              <a:rPr lang="ru-RU" sz="2200" dirty="0" smtClean="0"/>
              <a:t> базисом для институционального дизайна; он, в свою очередь, может рассматриваться как развитие (</a:t>
            </a:r>
            <a:r>
              <a:rPr lang="en-US" sz="2200" dirty="0" smtClean="0"/>
              <a:t>extension</a:t>
            </a:r>
            <a:r>
              <a:rPr lang="ru-RU" sz="2200" dirty="0" smtClean="0"/>
              <a:t>) институциональной теории в практическую область. </a:t>
            </a:r>
          </a:p>
          <a:p>
            <a:r>
              <a:rPr lang="ru-RU" sz="2200" dirty="0" smtClean="0"/>
              <a:t>Институциональный дизайн – сфера, где тестируются  практическая релевантность институциональных идей и теории (</a:t>
            </a:r>
            <a:r>
              <a:rPr lang="en-US" sz="2200" dirty="0" smtClean="0"/>
              <a:t>l </a:t>
            </a:r>
            <a:r>
              <a:rPr lang="en-US" sz="2200" dirty="0" err="1" smtClean="0"/>
              <a:t>Dragos</a:t>
            </a:r>
            <a:r>
              <a:rPr lang="en-US" sz="2200" dirty="0" smtClean="0"/>
              <a:t> </a:t>
            </a:r>
            <a:r>
              <a:rPr lang="en-US" sz="2200" dirty="0" err="1" smtClean="0"/>
              <a:t>Aligica</a:t>
            </a:r>
            <a:r>
              <a:rPr lang="ru-RU" sz="2200" dirty="0" smtClean="0"/>
              <a:t>,  считают </a:t>
            </a:r>
            <a:r>
              <a:rPr lang="en-US" sz="2200" dirty="0" err="1" smtClean="0"/>
              <a:t>Ostrom</a:t>
            </a:r>
            <a:r>
              <a:rPr lang="ru-RU" sz="2200" dirty="0" smtClean="0"/>
              <a:t>, 1993; </a:t>
            </a:r>
            <a:r>
              <a:rPr lang="en-US" sz="2200" dirty="0" err="1" smtClean="0"/>
              <a:t>Goodvin</a:t>
            </a:r>
            <a:r>
              <a:rPr lang="ru-RU" sz="2200" dirty="0" smtClean="0"/>
              <a:t>, 1996; </a:t>
            </a:r>
            <a:r>
              <a:rPr lang="en-US" sz="2200" dirty="0" smtClean="0"/>
              <a:t>Weimer</a:t>
            </a:r>
            <a:r>
              <a:rPr lang="ru-RU" sz="2200" dirty="0" smtClean="0"/>
              <a:t>, 1995; </a:t>
            </a:r>
            <a:r>
              <a:rPr lang="en-US" sz="2200" dirty="0" err="1" smtClean="0"/>
              <a:t>Koremenos</a:t>
            </a:r>
            <a:r>
              <a:rPr lang="ru-RU" sz="2200" dirty="0" smtClean="0"/>
              <a:t>, 2004; </a:t>
            </a:r>
            <a:r>
              <a:rPr lang="en-US" sz="2200" dirty="0" err="1" smtClean="0"/>
              <a:t>Aligica</a:t>
            </a:r>
            <a:r>
              <a:rPr lang="ru-RU" sz="2200" dirty="0" smtClean="0"/>
              <a:t>, </a:t>
            </a:r>
            <a:r>
              <a:rPr lang="ru-RU" sz="2200" dirty="0" err="1" smtClean="0"/>
              <a:t>Boettke</a:t>
            </a:r>
            <a:r>
              <a:rPr lang="ru-RU" sz="2200" dirty="0" smtClean="0"/>
              <a:t>, 2012. </a:t>
            </a:r>
            <a:endParaRPr lang="ru-RU" sz="22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E8BBF-D338-4402-ACBE-487841DAA3F1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Гражданская журналистика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Одним из первых и наиболее успешных проектов  российской «гражданской журналистики» стало активное обсуждение региональных бюджетов, то есть активное гражданское со- участие в деятельности региональных органов власти </a:t>
            </a:r>
          </a:p>
          <a:p>
            <a:r>
              <a:rPr lang="ru-RU" dirty="0" smtClean="0"/>
              <a:t>См. материалы сайтов:. Портал гражданской журналистики </a:t>
            </a:r>
            <a:r>
              <a:rPr lang="en-US" dirty="0" smtClean="0">
                <a:hlinkClick r:id="rId2"/>
              </a:rPr>
              <a:t>www</a:t>
            </a:r>
            <a:r>
              <a:rPr lang="ru-RU" dirty="0" smtClean="0">
                <a:hlinkClick r:id="rId2"/>
              </a:rPr>
              <a:t>.</a:t>
            </a:r>
            <a:r>
              <a:rPr lang="en-US" dirty="0" err="1" smtClean="0">
                <a:hlinkClick r:id="rId2"/>
              </a:rPr>
              <a:t>groundreport</a:t>
            </a:r>
            <a:r>
              <a:rPr lang="ru-RU" dirty="0" smtClean="0">
                <a:hlinkClick r:id="rId2"/>
              </a:rPr>
              <a:t>.</a:t>
            </a:r>
            <a:r>
              <a:rPr lang="en-US" dirty="0" smtClean="0">
                <a:hlinkClick r:id="rId2"/>
              </a:rPr>
              <a:t>com</a:t>
            </a:r>
            <a:r>
              <a:rPr lang="ru-RU" dirty="0" smtClean="0"/>
              <a:t> ; Ассоциация общественной журналистики </a:t>
            </a:r>
            <a:r>
              <a:rPr lang="en-US" dirty="0" smtClean="0">
                <a:hlinkClick r:id="rId3"/>
              </a:rPr>
              <a:t>www</a:t>
            </a:r>
            <a:r>
              <a:rPr lang="ru-RU" dirty="0" smtClean="0">
                <a:hlinkClick r:id="rId3"/>
              </a:rPr>
              <a:t>.</a:t>
            </a:r>
            <a:r>
              <a:rPr lang="en-US" dirty="0" err="1" smtClean="0">
                <a:hlinkClick r:id="rId3"/>
              </a:rPr>
              <a:t>pjnet</a:t>
            </a:r>
            <a:r>
              <a:rPr lang="ru-RU" dirty="0" smtClean="0">
                <a:hlinkClick r:id="rId3"/>
              </a:rPr>
              <a:t>.</a:t>
            </a:r>
            <a:r>
              <a:rPr lang="en-US" dirty="0" smtClean="0">
                <a:hlinkClick r:id="rId3"/>
              </a:rPr>
              <a:t>org</a:t>
            </a:r>
            <a:r>
              <a:rPr lang="ru-RU" dirty="0" smtClean="0"/>
              <a:t>; И. </a:t>
            </a:r>
            <a:r>
              <a:rPr lang="ru-RU" dirty="0" err="1" smtClean="0"/>
              <a:t>Дзялошинский</a:t>
            </a:r>
            <a:r>
              <a:rPr lang="ru-RU" dirty="0" smtClean="0"/>
              <a:t>. Журналистика соучастия: зарубежный и отечественный опыт </a:t>
            </a:r>
            <a:r>
              <a:rPr lang="en-US" dirty="0" smtClean="0">
                <a:hlinkClick r:id="rId4"/>
              </a:rPr>
              <a:t>http</a:t>
            </a:r>
            <a:r>
              <a:rPr lang="ru-RU" dirty="0" smtClean="0">
                <a:hlinkClick r:id="rId4"/>
              </a:rPr>
              <a:t>://</a:t>
            </a:r>
            <a:r>
              <a:rPr lang="en-US" dirty="0" smtClean="0">
                <a:hlinkClick r:id="rId4"/>
              </a:rPr>
              <a:t>www</a:t>
            </a:r>
            <a:r>
              <a:rPr lang="ru-RU" dirty="0" smtClean="0">
                <a:hlinkClick r:id="rId4"/>
              </a:rPr>
              <a:t>.</a:t>
            </a:r>
            <a:r>
              <a:rPr lang="en-US" dirty="0" err="1" smtClean="0">
                <a:hlinkClick r:id="rId4"/>
              </a:rPr>
              <a:t>dzyalosh</a:t>
            </a:r>
            <a:r>
              <a:rPr lang="ru-RU" dirty="0" smtClean="0">
                <a:hlinkClick r:id="rId4"/>
              </a:rPr>
              <a:t>.</a:t>
            </a:r>
            <a:r>
              <a:rPr lang="en-US" dirty="0" err="1" smtClean="0">
                <a:hlinkClick r:id="rId4"/>
              </a:rPr>
              <a:t>ru</a:t>
            </a:r>
            <a:r>
              <a:rPr lang="ru-RU" dirty="0" smtClean="0">
                <a:hlinkClick r:id="rId4"/>
              </a:rPr>
              <a:t>/01-</a:t>
            </a:r>
            <a:r>
              <a:rPr lang="en-US" dirty="0" err="1" smtClean="0">
                <a:hlinkClick r:id="rId4"/>
              </a:rPr>
              <a:t>comm</a:t>
            </a:r>
            <a:r>
              <a:rPr lang="ru-RU" dirty="0" smtClean="0">
                <a:hlinkClick r:id="rId4"/>
              </a:rPr>
              <a:t>/</a:t>
            </a:r>
            <a:r>
              <a:rPr lang="en-US" dirty="0" smtClean="0">
                <a:hlinkClick r:id="rId4"/>
              </a:rPr>
              <a:t>books</a:t>
            </a:r>
            <a:r>
              <a:rPr lang="ru-RU" dirty="0" smtClean="0">
                <a:hlinkClick r:id="rId4"/>
              </a:rPr>
              <a:t>/</a:t>
            </a:r>
            <a:r>
              <a:rPr lang="en-US" dirty="0" err="1" smtClean="0">
                <a:hlinkClick r:id="rId4"/>
              </a:rPr>
              <a:t>souchastie</a:t>
            </a:r>
            <a:r>
              <a:rPr lang="ru-RU" dirty="0" smtClean="0">
                <a:hlinkClick r:id="rId4"/>
              </a:rPr>
              <a:t>/</a:t>
            </a:r>
            <a:r>
              <a:rPr lang="en-US" dirty="0" err="1" smtClean="0">
                <a:hlinkClick r:id="rId4"/>
              </a:rPr>
              <a:t>Dzyaloshinsky</a:t>
            </a:r>
            <a:r>
              <a:rPr lang="ru-RU" dirty="0" smtClean="0">
                <a:hlinkClick r:id="rId4"/>
              </a:rPr>
              <a:t>_</a:t>
            </a:r>
            <a:r>
              <a:rPr lang="en-US" dirty="0" smtClean="0">
                <a:hlinkClick r:id="rId4"/>
              </a:rPr>
              <a:t>book</a:t>
            </a:r>
            <a:r>
              <a:rPr lang="ru-RU" dirty="0" smtClean="0">
                <a:hlinkClick r:id="rId4"/>
              </a:rPr>
              <a:t>_</a:t>
            </a:r>
            <a:r>
              <a:rPr lang="en-US" dirty="0" smtClean="0">
                <a:hlinkClick r:id="rId4"/>
              </a:rPr>
              <a:t>part</a:t>
            </a:r>
            <a:r>
              <a:rPr lang="ru-RU" dirty="0" smtClean="0">
                <a:hlinkClick r:id="rId4"/>
              </a:rPr>
              <a:t>3.</a:t>
            </a:r>
            <a:r>
              <a:rPr lang="en-US" dirty="0" err="1" smtClean="0">
                <a:hlinkClick r:id="rId4"/>
              </a:rPr>
              <a:t>pdf</a:t>
            </a:r>
            <a:r>
              <a:rPr lang="ru-RU" dirty="0" smtClean="0"/>
              <a:t>; Что такое гражданская журналистика </a:t>
            </a:r>
            <a:r>
              <a:rPr lang="en-US" dirty="0" smtClean="0">
                <a:hlinkClick r:id="rId5"/>
              </a:rPr>
              <a:t>http</a:t>
            </a:r>
            <a:r>
              <a:rPr lang="ru-RU" dirty="0" smtClean="0">
                <a:hlinkClick r:id="rId5"/>
              </a:rPr>
              <a:t>://</a:t>
            </a:r>
            <a:r>
              <a:rPr lang="en-US" dirty="0" err="1" smtClean="0">
                <a:hlinkClick r:id="rId5"/>
              </a:rPr>
              <a:t>birdfish</a:t>
            </a:r>
            <a:r>
              <a:rPr lang="ru-RU" dirty="0" smtClean="0">
                <a:hlinkClick r:id="rId5"/>
              </a:rPr>
              <a:t>.</a:t>
            </a:r>
            <a:r>
              <a:rPr lang="en-US" dirty="0" err="1" smtClean="0">
                <a:hlinkClick r:id="rId5"/>
              </a:rPr>
              <a:t>ru</a:t>
            </a:r>
            <a:r>
              <a:rPr lang="ru-RU" dirty="0" smtClean="0">
                <a:hlinkClick r:id="rId5"/>
              </a:rPr>
              <a:t>/</a:t>
            </a:r>
            <a:r>
              <a:rPr lang="en-US" dirty="0" err="1" smtClean="0">
                <a:hlinkClick r:id="rId5"/>
              </a:rPr>
              <a:t>whatis</a:t>
            </a:r>
            <a:r>
              <a:rPr lang="ru-RU" dirty="0" smtClean="0">
                <a:hlinkClick r:id="rId5"/>
              </a:rPr>
              <a:t>/</a:t>
            </a:r>
            <a:r>
              <a:rPr lang="ru-RU" dirty="0" smtClean="0"/>
              <a:t>;  Школа гражданских коммуникаций </a:t>
            </a:r>
            <a:r>
              <a:rPr lang="en-US" dirty="0" smtClean="0">
                <a:hlinkClick r:id="rId6"/>
              </a:rPr>
              <a:t>http</a:t>
            </a:r>
            <a:r>
              <a:rPr lang="ru-RU" dirty="0" smtClean="0">
                <a:hlinkClick r:id="rId6"/>
              </a:rPr>
              <a:t>://</a:t>
            </a:r>
            <a:r>
              <a:rPr lang="en-US" dirty="0" err="1" smtClean="0">
                <a:hlinkClick r:id="rId6"/>
              </a:rPr>
              <a:t>scc</a:t>
            </a:r>
            <a:r>
              <a:rPr lang="ru-RU" dirty="0" smtClean="0">
                <a:hlinkClick r:id="rId6"/>
              </a:rPr>
              <a:t>.</a:t>
            </a:r>
            <a:r>
              <a:rPr lang="en-US" dirty="0" err="1" smtClean="0">
                <a:hlinkClick r:id="rId6"/>
              </a:rPr>
              <a:t>sibirp</a:t>
            </a:r>
            <a:r>
              <a:rPr lang="ru-RU" dirty="0" smtClean="0">
                <a:hlinkClick r:id="rId6"/>
              </a:rPr>
              <a:t>.</a:t>
            </a:r>
            <a:r>
              <a:rPr lang="en-US" dirty="0" err="1" smtClean="0">
                <a:hlinkClick r:id="rId6"/>
              </a:rPr>
              <a:t>ru</a:t>
            </a:r>
            <a:r>
              <a:rPr lang="ru-RU" dirty="0" smtClean="0">
                <a:hlinkClick r:id="rId6"/>
              </a:rPr>
              <a:t>/</a:t>
            </a:r>
            <a:endParaRPr lang="ru-RU" dirty="0" smtClean="0"/>
          </a:p>
          <a:p>
            <a:r>
              <a:rPr lang="ru-RU" dirty="0" smtClean="0"/>
              <a:t> 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E8BBF-D338-4402-ACBE-487841DAA3F1}" type="slidenum">
              <a:rPr lang="ru-RU" smtClean="0"/>
              <a:pPr/>
              <a:t>20</a:t>
            </a:fld>
            <a:endParaRPr lang="ru-RU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Политические ниши гражданского участия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С учетом особенностей  исторически сложившейся институциональной структуры России это:</a:t>
            </a:r>
          </a:p>
          <a:p>
            <a:r>
              <a:rPr lang="ru-RU" dirty="0" smtClean="0"/>
              <a:t>трансляция обращений по инстанциям иерархической политической структуры и через эту деятельность – </a:t>
            </a:r>
            <a:r>
              <a:rPr lang="ru-RU" dirty="0" err="1" smtClean="0"/>
              <a:t>влюченность</a:t>
            </a:r>
            <a:r>
              <a:rPr lang="ru-RU" dirty="0" smtClean="0"/>
              <a:t> в процесс управления и выполнение необходимых контролирующих функций (см.  исследования юристов, посвященных анализу гражданского общества в России и отмечающие его значение как «соисполнителя» функций управления страной наряду с государственными властными структурами).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E8BBF-D338-4402-ACBE-487841DAA3F1}" type="slidenum">
              <a:rPr lang="ru-RU" smtClean="0"/>
              <a:pPr/>
              <a:t>21</a:t>
            </a:fld>
            <a:endParaRPr lang="ru-RU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Выводы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Развитие российского гражданского общества в форме активного гражданского участия реализует важнейший императив социального прогресса, который заключается в росте одновременно свободы и ответственности все более широких масс населения, их осознанного участия в общественной жизни.</a:t>
            </a:r>
          </a:p>
          <a:p>
            <a:r>
              <a:rPr lang="ru-RU" dirty="0" smtClean="0"/>
              <a:t>В то же  время специфика гражданского общества зависит от институциональных оснований, от того, какие институты исторически доминируют в общественной структуре той или иной страны.  Поэтому важно принимать их во внимание. </a:t>
            </a:r>
          </a:p>
          <a:p>
            <a:r>
              <a:rPr lang="ru-RU" dirty="0" smtClean="0"/>
              <a:t>Повторяя Д. </a:t>
            </a:r>
            <a:r>
              <a:rPr lang="ru-RU" dirty="0" err="1" smtClean="0"/>
              <a:t>Норта</a:t>
            </a:r>
            <a:r>
              <a:rPr lang="ru-RU" dirty="0" smtClean="0"/>
              <a:t>, мы можем сказать: «институты имеют значение</a:t>
            </a:r>
            <a:r>
              <a:rPr lang="ru-RU" smtClean="0"/>
              <a:t>».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E8BBF-D338-4402-ACBE-487841DAA3F1}" type="slidenum">
              <a:rPr lang="ru-RU" smtClean="0"/>
              <a:pPr/>
              <a:t>22</a:t>
            </a:fld>
            <a:endParaRPr lang="ru-RU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692696"/>
            <a:ext cx="8229600" cy="1066800"/>
          </a:xfrm>
        </p:spPr>
        <p:txBody>
          <a:bodyPr/>
          <a:lstStyle/>
          <a:p>
            <a:r>
              <a:rPr lang="ru-RU" dirty="0" smtClean="0"/>
              <a:t>Литература (</a:t>
            </a:r>
            <a:r>
              <a:rPr lang="ru-RU" dirty="0" err="1" smtClean="0"/>
              <a:t>выброчно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628800"/>
            <a:ext cx="8640960" cy="4945736"/>
          </a:xfrm>
        </p:spPr>
        <p:txBody>
          <a:bodyPr>
            <a:noAutofit/>
          </a:bodyPr>
          <a:lstStyle/>
          <a:p>
            <a:r>
              <a:rPr lang="en-US" sz="1600" dirty="0" err="1" smtClean="0"/>
              <a:t>Ostrom</a:t>
            </a:r>
            <a:r>
              <a:rPr lang="en-US" sz="1600" dirty="0" smtClean="0"/>
              <a:t> V. 1993. Opportunity, Diversity and Complexity. In V. </a:t>
            </a:r>
            <a:r>
              <a:rPr lang="en-US" sz="1600" dirty="0" err="1" smtClean="0"/>
              <a:t>Ostrom</a:t>
            </a:r>
            <a:r>
              <a:rPr lang="en-US" sz="1600" dirty="0" smtClean="0"/>
              <a:t>. D. </a:t>
            </a:r>
            <a:r>
              <a:rPr lang="en-US" sz="1600" dirty="0" err="1" smtClean="0"/>
              <a:t>Feeny</a:t>
            </a:r>
            <a:r>
              <a:rPr lang="en-US" sz="1600" dirty="0" smtClean="0"/>
              <a:t> and H. </a:t>
            </a:r>
            <a:r>
              <a:rPr lang="en-US" sz="1600" dirty="0" err="1" smtClean="0"/>
              <a:t>Picht</a:t>
            </a:r>
            <a:r>
              <a:rPr lang="en-US" sz="1600" dirty="0" smtClean="0"/>
              <a:t>. Rethinking Institutional Analysis and Development: Issues, Alternatives, and Choice. San Francisco: ICS Press, Institute for Comparative Studies.  </a:t>
            </a:r>
            <a:endParaRPr lang="ru-RU" sz="1600" dirty="0" smtClean="0"/>
          </a:p>
          <a:p>
            <a:r>
              <a:rPr lang="en-US" sz="1600" dirty="0" smtClean="0"/>
              <a:t>Weimer D. 1995. Institutional Design. Boston: </a:t>
            </a:r>
            <a:r>
              <a:rPr lang="en-US" sz="1600" dirty="0" err="1" smtClean="0"/>
              <a:t>Kluver</a:t>
            </a:r>
            <a:r>
              <a:rPr lang="en-US" sz="1600" dirty="0" smtClean="0"/>
              <a:t> Academic Publishers.</a:t>
            </a:r>
            <a:endParaRPr lang="ru-RU" sz="1600" dirty="0" smtClean="0"/>
          </a:p>
          <a:p>
            <a:r>
              <a:rPr lang="en-US" sz="1600" dirty="0" err="1" smtClean="0"/>
              <a:t>Goodvin</a:t>
            </a:r>
            <a:r>
              <a:rPr lang="en-US" sz="1600" dirty="0" smtClean="0"/>
              <a:t> R.E.  1996. The Theory of Institutional Design. New York: Cambridge University Press.  </a:t>
            </a:r>
            <a:endParaRPr lang="ru-RU" sz="1600" dirty="0" smtClean="0"/>
          </a:p>
          <a:p>
            <a:r>
              <a:rPr lang="en-US" sz="1600" dirty="0" err="1" smtClean="0"/>
              <a:t>Koremenos</a:t>
            </a:r>
            <a:r>
              <a:rPr lang="en-US" sz="1600" dirty="0" smtClean="0"/>
              <a:t> B., Lipson C. and </a:t>
            </a:r>
            <a:r>
              <a:rPr lang="en-US" sz="1600" dirty="0" err="1" smtClean="0"/>
              <a:t>Snidal</a:t>
            </a:r>
            <a:r>
              <a:rPr lang="en-US" sz="1600" dirty="0" smtClean="0"/>
              <a:t> D. (</a:t>
            </a:r>
            <a:r>
              <a:rPr lang="en-US" sz="1600" dirty="0" err="1" smtClean="0"/>
              <a:t>eds</a:t>
            </a:r>
            <a:r>
              <a:rPr lang="en-US" sz="1600" dirty="0" smtClean="0"/>
              <a:t>) 2004. The Rational Design of International Institutions New York: Cambridge University Press.</a:t>
            </a:r>
            <a:endParaRPr lang="ru-RU" sz="1600" dirty="0" smtClean="0"/>
          </a:p>
          <a:p>
            <a:r>
              <a:rPr lang="en-US" sz="1600" dirty="0" err="1" smtClean="0"/>
              <a:t>Mathauer</a:t>
            </a:r>
            <a:r>
              <a:rPr lang="en-US" sz="1600" dirty="0" smtClean="0"/>
              <a:t> I.,   </a:t>
            </a:r>
            <a:r>
              <a:rPr lang="en-US" sz="1600" dirty="0" err="1" smtClean="0"/>
              <a:t>Carrin</a:t>
            </a:r>
            <a:r>
              <a:rPr lang="en-US" sz="1600" dirty="0" smtClean="0"/>
              <a:t> G. </a:t>
            </a:r>
            <a:r>
              <a:rPr lang="ru-RU" sz="1600" dirty="0" smtClean="0"/>
              <a:t>2010. </a:t>
            </a:r>
            <a:r>
              <a:rPr lang="en-US" sz="1600" dirty="0" smtClean="0"/>
              <a:t>The role of institutional design and organizational practice for health financing performance and universal coverage. World Health Report (2010) Background Paper, No 36.World Health Organization</a:t>
            </a:r>
            <a:r>
              <a:rPr lang="ru-RU" sz="1600" dirty="0" smtClean="0"/>
              <a:t>. </a:t>
            </a:r>
            <a:endParaRPr lang="en-US" sz="1600" dirty="0" smtClean="0"/>
          </a:p>
          <a:p>
            <a:r>
              <a:rPr lang="ru-RU" sz="1600" dirty="0" err="1" smtClean="0"/>
              <a:t>Aligica</a:t>
            </a:r>
            <a:r>
              <a:rPr lang="ru-RU" sz="1600" dirty="0" smtClean="0"/>
              <a:t> </a:t>
            </a:r>
            <a:r>
              <a:rPr lang="en-US" sz="1600" dirty="0" smtClean="0"/>
              <a:t>P.D., </a:t>
            </a:r>
            <a:r>
              <a:rPr lang="ru-RU" sz="1600" dirty="0" err="1" smtClean="0"/>
              <a:t>Boettke</a:t>
            </a:r>
            <a:r>
              <a:rPr lang="ru-RU" sz="1600" dirty="0" smtClean="0"/>
              <a:t> P. </a:t>
            </a:r>
            <a:r>
              <a:rPr lang="en-US" sz="1600" dirty="0" smtClean="0"/>
              <a:t>  2011.  </a:t>
            </a:r>
            <a:r>
              <a:rPr lang="ru-RU" sz="1600" dirty="0" err="1" smtClean="0"/>
              <a:t>Institutional</a:t>
            </a:r>
            <a:r>
              <a:rPr lang="ru-RU" sz="1600" dirty="0" smtClean="0"/>
              <a:t> </a:t>
            </a:r>
            <a:r>
              <a:rPr lang="ru-RU" sz="1600" dirty="0" err="1" smtClean="0"/>
              <a:t>Design</a:t>
            </a:r>
            <a:r>
              <a:rPr lang="ru-RU" sz="1600" dirty="0" smtClean="0"/>
              <a:t> </a:t>
            </a:r>
            <a:r>
              <a:rPr lang="ru-RU" sz="1600" dirty="0" err="1" smtClean="0"/>
              <a:t>and</a:t>
            </a:r>
            <a:r>
              <a:rPr lang="ru-RU" sz="1600" dirty="0" smtClean="0"/>
              <a:t> </a:t>
            </a:r>
            <a:r>
              <a:rPr lang="ru-RU" sz="1600" dirty="0" err="1" smtClean="0"/>
              <a:t>Ideas-Driven</a:t>
            </a:r>
            <a:r>
              <a:rPr lang="ru-RU" sz="1600" dirty="0" smtClean="0"/>
              <a:t> </a:t>
            </a:r>
            <a:r>
              <a:rPr lang="ru-RU" sz="1600" dirty="0" err="1" smtClean="0"/>
              <a:t>Social</a:t>
            </a:r>
            <a:r>
              <a:rPr lang="ru-RU" sz="1600" dirty="0" smtClean="0"/>
              <a:t> </a:t>
            </a:r>
            <a:r>
              <a:rPr lang="ru-RU" sz="1600" dirty="0" err="1" smtClean="0"/>
              <a:t>Change</a:t>
            </a:r>
            <a:r>
              <a:rPr lang="en-US" sz="1600" dirty="0" smtClean="0"/>
              <a:t>. </a:t>
            </a:r>
            <a:r>
              <a:rPr lang="ru-RU" sz="1600" dirty="0" err="1" smtClean="0"/>
              <a:t>Notes</a:t>
            </a:r>
            <a:r>
              <a:rPr lang="ru-RU" sz="1600" dirty="0" smtClean="0"/>
              <a:t> </a:t>
            </a:r>
            <a:r>
              <a:rPr lang="ru-RU" sz="1600" dirty="0" err="1" smtClean="0"/>
              <a:t>from</a:t>
            </a:r>
            <a:r>
              <a:rPr lang="ru-RU" sz="1600" dirty="0" smtClean="0"/>
              <a:t> </a:t>
            </a:r>
            <a:r>
              <a:rPr lang="ru-RU" sz="1600" dirty="0" err="1" smtClean="0"/>
              <a:t>an</a:t>
            </a:r>
            <a:r>
              <a:rPr lang="ru-RU" sz="1600" dirty="0" smtClean="0"/>
              <a:t> </a:t>
            </a:r>
            <a:r>
              <a:rPr lang="ru-RU" sz="1600" dirty="0" err="1" smtClean="0"/>
              <a:t>Ostromian</a:t>
            </a:r>
            <a:r>
              <a:rPr lang="ru-RU" sz="1600" dirty="0" smtClean="0"/>
              <a:t> </a:t>
            </a:r>
            <a:r>
              <a:rPr lang="ru-RU" sz="1600" dirty="0" err="1" smtClean="0"/>
              <a:t>Perspective</a:t>
            </a:r>
            <a:r>
              <a:rPr lang="ru-RU" sz="1600" dirty="0" smtClean="0"/>
              <a:t> </a:t>
            </a:r>
            <a:r>
              <a:rPr lang="en-US" sz="1600" dirty="0" smtClean="0"/>
              <a:t>//</a:t>
            </a:r>
            <a:r>
              <a:rPr lang="ru-RU" sz="1600" dirty="0" smtClean="0"/>
              <a:t> </a:t>
            </a:r>
            <a:r>
              <a:rPr lang="en-US" sz="1600" dirty="0" smtClean="0"/>
              <a:t>The Good Society</a:t>
            </a:r>
            <a:r>
              <a:rPr lang="ru-RU" sz="1600" dirty="0" smtClean="0"/>
              <a:t>, </a:t>
            </a:r>
            <a:r>
              <a:rPr lang="ru-RU" sz="1600" dirty="0" err="1" smtClean="0"/>
              <a:t>vol</a:t>
            </a:r>
            <a:r>
              <a:rPr lang="ru-RU" sz="1600" dirty="0" smtClean="0"/>
              <a:t>. 20, # 1</a:t>
            </a:r>
            <a:r>
              <a:rPr lang="en-US" sz="1600" dirty="0" smtClean="0"/>
              <a:t>, p</a:t>
            </a:r>
            <a:r>
              <a:rPr lang="ru-RU" sz="1600" dirty="0" err="1" smtClean="0"/>
              <a:t>p</a:t>
            </a:r>
            <a:r>
              <a:rPr lang="ru-RU" sz="1600" dirty="0" smtClean="0"/>
              <a:t>. 50-66. </a:t>
            </a:r>
          </a:p>
          <a:p>
            <a:r>
              <a:rPr lang="ru-RU" sz="1600" dirty="0" smtClean="0"/>
              <a:t>Кирдина С.Г. 2011. Институциональные основы гражданского общества. / Гражданское общество: зарубежный опыт и российская практика./ Под ред. А.Е. Лебедева, А.Я. Рубинштейна.  Санкт-Петербург: </a:t>
            </a:r>
            <a:r>
              <a:rPr lang="ru-RU" sz="1600" dirty="0" err="1" smtClean="0"/>
              <a:t>Алетейя.С</a:t>
            </a:r>
            <a:r>
              <a:rPr lang="ru-RU" sz="1600" dirty="0" smtClean="0"/>
              <a:t>. 36-82.</a:t>
            </a:r>
          </a:p>
          <a:p>
            <a:r>
              <a:rPr lang="ru-RU" sz="1600" dirty="0" smtClean="0"/>
              <a:t>Кирдина С.Г.2012. Гражданское общество: уход от </a:t>
            </a:r>
            <a:r>
              <a:rPr lang="ru-RU" sz="1600" dirty="0" err="1" smtClean="0"/>
              <a:t>идеологемы</a:t>
            </a:r>
            <a:r>
              <a:rPr lang="ru-RU" sz="1600" dirty="0" smtClean="0"/>
              <a:t>. 2012. // СОЦИС (Социологические исследования), № 2, с. 63-73. </a:t>
            </a:r>
          </a:p>
          <a:p>
            <a:endParaRPr lang="ru-RU" sz="1700" dirty="0" smtClean="0"/>
          </a:p>
          <a:p>
            <a:endParaRPr lang="ru-RU" sz="17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E8BBF-D338-4402-ACBE-487841DAA3F1}" type="slidenum">
              <a:rPr lang="ru-RU" smtClean="0"/>
              <a:pPr/>
              <a:t>23</a:t>
            </a:fld>
            <a:endParaRPr lang="ru-RU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908720"/>
            <a:ext cx="8229600" cy="1066800"/>
          </a:xfrm>
        </p:spPr>
        <p:txBody>
          <a:bodyPr/>
          <a:lstStyle/>
          <a:p>
            <a:pPr algn="ctr" eaLnBrk="1" hangingPunct="1"/>
            <a:r>
              <a:rPr lang="ru-RU" sz="3200" b="1" dirty="0" smtClean="0"/>
              <a:t>Почему доминирует </a:t>
            </a:r>
            <a:r>
              <a:rPr lang="en-US" sz="3200" b="1" dirty="0" smtClean="0"/>
              <a:t>X- </a:t>
            </a:r>
            <a:r>
              <a:rPr lang="ru-RU" sz="3200" b="1" dirty="0" smtClean="0"/>
              <a:t>или</a:t>
            </a:r>
            <a:r>
              <a:rPr lang="en-US" sz="3200" b="1" dirty="0" smtClean="0"/>
              <a:t> Y</a:t>
            </a:r>
            <a:r>
              <a:rPr lang="ru-RU" sz="3200" b="1" dirty="0" smtClean="0"/>
              <a:t>-матрица</a:t>
            </a:r>
          </a:p>
        </p:txBody>
      </p:sp>
      <p:sp>
        <p:nvSpPr>
          <p:cNvPr id="1024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sz="2600" dirty="0" smtClean="0"/>
              <a:t>Материально-технологическая среда является ключевым фактором доминирования институциональной матрицы.</a:t>
            </a:r>
            <a:r>
              <a:rPr lang="en-US" sz="2600" dirty="0" smtClean="0"/>
              <a:t> </a:t>
            </a:r>
            <a:endParaRPr lang="ru-RU" sz="2600" dirty="0" smtClean="0"/>
          </a:p>
          <a:p>
            <a:pPr eaLnBrk="1" hangingPunct="1">
              <a:lnSpc>
                <a:spcPct val="80000"/>
              </a:lnSpc>
              <a:buNone/>
            </a:pPr>
            <a:r>
              <a:rPr lang="en-US" sz="2600" dirty="0" smtClean="0"/>
              <a:t> </a:t>
            </a:r>
          </a:p>
          <a:p>
            <a:pPr lvl="1" eaLnBrk="1" hangingPunct="1">
              <a:lnSpc>
                <a:spcPct val="80000"/>
              </a:lnSpc>
            </a:pPr>
            <a:r>
              <a:rPr lang="ru-RU" sz="2200" dirty="0" smtClean="0"/>
              <a:t>Среда может быть </a:t>
            </a:r>
            <a:r>
              <a:rPr lang="en-US" sz="2200" b="1" dirty="0" smtClean="0"/>
              <a:t> </a:t>
            </a:r>
            <a:r>
              <a:rPr lang="ru-RU" sz="2200" b="1" dirty="0" smtClean="0"/>
              <a:t>коммунальной</a:t>
            </a:r>
            <a:r>
              <a:rPr lang="en-US" sz="2200" i="1" dirty="0" smtClean="0"/>
              <a:t>, </a:t>
            </a:r>
            <a:r>
              <a:rPr lang="ru-RU" sz="2200" dirty="0" smtClean="0"/>
              <a:t>то есть взаимосвязанной, интегрированной, когда разделение на части ведет к ее уничтожению как единой системы, ИЛИ</a:t>
            </a:r>
          </a:p>
          <a:p>
            <a:pPr lvl="1" eaLnBrk="1" hangingPunct="1">
              <a:lnSpc>
                <a:spcPct val="80000"/>
              </a:lnSpc>
            </a:pPr>
            <a:r>
              <a:rPr lang="ru-RU" sz="2200" dirty="0" smtClean="0"/>
              <a:t>Среда может быть </a:t>
            </a:r>
            <a:r>
              <a:rPr lang="ru-RU" sz="2200" b="1" dirty="0" err="1" smtClean="0"/>
              <a:t>некоммунальной</a:t>
            </a:r>
            <a:r>
              <a:rPr lang="ru-RU" sz="2200" b="1" dirty="0" smtClean="0"/>
              <a:t>, с </a:t>
            </a:r>
            <a:r>
              <a:rPr lang="ru-RU" sz="2200" dirty="0" smtClean="0"/>
              <a:t>возможностью самостоятельного функционирования ее отдельных частей</a:t>
            </a:r>
            <a:r>
              <a:rPr lang="en-US" sz="2200" dirty="0" smtClean="0"/>
              <a:t>. </a:t>
            </a:r>
          </a:p>
          <a:p>
            <a:pPr eaLnBrk="1" hangingPunct="1">
              <a:lnSpc>
                <a:spcPct val="80000"/>
              </a:lnSpc>
            </a:pPr>
            <a:endParaRPr lang="en-US" sz="1400" dirty="0" smtClean="0"/>
          </a:p>
          <a:p>
            <a:pPr eaLnBrk="1" hangingPunct="1">
              <a:lnSpc>
                <a:spcPct val="80000"/>
              </a:lnSpc>
            </a:pPr>
            <a:r>
              <a:rPr lang="ru-RU" sz="2600" dirty="0" smtClean="0"/>
              <a:t>В коммунальной среде институты </a:t>
            </a:r>
            <a:r>
              <a:rPr lang="en-US" sz="2600" dirty="0" smtClean="0"/>
              <a:t> X-</a:t>
            </a:r>
            <a:r>
              <a:rPr lang="ru-RU" sz="2600" dirty="0" smtClean="0"/>
              <a:t>матрицы доминируют, а в </a:t>
            </a:r>
            <a:r>
              <a:rPr lang="ru-RU" sz="2600" dirty="0" err="1" smtClean="0"/>
              <a:t>некоммунальной</a:t>
            </a:r>
            <a:r>
              <a:rPr lang="ru-RU" sz="2600" dirty="0" smtClean="0"/>
              <a:t> - </a:t>
            </a:r>
            <a:r>
              <a:rPr lang="en-US" sz="2600" dirty="0" smtClean="0"/>
              <a:t>Y-</a:t>
            </a:r>
            <a:r>
              <a:rPr lang="ru-RU" sz="2600" dirty="0" smtClean="0"/>
              <a:t>матрицы.</a:t>
            </a:r>
            <a:endParaRPr lang="ru-RU" sz="2800" dirty="0" smtClean="0">
              <a:solidFill>
                <a:srgbClr val="FF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E8BBF-D338-4402-ACBE-487841DAA3F1}" type="slidenum">
              <a:rPr lang="ru-RU" smtClean="0"/>
              <a:pPr/>
              <a:t>24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67544" y="980728"/>
            <a:ext cx="8229600" cy="1066800"/>
          </a:xfrm>
        </p:spPr>
        <p:txBody>
          <a:bodyPr/>
          <a:lstStyle/>
          <a:p>
            <a:pPr algn="ctr"/>
            <a:r>
              <a:rPr lang="ru-RU" sz="3200" b="1" dirty="0"/>
              <a:t>Суть теории институциональных матриц, или «Х-</a:t>
            </a:r>
            <a:r>
              <a:rPr lang="en-US" sz="3200" b="1" dirty="0"/>
              <a:t>Y </a:t>
            </a:r>
            <a:r>
              <a:rPr lang="ru-RU" sz="3200" b="1" dirty="0"/>
              <a:t>теории»</a:t>
            </a:r>
          </a:p>
        </p:txBody>
      </p:sp>
      <p:sp>
        <p:nvSpPr>
          <p:cNvPr id="80899" name="Rectangle 3"/>
          <p:cNvSpPr>
            <a:spLocks noGrp="1" noRot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sz="2800" dirty="0"/>
              <a:t>В странах устойчиво </a:t>
            </a:r>
            <a:r>
              <a:rPr lang="ru-RU" sz="2800" dirty="0" smtClean="0"/>
              <a:t>(явно или скрыто) доминирует </a:t>
            </a:r>
            <a:r>
              <a:rPr lang="ru-RU" sz="2800" dirty="0"/>
              <a:t>один тип матрицы (Х или </a:t>
            </a:r>
            <a:r>
              <a:rPr lang="en-US" sz="2800" dirty="0"/>
              <a:t>Y)</a:t>
            </a:r>
            <a:r>
              <a:rPr lang="ru-RU" sz="2800" dirty="0"/>
              <a:t>, при этом институты другой матрицы являются </a:t>
            </a:r>
            <a:r>
              <a:rPr lang="ru-RU" sz="2800" dirty="0" err="1"/>
              <a:t>комплементарными</a:t>
            </a:r>
            <a:r>
              <a:rPr lang="ru-RU" sz="2800" dirty="0"/>
              <a:t> (дополнительными). Тип доминирующей институциональной матрицы </a:t>
            </a:r>
            <a:r>
              <a:rPr lang="ru-RU" sz="2800" b="1" dirty="0"/>
              <a:t>не меняется</a:t>
            </a:r>
            <a:r>
              <a:rPr lang="ru-RU" sz="2800" dirty="0"/>
              <a:t> на протяжении исторического развития государства.</a:t>
            </a:r>
          </a:p>
          <a:p>
            <a:r>
              <a:rPr lang="ru-RU" sz="2800" dirty="0"/>
              <a:t>Основной фактор доминирования той или иной матрицы – характеристики материально-технологической среды (преимущественно коммунальной или </a:t>
            </a:r>
            <a:r>
              <a:rPr lang="ru-RU" sz="2800" dirty="0" err="1"/>
              <a:t>некоммунальной</a:t>
            </a:r>
            <a:r>
              <a:rPr lang="ru-RU" sz="2800" dirty="0"/>
              <a:t>).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E8BBF-D338-4402-ACBE-487841DAA3F1}" type="slidenum">
              <a:rPr lang="ru-RU" smtClean="0"/>
              <a:pPr/>
              <a:t>25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E8BBF-D338-4402-ACBE-487841DAA3F1}" type="slidenum">
              <a:rPr lang="ru-RU" smtClean="0"/>
              <a:pPr/>
              <a:t>26</a:t>
            </a:fld>
            <a:endParaRPr lang="ru-RU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СПАСИБО!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en-US" dirty="0" smtClean="0">
              <a:hlinkClick r:id="rId2"/>
            </a:endParaRPr>
          </a:p>
          <a:p>
            <a:pPr algn="ctr">
              <a:buNone/>
            </a:pPr>
            <a:endParaRPr lang="en-US" dirty="0" smtClean="0">
              <a:hlinkClick r:id="rId2"/>
            </a:endParaRPr>
          </a:p>
          <a:p>
            <a:pPr algn="ctr">
              <a:buNone/>
            </a:pPr>
            <a:r>
              <a:rPr lang="en-US" dirty="0" smtClean="0">
                <a:hlinkClick r:id="rId2"/>
              </a:rPr>
              <a:t>kirdina@bk.ru</a:t>
            </a:r>
            <a:endParaRPr lang="en-US" dirty="0" smtClean="0"/>
          </a:p>
          <a:p>
            <a:pPr algn="ctr">
              <a:buNone/>
            </a:pPr>
            <a:endParaRPr lang="en-US" dirty="0" smtClean="0">
              <a:hlinkClick r:id="rId3"/>
            </a:endParaRPr>
          </a:p>
          <a:p>
            <a:pPr algn="ctr">
              <a:buNone/>
            </a:pPr>
            <a:r>
              <a:rPr lang="en-US" dirty="0" smtClean="0">
                <a:hlinkClick r:id="rId3"/>
              </a:rPr>
              <a:t>www.kirdina.ru</a:t>
            </a:r>
            <a:endParaRPr lang="en-US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E8BBF-D338-4402-ACBE-487841DAA3F1}" type="slidenum">
              <a:rPr lang="ru-RU" smtClean="0"/>
              <a:pPr/>
              <a:t>27</a:t>
            </a:fld>
            <a:endParaRPr lang="ru-RU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842347157"/>
              </p:ext>
            </p:extLst>
          </p:nvPr>
        </p:nvGraphicFramePr>
        <p:xfrm>
          <a:off x="1187624" y="548680"/>
          <a:ext cx="7056784" cy="105156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2227640"/>
                <a:gridCol w="2515077"/>
                <a:gridCol w="2314067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3429000" algn="l"/>
                        </a:tabLst>
                      </a:pPr>
                      <a:r>
                        <a:rPr lang="ru-RU" sz="2000" b="1" i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Функции экономических институтов</a:t>
                      </a:r>
                      <a:endParaRPr lang="ru-RU" sz="2000" i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3429000" algn="l"/>
                        </a:tabLst>
                      </a:pPr>
                      <a:r>
                        <a:rPr lang="ru-RU" sz="2000" b="1" i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Базовые институты </a:t>
                      </a:r>
                      <a:endParaRPr lang="ru-RU" sz="2000" i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3429000" algn="l"/>
                        </a:tabLst>
                      </a:pPr>
                      <a:r>
                        <a:rPr lang="ru-RU" sz="2000" b="1" i="0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редистрибутивной</a:t>
                      </a:r>
                      <a:r>
                        <a:rPr lang="ru-RU" sz="2000" b="1" i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 Х-экономики</a:t>
                      </a:r>
                      <a:endParaRPr lang="ru-RU" sz="2000" i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3429000" algn="l"/>
                        </a:tabLst>
                      </a:pPr>
                      <a:r>
                        <a:rPr lang="ru-RU" sz="2000" b="1" i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Базовые институты </a:t>
                      </a:r>
                      <a:endParaRPr lang="ru-RU" sz="2000" i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3429000" algn="l"/>
                        </a:tabLst>
                      </a:pPr>
                      <a:r>
                        <a:rPr lang="ru-RU" sz="2000" b="1" i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рыночной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3429000" algn="l"/>
                        </a:tabLst>
                      </a:pPr>
                      <a:r>
                        <a:rPr lang="en-US" sz="2000" b="1" i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Y</a:t>
                      </a:r>
                      <a:r>
                        <a:rPr lang="ru-RU" sz="2000" b="1" i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-экономики</a:t>
                      </a:r>
                      <a:endParaRPr lang="ru-RU" sz="2000" i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531464691"/>
              </p:ext>
            </p:extLst>
          </p:nvPr>
        </p:nvGraphicFramePr>
        <p:xfrm>
          <a:off x="1187624" y="1628800"/>
          <a:ext cx="7056784" cy="1261872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2232248"/>
                <a:gridCol w="2520280"/>
                <a:gridCol w="2304256"/>
              </a:tblGrid>
              <a:tr h="1249170">
                <a:tc>
                  <a:txBody>
                    <a:bodyPr/>
                    <a:lstStyle/>
                    <a:p>
                      <a:pPr marR="160020"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3429000" algn="l"/>
                        </a:tabLst>
                      </a:pPr>
                      <a:r>
                        <a:rPr lang="ru-RU" sz="1800" b="1" i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Движение благ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3429000" algn="l"/>
                        </a:tabLst>
                      </a:pPr>
                      <a:r>
                        <a:rPr lang="en-US" sz="1800" b="1" i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3429000" algn="l"/>
                        </a:tabLst>
                      </a:pPr>
                      <a:r>
                        <a:rPr lang="ru-RU" sz="1800" b="1" i="1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Редистрибуция</a:t>
                      </a:r>
                      <a:r>
                        <a:rPr lang="en-US" sz="1800" b="1" i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(</a:t>
                      </a:r>
                      <a:r>
                        <a:rPr lang="ru-RU" sz="1800" b="1" i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аккумулирование</a:t>
                      </a:r>
                      <a:r>
                        <a:rPr lang="en-US" sz="1800" b="1" i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–</a:t>
                      </a:r>
                      <a:r>
                        <a:rPr lang="ru-RU" sz="1800" b="1" i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согласование</a:t>
                      </a:r>
                      <a:r>
                        <a:rPr lang="en-US" sz="1800" b="1" i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–</a:t>
                      </a:r>
                      <a:r>
                        <a:rPr lang="ru-RU" sz="1800" b="1" i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распределение</a:t>
                      </a:r>
                      <a:r>
                        <a:rPr lang="en-US" sz="1800" b="1" i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)</a:t>
                      </a:r>
                      <a:endParaRPr lang="ru-RU" sz="1800" b="1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3429000" algn="l"/>
                        </a:tabLst>
                      </a:pPr>
                      <a:r>
                        <a:rPr lang="ru-RU" sz="1800" b="1" i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Обмен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3429000" algn="l"/>
                        </a:tabLst>
                      </a:pPr>
                      <a:r>
                        <a:rPr lang="en-US" sz="1800" b="1" i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ru-RU" sz="1800" b="1" i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купля</a:t>
                      </a:r>
                      <a:r>
                        <a:rPr lang="en-US" sz="1800" b="1" i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–</a:t>
                      </a:r>
                      <a:r>
                        <a:rPr lang="ru-RU" sz="1800" b="1" i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продажа</a:t>
                      </a:r>
                      <a:r>
                        <a:rPr lang="en-US" sz="1800" b="1" i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)</a:t>
                      </a:r>
                      <a:endParaRPr lang="ru-RU" sz="1800" b="1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3429000" algn="l"/>
                        </a:tabLst>
                      </a:pPr>
                      <a:r>
                        <a:rPr lang="en-US" sz="1800" b="1" i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800" b="1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243557406"/>
              </p:ext>
            </p:extLst>
          </p:nvPr>
        </p:nvGraphicFramePr>
        <p:xfrm>
          <a:off x="1187624" y="2852936"/>
          <a:ext cx="7056784" cy="75984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2232248"/>
                <a:gridCol w="2520280"/>
                <a:gridCol w="2304256"/>
              </a:tblGrid>
              <a:tr h="759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3429000" algn="l"/>
                        </a:tabLst>
                      </a:pPr>
                      <a:r>
                        <a:rPr lang="ru-RU" sz="1800" b="1" i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Закрепление благ </a:t>
                      </a:r>
                    </a:p>
                    <a:p>
                      <a:pPr marR="160020"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3429000" algn="l"/>
                        </a:tabLst>
                      </a:pPr>
                      <a:r>
                        <a:rPr lang="en-US" sz="1800" b="1" i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800" b="1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3429000" algn="l"/>
                        </a:tabLst>
                      </a:pPr>
                      <a:r>
                        <a:rPr lang="ru-RU" sz="1800" b="1" i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Верховная условная собственность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3429000" algn="l"/>
                        </a:tabLst>
                      </a:pPr>
                      <a:r>
                        <a:rPr lang="ru-RU" sz="1800" b="1" i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Частная собственность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277522588"/>
              </p:ext>
            </p:extLst>
          </p:nvPr>
        </p:nvGraphicFramePr>
        <p:xfrm>
          <a:off x="1187624" y="3645024"/>
          <a:ext cx="7056784" cy="1057272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2232248"/>
                <a:gridCol w="2520280"/>
                <a:gridCol w="2304256"/>
              </a:tblGrid>
              <a:tr h="105727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3429000" algn="l"/>
                        </a:tabLst>
                      </a:pPr>
                      <a:r>
                        <a:rPr lang="ru-RU" sz="1800" b="1" i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Взаимодействие экономических </a:t>
                      </a:r>
                      <a:r>
                        <a:rPr lang="ru-RU" sz="1800" b="1" i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субъектов</a:t>
                      </a:r>
                      <a:endParaRPr lang="ru-RU" sz="1800" b="1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3429000" algn="l"/>
                        </a:tabLst>
                      </a:pPr>
                      <a:r>
                        <a:rPr lang="ru-RU" sz="1800" b="1" i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Кооперация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3429000" algn="l"/>
                        </a:tabLst>
                      </a:pPr>
                      <a:r>
                        <a:rPr lang="ru-RU" sz="1800" b="1" i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3429000" algn="l"/>
                        </a:tabLst>
                      </a:pPr>
                      <a:r>
                        <a:rPr lang="ru-RU" sz="1800" b="1" i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Конкуренция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3429000" algn="l"/>
                        </a:tabLst>
                      </a:pPr>
                      <a:r>
                        <a:rPr lang="ru-RU" sz="1800" b="1" i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786511927"/>
              </p:ext>
            </p:extLst>
          </p:nvPr>
        </p:nvGraphicFramePr>
        <p:xfrm>
          <a:off x="1187624" y="4725144"/>
          <a:ext cx="7056783" cy="424432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2232248"/>
                <a:gridCol w="2520280"/>
                <a:gridCol w="2304255"/>
              </a:tblGrid>
              <a:tr h="4244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3429000" algn="l"/>
                        </a:tabLst>
                      </a:pPr>
                      <a:r>
                        <a:rPr lang="ru-RU" sz="1800" b="1" i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Организация труда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3429000" algn="l"/>
                        </a:tabLst>
                      </a:pPr>
                      <a:r>
                        <a:rPr lang="ru-RU" sz="1800" b="1" i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Служебный труд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3429000" algn="l"/>
                        </a:tabLst>
                      </a:pPr>
                      <a:r>
                        <a:rPr lang="ru-RU" sz="1800" b="1" i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Наемный труд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752383578"/>
              </p:ext>
            </p:extLst>
          </p:nvPr>
        </p:nvGraphicFramePr>
        <p:xfrm>
          <a:off x="1187624" y="5157192"/>
          <a:ext cx="7056784" cy="1112264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2232248"/>
                <a:gridCol w="2520280"/>
                <a:gridCol w="2304256"/>
              </a:tblGrid>
              <a:tr h="11122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429000" algn="l"/>
                        </a:tabLst>
                      </a:pPr>
                      <a:r>
                        <a:rPr lang="ru-RU" sz="1800" b="1" i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Сигналы обратной связи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429000" algn="l"/>
                        </a:tabLst>
                      </a:pPr>
                      <a:r>
                        <a:rPr lang="ru-RU" sz="1800" b="1" i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(эффективности)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3429000" algn="l"/>
                        </a:tabLst>
                      </a:pPr>
                      <a:r>
                        <a:rPr lang="ru-RU" sz="1800" b="1" i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Ограничение издержек </a:t>
                      </a:r>
                      <a:r>
                        <a:rPr lang="ru-RU" sz="1800" b="1" i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Х-эффективность</a:t>
                      </a:r>
                      <a:endParaRPr lang="ru-RU" sz="1800" b="1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3429000" algn="l"/>
                        </a:tabLst>
                      </a:pPr>
                      <a:r>
                        <a:rPr lang="en-US" sz="1800" b="1" i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800" b="1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429000" algn="l"/>
                        </a:tabLst>
                      </a:pPr>
                      <a:r>
                        <a:rPr lang="ru-RU" sz="1800" b="1" i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Рост прибыли  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429000" algn="l"/>
                        </a:tabLst>
                      </a:pPr>
                      <a:r>
                        <a:rPr lang="ru-RU" sz="1800" b="1" i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b="1" i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Y</a:t>
                      </a:r>
                      <a:r>
                        <a:rPr lang="ru-RU" sz="1800" b="1" i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-эффективность</a:t>
                      </a:r>
                      <a:endParaRPr lang="ru-RU" sz="1800" b="1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3" name="Номер слайда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E8BBF-D338-4402-ACBE-487841DAA3F1}" type="slidenum">
              <a:rPr lang="ru-RU" smtClean="0"/>
              <a:pPr/>
              <a:t>28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629410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  <p:sndAc>
          <p:stSnd>
            <p:snd r:embed="rId3" name="wind.wav"/>
          </p:stSnd>
        </p:sndAc>
      </p:transition>
    </mc:Choice>
    <mc:Fallback>
      <p:transition spd="slow">
        <p:split orient="vert"/>
        <p:sndAc>
          <p:stSnd>
            <p:snd r:embed="rId2" name="wind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541907117"/>
              </p:ext>
            </p:extLst>
          </p:nvPr>
        </p:nvGraphicFramePr>
        <p:xfrm>
          <a:off x="971600" y="372769"/>
          <a:ext cx="6984776" cy="1353312"/>
        </p:xfrm>
        <a:graphic>
          <a:graphicData uri="http://schemas.openxmlformats.org/drawingml/2006/table">
            <a:tbl>
              <a:tblPr firstRow="1" firstCol="1" bandRow="1"/>
              <a:tblGrid>
                <a:gridCol w="2016224"/>
                <a:gridCol w="2304256"/>
                <a:gridCol w="2664296"/>
              </a:tblGrid>
              <a:tr h="1152128"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/>
                          <a:cs typeface="Times New Roman"/>
                        </a:rPr>
                        <a:t>Функции политических </a:t>
                      </a:r>
                      <a:r>
                        <a:rPr lang="ru-RU" sz="1800" b="1" kern="1200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/>
                          <a:cs typeface="Times New Roman"/>
                        </a:rPr>
                        <a:t>институтов</a:t>
                      </a:r>
                      <a:endParaRPr lang="ru-RU" sz="1800" dirty="0"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/>
                          <a:cs typeface="Times New Roman"/>
                        </a:rPr>
                        <a:t>X</a:t>
                      </a:r>
                      <a:r>
                        <a:rPr lang="ru-RU" sz="1800" b="1" kern="1200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/>
                          <a:cs typeface="Times New Roman"/>
                        </a:rPr>
                        <a:t>-институты унитарной политической системы</a:t>
                      </a:r>
                      <a:endParaRPr lang="ru-RU" sz="1800" dirty="0"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/>
                          <a:cs typeface="Times New Roman"/>
                        </a:rPr>
                        <a:t>Y</a:t>
                      </a:r>
                      <a:r>
                        <a:rPr lang="ru-RU" sz="1800" b="1" kern="1200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/>
                          <a:cs typeface="Times New Roman"/>
                        </a:rPr>
                        <a:t>-институты </a:t>
                      </a:r>
                      <a:r>
                        <a:rPr lang="ru-RU" sz="1800" b="1" kern="1200" dirty="0" err="1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/>
                          <a:cs typeface="Times New Roman"/>
                        </a:rPr>
                        <a:t>федеративно-субсидиарной</a:t>
                      </a:r>
                      <a:r>
                        <a:rPr lang="ru-RU" sz="1800" b="1" kern="1200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/>
                          <a:cs typeface="Times New Roman"/>
                        </a:rPr>
                        <a:t> политической </a:t>
                      </a:r>
                      <a:r>
                        <a:rPr lang="ru-RU" sz="1800" b="1" kern="1200" dirty="0" smtClean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/>
                          <a:cs typeface="Times New Roman"/>
                        </a:rPr>
                        <a:t>системы</a:t>
                      </a:r>
                      <a:endParaRPr lang="ru-RU" sz="1800" dirty="0"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158941512"/>
              </p:ext>
            </p:extLst>
          </p:nvPr>
        </p:nvGraphicFramePr>
        <p:xfrm>
          <a:off x="971600" y="1700809"/>
          <a:ext cx="6984776" cy="1060194"/>
        </p:xfrm>
        <a:graphic>
          <a:graphicData uri="http://schemas.openxmlformats.org/drawingml/2006/table">
            <a:tbl>
              <a:tblPr firstRow="1" firstCol="1" bandRow="1"/>
              <a:tblGrid>
                <a:gridCol w="2014299"/>
                <a:gridCol w="2306181"/>
                <a:gridCol w="2664296"/>
              </a:tblGrid>
              <a:tr h="1060194"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 kern="1200" dirty="0" smtClean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/>
                          <a:cs typeface="Times New Roman"/>
                        </a:rPr>
                        <a:t>Территориальная </a:t>
                      </a:r>
                      <a:r>
                        <a:rPr lang="ru-RU" sz="1800" b="1" i="1" kern="1200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/>
                          <a:cs typeface="Times New Roman"/>
                        </a:rPr>
                        <a:t>организация государства</a:t>
                      </a:r>
                      <a:endParaRPr lang="ru-RU" sz="1800" b="1" i="1" dirty="0"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 kern="1200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/>
                          <a:cs typeface="Times New Roman"/>
                        </a:rPr>
                        <a:t>Административное деление (</a:t>
                      </a:r>
                      <a:r>
                        <a:rPr lang="ru-RU" sz="1800" b="1" i="1" kern="1200" dirty="0" err="1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/>
                          <a:cs typeface="Times New Roman"/>
                        </a:rPr>
                        <a:t>унитарность</a:t>
                      </a:r>
                      <a:r>
                        <a:rPr lang="ru-RU" sz="1800" b="1" i="1" kern="1200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/>
                          <a:cs typeface="Times New Roman"/>
                        </a:rPr>
                        <a:t>) </a:t>
                      </a:r>
                      <a:endParaRPr lang="ru-RU" sz="1800" b="1" i="1" dirty="0"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 kern="1200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/>
                          <a:cs typeface="Times New Roman"/>
                        </a:rPr>
                        <a:t>Федеративная структура (федерация)</a:t>
                      </a:r>
                      <a:endParaRPr lang="ru-RU" sz="1800" b="1" i="1" dirty="0"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59063755"/>
              </p:ext>
            </p:extLst>
          </p:nvPr>
        </p:nvGraphicFramePr>
        <p:xfrm>
          <a:off x="971601" y="2780929"/>
          <a:ext cx="6984776" cy="1060194"/>
        </p:xfrm>
        <a:graphic>
          <a:graphicData uri="http://schemas.openxmlformats.org/drawingml/2006/table">
            <a:tbl>
              <a:tblPr firstRow="1" firstCol="1" bandRow="1"/>
              <a:tblGrid>
                <a:gridCol w="2016223"/>
                <a:gridCol w="2304256"/>
                <a:gridCol w="2664297"/>
              </a:tblGrid>
              <a:tr h="1060194"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i="1" kern="1200" dirty="0" smtClean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b="1" i="1" kern="1200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/>
                          <a:cs typeface="Times New Roman"/>
                        </a:rPr>
                        <a:t>Устройство системы управления</a:t>
                      </a:r>
                      <a:endParaRPr lang="ru-RU" sz="1800" b="1" i="1" dirty="0"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 kern="1200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/>
                          <a:cs typeface="Times New Roman"/>
                        </a:rPr>
                        <a:t>Иерархическая вертикаль во главе с центром (сверху) </a:t>
                      </a:r>
                      <a:endParaRPr lang="ru-RU" sz="1800" b="1" i="1" dirty="0"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 kern="1200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/>
                          <a:cs typeface="Times New Roman"/>
                        </a:rPr>
                        <a:t>Самоуправление и </a:t>
                      </a:r>
                      <a:r>
                        <a:rPr lang="ru-RU" sz="1800" b="1" i="1" kern="1200" dirty="0" err="1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/>
                          <a:cs typeface="Times New Roman"/>
                        </a:rPr>
                        <a:t>субсидиарность</a:t>
                      </a:r>
                      <a:endParaRPr lang="ru-RU" sz="1800" b="1" i="1" dirty="0"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 kern="1200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/>
                          <a:cs typeface="Times New Roman"/>
                        </a:rPr>
                        <a:t>(снизу)</a:t>
                      </a:r>
                      <a:endParaRPr lang="ru-RU" sz="1800" b="1" i="1" dirty="0"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614475620"/>
              </p:ext>
            </p:extLst>
          </p:nvPr>
        </p:nvGraphicFramePr>
        <p:xfrm>
          <a:off x="971600" y="3861048"/>
          <a:ext cx="6984775" cy="1076704"/>
        </p:xfrm>
        <a:graphic>
          <a:graphicData uri="http://schemas.openxmlformats.org/drawingml/2006/table">
            <a:tbl>
              <a:tblPr firstRow="1" firstCol="1" bandRow="1"/>
              <a:tblGrid>
                <a:gridCol w="2016224"/>
                <a:gridCol w="2232248"/>
                <a:gridCol w="2736303"/>
              </a:tblGrid>
              <a:tr h="1076704"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 kern="1200" dirty="0" smtClean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/>
                          <a:cs typeface="Times New Roman"/>
                        </a:rPr>
                        <a:t>Порядок </a:t>
                      </a:r>
                      <a:r>
                        <a:rPr lang="ru-RU" sz="1800" b="1" i="1" kern="1200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/>
                          <a:cs typeface="Times New Roman"/>
                        </a:rPr>
                        <a:t>принятия решений </a:t>
                      </a:r>
                      <a:endParaRPr lang="ru-RU" sz="1800" b="1" i="1" dirty="0"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 kern="1200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/>
                          <a:cs typeface="Times New Roman"/>
                        </a:rPr>
                        <a:t>Общее собрание и единогласие</a:t>
                      </a:r>
                      <a:endParaRPr lang="ru-RU" sz="1800" b="1" i="1" dirty="0"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 kern="1200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/>
                          <a:cs typeface="Times New Roman"/>
                        </a:rPr>
                        <a:t>Многопартийность и демократическое большинство</a:t>
                      </a:r>
                      <a:endParaRPr lang="ru-RU" sz="1800" b="1" i="1" dirty="0"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549170061"/>
              </p:ext>
            </p:extLst>
          </p:nvPr>
        </p:nvGraphicFramePr>
        <p:xfrm>
          <a:off x="971600" y="4941169"/>
          <a:ext cx="6984776" cy="1037844"/>
        </p:xfrm>
        <a:graphic>
          <a:graphicData uri="http://schemas.openxmlformats.org/drawingml/2006/table">
            <a:tbl>
              <a:tblPr firstRow="1" firstCol="1" bandRow="1"/>
              <a:tblGrid>
                <a:gridCol w="2016224"/>
                <a:gridCol w="2232248"/>
                <a:gridCol w="2736304"/>
              </a:tblGrid>
              <a:tr h="988186"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 kern="1200" dirty="0" err="1" smtClean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/>
                          <a:cs typeface="Times New Roman"/>
                        </a:rPr>
                        <a:t>Замещени</a:t>
                      </a:r>
                      <a:r>
                        <a:rPr lang="en-US" sz="1800" b="1" i="1" kern="1200" dirty="0" smtClean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/>
                          <a:cs typeface="Times New Roman"/>
                        </a:rPr>
                        <a:t>e</a:t>
                      </a:r>
                      <a:r>
                        <a:rPr lang="ru-RU" sz="1800" b="1" i="1" kern="1200" dirty="0" smtClean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b="1" i="1" kern="1200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/>
                          <a:cs typeface="Times New Roman"/>
                        </a:rPr>
                        <a:t>управленческих позиций</a:t>
                      </a:r>
                      <a:endParaRPr lang="ru-RU" sz="1800" b="1" i="1" dirty="0"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 kern="1200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/>
                          <a:cs typeface="Times New Roman"/>
                        </a:rPr>
                        <a:t>Назначения </a:t>
                      </a:r>
                      <a:endParaRPr lang="ru-RU" sz="1800" b="1" i="1" dirty="0"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 kern="1200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/>
                          <a:cs typeface="Times New Roman"/>
                        </a:rPr>
                        <a:t>Выборы</a:t>
                      </a:r>
                      <a:endParaRPr lang="ru-RU" sz="1800" b="1" i="1" dirty="0"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641988039"/>
              </p:ext>
            </p:extLst>
          </p:nvPr>
        </p:nvGraphicFramePr>
        <p:xfrm>
          <a:off x="971600" y="5949280"/>
          <a:ext cx="6984775" cy="723900"/>
        </p:xfrm>
        <a:graphic>
          <a:graphicData uri="http://schemas.openxmlformats.org/drawingml/2006/table">
            <a:tbl>
              <a:tblPr firstRow="1" firstCol="1" bandRow="1"/>
              <a:tblGrid>
                <a:gridCol w="2016224"/>
                <a:gridCol w="2232248"/>
                <a:gridCol w="2736303"/>
              </a:tblGrid>
              <a:tr h="723900"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 kern="1200" dirty="0" smtClean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/>
                          <a:cs typeface="Times New Roman"/>
                        </a:rPr>
                        <a:t>Механизм </a:t>
                      </a:r>
                      <a:r>
                        <a:rPr lang="ru-RU" sz="1800" b="1" i="1" kern="1200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/>
                          <a:cs typeface="Times New Roman"/>
                        </a:rPr>
                        <a:t>обратной связи</a:t>
                      </a:r>
                      <a:endParaRPr lang="ru-RU" sz="1800" b="1" i="1" dirty="0"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 kern="1200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/>
                          <a:cs typeface="Times New Roman"/>
                        </a:rPr>
                        <a:t>Обращения по инстанциям </a:t>
                      </a:r>
                      <a:endParaRPr lang="ru-RU" sz="1800" b="1" i="1" dirty="0"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 kern="1200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/>
                          <a:cs typeface="Times New Roman"/>
                        </a:rPr>
                        <a:t>Судебные иски</a:t>
                      </a:r>
                      <a:endParaRPr lang="ru-RU" sz="1800" b="1" i="1" dirty="0"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E8BBF-D338-4402-ACBE-487841DAA3F1}" type="slidenum">
              <a:rPr lang="ru-RU" smtClean="0"/>
              <a:pPr/>
              <a:t>29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202360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  <p:sndAc>
          <p:stSnd>
            <p:snd r:embed="rId3" name="wind.wav"/>
          </p:stSnd>
        </p:sndAc>
      </p:transition>
    </mc:Choice>
    <mc:Fallback>
      <p:transition spd="slow">
        <p:split orient="vert"/>
        <p:sndAc>
          <p:stSnd>
            <p:snd r:embed="rId2" name="wind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90872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Определение институционального дизайна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Если вслед за </a:t>
            </a:r>
            <a:r>
              <a:rPr lang="ru-RU" dirty="0" err="1" smtClean="0"/>
              <a:t>Нортом</a:t>
            </a:r>
            <a:r>
              <a:rPr lang="ru-RU" dirty="0" smtClean="0"/>
              <a:t> понимать институты как правила  игры, то институциональный дизайн  есть процесс, при котором правила игры сначала предполагаются, затем проектируются и продвигаются.</a:t>
            </a:r>
          </a:p>
          <a:p>
            <a:endParaRPr lang="en-US" dirty="0" smtClean="0"/>
          </a:p>
          <a:p>
            <a:r>
              <a:rPr lang="ru-RU" dirty="0" smtClean="0"/>
              <a:t>Институциональный дизайн -  «преднамеренная попытка изменения свода формальных и неформальных правил, которые упорядочивают взаимоотношения между людьми в пространстве политических взаимодействий» (</a:t>
            </a:r>
            <a:r>
              <a:rPr lang="en-US" dirty="0" err="1" smtClean="0"/>
              <a:t>Klijn</a:t>
            </a:r>
            <a:r>
              <a:rPr lang="ru-RU" dirty="0" smtClean="0"/>
              <a:t> и </a:t>
            </a:r>
            <a:r>
              <a:rPr lang="en-US" dirty="0" err="1" smtClean="0"/>
              <a:t>Koppenjan</a:t>
            </a:r>
            <a:r>
              <a:rPr lang="ru-RU" dirty="0" smtClean="0"/>
              <a:t>, 2010). </a:t>
            </a:r>
          </a:p>
          <a:p>
            <a:endParaRPr lang="en-US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E8BBF-D338-4402-ACBE-487841DAA3F1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021624666"/>
              </p:ext>
            </p:extLst>
          </p:nvPr>
        </p:nvGraphicFramePr>
        <p:xfrm>
          <a:off x="1115616" y="548680"/>
          <a:ext cx="7056784" cy="1037844"/>
        </p:xfrm>
        <a:graphic>
          <a:graphicData uri="http://schemas.openxmlformats.org/drawingml/2006/table">
            <a:tbl>
              <a:tblPr firstRow="1" firstCol="1" bandRow="1"/>
              <a:tblGrid>
                <a:gridCol w="2304256"/>
                <a:gridCol w="2249622"/>
                <a:gridCol w="2502906"/>
              </a:tblGrid>
              <a:tr h="7207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Функции </a:t>
                      </a:r>
                      <a:r>
                        <a:rPr lang="ru-RU" sz="1800" b="1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идеологических институтов </a:t>
                      </a:r>
                      <a:r>
                        <a:rPr lang="ru-RU" sz="1800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X-</a:t>
                      </a:r>
                      <a:r>
                        <a:rPr lang="ru-RU" sz="18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институты </a:t>
                      </a:r>
                      <a:r>
                        <a:rPr lang="ru-RU" sz="1800" b="1" dirty="0" err="1">
                          <a:effectLst/>
                          <a:latin typeface="Arial"/>
                          <a:ea typeface="Calibri"/>
                          <a:cs typeface="Times New Roman"/>
                        </a:rPr>
                        <a:t>коммунитарной</a:t>
                      </a:r>
                      <a:r>
                        <a:rPr lang="ru-RU" sz="18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 идеологии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Y-</a:t>
                      </a:r>
                      <a:r>
                        <a:rPr lang="ru-RU" sz="18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институты индивидуалисткой идеологии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049469544"/>
              </p:ext>
            </p:extLst>
          </p:nvPr>
        </p:nvGraphicFramePr>
        <p:xfrm>
          <a:off x="1115616" y="1628800"/>
          <a:ext cx="7056784" cy="652272"/>
        </p:xfrm>
        <a:graphic>
          <a:graphicData uri="http://schemas.openxmlformats.org/drawingml/2006/table">
            <a:tbl>
              <a:tblPr firstRow="1" firstCol="1" bandRow="1"/>
              <a:tblGrid>
                <a:gridCol w="2304256"/>
                <a:gridCol w="2232248"/>
                <a:gridCol w="2520280"/>
              </a:tblGrid>
              <a:tr h="576580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+mj-lt"/>
                        <a:buNone/>
                      </a:pPr>
                      <a:r>
                        <a:rPr lang="ru-RU" sz="1600" b="1" i="1" u="none" dirty="0" smtClean="0">
                          <a:effectLst/>
                          <a:latin typeface="Calibri" pitchFamily="34" charset="0"/>
                          <a:ea typeface="Calibri"/>
                          <a:cs typeface="Times New Roman"/>
                        </a:rPr>
                        <a:t>Главный </a:t>
                      </a:r>
                      <a:r>
                        <a:rPr lang="ru-RU" sz="1600" b="1" i="1" dirty="0" smtClean="0">
                          <a:effectLst/>
                          <a:latin typeface="Calibri" pitchFamily="34" charset="0"/>
                          <a:ea typeface="Calibri"/>
                          <a:cs typeface="Times New Roman"/>
                        </a:rPr>
                        <a:t>принцип</a:t>
                      </a:r>
                      <a:r>
                        <a:rPr lang="ru-RU" sz="1600" b="1" i="1" baseline="0" dirty="0" smtClean="0">
                          <a:effectLst/>
                          <a:latin typeface="Calibri" pitchFamily="34" charset="0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600" b="1" i="1" dirty="0" smtClean="0">
                          <a:effectLst/>
                          <a:latin typeface="Calibri" pitchFamily="34" charset="0"/>
                          <a:ea typeface="Calibri"/>
                          <a:cs typeface="Times New Roman"/>
                        </a:rPr>
                        <a:t>социального </a:t>
                      </a:r>
                      <a:r>
                        <a:rPr lang="ru-RU" sz="1600" b="1" i="1" dirty="0">
                          <a:effectLst/>
                          <a:latin typeface="Calibri" pitchFamily="34" charset="0"/>
                          <a:ea typeface="Calibri"/>
                          <a:cs typeface="Times New Roman"/>
                        </a:rPr>
                        <a:t>действия </a:t>
                      </a:r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i="1" dirty="0">
                          <a:effectLst/>
                          <a:latin typeface="Calibri" pitchFamily="34" charset="0"/>
                          <a:ea typeface="Calibri"/>
                          <a:cs typeface="Times New Roman"/>
                        </a:rPr>
                        <a:t>Коллективизм </a:t>
                      </a:r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i="1" dirty="0">
                          <a:effectLst/>
                          <a:latin typeface="Calibri" pitchFamily="34" charset="0"/>
                          <a:ea typeface="Calibri"/>
                          <a:cs typeface="Times New Roman"/>
                        </a:rPr>
                        <a:t>Индивидуализм</a:t>
                      </a:r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257461040"/>
              </p:ext>
            </p:extLst>
          </p:nvPr>
        </p:nvGraphicFramePr>
        <p:xfrm>
          <a:off x="1115616" y="2276872"/>
          <a:ext cx="7056784" cy="932688"/>
        </p:xfrm>
        <a:graphic>
          <a:graphicData uri="http://schemas.openxmlformats.org/drawingml/2006/table">
            <a:tbl>
              <a:tblPr firstRow="1" firstCol="1" bandRow="1"/>
              <a:tblGrid>
                <a:gridCol w="2304256"/>
                <a:gridCol w="2249621"/>
                <a:gridCol w="2502907"/>
              </a:tblGrid>
              <a:tr h="7429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i="1" dirty="0" smtClean="0">
                          <a:effectLst/>
                          <a:latin typeface="Calibri" pitchFamily="34" charset="0"/>
                          <a:ea typeface="Calibri"/>
                          <a:cs typeface="Times New Roman"/>
                        </a:rPr>
                        <a:t>Нормативное </a:t>
                      </a:r>
                      <a:r>
                        <a:rPr lang="ru-RU" sz="1600" b="1" i="1" dirty="0">
                          <a:effectLst/>
                          <a:latin typeface="Calibri" pitchFamily="34" charset="0"/>
                          <a:ea typeface="Calibri"/>
                          <a:cs typeface="Times New Roman"/>
                        </a:rPr>
                        <a:t>представление о социальной структуре </a:t>
                      </a:r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i="1" dirty="0">
                          <a:effectLst/>
                          <a:latin typeface="Calibri" pitchFamily="34" charset="0"/>
                          <a:ea typeface="Calibri"/>
                          <a:cs typeface="Times New Roman"/>
                        </a:rPr>
                        <a:t>Эгалитаризм</a:t>
                      </a:r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i="1" dirty="0">
                          <a:effectLst/>
                          <a:latin typeface="Calibri" pitchFamily="34" charset="0"/>
                          <a:ea typeface="Calibri"/>
                          <a:cs typeface="Times New Roman"/>
                        </a:rPr>
                        <a:t>Стратификация</a:t>
                      </a:r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666981741"/>
              </p:ext>
            </p:extLst>
          </p:nvPr>
        </p:nvGraphicFramePr>
        <p:xfrm>
          <a:off x="1115616" y="3140968"/>
          <a:ext cx="7056785" cy="652272"/>
        </p:xfrm>
        <a:graphic>
          <a:graphicData uri="http://schemas.openxmlformats.org/drawingml/2006/table">
            <a:tbl>
              <a:tblPr firstRow="1" firstCol="1" bandRow="1"/>
              <a:tblGrid>
                <a:gridCol w="2304256"/>
                <a:gridCol w="2249622"/>
                <a:gridCol w="2502907"/>
              </a:tblGrid>
              <a:tr h="65227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i="1" dirty="0" smtClean="0">
                          <a:effectLst/>
                          <a:latin typeface="Calibri" pitchFamily="34" charset="0"/>
                          <a:ea typeface="Calibri"/>
                          <a:cs typeface="Times New Roman"/>
                        </a:rPr>
                        <a:t>Доминирующие </a:t>
                      </a:r>
                      <a:r>
                        <a:rPr lang="ru-RU" sz="1600" b="1" i="1" dirty="0">
                          <a:effectLst/>
                          <a:latin typeface="Calibri" pitchFamily="34" charset="0"/>
                          <a:ea typeface="Calibri"/>
                          <a:cs typeface="Times New Roman"/>
                        </a:rPr>
                        <a:t>социальные ценности</a:t>
                      </a:r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i="1" dirty="0">
                          <a:effectLst/>
                          <a:latin typeface="Calibri" pitchFamily="34" charset="0"/>
                          <a:ea typeface="Calibri"/>
                          <a:cs typeface="Times New Roman"/>
                        </a:rPr>
                        <a:t>Порядок</a:t>
                      </a:r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i="1" dirty="0">
                          <a:effectLst/>
                          <a:latin typeface="Calibri" pitchFamily="34" charset="0"/>
                          <a:ea typeface="Calibri"/>
                          <a:cs typeface="Times New Roman"/>
                        </a:rPr>
                        <a:t>Свобода</a:t>
                      </a:r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704194134"/>
              </p:ext>
            </p:extLst>
          </p:nvPr>
        </p:nvGraphicFramePr>
        <p:xfrm>
          <a:off x="1115616" y="3789041"/>
          <a:ext cx="7056784" cy="792088"/>
        </p:xfrm>
        <a:graphic>
          <a:graphicData uri="http://schemas.openxmlformats.org/drawingml/2006/table">
            <a:tbl>
              <a:tblPr firstRow="1" firstCol="1" bandRow="1"/>
              <a:tblGrid>
                <a:gridCol w="2304256"/>
                <a:gridCol w="2232248"/>
                <a:gridCol w="2520280"/>
              </a:tblGrid>
              <a:tr h="7920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i="1" dirty="0" smtClean="0">
                          <a:effectLst/>
                          <a:latin typeface="Calibri" pitchFamily="34" charset="0"/>
                          <a:ea typeface="Calibri"/>
                          <a:cs typeface="Times New Roman"/>
                        </a:rPr>
                        <a:t>Трудовая </a:t>
                      </a:r>
                      <a:r>
                        <a:rPr lang="ru-RU" sz="1800" b="1" i="1" dirty="0">
                          <a:effectLst/>
                          <a:latin typeface="Calibri" pitchFamily="34" charset="0"/>
                          <a:ea typeface="Calibri"/>
                          <a:cs typeface="Times New Roman"/>
                        </a:rPr>
                        <a:t>мотивация</a:t>
                      </a:r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i="1" dirty="0">
                          <a:effectLst/>
                          <a:latin typeface="Calibri" pitchFamily="34" charset="0"/>
                          <a:ea typeface="Calibri"/>
                          <a:cs typeface="Times New Roman"/>
                        </a:rPr>
                        <a:t>Ориентированная на благополучие </a:t>
                      </a:r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i="1" dirty="0">
                          <a:effectLst/>
                          <a:latin typeface="Calibri" pitchFamily="34" charset="0"/>
                          <a:ea typeface="Calibri"/>
                          <a:cs typeface="Times New Roman"/>
                        </a:rPr>
                        <a:t>Денежно-ориентированная </a:t>
                      </a:r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227660352"/>
              </p:ext>
            </p:extLst>
          </p:nvPr>
        </p:nvGraphicFramePr>
        <p:xfrm>
          <a:off x="1115616" y="4581128"/>
          <a:ext cx="7056784" cy="1037844"/>
        </p:xfrm>
        <a:graphic>
          <a:graphicData uri="http://schemas.openxmlformats.org/drawingml/2006/table">
            <a:tbl>
              <a:tblPr firstRow="1" firstCol="1" bandRow="1"/>
              <a:tblGrid>
                <a:gridCol w="2304256"/>
                <a:gridCol w="2232248"/>
                <a:gridCol w="2520280"/>
              </a:tblGrid>
              <a:tr h="5651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i="1" dirty="0" smtClean="0">
                          <a:effectLst/>
                          <a:latin typeface="Calibri" pitchFamily="34" charset="0"/>
                          <a:ea typeface="Calibri"/>
                          <a:cs typeface="Times New Roman"/>
                        </a:rPr>
                        <a:t>Тип </a:t>
                      </a:r>
                      <a:r>
                        <a:rPr lang="ru-RU" sz="1800" b="1" i="1" dirty="0">
                          <a:effectLst/>
                          <a:latin typeface="Calibri" pitchFamily="34" charset="0"/>
                          <a:ea typeface="Calibri"/>
                          <a:cs typeface="Times New Roman"/>
                        </a:rPr>
                        <a:t>социального восприятия</a:t>
                      </a:r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i="1" dirty="0">
                          <a:effectLst/>
                          <a:latin typeface="Calibri" pitchFamily="34" charset="0"/>
                          <a:ea typeface="Calibri"/>
                          <a:cs typeface="Times New Roman"/>
                        </a:rPr>
                        <a:t> Обобщение (интегральность, холизм) </a:t>
                      </a:r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i="1" dirty="0">
                          <a:effectLst/>
                          <a:latin typeface="Calibri" pitchFamily="34" charset="0"/>
                          <a:ea typeface="Calibri"/>
                          <a:cs typeface="Times New Roman"/>
                        </a:rPr>
                        <a:t>Специализация (</a:t>
                      </a:r>
                      <a:r>
                        <a:rPr lang="ru-RU" sz="1800" b="1" i="1" dirty="0" err="1">
                          <a:effectLst/>
                          <a:latin typeface="Calibri" pitchFamily="34" charset="0"/>
                          <a:ea typeface="Calibri"/>
                          <a:cs typeface="Times New Roman"/>
                        </a:rPr>
                        <a:t>атомизация</a:t>
                      </a:r>
                      <a:r>
                        <a:rPr lang="ru-RU" sz="1800" b="1" i="1" dirty="0">
                          <a:effectLst/>
                          <a:latin typeface="Calibri" pitchFamily="34" charset="0"/>
                          <a:ea typeface="Calibri"/>
                          <a:cs typeface="Times New Roman"/>
                        </a:rPr>
                        <a:t>, упрощение)</a:t>
                      </a:r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E8BBF-D338-4402-ACBE-487841DAA3F1}" type="slidenum">
              <a:rPr lang="ru-RU" smtClean="0"/>
              <a:pPr/>
              <a:t>30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433379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  <p:sndAc>
          <p:stSnd>
            <p:snd r:embed="rId3" name="wind.wav"/>
          </p:stSnd>
        </p:sndAc>
      </p:transition>
    </mc:Choice>
    <mc:Fallback>
      <p:transition spd="slow">
        <p:split orient="vert"/>
        <p:sndAc>
          <p:stSnd>
            <p:snd r:embed="rId2" name="wind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47712" y="620688"/>
            <a:ext cx="8072761" cy="446449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23528" y="5367119"/>
            <a:ext cx="849694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latin typeface="+mj-lt"/>
              </a:rPr>
              <a:t>Соотношение стран с доминированием Х- и Y-институциональных матриц в мировом ВВП, выборка, </a:t>
            </a:r>
            <a:r>
              <a:rPr lang="ru-RU" sz="2000" b="1" dirty="0" smtClean="0">
                <a:latin typeface="+mj-lt"/>
              </a:rPr>
              <a:t>1820-2010</a:t>
            </a:r>
            <a:endParaRPr lang="ru-RU" sz="2000" b="1" dirty="0">
              <a:latin typeface="+mj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E8BBF-D338-4402-ACBE-487841DAA3F1}" type="slidenum">
              <a:rPr lang="ru-RU" smtClean="0"/>
              <a:pPr/>
              <a:t>31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487866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  <p:sndAc>
          <p:stSnd>
            <p:snd r:embed="rId4" name="wind.wav"/>
          </p:stSnd>
        </p:sndAc>
      </p:transition>
    </mc:Choice>
    <mc:Fallback>
      <p:transition spd="slow">
        <p:split orient="vert"/>
        <p:sndAc>
          <p:stSnd>
            <p:snd r:embed="rId2" name="wind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435280" cy="1066800"/>
          </a:xfrm>
        </p:spPr>
        <p:txBody>
          <a:bodyPr>
            <a:normAutofit/>
          </a:bodyPr>
          <a:lstStyle/>
          <a:p>
            <a:r>
              <a:rPr lang="ru-RU" b="1" dirty="0" err="1" smtClean="0"/>
              <a:t>Проблематизация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801720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Гражданское общество – заимствованная </a:t>
            </a:r>
            <a:r>
              <a:rPr lang="ru-RU" dirty="0" err="1" smtClean="0"/>
              <a:t>идеологема</a:t>
            </a:r>
            <a:r>
              <a:rPr lang="ru-RU" dirty="0" smtClean="0"/>
              <a:t> из обществ с  определенной институциональной структурой. </a:t>
            </a:r>
          </a:p>
          <a:p>
            <a:r>
              <a:rPr lang="ru-RU" dirty="0" smtClean="0"/>
              <a:t>В понимании «гражданского общества» нет общей позиции</a:t>
            </a:r>
          </a:p>
          <a:p>
            <a:r>
              <a:rPr lang="ru-RU" dirty="0" smtClean="0"/>
              <a:t> «… нет ни одной сколько-нибудь научной работы по вопросам общественных наук, которые так или иначе не предпосылали бы в виде фундамента той или иной социологической теории» (Питирим Сорокин, 1912)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E8BBF-D338-4402-ACBE-487841DAA3F1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Основная идея доклада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Формы, особенности и перспективы становления и развития «гражданского общества» (или участия граждан в общественной жизни) определяются спецификой институционального устройства страны. Прежде всего, это определяется тем, доминирует ли в институциональной общественной структуре либо Х-, либо </a:t>
            </a:r>
            <a:r>
              <a:rPr lang="en-US" dirty="0" smtClean="0"/>
              <a:t>Y</a:t>
            </a:r>
            <a:r>
              <a:rPr lang="ru-RU" dirty="0" smtClean="0"/>
              <a:t>-институциональная матрица (Кирдина, 2001).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E8BBF-D338-4402-ACBE-487841DAA3F1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363272" cy="10668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Основные исторические тенденции в понимании гражданского общества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2060848"/>
            <a:ext cx="8229600" cy="4325112"/>
          </a:xfrm>
        </p:spPr>
        <p:txBody>
          <a:bodyPr>
            <a:noAutofit/>
          </a:bodyPr>
          <a:lstStyle/>
          <a:p>
            <a:r>
              <a:rPr lang="ru-RU" sz="2200" dirty="0" smtClean="0"/>
              <a:t>Идентификация гражданского общества и государства (Томас Гоббс и Джон Локк, середина </a:t>
            </a:r>
            <a:r>
              <a:rPr lang="en-US" sz="2200" dirty="0" smtClean="0"/>
              <a:t>XVII </a:t>
            </a:r>
            <a:r>
              <a:rPr lang="ru-RU" sz="2200" dirty="0" smtClean="0"/>
              <a:t>в. ): </a:t>
            </a:r>
            <a:r>
              <a:rPr lang="en-US" sz="2200" i="1" dirty="0" err="1" smtClean="0"/>
              <a:t>societas</a:t>
            </a:r>
            <a:r>
              <a:rPr lang="en-US" sz="2200" i="1" dirty="0" smtClean="0"/>
              <a:t> </a:t>
            </a:r>
            <a:r>
              <a:rPr lang="en-US" sz="2200" i="1" dirty="0" err="1" smtClean="0"/>
              <a:t>civilis</a:t>
            </a:r>
            <a:r>
              <a:rPr lang="ru-RU" sz="2200" i="1" dirty="0" smtClean="0"/>
              <a:t> </a:t>
            </a:r>
            <a:r>
              <a:rPr lang="ru-RU" sz="2200" dirty="0" smtClean="0"/>
              <a:t>как антитеза нецивилизованному «естественному» состоянию общества, ассоциировалось с государством и системой его властных органов, создаваемых гражданами.</a:t>
            </a:r>
          </a:p>
          <a:p>
            <a:r>
              <a:rPr lang="ru-RU" sz="2200" dirty="0" smtClean="0"/>
              <a:t>Противопоставление гражданского общества и государства (Великие шотландцы  Дэвид Юм, Адам </a:t>
            </a:r>
            <a:r>
              <a:rPr lang="ru-RU" sz="2200" dirty="0" err="1" smtClean="0"/>
              <a:t>Фергюсон</a:t>
            </a:r>
            <a:r>
              <a:rPr lang="ru-RU" sz="2200" dirty="0" smtClean="0"/>
              <a:t>,  Адам Смит, </a:t>
            </a:r>
            <a:r>
              <a:rPr lang="en-US" sz="2200" dirty="0" smtClean="0"/>
              <a:t>XVIII</a:t>
            </a:r>
            <a:r>
              <a:rPr lang="ru-RU" sz="2200" dirty="0" smtClean="0"/>
              <a:t> в.):  «специфическое по своему устройству и независимое от государства»,  гражданское общество представляет собой полностью индивидуализированные и </a:t>
            </a:r>
            <a:r>
              <a:rPr lang="ru-RU" sz="2200" dirty="0" err="1" smtClean="0"/>
              <a:t>непринудительные</a:t>
            </a:r>
            <a:r>
              <a:rPr lang="ru-RU" sz="2200" dirty="0" smtClean="0"/>
              <a:t> отношения, в отличие от общественных и политических институтов государства.</a:t>
            </a:r>
            <a:endParaRPr lang="ru-RU" sz="22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E8BBF-D338-4402-ACBE-487841DAA3F1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764704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Общие характеристики «гражданского общества»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585696"/>
          </a:xfrm>
        </p:spPr>
        <p:txBody>
          <a:bodyPr>
            <a:noAutofit/>
          </a:bodyPr>
          <a:lstStyle/>
          <a:p>
            <a:r>
              <a:rPr lang="ru-RU" sz="2400" dirty="0" smtClean="0"/>
              <a:t>Расширение   участия населения в социальной  жизни –общемировой вектор развития</a:t>
            </a:r>
          </a:p>
          <a:p>
            <a:r>
              <a:rPr lang="ru-RU" sz="2400" dirty="0" smtClean="0"/>
              <a:t>Действует в пространстве союзов, ассоциаций, социальных движений, характеризуется высокой степенью самоорганизации</a:t>
            </a:r>
            <a:r>
              <a:rPr lang="en-US" sz="2400" dirty="0" smtClean="0"/>
              <a:t>.</a:t>
            </a:r>
            <a:r>
              <a:rPr lang="ru-RU" sz="2400" dirty="0" smtClean="0"/>
              <a:t> </a:t>
            </a:r>
          </a:p>
          <a:p>
            <a:r>
              <a:rPr lang="ru-RU" sz="2400" dirty="0" smtClean="0"/>
              <a:t>Предполагает наличие принятых  и устоявшихся конституционных и правовых норм, </a:t>
            </a:r>
            <a:r>
              <a:rPr lang="ru-RU" sz="2400" dirty="0" err="1" smtClean="0"/>
              <a:t>легитимизированных</a:t>
            </a:r>
            <a:r>
              <a:rPr lang="ru-RU" sz="2400" dirty="0" smtClean="0"/>
              <a:t> общественным сознанием. </a:t>
            </a:r>
            <a:endParaRPr lang="en-US" sz="2400" dirty="0" smtClean="0"/>
          </a:p>
          <a:p>
            <a:r>
              <a:rPr lang="ru-RU" sz="2400" dirty="0" smtClean="0"/>
              <a:t>Доступ  к политической системе является центральным условием функционирования.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E8BBF-D338-4402-ACBE-487841DAA3F1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836712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Роль гражданского общества  в институциональном дизайне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Инициативы  </a:t>
            </a:r>
            <a:r>
              <a:rPr lang="ru-RU" smtClean="0"/>
              <a:t>гражданского общества являются </a:t>
            </a:r>
            <a:r>
              <a:rPr lang="ru-RU" dirty="0" smtClean="0"/>
              <a:t>важнейшей частью институциональных  изменений. В рамках «гражданского общества» апробируются необходимые для общественного развития нормы и правила, которые в дальнейшем – если это оказывается целесообразным, - закрепляются на уровне создания новых политических, экономических и идеологических институциональных общегосударственных форм, то есть становятся новыми институтами.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E8BBF-D338-4402-ACBE-487841DAA3F1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692696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Гражданское общество как заимствованная </a:t>
            </a:r>
            <a:r>
              <a:rPr lang="ru-RU" dirty="0" err="1" smtClean="0"/>
              <a:t>идеологема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«Сфера </a:t>
            </a:r>
            <a:r>
              <a:rPr lang="ru-RU" dirty="0" err="1" smtClean="0"/>
              <a:t>самопроявления</a:t>
            </a:r>
            <a:r>
              <a:rPr lang="ru-RU" dirty="0" smtClean="0"/>
              <a:t> свободных граждан и добровольно сформировавшихся ассоциаций и организаций, </a:t>
            </a:r>
            <a:r>
              <a:rPr lang="ru-RU" i="1" dirty="0" smtClean="0"/>
              <a:t>независимая от прямого вмешательства и произвольной регламентации со стороны государственной власти</a:t>
            </a:r>
            <a:r>
              <a:rPr lang="ru-RU" dirty="0" smtClean="0"/>
              <a:t>» (курсив мой – С.К.). </a:t>
            </a:r>
          </a:p>
          <a:p>
            <a:endParaRPr lang="ru-RU" dirty="0" smtClean="0"/>
          </a:p>
          <a:p>
            <a:r>
              <a:rPr lang="ru-RU" dirty="0" smtClean="0"/>
              <a:t>Связь с доминирующими, основополагающими, базовыми ценностями западных обществ  (в  индексе </a:t>
            </a:r>
            <a:r>
              <a:rPr lang="en-US" dirty="0" smtClean="0"/>
              <a:t>CSI</a:t>
            </a:r>
            <a:r>
              <a:rPr lang="ru-RU" dirty="0" smtClean="0"/>
              <a:t> из 4 групп  показателей 2 отражают ценности и «окружающую среду», которая, помимо политического контекста, также включает в себя базовые свободы, в  индексе  </a:t>
            </a:r>
            <a:r>
              <a:rPr lang="en-US" dirty="0" smtClean="0"/>
              <a:t>CSSI </a:t>
            </a:r>
            <a:r>
              <a:rPr lang="ru-RU" dirty="0" smtClean="0"/>
              <a:t> также представлены две основных группы показателей – индекс структуры гражданского общества и индекс ценностей гражданского общества)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E8BBF-D338-4402-ACBE-487841DAA3F1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Литейная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Литейная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Литейная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919</TotalTime>
  <Words>2055</Words>
  <Application>Microsoft Office PowerPoint</Application>
  <PresentationFormat>Экран (4:3)</PresentationFormat>
  <Paragraphs>225</Paragraphs>
  <Slides>31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31</vt:i4>
      </vt:variant>
    </vt:vector>
  </HeadingPairs>
  <TitlesOfParts>
    <vt:vector size="32" baseType="lpstr">
      <vt:lpstr>Литейная</vt:lpstr>
      <vt:lpstr>Институциональный дизайн гражданского общества </vt:lpstr>
      <vt:lpstr>Понятие институционального дизайна</vt:lpstr>
      <vt:lpstr>Определение институционального дизайна</vt:lpstr>
      <vt:lpstr>Проблематизация</vt:lpstr>
      <vt:lpstr>Основная идея доклада</vt:lpstr>
      <vt:lpstr>Основные исторические тенденции в понимании гражданского общества</vt:lpstr>
      <vt:lpstr>Общие характеристики «гражданского общества»</vt:lpstr>
      <vt:lpstr>Роль гражданского общества  в институциональном дизайне </vt:lpstr>
      <vt:lpstr>Гражданское общество как заимствованная идеологема</vt:lpstr>
      <vt:lpstr>Общее и особенное в понимании гражданского общества </vt:lpstr>
      <vt:lpstr>Два типа доминирующих институциональных структур</vt:lpstr>
      <vt:lpstr>Слайд 12</vt:lpstr>
      <vt:lpstr>Слайд 13</vt:lpstr>
      <vt:lpstr>Слайд 14</vt:lpstr>
      <vt:lpstr>Слайд 15</vt:lpstr>
      <vt:lpstr> «Гражданское участие» – преимущества нового термина   </vt:lpstr>
      <vt:lpstr>Актуальность адекватной терминологии</vt:lpstr>
      <vt:lpstr>Экономические основания гражданского участия </vt:lpstr>
      <vt:lpstr>Российская школа конституционной экономики (Barenboim, Merkulova, 2007). </vt:lpstr>
      <vt:lpstr>Гражданская журналистика</vt:lpstr>
      <vt:lpstr>Политические ниши гражданского участия </vt:lpstr>
      <vt:lpstr>Выводы</vt:lpstr>
      <vt:lpstr>Литература (выброчно)</vt:lpstr>
      <vt:lpstr>Почему доминирует X- или Y-матрица</vt:lpstr>
      <vt:lpstr>Суть теории институциональных матриц, или «Х-Y теории»</vt:lpstr>
      <vt:lpstr>Слайд 26</vt:lpstr>
      <vt:lpstr>СПАСИБО!</vt:lpstr>
      <vt:lpstr>Слайд 28</vt:lpstr>
      <vt:lpstr>Слайд 29</vt:lpstr>
      <vt:lpstr>Слайд 30</vt:lpstr>
      <vt:lpstr>Слайд 31</vt:lpstr>
    </vt:vector>
  </TitlesOfParts>
  <Company>Krokoz™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Sony</dc:creator>
  <cp:lastModifiedBy>Sony</cp:lastModifiedBy>
  <cp:revision>70</cp:revision>
  <dcterms:created xsi:type="dcterms:W3CDTF">2013-01-28T19:37:00Z</dcterms:created>
  <dcterms:modified xsi:type="dcterms:W3CDTF">2013-06-04T18:59:23Z</dcterms:modified>
</cp:coreProperties>
</file>