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257" r:id="rId3"/>
    <p:sldId id="258" r:id="rId4"/>
    <p:sldId id="259" r:id="rId5"/>
    <p:sldId id="278" r:id="rId6"/>
    <p:sldId id="262" r:id="rId7"/>
    <p:sldId id="277" r:id="rId8"/>
    <p:sldId id="263" r:id="rId9"/>
    <p:sldId id="279" r:id="rId10"/>
    <p:sldId id="280" r:id="rId11"/>
    <p:sldId id="281" r:id="rId12"/>
    <p:sldId id="260" r:id="rId13"/>
    <p:sldId id="261" r:id="rId14"/>
    <p:sldId id="264" r:id="rId15"/>
    <p:sldId id="265" r:id="rId16"/>
    <p:sldId id="275" r:id="rId17"/>
    <p:sldId id="266" r:id="rId18"/>
    <p:sldId id="267" r:id="rId19"/>
    <p:sldId id="268" r:id="rId20"/>
    <p:sldId id="269" r:id="rId21"/>
    <p:sldId id="270" r:id="rId22"/>
    <p:sldId id="271" r:id="rId23"/>
    <p:sldId id="272" r:id="rId24"/>
    <p:sldId id="273" r:id="rId25"/>
    <p:sldId id="274" r:id="rId26"/>
    <p:sldId id="276" r:id="rId27"/>
    <p:sldId id="282"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75" autoAdjust="0"/>
  </p:normalViewPr>
  <p:slideViewPr>
    <p:cSldViewPr>
      <p:cViewPr varScale="1">
        <p:scale>
          <a:sx n="76" d="100"/>
          <a:sy n="76" d="100"/>
        </p:scale>
        <p:origin x="-984" y="-8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181C67C-8F85-44D5-8532-F5AE3FD217A8}" type="datetimeFigureOut">
              <a:rPr lang="en-CA"/>
              <a:pPr>
                <a:defRPr/>
              </a:pPr>
              <a:t>28/04/2013</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E16BA58-D41F-4C50-9029-A261F1FEBADD}" type="slidenum">
              <a:rPr lang="en-CA"/>
              <a:pPr>
                <a:defRPr/>
              </a:pPr>
              <a:t>‹#›</a:t>
            </a:fld>
            <a:endParaRPr lang="en-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p:spPr>
      </p:sp>
      <p:sp>
        <p:nvSpPr>
          <p:cNvPr id="30723" name="Заметки 2"/>
          <p:cNvSpPr>
            <a:spLocks noGrp="1"/>
          </p:cNvSpPr>
          <p:nvPr>
            <p:ph type="body" idx="1"/>
          </p:nvPr>
        </p:nvSpPr>
        <p:spPr bwMode="auto">
          <a:noFill/>
        </p:spPr>
        <p:txBody>
          <a:bodyPr wrap="square" numCol="1" anchor="t" anchorCtr="0" compatLnSpc="1">
            <a:prstTxWarp prst="textNoShape">
              <a:avLst/>
            </a:prstTxWarp>
          </a:bodyPr>
          <a:lstStyle/>
          <a:p>
            <a:r>
              <a:rPr lang="ru-RU" smtClean="0"/>
              <a:t>Академическое чтение относится к обезличенной форме научной коммуникации</a:t>
            </a:r>
          </a:p>
        </p:txBody>
      </p:sp>
      <p:sp>
        <p:nvSpPr>
          <p:cNvPr id="4" name="Номер слайда 3"/>
          <p:cNvSpPr>
            <a:spLocks noGrp="1"/>
          </p:cNvSpPr>
          <p:nvPr>
            <p:ph type="sldNum" sz="quarter" idx="5"/>
          </p:nvPr>
        </p:nvSpPr>
        <p:spPr/>
        <p:txBody>
          <a:bodyPr/>
          <a:lstStyle/>
          <a:p>
            <a:pPr>
              <a:defRPr/>
            </a:pPr>
            <a:fld id="{38A362B7-7DD9-4529-A81B-63D37F3C1B0F}" type="slidenum">
              <a:rPr lang="en-CA" smtClean="0"/>
              <a:pPr>
                <a:defRPr/>
              </a:pPr>
              <a:t>3</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p:spPr>
      </p:sp>
      <p:sp>
        <p:nvSpPr>
          <p:cNvPr id="31747" name="Заметки 2"/>
          <p:cNvSpPr>
            <a:spLocks noGrp="1"/>
          </p:cNvSpPr>
          <p:nvPr>
            <p:ph type="body" idx="1"/>
          </p:nvPr>
        </p:nvSpPr>
        <p:spPr bwMode="auto">
          <a:noFill/>
        </p:spPr>
        <p:txBody>
          <a:bodyPr wrap="square" numCol="1" anchor="t" anchorCtr="0" compatLnSpc="1">
            <a:prstTxWarp prst="textNoShape">
              <a:avLst/>
            </a:prstTxWarp>
          </a:bodyPr>
          <a:lstStyle/>
          <a:p>
            <a:r>
              <a:rPr lang="ru-RU" smtClean="0"/>
              <a:t>Это количественные данные. А какого качество чтения? Для этого было проведено специальное пилотное исследование. Его задача состояла в проверке следующих гипотез:</a:t>
            </a:r>
          </a:p>
        </p:txBody>
      </p:sp>
      <p:sp>
        <p:nvSpPr>
          <p:cNvPr id="4" name="Номер слайда 3"/>
          <p:cNvSpPr>
            <a:spLocks noGrp="1"/>
          </p:cNvSpPr>
          <p:nvPr>
            <p:ph type="sldNum" sz="quarter" idx="5"/>
          </p:nvPr>
        </p:nvSpPr>
        <p:spPr/>
        <p:txBody>
          <a:bodyPr/>
          <a:lstStyle/>
          <a:p>
            <a:pPr>
              <a:defRPr/>
            </a:pPr>
            <a:fld id="{C3FDAA82-25F2-44D1-918B-CA13DA0EA102}" type="slidenum">
              <a:rPr lang="en-CA" smtClean="0"/>
              <a:pPr>
                <a:defRPr/>
              </a:pPr>
              <a:t>5</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p:cNvSpPr>
            <a:spLocks noGrp="1" noRot="1" noChangeAspect="1" noTextEdit="1"/>
          </p:cNvSpPr>
          <p:nvPr>
            <p:ph type="sldImg"/>
          </p:nvPr>
        </p:nvSpPr>
        <p:spPr bwMode="auto">
          <a:noFill/>
          <a:ln>
            <a:solidFill>
              <a:srgbClr val="000000"/>
            </a:solidFill>
            <a:miter lim="800000"/>
            <a:headEnd/>
            <a:tailEnd/>
          </a:ln>
        </p:spPr>
      </p:sp>
      <p:sp>
        <p:nvSpPr>
          <p:cNvPr id="32771" name="Заметки 2"/>
          <p:cNvSpPr>
            <a:spLocks noGrp="1"/>
          </p:cNvSpPr>
          <p:nvPr>
            <p:ph type="body" idx="1"/>
          </p:nvPr>
        </p:nvSpPr>
        <p:spPr bwMode="auto">
          <a:noFill/>
        </p:spPr>
        <p:txBody>
          <a:bodyPr wrap="square" numCol="1" anchor="t" anchorCtr="0" compatLnSpc="1">
            <a:prstTxWarp prst="textNoShape">
              <a:avLst/>
            </a:prstTxWarp>
          </a:bodyPr>
          <a:lstStyle/>
          <a:p>
            <a:r>
              <a:rPr lang="ru-RU" smtClean="0"/>
              <a:t>Для рассмотрения данного противоречия было организовано пилотное исследование по изучению особенностей академического чтения с использованием методов контентз-анализа</a:t>
            </a:r>
          </a:p>
        </p:txBody>
      </p:sp>
      <p:sp>
        <p:nvSpPr>
          <p:cNvPr id="4" name="Номер слайда 3"/>
          <p:cNvSpPr>
            <a:spLocks noGrp="1"/>
          </p:cNvSpPr>
          <p:nvPr>
            <p:ph type="sldNum" sz="quarter" idx="5"/>
          </p:nvPr>
        </p:nvSpPr>
        <p:spPr/>
        <p:txBody>
          <a:bodyPr/>
          <a:lstStyle/>
          <a:p>
            <a:pPr>
              <a:defRPr/>
            </a:pPr>
            <a:fld id="{9A11DC13-1E99-4FAF-A0EC-A9F060F30192}" type="slidenum">
              <a:rPr lang="en-CA" smtClean="0"/>
              <a:pPr>
                <a:defRPr/>
              </a:pPr>
              <a:t>9</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p:cNvSpPr>
            <a:spLocks noGrp="1" noRot="1" noChangeAspect="1" noTextEdit="1"/>
          </p:cNvSpPr>
          <p:nvPr>
            <p:ph type="sldImg"/>
          </p:nvPr>
        </p:nvSpPr>
        <p:spPr bwMode="auto">
          <a:noFill/>
          <a:ln>
            <a:solidFill>
              <a:srgbClr val="000000"/>
            </a:solidFill>
            <a:miter lim="800000"/>
            <a:headEnd/>
            <a:tailEnd/>
          </a:ln>
        </p:spPr>
      </p:sp>
      <p:sp>
        <p:nvSpPr>
          <p:cNvPr id="33795" name="Заметки 2"/>
          <p:cNvSpPr>
            <a:spLocks noGrp="1"/>
          </p:cNvSpPr>
          <p:nvPr>
            <p:ph type="body" idx="1"/>
          </p:nvPr>
        </p:nvSpPr>
        <p:spPr bwMode="auto">
          <a:noFill/>
        </p:spPr>
        <p:txBody>
          <a:bodyPr wrap="square" numCol="1" anchor="t" anchorCtr="0" compatLnSpc="1">
            <a:prstTxWarp prst="textNoShape">
              <a:avLst/>
            </a:prstTxWarp>
          </a:bodyPr>
          <a:lstStyle/>
          <a:p>
            <a:r>
              <a:rPr lang="ru-RU" smtClean="0"/>
              <a:t>Здесь следует опросить участников и записать их мнения (с тем, чтобы потом сопоставить его в полученными результатами пилотного исследования)</a:t>
            </a:r>
          </a:p>
        </p:txBody>
      </p:sp>
      <p:sp>
        <p:nvSpPr>
          <p:cNvPr id="4" name="Номер слайда 3"/>
          <p:cNvSpPr>
            <a:spLocks noGrp="1"/>
          </p:cNvSpPr>
          <p:nvPr>
            <p:ph type="sldNum" sz="quarter" idx="5"/>
          </p:nvPr>
        </p:nvSpPr>
        <p:spPr/>
        <p:txBody>
          <a:bodyPr/>
          <a:lstStyle/>
          <a:p>
            <a:pPr>
              <a:defRPr/>
            </a:pPr>
            <a:fld id="{AFBB8CBB-A403-4602-A62C-FBEBD9DEE3C7}" type="slidenum">
              <a:rPr lang="en-CA" smtClean="0"/>
              <a:pPr>
                <a:defRPr/>
              </a:pPr>
              <a:t>10</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p:spPr>
      </p:sp>
      <p:sp>
        <p:nvSpPr>
          <p:cNvPr id="34819" name="Заметки 2"/>
          <p:cNvSpPr>
            <a:spLocks noGrp="1"/>
          </p:cNvSpPr>
          <p:nvPr>
            <p:ph type="body" idx="1"/>
          </p:nvPr>
        </p:nvSpPr>
        <p:spPr bwMode="auto">
          <a:noFill/>
        </p:spPr>
        <p:txBody>
          <a:bodyPr wrap="square" numCol="1" anchor="t" anchorCtr="0" compatLnSpc="1">
            <a:prstTxWarp prst="textNoShape">
              <a:avLst/>
            </a:prstTxWarp>
          </a:bodyPr>
          <a:lstStyle/>
          <a:p>
            <a:r>
              <a:rPr lang="ru-RU" smtClean="0"/>
              <a:t>Здесь следует опросить участников и записать их мнения (с тем, чтобы потом сопоставить его в полученными результатами пилотного исследования)</a:t>
            </a:r>
          </a:p>
        </p:txBody>
      </p:sp>
      <p:sp>
        <p:nvSpPr>
          <p:cNvPr id="4" name="Номер слайда 3"/>
          <p:cNvSpPr>
            <a:spLocks noGrp="1"/>
          </p:cNvSpPr>
          <p:nvPr>
            <p:ph type="sldNum" sz="quarter" idx="5"/>
          </p:nvPr>
        </p:nvSpPr>
        <p:spPr/>
        <p:txBody>
          <a:bodyPr/>
          <a:lstStyle/>
          <a:p>
            <a:pPr>
              <a:defRPr/>
            </a:pPr>
            <a:fld id="{DAF37A73-9E8B-4378-BD78-0DB7AD925DBA}" type="slidenum">
              <a:rPr lang="en-CA" smtClean="0"/>
              <a:pPr>
                <a:defRPr/>
              </a:pPr>
              <a:t>11</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bwMode="auto">
          <a:noFill/>
          <a:ln>
            <a:solidFill>
              <a:srgbClr val="000000"/>
            </a:solidFill>
            <a:miter lim="800000"/>
            <a:headEnd/>
            <a:tailEnd/>
          </a:ln>
        </p:spPr>
      </p:sp>
      <p:sp>
        <p:nvSpPr>
          <p:cNvPr id="35843" name="Заметки 2"/>
          <p:cNvSpPr>
            <a:spLocks noGrp="1"/>
          </p:cNvSpPr>
          <p:nvPr>
            <p:ph type="body" idx="1"/>
          </p:nvPr>
        </p:nvSpPr>
        <p:spPr bwMode="auto">
          <a:noFill/>
        </p:spPr>
        <p:txBody>
          <a:bodyPr wrap="square" numCol="1" anchor="t" anchorCtr="0" compatLnSpc="1">
            <a:prstTxWarp prst="textNoShape">
              <a:avLst/>
            </a:prstTxWarp>
          </a:bodyPr>
          <a:lstStyle/>
          <a:p>
            <a:r>
              <a:rPr lang="ru-RU" b="1" smtClean="0">
                <a:solidFill>
                  <a:srgbClr val="FF0000"/>
                </a:solidFill>
              </a:rPr>
              <a:t>Вывод: на 1 этапе чтение было более глубоким??? </a:t>
            </a:r>
          </a:p>
        </p:txBody>
      </p:sp>
      <p:sp>
        <p:nvSpPr>
          <p:cNvPr id="4" name="Номер слайда 3"/>
          <p:cNvSpPr>
            <a:spLocks noGrp="1"/>
          </p:cNvSpPr>
          <p:nvPr>
            <p:ph type="sldNum" sz="quarter" idx="5"/>
          </p:nvPr>
        </p:nvSpPr>
        <p:spPr/>
        <p:txBody>
          <a:bodyPr/>
          <a:lstStyle/>
          <a:p>
            <a:pPr>
              <a:defRPr/>
            </a:pPr>
            <a:fld id="{CD8FBA7B-2BB8-4685-9429-280BF7940319}" type="slidenum">
              <a:rPr lang="en-CA" smtClean="0"/>
              <a:pPr>
                <a:defRPr/>
              </a:pPr>
              <a:t>22</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p:cNvSpPr>
            <a:spLocks noGrp="1" noRot="1" noChangeAspect="1" noTextEdit="1"/>
          </p:cNvSpPr>
          <p:nvPr>
            <p:ph type="sldImg"/>
          </p:nvPr>
        </p:nvSpPr>
        <p:spPr bwMode="auto">
          <a:noFill/>
          <a:ln>
            <a:solidFill>
              <a:srgbClr val="000000"/>
            </a:solidFill>
            <a:miter lim="800000"/>
            <a:headEnd/>
            <a:tailEnd/>
          </a:ln>
        </p:spPr>
      </p:sp>
      <p:sp>
        <p:nvSpPr>
          <p:cNvPr id="36867" name="Заметки 2"/>
          <p:cNvSpPr>
            <a:spLocks noGrp="1"/>
          </p:cNvSpPr>
          <p:nvPr>
            <p:ph type="body" idx="1"/>
          </p:nvPr>
        </p:nvSpPr>
        <p:spPr bwMode="auto">
          <a:noFill/>
        </p:spPr>
        <p:txBody>
          <a:bodyPr wrap="square" numCol="1" anchor="t" anchorCtr="0" compatLnSpc="1">
            <a:prstTxWarp prst="textNoShape">
              <a:avLst/>
            </a:prstTxWarp>
          </a:bodyPr>
          <a:lstStyle/>
          <a:p>
            <a:r>
              <a:rPr lang="ru-RU" b="1" smtClean="0"/>
              <a:t>В чем здесь вывод?</a:t>
            </a:r>
          </a:p>
        </p:txBody>
      </p:sp>
      <p:sp>
        <p:nvSpPr>
          <p:cNvPr id="4" name="Номер слайда 3"/>
          <p:cNvSpPr>
            <a:spLocks noGrp="1"/>
          </p:cNvSpPr>
          <p:nvPr>
            <p:ph type="sldNum" sz="quarter" idx="5"/>
          </p:nvPr>
        </p:nvSpPr>
        <p:spPr/>
        <p:txBody>
          <a:bodyPr/>
          <a:lstStyle/>
          <a:p>
            <a:pPr>
              <a:defRPr/>
            </a:pPr>
            <a:fld id="{02312E98-D9F8-4536-8B46-BEBA3B79607C}" type="slidenum">
              <a:rPr lang="en-CA" smtClean="0"/>
              <a:pPr>
                <a:defRPr/>
              </a:pPr>
              <a:t>23</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r>
              <a:rPr lang="en-CA"/>
              <a:t>4/29/13</a:t>
            </a:r>
          </a:p>
        </p:txBody>
      </p:sp>
      <p:sp>
        <p:nvSpPr>
          <p:cNvPr id="5"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6" name="Номер слайда 5"/>
          <p:cNvSpPr>
            <a:spLocks noGrp="1"/>
          </p:cNvSpPr>
          <p:nvPr>
            <p:ph type="sldNum" sz="quarter" idx="12"/>
          </p:nvPr>
        </p:nvSpPr>
        <p:spPr/>
        <p:txBody>
          <a:bodyPr/>
          <a:lstStyle>
            <a:lvl1pPr>
              <a:defRPr/>
            </a:lvl1pPr>
          </a:lstStyle>
          <a:p>
            <a:pPr>
              <a:defRPr/>
            </a:pPr>
            <a:fld id="{CF087B49-E8CF-46BD-B037-9F7CA16DF13E}" type="slidenum">
              <a:rPr lang="en-CA"/>
              <a:pPr>
                <a:defRPr/>
              </a:pPr>
              <a:t>‹#›</a:t>
            </a:fld>
            <a:endParaRPr lang="en-CA"/>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r>
              <a:rPr lang="en-CA"/>
              <a:t>4/29/13</a:t>
            </a:r>
          </a:p>
        </p:txBody>
      </p:sp>
      <p:sp>
        <p:nvSpPr>
          <p:cNvPr id="5"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6" name="Номер слайда 5"/>
          <p:cNvSpPr>
            <a:spLocks noGrp="1"/>
          </p:cNvSpPr>
          <p:nvPr>
            <p:ph type="sldNum" sz="quarter" idx="12"/>
          </p:nvPr>
        </p:nvSpPr>
        <p:spPr/>
        <p:txBody>
          <a:bodyPr/>
          <a:lstStyle>
            <a:lvl1pPr>
              <a:defRPr/>
            </a:lvl1pPr>
          </a:lstStyle>
          <a:p>
            <a:pPr>
              <a:defRPr/>
            </a:pPr>
            <a:fld id="{7378DDE4-DC76-40BC-BF74-A32D64DA0D0F}" type="slidenum">
              <a:rPr lang="en-CA"/>
              <a:pPr>
                <a:defRPr/>
              </a:pPr>
              <a:t>‹#›</a:t>
            </a:fld>
            <a:endParaRPr lang="en-CA"/>
          </a:p>
        </p:txBody>
      </p:sp>
    </p:spTree>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r>
              <a:rPr lang="en-CA"/>
              <a:t>4/29/13</a:t>
            </a:r>
          </a:p>
        </p:txBody>
      </p:sp>
      <p:sp>
        <p:nvSpPr>
          <p:cNvPr id="5"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6" name="Номер слайда 5"/>
          <p:cNvSpPr>
            <a:spLocks noGrp="1"/>
          </p:cNvSpPr>
          <p:nvPr>
            <p:ph type="sldNum" sz="quarter" idx="12"/>
          </p:nvPr>
        </p:nvSpPr>
        <p:spPr/>
        <p:txBody>
          <a:bodyPr/>
          <a:lstStyle>
            <a:lvl1pPr>
              <a:defRPr/>
            </a:lvl1pPr>
          </a:lstStyle>
          <a:p>
            <a:pPr>
              <a:defRPr/>
            </a:pPr>
            <a:fld id="{004E5495-4734-49C7-9CE6-BD3D4223E130}" type="slidenum">
              <a:rPr lang="en-CA"/>
              <a:pPr>
                <a:defRPr/>
              </a:pPr>
              <a:t>‹#›</a:t>
            </a:fld>
            <a:endParaRPr lang="en-CA"/>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r>
              <a:rPr lang="en-CA"/>
              <a:t>4/29/13</a:t>
            </a:r>
          </a:p>
        </p:txBody>
      </p:sp>
      <p:sp>
        <p:nvSpPr>
          <p:cNvPr id="5"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6" name="Номер слайда 5"/>
          <p:cNvSpPr>
            <a:spLocks noGrp="1"/>
          </p:cNvSpPr>
          <p:nvPr>
            <p:ph type="sldNum" sz="quarter" idx="12"/>
          </p:nvPr>
        </p:nvSpPr>
        <p:spPr/>
        <p:txBody>
          <a:bodyPr/>
          <a:lstStyle>
            <a:lvl1pPr>
              <a:defRPr/>
            </a:lvl1pPr>
          </a:lstStyle>
          <a:p>
            <a:pPr>
              <a:defRPr/>
            </a:pPr>
            <a:fld id="{18D6CAF4-1C2F-4FC4-BE71-80F48CAEFA69}" type="slidenum">
              <a:rPr lang="en-CA"/>
              <a:pPr>
                <a:defRPr/>
              </a:pPr>
              <a:t>‹#›</a:t>
            </a:fld>
            <a:endParaRPr lang="en-CA"/>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r>
              <a:rPr lang="en-CA"/>
              <a:t>4/29/13</a:t>
            </a:r>
          </a:p>
        </p:txBody>
      </p:sp>
      <p:sp>
        <p:nvSpPr>
          <p:cNvPr id="5"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6" name="Номер слайда 5"/>
          <p:cNvSpPr>
            <a:spLocks noGrp="1"/>
          </p:cNvSpPr>
          <p:nvPr>
            <p:ph type="sldNum" sz="quarter" idx="12"/>
          </p:nvPr>
        </p:nvSpPr>
        <p:spPr/>
        <p:txBody>
          <a:bodyPr/>
          <a:lstStyle>
            <a:lvl1pPr>
              <a:defRPr/>
            </a:lvl1pPr>
          </a:lstStyle>
          <a:p>
            <a:pPr>
              <a:defRPr/>
            </a:pPr>
            <a:fld id="{575209DC-B986-4CDF-ABD0-91E3043D6F9C}" type="slidenum">
              <a:rPr lang="en-CA"/>
              <a:pPr>
                <a:defRPr/>
              </a:pPr>
              <a:t>‹#›</a:t>
            </a:fld>
            <a:endParaRPr lang="en-CA"/>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r>
              <a:rPr lang="en-CA"/>
              <a:t>4/29/13</a:t>
            </a:r>
          </a:p>
        </p:txBody>
      </p:sp>
      <p:sp>
        <p:nvSpPr>
          <p:cNvPr id="6"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7" name="Номер слайда 5"/>
          <p:cNvSpPr>
            <a:spLocks noGrp="1"/>
          </p:cNvSpPr>
          <p:nvPr>
            <p:ph type="sldNum" sz="quarter" idx="12"/>
          </p:nvPr>
        </p:nvSpPr>
        <p:spPr/>
        <p:txBody>
          <a:bodyPr/>
          <a:lstStyle>
            <a:lvl1pPr>
              <a:defRPr/>
            </a:lvl1pPr>
          </a:lstStyle>
          <a:p>
            <a:pPr>
              <a:defRPr/>
            </a:pPr>
            <a:fld id="{8B5356F9-C4D4-4235-9B0E-3CF33A08B569}" type="slidenum">
              <a:rPr lang="en-CA"/>
              <a:pPr>
                <a:defRPr/>
              </a:pPr>
              <a:t>‹#›</a:t>
            </a:fld>
            <a:endParaRPr lang="en-CA"/>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r>
              <a:rPr lang="en-CA"/>
              <a:t>4/29/13</a:t>
            </a:r>
          </a:p>
        </p:txBody>
      </p:sp>
      <p:sp>
        <p:nvSpPr>
          <p:cNvPr id="8"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9" name="Номер слайда 5"/>
          <p:cNvSpPr>
            <a:spLocks noGrp="1"/>
          </p:cNvSpPr>
          <p:nvPr>
            <p:ph type="sldNum" sz="quarter" idx="12"/>
          </p:nvPr>
        </p:nvSpPr>
        <p:spPr/>
        <p:txBody>
          <a:bodyPr/>
          <a:lstStyle>
            <a:lvl1pPr>
              <a:defRPr/>
            </a:lvl1pPr>
          </a:lstStyle>
          <a:p>
            <a:pPr>
              <a:defRPr/>
            </a:pPr>
            <a:fld id="{30AE1270-D773-44D8-964A-353B8714A01F}" type="slidenum">
              <a:rPr lang="en-CA"/>
              <a:pPr>
                <a:defRPr/>
              </a:pPr>
              <a:t>‹#›</a:t>
            </a:fld>
            <a:endParaRPr lang="en-CA"/>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r>
              <a:rPr lang="en-CA"/>
              <a:t>4/29/13</a:t>
            </a:r>
          </a:p>
        </p:txBody>
      </p:sp>
      <p:sp>
        <p:nvSpPr>
          <p:cNvPr id="4"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5" name="Номер слайда 5"/>
          <p:cNvSpPr>
            <a:spLocks noGrp="1"/>
          </p:cNvSpPr>
          <p:nvPr>
            <p:ph type="sldNum" sz="quarter" idx="12"/>
          </p:nvPr>
        </p:nvSpPr>
        <p:spPr/>
        <p:txBody>
          <a:bodyPr/>
          <a:lstStyle>
            <a:lvl1pPr>
              <a:defRPr/>
            </a:lvl1pPr>
          </a:lstStyle>
          <a:p>
            <a:pPr>
              <a:defRPr/>
            </a:pPr>
            <a:fld id="{3B46B12D-F2FB-4685-81FD-A4C9F759FE8F}" type="slidenum">
              <a:rPr lang="en-CA"/>
              <a:pPr>
                <a:defRPr/>
              </a:pPr>
              <a:t>‹#›</a:t>
            </a:fld>
            <a:endParaRPr lang="en-CA"/>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r>
              <a:rPr lang="en-CA"/>
              <a:t>4/29/13</a:t>
            </a:r>
          </a:p>
        </p:txBody>
      </p:sp>
      <p:sp>
        <p:nvSpPr>
          <p:cNvPr id="3"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4" name="Номер слайда 5"/>
          <p:cNvSpPr>
            <a:spLocks noGrp="1"/>
          </p:cNvSpPr>
          <p:nvPr>
            <p:ph type="sldNum" sz="quarter" idx="12"/>
          </p:nvPr>
        </p:nvSpPr>
        <p:spPr/>
        <p:txBody>
          <a:bodyPr/>
          <a:lstStyle>
            <a:lvl1pPr>
              <a:defRPr/>
            </a:lvl1pPr>
          </a:lstStyle>
          <a:p>
            <a:pPr>
              <a:defRPr/>
            </a:pPr>
            <a:fld id="{87D137FD-CCE0-48DA-AF02-DC8E6FA91CFC}" type="slidenum">
              <a:rPr lang="en-CA"/>
              <a:pPr>
                <a:defRPr/>
              </a:pPr>
              <a:t>‹#›</a:t>
            </a:fld>
            <a:endParaRPr lang="en-CA"/>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r>
              <a:rPr lang="en-CA"/>
              <a:t>4/29/13</a:t>
            </a:r>
          </a:p>
        </p:txBody>
      </p:sp>
      <p:sp>
        <p:nvSpPr>
          <p:cNvPr id="6"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7" name="Номер слайда 5"/>
          <p:cNvSpPr>
            <a:spLocks noGrp="1"/>
          </p:cNvSpPr>
          <p:nvPr>
            <p:ph type="sldNum" sz="quarter" idx="12"/>
          </p:nvPr>
        </p:nvSpPr>
        <p:spPr/>
        <p:txBody>
          <a:bodyPr/>
          <a:lstStyle>
            <a:lvl1pPr>
              <a:defRPr/>
            </a:lvl1pPr>
          </a:lstStyle>
          <a:p>
            <a:pPr>
              <a:defRPr/>
            </a:pPr>
            <a:fld id="{378FB1CD-557A-407D-B8C8-AE6A84F002D2}" type="slidenum">
              <a:rPr lang="en-CA"/>
              <a:pPr>
                <a:defRPr/>
              </a:pPr>
              <a:t>‹#›</a:t>
            </a:fld>
            <a:endParaRPr lang="en-CA"/>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r>
              <a:rPr lang="en-CA"/>
              <a:t>4/29/13</a:t>
            </a:r>
          </a:p>
        </p:txBody>
      </p:sp>
      <p:sp>
        <p:nvSpPr>
          <p:cNvPr id="6" name="Нижний колонтитул 4"/>
          <p:cNvSpPr>
            <a:spLocks noGrp="1"/>
          </p:cNvSpPr>
          <p:nvPr>
            <p:ph type="ftr" sz="quarter" idx="11"/>
          </p:nvPr>
        </p:nvSpPr>
        <p:spPr/>
        <p:txBody>
          <a:bodyPr/>
          <a:lstStyle>
            <a:lvl1pPr>
              <a:defRPr/>
            </a:lvl1pPr>
          </a:lstStyle>
          <a:p>
            <a:pPr>
              <a:defRPr/>
            </a:pPr>
            <a:r>
              <a:rPr lang="ru-RU"/>
              <a:t>Совет РАН по новым явлениям</a:t>
            </a:r>
            <a:endParaRPr lang="en-CA"/>
          </a:p>
        </p:txBody>
      </p:sp>
      <p:sp>
        <p:nvSpPr>
          <p:cNvPr id="7" name="Номер слайда 5"/>
          <p:cNvSpPr>
            <a:spLocks noGrp="1"/>
          </p:cNvSpPr>
          <p:nvPr>
            <p:ph type="sldNum" sz="quarter" idx="12"/>
          </p:nvPr>
        </p:nvSpPr>
        <p:spPr/>
        <p:txBody>
          <a:bodyPr/>
          <a:lstStyle>
            <a:lvl1pPr>
              <a:defRPr/>
            </a:lvl1pPr>
          </a:lstStyle>
          <a:p>
            <a:pPr>
              <a:defRPr/>
            </a:pPr>
            <a:fld id="{9D502F4E-7525-4E1E-84A1-BC521D579E36}" type="slidenum">
              <a:rPr lang="en-CA"/>
              <a:pPr>
                <a:defRPr/>
              </a:pPr>
              <a:t>‹#›</a:t>
            </a:fld>
            <a:endParaRPr lang="en-CA"/>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CA"/>
              <a:t>4/29/13</a:t>
            </a: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ru-RU"/>
              <a:t>Совет РАН по новым явлениям</a:t>
            </a:r>
            <a:endParaRPr lang="en-C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E320BAF-E5FA-4B2B-8169-A181017A84DA}"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kirdina@bk.ru" TargetMode="External"/><Relationship Id="rId2" Type="http://schemas.openxmlformats.org/officeDocument/2006/relationships/hyperlink" Target="mailto:aoleynik@hot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850" y="476250"/>
            <a:ext cx="8424863" cy="3457575"/>
          </a:xfrm>
        </p:spPr>
        <p:txBody>
          <a:bodyPr rtlCol="0">
            <a:noAutofit/>
          </a:bodyPr>
          <a:lstStyle/>
          <a:p>
            <a:pPr eaLnBrk="1" fontAlgn="auto" hangingPunct="1">
              <a:spcAft>
                <a:spcPts val="0"/>
              </a:spcAft>
              <a:defRPr/>
            </a:pPr>
            <a:r>
              <a:rPr lang="ru-RU" sz="5400" dirty="0" smtClean="0">
                <a:effectLst>
                  <a:outerShdw blurRad="38100" dist="38100" dir="2700000" algn="tl">
                    <a:srgbClr val="000000">
                      <a:alpha val="43137"/>
                    </a:srgbClr>
                  </a:outerShdw>
                </a:effectLst>
              </a:rPr>
              <a:t/>
            </a:r>
            <a:br>
              <a:rPr lang="ru-RU" sz="5400" dirty="0" smtClean="0">
                <a:effectLst>
                  <a:outerShdw blurRad="38100" dist="38100" dir="2700000" algn="tl">
                    <a:srgbClr val="000000">
                      <a:alpha val="43137"/>
                    </a:srgbClr>
                  </a:outerShdw>
                </a:effectLst>
              </a:rPr>
            </a:br>
            <a:r>
              <a:rPr lang="ru-RU" sz="5400" dirty="0" smtClean="0">
                <a:effectLst>
                  <a:outerShdw blurRad="38100" dist="38100" dir="2700000" algn="tl">
                    <a:srgbClr val="000000">
                      <a:alpha val="43137"/>
                    </a:srgbClr>
                  </a:outerShdw>
                </a:effectLst>
              </a:rPr>
              <a:t>Как ученые читают друг друга: исследование специфики академического чтения</a:t>
            </a:r>
            <a:br>
              <a:rPr lang="ru-RU" sz="5400" dirty="0" smtClean="0">
                <a:effectLst>
                  <a:outerShdw blurRad="38100" dist="38100" dir="2700000" algn="tl">
                    <a:srgbClr val="000000">
                      <a:alpha val="43137"/>
                    </a:srgbClr>
                  </a:outerShdw>
                </a:effectLst>
              </a:rPr>
            </a:br>
            <a:endParaRPr lang="en-CA" sz="5400" dirty="0" smtClean="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187450" y="4221163"/>
            <a:ext cx="6840538" cy="1752600"/>
          </a:xfrm>
        </p:spPr>
        <p:txBody>
          <a:bodyPr rtlCol="0">
            <a:normAutofit fontScale="92500" lnSpcReduction="20000"/>
          </a:bodyPr>
          <a:lstStyle/>
          <a:p>
            <a:pPr eaLnBrk="1" fontAlgn="auto" hangingPunct="1">
              <a:spcAft>
                <a:spcPts val="0"/>
              </a:spcAft>
              <a:buFont typeface="Arial" pitchFamily="34" charset="0"/>
              <a:buNone/>
              <a:defRPr/>
            </a:pPr>
            <a:r>
              <a:rPr lang="ru-RU" dirty="0" smtClean="0"/>
              <a:t>д.э.н.</a:t>
            </a:r>
            <a:r>
              <a:rPr lang="en-CA" dirty="0" smtClean="0"/>
              <a:t>, PhD</a:t>
            </a:r>
            <a:r>
              <a:rPr lang="ru-RU" dirty="0" smtClean="0"/>
              <a:t> Антон </a:t>
            </a:r>
            <a:r>
              <a:rPr lang="ru-RU" b="1" dirty="0" smtClean="0"/>
              <a:t>Олейник</a:t>
            </a:r>
            <a:r>
              <a:rPr lang="ru-RU" dirty="0" smtClean="0"/>
              <a:t> (ЦЭМИ РАН), д.с.н. Светлана </a:t>
            </a:r>
            <a:r>
              <a:rPr lang="ru-RU" b="1" dirty="0" smtClean="0"/>
              <a:t>Кирдина</a:t>
            </a:r>
            <a:r>
              <a:rPr lang="ru-RU" dirty="0" smtClean="0"/>
              <a:t> (ИЭ РАН), </a:t>
            </a:r>
          </a:p>
          <a:p>
            <a:pPr eaLnBrk="1" fontAlgn="auto" hangingPunct="1">
              <a:spcAft>
                <a:spcPts val="0"/>
              </a:spcAft>
              <a:buFont typeface="Arial" pitchFamily="34" charset="0"/>
              <a:buNone/>
              <a:defRPr/>
            </a:pPr>
            <a:r>
              <a:rPr lang="ru-RU" dirty="0" smtClean="0"/>
              <a:t>к.с.н. Ирина </a:t>
            </a:r>
            <a:r>
              <a:rPr lang="ru-RU" b="1" dirty="0" smtClean="0"/>
              <a:t>Попова</a:t>
            </a:r>
            <a:r>
              <a:rPr lang="ru-RU" dirty="0" smtClean="0"/>
              <a:t> (ИС РАН) и </a:t>
            </a:r>
          </a:p>
          <a:p>
            <a:pPr eaLnBrk="1" fontAlgn="auto" hangingPunct="1">
              <a:spcAft>
                <a:spcPts val="0"/>
              </a:spcAft>
              <a:buFont typeface="Arial" pitchFamily="34" charset="0"/>
              <a:buNone/>
              <a:defRPr/>
            </a:pPr>
            <a:r>
              <a:rPr lang="ru-RU" dirty="0" smtClean="0"/>
              <a:t>Татьяна </a:t>
            </a:r>
            <a:r>
              <a:rPr lang="ru-RU" b="1" dirty="0" smtClean="0"/>
              <a:t>Шаталова</a:t>
            </a:r>
            <a:r>
              <a:rPr lang="ru-RU" dirty="0" smtClean="0"/>
              <a:t> (ИЭ РАН)</a:t>
            </a:r>
            <a:endParaRPr lang="en-CA" dirty="0" smtClean="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AF503926-D30D-4939-BAEC-04354BA8D0ED}" type="slidenum">
              <a:rPr lang="en-CA"/>
              <a:pPr>
                <a:defRPr/>
              </a:pPr>
              <a:t>1</a:t>
            </a:fld>
            <a:endParaRPr lang="en-C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750" y="549275"/>
            <a:ext cx="8353425" cy="1143000"/>
          </a:xfrm>
        </p:spPr>
        <p:txBody>
          <a:bodyPr rtlCol="0">
            <a:normAutofit fontScale="90000"/>
          </a:bodyPr>
          <a:lstStyle/>
          <a:p>
            <a:pPr eaLnBrk="1" fontAlgn="auto" hangingPunct="1">
              <a:spcAft>
                <a:spcPts val="0"/>
              </a:spcAft>
              <a:defRPr/>
            </a:pPr>
            <a:r>
              <a:rPr lang="ru-RU" dirty="0" smtClean="0"/>
              <a:t>Основные  вопросы </a:t>
            </a:r>
            <a:r>
              <a:rPr lang="ru-RU" dirty="0" err="1" smtClean="0"/>
              <a:t>пилотного</a:t>
            </a:r>
            <a:r>
              <a:rPr lang="ru-RU" dirty="0" smtClean="0"/>
              <a:t> исследования-1</a:t>
            </a:r>
          </a:p>
        </p:txBody>
      </p:sp>
      <p:sp>
        <p:nvSpPr>
          <p:cNvPr id="3" name="Содержимое 2"/>
          <p:cNvSpPr>
            <a:spLocks noGrp="1"/>
          </p:cNvSpPr>
          <p:nvPr>
            <p:ph idx="1"/>
          </p:nvPr>
        </p:nvSpPr>
        <p:spPr>
          <a:xfrm>
            <a:off x="395288" y="1844675"/>
            <a:ext cx="8229600" cy="4525963"/>
          </a:xfrm>
        </p:spPr>
        <p:txBody>
          <a:bodyPr rtlCol="0">
            <a:normAutofit fontScale="92500" lnSpcReduction="20000"/>
          </a:bodyPr>
          <a:lstStyle/>
          <a:p>
            <a:pPr marL="514350" indent="-514350" eaLnBrk="1" fontAlgn="auto" hangingPunct="1">
              <a:spcAft>
                <a:spcPts val="0"/>
              </a:spcAft>
              <a:buFont typeface="Calibri" pitchFamily="34" charset="0"/>
              <a:buAutoNum type="arabicPeriod"/>
              <a:defRPr/>
            </a:pPr>
            <a:r>
              <a:rPr lang="ru-RU" dirty="0" smtClean="0"/>
              <a:t>Если представленные в тексте авторские идеи хорошо известны читателю, кто различает их лучше – автор текста или читатель? </a:t>
            </a:r>
          </a:p>
          <a:p>
            <a:pPr marL="514350" indent="-514350" eaLnBrk="1" fontAlgn="auto" hangingPunct="1">
              <a:spcAft>
                <a:spcPts val="0"/>
              </a:spcAft>
              <a:buFont typeface="Calibri" pitchFamily="34" charset="0"/>
              <a:buAutoNum type="arabicPeriod"/>
              <a:defRPr/>
            </a:pPr>
            <a:r>
              <a:rPr lang="ru-RU" dirty="0" smtClean="0"/>
              <a:t>Кто точнее интерпретирует   текст автора-  он сам или читатели?</a:t>
            </a:r>
          </a:p>
          <a:p>
            <a:pPr marL="514350" indent="-514350" eaLnBrk="1" fontAlgn="auto" hangingPunct="1">
              <a:spcAft>
                <a:spcPts val="0"/>
              </a:spcAft>
              <a:buFont typeface="Calibri" pitchFamily="34" charset="0"/>
              <a:buAutoNum type="arabicPeriod"/>
              <a:defRPr/>
            </a:pPr>
            <a:r>
              <a:rPr lang="ru-RU" dirty="0" smtClean="0"/>
              <a:t>Кто способен увидеть больше смыслов в тексте  - его автор или читатели?</a:t>
            </a:r>
          </a:p>
          <a:p>
            <a:pPr marL="514350" indent="-514350" eaLnBrk="1" fontAlgn="auto" hangingPunct="1">
              <a:spcAft>
                <a:spcPts val="0"/>
              </a:spcAft>
              <a:buFont typeface="Calibri" pitchFamily="34" charset="0"/>
              <a:buAutoNum type="arabicPeriod"/>
              <a:defRPr/>
            </a:pPr>
            <a:r>
              <a:rPr lang="ru-RU" dirty="0" smtClean="0"/>
              <a:t>Является ли бесконечным число интерпретаций авторского текста читателями и насколько они искажают авторский замысел?</a:t>
            </a:r>
          </a:p>
        </p:txBody>
      </p:sp>
      <p:sp>
        <p:nvSpPr>
          <p:cNvPr id="4" name="Дата 3"/>
          <p:cNvSpPr>
            <a:spLocks noGrp="1"/>
          </p:cNvSpPr>
          <p:nvPr>
            <p:ph type="dt" sz="quarter" idx="10"/>
          </p:nvPr>
        </p:nvSpPr>
        <p:spPr/>
        <p:txBody>
          <a:bodyPr/>
          <a:lstStyle/>
          <a:p>
            <a:pPr>
              <a:defRPr/>
            </a:pPr>
            <a:r>
              <a:rPr lang="en-CA"/>
              <a:t>4/29/13</a:t>
            </a:r>
          </a:p>
        </p:txBody>
      </p:sp>
      <p:sp>
        <p:nvSpPr>
          <p:cNvPr id="5" name="Нижний колонтитул 4"/>
          <p:cNvSpPr>
            <a:spLocks noGrp="1"/>
          </p:cNvSpPr>
          <p:nvPr>
            <p:ph type="ftr" sz="quarter" idx="11"/>
          </p:nvPr>
        </p:nvSpPr>
        <p:spPr/>
        <p:txBody>
          <a:bodyPr/>
          <a:lstStyle/>
          <a:p>
            <a:pPr>
              <a:defRPr/>
            </a:pPr>
            <a:r>
              <a:rPr lang="ru-RU"/>
              <a:t>Совет РАН по новым явлениям</a:t>
            </a:r>
            <a:endParaRPr lang="en-CA"/>
          </a:p>
        </p:txBody>
      </p:sp>
      <p:sp>
        <p:nvSpPr>
          <p:cNvPr id="6" name="Номер слайда 5"/>
          <p:cNvSpPr>
            <a:spLocks noGrp="1"/>
          </p:cNvSpPr>
          <p:nvPr>
            <p:ph type="sldNum" sz="quarter" idx="12"/>
          </p:nvPr>
        </p:nvSpPr>
        <p:spPr/>
        <p:txBody>
          <a:bodyPr/>
          <a:lstStyle/>
          <a:p>
            <a:pPr>
              <a:defRPr/>
            </a:pPr>
            <a:fld id="{71DD9F31-AE77-4C59-B1D7-DD1EB8BB868F}" type="slidenum">
              <a:rPr lang="en-CA"/>
              <a:pPr>
                <a:defRPr/>
              </a:pPr>
              <a:t>10</a:t>
            </a:fld>
            <a:endParaRPr lang="en-C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dirty="0" smtClean="0"/>
              <a:t>Основные вопросы </a:t>
            </a:r>
            <a:r>
              <a:rPr lang="ru-RU" dirty="0" err="1" smtClean="0"/>
              <a:t>пилотного</a:t>
            </a:r>
            <a:r>
              <a:rPr lang="ru-RU" dirty="0" smtClean="0"/>
              <a:t> исследования -2</a:t>
            </a:r>
          </a:p>
        </p:txBody>
      </p:sp>
      <p:sp>
        <p:nvSpPr>
          <p:cNvPr id="12291" name="Содержимое 2"/>
          <p:cNvSpPr>
            <a:spLocks noGrp="1"/>
          </p:cNvSpPr>
          <p:nvPr>
            <p:ph idx="1"/>
          </p:nvPr>
        </p:nvSpPr>
        <p:spPr/>
        <p:txBody>
          <a:bodyPr/>
          <a:lstStyle/>
          <a:p>
            <a:pPr marL="514350" indent="-514350" eaLnBrk="1" hangingPunct="1">
              <a:buFont typeface="Calibri" pitchFamily="34" charset="0"/>
              <a:buAutoNum type="arabicPeriod" startAt="4"/>
            </a:pPr>
            <a:r>
              <a:rPr lang="ru-RU" smtClean="0"/>
              <a:t>В каком случае замысел автора более понятен читателям – при  написании им статьи стандартного формата или в более свободном тексте?</a:t>
            </a:r>
          </a:p>
          <a:p>
            <a:pPr marL="514350" indent="-514350" eaLnBrk="1" hangingPunct="1">
              <a:buFont typeface="Calibri" pitchFamily="34" charset="0"/>
              <a:buAutoNum type="arabicPeriod" startAt="4"/>
            </a:pPr>
            <a:r>
              <a:rPr lang="ru-RU" smtClean="0"/>
              <a:t>Есть ли разница  результатов поверхностного  и глубокого чтения и в чем она выражается?</a:t>
            </a:r>
          </a:p>
        </p:txBody>
      </p:sp>
      <p:sp>
        <p:nvSpPr>
          <p:cNvPr id="4" name="Дата 3"/>
          <p:cNvSpPr>
            <a:spLocks noGrp="1"/>
          </p:cNvSpPr>
          <p:nvPr>
            <p:ph type="dt" sz="quarter" idx="10"/>
          </p:nvPr>
        </p:nvSpPr>
        <p:spPr/>
        <p:txBody>
          <a:bodyPr/>
          <a:lstStyle/>
          <a:p>
            <a:pPr>
              <a:defRPr/>
            </a:pPr>
            <a:r>
              <a:rPr lang="en-CA"/>
              <a:t>4/29/13</a:t>
            </a:r>
          </a:p>
        </p:txBody>
      </p:sp>
      <p:sp>
        <p:nvSpPr>
          <p:cNvPr id="5" name="Нижний колонтитул 4"/>
          <p:cNvSpPr>
            <a:spLocks noGrp="1"/>
          </p:cNvSpPr>
          <p:nvPr>
            <p:ph type="ftr" sz="quarter" idx="11"/>
          </p:nvPr>
        </p:nvSpPr>
        <p:spPr/>
        <p:txBody>
          <a:bodyPr/>
          <a:lstStyle/>
          <a:p>
            <a:pPr>
              <a:defRPr/>
            </a:pPr>
            <a:r>
              <a:rPr lang="ru-RU"/>
              <a:t>Совет РАН по новым явлениям</a:t>
            </a:r>
            <a:endParaRPr lang="en-CA"/>
          </a:p>
        </p:txBody>
      </p:sp>
      <p:sp>
        <p:nvSpPr>
          <p:cNvPr id="6" name="Номер слайда 5"/>
          <p:cNvSpPr>
            <a:spLocks noGrp="1"/>
          </p:cNvSpPr>
          <p:nvPr>
            <p:ph type="sldNum" sz="quarter" idx="12"/>
          </p:nvPr>
        </p:nvSpPr>
        <p:spPr/>
        <p:txBody>
          <a:bodyPr/>
          <a:lstStyle/>
          <a:p>
            <a:pPr>
              <a:defRPr/>
            </a:pPr>
            <a:fld id="{9D4557C2-6944-46AD-A7FC-79A4EEB8A6D8}" type="slidenum">
              <a:rPr lang="en-CA"/>
              <a:pPr>
                <a:defRPr/>
              </a:pPr>
              <a:t>11</a:t>
            </a:fld>
            <a:endParaRPr lang="en-C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rtlCol="0">
            <a:normAutofit fontScale="90000"/>
          </a:bodyPr>
          <a:lstStyle/>
          <a:p>
            <a:pPr eaLnBrk="1" fontAlgn="auto" hangingPunct="1">
              <a:spcAft>
                <a:spcPts val="0"/>
              </a:spcAft>
              <a:defRPr/>
            </a:pPr>
            <a:r>
              <a:rPr lang="ru-RU" sz="4800" smtClean="0"/>
              <a:t>Объект и предмет исследования</a:t>
            </a:r>
            <a:endParaRPr lang="en-CA" sz="4800" smtClean="0"/>
          </a:p>
        </p:txBody>
      </p:sp>
      <p:sp>
        <p:nvSpPr>
          <p:cNvPr id="13315" name="Text Placeholder 2"/>
          <p:cNvSpPr>
            <a:spLocks noGrp="1"/>
          </p:cNvSpPr>
          <p:nvPr>
            <p:ph type="body" idx="1"/>
          </p:nvPr>
        </p:nvSpPr>
        <p:spPr/>
        <p:txBody>
          <a:bodyPr/>
          <a:lstStyle/>
          <a:p>
            <a:pPr eaLnBrk="1" hangingPunct="1"/>
            <a:r>
              <a:rPr lang="ru-RU" sz="2800" smtClean="0"/>
              <a:t>Объект</a:t>
            </a:r>
            <a:endParaRPr lang="en-CA" smtClean="0"/>
          </a:p>
        </p:txBody>
      </p:sp>
      <p:sp>
        <p:nvSpPr>
          <p:cNvPr id="13316" name="Content Placeholder 3"/>
          <p:cNvSpPr>
            <a:spLocks noGrp="1"/>
          </p:cNvSpPr>
          <p:nvPr>
            <p:ph sz="half" idx="2"/>
          </p:nvPr>
        </p:nvSpPr>
        <p:spPr/>
        <p:txBody>
          <a:bodyPr/>
          <a:lstStyle/>
          <a:p>
            <a:pPr marL="0" indent="0" eaLnBrk="1" hangingPunct="1">
              <a:buFont typeface="Arial" charset="0"/>
              <a:buNone/>
            </a:pPr>
            <a:r>
              <a:rPr lang="ru-RU" sz="2800" smtClean="0"/>
              <a:t>Объектом исследования послужило чтение научных текстов (статей, эссе, глав в коллективных монографиях и рецензий на книги), написанных тремя учеными-обществоведами</a:t>
            </a:r>
            <a:endParaRPr lang="en-CA" sz="2800" smtClean="0"/>
          </a:p>
        </p:txBody>
      </p:sp>
      <p:sp>
        <p:nvSpPr>
          <p:cNvPr id="13317" name="Text Placeholder 4"/>
          <p:cNvSpPr>
            <a:spLocks noGrp="1"/>
          </p:cNvSpPr>
          <p:nvPr>
            <p:ph type="body" sz="quarter" idx="3"/>
          </p:nvPr>
        </p:nvSpPr>
        <p:spPr/>
        <p:txBody>
          <a:bodyPr/>
          <a:lstStyle/>
          <a:p>
            <a:pPr eaLnBrk="1" hangingPunct="1"/>
            <a:r>
              <a:rPr lang="ru-RU" sz="2800" smtClean="0"/>
              <a:t>Предмет</a:t>
            </a:r>
            <a:endParaRPr lang="en-CA" sz="2800" smtClean="0"/>
          </a:p>
        </p:txBody>
      </p:sp>
      <p:sp>
        <p:nvSpPr>
          <p:cNvPr id="5126" name="Content Placeholder 5"/>
          <p:cNvSpPr>
            <a:spLocks noGrp="1"/>
          </p:cNvSpPr>
          <p:nvPr>
            <p:ph sz="quarter" idx="4"/>
          </p:nvPr>
        </p:nvSpPr>
        <p:spPr/>
        <p:txBody>
          <a:bodyPr rtlCol="0">
            <a:normAutofit lnSpcReduction="10000"/>
          </a:bodyPr>
          <a:lstStyle/>
          <a:p>
            <a:pPr marL="0" indent="0" eaLnBrk="1" fontAlgn="auto" hangingPunct="1">
              <a:spcAft>
                <a:spcPts val="0"/>
              </a:spcAft>
              <a:buFont typeface="Arial" charset="0"/>
              <a:buNone/>
              <a:defRPr/>
            </a:pPr>
            <a:r>
              <a:rPr lang="ru-RU" sz="2800" smtClean="0"/>
              <a:t>Предметом исследования служат различия в восприятии текста автором и читателями-коллегами, изученные с помощью компьютерных программ для контент-анализа </a:t>
            </a:r>
            <a:r>
              <a:rPr lang="ru-RU" sz="2800" i="1" smtClean="0"/>
              <a:t>QDA Miner </a:t>
            </a:r>
            <a:r>
              <a:rPr lang="ru-RU" sz="2800" smtClean="0"/>
              <a:t>и </a:t>
            </a:r>
            <a:r>
              <a:rPr lang="ru-RU" sz="2800" i="1" smtClean="0"/>
              <a:t>WordStat</a:t>
            </a:r>
            <a:endParaRPr lang="en-CA" sz="2800" i="1" smtClean="0"/>
          </a:p>
        </p:txBody>
      </p:sp>
      <p:sp>
        <p:nvSpPr>
          <p:cNvPr id="7" name="Date Placeholder 6"/>
          <p:cNvSpPr>
            <a:spLocks noGrp="1"/>
          </p:cNvSpPr>
          <p:nvPr>
            <p:ph type="dt" sz="quarter" idx="10"/>
          </p:nvPr>
        </p:nvSpPr>
        <p:spPr/>
        <p:txBody>
          <a:bodyPr/>
          <a:lstStyle/>
          <a:p>
            <a:pPr>
              <a:defRPr/>
            </a:pPr>
            <a:r>
              <a:rPr lang="en-CA"/>
              <a:t>4/29/13</a:t>
            </a:r>
          </a:p>
        </p:txBody>
      </p:sp>
      <p:sp>
        <p:nvSpPr>
          <p:cNvPr id="8" name="Footer Placeholder 7"/>
          <p:cNvSpPr>
            <a:spLocks noGrp="1"/>
          </p:cNvSpPr>
          <p:nvPr>
            <p:ph type="ftr" sz="quarter" idx="11"/>
          </p:nvPr>
        </p:nvSpPr>
        <p:spPr/>
        <p:txBody>
          <a:bodyPr/>
          <a:lstStyle/>
          <a:p>
            <a:pPr>
              <a:defRPr/>
            </a:pPr>
            <a:r>
              <a:rPr lang="ru-RU"/>
              <a:t>Совет РАН по новым явлениям</a:t>
            </a:r>
            <a:endParaRPr lang="en-CA"/>
          </a:p>
        </p:txBody>
      </p:sp>
      <p:sp>
        <p:nvSpPr>
          <p:cNvPr id="9" name="Slide Number Placeholder 8"/>
          <p:cNvSpPr>
            <a:spLocks noGrp="1"/>
          </p:cNvSpPr>
          <p:nvPr>
            <p:ph type="sldNum" sz="quarter" idx="12"/>
          </p:nvPr>
        </p:nvSpPr>
        <p:spPr/>
        <p:txBody>
          <a:bodyPr/>
          <a:lstStyle/>
          <a:p>
            <a:pPr>
              <a:defRPr/>
            </a:pPr>
            <a:fld id="{8F2658A9-6B9D-4505-B2F7-4DB6511BF8B8}" type="slidenum">
              <a:rPr lang="en-CA"/>
              <a:pPr>
                <a:defRPr/>
              </a:pPr>
              <a:t>12</a:t>
            </a:fld>
            <a:endParaRPr lang="en-CA"/>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95288" y="115888"/>
            <a:ext cx="8229600" cy="1143000"/>
          </a:xfrm>
        </p:spPr>
        <p:txBody>
          <a:bodyPr/>
          <a:lstStyle/>
          <a:p>
            <a:pPr eaLnBrk="1" hangingPunct="1"/>
            <a:r>
              <a:rPr lang="ru-RU" sz="3200" smtClean="0">
                <a:solidFill>
                  <a:srgbClr val="FF0000"/>
                </a:solidFill>
              </a:rPr>
              <a:t>Я бы этот слайд убрала – вопросы конкретизированы выше</a:t>
            </a:r>
            <a:r>
              <a:rPr lang="ru-RU" sz="3200" smtClean="0"/>
              <a:t>. Вопрос исследования</a:t>
            </a:r>
            <a:endParaRPr lang="en-CA" sz="3200" smtClean="0"/>
          </a:p>
        </p:txBody>
      </p:sp>
      <p:sp>
        <p:nvSpPr>
          <p:cNvPr id="12291" name="Content Placeholder 2"/>
          <p:cNvSpPr>
            <a:spLocks noGrp="1"/>
          </p:cNvSpPr>
          <p:nvPr>
            <p:ph idx="1"/>
          </p:nvPr>
        </p:nvSpPr>
        <p:spPr>
          <a:xfrm>
            <a:off x="323850" y="1196975"/>
            <a:ext cx="8496300" cy="4857750"/>
          </a:xfrm>
        </p:spPr>
        <p:txBody>
          <a:bodyPr rtlCol="0">
            <a:normAutofit lnSpcReduction="10000"/>
          </a:bodyPr>
          <a:lstStyle/>
          <a:p>
            <a:pPr eaLnBrk="1" fontAlgn="auto" hangingPunct="1">
              <a:spcAft>
                <a:spcPts val="0"/>
              </a:spcAft>
              <a:buFont typeface="Arial" pitchFamily="34" charset="0"/>
              <a:buChar char="•"/>
              <a:defRPr/>
            </a:pPr>
            <a:r>
              <a:rPr lang="ru-RU" sz="2800" dirty="0" smtClean="0"/>
              <a:t>Как авторский текст читает читатель?</a:t>
            </a:r>
          </a:p>
          <a:p>
            <a:pPr eaLnBrk="1" fontAlgn="auto" hangingPunct="1">
              <a:spcAft>
                <a:spcPts val="0"/>
              </a:spcAft>
              <a:buFont typeface="Arial" pitchFamily="34" charset="0"/>
              <a:buChar char="•"/>
              <a:defRPr/>
            </a:pPr>
            <a:r>
              <a:rPr lang="ru-RU" sz="2800" dirty="0" smtClean="0"/>
              <a:t>Если посмотреть на эту проблему с точки зрения автора, то речь идет о том, насколько близко читатель воспринимает его мысль автора</a:t>
            </a:r>
          </a:p>
          <a:p>
            <a:pPr eaLnBrk="1" fontAlgn="auto" hangingPunct="1">
              <a:spcAft>
                <a:spcPts val="0"/>
              </a:spcAft>
              <a:buFont typeface="Arial" pitchFamily="34" charset="0"/>
              <a:buChar char="•"/>
              <a:defRPr/>
            </a:pPr>
            <a:r>
              <a:rPr lang="ru-RU" sz="2800" dirty="0" smtClean="0"/>
              <a:t>Если же взглянуть на проблему с точки зрения читателя, то важно понять, насколько актуальна для читателя информация, представленная ему автором</a:t>
            </a:r>
          </a:p>
          <a:p>
            <a:pPr eaLnBrk="1" fontAlgn="auto" hangingPunct="1">
              <a:spcAft>
                <a:spcPts val="0"/>
              </a:spcAft>
              <a:buFont typeface="Arial" pitchFamily="34" charset="0"/>
              <a:buChar char="•"/>
              <a:defRPr/>
            </a:pPr>
            <a:r>
              <a:rPr lang="ru-RU" sz="2800" dirty="0" smtClean="0"/>
              <a:t>Если смотреть с точки зрения беспристрастного стороннего наблюдателя, вопрос еще раз </a:t>
            </a:r>
            <a:r>
              <a:rPr lang="ru-RU" sz="2800" dirty="0" err="1" smtClean="0"/>
              <a:t>переформулируется</a:t>
            </a:r>
            <a:r>
              <a:rPr lang="ru-RU" sz="2800" dirty="0" smtClean="0"/>
              <a:t>: появляются ли новые идеи в дополнение к идеям автора и читателя?</a:t>
            </a:r>
            <a:endParaRPr lang="en-CA" sz="2800" dirty="0" smtClean="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7C265A8D-FDC0-4D82-BC21-3886CD42CE59}" type="slidenum">
              <a:rPr lang="en-CA"/>
              <a:pPr>
                <a:defRPr/>
              </a:pPr>
              <a:t>13</a:t>
            </a:fld>
            <a:endParaRPr lang="en-CA"/>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44450"/>
            <a:ext cx="9144000" cy="1143000"/>
          </a:xfrm>
        </p:spPr>
        <p:txBody>
          <a:bodyPr/>
          <a:lstStyle/>
          <a:p>
            <a:pPr eaLnBrk="1" hangingPunct="1"/>
            <a:r>
              <a:rPr lang="ru-RU" sz="3600" b="1" smtClean="0"/>
              <a:t>Контент-анализ как метод исследования</a:t>
            </a:r>
            <a:endParaRPr lang="en-CA" sz="3600" b="1" smtClean="0"/>
          </a:p>
        </p:txBody>
      </p:sp>
      <p:sp>
        <p:nvSpPr>
          <p:cNvPr id="13315" name="Content Placeholder 2"/>
          <p:cNvSpPr>
            <a:spLocks noGrp="1"/>
          </p:cNvSpPr>
          <p:nvPr>
            <p:ph idx="1"/>
          </p:nvPr>
        </p:nvSpPr>
        <p:spPr>
          <a:xfrm>
            <a:off x="179388" y="1125538"/>
            <a:ext cx="8785225" cy="5040312"/>
          </a:xfrm>
        </p:spPr>
        <p:txBody>
          <a:bodyPr rtlCol="0">
            <a:normAutofit lnSpcReduction="10000"/>
          </a:bodyPr>
          <a:lstStyle/>
          <a:p>
            <a:pPr eaLnBrk="1" fontAlgn="auto" hangingPunct="1">
              <a:spcAft>
                <a:spcPts val="0"/>
              </a:spcAft>
              <a:buFont typeface="Arial" pitchFamily="34" charset="0"/>
              <a:buChar char="•"/>
              <a:defRPr/>
            </a:pPr>
            <a:r>
              <a:rPr lang="en-CA" sz="2800" dirty="0" smtClean="0"/>
              <a:t>C</a:t>
            </a:r>
            <a:r>
              <a:rPr lang="ru-RU" sz="2800" dirty="0" err="1" smtClean="0"/>
              <a:t>лово</a:t>
            </a:r>
            <a:r>
              <a:rPr lang="ru-RU" sz="2800" dirty="0" smtClean="0"/>
              <a:t>, текст, а не цифра является основным источником информации в социальных и гуманитарных науках (</a:t>
            </a:r>
            <a:r>
              <a:rPr lang="ru-RU" sz="2800" dirty="0" err="1" smtClean="0"/>
              <a:t>Библер</a:t>
            </a:r>
            <a:r>
              <a:rPr lang="ru-RU" sz="2800" dirty="0" smtClean="0"/>
              <a:t> 1991, 72; </a:t>
            </a:r>
            <a:r>
              <a:rPr lang="en-CA" sz="2800" dirty="0" err="1" smtClean="0"/>
              <a:t>Lotman</a:t>
            </a:r>
            <a:r>
              <a:rPr lang="ru-RU" sz="2800" dirty="0" smtClean="0"/>
              <a:t> 1990, 2). Но, в отличие от цифры, слово труднее поддается агрегированию («сжатию») и манипулированию ввиду своей более контекстуальной и многозначной природы</a:t>
            </a:r>
            <a:endParaRPr lang="en-CA" sz="2800" dirty="0" smtClean="0"/>
          </a:p>
          <a:p>
            <a:pPr eaLnBrk="1" fontAlgn="auto" hangingPunct="1">
              <a:spcAft>
                <a:spcPts val="0"/>
              </a:spcAft>
              <a:buFont typeface="Arial" pitchFamily="34" charset="0"/>
              <a:buChar char="•"/>
              <a:defRPr/>
            </a:pPr>
            <a:r>
              <a:rPr lang="ru-RU" sz="2800" dirty="0" err="1" smtClean="0"/>
              <a:t>Контент-анализ</a:t>
            </a:r>
            <a:r>
              <a:rPr lang="ru-RU" sz="2800" dirty="0" smtClean="0"/>
              <a:t> –  «исследовательская техника, позволяющая делать надежные и достоверные выводы из текстов (или других наделенных смыслов явлений) в зависимости от конкретного контекста их прочтения» (</a:t>
            </a:r>
            <a:r>
              <a:rPr lang="en-CA" sz="2800" dirty="0" err="1" smtClean="0"/>
              <a:t>Krippendorff</a:t>
            </a:r>
            <a:r>
              <a:rPr lang="ru-RU" sz="2800" dirty="0" smtClean="0"/>
              <a:t> 2004, 18)</a:t>
            </a:r>
            <a:endParaRPr lang="en-CA" sz="2800" dirty="0" smtClean="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5158B628-76AA-4C11-A3D9-872B0B989467}" type="slidenum">
              <a:rPr lang="en-CA"/>
              <a:pPr>
                <a:defRPr/>
              </a:pPr>
              <a:t>14</a:t>
            </a:fld>
            <a:endParaRPr lang="en-C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68313" y="188913"/>
            <a:ext cx="8229600" cy="1143000"/>
          </a:xfrm>
        </p:spPr>
        <p:txBody>
          <a:bodyPr/>
          <a:lstStyle/>
          <a:p>
            <a:pPr eaLnBrk="1" hangingPunct="1"/>
            <a:r>
              <a:rPr lang="ru-RU" smtClean="0"/>
              <a:t>Разновидности контент-анализа</a:t>
            </a:r>
            <a:endParaRPr lang="en-CA" smtClean="0"/>
          </a:p>
        </p:txBody>
      </p:sp>
      <p:sp>
        <p:nvSpPr>
          <p:cNvPr id="14339" name="Content Placeholder 2"/>
          <p:cNvSpPr>
            <a:spLocks noGrp="1"/>
          </p:cNvSpPr>
          <p:nvPr>
            <p:ph idx="1"/>
          </p:nvPr>
        </p:nvSpPr>
        <p:spPr>
          <a:xfrm>
            <a:off x="107950" y="1341438"/>
            <a:ext cx="8928100" cy="4784725"/>
          </a:xfrm>
        </p:spPr>
        <p:txBody>
          <a:bodyPr rtlCol="0">
            <a:normAutofit lnSpcReduction="10000"/>
          </a:bodyPr>
          <a:lstStyle/>
          <a:p>
            <a:pPr eaLnBrk="1" fontAlgn="auto" hangingPunct="1">
              <a:spcAft>
                <a:spcPts val="0"/>
              </a:spcAft>
              <a:buFont typeface="Arial" pitchFamily="34" charset="0"/>
              <a:buChar char="•"/>
              <a:defRPr/>
            </a:pPr>
            <a:r>
              <a:rPr lang="ru-RU" sz="2600" b="1" smtClean="0"/>
              <a:t>Качественный</a:t>
            </a:r>
            <a:r>
              <a:rPr lang="ru-RU" sz="2600" smtClean="0"/>
              <a:t> контент-анализ (кодирование вручную) предназначен для определения фрагментов текста, которые соответствуют идеям автора и читателя и отражают ключевые понятия через качественные коды</a:t>
            </a:r>
          </a:p>
          <a:p>
            <a:pPr eaLnBrk="1" fontAlgn="auto" hangingPunct="1">
              <a:spcAft>
                <a:spcPts val="0"/>
              </a:spcAft>
              <a:buFont typeface="Arial" pitchFamily="34" charset="0"/>
              <a:buChar char="•"/>
              <a:defRPr/>
            </a:pPr>
            <a:r>
              <a:rPr lang="ru-RU" sz="2600" b="1" smtClean="0"/>
              <a:t>Количественный</a:t>
            </a:r>
            <a:r>
              <a:rPr lang="ru-RU" sz="2600" smtClean="0"/>
              <a:t> контент-анализ (совместная встречаемость слов) значительно облегчает семантический анализ предложений</a:t>
            </a:r>
          </a:p>
          <a:p>
            <a:pPr eaLnBrk="1" fontAlgn="auto" hangingPunct="1">
              <a:spcAft>
                <a:spcPts val="0"/>
              </a:spcAft>
              <a:buFont typeface="Arial" pitchFamily="34" charset="0"/>
              <a:buChar char="•"/>
              <a:defRPr/>
            </a:pPr>
            <a:r>
              <a:rPr lang="ru-RU" sz="2600" b="1" smtClean="0"/>
              <a:t>Словарь, основанный на замещении</a:t>
            </a:r>
            <a:r>
              <a:rPr lang="ru-RU" sz="2600" smtClean="0"/>
              <a:t>, - гибридная форма качественного и количественного контент-анализа. После разработки словаря (списка слов и словосочетаний, которые относятся к каждому из качественных кодов) участие человека уже не требуется</a:t>
            </a:r>
            <a:endParaRPr lang="en-CA" sz="2600" smtClean="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73F9CCB3-593B-471E-8E8D-AD214B317B68}" type="slidenum">
              <a:rPr lang="en-CA"/>
              <a:pPr>
                <a:defRPr/>
              </a:pPr>
              <a:t>15</a:t>
            </a:fld>
            <a:endParaRPr lang="en-CA"/>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r>
              <a:rPr lang="en-CA"/>
              <a:t>4/29/13</a:t>
            </a:r>
          </a:p>
        </p:txBody>
      </p:sp>
      <p:sp>
        <p:nvSpPr>
          <p:cNvPr id="6"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3" name="Slide Number Placeholder 2"/>
          <p:cNvSpPr>
            <a:spLocks noGrp="1"/>
          </p:cNvSpPr>
          <p:nvPr>
            <p:ph type="sldNum" sz="quarter" idx="12"/>
          </p:nvPr>
        </p:nvSpPr>
        <p:spPr/>
        <p:txBody>
          <a:bodyPr/>
          <a:lstStyle/>
          <a:p>
            <a:pPr>
              <a:defRPr/>
            </a:pPr>
            <a:fld id="{2570EEA5-7E88-4BFD-8374-BB15F9FE656D}" type="slidenum">
              <a:rPr lang="en-CA"/>
              <a:pPr>
                <a:defRPr/>
              </a:pPr>
              <a:t>16</a:t>
            </a:fld>
            <a:endParaRPr lang="en-CA"/>
          </a:p>
        </p:txBody>
      </p:sp>
      <p:pic>
        <p:nvPicPr>
          <p:cNvPr id="17413" name="Picture 2"/>
          <p:cNvPicPr>
            <a:picLocks noChangeAspect="1" noChangeArrowheads="1"/>
          </p:cNvPicPr>
          <p:nvPr/>
        </p:nvPicPr>
        <p:blipFill>
          <a:blip r:embed="rId2" cstate="print"/>
          <a:srcRect/>
          <a:stretch>
            <a:fillRect/>
          </a:stretch>
        </p:blipFill>
        <p:spPr bwMode="auto">
          <a:xfrm>
            <a:off x="0" y="404813"/>
            <a:ext cx="9144000"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ru-RU" smtClean="0"/>
              <a:t>Параметры выборки</a:t>
            </a:r>
            <a:endParaRPr lang="en-CA" smtClean="0"/>
          </a:p>
        </p:txBody>
      </p:sp>
      <p:graphicFrame>
        <p:nvGraphicFramePr>
          <p:cNvPr id="7" name="Content Placeholder 6"/>
          <p:cNvGraphicFramePr>
            <a:graphicFrameLocks noGrp="1"/>
          </p:cNvGraphicFramePr>
          <p:nvPr>
            <p:ph idx="1"/>
          </p:nvPr>
        </p:nvGraphicFramePr>
        <p:xfrm>
          <a:off x="395288" y="4149725"/>
          <a:ext cx="8135937" cy="1489075"/>
        </p:xfrm>
        <a:graphic>
          <a:graphicData uri="http://schemas.openxmlformats.org/drawingml/2006/table">
            <a:tbl>
              <a:tblPr firstRow="1" firstCol="1" bandRow="1">
                <a:tableStyleId>{5C22544A-7EE6-4342-B048-85BDC9FD1C3A}</a:tableStyleId>
              </a:tblPr>
              <a:tblGrid>
                <a:gridCol w="957227"/>
                <a:gridCol w="3111002"/>
                <a:gridCol w="4068229"/>
              </a:tblGrid>
              <a:tr h="647427">
                <a:tc>
                  <a:txBody>
                    <a:bodyPr/>
                    <a:lstStyle/>
                    <a:p>
                      <a:pPr>
                        <a:lnSpc>
                          <a:spcPct val="115000"/>
                        </a:lnSpc>
                        <a:spcAft>
                          <a:spcPts val="0"/>
                        </a:spcAft>
                      </a:pPr>
                      <a:r>
                        <a:rPr lang="en-CA" sz="1600" dirty="0">
                          <a:effectLst/>
                        </a:rPr>
                        <a:t> </a:t>
                      </a:r>
                      <a:endParaRPr lang="en-CA" sz="1600" dirty="0">
                        <a:effectLst/>
                        <a:latin typeface="Calibri"/>
                        <a:ea typeface="Calibri"/>
                        <a:cs typeface="Times New Roman"/>
                      </a:endParaRPr>
                    </a:p>
                  </a:txBody>
                  <a:tcPr marL="68573" marR="68573" marT="0" marB="0"/>
                </a:tc>
                <a:tc>
                  <a:txBody>
                    <a:bodyPr/>
                    <a:lstStyle/>
                    <a:p>
                      <a:pPr>
                        <a:lnSpc>
                          <a:spcPct val="115000"/>
                        </a:lnSpc>
                        <a:spcAft>
                          <a:spcPts val="0"/>
                        </a:spcAft>
                      </a:pPr>
                      <a:r>
                        <a:rPr lang="en-CA" sz="1600" dirty="0" smtClean="0">
                          <a:effectLst/>
                        </a:rPr>
                        <a:t>h-</a:t>
                      </a:r>
                      <a:r>
                        <a:rPr lang="ru-RU" sz="1600" dirty="0" smtClean="0">
                          <a:effectLst/>
                        </a:rPr>
                        <a:t>индекс</a:t>
                      </a:r>
                      <a:r>
                        <a:rPr lang="en-CA" sz="1600" dirty="0" smtClean="0">
                          <a:effectLst/>
                        </a:rPr>
                        <a:t> (</a:t>
                      </a:r>
                      <a:r>
                        <a:rPr lang="ru-RU" sz="1600" dirty="0" smtClean="0">
                          <a:effectLst/>
                        </a:rPr>
                        <a:t>Хирша</a:t>
                      </a:r>
                      <a:r>
                        <a:rPr lang="en-CA" sz="1600" dirty="0" smtClean="0">
                          <a:effectLst/>
                        </a:rPr>
                        <a:t>)</a:t>
                      </a:r>
                      <a:endParaRPr lang="en-CA" sz="1600" dirty="0">
                        <a:effectLst/>
                        <a:latin typeface="Calibri"/>
                        <a:ea typeface="Calibri"/>
                        <a:cs typeface="Times New Roman"/>
                      </a:endParaRPr>
                    </a:p>
                  </a:txBody>
                  <a:tcPr marL="68573" marR="68573" marT="0" marB="0"/>
                </a:tc>
                <a:tc>
                  <a:txBody>
                    <a:bodyPr/>
                    <a:lstStyle/>
                    <a:p>
                      <a:pPr>
                        <a:lnSpc>
                          <a:spcPct val="115000"/>
                        </a:lnSpc>
                        <a:spcAft>
                          <a:spcPts val="0"/>
                        </a:spcAft>
                      </a:pPr>
                      <a:r>
                        <a:rPr lang="ru-RU" sz="1600" dirty="0" smtClean="0">
                          <a:effectLst/>
                          <a:latin typeface="Calibri"/>
                          <a:ea typeface="Calibri"/>
                          <a:cs typeface="Times New Roman"/>
                        </a:rPr>
                        <a:t>Среднее значение индекса Флэша</a:t>
                      </a:r>
                      <a:endParaRPr lang="en-CA" sz="1600" dirty="0">
                        <a:effectLst/>
                        <a:latin typeface="Calibri"/>
                        <a:ea typeface="Calibri"/>
                        <a:cs typeface="Times New Roman"/>
                      </a:endParaRPr>
                    </a:p>
                  </a:txBody>
                  <a:tcPr marL="68573" marR="68573" marT="0" marB="0"/>
                </a:tc>
              </a:tr>
              <a:tr h="280307">
                <a:tc>
                  <a:txBody>
                    <a:bodyPr/>
                    <a:lstStyle/>
                    <a:p>
                      <a:pPr>
                        <a:lnSpc>
                          <a:spcPct val="115000"/>
                        </a:lnSpc>
                        <a:spcAft>
                          <a:spcPts val="0"/>
                        </a:spcAft>
                      </a:pPr>
                      <a:r>
                        <a:rPr lang="ru-RU" sz="1600" dirty="0" smtClean="0">
                          <a:effectLst/>
                          <a:latin typeface="+mn-lt"/>
                          <a:ea typeface="+mn-ea"/>
                          <a:cs typeface="+mn-cs"/>
                        </a:rPr>
                        <a:t>А</a:t>
                      </a:r>
                      <a:endParaRPr lang="en-CA" sz="1600" dirty="0">
                        <a:effectLst/>
                        <a:latin typeface="Calibri"/>
                        <a:ea typeface="Calibri"/>
                        <a:cs typeface="Times New Roman"/>
                      </a:endParaRPr>
                    </a:p>
                  </a:txBody>
                  <a:tcPr marL="68573" marR="68573" marT="0" marB="0" anchor="b"/>
                </a:tc>
                <a:tc>
                  <a:txBody>
                    <a:bodyPr/>
                    <a:lstStyle/>
                    <a:p>
                      <a:pPr algn="ctr">
                        <a:lnSpc>
                          <a:spcPct val="115000"/>
                        </a:lnSpc>
                        <a:spcAft>
                          <a:spcPts val="0"/>
                        </a:spcAft>
                      </a:pPr>
                      <a:r>
                        <a:rPr lang="en-CA" sz="1600" dirty="0">
                          <a:effectLst/>
                        </a:rPr>
                        <a:t>4</a:t>
                      </a:r>
                      <a:endParaRPr lang="en-CA" sz="1600" dirty="0">
                        <a:effectLst/>
                        <a:latin typeface="Calibri"/>
                        <a:ea typeface="Calibri"/>
                        <a:cs typeface="Times New Roman"/>
                      </a:endParaRPr>
                    </a:p>
                  </a:txBody>
                  <a:tcPr marL="68573" marR="68573" marT="0" marB="0" anchor="b"/>
                </a:tc>
                <a:tc>
                  <a:txBody>
                    <a:bodyPr/>
                    <a:lstStyle/>
                    <a:p>
                      <a:pPr algn="ctr">
                        <a:lnSpc>
                          <a:spcPct val="115000"/>
                        </a:lnSpc>
                        <a:spcAft>
                          <a:spcPts val="0"/>
                        </a:spcAft>
                      </a:pPr>
                      <a:r>
                        <a:rPr lang="ru-RU" sz="1600" dirty="0" smtClean="0">
                          <a:effectLst/>
                          <a:latin typeface="Calibri"/>
                          <a:ea typeface="Calibri"/>
                          <a:cs typeface="Times New Roman"/>
                        </a:rPr>
                        <a:t>-64.5</a:t>
                      </a:r>
                      <a:endParaRPr lang="en-CA" sz="1600" dirty="0">
                        <a:effectLst/>
                        <a:latin typeface="Calibri"/>
                        <a:ea typeface="Calibri"/>
                        <a:cs typeface="Times New Roman"/>
                      </a:endParaRPr>
                    </a:p>
                  </a:txBody>
                  <a:tcPr marL="68573" marR="68573" marT="0" marB="0" anchor="b"/>
                </a:tc>
              </a:tr>
              <a:tr h="280307">
                <a:tc>
                  <a:txBody>
                    <a:bodyPr/>
                    <a:lstStyle/>
                    <a:p>
                      <a:pPr>
                        <a:lnSpc>
                          <a:spcPct val="115000"/>
                        </a:lnSpc>
                        <a:spcAft>
                          <a:spcPts val="0"/>
                        </a:spcAft>
                      </a:pPr>
                      <a:r>
                        <a:rPr lang="ru-RU" sz="1600" dirty="0" smtClean="0">
                          <a:effectLst/>
                          <a:latin typeface="+mn-lt"/>
                          <a:ea typeface="+mn-ea"/>
                          <a:cs typeface="+mn-cs"/>
                        </a:rPr>
                        <a:t>В</a:t>
                      </a:r>
                      <a:endParaRPr lang="en-CA" sz="1600" dirty="0">
                        <a:effectLst/>
                        <a:latin typeface="Calibri"/>
                        <a:ea typeface="Calibri"/>
                        <a:cs typeface="Times New Roman"/>
                      </a:endParaRPr>
                    </a:p>
                  </a:txBody>
                  <a:tcPr marL="68573" marR="68573" marT="0" marB="0" anchor="b"/>
                </a:tc>
                <a:tc>
                  <a:txBody>
                    <a:bodyPr/>
                    <a:lstStyle/>
                    <a:p>
                      <a:pPr algn="ctr">
                        <a:lnSpc>
                          <a:spcPct val="115000"/>
                        </a:lnSpc>
                        <a:spcAft>
                          <a:spcPts val="0"/>
                        </a:spcAft>
                      </a:pPr>
                      <a:r>
                        <a:rPr lang="en-CA" sz="1600" dirty="0">
                          <a:effectLst/>
                        </a:rPr>
                        <a:t>3</a:t>
                      </a:r>
                      <a:endParaRPr lang="en-CA" sz="1600" dirty="0">
                        <a:effectLst/>
                        <a:latin typeface="Calibri"/>
                        <a:ea typeface="Calibri"/>
                        <a:cs typeface="Times New Roman"/>
                      </a:endParaRPr>
                    </a:p>
                  </a:txBody>
                  <a:tcPr marL="68573" marR="68573" marT="0" marB="0" anchor="b"/>
                </a:tc>
                <a:tc>
                  <a:txBody>
                    <a:bodyPr/>
                    <a:lstStyle/>
                    <a:p>
                      <a:pPr algn="ctr">
                        <a:lnSpc>
                          <a:spcPct val="115000"/>
                        </a:lnSpc>
                        <a:spcAft>
                          <a:spcPts val="0"/>
                        </a:spcAft>
                      </a:pPr>
                      <a:r>
                        <a:rPr lang="ru-RU" sz="1600" dirty="0" smtClean="0">
                          <a:effectLst/>
                          <a:latin typeface="Calibri"/>
                          <a:ea typeface="Calibri"/>
                          <a:cs typeface="Times New Roman"/>
                        </a:rPr>
                        <a:t>-63</a:t>
                      </a:r>
                      <a:endParaRPr lang="en-CA" sz="1600" dirty="0">
                        <a:effectLst/>
                        <a:latin typeface="Calibri"/>
                        <a:ea typeface="Calibri"/>
                        <a:cs typeface="Times New Roman"/>
                      </a:endParaRPr>
                    </a:p>
                  </a:txBody>
                  <a:tcPr marL="68573" marR="68573" marT="0" marB="0" anchor="b"/>
                </a:tc>
              </a:tr>
              <a:tr h="280307">
                <a:tc>
                  <a:txBody>
                    <a:bodyPr/>
                    <a:lstStyle/>
                    <a:p>
                      <a:pPr>
                        <a:lnSpc>
                          <a:spcPct val="115000"/>
                        </a:lnSpc>
                        <a:spcAft>
                          <a:spcPts val="0"/>
                        </a:spcAft>
                      </a:pPr>
                      <a:r>
                        <a:rPr lang="ru-RU" sz="1600" dirty="0" smtClean="0">
                          <a:effectLst/>
                          <a:latin typeface="Calibri"/>
                          <a:ea typeface="Calibri"/>
                          <a:cs typeface="Times New Roman"/>
                        </a:rPr>
                        <a:t>С</a:t>
                      </a:r>
                      <a:endParaRPr lang="en-CA" sz="1600" dirty="0">
                        <a:effectLst/>
                        <a:latin typeface="Calibri"/>
                        <a:ea typeface="Calibri"/>
                        <a:cs typeface="Times New Roman"/>
                      </a:endParaRPr>
                    </a:p>
                  </a:txBody>
                  <a:tcPr marL="68573" marR="68573" marT="0" marB="0" anchor="b"/>
                </a:tc>
                <a:tc>
                  <a:txBody>
                    <a:bodyPr/>
                    <a:lstStyle/>
                    <a:p>
                      <a:pPr algn="ctr">
                        <a:lnSpc>
                          <a:spcPct val="115000"/>
                        </a:lnSpc>
                        <a:spcAft>
                          <a:spcPts val="0"/>
                        </a:spcAft>
                      </a:pPr>
                      <a:r>
                        <a:rPr lang="en-CA" sz="1600" dirty="0">
                          <a:effectLst/>
                        </a:rPr>
                        <a:t>7</a:t>
                      </a:r>
                      <a:endParaRPr lang="en-CA" sz="1600" dirty="0">
                        <a:effectLst/>
                        <a:latin typeface="Calibri"/>
                        <a:ea typeface="Calibri"/>
                        <a:cs typeface="Times New Roman"/>
                      </a:endParaRPr>
                    </a:p>
                  </a:txBody>
                  <a:tcPr marL="68573" marR="68573" marT="0" marB="0" anchor="b"/>
                </a:tc>
                <a:tc>
                  <a:txBody>
                    <a:bodyPr/>
                    <a:lstStyle/>
                    <a:p>
                      <a:pPr algn="ctr">
                        <a:lnSpc>
                          <a:spcPct val="115000"/>
                        </a:lnSpc>
                        <a:spcAft>
                          <a:spcPts val="0"/>
                        </a:spcAft>
                      </a:pPr>
                      <a:r>
                        <a:rPr lang="ru-RU" sz="1600" dirty="0" smtClean="0">
                          <a:effectLst/>
                          <a:latin typeface="Calibri"/>
                          <a:ea typeface="Calibri"/>
                          <a:cs typeface="Times New Roman"/>
                        </a:rPr>
                        <a:t>-53.5</a:t>
                      </a:r>
                      <a:endParaRPr lang="en-CA" sz="1600" dirty="0">
                        <a:effectLst/>
                        <a:latin typeface="Calibri"/>
                        <a:ea typeface="Calibri"/>
                        <a:cs typeface="Times New Roman"/>
                      </a:endParaRPr>
                    </a:p>
                  </a:txBody>
                  <a:tcPr marL="68573" marR="68573" marT="0" marB="0" anchor="b"/>
                </a:tc>
              </a:tr>
            </a:tbl>
          </a:graphicData>
        </a:graphic>
      </p:graphicFrame>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12C03641-8468-4F5A-BE57-91E0D0A3DFFF}" type="slidenum">
              <a:rPr lang="en-CA"/>
              <a:pPr>
                <a:defRPr/>
              </a:pPr>
              <a:t>17</a:t>
            </a:fld>
            <a:endParaRPr lang="en-CA"/>
          </a:p>
        </p:txBody>
      </p:sp>
      <p:sp>
        <p:nvSpPr>
          <p:cNvPr id="18460" name="TextBox 7"/>
          <p:cNvSpPr txBox="1">
            <a:spLocks noChangeArrowheads="1"/>
          </p:cNvSpPr>
          <p:nvPr/>
        </p:nvSpPr>
        <p:spPr bwMode="auto">
          <a:xfrm>
            <a:off x="250825" y="1268413"/>
            <a:ext cx="8424863" cy="2678112"/>
          </a:xfrm>
          <a:prstGeom prst="rect">
            <a:avLst/>
          </a:prstGeom>
          <a:noFill/>
          <a:ln w="9525">
            <a:noFill/>
            <a:miter lim="800000"/>
            <a:headEnd/>
            <a:tailEnd/>
          </a:ln>
        </p:spPr>
        <p:txBody>
          <a:bodyPr>
            <a:spAutoFit/>
          </a:bodyPr>
          <a:lstStyle/>
          <a:p>
            <a:r>
              <a:rPr lang="ru-RU" sz="2800"/>
              <a:t>Выборка работ </a:t>
            </a:r>
            <a:r>
              <a:rPr lang="ru-RU" sz="2800" b="1"/>
              <a:t>А</a:t>
            </a:r>
            <a:r>
              <a:rPr lang="ru-RU" sz="2800"/>
              <a:t> включает 20 статей, эссе, глав из книг и рецензий на книги, </a:t>
            </a:r>
            <a:r>
              <a:rPr lang="ru-RU" sz="2800" b="1"/>
              <a:t>B</a:t>
            </a:r>
            <a:r>
              <a:rPr lang="ru-RU" sz="2800"/>
              <a:t> - 17 статей и рецензий на книги и </a:t>
            </a:r>
            <a:r>
              <a:rPr lang="ru-RU" sz="2800" b="1"/>
              <a:t>C</a:t>
            </a:r>
            <a:r>
              <a:rPr lang="ru-RU" sz="2800"/>
              <a:t> - 20 статей, эссе и рецензий. Иными словами, </a:t>
            </a:r>
            <a:r>
              <a:rPr lang="ru-RU" sz="2800" b="1"/>
              <a:t>A</a:t>
            </a:r>
            <a:r>
              <a:rPr lang="ru-RU" sz="2800"/>
              <a:t>, </a:t>
            </a:r>
            <a:r>
              <a:rPr lang="ru-RU" sz="2800" b="1"/>
              <a:t>B</a:t>
            </a:r>
            <a:r>
              <a:rPr lang="ru-RU" sz="2800"/>
              <a:t> и </a:t>
            </a:r>
            <a:r>
              <a:rPr lang="ru-RU" sz="2800" b="1"/>
              <a:t>C</a:t>
            </a:r>
            <a:r>
              <a:rPr lang="ru-RU" sz="2800"/>
              <a:t> исполняли роли и автора, и читателя. </a:t>
            </a:r>
            <a:r>
              <a:rPr lang="ru-RU" sz="2800" b="1"/>
              <a:t>D</a:t>
            </a:r>
            <a:r>
              <a:rPr lang="ru-RU" sz="2800"/>
              <a:t> являлся только читателем, и потому играл роль «независимого наблюдателя»</a:t>
            </a:r>
            <a:endParaRPr lang="en-CA" sz="2800"/>
          </a:p>
        </p:txBody>
      </p:sp>
      <p:sp>
        <p:nvSpPr>
          <p:cNvPr id="18461" name="TextBox 8"/>
          <p:cNvSpPr txBox="1">
            <a:spLocks noChangeArrowheads="1"/>
          </p:cNvSpPr>
          <p:nvPr/>
        </p:nvSpPr>
        <p:spPr bwMode="auto">
          <a:xfrm>
            <a:off x="250825" y="5805488"/>
            <a:ext cx="8531225" cy="369887"/>
          </a:xfrm>
          <a:prstGeom prst="rect">
            <a:avLst/>
          </a:prstGeom>
          <a:noFill/>
          <a:ln w="9525">
            <a:noFill/>
            <a:miter lim="800000"/>
            <a:headEnd/>
            <a:tailEnd/>
          </a:ln>
        </p:spPr>
        <p:txBody>
          <a:bodyPr wrap="none">
            <a:spAutoFit/>
          </a:bodyPr>
          <a:lstStyle/>
          <a:p>
            <a:r>
              <a:rPr lang="ru-RU"/>
              <a:t>Для сравнения: индекс Флэша для сказок Толстого равен +23.5; посланий Путина: -46</a:t>
            </a:r>
            <a:endParaRPr lang="en-CA"/>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23850" y="44450"/>
            <a:ext cx="8229600" cy="1008063"/>
          </a:xfrm>
        </p:spPr>
        <p:txBody>
          <a:bodyPr/>
          <a:lstStyle/>
          <a:p>
            <a:pPr eaLnBrk="1" hangingPunct="1"/>
            <a:r>
              <a:rPr lang="ru-RU" smtClean="0"/>
              <a:t>Этапы контент-анализа</a:t>
            </a:r>
            <a:endParaRPr lang="en-CA" smtClean="0"/>
          </a:p>
        </p:txBody>
      </p:sp>
      <p:graphicFrame>
        <p:nvGraphicFramePr>
          <p:cNvPr id="7" name="Content Placeholder 6"/>
          <p:cNvGraphicFramePr>
            <a:graphicFrameLocks noGrp="1"/>
          </p:cNvGraphicFramePr>
          <p:nvPr>
            <p:ph idx="1"/>
          </p:nvPr>
        </p:nvGraphicFramePr>
        <p:xfrm>
          <a:off x="34925" y="908050"/>
          <a:ext cx="9074150" cy="5853113"/>
        </p:xfrm>
        <a:graphic>
          <a:graphicData uri="http://schemas.openxmlformats.org/drawingml/2006/table">
            <a:tbl>
              <a:tblPr firstRow="1" bandRow="1">
                <a:tableStyleId>{5C22544A-7EE6-4342-B048-85BDC9FD1C3A}</a:tableStyleId>
              </a:tblPr>
              <a:tblGrid>
                <a:gridCol w="648154"/>
                <a:gridCol w="8425996"/>
              </a:tblGrid>
              <a:tr h="365820">
                <a:tc>
                  <a:txBody>
                    <a:bodyPr/>
                    <a:lstStyle/>
                    <a:p>
                      <a:r>
                        <a:rPr lang="ru-RU" sz="1800" dirty="0" smtClean="0"/>
                        <a:t>Этап</a:t>
                      </a:r>
                      <a:endParaRPr lang="en-CA" sz="1800" dirty="0"/>
                    </a:p>
                  </a:txBody>
                  <a:tcPr marL="91452" marR="91452" marT="45727" marB="45727"/>
                </a:tc>
                <a:tc>
                  <a:txBody>
                    <a:bodyPr/>
                    <a:lstStyle/>
                    <a:p>
                      <a:r>
                        <a:rPr lang="ru-RU" sz="1800" dirty="0" smtClean="0"/>
                        <a:t>Содержание</a:t>
                      </a:r>
                      <a:endParaRPr lang="en-CA" sz="1800" dirty="0"/>
                    </a:p>
                  </a:txBody>
                  <a:tcPr marL="91452" marR="91452" marT="45727" marB="45727"/>
                </a:tc>
              </a:tr>
              <a:tr h="2012008">
                <a:tc>
                  <a:txBody>
                    <a:bodyPr/>
                    <a:lstStyle/>
                    <a:p>
                      <a:r>
                        <a:rPr lang="ru-RU" sz="1800" dirty="0" smtClean="0"/>
                        <a:t>1</a:t>
                      </a:r>
                      <a:endParaRPr lang="en-CA" sz="1800" dirty="0"/>
                    </a:p>
                  </a:txBody>
                  <a:tcPr marL="91452" marR="91452" marT="45727" marB="45727"/>
                </a:tc>
                <a:tc>
                  <a:txBody>
                    <a:bodyPr/>
                    <a:lstStyle/>
                    <a:p>
                      <a:r>
                        <a:rPr lang="ru-RU" sz="1800" kern="1200" dirty="0" smtClean="0">
                          <a:solidFill>
                            <a:schemeClr val="dk1"/>
                          </a:solidFill>
                          <a:effectLst/>
                          <a:latin typeface="+mn-lt"/>
                          <a:ea typeface="+mn-ea"/>
                          <a:cs typeface="+mn-cs"/>
                        </a:rPr>
                        <a:t>Участники прочли все тексты и разработали свои книги кодов (списки качественных кодов) независимо друг от друга. Для оценки надежности своего качественного кодирования каждый участник создал словарь, основанный на замещении, структура которого соответствовала его книге кодов. После выполнения трех видов контент-анализа, расстояния между текстами в трех случаях, измеренные косинус-коэффициентами, были кросс-коррелированы с помощью оригинального метода триангуляции – для проверки надежности качественного</a:t>
                      </a:r>
                      <a:r>
                        <a:rPr lang="ru-RU" sz="1800" kern="1200" baseline="0" dirty="0" smtClean="0">
                          <a:solidFill>
                            <a:schemeClr val="dk1"/>
                          </a:solidFill>
                          <a:effectLst/>
                          <a:latin typeface="+mn-lt"/>
                          <a:ea typeface="+mn-ea"/>
                          <a:cs typeface="+mn-cs"/>
                        </a:rPr>
                        <a:t> кодирования</a:t>
                      </a:r>
                      <a:endParaRPr lang="en-CA" sz="1800" dirty="0"/>
                    </a:p>
                  </a:txBody>
                  <a:tcPr marL="91452" marR="91452" marT="45727" marB="45727"/>
                </a:tc>
              </a:tr>
              <a:tr h="2012008">
                <a:tc>
                  <a:txBody>
                    <a:bodyPr/>
                    <a:lstStyle/>
                    <a:p>
                      <a:r>
                        <a:rPr lang="ru-RU" sz="1800" dirty="0" smtClean="0"/>
                        <a:t>2</a:t>
                      </a:r>
                      <a:endParaRPr lang="en-CA" sz="1800" dirty="0"/>
                    </a:p>
                  </a:txBody>
                  <a:tcPr marL="91452" marR="91452" marT="45727" marB="45727"/>
                </a:tc>
                <a:tc>
                  <a:txBody>
                    <a:bodyPr/>
                    <a:lstStyle/>
                    <a:p>
                      <a:r>
                        <a:rPr lang="ru-RU" sz="1800" kern="1200" dirty="0" smtClean="0">
                          <a:solidFill>
                            <a:schemeClr val="dk1"/>
                          </a:solidFill>
                          <a:effectLst/>
                          <a:latin typeface="+mn-lt"/>
                          <a:ea typeface="+mn-ea"/>
                          <a:cs typeface="+mn-cs"/>
                        </a:rPr>
                        <a:t>Участники после серии совместных обсуждений создали общую книгу кодов. Общая книга содержит 37 кодов (15 - для текстов А, 9 - для текстов B, 13 - для текстов С). Коды для текстов А были применены только к текстам А, и т.д. Затем участники перекодировали тексты по согласованным качественным кодам, но независимо друг от друга. Результаты</a:t>
                      </a:r>
                      <a:r>
                        <a:rPr lang="ru-RU" sz="1800" kern="1200" baseline="0" dirty="0" smtClean="0">
                          <a:solidFill>
                            <a:schemeClr val="dk1"/>
                          </a:solidFill>
                          <a:effectLst/>
                          <a:latin typeface="+mn-lt"/>
                          <a:ea typeface="+mn-ea"/>
                          <a:cs typeface="+mn-cs"/>
                        </a:rPr>
                        <a:t> трех </a:t>
                      </a:r>
                      <a:r>
                        <a:rPr lang="ru-RU" sz="1800" kern="1200" dirty="0" smtClean="0">
                          <a:solidFill>
                            <a:schemeClr val="dk1"/>
                          </a:solidFill>
                          <a:effectLst/>
                          <a:latin typeface="+mn-lt"/>
                          <a:ea typeface="+mn-ea"/>
                          <a:cs typeface="+mn-cs"/>
                        </a:rPr>
                        <a:t>типов контент-анализа – для каждого участника в отдельности и для всех четырех в целом – были</a:t>
                      </a:r>
                      <a:r>
                        <a:rPr lang="ru-RU" sz="1800" kern="1200" baseline="0" dirty="0" smtClean="0">
                          <a:solidFill>
                            <a:schemeClr val="dk1"/>
                          </a:solidFill>
                          <a:effectLst/>
                          <a:latin typeface="+mn-lt"/>
                          <a:ea typeface="+mn-ea"/>
                          <a:cs typeface="+mn-cs"/>
                        </a:rPr>
                        <a:t> кросс-коррелированы. Рассчитаны коэффициенты согласия между кодировщиками</a:t>
                      </a:r>
                      <a:endParaRPr lang="en-CA" sz="1800" dirty="0"/>
                    </a:p>
                  </a:txBody>
                  <a:tcPr marL="91452" marR="91452" marT="45727" marB="45727"/>
                </a:tc>
              </a:tr>
              <a:tr h="1463278">
                <a:tc>
                  <a:txBody>
                    <a:bodyPr/>
                    <a:lstStyle/>
                    <a:p>
                      <a:r>
                        <a:rPr lang="ru-RU" sz="1800" dirty="0" smtClean="0"/>
                        <a:t>3</a:t>
                      </a:r>
                      <a:endParaRPr lang="en-CA" sz="1800" dirty="0"/>
                    </a:p>
                  </a:txBody>
                  <a:tcPr marL="91452" marR="91452" marT="45727" marB="45727"/>
                </a:tc>
                <a:tc>
                  <a:txBody>
                    <a:bodyPr/>
                    <a:lstStyle/>
                    <a:p>
                      <a:r>
                        <a:rPr lang="ru-RU" sz="1800" kern="1200" dirty="0" smtClean="0">
                          <a:solidFill>
                            <a:schemeClr val="dk1"/>
                          </a:solidFill>
                          <a:effectLst/>
                          <a:latin typeface="+mn-lt"/>
                          <a:ea typeface="+mn-ea"/>
                          <a:cs typeface="+mn-cs"/>
                        </a:rPr>
                        <a:t>37 кодов были применены ко всем текстам. Например, коды для текстов А были использованы для контент-анализа не только текстов А, но и B и C. Могут ли коды, соответствующие идеям одного автора, служить основой для интерпретации идей других авторов? Результаты</a:t>
                      </a:r>
                      <a:r>
                        <a:rPr lang="ru-RU" sz="1800" kern="1200" baseline="0" dirty="0" smtClean="0">
                          <a:solidFill>
                            <a:schemeClr val="dk1"/>
                          </a:solidFill>
                          <a:effectLst/>
                          <a:latin typeface="+mn-lt"/>
                          <a:ea typeface="+mn-ea"/>
                          <a:cs typeface="+mn-cs"/>
                        </a:rPr>
                        <a:t> трех типов контент-анализа были кросс-коррелированы и были рассчитаны коэффициенты согласия между кодировщиками</a:t>
                      </a:r>
                      <a:endParaRPr lang="en-CA" sz="1800" dirty="0"/>
                    </a:p>
                  </a:txBody>
                  <a:tcPr marL="91452" marR="91452" marT="45727" marB="45727"/>
                </a:tc>
              </a:tr>
            </a:tbl>
          </a:graphicData>
        </a:graphic>
      </p:graphicFrame>
      <p:sp>
        <p:nvSpPr>
          <p:cNvPr id="6" name="Slide Number Placeholder 5"/>
          <p:cNvSpPr>
            <a:spLocks noGrp="1"/>
          </p:cNvSpPr>
          <p:nvPr>
            <p:ph type="sldNum" sz="quarter" idx="12"/>
          </p:nvPr>
        </p:nvSpPr>
        <p:spPr>
          <a:xfrm>
            <a:off x="6875463" y="6237288"/>
            <a:ext cx="2133600" cy="365125"/>
          </a:xfrm>
        </p:spPr>
        <p:txBody>
          <a:bodyPr/>
          <a:lstStyle/>
          <a:p>
            <a:pPr>
              <a:defRPr/>
            </a:pPr>
            <a:fld id="{F9768F28-1299-4AD6-93E8-A070E818FDB6}" type="slidenum">
              <a:rPr lang="en-CA"/>
              <a:pPr>
                <a:defRPr/>
              </a:pPr>
              <a:t>18</a:t>
            </a:fld>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325" y="115888"/>
            <a:ext cx="8229600" cy="1143000"/>
          </a:xfrm>
        </p:spPr>
        <p:txBody>
          <a:bodyPr rtlCol="0">
            <a:normAutofit fontScale="90000"/>
          </a:bodyPr>
          <a:lstStyle/>
          <a:p>
            <a:pPr eaLnBrk="1" fontAlgn="auto" hangingPunct="1">
              <a:spcAft>
                <a:spcPts val="0"/>
              </a:spcAft>
              <a:defRPr/>
            </a:pPr>
            <a:r>
              <a:rPr lang="ru-RU" dirty="0" smtClean="0"/>
              <a:t>1-й этап: автор как невнимательный читатель</a:t>
            </a:r>
            <a:endParaRPr lang="en-CA" dirty="0" smtClean="0"/>
          </a:p>
        </p:txBody>
      </p:sp>
      <p:graphicFrame>
        <p:nvGraphicFramePr>
          <p:cNvPr id="7" name="Content Placeholder 6"/>
          <p:cNvGraphicFramePr>
            <a:graphicFrameLocks noGrp="1"/>
          </p:cNvGraphicFramePr>
          <p:nvPr>
            <p:ph idx="1"/>
          </p:nvPr>
        </p:nvGraphicFramePr>
        <p:xfrm>
          <a:off x="519113" y="2381250"/>
          <a:ext cx="8424862" cy="2944813"/>
        </p:xfrm>
        <a:graphic>
          <a:graphicData uri="http://schemas.openxmlformats.org/drawingml/2006/table">
            <a:tbl>
              <a:tblPr firstRow="1" firstCol="1" bandRow="1" bandCol="1">
                <a:tableStyleId>{5C22544A-7EE6-4342-B048-85BDC9FD1C3A}</a:tableStyleId>
              </a:tblPr>
              <a:tblGrid>
                <a:gridCol w="2930386"/>
                <a:gridCol w="1831492"/>
                <a:gridCol w="1831492"/>
                <a:gridCol w="1831492"/>
              </a:tblGrid>
              <a:tr h="1262062">
                <a:tc>
                  <a:txBody>
                    <a:bodyPr/>
                    <a:lstStyle/>
                    <a:p>
                      <a:pPr algn="r">
                        <a:lnSpc>
                          <a:spcPct val="115000"/>
                        </a:lnSpc>
                        <a:spcAft>
                          <a:spcPts val="0"/>
                        </a:spcAft>
                      </a:pPr>
                      <a:r>
                        <a:rPr lang="ru-RU" sz="2400" dirty="0">
                          <a:effectLst/>
                        </a:rPr>
                        <a:t>Автор</a:t>
                      </a:r>
                      <a:endParaRPr lang="en-CA" sz="2400" dirty="0">
                        <a:effectLst/>
                      </a:endParaRPr>
                    </a:p>
                    <a:p>
                      <a:pPr algn="just">
                        <a:lnSpc>
                          <a:spcPct val="115000"/>
                        </a:lnSpc>
                        <a:spcAft>
                          <a:spcPts val="0"/>
                        </a:spcAft>
                      </a:pPr>
                      <a:r>
                        <a:rPr lang="ru-RU" sz="2400" dirty="0">
                          <a:effectLst/>
                        </a:rPr>
                        <a:t>Читатель (кодировщик)</a:t>
                      </a:r>
                      <a:endParaRPr lang="en-CA" sz="2400" dirty="0">
                        <a:effectLst/>
                        <a:latin typeface="Calibri"/>
                        <a:ea typeface="Times New Roman"/>
                        <a:cs typeface="Times New Roman"/>
                      </a:endParaRPr>
                    </a:p>
                  </a:txBody>
                  <a:tcPr marL="68579" marR="68579" marT="0" marB="0"/>
                </a:tc>
                <a:tc>
                  <a:txBody>
                    <a:bodyPr/>
                    <a:lstStyle/>
                    <a:p>
                      <a:pPr algn="just">
                        <a:lnSpc>
                          <a:spcPct val="115000"/>
                        </a:lnSpc>
                        <a:spcAft>
                          <a:spcPts val="0"/>
                        </a:spcAft>
                      </a:pPr>
                      <a:r>
                        <a:rPr lang="ru-RU" sz="2400" dirty="0">
                          <a:effectLst/>
                        </a:rPr>
                        <a:t>А (N=20)</a:t>
                      </a:r>
                      <a:endParaRPr lang="en-CA" sz="2400" dirty="0">
                        <a:effectLst/>
                        <a:latin typeface="Calibri"/>
                        <a:ea typeface="Times New Roman"/>
                        <a:cs typeface="Times New Roman"/>
                      </a:endParaRPr>
                    </a:p>
                  </a:txBody>
                  <a:tcPr marL="68579" marR="68579" marT="0" marB="0"/>
                </a:tc>
                <a:tc>
                  <a:txBody>
                    <a:bodyPr/>
                    <a:lstStyle/>
                    <a:p>
                      <a:pPr algn="just">
                        <a:lnSpc>
                          <a:spcPct val="115000"/>
                        </a:lnSpc>
                        <a:spcAft>
                          <a:spcPts val="0"/>
                        </a:spcAft>
                      </a:pPr>
                      <a:r>
                        <a:rPr lang="ru-RU" sz="2400">
                          <a:effectLst/>
                        </a:rPr>
                        <a:t>B (N=17)</a:t>
                      </a:r>
                      <a:endParaRPr lang="en-CA" sz="2400">
                        <a:effectLst/>
                        <a:latin typeface="Calibri"/>
                        <a:ea typeface="Times New Roman"/>
                        <a:cs typeface="Times New Roman"/>
                      </a:endParaRPr>
                    </a:p>
                  </a:txBody>
                  <a:tcPr marL="68579" marR="68579" marT="0" marB="0"/>
                </a:tc>
                <a:tc>
                  <a:txBody>
                    <a:bodyPr/>
                    <a:lstStyle/>
                    <a:p>
                      <a:pPr algn="just">
                        <a:lnSpc>
                          <a:spcPct val="115000"/>
                        </a:lnSpc>
                        <a:spcAft>
                          <a:spcPts val="0"/>
                        </a:spcAft>
                      </a:pPr>
                      <a:r>
                        <a:rPr lang="ru-RU" sz="2400">
                          <a:effectLst/>
                        </a:rPr>
                        <a:t>C (N=20)</a:t>
                      </a:r>
                      <a:endParaRPr lang="en-CA" sz="2400">
                        <a:effectLst/>
                        <a:latin typeface="Calibri"/>
                        <a:ea typeface="Times New Roman"/>
                        <a:cs typeface="Times New Roman"/>
                      </a:endParaRPr>
                    </a:p>
                  </a:txBody>
                  <a:tcPr marL="68579" marR="68579" marT="0" marB="0"/>
                </a:tc>
              </a:tr>
              <a:tr h="420688">
                <a:tc>
                  <a:txBody>
                    <a:bodyPr/>
                    <a:lstStyle/>
                    <a:p>
                      <a:pPr algn="just">
                        <a:lnSpc>
                          <a:spcPct val="115000"/>
                        </a:lnSpc>
                        <a:spcAft>
                          <a:spcPts val="0"/>
                        </a:spcAft>
                      </a:pPr>
                      <a:r>
                        <a:rPr lang="ru-RU" sz="2400">
                          <a:effectLst/>
                        </a:rPr>
                        <a:t>A</a:t>
                      </a:r>
                      <a:endParaRPr lang="en-CA" sz="240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dirty="0">
                          <a:effectLst/>
                        </a:rPr>
                        <a:t>0,734**</a:t>
                      </a:r>
                      <a:endParaRPr lang="en-CA" sz="2400" dirty="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b="1" dirty="0">
                          <a:effectLst/>
                        </a:rPr>
                        <a:t>0,726**</a:t>
                      </a:r>
                      <a:endParaRPr lang="en-CA" sz="2400" b="1" dirty="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a:effectLst/>
                        </a:rPr>
                        <a:t>0,502*</a:t>
                      </a:r>
                      <a:endParaRPr lang="en-CA" sz="2400">
                        <a:effectLst/>
                        <a:latin typeface="Calibri"/>
                        <a:ea typeface="Times New Roman"/>
                        <a:cs typeface="Times New Roman"/>
                      </a:endParaRPr>
                    </a:p>
                  </a:txBody>
                  <a:tcPr marL="68579" marR="68579" marT="0" marB="0"/>
                </a:tc>
              </a:tr>
              <a:tr h="420688">
                <a:tc>
                  <a:txBody>
                    <a:bodyPr/>
                    <a:lstStyle/>
                    <a:p>
                      <a:pPr algn="just">
                        <a:lnSpc>
                          <a:spcPct val="115000"/>
                        </a:lnSpc>
                        <a:spcAft>
                          <a:spcPts val="0"/>
                        </a:spcAft>
                      </a:pPr>
                      <a:r>
                        <a:rPr lang="en-US" sz="2400">
                          <a:effectLst/>
                        </a:rPr>
                        <a:t>B</a:t>
                      </a:r>
                      <a:endParaRPr lang="en-CA" sz="240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b="1" dirty="0">
                          <a:effectLst/>
                        </a:rPr>
                        <a:t>0,778**</a:t>
                      </a:r>
                      <a:endParaRPr lang="en-CA" sz="2400" b="1" dirty="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dirty="0">
                          <a:effectLst/>
                        </a:rPr>
                        <a:t>0,559*</a:t>
                      </a:r>
                      <a:endParaRPr lang="en-CA" sz="2400" dirty="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b="1" dirty="0">
                          <a:effectLst/>
                        </a:rPr>
                        <a:t>0,911**</a:t>
                      </a:r>
                      <a:endParaRPr lang="en-CA" sz="2400" b="1" dirty="0">
                        <a:effectLst/>
                        <a:latin typeface="Calibri"/>
                        <a:ea typeface="Times New Roman"/>
                        <a:cs typeface="Times New Roman"/>
                      </a:endParaRPr>
                    </a:p>
                  </a:txBody>
                  <a:tcPr marL="68579" marR="68579" marT="0" marB="0"/>
                </a:tc>
              </a:tr>
              <a:tr h="420688">
                <a:tc>
                  <a:txBody>
                    <a:bodyPr/>
                    <a:lstStyle/>
                    <a:p>
                      <a:pPr algn="just">
                        <a:lnSpc>
                          <a:spcPct val="115000"/>
                        </a:lnSpc>
                        <a:spcAft>
                          <a:spcPts val="0"/>
                        </a:spcAft>
                      </a:pPr>
                      <a:r>
                        <a:rPr lang="ru-RU" sz="2400">
                          <a:effectLst/>
                        </a:rPr>
                        <a:t>C</a:t>
                      </a:r>
                      <a:endParaRPr lang="en-CA" sz="240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a:effectLst/>
                        </a:rPr>
                        <a:t>0,654**</a:t>
                      </a:r>
                      <a:endParaRPr lang="en-CA" sz="240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dirty="0">
                          <a:effectLst/>
                        </a:rPr>
                        <a:t>0,628**</a:t>
                      </a:r>
                      <a:endParaRPr lang="en-CA" sz="2400" dirty="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a:effectLst/>
                        </a:rPr>
                        <a:t>0,772**</a:t>
                      </a:r>
                      <a:endParaRPr lang="en-CA" sz="2400">
                        <a:effectLst/>
                        <a:latin typeface="Calibri"/>
                        <a:ea typeface="Times New Roman"/>
                        <a:cs typeface="Times New Roman"/>
                      </a:endParaRPr>
                    </a:p>
                  </a:txBody>
                  <a:tcPr marL="68579" marR="68579" marT="0" marB="0"/>
                </a:tc>
              </a:tr>
              <a:tr h="420688">
                <a:tc>
                  <a:txBody>
                    <a:bodyPr/>
                    <a:lstStyle/>
                    <a:p>
                      <a:pPr algn="just">
                        <a:lnSpc>
                          <a:spcPct val="115000"/>
                        </a:lnSpc>
                        <a:spcAft>
                          <a:spcPts val="0"/>
                        </a:spcAft>
                      </a:pPr>
                      <a:r>
                        <a:rPr lang="en-US" sz="2400">
                          <a:effectLst/>
                        </a:rPr>
                        <a:t>D</a:t>
                      </a:r>
                      <a:endParaRPr lang="en-CA" sz="240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a:effectLst/>
                        </a:rPr>
                        <a:t>0,727**</a:t>
                      </a:r>
                      <a:endParaRPr lang="en-CA" sz="240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dirty="0">
                          <a:effectLst/>
                        </a:rPr>
                        <a:t>0,341</a:t>
                      </a:r>
                      <a:endParaRPr lang="en-CA" sz="2400" dirty="0">
                        <a:effectLst/>
                        <a:latin typeface="Calibri"/>
                        <a:ea typeface="Times New Roman"/>
                        <a:cs typeface="Times New Roman"/>
                      </a:endParaRPr>
                    </a:p>
                  </a:txBody>
                  <a:tcPr marL="68579" marR="68579" marT="0" marB="0"/>
                </a:tc>
                <a:tc>
                  <a:txBody>
                    <a:bodyPr/>
                    <a:lstStyle/>
                    <a:p>
                      <a:pPr algn="ctr">
                        <a:lnSpc>
                          <a:spcPct val="115000"/>
                        </a:lnSpc>
                        <a:spcAft>
                          <a:spcPts val="0"/>
                        </a:spcAft>
                      </a:pPr>
                      <a:r>
                        <a:rPr lang="ru-RU" sz="2400" dirty="0">
                          <a:effectLst/>
                        </a:rPr>
                        <a:t>0,644**</a:t>
                      </a:r>
                      <a:endParaRPr lang="en-CA" sz="2400" dirty="0">
                        <a:effectLst/>
                        <a:latin typeface="Calibri"/>
                        <a:ea typeface="Times New Roman"/>
                        <a:cs typeface="Times New Roman"/>
                      </a:endParaRPr>
                    </a:p>
                  </a:txBody>
                  <a:tcPr marL="68579" marR="68579" marT="0" marB="0"/>
                </a:tc>
              </a:tr>
            </a:tbl>
          </a:graphicData>
        </a:graphic>
      </p:graphicFrame>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E31711CC-BF10-4B0E-8C38-2C522A33CAC7}" type="slidenum">
              <a:rPr lang="en-CA"/>
              <a:pPr>
                <a:defRPr/>
              </a:pPr>
              <a:t>19</a:t>
            </a:fld>
            <a:endParaRPr lang="en-CA"/>
          </a:p>
        </p:txBody>
      </p:sp>
      <p:sp>
        <p:nvSpPr>
          <p:cNvPr id="20518" name="TextBox 7"/>
          <p:cNvSpPr txBox="1">
            <a:spLocks noChangeArrowheads="1"/>
          </p:cNvSpPr>
          <p:nvPr/>
        </p:nvSpPr>
        <p:spPr bwMode="auto">
          <a:xfrm>
            <a:off x="376238" y="5300663"/>
            <a:ext cx="8567737" cy="1016000"/>
          </a:xfrm>
          <a:prstGeom prst="rect">
            <a:avLst/>
          </a:prstGeom>
          <a:noFill/>
          <a:ln w="9525">
            <a:noFill/>
            <a:miter lim="800000"/>
            <a:headEnd/>
            <a:tailEnd/>
          </a:ln>
        </p:spPr>
        <p:txBody>
          <a:bodyPr>
            <a:spAutoFit/>
          </a:bodyPr>
          <a:lstStyle/>
          <a:p>
            <a:r>
              <a:rPr lang="ru-RU" sz="2000"/>
              <a:t>Ни одному из трех авторов (</a:t>
            </a:r>
            <a:r>
              <a:rPr lang="ru-RU" sz="2000" b="1"/>
              <a:t>A</a:t>
            </a:r>
            <a:r>
              <a:rPr lang="ru-RU" sz="2000"/>
              <a:t>, </a:t>
            </a:r>
            <a:r>
              <a:rPr lang="ru-RU" sz="2000" b="1"/>
              <a:t>B</a:t>
            </a:r>
            <a:r>
              <a:rPr lang="ru-RU" sz="2000"/>
              <a:t> и </a:t>
            </a:r>
            <a:r>
              <a:rPr lang="ru-RU" sz="2000" b="1"/>
              <a:t>C</a:t>
            </a:r>
            <a:r>
              <a:rPr lang="ru-RU" sz="2000"/>
              <a:t>) не удалось обойти читателей в точности интерпретации своего теста. Качественное кодирование у читателей было последовательно ближе к совместной встречаемости слов, чем у автора.</a:t>
            </a:r>
            <a:endParaRPr lang="en-CA" sz="2000"/>
          </a:p>
        </p:txBody>
      </p:sp>
      <p:sp>
        <p:nvSpPr>
          <p:cNvPr id="20519" name="TextBox 8"/>
          <p:cNvSpPr txBox="1">
            <a:spLocks noChangeArrowheads="1"/>
          </p:cNvSpPr>
          <p:nvPr/>
        </p:nvSpPr>
        <p:spPr bwMode="auto">
          <a:xfrm>
            <a:off x="428625" y="1268413"/>
            <a:ext cx="8462963" cy="1323975"/>
          </a:xfrm>
          <a:prstGeom prst="rect">
            <a:avLst/>
          </a:prstGeom>
          <a:noFill/>
          <a:ln w="9525">
            <a:noFill/>
            <a:miter lim="800000"/>
            <a:headEnd/>
            <a:tailEnd/>
          </a:ln>
        </p:spPr>
        <p:txBody>
          <a:bodyPr>
            <a:spAutoFit/>
          </a:bodyPr>
          <a:lstStyle/>
          <a:p>
            <a:r>
              <a:rPr lang="ru-RU" sz="2000"/>
              <a:t>Коэффициенты корреляции Пирсона между качественным кодированием и совместной встречаемостью слов, 1-й этап, 12 центроидов (один центроид для каждой подвыборки текстов и для каждого кодировщика)</a:t>
            </a:r>
          </a:p>
          <a:p>
            <a:endParaRPr lang="en-CA"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ru-RU" smtClean="0"/>
              <a:t>Основные положения доклада</a:t>
            </a:r>
            <a:endParaRPr lang="en-CA" smtClean="0"/>
          </a:p>
        </p:txBody>
      </p:sp>
      <p:sp>
        <p:nvSpPr>
          <p:cNvPr id="3075" name="Content Placeholder 2"/>
          <p:cNvSpPr>
            <a:spLocks noGrp="1"/>
          </p:cNvSpPr>
          <p:nvPr>
            <p:ph idx="1"/>
          </p:nvPr>
        </p:nvSpPr>
        <p:spPr/>
        <p:txBody>
          <a:bodyPr/>
          <a:lstStyle/>
          <a:p>
            <a:pPr marL="514350" indent="-514350" eaLnBrk="1" hangingPunct="1">
              <a:buFont typeface="Calibri" pitchFamily="34" charset="0"/>
              <a:buAutoNum type="arabicPeriod"/>
            </a:pPr>
            <a:r>
              <a:rPr lang="ru-RU" smtClean="0"/>
              <a:t>Теоретические вопросы академического чтения</a:t>
            </a:r>
          </a:p>
          <a:p>
            <a:pPr marL="514350" indent="-514350" eaLnBrk="1" hangingPunct="1">
              <a:buFont typeface="Calibri" pitchFamily="34" charset="0"/>
              <a:buAutoNum type="arabicPeriod"/>
            </a:pPr>
            <a:r>
              <a:rPr lang="ru-RU" smtClean="0"/>
              <a:t>Неизученные  проблемы  академического чтения </a:t>
            </a:r>
          </a:p>
          <a:p>
            <a:pPr marL="514350" indent="-514350" eaLnBrk="1" hangingPunct="1">
              <a:buFont typeface="Calibri" pitchFamily="34" charset="0"/>
              <a:buAutoNum type="arabicPeriod"/>
            </a:pPr>
            <a:r>
              <a:rPr lang="ru-RU" smtClean="0"/>
              <a:t>Пилотный проект по исследованию академического чтения на основе контент-анализа</a:t>
            </a:r>
          </a:p>
          <a:p>
            <a:pPr marL="514350" indent="-514350" eaLnBrk="1" hangingPunct="1">
              <a:buFont typeface="Calibri" pitchFamily="34" charset="0"/>
              <a:buAutoNum type="arabicPeriod"/>
            </a:pPr>
            <a:r>
              <a:rPr lang="ru-RU" smtClean="0"/>
              <a:t>Основные выводы</a:t>
            </a:r>
            <a:endParaRPr lang="en-CA" smtClean="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4D6302AD-7DAF-4D99-A4B3-4AC3DB5BE62D}" type="slidenum">
              <a:rPr lang="en-CA"/>
              <a:pPr>
                <a:defRPr/>
              </a:pPr>
              <a:t>2</a:t>
            </a:fld>
            <a:endParaRPr lang="en-CA"/>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115888"/>
            <a:ext cx="9144000" cy="1143000"/>
          </a:xfrm>
        </p:spPr>
        <p:txBody>
          <a:bodyPr rtlCol="0">
            <a:normAutofit fontScale="90000"/>
          </a:bodyPr>
          <a:lstStyle/>
          <a:p>
            <a:pPr eaLnBrk="1" fontAlgn="auto" hangingPunct="1">
              <a:spcAft>
                <a:spcPts val="0"/>
              </a:spcAft>
              <a:defRPr/>
            </a:pPr>
            <a:r>
              <a:rPr lang="ru-RU" sz="3200" smtClean="0"/>
              <a:t>Квадрат расстояния между отдельными книгами кодов участника на 1-м этапе и общей книгой кодов, разработанной на 2-м этапе</a:t>
            </a:r>
            <a:endParaRPr lang="en-CA" sz="3200" smtClean="0"/>
          </a:p>
        </p:txBody>
      </p:sp>
      <p:graphicFrame>
        <p:nvGraphicFramePr>
          <p:cNvPr id="7" name="Content Placeholder 6"/>
          <p:cNvGraphicFramePr>
            <a:graphicFrameLocks noGrp="1"/>
          </p:cNvGraphicFramePr>
          <p:nvPr>
            <p:ph idx="1"/>
          </p:nvPr>
        </p:nvGraphicFramePr>
        <p:xfrm>
          <a:off x="322263" y="1412875"/>
          <a:ext cx="8569325" cy="3365500"/>
        </p:xfrm>
        <a:graphic>
          <a:graphicData uri="http://schemas.openxmlformats.org/drawingml/2006/table">
            <a:tbl>
              <a:tblPr firstRow="1" firstCol="1" bandRow="1" bandCol="1">
                <a:tableStyleId>{5C22544A-7EE6-4342-B048-85BDC9FD1C3A}</a:tableStyleId>
              </a:tblPr>
              <a:tblGrid>
                <a:gridCol w="3026014"/>
                <a:gridCol w="1385575"/>
                <a:gridCol w="1385575"/>
                <a:gridCol w="1385575"/>
                <a:gridCol w="1386586"/>
              </a:tblGrid>
              <a:tr h="1262064">
                <a:tc>
                  <a:txBody>
                    <a:bodyPr/>
                    <a:lstStyle/>
                    <a:p>
                      <a:pPr algn="r">
                        <a:lnSpc>
                          <a:spcPct val="115000"/>
                        </a:lnSpc>
                        <a:spcAft>
                          <a:spcPts val="0"/>
                        </a:spcAft>
                      </a:pPr>
                      <a:r>
                        <a:rPr lang="ru-RU" sz="2400" dirty="0">
                          <a:effectLst/>
                        </a:rPr>
                        <a:t>Автор</a:t>
                      </a:r>
                      <a:endParaRPr lang="en-CA" sz="2400" dirty="0">
                        <a:effectLst/>
                      </a:endParaRPr>
                    </a:p>
                    <a:p>
                      <a:pPr algn="just">
                        <a:lnSpc>
                          <a:spcPct val="115000"/>
                        </a:lnSpc>
                        <a:spcAft>
                          <a:spcPts val="0"/>
                        </a:spcAft>
                      </a:pPr>
                      <a:r>
                        <a:rPr lang="ru-RU" sz="2400" dirty="0">
                          <a:effectLst/>
                        </a:rPr>
                        <a:t>Читатель (кодировщик)</a:t>
                      </a:r>
                      <a:endParaRPr lang="en-CA" sz="2400" dirty="0">
                        <a:effectLst/>
                        <a:latin typeface="Calibri"/>
                        <a:ea typeface="Times New Roman"/>
                        <a:cs typeface="Times New Roman"/>
                      </a:endParaRPr>
                    </a:p>
                  </a:txBody>
                  <a:tcPr marL="68583" marR="68583" marT="0" marB="0" anchor="b"/>
                </a:tc>
                <a:tc>
                  <a:txBody>
                    <a:bodyPr/>
                    <a:lstStyle/>
                    <a:p>
                      <a:pPr algn="just">
                        <a:lnSpc>
                          <a:spcPct val="115000"/>
                        </a:lnSpc>
                        <a:spcAft>
                          <a:spcPts val="0"/>
                        </a:spcAft>
                      </a:pPr>
                      <a:r>
                        <a:rPr lang="ru-RU" sz="2400">
                          <a:effectLst/>
                        </a:rPr>
                        <a:t>А (N=20)</a:t>
                      </a:r>
                      <a:endParaRPr lang="en-CA" sz="2400">
                        <a:effectLst/>
                        <a:latin typeface="Calibri"/>
                        <a:ea typeface="Times New Roman"/>
                        <a:cs typeface="Times New Roman"/>
                      </a:endParaRPr>
                    </a:p>
                  </a:txBody>
                  <a:tcPr marL="68583" marR="68583" marT="0" marB="0"/>
                </a:tc>
                <a:tc>
                  <a:txBody>
                    <a:bodyPr/>
                    <a:lstStyle/>
                    <a:p>
                      <a:pPr algn="just">
                        <a:lnSpc>
                          <a:spcPct val="115000"/>
                        </a:lnSpc>
                        <a:spcAft>
                          <a:spcPts val="0"/>
                        </a:spcAft>
                      </a:pPr>
                      <a:r>
                        <a:rPr lang="ru-RU" sz="2400" dirty="0">
                          <a:effectLst/>
                        </a:rPr>
                        <a:t>B (N=17)</a:t>
                      </a:r>
                      <a:endParaRPr lang="en-CA" sz="2400" dirty="0">
                        <a:effectLst/>
                        <a:latin typeface="Calibri"/>
                        <a:ea typeface="Times New Roman"/>
                        <a:cs typeface="Times New Roman"/>
                      </a:endParaRPr>
                    </a:p>
                  </a:txBody>
                  <a:tcPr marL="68583" marR="68583" marT="0" marB="0"/>
                </a:tc>
                <a:tc>
                  <a:txBody>
                    <a:bodyPr/>
                    <a:lstStyle/>
                    <a:p>
                      <a:pPr algn="just">
                        <a:lnSpc>
                          <a:spcPct val="115000"/>
                        </a:lnSpc>
                        <a:spcAft>
                          <a:spcPts val="0"/>
                        </a:spcAft>
                      </a:pPr>
                      <a:r>
                        <a:rPr lang="ru-RU" sz="2400">
                          <a:effectLst/>
                        </a:rPr>
                        <a:t>C (N=20)</a:t>
                      </a:r>
                      <a:endParaRPr lang="en-CA" sz="2400">
                        <a:effectLst/>
                        <a:latin typeface="Calibri"/>
                        <a:ea typeface="Times New Roman"/>
                        <a:cs typeface="Times New Roman"/>
                      </a:endParaRPr>
                    </a:p>
                  </a:txBody>
                  <a:tcPr marL="68583" marR="68583" marT="0" marB="0"/>
                </a:tc>
                <a:tc>
                  <a:txBody>
                    <a:bodyPr/>
                    <a:lstStyle/>
                    <a:p>
                      <a:pPr algn="just">
                        <a:lnSpc>
                          <a:spcPct val="115000"/>
                        </a:lnSpc>
                        <a:spcAft>
                          <a:spcPts val="0"/>
                        </a:spcAft>
                      </a:pPr>
                      <a:r>
                        <a:rPr lang="ru-RU" sz="2400">
                          <a:effectLst/>
                        </a:rPr>
                        <a:t>Итого</a:t>
                      </a:r>
                      <a:endParaRPr lang="en-CA" sz="2400">
                        <a:effectLst/>
                        <a:latin typeface="Calibri"/>
                        <a:ea typeface="Times New Roman"/>
                        <a:cs typeface="Times New Roman"/>
                      </a:endParaRPr>
                    </a:p>
                  </a:txBody>
                  <a:tcPr marL="68583" marR="68583" marT="0" marB="0"/>
                </a:tc>
              </a:tr>
              <a:tr h="420687">
                <a:tc>
                  <a:txBody>
                    <a:bodyPr/>
                    <a:lstStyle/>
                    <a:p>
                      <a:pPr algn="just">
                        <a:lnSpc>
                          <a:spcPct val="115000"/>
                        </a:lnSpc>
                        <a:spcAft>
                          <a:spcPts val="0"/>
                        </a:spcAft>
                      </a:pPr>
                      <a:r>
                        <a:rPr lang="ru-RU" sz="2400">
                          <a:effectLst/>
                        </a:rPr>
                        <a:t>А (N=43*)</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dirty="0">
                          <a:effectLst/>
                        </a:rPr>
                        <a:t>0,537</a:t>
                      </a:r>
                      <a:endParaRPr lang="en-CA" sz="2400"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a:effectLst/>
                        </a:rPr>
                        <a:t>0,228</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a:effectLst/>
                        </a:rPr>
                        <a:t>0,163</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dirty="0" smtClean="0">
                          <a:effectLst/>
                        </a:rPr>
                        <a:t>0,93</a:t>
                      </a:r>
                      <a:endParaRPr lang="en-CA" sz="2400" dirty="0">
                        <a:effectLst/>
                        <a:latin typeface="Calibri"/>
                        <a:ea typeface="Times New Roman"/>
                        <a:cs typeface="Times New Roman"/>
                      </a:endParaRPr>
                    </a:p>
                  </a:txBody>
                  <a:tcPr marL="68583" marR="68583" marT="0" marB="0"/>
                </a:tc>
              </a:tr>
              <a:tr h="420687">
                <a:tc>
                  <a:txBody>
                    <a:bodyPr/>
                    <a:lstStyle/>
                    <a:p>
                      <a:pPr algn="just">
                        <a:lnSpc>
                          <a:spcPct val="115000"/>
                        </a:lnSpc>
                        <a:spcAft>
                          <a:spcPts val="0"/>
                        </a:spcAft>
                      </a:pPr>
                      <a:r>
                        <a:rPr lang="ru-RU" sz="2400">
                          <a:effectLst/>
                        </a:rPr>
                        <a:t>B (N=147)</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dirty="0" smtClean="0">
                          <a:effectLst/>
                        </a:rPr>
                        <a:t>0,18</a:t>
                      </a:r>
                      <a:endParaRPr lang="en-CA" sz="2400"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dirty="0" smtClean="0">
                          <a:effectLst/>
                        </a:rPr>
                        <a:t>0,25</a:t>
                      </a:r>
                      <a:endParaRPr lang="en-CA" sz="2400"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dirty="0" smtClean="0">
                          <a:effectLst/>
                        </a:rPr>
                        <a:t>0,23</a:t>
                      </a:r>
                      <a:endParaRPr lang="en-CA" sz="2400"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a:effectLst/>
                        </a:rPr>
                        <a:t>0,659</a:t>
                      </a:r>
                      <a:endParaRPr lang="en-CA" sz="2400">
                        <a:effectLst/>
                        <a:latin typeface="Calibri"/>
                        <a:ea typeface="Times New Roman"/>
                        <a:cs typeface="Times New Roman"/>
                      </a:endParaRPr>
                    </a:p>
                  </a:txBody>
                  <a:tcPr marL="68583" marR="68583" marT="0" marB="0"/>
                </a:tc>
              </a:tr>
              <a:tr h="420687">
                <a:tc>
                  <a:txBody>
                    <a:bodyPr/>
                    <a:lstStyle/>
                    <a:p>
                      <a:pPr algn="just">
                        <a:lnSpc>
                          <a:spcPct val="115000"/>
                        </a:lnSpc>
                        <a:spcAft>
                          <a:spcPts val="0"/>
                        </a:spcAft>
                      </a:pPr>
                      <a:r>
                        <a:rPr lang="ru-RU" sz="2400">
                          <a:effectLst/>
                        </a:rPr>
                        <a:t>C (N=70)</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a:effectLst/>
                        </a:rPr>
                        <a:t>0,102</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dirty="0">
                          <a:effectLst/>
                        </a:rPr>
                        <a:t>0,142</a:t>
                      </a:r>
                      <a:endParaRPr lang="en-CA" sz="2400"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dirty="0" smtClean="0">
                          <a:effectLst/>
                        </a:rPr>
                        <a:t>0,6</a:t>
                      </a:r>
                      <a:endParaRPr lang="en-CA" sz="2400"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a:effectLst/>
                        </a:rPr>
                        <a:t>0,304 </a:t>
                      </a:r>
                      <a:endParaRPr lang="en-CA" sz="2400">
                        <a:effectLst/>
                        <a:latin typeface="Calibri"/>
                        <a:ea typeface="Times New Roman"/>
                        <a:cs typeface="Times New Roman"/>
                      </a:endParaRPr>
                    </a:p>
                  </a:txBody>
                  <a:tcPr marL="68583" marR="68583" marT="0" marB="0"/>
                </a:tc>
              </a:tr>
              <a:tr h="420687">
                <a:tc>
                  <a:txBody>
                    <a:bodyPr/>
                    <a:lstStyle/>
                    <a:p>
                      <a:pPr algn="just">
                        <a:lnSpc>
                          <a:spcPct val="115000"/>
                        </a:lnSpc>
                        <a:spcAft>
                          <a:spcPts val="0"/>
                        </a:spcAft>
                      </a:pPr>
                      <a:r>
                        <a:rPr lang="ru-RU" sz="2400">
                          <a:effectLst/>
                        </a:rPr>
                        <a:t>D (N=44)</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b="1" dirty="0" smtClean="0">
                          <a:effectLst/>
                        </a:rPr>
                        <a:t>0,07</a:t>
                      </a:r>
                      <a:endParaRPr lang="en-CA" sz="2400" b="1"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b="1" dirty="0">
                          <a:effectLst/>
                        </a:rPr>
                        <a:t>0,102</a:t>
                      </a:r>
                      <a:endParaRPr lang="en-CA" sz="2400" b="1"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b="1" dirty="0" smtClean="0">
                          <a:effectLst/>
                        </a:rPr>
                        <a:t>0,6</a:t>
                      </a:r>
                      <a:endParaRPr lang="en-CA" sz="2400" b="1"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b="1" dirty="0">
                          <a:effectLst/>
                        </a:rPr>
                        <a:t>0,232</a:t>
                      </a:r>
                      <a:endParaRPr lang="en-CA" sz="2400" b="1" dirty="0">
                        <a:effectLst/>
                        <a:latin typeface="Calibri"/>
                        <a:ea typeface="Times New Roman"/>
                        <a:cs typeface="Times New Roman"/>
                      </a:endParaRPr>
                    </a:p>
                  </a:txBody>
                  <a:tcPr marL="68583" marR="68583" marT="0" marB="0"/>
                </a:tc>
              </a:tr>
              <a:tr h="420687">
                <a:tc>
                  <a:txBody>
                    <a:bodyPr/>
                    <a:lstStyle/>
                    <a:p>
                      <a:pPr algn="just">
                        <a:lnSpc>
                          <a:spcPct val="115000"/>
                        </a:lnSpc>
                        <a:spcAft>
                          <a:spcPts val="0"/>
                        </a:spcAft>
                      </a:pPr>
                      <a:r>
                        <a:rPr lang="ru-RU" sz="2400">
                          <a:effectLst/>
                        </a:rPr>
                        <a:t>Среднее</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a:effectLst/>
                        </a:rPr>
                        <a:t>0,222</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a:effectLst/>
                        </a:rPr>
                        <a:t>0,180</a:t>
                      </a:r>
                      <a:endParaRPr lang="en-CA" sz="240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dirty="0">
                          <a:effectLst/>
                        </a:rPr>
                        <a:t>0,128</a:t>
                      </a:r>
                      <a:endParaRPr lang="en-CA" sz="2400" dirty="0">
                        <a:effectLst/>
                        <a:latin typeface="Calibri"/>
                        <a:ea typeface="Times New Roman"/>
                        <a:cs typeface="Times New Roman"/>
                      </a:endParaRPr>
                    </a:p>
                  </a:txBody>
                  <a:tcPr marL="68583" marR="68583" marT="0" marB="0"/>
                </a:tc>
                <a:tc>
                  <a:txBody>
                    <a:bodyPr/>
                    <a:lstStyle/>
                    <a:p>
                      <a:pPr algn="ctr">
                        <a:lnSpc>
                          <a:spcPct val="115000"/>
                        </a:lnSpc>
                        <a:spcAft>
                          <a:spcPts val="0"/>
                        </a:spcAft>
                      </a:pPr>
                      <a:r>
                        <a:rPr lang="ru-RU" sz="2400" dirty="0">
                          <a:effectLst/>
                        </a:rPr>
                        <a:t>0,531</a:t>
                      </a:r>
                      <a:endParaRPr lang="en-CA" sz="2400" dirty="0">
                        <a:effectLst/>
                        <a:latin typeface="Calibri"/>
                        <a:ea typeface="Times New Roman"/>
                        <a:cs typeface="Times New Roman"/>
                      </a:endParaRPr>
                    </a:p>
                  </a:txBody>
                  <a:tcPr marL="68583" marR="68583" marT="0" marB="0"/>
                </a:tc>
              </a:tr>
            </a:tbl>
          </a:graphicData>
        </a:graphic>
      </p:graphicFrame>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8B912836-CA2C-4E06-AB13-920416C386D5}" type="slidenum">
              <a:rPr lang="en-CA"/>
              <a:pPr>
                <a:defRPr/>
              </a:pPr>
              <a:t>20</a:t>
            </a:fld>
            <a:endParaRPr lang="en-CA"/>
          </a:p>
        </p:txBody>
      </p:sp>
      <p:sp>
        <p:nvSpPr>
          <p:cNvPr id="21554" name="TextBox 7"/>
          <p:cNvSpPr txBox="1">
            <a:spLocks noChangeArrowheads="1"/>
          </p:cNvSpPr>
          <p:nvPr/>
        </p:nvSpPr>
        <p:spPr bwMode="auto">
          <a:xfrm>
            <a:off x="322263" y="4868863"/>
            <a:ext cx="8497887" cy="1631950"/>
          </a:xfrm>
          <a:prstGeom prst="rect">
            <a:avLst/>
          </a:prstGeom>
          <a:noFill/>
          <a:ln w="9525">
            <a:noFill/>
            <a:miter lim="800000"/>
            <a:headEnd/>
            <a:tailEnd/>
          </a:ln>
        </p:spPr>
        <p:txBody>
          <a:bodyPr>
            <a:spAutoFit/>
          </a:bodyPr>
          <a:lstStyle/>
          <a:p>
            <a:r>
              <a:rPr lang="ru-RU" sz="2000"/>
              <a:t>Во всех трех случаях (тексты </a:t>
            </a:r>
            <a:r>
              <a:rPr lang="ru-RU" sz="2000" b="1"/>
              <a:t>A</a:t>
            </a:r>
            <a:r>
              <a:rPr lang="ru-RU" sz="2000"/>
              <a:t>, </a:t>
            </a:r>
            <a:r>
              <a:rPr lang="ru-RU" sz="2000" b="1"/>
              <a:t>B</a:t>
            </a:r>
            <a:r>
              <a:rPr lang="ru-RU" sz="2000"/>
              <a:t> и </a:t>
            </a:r>
            <a:r>
              <a:rPr lang="ru-RU" sz="2000" b="1"/>
              <a:t>C</a:t>
            </a:r>
            <a:r>
              <a:rPr lang="ru-RU" sz="2000"/>
              <a:t>) самая высокая степень структурной гомологии наблюдается между книгой кодов </a:t>
            </a:r>
            <a:r>
              <a:rPr lang="en-US" sz="2000" b="1"/>
              <a:t>D</a:t>
            </a:r>
            <a:r>
              <a:rPr lang="en-US" sz="2000"/>
              <a:t> </a:t>
            </a:r>
            <a:r>
              <a:rPr lang="ru-RU" sz="2000"/>
              <a:t>(«независимого наблюдателя») и общей книгой кодов. Взгляд </a:t>
            </a:r>
            <a:r>
              <a:rPr lang="en-US" sz="2000" b="1"/>
              <a:t>D</a:t>
            </a:r>
            <a:r>
              <a:rPr lang="ru-RU" sz="2000"/>
              <a:t> на текст, возможно, был расположен ближе к позиции обобщенного читателя (но не обязательно – автора, см. предыдущий слайд)</a:t>
            </a:r>
            <a:endParaRPr lang="en-CA" sz="20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ru-RU" smtClean="0"/>
              <a:t>2-й этап: возвращение автора</a:t>
            </a:r>
            <a:endParaRPr lang="en-CA" smtClean="0"/>
          </a:p>
        </p:txBody>
      </p:sp>
      <p:graphicFrame>
        <p:nvGraphicFramePr>
          <p:cNvPr id="8" name="Content Placeholder 7"/>
          <p:cNvGraphicFramePr>
            <a:graphicFrameLocks noGrp="1"/>
          </p:cNvGraphicFramePr>
          <p:nvPr>
            <p:ph idx="1"/>
          </p:nvPr>
        </p:nvGraphicFramePr>
        <p:xfrm>
          <a:off x="34925" y="1412875"/>
          <a:ext cx="9109075" cy="2041525"/>
        </p:xfrm>
        <a:graphic>
          <a:graphicData uri="http://schemas.openxmlformats.org/drawingml/2006/table">
            <a:tbl>
              <a:tblPr firstRow="1" firstCol="1" bandRow="1" bandCol="1">
                <a:tableStyleId>{5C22544A-7EE6-4342-B048-85BDC9FD1C3A}</a:tableStyleId>
              </a:tblPr>
              <a:tblGrid>
                <a:gridCol w="2605210"/>
                <a:gridCol w="1084276"/>
                <a:gridCol w="1084276"/>
                <a:gridCol w="1084276"/>
                <a:gridCol w="1084276"/>
                <a:gridCol w="1084276"/>
                <a:gridCol w="1082485"/>
              </a:tblGrid>
              <a:tr h="499446">
                <a:tc rowSpan="2">
                  <a:txBody>
                    <a:bodyPr/>
                    <a:lstStyle/>
                    <a:p>
                      <a:pPr algn="r">
                        <a:lnSpc>
                          <a:spcPct val="115000"/>
                        </a:lnSpc>
                        <a:spcAft>
                          <a:spcPts val="0"/>
                        </a:spcAft>
                      </a:pPr>
                      <a:r>
                        <a:rPr lang="ru-RU" sz="1800" dirty="0">
                          <a:effectLst/>
                        </a:rPr>
                        <a:t>Автор</a:t>
                      </a:r>
                      <a:endParaRPr lang="en-CA" sz="1800" dirty="0">
                        <a:effectLst/>
                      </a:endParaRPr>
                    </a:p>
                    <a:p>
                      <a:pPr algn="just">
                        <a:lnSpc>
                          <a:spcPct val="115000"/>
                        </a:lnSpc>
                        <a:spcAft>
                          <a:spcPts val="0"/>
                        </a:spcAft>
                      </a:pPr>
                      <a:r>
                        <a:rPr lang="ru-RU" sz="1800" dirty="0">
                          <a:effectLst/>
                        </a:rPr>
                        <a:t>Читатель (Кодировщик)</a:t>
                      </a:r>
                      <a:endParaRPr lang="en-CA" sz="1800" dirty="0">
                        <a:effectLst/>
                        <a:latin typeface="Calibri"/>
                        <a:ea typeface="Times New Roman"/>
                        <a:cs typeface="Times New Roman"/>
                      </a:endParaRPr>
                    </a:p>
                  </a:txBody>
                  <a:tcPr marL="68584" marR="68584" marT="0" marB="0"/>
                </a:tc>
                <a:tc gridSpan="3">
                  <a:txBody>
                    <a:bodyPr/>
                    <a:lstStyle/>
                    <a:p>
                      <a:pPr algn="just">
                        <a:lnSpc>
                          <a:spcPct val="115000"/>
                        </a:lnSpc>
                        <a:spcAft>
                          <a:spcPts val="0"/>
                        </a:spcAft>
                      </a:pPr>
                      <a:r>
                        <a:rPr lang="ru-RU" sz="1600">
                          <a:effectLst/>
                        </a:rPr>
                        <a:t>2-й этап</a:t>
                      </a:r>
                      <a:endParaRPr lang="en-CA" sz="1600">
                        <a:effectLst/>
                        <a:latin typeface="Calibri"/>
                        <a:ea typeface="Times New Roman"/>
                        <a:cs typeface="Times New Roman"/>
                      </a:endParaRPr>
                    </a:p>
                  </a:txBody>
                  <a:tcPr marL="68584" marR="68584" marT="0" marB="0"/>
                </a:tc>
                <a:tc hMerge="1">
                  <a:txBody>
                    <a:bodyPr/>
                    <a:lstStyle/>
                    <a:p>
                      <a:endParaRPr lang="en-CA"/>
                    </a:p>
                  </a:txBody>
                  <a:tcPr/>
                </a:tc>
                <a:tc hMerge="1">
                  <a:txBody>
                    <a:bodyPr/>
                    <a:lstStyle/>
                    <a:p>
                      <a:endParaRPr lang="en-CA"/>
                    </a:p>
                  </a:txBody>
                  <a:tcPr/>
                </a:tc>
                <a:tc gridSpan="3">
                  <a:txBody>
                    <a:bodyPr/>
                    <a:lstStyle/>
                    <a:p>
                      <a:pPr algn="just">
                        <a:lnSpc>
                          <a:spcPct val="115000"/>
                        </a:lnSpc>
                        <a:spcAft>
                          <a:spcPts val="0"/>
                        </a:spcAft>
                      </a:pPr>
                      <a:r>
                        <a:rPr lang="ru-RU" sz="1600">
                          <a:effectLst/>
                        </a:rPr>
                        <a:t>3-й этап</a:t>
                      </a:r>
                      <a:endParaRPr lang="en-CA" sz="1600">
                        <a:effectLst/>
                        <a:latin typeface="Calibri"/>
                        <a:ea typeface="Times New Roman"/>
                        <a:cs typeface="Times New Roman"/>
                      </a:endParaRPr>
                    </a:p>
                  </a:txBody>
                  <a:tcPr marL="68584" marR="68584" marT="0" marB="0"/>
                </a:tc>
                <a:tc hMerge="1">
                  <a:txBody>
                    <a:bodyPr/>
                    <a:lstStyle/>
                    <a:p>
                      <a:endParaRPr lang="en-CA"/>
                    </a:p>
                  </a:txBody>
                  <a:tcPr/>
                </a:tc>
                <a:tc hMerge="1">
                  <a:txBody>
                    <a:bodyPr/>
                    <a:lstStyle/>
                    <a:p>
                      <a:endParaRPr lang="en-CA"/>
                    </a:p>
                  </a:txBody>
                  <a:tcPr/>
                </a:tc>
              </a:tr>
              <a:tr h="280378">
                <a:tc vMerge="1">
                  <a:txBody>
                    <a:bodyPr/>
                    <a:lstStyle/>
                    <a:p>
                      <a:endParaRPr lang="en-CA"/>
                    </a:p>
                  </a:txBody>
                  <a:tcPr/>
                </a:tc>
                <a:tc>
                  <a:txBody>
                    <a:bodyPr/>
                    <a:lstStyle/>
                    <a:p>
                      <a:pPr algn="just">
                        <a:lnSpc>
                          <a:spcPct val="115000"/>
                        </a:lnSpc>
                        <a:spcAft>
                          <a:spcPts val="0"/>
                        </a:spcAft>
                      </a:pPr>
                      <a:r>
                        <a:rPr lang="ru-RU" sz="1600">
                          <a:effectLst/>
                        </a:rPr>
                        <a:t>А (N=20)</a:t>
                      </a:r>
                      <a:endParaRPr lang="en-CA" sz="1600">
                        <a:effectLst/>
                        <a:latin typeface="Calibri"/>
                        <a:ea typeface="Times New Roman"/>
                        <a:cs typeface="Times New Roman"/>
                      </a:endParaRPr>
                    </a:p>
                  </a:txBody>
                  <a:tcPr marL="68584" marR="68584" marT="0" marB="0"/>
                </a:tc>
                <a:tc>
                  <a:txBody>
                    <a:bodyPr/>
                    <a:lstStyle/>
                    <a:p>
                      <a:pPr algn="just">
                        <a:lnSpc>
                          <a:spcPct val="115000"/>
                        </a:lnSpc>
                        <a:spcAft>
                          <a:spcPts val="0"/>
                        </a:spcAft>
                      </a:pPr>
                      <a:r>
                        <a:rPr lang="ru-RU" sz="1600">
                          <a:effectLst/>
                        </a:rPr>
                        <a:t>B (N=17)</a:t>
                      </a:r>
                      <a:endParaRPr lang="en-CA" sz="1600">
                        <a:effectLst/>
                        <a:latin typeface="Calibri"/>
                        <a:ea typeface="Times New Roman"/>
                        <a:cs typeface="Times New Roman"/>
                      </a:endParaRPr>
                    </a:p>
                  </a:txBody>
                  <a:tcPr marL="68584" marR="68584" marT="0" marB="0"/>
                </a:tc>
                <a:tc>
                  <a:txBody>
                    <a:bodyPr/>
                    <a:lstStyle/>
                    <a:p>
                      <a:pPr algn="just">
                        <a:lnSpc>
                          <a:spcPct val="115000"/>
                        </a:lnSpc>
                        <a:spcAft>
                          <a:spcPts val="0"/>
                        </a:spcAft>
                      </a:pPr>
                      <a:r>
                        <a:rPr lang="ru-RU" sz="1600">
                          <a:effectLst/>
                        </a:rPr>
                        <a:t>C (N=20)</a:t>
                      </a:r>
                      <a:endParaRPr lang="en-CA" sz="1600">
                        <a:effectLst/>
                        <a:latin typeface="Calibri"/>
                        <a:ea typeface="Times New Roman"/>
                        <a:cs typeface="Times New Roman"/>
                      </a:endParaRPr>
                    </a:p>
                  </a:txBody>
                  <a:tcPr marL="68584" marR="68584" marT="0" marB="0"/>
                </a:tc>
                <a:tc>
                  <a:txBody>
                    <a:bodyPr/>
                    <a:lstStyle/>
                    <a:p>
                      <a:pPr algn="just">
                        <a:lnSpc>
                          <a:spcPct val="115000"/>
                        </a:lnSpc>
                        <a:spcAft>
                          <a:spcPts val="0"/>
                        </a:spcAft>
                      </a:pPr>
                      <a:r>
                        <a:rPr lang="ru-RU" sz="1600">
                          <a:effectLst/>
                        </a:rPr>
                        <a:t>А (N=20)</a:t>
                      </a:r>
                      <a:endParaRPr lang="en-CA" sz="1600">
                        <a:effectLst/>
                        <a:latin typeface="Calibri"/>
                        <a:ea typeface="Times New Roman"/>
                        <a:cs typeface="Times New Roman"/>
                      </a:endParaRPr>
                    </a:p>
                  </a:txBody>
                  <a:tcPr marL="68584" marR="68584" marT="0" marB="0"/>
                </a:tc>
                <a:tc>
                  <a:txBody>
                    <a:bodyPr/>
                    <a:lstStyle/>
                    <a:p>
                      <a:pPr algn="just">
                        <a:lnSpc>
                          <a:spcPct val="115000"/>
                        </a:lnSpc>
                        <a:spcAft>
                          <a:spcPts val="0"/>
                        </a:spcAft>
                      </a:pPr>
                      <a:r>
                        <a:rPr lang="ru-RU" sz="1600">
                          <a:effectLst/>
                        </a:rPr>
                        <a:t>B (N=17)</a:t>
                      </a:r>
                      <a:endParaRPr lang="en-CA" sz="1600">
                        <a:effectLst/>
                        <a:latin typeface="Calibri"/>
                        <a:ea typeface="Times New Roman"/>
                        <a:cs typeface="Times New Roman"/>
                      </a:endParaRPr>
                    </a:p>
                  </a:txBody>
                  <a:tcPr marL="68584" marR="68584" marT="0" marB="0"/>
                </a:tc>
                <a:tc>
                  <a:txBody>
                    <a:bodyPr/>
                    <a:lstStyle/>
                    <a:p>
                      <a:pPr algn="just">
                        <a:lnSpc>
                          <a:spcPct val="115000"/>
                        </a:lnSpc>
                        <a:spcAft>
                          <a:spcPts val="0"/>
                        </a:spcAft>
                      </a:pPr>
                      <a:r>
                        <a:rPr lang="ru-RU" sz="1600">
                          <a:effectLst/>
                        </a:rPr>
                        <a:t>C (N=20)</a:t>
                      </a:r>
                      <a:endParaRPr lang="en-CA" sz="1600">
                        <a:effectLst/>
                        <a:latin typeface="Calibri"/>
                        <a:ea typeface="Times New Roman"/>
                        <a:cs typeface="Times New Roman"/>
                      </a:endParaRPr>
                    </a:p>
                  </a:txBody>
                  <a:tcPr marL="68584" marR="68584" marT="0" marB="0"/>
                </a:tc>
              </a:tr>
              <a:tr h="315425">
                <a:tc>
                  <a:txBody>
                    <a:bodyPr/>
                    <a:lstStyle/>
                    <a:p>
                      <a:pPr algn="just">
                        <a:lnSpc>
                          <a:spcPct val="115000"/>
                        </a:lnSpc>
                        <a:spcAft>
                          <a:spcPts val="0"/>
                        </a:spcAft>
                      </a:pPr>
                      <a:r>
                        <a:rPr lang="ru-RU" sz="1800" dirty="0">
                          <a:effectLst/>
                        </a:rPr>
                        <a:t>A</a:t>
                      </a:r>
                      <a:endParaRPr lang="en-CA" sz="1800"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b="1" dirty="0">
                          <a:effectLst/>
                        </a:rPr>
                        <a:t>0,600**</a:t>
                      </a:r>
                      <a:endParaRPr lang="en-CA" sz="1600" b="1"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dirty="0">
                          <a:effectLst/>
                        </a:rPr>
                        <a:t>0,445</a:t>
                      </a:r>
                      <a:endParaRPr lang="en-CA" sz="1600"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0,701**</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b="1" dirty="0">
                          <a:effectLst/>
                        </a:rPr>
                        <a:t>0,438</a:t>
                      </a:r>
                      <a:endParaRPr lang="en-CA" sz="1600" b="1"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0,117</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0,811**</a:t>
                      </a:r>
                      <a:endParaRPr lang="en-CA" sz="1600">
                        <a:effectLst/>
                        <a:latin typeface="Calibri"/>
                        <a:ea typeface="Times New Roman"/>
                        <a:cs typeface="Times New Roman"/>
                      </a:endParaRPr>
                    </a:p>
                  </a:txBody>
                  <a:tcPr marL="68584" marR="68584" marT="0" marB="0"/>
                </a:tc>
              </a:tr>
              <a:tr h="315425">
                <a:tc>
                  <a:txBody>
                    <a:bodyPr/>
                    <a:lstStyle/>
                    <a:p>
                      <a:pPr algn="just">
                        <a:lnSpc>
                          <a:spcPct val="115000"/>
                        </a:lnSpc>
                        <a:spcAft>
                          <a:spcPts val="0"/>
                        </a:spcAft>
                      </a:pPr>
                      <a:r>
                        <a:rPr lang="en-US" sz="1800">
                          <a:effectLst/>
                        </a:rPr>
                        <a:t>B</a:t>
                      </a:r>
                      <a:endParaRPr lang="en-CA" sz="18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0,562**</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b="1" dirty="0">
                          <a:effectLst/>
                        </a:rPr>
                        <a:t>0,484*</a:t>
                      </a:r>
                      <a:endParaRPr lang="en-CA" sz="1600" b="1"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dirty="0">
                          <a:effectLst/>
                        </a:rPr>
                        <a:t>0,625**</a:t>
                      </a:r>
                      <a:endParaRPr lang="en-CA" sz="1600"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0,429</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b="1" dirty="0">
                          <a:effectLst/>
                        </a:rPr>
                        <a:t>0,498*</a:t>
                      </a:r>
                      <a:endParaRPr lang="en-CA" sz="1600" b="1"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dirty="0">
                          <a:effectLst/>
                        </a:rPr>
                        <a:t>0,824**</a:t>
                      </a:r>
                      <a:endParaRPr lang="en-CA" sz="1600" dirty="0">
                        <a:effectLst/>
                        <a:latin typeface="Calibri"/>
                        <a:ea typeface="Times New Roman"/>
                        <a:cs typeface="Times New Roman"/>
                      </a:endParaRPr>
                    </a:p>
                  </a:txBody>
                  <a:tcPr marL="68584" marR="68584" marT="0" marB="0"/>
                </a:tc>
              </a:tr>
              <a:tr h="315425">
                <a:tc>
                  <a:txBody>
                    <a:bodyPr/>
                    <a:lstStyle/>
                    <a:p>
                      <a:pPr algn="just">
                        <a:lnSpc>
                          <a:spcPct val="115000"/>
                        </a:lnSpc>
                        <a:spcAft>
                          <a:spcPts val="0"/>
                        </a:spcAft>
                      </a:pPr>
                      <a:r>
                        <a:rPr lang="ru-RU" sz="1800">
                          <a:effectLst/>
                        </a:rPr>
                        <a:t>C</a:t>
                      </a:r>
                      <a:endParaRPr lang="en-CA" sz="18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0,542*</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0,458</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dirty="0">
                          <a:effectLst/>
                        </a:rPr>
                        <a:t>0,693**</a:t>
                      </a:r>
                      <a:endParaRPr lang="en-CA" sz="1600"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dirty="0">
                          <a:effectLst/>
                        </a:rPr>
                        <a:t>0,361</a:t>
                      </a:r>
                      <a:endParaRPr lang="en-CA" sz="1600"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dirty="0">
                          <a:effectLst/>
                        </a:rPr>
                        <a:t>0,437</a:t>
                      </a:r>
                      <a:endParaRPr lang="en-CA" sz="1600"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b="1" dirty="0">
                          <a:effectLst/>
                        </a:rPr>
                        <a:t>0,865**</a:t>
                      </a:r>
                      <a:endParaRPr lang="en-CA" sz="1600" b="1" dirty="0">
                        <a:effectLst/>
                        <a:latin typeface="Calibri"/>
                        <a:ea typeface="Times New Roman"/>
                        <a:cs typeface="Times New Roman"/>
                      </a:endParaRPr>
                    </a:p>
                  </a:txBody>
                  <a:tcPr marL="68584" marR="68584" marT="0" marB="0"/>
                </a:tc>
              </a:tr>
              <a:tr h="315425">
                <a:tc>
                  <a:txBody>
                    <a:bodyPr/>
                    <a:lstStyle/>
                    <a:p>
                      <a:pPr algn="just">
                        <a:lnSpc>
                          <a:spcPct val="115000"/>
                        </a:lnSpc>
                        <a:spcAft>
                          <a:spcPts val="0"/>
                        </a:spcAft>
                      </a:pPr>
                      <a:r>
                        <a:rPr lang="en-US" sz="1800" dirty="0">
                          <a:effectLst/>
                        </a:rPr>
                        <a:t>D</a:t>
                      </a:r>
                      <a:endParaRPr lang="en-CA" sz="1800"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0,410</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0,484*</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b="1" dirty="0">
                          <a:effectLst/>
                        </a:rPr>
                        <a:t>0,917**</a:t>
                      </a:r>
                      <a:endParaRPr lang="en-CA" sz="1600" b="1" dirty="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-0,360</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a:effectLst/>
                        </a:rPr>
                        <a:t>-0,135</a:t>
                      </a:r>
                      <a:endParaRPr lang="en-CA" sz="1600">
                        <a:effectLst/>
                        <a:latin typeface="Calibri"/>
                        <a:ea typeface="Times New Roman"/>
                        <a:cs typeface="Times New Roman"/>
                      </a:endParaRPr>
                    </a:p>
                  </a:txBody>
                  <a:tcPr marL="68584" marR="68584" marT="0" marB="0"/>
                </a:tc>
                <a:tc>
                  <a:txBody>
                    <a:bodyPr/>
                    <a:lstStyle/>
                    <a:p>
                      <a:pPr algn="ctr">
                        <a:lnSpc>
                          <a:spcPct val="115000"/>
                        </a:lnSpc>
                        <a:spcAft>
                          <a:spcPts val="0"/>
                        </a:spcAft>
                      </a:pPr>
                      <a:r>
                        <a:rPr lang="ru-RU" sz="1600" dirty="0">
                          <a:effectLst/>
                        </a:rPr>
                        <a:t>0,734**</a:t>
                      </a:r>
                      <a:endParaRPr lang="en-CA" sz="1600" dirty="0">
                        <a:effectLst/>
                        <a:latin typeface="Calibri"/>
                        <a:ea typeface="Times New Roman"/>
                        <a:cs typeface="Times New Roman"/>
                      </a:endParaRPr>
                    </a:p>
                  </a:txBody>
                  <a:tcPr marL="68584" marR="68584" marT="0" marB="0"/>
                </a:tc>
              </a:tr>
            </a:tbl>
          </a:graphicData>
        </a:graphic>
      </p:graphicFrame>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D29AC6E1-63B4-46B4-A662-FAAB9DA1DA55}" type="slidenum">
              <a:rPr lang="en-CA"/>
              <a:pPr>
                <a:defRPr/>
              </a:pPr>
              <a:t>21</a:t>
            </a:fld>
            <a:endParaRPr lang="en-CA"/>
          </a:p>
        </p:txBody>
      </p:sp>
      <p:sp>
        <p:nvSpPr>
          <p:cNvPr id="22590" name="TextBox 6"/>
          <p:cNvSpPr txBox="1">
            <a:spLocks noChangeArrowheads="1"/>
          </p:cNvSpPr>
          <p:nvPr/>
        </p:nvSpPr>
        <p:spPr bwMode="auto">
          <a:xfrm>
            <a:off x="395288" y="3716338"/>
            <a:ext cx="8353425" cy="2308225"/>
          </a:xfrm>
          <a:prstGeom prst="rect">
            <a:avLst/>
          </a:prstGeom>
          <a:noFill/>
          <a:ln w="9525">
            <a:noFill/>
            <a:miter lim="800000"/>
            <a:headEnd/>
            <a:tailEnd/>
          </a:ln>
        </p:spPr>
        <p:txBody>
          <a:bodyPr>
            <a:spAutoFit/>
          </a:bodyPr>
          <a:lstStyle/>
          <a:p>
            <a:r>
              <a:rPr lang="ru-RU" sz="2400"/>
              <a:t>Качественное кодирование автора, как правило, более тесно связано с показателями совместной встречаемости слов, чем кодирование читателей – при использовании согласованной книги кодов. Автор вполне может опустить </a:t>
            </a:r>
            <a:r>
              <a:rPr lang="ru-RU" sz="2400" i="1"/>
              <a:t>некоторые</a:t>
            </a:r>
            <a:r>
              <a:rPr lang="ru-RU" sz="2400"/>
              <a:t> значения, содержащиеся в его текстах. Но он лучше справляется с выявлением </a:t>
            </a:r>
            <a:r>
              <a:rPr lang="ru-RU" sz="2400" i="1"/>
              <a:t>заданного диапазона</a:t>
            </a:r>
            <a:r>
              <a:rPr lang="ru-RU" sz="2400"/>
              <a:t> значений</a:t>
            </a:r>
            <a:endParaRPr lang="en-CA" sz="24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95288" y="44450"/>
            <a:ext cx="8229600" cy="1143000"/>
          </a:xfrm>
        </p:spPr>
        <p:txBody>
          <a:bodyPr/>
          <a:lstStyle/>
          <a:p>
            <a:pPr eaLnBrk="1" hangingPunct="1"/>
            <a:r>
              <a:rPr lang="ru-RU" smtClean="0"/>
              <a:t>Глубина чтения на разных этапах</a:t>
            </a:r>
            <a:endParaRPr lang="en-CA" smtClean="0"/>
          </a:p>
        </p:txBody>
      </p:sp>
      <p:graphicFrame>
        <p:nvGraphicFramePr>
          <p:cNvPr id="7" name="Content Placeholder 6"/>
          <p:cNvGraphicFramePr>
            <a:graphicFrameLocks noGrp="1"/>
          </p:cNvGraphicFramePr>
          <p:nvPr>
            <p:ph idx="1"/>
          </p:nvPr>
        </p:nvGraphicFramePr>
        <p:xfrm>
          <a:off x="0" y="1125538"/>
          <a:ext cx="9144000" cy="4100512"/>
        </p:xfrm>
        <a:graphic>
          <a:graphicData uri="http://schemas.openxmlformats.org/drawingml/2006/table">
            <a:tbl>
              <a:tblPr firstRow="1" firstCol="1" bandRow="1" bandCol="1">
                <a:tableStyleId>{5C22544A-7EE6-4342-B048-85BDC9FD1C3A}</a:tableStyleId>
              </a:tblPr>
              <a:tblGrid>
                <a:gridCol w="971600"/>
                <a:gridCol w="2016224"/>
                <a:gridCol w="864096"/>
                <a:gridCol w="1152128"/>
                <a:gridCol w="792088"/>
                <a:gridCol w="1224136"/>
                <a:gridCol w="864096"/>
                <a:gridCol w="1259634"/>
              </a:tblGrid>
              <a:tr h="315424">
                <a:tc rowSpan="2" gridSpan="2">
                  <a:txBody>
                    <a:bodyPr/>
                    <a:lstStyle/>
                    <a:p>
                      <a:pPr algn="r">
                        <a:lnSpc>
                          <a:spcPct val="115000"/>
                        </a:lnSpc>
                        <a:spcAft>
                          <a:spcPts val="0"/>
                        </a:spcAft>
                      </a:pPr>
                      <a:r>
                        <a:rPr lang="ru-RU" sz="1800" dirty="0">
                          <a:effectLst/>
                        </a:rPr>
                        <a:t>Автор</a:t>
                      </a:r>
                      <a:endParaRPr lang="en-CA" sz="1800" dirty="0">
                        <a:effectLst/>
                      </a:endParaRPr>
                    </a:p>
                    <a:p>
                      <a:pPr algn="just">
                        <a:lnSpc>
                          <a:spcPct val="115000"/>
                        </a:lnSpc>
                        <a:spcAft>
                          <a:spcPts val="0"/>
                        </a:spcAft>
                      </a:pPr>
                      <a:r>
                        <a:rPr lang="ru-RU" sz="1800" dirty="0">
                          <a:effectLst/>
                        </a:rPr>
                        <a:t>Читатель (Кодировщик)</a:t>
                      </a:r>
                      <a:endParaRPr lang="en-CA" sz="1800" dirty="0">
                        <a:effectLst/>
                        <a:latin typeface="Calibri"/>
                        <a:ea typeface="Times New Roman"/>
                        <a:cs typeface="Times New Roman"/>
                      </a:endParaRPr>
                    </a:p>
                  </a:txBody>
                  <a:tcPr marL="53975" marR="68580" marT="0" marB="0"/>
                </a:tc>
                <a:tc rowSpan="2" hMerge="1">
                  <a:txBody>
                    <a:bodyPr/>
                    <a:lstStyle/>
                    <a:p>
                      <a:endParaRPr lang="en-CA"/>
                    </a:p>
                  </a:txBody>
                  <a:tcPr/>
                </a:tc>
                <a:tc gridSpan="2">
                  <a:txBody>
                    <a:bodyPr/>
                    <a:lstStyle/>
                    <a:p>
                      <a:pPr algn="just">
                        <a:lnSpc>
                          <a:spcPct val="115000"/>
                        </a:lnSpc>
                        <a:spcAft>
                          <a:spcPts val="0"/>
                        </a:spcAft>
                      </a:pPr>
                      <a:r>
                        <a:rPr lang="ru-RU" sz="1800">
                          <a:effectLst/>
                        </a:rPr>
                        <a:t>А (N=20 [8*])</a:t>
                      </a:r>
                      <a:endParaRPr lang="en-CA" sz="1800">
                        <a:effectLst/>
                        <a:latin typeface="Calibri"/>
                        <a:ea typeface="Times New Roman"/>
                        <a:cs typeface="Times New Roman"/>
                      </a:endParaRPr>
                    </a:p>
                  </a:txBody>
                  <a:tcPr marL="53975" marR="68580" marT="0" marB="0"/>
                </a:tc>
                <a:tc hMerge="1">
                  <a:txBody>
                    <a:bodyPr/>
                    <a:lstStyle/>
                    <a:p>
                      <a:endParaRPr lang="en-CA"/>
                    </a:p>
                  </a:txBody>
                  <a:tcPr/>
                </a:tc>
                <a:tc gridSpan="2">
                  <a:txBody>
                    <a:bodyPr/>
                    <a:lstStyle/>
                    <a:p>
                      <a:pPr algn="just">
                        <a:lnSpc>
                          <a:spcPct val="115000"/>
                        </a:lnSpc>
                        <a:spcAft>
                          <a:spcPts val="0"/>
                        </a:spcAft>
                      </a:pPr>
                      <a:r>
                        <a:rPr lang="ru-RU" sz="1800">
                          <a:effectLst/>
                        </a:rPr>
                        <a:t>B (N=17 [13])</a:t>
                      </a:r>
                      <a:endParaRPr lang="en-CA" sz="1800">
                        <a:effectLst/>
                        <a:latin typeface="Calibri"/>
                        <a:ea typeface="Times New Roman"/>
                        <a:cs typeface="Times New Roman"/>
                      </a:endParaRPr>
                    </a:p>
                  </a:txBody>
                  <a:tcPr marL="53975" marR="68580" marT="0" marB="0"/>
                </a:tc>
                <a:tc hMerge="1">
                  <a:txBody>
                    <a:bodyPr/>
                    <a:lstStyle/>
                    <a:p>
                      <a:endParaRPr lang="en-CA"/>
                    </a:p>
                  </a:txBody>
                  <a:tcPr/>
                </a:tc>
                <a:tc gridSpan="2">
                  <a:txBody>
                    <a:bodyPr/>
                    <a:lstStyle/>
                    <a:p>
                      <a:pPr algn="just">
                        <a:lnSpc>
                          <a:spcPct val="115000"/>
                        </a:lnSpc>
                        <a:spcAft>
                          <a:spcPts val="0"/>
                        </a:spcAft>
                      </a:pPr>
                      <a:r>
                        <a:rPr lang="ru-RU" sz="1800">
                          <a:effectLst/>
                        </a:rPr>
                        <a:t>C (N=20 [11])</a:t>
                      </a:r>
                      <a:endParaRPr lang="en-CA" sz="1800">
                        <a:effectLst/>
                        <a:latin typeface="Calibri"/>
                        <a:ea typeface="Times New Roman"/>
                        <a:cs typeface="Times New Roman"/>
                      </a:endParaRPr>
                    </a:p>
                  </a:txBody>
                  <a:tcPr marL="53975" marR="68580" marT="0" marB="0"/>
                </a:tc>
                <a:tc hMerge="1">
                  <a:txBody>
                    <a:bodyPr/>
                    <a:lstStyle/>
                    <a:p>
                      <a:endParaRPr lang="en-CA"/>
                    </a:p>
                  </a:txBody>
                  <a:tcPr/>
                </a:tc>
              </a:tr>
              <a:tr h="315424">
                <a:tc gridSpan="2" vMerge="1">
                  <a:txBody>
                    <a:bodyPr/>
                    <a:lstStyle/>
                    <a:p>
                      <a:endParaRPr lang="en-CA"/>
                    </a:p>
                  </a:txBody>
                  <a:tcPr/>
                </a:tc>
                <a:tc hMerge="1" vMerge="1">
                  <a:txBody>
                    <a:bodyPr/>
                    <a:lstStyle/>
                    <a:p>
                      <a:endParaRPr lang="en-CA"/>
                    </a:p>
                  </a:txBody>
                  <a:tcPr/>
                </a:tc>
                <a:tc>
                  <a:txBody>
                    <a:bodyPr/>
                    <a:lstStyle/>
                    <a:p>
                      <a:pPr algn="just">
                        <a:lnSpc>
                          <a:spcPct val="115000"/>
                        </a:lnSpc>
                        <a:spcAft>
                          <a:spcPts val="0"/>
                        </a:spcAft>
                      </a:pPr>
                      <a:r>
                        <a:rPr lang="ru-RU" sz="1800">
                          <a:effectLst/>
                        </a:rPr>
                        <a:t>Коды</a:t>
                      </a:r>
                      <a:endParaRPr lang="en-CA" sz="1800">
                        <a:effectLst/>
                        <a:latin typeface="Calibri"/>
                        <a:ea typeface="Times New Roman"/>
                        <a:cs typeface="Times New Roman"/>
                      </a:endParaRPr>
                    </a:p>
                  </a:txBody>
                  <a:tcPr marL="53975" marR="68580" marT="0" marB="0"/>
                </a:tc>
                <a:tc>
                  <a:txBody>
                    <a:bodyPr/>
                    <a:lstStyle/>
                    <a:p>
                      <a:pPr algn="just">
                        <a:lnSpc>
                          <a:spcPct val="115000"/>
                        </a:lnSpc>
                        <a:spcAft>
                          <a:spcPts val="0"/>
                        </a:spcAft>
                      </a:pPr>
                      <a:r>
                        <a:rPr lang="ru-RU" sz="1800">
                          <a:effectLst/>
                        </a:rPr>
                        <a:t>Сегменты</a:t>
                      </a:r>
                      <a:endParaRPr lang="en-CA" sz="1800">
                        <a:effectLst/>
                        <a:latin typeface="Calibri"/>
                        <a:ea typeface="Times New Roman"/>
                        <a:cs typeface="Times New Roman"/>
                      </a:endParaRPr>
                    </a:p>
                  </a:txBody>
                  <a:tcPr marL="53975" marR="68580" marT="0" marB="0"/>
                </a:tc>
                <a:tc>
                  <a:txBody>
                    <a:bodyPr/>
                    <a:lstStyle/>
                    <a:p>
                      <a:pPr algn="just">
                        <a:lnSpc>
                          <a:spcPct val="115000"/>
                        </a:lnSpc>
                        <a:spcAft>
                          <a:spcPts val="0"/>
                        </a:spcAft>
                      </a:pPr>
                      <a:r>
                        <a:rPr lang="ru-RU" sz="1800">
                          <a:effectLst/>
                        </a:rPr>
                        <a:t>Коды</a:t>
                      </a:r>
                      <a:endParaRPr lang="en-CA" sz="1800">
                        <a:effectLst/>
                        <a:latin typeface="Calibri"/>
                        <a:ea typeface="Times New Roman"/>
                        <a:cs typeface="Times New Roman"/>
                      </a:endParaRPr>
                    </a:p>
                  </a:txBody>
                  <a:tcPr marL="53975" marR="68580" marT="0" marB="0"/>
                </a:tc>
                <a:tc>
                  <a:txBody>
                    <a:bodyPr/>
                    <a:lstStyle/>
                    <a:p>
                      <a:pPr algn="just">
                        <a:lnSpc>
                          <a:spcPct val="115000"/>
                        </a:lnSpc>
                        <a:spcAft>
                          <a:spcPts val="0"/>
                        </a:spcAft>
                      </a:pPr>
                      <a:r>
                        <a:rPr lang="ru-RU" sz="1800">
                          <a:effectLst/>
                        </a:rPr>
                        <a:t>Сегменты</a:t>
                      </a:r>
                      <a:endParaRPr lang="en-CA" sz="1800">
                        <a:effectLst/>
                        <a:latin typeface="Calibri"/>
                        <a:ea typeface="Times New Roman"/>
                        <a:cs typeface="Times New Roman"/>
                      </a:endParaRPr>
                    </a:p>
                  </a:txBody>
                  <a:tcPr marL="53975" marR="68580" marT="0" marB="0"/>
                </a:tc>
                <a:tc>
                  <a:txBody>
                    <a:bodyPr/>
                    <a:lstStyle/>
                    <a:p>
                      <a:pPr algn="just">
                        <a:lnSpc>
                          <a:spcPct val="115000"/>
                        </a:lnSpc>
                        <a:spcAft>
                          <a:spcPts val="0"/>
                        </a:spcAft>
                      </a:pPr>
                      <a:r>
                        <a:rPr lang="ru-RU" sz="1800">
                          <a:effectLst/>
                        </a:rPr>
                        <a:t>Коды</a:t>
                      </a:r>
                      <a:endParaRPr lang="en-CA" sz="1800">
                        <a:effectLst/>
                        <a:latin typeface="Calibri"/>
                        <a:ea typeface="Times New Roman"/>
                        <a:cs typeface="Times New Roman"/>
                      </a:endParaRPr>
                    </a:p>
                  </a:txBody>
                  <a:tcPr marL="53975" marR="68580" marT="0" marB="0"/>
                </a:tc>
                <a:tc>
                  <a:txBody>
                    <a:bodyPr/>
                    <a:lstStyle/>
                    <a:p>
                      <a:pPr algn="just">
                        <a:lnSpc>
                          <a:spcPct val="115000"/>
                        </a:lnSpc>
                        <a:spcAft>
                          <a:spcPts val="0"/>
                        </a:spcAft>
                      </a:pPr>
                      <a:r>
                        <a:rPr lang="ru-RU" sz="1800">
                          <a:effectLst/>
                        </a:rPr>
                        <a:t>Сегменты</a:t>
                      </a:r>
                      <a:endParaRPr lang="en-CA" sz="1800">
                        <a:effectLst/>
                        <a:latin typeface="Calibri"/>
                        <a:ea typeface="Times New Roman"/>
                        <a:cs typeface="Times New Roman"/>
                      </a:endParaRPr>
                    </a:p>
                  </a:txBody>
                  <a:tcPr marL="53975" marR="68580" marT="0" marB="0"/>
                </a:tc>
              </a:tr>
              <a:tr h="315424">
                <a:tc rowSpan="5">
                  <a:txBody>
                    <a:bodyPr/>
                    <a:lstStyle/>
                    <a:p>
                      <a:pPr algn="just">
                        <a:lnSpc>
                          <a:spcPct val="115000"/>
                        </a:lnSpc>
                        <a:spcAft>
                          <a:spcPts val="0"/>
                        </a:spcAft>
                      </a:pPr>
                      <a:r>
                        <a:rPr lang="ru-RU" sz="1800">
                          <a:effectLst/>
                        </a:rPr>
                        <a:t>1-й этап</a:t>
                      </a:r>
                      <a:endParaRPr lang="en-CA" sz="1800">
                        <a:effectLst/>
                        <a:latin typeface="Calibri"/>
                        <a:ea typeface="Times New Roman"/>
                        <a:cs typeface="Times New Roman"/>
                      </a:endParaRPr>
                    </a:p>
                  </a:txBody>
                  <a:tcPr marL="53975" marR="68580" marT="0" marB="0"/>
                </a:tc>
                <a:tc>
                  <a:txBody>
                    <a:bodyPr/>
                    <a:lstStyle/>
                    <a:p>
                      <a:pPr algn="just">
                        <a:lnSpc>
                          <a:spcPct val="115000"/>
                        </a:lnSpc>
                        <a:spcAft>
                          <a:spcPts val="0"/>
                        </a:spcAft>
                      </a:pPr>
                      <a:r>
                        <a:rPr lang="ru-RU" sz="1800">
                          <a:effectLst/>
                        </a:rPr>
                        <a:t>A</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8</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1863</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17</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1082</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18</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1509</a:t>
                      </a:r>
                      <a:endParaRPr lang="en-CA" sz="1800">
                        <a:effectLst/>
                        <a:latin typeface="Calibri"/>
                        <a:ea typeface="Times New Roman"/>
                        <a:cs typeface="Times New Roman"/>
                      </a:endParaRPr>
                    </a:p>
                  </a:txBody>
                  <a:tcPr marL="53975" marR="68580" marT="0" marB="0"/>
                </a:tc>
              </a:tr>
              <a:tr h="315424">
                <a:tc vMerge="1">
                  <a:txBody>
                    <a:bodyPr/>
                    <a:lstStyle/>
                    <a:p>
                      <a:endParaRPr lang="en-CA"/>
                    </a:p>
                  </a:txBody>
                  <a:tcPr/>
                </a:tc>
                <a:tc>
                  <a:txBody>
                    <a:bodyPr/>
                    <a:lstStyle/>
                    <a:p>
                      <a:pPr algn="just">
                        <a:lnSpc>
                          <a:spcPct val="115000"/>
                        </a:lnSpc>
                        <a:spcAft>
                          <a:spcPts val="0"/>
                        </a:spcAft>
                      </a:pPr>
                      <a:r>
                        <a:rPr lang="en-US" sz="1800">
                          <a:effectLst/>
                        </a:rPr>
                        <a:t>B</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57</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1123</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35</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540</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55</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836</a:t>
                      </a:r>
                      <a:endParaRPr lang="en-CA" sz="1800">
                        <a:effectLst/>
                        <a:latin typeface="Calibri"/>
                        <a:ea typeface="Times New Roman"/>
                        <a:cs typeface="Times New Roman"/>
                      </a:endParaRPr>
                    </a:p>
                  </a:txBody>
                  <a:tcPr marL="53975" marR="68580" marT="0" marB="0"/>
                </a:tc>
              </a:tr>
              <a:tr h="315424">
                <a:tc vMerge="1">
                  <a:txBody>
                    <a:bodyPr/>
                    <a:lstStyle/>
                    <a:p>
                      <a:endParaRPr lang="en-CA"/>
                    </a:p>
                  </a:txBody>
                  <a:tcPr/>
                </a:tc>
                <a:tc>
                  <a:txBody>
                    <a:bodyPr/>
                    <a:lstStyle/>
                    <a:p>
                      <a:pPr algn="just">
                        <a:lnSpc>
                          <a:spcPct val="115000"/>
                        </a:lnSpc>
                        <a:spcAft>
                          <a:spcPts val="0"/>
                        </a:spcAft>
                      </a:pPr>
                      <a:r>
                        <a:rPr lang="ru-RU" sz="1800">
                          <a:effectLst/>
                        </a:rPr>
                        <a:t>C</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30</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1089</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16</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712</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24</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712</a:t>
                      </a:r>
                      <a:endParaRPr lang="en-CA" sz="1800" b="1" dirty="0">
                        <a:effectLst/>
                        <a:latin typeface="Calibri"/>
                        <a:ea typeface="Times New Roman"/>
                        <a:cs typeface="Times New Roman"/>
                      </a:endParaRPr>
                    </a:p>
                  </a:txBody>
                  <a:tcPr marL="53975" marR="68580" marT="0" marB="0"/>
                </a:tc>
              </a:tr>
              <a:tr h="315424">
                <a:tc vMerge="1">
                  <a:txBody>
                    <a:bodyPr/>
                    <a:lstStyle/>
                    <a:p>
                      <a:endParaRPr lang="en-CA"/>
                    </a:p>
                  </a:txBody>
                  <a:tcPr/>
                </a:tc>
                <a:tc>
                  <a:txBody>
                    <a:bodyPr/>
                    <a:lstStyle/>
                    <a:p>
                      <a:pPr algn="just">
                        <a:lnSpc>
                          <a:spcPct val="115000"/>
                        </a:lnSpc>
                        <a:spcAft>
                          <a:spcPts val="0"/>
                        </a:spcAft>
                      </a:pPr>
                      <a:r>
                        <a:rPr lang="en-US" sz="1800">
                          <a:effectLst/>
                        </a:rPr>
                        <a:t>D</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19</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593</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11</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681</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14</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688</a:t>
                      </a:r>
                      <a:endParaRPr lang="en-CA" sz="1800">
                        <a:effectLst/>
                        <a:latin typeface="Calibri"/>
                        <a:ea typeface="Times New Roman"/>
                        <a:cs typeface="Times New Roman"/>
                      </a:endParaRPr>
                    </a:p>
                  </a:txBody>
                  <a:tcPr marL="53975" marR="68580" marT="0" marB="0"/>
                </a:tc>
              </a:tr>
              <a:tr h="315424">
                <a:tc vMerge="1">
                  <a:txBody>
                    <a:bodyPr/>
                    <a:lstStyle/>
                    <a:p>
                      <a:endParaRPr lang="en-CA"/>
                    </a:p>
                  </a:txBody>
                  <a:tcPr/>
                </a:tc>
                <a:tc>
                  <a:txBody>
                    <a:bodyPr/>
                    <a:lstStyle/>
                    <a:p>
                      <a:pPr algn="just">
                        <a:lnSpc>
                          <a:spcPct val="115000"/>
                        </a:lnSpc>
                        <a:spcAft>
                          <a:spcPts val="0"/>
                        </a:spcAft>
                      </a:pPr>
                      <a:r>
                        <a:rPr lang="ru-RU" sz="1800">
                          <a:effectLst/>
                        </a:rPr>
                        <a:t>Среднее</a:t>
                      </a:r>
                      <a:r>
                        <a:rPr lang="en-US" sz="1800">
                          <a:effectLst/>
                        </a:rPr>
                        <a:t> (</a:t>
                      </a:r>
                      <a:r>
                        <a:rPr lang="ru-RU" sz="1800">
                          <a:effectLst/>
                        </a:rPr>
                        <a:t>читатели</a:t>
                      </a:r>
                      <a:r>
                        <a:rPr lang="en-US" sz="1800">
                          <a:effectLst/>
                        </a:rPr>
                        <a:t>)</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35</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935</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14</a:t>
                      </a:r>
                      <a:r>
                        <a:rPr lang="en-US" sz="1800">
                          <a:effectLst/>
                        </a:rPr>
                        <a:t>,</a:t>
                      </a:r>
                      <a:r>
                        <a:rPr lang="ru-RU" sz="1800">
                          <a:effectLst/>
                        </a:rPr>
                        <a:t>7</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825</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29</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a:t>
                      </a:r>
                      <a:r>
                        <a:rPr lang="en-US" sz="1800">
                          <a:effectLst/>
                        </a:rPr>
                        <a:t>011</a:t>
                      </a:r>
                      <a:endParaRPr lang="en-CA" sz="1800">
                        <a:effectLst/>
                        <a:latin typeface="Calibri"/>
                        <a:ea typeface="Times New Roman"/>
                        <a:cs typeface="Times New Roman"/>
                      </a:endParaRPr>
                    </a:p>
                  </a:txBody>
                  <a:tcPr marL="53975" marR="68580" marT="0" marB="0"/>
                </a:tc>
              </a:tr>
              <a:tr h="315424">
                <a:tc rowSpan="5">
                  <a:txBody>
                    <a:bodyPr/>
                    <a:lstStyle/>
                    <a:p>
                      <a:pPr algn="just">
                        <a:lnSpc>
                          <a:spcPct val="115000"/>
                        </a:lnSpc>
                        <a:spcAft>
                          <a:spcPts val="0"/>
                        </a:spcAft>
                      </a:pPr>
                      <a:r>
                        <a:rPr lang="ru-RU" sz="1800">
                          <a:effectLst/>
                        </a:rPr>
                        <a:t>2-й этап</a:t>
                      </a:r>
                      <a:endParaRPr lang="en-CA" sz="1800">
                        <a:effectLst/>
                        <a:latin typeface="Calibri"/>
                        <a:ea typeface="Times New Roman"/>
                        <a:cs typeface="Times New Roman"/>
                      </a:endParaRPr>
                    </a:p>
                  </a:txBody>
                  <a:tcPr marL="53975" marR="68580" marT="0" marB="0"/>
                </a:tc>
                <a:tc>
                  <a:txBody>
                    <a:bodyPr/>
                    <a:lstStyle/>
                    <a:p>
                      <a:pPr algn="just">
                        <a:lnSpc>
                          <a:spcPct val="115000"/>
                        </a:lnSpc>
                        <a:spcAft>
                          <a:spcPts val="0"/>
                        </a:spcAft>
                      </a:pPr>
                      <a:r>
                        <a:rPr lang="ru-RU" sz="1800">
                          <a:effectLst/>
                        </a:rPr>
                        <a:t>A</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15</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433</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9</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244</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13</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283</a:t>
                      </a:r>
                      <a:endParaRPr lang="en-CA" sz="1800">
                        <a:effectLst/>
                        <a:latin typeface="Calibri"/>
                        <a:ea typeface="Times New Roman"/>
                        <a:cs typeface="Times New Roman"/>
                      </a:endParaRPr>
                    </a:p>
                  </a:txBody>
                  <a:tcPr marL="53975" marR="68580" marT="0" marB="0"/>
                </a:tc>
              </a:tr>
              <a:tr h="315424">
                <a:tc vMerge="1">
                  <a:txBody>
                    <a:bodyPr/>
                    <a:lstStyle/>
                    <a:p>
                      <a:endParaRPr lang="en-CA"/>
                    </a:p>
                  </a:txBody>
                  <a:tcPr/>
                </a:tc>
                <a:tc>
                  <a:txBody>
                    <a:bodyPr/>
                    <a:lstStyle/>
                    <a:p>
                      <a:pPr algn="just">
                        <a:lnSpc>
                          <a:spcPct val="115000"/>
                        </a:lnSpc>
                        <a:spcAft>
                          <a:spcPts val="0"/>
                        </a:spcAft>
                      </a:pPr>
                      <a:r>
                        <a:rPr lang="en-US" sz="1800">
                          <a:effectLst/>
                        </a:rPr>
                        <a:t>B</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15</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616.</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9</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301</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dirty="0">
                          <a:effectLst/>
                        </a:rPr>
                        <a:t>13</a:t>
                      </a:r>
                      <a:endParaRPr lang="en-CA" sz="1800"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376</a:t>
                      </a:r>
                      <a:endParaRPr lang="en-CA" sz="1800">
                        <a:effectLst/>
                        <a:latin typeface="Calibri"/>
                        <a:ea typeface="Times New Roman"/>
                        <a:cs typeface="Times New Roman"/>
                      </a:endParaRPr>
                    </a:p>
                  </a:txBody>
                  <a:tcPr marL="53975" marR="68580" marT="0" marB="0"/>
                </a:tc>
              </a:tr>
              <a:tr h="315424">
                <a:tc vMerge="1">
                  <a:txBody>
                    <a:bodyPr/>
                    <a:lstStyle/>
                    <a:p>
                      <a:endParaRPr lang="en-CA"/>
                    </a:p>
                  </a:txBody>
                  <a:tcPr/>
                </a:tc>
                <a:tc>
                  <a:txBody>
                    <a:bodyPr/>
                    <a:lstStyle/>
                    <a:p>
                      <a:pPr algn="just">
                        <a:lnSpc>
                          <a:spcPct val="115000"/>
                        </a:lnSpc>
                        <a:spcAft>
                          <a:spcPts val="0"/>
                        </a:spcAft>
                      </a:pPr>
                      <a:r>
                        <a:rPr lang="ru-RU" sz="1800">
                          <a:effectLst/>
                        </a:rPr>
                        <a:t>C</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15</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580</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9</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384</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13</a:t>
                      </a:r>
                      <a:endParaRPr lang="en-CA" sz="1800" b="1" dirty="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b="1" dirty="0">
                          <a:effectLst/>
                        </a:rPr>
                        <a:t>333</a:t>
                      </a:r>
                      <a:endParaRPr lang="en-CA" sz="1800" b="1" dirty="0">
                        <a:effectLst/>
                        <a:latin typeface="Calibri"/>
                        <a:ea typeface="Times New Roman"/>
                        <a:cs typeface="Times New Roman"/>
                      </a:endParaRPr>
                    </a:p>
                  </a:txBody>
                  <a:tcPr marL="53975" marR="68580" marT="0" marB="0"/>
                </a:tc>
              </a:tr>
              <a:tr h="315424">
                <a:tc vMerge="1">
                  <a:txBody>
                    <a:bodyPr/>
                    <a:lstStyle/>
                    <a:p>
                      <a:endParaRPr lang="en-CA"/>
                    </a:p>
                  </a:txBody>
                  <a:tcPr/>
                </a:tc>
                <a:tc>
                  <a:txBody>
                    <a:bodyPr/>
                    <a:lstStyle/>
                    <a:p>
                      <a:pPr algn="just">
                        <a:lnSpc>
                          <a:spcPct val="115000"/>
                        </a:lnSpc>
                        <a:spcAft>
                          <a:spcPts val="0"/>
                        </a:spcAft>
                      </a:pPr>
                      <a:r>
                        <a:rPr lang="en-US" sz="1800">
                          <a:effectLst/>
                        </a:rPr>
                        <a:t>D</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15</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527</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9</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399</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13</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366</a:t>
                      </a:r>
                      <a:endParaRPr lang="en-CA" sz="1800">
                        <a:effectLst/>
                        <a:latin typeface="Calibri"/>
                        <a:ea typeface="Times New Roman"/>
                        <a:cs typeface="Times New Roman"/>
                      </a:endParaRPr>
                    </a:p>
                  </a:txBody>
                  <a:tcPr marL="53975" marR="68580" marT="0" marB="0"/>
                </a:tc>
              </a:tr>
              <a:tr h="315424">
                <a:tc vMerge="1">
                  <a:txBody>
                    <a:bodyPr/>
                    <a:lstStyle/>
                    <a:p>
                      <a:endParaRPr lang="en-CA"/>
                    </a:p>
                  </a:txBody>
                  <a:tcPr/>
                </a:tc>
                <a:tc>
                  <a:txBody>
                    <a:bodyPr/>
                    <a:lstStyle/>
                    <a:p>
                      <a:pPr algn="just">
                        <a:lnSpc>
                          <a:spcPct val="115000"/>
                        </a:lnSpc>
                        <a:spcAft>
                          <a:spcPts val="0"/>
                        </a:spcAft>
                      </a:pPr>
                      <a:r>
                        <a:rPr lang="ru-RU" sz="1800">
                          <a:effectLst/>
                        </a:rPr>
                        <a:t>Среднее (читатели)</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15</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574,3</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9</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342,3</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13</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341,7</a:t>
                      </a:r>
                      <a:endParaRPr lang="en-CA" sz="1800">
                        <a:effectLst/>
                        <a:latin typeface="Calibri"/>
                        <a:ea typeface="Times New Roman"/>
                        <a:cs typeface="Times New Roman"/>
                      </a:endParaRPr>
                    </a:p>
                  </a:txBody>
                  <a:tcPr marL="53975" marR="68580" marT="0" marB="0"/>
                </a:tc>
              </a:tr>
              <a:tr h="315424">
                <a:tc gridSpan="2">
                  <a:txBody>
                    <a:bodyPr/>
                    <a:lstStyle/>
                    <a:p>
                      <a:pPr algn="just">
                        <a:lnSpc>
                          <a:spcPct val="115000"/>
                        </a:lnSpc>
                        <a:spcAft>
                          <a:spcPts val="0"/>
                        </a:spcAft>
                      </a:pPr>
                      <a:r>
                        <a:rPr lang="en-US" sz="1800">
                          <a:effectLst/>
                        </a:rPr>
                        <a:t>eLibrary</a:t>
                      </a:r>
                      <a:endParaRPr lang="en-CA" sz="1800">
                        <a:effectLst/>
                        <a:latin typeface="Calibri"/>
                        <a:ea typeface="Times New Roman"/>
                        <a:cs typeface="Times New Roman"/>
                      </a:endParaRPr>
                    </a:p>
                  </a:txBody>
                  <a:tcPr marL="53975" marR="68580" marT="0" marB="0"/>
                </a:tc>
                <a:tc hMerge="1">
                  <a:txBody>
                    <a:bodyPr/>
                    <a:lstStyle/>
                    <a:p>
                      <a:endParaRPr lang="en-CA"/>
                    </a:p>
                  </a:txBody>
                  <a:tcPr/>
                </a:tc>
                <a:tc>
                  <a:txBody>
                    <a:bodyPr/>
                    <a:lstStyle/>
                    <a:p>
                      <a:pPr algn="ctr">
                        <a:lnSpc>
                          <a:spcPct val="115000"/>
                        </a:lnSpc>
                        <a:spcAft>
                          <a:spcPts val="0"/>
                        </a:spcAft>
                      </a:pPr>
                      <a:r>
                        <a:rPr lang="ru-RU" sz="1800">
                          <a:effectLst/>
                        </a:rPr>
                        <a:t>6</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10 [</a:t>
                      </a:r>
                      <a:r>
                        <a:rPr lang="en-US" sz="1800">
                          <a:effectLst/>
                        </a:rPr>
                        <a:t>16**</a:t>
                      </a:r>
                      <a:r>
                        <a:rPr lang="ru-RU" sz="1800">
                          <a:effectLst/>
                        </a:rPr>
                        <a:t>]</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6</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22 </a:t>
                      </a:r>
                      <a:r>
                        <a:rPr lang="en-US" sz="1800">
                          <a:effectLst/>
                        </a:rPr>
                        <a:t>[</a:t>
                      </a:r>
                      <a:r>
                        <a:rPr lang="ru-RU" sz="1800">
                          <a:effectLst/>
                        </a:rPr>
                        <a:t>29</a:t>
                      </a:r>
                      <a:r>
                        <a:rPr lang="en-US" sz="1800">
                          <a:effectLst/>
                        </a:rPr>
                        <a:t>]</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a:effectLst/>
                        </a:rPr>
                        <a:t>5</a:t>
                      </a:r>
                      <a:endParaRPr lang="en-CA" sz="1800">
                        <a:effectLst/>
                        <a:latin typeface="Calibri"/>
                        <a:ea typeface="Times New Roman"/>
                        <a:cs typeface="Times New Roman"/>
                      </a:endParaRPr>
                    </a:p>
                  </a:txBody>
                  <a:tcPr marL="53975" marR="68580" marT="0" marB="0"/>
                </a:tc>
                <a:tc>
                  <a:txBody>
                    <a:bodyPr/>
                    <a:lstStyle/>
                    <a:p>
                      <a:pPr algn="ctr">
                        <a:lnSpc>
                          <a:spcPct val="115000"/>
                        </a:lnSpc>
                        <a:spcAft>
                          <a:spcPts val="0"/>
                        </a:spcAft>
                      </a:pPr>
                      <a:r>
                        <a:rPr lang="ru-RU" sz="1800" dirty="0">
                          <a:effectLst/>
                        </a:rPr>
                        <a:t>14 [34]</a:t>
                      </a:r>
                      <a:endParaRPr lang="en-CA" sz="1800" dirty="0">
                        <a:effectLst/>
                        <a:latin typeface="Calibri"/>
                        <a:ea typeface="Times New Roman"/>
                        <a:cs typeface="Times New Roman"/>
                      </a:endParaRPr>
                    </a:p>
                  </a:txBody>
                  <a:tcPr marL="53975" marR="68580" marT="0" marB="0"/>
                </a:tc>
              </a:tr>
            </a:tbl>
          </a:graphicData>
        </a:graphic>
      </p:graphicFrame>
      <p:sp>
        <p:nvSpPr>
          <p:cNvPr id="6" name="Slide Number Placeholder 5"/>
          <p:cNvSpPr>
            <a:spLocks noGrp="1"/>
          </p:cNvSpPr>
          <p:nvPr>
            <p:ph type="sldNum" sz="quarter" idx="12"/>
          </p:nvPr>
        </p:nvSpPr>
        <p:spPr/>
        <p:txBody>
          <a:bodyPr/>
          <a:lstStyle/>
          <a:p>
            <a:pPr>
              <a:defRPr/>
            </a:pPr>
            <a:fld id="{635E352E-0C74-4C6D-AB22-BA6FD053B6D8}" type="slidenum">
              <a:rPr lang="en-CA"/>
              <a:pPr>
                <a:defRPr/>
              </a:pPr>
              <a:t>22</a:t>
            </a:fld>
            <a:endParaRPr lang="en-CA"/>
          </a:p>
        </p:txBody>
      </p:sp>
      <p:sp>
        <p:nvSpPr>
          <p:cNvPr id="23672" name="TextBox 7"/>
          <p:cNvSpPr txBox="1">
            <a:spLocks noChangeArrowheads="1"/>
          </p:cNvSpPr>
          <p:nvPr/>
        </p:nvSpPr>
        <p:spPr bwMode="auto">
          <a:xfrm>
            <a:off x="179388" y="5229225"/>
            <a:ext cx="8785225" cy="1554163"/>
          </a:xfrm>
          <a:prstGeom prst="rect">
            <a:avLst/>
          </a:prstGeom>
          <a:noFill/>
          <a:ln w="9525">
            <a:noFill/>
            <a:miter lim="800000"/>
            <a:headEnd/>
            <a:tailEnd/>
          </a:ln>
        </p:spPr>
        <p:txBody>
          <a:bodyPr>
            <a:spAutoFit/>
          </a:bodyPr>
          <a:lstStyle/>
          <a:p>
            <a:r>
              <a:rPr lang="ru-RU" sz="1900"/>
              <a:t>Количество кодов автора и читателя в их отдельных книгах кодов, а также количество фрагментов, закодированных на 1-м этапе, систематически превышали соответствующие показатели на 2-м этапе. Судя по количеству содержательных ссылок на работы авторов </a:t>
            </a:r>
            <a:r>
              <a:rPr lang="ru-RU" sz="1900" b="1"/>
              <a:t>А</a:t>
            </a:r>
            <a:r>
              <a:rPr lang="ru-RU" sz="1900"/>
              <a:t>, </a:t>
            </a:r>
            <a:r>
              <a:rPr lang="ru-RU" sz="1900" b="1"/>
              <a:t>B</a:t>
            </a:r>
            <a:r>
              <a:rPr lang="ru-RU" sz="1900"/>
              <a:t> и </a:t>
            </a:r>
            <a:r>
              <a:rPr lang="ru-RU" sz="1900" b="1"/>
              <a:t>C</a:t>
            </a:r>
            <a:r>
              <a:rPr lang="ru-RU" sz="1900"/>
              <a:t>, цитирующие их российские читатели интерпретировали эти тексты еще более узко.</a:t>
            </a:r>
            <a:endParaRPr lang="en-CA" sz="19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68313" y="28575"/>
            <a:ext cx="8229600" cy="863600"/>
          </a:xfrm>
        </p:spPr>
        <p:txBody>
          <a:bodyPr/>
          <a:lstStyle/>
          <a:p>
            <a:pPr eaLnBrk="1" hangingPunct="1"/>
            <a:r>
              <a:rPr lang="ru-RU" smtClean="0"/>
              <a:t>3-й этап: пределы интерпретации</a:t>
            </a:r>
            <a:endParaRPr lang="en-CA" smtClean="0"/>
          </a:p>
        </p:txBody>
      </p:sp>
      <p:graphicFrame>
        <p:nvGraphicFramePr>
          <p:cNvPr id="7" name="Content Placeholder 6"/>
          <p:cNvGraphicFramePr>
            <a:graphicFrameLocks noGrp="1"/>
          </p:cNvGraphicFramePr>
          <p:nvPr>
            <p:ph idx="1"/>
          </p:nvPr>
        </p:nvGraphicFramePr>
        <p:xfrm>
          <a:off x="0" y="749300"/>
          <a:ext cx="9144000" cy="6858000"/>
        </p:xfrm>
        <a:graphic>
          <a:graphicData uri="http://schemas.openxmlformats.org/drawingml/2006/table">
            <a:tbl>
              <a:tblPr firstRow="1" firstCol="1" bandRow="1">
                <a:tableStyleId>{5C22544A-7EE6-4342-B048-85BDC9FD1C3A}</a:tableStyleId>
              </a:tblPr>
              <a:tblGrid>
                <a:gridCol w="1728215"/>
                <a:gridCol w="1060704"/>
                <a:gridCol w="1060704"/>
                <a:gridCol w="1060704"/>
                <a:gridCol w="1060704"/>
                <a:gridCol w="1060704"/>
                <a:gridCol w="1060704"/>
                <a:gridCol w="1051560"/>
              </a:tblGrid>
              <a:tr h="431240">
                <a:tc rowSpan="2">
                  <a:txBody>
                    <a:bodyPr/>
                    <a:lstStyle/>
                    <a:p>
                      <a:pPr algn="r">
                        <a:lnSpc>
                          <a:spcPct val="200000"/>
                        </a:lnSpc>
                        <a:spcAft>
                          <a:spcPts val="0"/>
                        </a:spcAft>
                      </a:pPr>
                      <a:r>
                        <a:rPr lang="ru-RU" sz="1500" dirty="0" smtClean="0">
                          <a:effectLst/>
                        </a:rPr>
                        <a:t>Показатели</a:t>
                      </a:r>
                      <a:endParaRPr lang="en-CA" sz="1500" dirty="0">
                        <a:effectLst/>
                      </a:endParaRPr>
                    </a:p>
                    <a:p>
                      <a:pPr>
                        <a:lnSpc>
                          <a:spcPct val="200000"/>
                        </a:lnSpc>
                        <a:spcAft>
                          <a:spcPts val="0"/>
                        </a:spcAft>
                      </a:pPr>
                      <a:r>
                        <a:rPr lang="ru-RU" sz="1500" dirty="0" smtClean="0">
                          <a:effectLst/>
                        </a:rPr>
                        <a:t>Кодировщики</a:t>
                      </a:r>
                      <a:endParaRPr lang="en-CA" sz="1500" dirty="0">
                        <a:effectLst/>
                        <a:latin typeface="Calibri"/>
                        <a:ea typeface="Calibri"/>
                        <a:cs typeface="Times New Roman"/>
                      </a:endParaRPr>
                    </a:p>
                  </a:txBody>
                  <a:tcPr marL="61718" marR="61718" marT="0" marB="0"/>
                </a:tc>
                <a:tc gridSpan="3">
                  <a:txBody>
                    <a:bodyPr/>
                    <a:lstStyle/>
                    <a:p>
                      <a:pPr algn="ctr">
                        <a:lnSpc>
                          <a:spcPct val="200000"/>
                        </a:lnSpc>
                        <a:spcAft>
                          <a:spcPts val="0"/>
                        </a:spcAft>
                      </a:pPr>
                      <a:r>
                        <a:rPr lang="ru-RU" sz="1500" dirty="0" smtClean="0">
                          <a:effectLst/>
                          <a:latin typeface="+mn-lt"/>
                          <a:ea typeface="+mn-ea"/>
                          <a:cs typeface="+mn-cs"/>
                        </a:rPr>
                        <a:t>2-й</a:t>
                      </a:r>
                      <a:r>
                        <a:rPr lang="ru-RU" sz="1500" baseline="0" dirty="0" smtClean="0">
                          <a:effectLst/>
                          <a:latin typeface="+mn-lt"/>
                          <a:ea typeface="+mn-ea"/>
                          <a:cs typeface="+mn-cs"/>
                        </a:rPr>
                        <a:t> этап</a:t>
                      </a:r>
                      <a:endParaRPr lang="en-CA" sz="1500" dirty="0">
                        <a:effectLst/>
                        <a:latin typeface="Calibri"/>
                        <a:ea typeface="Calibri"/>
                        <a:cs typeface="Times New Roman"/>
                      </a:endParaRPr>
                    </a:p>
                  </a:txBody>
                  <a:tcPr marL="61718" marR="61718" marT="0" marB="0"/>
                </a:tc>
                <a:tc hMerge="1">
                  <a:txBody>
                    <a:bodyPr/>
                    <a:lstStyle/>
                    <a:p>
                      <a:endParaRPr lang="en-CA"/>
                    </a:p>
                  </a:txBody>
                  <a:tcPr/>
                </a:tc>
                <a:tc hMerge="1">
                  <a:txBody>
                    <a:bodyPr/>
                    <a:lstStyle/>
                    <a:p>
                      <a:endParaRPr lang="en-CA"/>
                    </a:p>
                  </a:txBody>
                  <a:tcPr/>
                </a:tc>
                <a:tc gridSpan="4">
                  <a:txBody>
                    <a:bodyPr/>
                    <a:lstStyle/>
                    <a:p>
                      <a:pPr algn="ctr">
                        <a:lnSpc>
                          <a:spcPct val="200000"/>
                        </a:lnSpc>
                        <a:spcAft>
                          <a:spcPts val="0"/>
                        </a:spcAft>
                      </a:pPr>
                      <a:r>
                        <a:rPr lang="ru-RU" sz="1500" dirty="0" smtClean="0">
                          <a:effectLst/>
                          <a:latin typeface="+mn-lt"/>
                          <a:ea typeface="+mn-ea"/>
                          <a:cs typeface="+mn-cs"/>
                        </a:rPr>
                        <a:t>3-й</a:t>
                      </a:r>
                      <a:r>
                        <a:rPr lang="ru-RU" sz="1500" baseline="0" dirty="0" smtClean="0">
                          <a:effectLst/>
                          <a:latin typeface="+mn-lt"/>
                          <a:ea typeface="+mn-ea"/>
                          <a:cs typeface="+mn-cs"/>
                        </a:rPr>
                        <a:t> этап</a:t>
                      </a:r>
                      <a:endParaRPr lang="en-CA" sz="1500" dirty="0">
                        <a:effectLst/>
                        <a:latin typeface="Calibri"/>
                        <a:ea typeface="Calibri"/>
                        <a:cs typeface="Times New Roman"/>
                      </a:endParaRPr>
                    </a:p>
                  </a:txBody>
                  <a:tcPr marL="61718" marR="61718" marT="0" marB="0"/>
                </a:tc>
                <a:tc hMerge="1">
                  <a:txBody>
                    <a:bodyPr/>
                    <a:lstStyle/>
                    <a:p>
                      <a:endParaRPr lang="en-CA"/>
                    </a:p>
                  </a:txBody>
                  <a:tcPr/>
                </a:tc>
                <a:tc hMerge="1">
                  <a:txBody>
                    <a:bodyPr/>
                    <a:lstStyle/>
                    <a:p>
                      <a:endParaRPr lang="en-CA"/>
                    </a:p>
                  </a:txBody>
                  <a:tcPr/>
                </a:tc>
                <a:tc hMerge="1">
                  <a:txBody>
                    <a:bodyPr/>
                    <a:lstStyle/>
                    <a:p>
                      <a:endParaRPr lang="en-CA"/>
                    </a:p>
                  </a:txBody>
                  <a:tcPr/>
                </a:tc>
              </a:tr>
              <a:tr h="431240">
                <a:tc vMerge="1">
                  <a:txBody>
                    <a:bodyPr/>
                    <a:lstStyle/>
                    <a:p>
                      <a:endParaRPr lang="en-CA"/>
                    </a:p>
                  </a:txBody>
                  <a:tcPr/>
                </a:tc>
                <a:tc>
                  <a:txBody>
                    <a:bodyPr/>
                    <a:lstStyle/>
                    <a:p>
                      <a:pPr>
                        <a:lnSpc>
                          <a:spcPct val="200000"/>
                        </a:lnSpc>
                        <a:spcAft>
                          <a:spcPts val="0"/>
                        </a:spcAft>
                      </a:pPr>
                      <a:r>
                        <a:rPr lang="en-CA" sz="1500">
                          <a:effectLst/>
                        </a:rPr>
                        <a:t>α (N=37)</a:t>
                      </a:r>
                      <a:endParaRPr lang="en-CA" sz="1500">
                        <a:effectLst/>
                        <a:latin typeface="Calibri"/>
                        <a:ea typeface="Calibri"/>
                        <a:cs typeface="Times New Roman"/>
                      </a:endParaRPr>
                    </a:p>
                  </a:txBody>
                  <a:tcPr marL="61718" marR="61718" marT="0" marB="0"/>
                </a:tc>
                <a:tc>
                  <a:txBody>
                    <a:bodyPr/>
                    <a:lstStyle/>
                    <a:p>
                      <a:pPr>
                        <a:lnSpc>
                          <a:spcPct val="200000"/>
                        </a:lnSpc>
                        <a:spcAft>
                          <a:spcPts val="0"/>
                        </a:spcAft>
                      </a:pPr>
                      <a:r>
                        <a:rPr lang="en-CA" sz="1500" i="1" dirty="0">
                          <a:effectLst/>
                        </a:rPr>
                        <a:t>S </a:t>
                      </a:r>
                      <a:r>
                        <a:rPr lang="en-CA" sz="1500" dirty="0">
                          <a:effectLst/>
                        </a:rPr>
                        <a:t>(N=37)</a:t>
                      </a:r>
                      <a:endParaRPr lang="en-CA" sz="1500" dirty="0">
                        <a:effectLst/>
                        <a:latin typeface="Calibri"/>
                        <a:ea typeface="Calibri"/>
                        <a:cs typeface="Times New Roman"/>
                      </a:endParaRPr>
                    </a:p>
                  </a:txBody>
                  <a:tcPr marL="61718" marR="61718" marT="0" marB="0"/>
                </a:tc>
                <a:tc>
                  <a:txBody>
                    <a:bodyPr/>
                    <a:lstStyle/>
                    <a:p>
                      <a:pPr>
                        <a:lnSpc>
                          <a:spcPct val="200000"/>
                        </a:lnSpc>
                        <a:spcAft>
                          <a:spcPts val="0"/>
                        </a:spcAft>
                      </a:pPr>
                      <a:r>
                        <a:rPr lang="en-CA" sz="1500" i="1" dirty="0">
                          <a:effectLst/>
                        </a:rPr>
                        <a:t>r</a:t>
                      </a:r>
                      <a:r>
                        <a:rPr lang="en-CA" sz="1500" dirty="0">
                          <a:effectLst/>
                        </a:rPr>
                        <a:t> (N=57)</a:t>
                      </a:r>
                      <a:endParaRPr lang="en-CA" sz="1500" dirty="0">
                        <a:effectLst/>
                        <a:latin typeface="Calibri"/>
                        <a:ea typeface="Calibri"/>
                        <a:cs typeface="Times New Roman"/>
                      </a:endParaRPr>
                    </a:p>
                  </a:txBody>
                  <a:tcPr marL="61718" marR="61718" marT="0" marB="0"/>
                </a:tc>
                <a:tc>
                  <a:txBody>
                    <a:bodyPr/>
                    <a:lstStyle/>
                    <a:p>
                      <a:pPr>
                        <a:lnSpc>
                          <a:spcPct val="200000"/>
                        </a:lnSpc>
                        <a:spcAft>
                          <a:spcPts val="0"/>
                        </a:spcAft>
                      </a:pPr>
                      <a:r>
                        <a:rPr lang="en-CA" sz="1500">
                          <a:effectLst/>
                        </a:rPr>
                        <a:t>α (N=37)</a:t>
                      </a:r>
                      <a:endParaRPr lang="en-CA" sz="1500">
                        <a:effectLst/>
                        <a:latin typeface="Calibri"/>
                        <a:ea typeface="Calibri"/>
                        <a:cs typeface="Times New Roman"/>
                      </a:endParaRPr>
                    </a:p>
                  </a:txBody>
                  <a:tcPr marL="61718" marR="61718" marT="0" marB="0"/>
                </a:tc>
                <a:tc>
                  <a:txBody>
                    <a:bodyPr/>
                    <a:lstStyle/>
                    <a:p>
                      <a:pPr>
                        <a:lnSpc>
                          <a:spcPct val="200000"/>
                        </a:lnSpc>
                        <a:spcAft>
                          <a:spcPts val="0"/>
                        </a:spcAft>
                      </a:pPr>
                      <a:r>
                        <a:rPr lang="en-CA" sz="1500" i="1" dirty="0">
                          <a:effectLst/>
                        </a:rPr>
                        <a:t>S </a:t>
                      </a:r>
                      <a:r>
                        <a:rPr lang="en-CA" sz="1500" dirty="0">
                          <a:effectLst/>
                        </a:rPr>
                        <a:t>(N=37)</a:t>
                      </a:r>
                      <a:endParaRPr lang="en-CA" sz="1500" dirty="0">
                        <a:effectLst/>
                        <a:latin typeface="Calibri"/>
                        <a:ea typeface="Calibri"/>
                        <a:cs typeface="Times New Roman"/>
                      </a:endParaRPr>
                    </a:p>
                  </a:txBody>
                  <a:tcPr marL="61718" marR="61718" marT="0" marB="0"/>
                </a:tc>
                <a:tc>
                  <a:txBody>
                    <a:bodyPr/>
                    <a:lstStyle/>
                    <a:p>
                      <a:pPr>
                        <a:lnSpc>
                          <a:spcPct val="200000"/>
                        </a:lnSpc>
                        <a:spcAft>
                          <a:spcPts val="0"/>
                        </a:spcAft>
                      </a:pPr>
                      <a:r>
                        <a:rPr lang="en-CA" sz="1500" i="1" dirty="0">
                          <a:effectLst/>
                        </a:rPr>
                        <a:t>r</a:t>
                      </a:r>
                      <a:r>
                        <a:rPr lang="en-CA" sz="1500" dirty="0">
                          <a:effectLst/>
                        </a:rPr>
                        <a:t> (N=37)</a:t>
                      </a:r>
                      <a:endParaRPr lang="en-CA" sz="1500" dirty="0">
                        <a:effectLst/>
                        <a:latin typeface="Calibri"/>
                        <a:ea typeface="Calibri"/>
                        <a:cs typeface="Times New Roman"/>
                      </a:endParaRPr>
                    </a:p>
                  </a:txBody>
                  <a:tcPr marL="61718" marR="61718" marT="0" marB="0"/>
                </a:tc>
                <a:tc>
                  <a:txBody>
                    <a:bodyPr/>
                    <a:lstStyle/>
                    <a:p>
                      <a:pPr>
                        <a:lnSpc>
                          <a:spcPct val="200000"/>
                        </a:lnSpc>
                        <a:spcAft>
                          <a:spcPts val="0"/>
                        </a:spcAft>
                      </a:pPr>
                      <a:r>
                        <a:rPr lang="en-CA" sz="1500" i="1" dirty="0">
                          <a:effectLst/>
                        </a:rPr>
                        <a:t>r</a:t>
                      </a:r>
                      <a:r>
                        <a:rPr lang="en-CA" sz="1500" dirty="0">
                          <a:effectLst/>
                        </a:rPr>
                        <a:t> (N=57)</a:t>
                      </a:r>
                      <a:endParaRPr lang="en-CA" sz="1500" dirty="0">
                        <a:effectLst/>
                        <a:latin typeface="Calibri"/>
                        <a:ea typeface="Calibri"/>
                        <a:cs typeface="Times New Roman"/>
                      </a:endParaRPr>
                    </a:p>
                  </a:txBody>
                  <a:tcPr marL="61718" marR="61718" marT="0" marB="0"/>
                </a:tc>
              </a:tr>
              <a:tr h="237728">
                <a:tc>
                  <a:txBody>
                    <a:bodyPr/>
                    <a:lstStyle/>
                    <a:p>
                      <a:pPr>
                        <a:lnSpc>
                          <a:spcPct val="200000"/>
                        </a:lnSpc>
                        <a:spcAft>
                          <a:spcPts val="0"/>
                        </a:spcAft>
                      </a:pPr>
                      <a:r>
                        <a:rPr lang="en-CA" sz="1500" dirty="0" smtClean="0">
                          <a:effectLst/>
                        </a:rPr>
                        <a:t>A+C</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0.575</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0.820</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0.908</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0.412</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0.640</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0.818</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0.774</a:t>
                      </a:r>
                      <a:endParaRPr lang="en-CA" sz="1500">
                        <a:effectLst/>
                        <a:latin typeface="Calibri"/>
                        <a:ea typeface="Calibri"/>
                        <a:cs typeface="Times New Roman"/>
                      </a:endParaRPr>
                    </a:p>
                  </a:txBody>
                  <a:tcPr marL="61718" marR="61718" marT="0" marB="0"/>
                </a:tc>
              </a:tr>
              <a:tr h="276584">
                <a:tc>
                  <a:txBody>
                    <a:bodyPr/>
                    <a:lstStyle/>
                    <a:p>
                      <a:pPr>
                        <a:lnSpc>
                          <a:spcPct val="200000"/>
                        </a:lnSpc>
                        <a:spcAft>
                          <a:spcPts val="0"/>
                        </a:spcAft>
                      </a:pPr>
                      <a:r>
                        <a:rPr lang="en-CA" sz="1500" dirty="0" smtClean="0">
                          <a:effectLst/>
                        </a:rPr>
                        <a:t>C+B</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dirty="0">
                          <a:effectLst/>
                        </a:rPr>
                        <a:t>0.535</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0.802</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0.949</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0.436</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0.679</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0.934</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0.909</a:t>
                      </a:r>
                      <a:endParaRPr lang="en-CA" sz="1500">
                        <a:effectLst/>
                        <a:latin typeface="Calibri"/>
                        <a:ea typeface="Calibri"/>
                        <a:cs typeface="Times New Roman"/>
                      </a:endParaRPr>
                    </a:p>
                  </a:txBody>
                  <a:tcPr marL="61718" marR="61718" marT="0" marB="0"/>
                </a:tc>
              </a:tr>
              <a:tr h="315440">
                <a:tc>
                  <a:txBody>
                    <a:bodyPr/>
                    <a:lstStyle/>
                    <a:p>
                      <a:pPr>
                        <a:lnSpc>
                          <a:spcPct val="200000"/>
                        </a:lnSpc>
                        <a:spcAft>
                          <a:spcPts val="0"/>
                        </a:spcAft>
                      </a:pPr>
                      <a:r>
                        <a:rPr lang="en-CA" sz="1500" dirty="0" smtClean="0">
                          <a:effectLst/>
                        </a:rPr>
                        <a:t>C+D</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0.555</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0.812</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0.869</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0.434</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0.698</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0.957</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0.674</a:t>
                      </a:r>
                      <a:endParaRPr lang="en-CA" sz="1500">
                        <a:effectLst/>
                        <a:latin typeface="Calibri"/>
                        <a:ea typeface="Calibri"/>
                        <a:cs typeface="Times New Roman"/>
                      </a:endParaRPr>
                    </a:p>
                  </a:txBody>
                  <a:tcPr marL="61718" marR="61718" marT="0" marB="0"/>
                </a:tc>
              </a:tr>
              <a:tr h="282288">
                <a:tc>
                  <a:txBody>
                    <a:bodyPr/>
                    <a:lstStyle/>
                    <a:p>
                      <a:pPr>
                        <a:lnSpc>
                          <a:spcPct val="200000"/>
                        </a:lnSpc>
                        <a:spcAft>
                          <a:spcPts val="0"/>
                        </a:spcAft>
                      </a:pPr>
                      <a:r>
                        <a:rPr lang="en-CA" sz="1500" dirty="0" smtClean="0">
                          <a:effectLst/>
                        </a:rPr>
                        <a:t>A+B</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0.544</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0.813</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0.833</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0.423</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0.653</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0.848</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0.656</a:t>
                      </a:r>
                      <a:endParaRPr lang="en-CA" sz="1500">
                        <a:effectLst/>
                        <a:latin typeface="Calibri"/>
                        <a:ea typeface="Calibri"/>
                        <a:cs typeface="Times New Roman"/>
                      </a:endParaRPr>
                    </a:p>
                  </a:txBody>
                  <a:tcPr marL="61718" marR="61718" marT="0" marB="0"/>
                </a:tc>
              </a:tr>
              <a:tr h="249136">
                <a:tc>
                  <a:txBody>
                    <a:bodyPr/>
                    <a:lstStyle/>
                    <a:p>
                      <a:pPr>
                        <a:lnSpc>
                          <a:spcPct val="200000"/>
                        </a:lnSpc>
                        <a:spcAft>
                          <a:spcPts val="0"/>
                        </a:spcAft>
                      </a:pPr>
                      <a:r>
                        <a:rPr lang="en-CA" sz="1500" dirty="0" smtClean="0">
                          <a:effectLst/>
                        </a:rPr>
                        <a:t>A+D</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0.519</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0.811</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0.755</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0.404</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0.666</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0.873</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0.534</a:t>
                      </a:r>
                      <a:endParaRPr lang="en-CA" sz="1500">
                        <a:effectLst/>
                        <a:latin typeface="Calibri"/>
                        <a:ea typeface="Calibri"/>
                        <a:cs typeface="Times New Roman"/>
                      </a:endParaRPr>
                    </a:p>
                  </a:txBody>
                  <a:tcPr marL="61718" marR="61718" marT="0" marB="0"/>
                </a:tc>
              </a:tr>
              <a:tr h="360000">
                <a:tc>
                  <a:txBody>
                    <a:bodyPr/>
                    <a:lstStyle/>
                    <a:p>
                      <a:pPr>
                        <a:lnSpc>
                          <a:spcPct val="200000"/>
                        </a:lnSpc>
                        <a:spcAft>
                          <a:spcPts val="0"/>
                        </a:spcAft>
                      </a:pPr>
                      <a:r>
                        <a:rPr lang="en-CA" sz="1500" dirty="0" smtClean="0">
                          <a:effectLst/>
                        </a:rPr>
                        <a:t>B+D</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0.496</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dirty="0">
                          <a:effectLst/>
                        </a:rPr>
                        <a:t>0.797</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0.831</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0.399</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0.687</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0.937</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dirty="0">
                          <a:effectLst/>
                        </a:rPr>
                        <a:t>0.721</a:t>
                      </a:r>
                      <a:endParaRPr lang="en-CA" sz="1500" dirty="0">
                        <a:effectLst/>
                        <a:latin typeface="Calibri"/>
                        <a:ea typeface="Calibri"/>
                        <a:cs typeface="Times New Roman"/>
                      </a:endParaRPr>
                    </a:p>
                  </a:txBody>
                  <a:tcPr marL="61718" marR="61718" marT="0" marB="0"/>
                </a:tc>
              </a:tr>
              <a:tr h="326848">
                <a:tc>
                  <a:txBody>
                    <a:bodyPr/>
                    <a:lstStyle/>
                    <a:p>
                      <a:pPr algn="r">
                        <a:lnSpc>
                          <a:spcPct val="200000"/>
                        </a:lnSpc>
                        <a:spcAft>
                          <a:spcPts val="0"/>
                        </a:spcAft>
                      </a:pPr>
                      <a:r>
                        <a:rPr lang="ru-RU" sz="1500" dirty="0" smtClean="0">
                          <a:effectLst/>
                        </a:rPr>
                        <a:t>Среднее</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0.537</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0.809</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0.858</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0.418</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0.671</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0.895</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dirty="0">
                          <a:effectLst/>
                        </a:rPr>
                        <a:t>0.711</a:t>
                      </a:r>
                      <a:endParaRPr lang="en-CA" sz="1500" dirty="0">
                        <a:effectLst/>
                        <a:latin typeface="Calibri"/>
                        <a:ea typeface="Calibri"/>
                        <a:cs typeface="Times New Roman"/>
                      </a:endParaRPr>
                    </a:p>
                  </a:txBody>
                  <a:tcPr marL="61718" marR="61718" marT="0" marB="0" anchor="ctr"/>
                </a:tc>
              </a:tr>
              <a:tr h="365704">
                <a:tc>
                  <a:txBody>
                    <a:bodyPr/>
                    <a:lstStyle/>
                    <a:p>
                      <a:pPr>
                        <a:lnSpc>
                          <a:spcPct val="200000"/>
                        </a:lnSpc>
                        <a:spcAft>
                          <a:spcPts val="0"/>
                        </a:spcAft>
                      </a:pPr>
                      <a:r>
                        <a:rPr lang="en-CA" sz="1500" dirty="0" smtClean="0">
                          <a:effectLst/>
                        </a:rPr>
                        <a:t>C+A+B</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0.465</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dirty="0">
                          <a:effectLst/>
                        </a:rPr>
                        <a:t>0.590</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0.289</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0.365</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r>
              <a:tr h="332552">
                <a:tc>
                  <a:txBody>
                    <a:bodyPr/>
                    <a:lstStyle/>
                    <a:p>
                      <a:pPr>
                        <a:lnSpc>
                          <a:spcPct val="200000"/>
                        </a:lnSpc>
                        <a:spcAft>
                          <a:spcPts val="0"/>
                        </a:spcAft>
                      </a:pPr>
                      <a:r>
                        <a:rPr lang="en-CA" sz="1500" dirty="0" smtClean="0">
                          <a:effectLst/>
                        </a:rPr>
                        <a:t>C+A+D</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0.465</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0.590</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0.286</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0.375</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r>
              <a:tr h="227392">
                <a:tc>
                  <a:txBody>
                    <a:bodyPr/>
                    <a:lstStyle/>
                    <a:p>
                      <a:pPr>
                        <a:lnSpc>
                          <a:spcPct val="200000"/>
                        </a:lnSpc>
                        <a:spcAft>
                          <a:spcPts val="0"/>
                        </a:spcAft>
                      </a:pPr>
                      <a:r>
                        <a:rPr lang="en-CA" sz="1500" dirty="0" smtClean="0">
                          <a:effectLst/>
                        </a:rPr>
                        <a:t>A+D+B</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0.432</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0.574</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0.278</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dirty="0">
                          <a:effectLst/>
                        </a:rPr>
                        <a:t>0.371</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r>
              <a:tr h="194240">
                <a:tc>
                  <a:txBody>
                    <a:bodyPr/>
                    <a:lstStyle/>
                    <a:p>
                      <a:pPr>
                        <a:lnSpc>
                          <a:spcPct val="200000"/>
                        </a:lnSpc>
                        <a:spcAft>
                          <a:spcPts val="0"/>
                        </a:spcAft>
                      </a:pPr>
                      <a:r>
                        <a:rPr lang="en-CA" sz="1500" dirty="0" smtClean="0">
                          <a:effectLst/>
                        </a:rPr>
                        <a:t>C+B+D</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0.440</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0.570</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0.299</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0.398</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r>
              <a:tr h="305104">
                <a:tc>
                  <a:txBody>
                    <a:bodyPr/>
                    <a:lstStyle/>
                    <a:p>
                      <a:pPr algn="r">
                        <a:lnSpc>
                          <a:spcPct val="200000"/>
                        </a:lnSpc>
                        <a:spcAft>
                          <a:spcPts val="0"/>
                        </a:spcAft>
                      </a:pPr>
                      <a:r>
                        <a:rPr lang="en-US" sz="1500" dirty="0" smtClean="0">
                          <a:effectLst/>
                          <a:latin typeface="+mn-lt"/>
                          <a:ea typeface="+mn-ea"/>
                          <a:cs typeface="+mn-cs"/>
                        </a:rPr>
                        <a:t>C</a:t>
                      </a:r>
                      <a:r>
                        <a:rPr lang="ru-RU" sz="1500" dirty="0" smtClean="0">
                          <a:effectLst/>
                          <a:latin typeface="+mn-lt"/>
                          <a:ea typeface="+mn-ea"/>
                          <a:cs typeface="+mn-cs"/>
                        </a:rPr>
                        <a:t>реднее</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0.4505</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0.581</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0.288</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0.377</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nchor="ctr"/>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nchor="ctr"/>
                </a:tc>
              </a:tr>
              <a:tr h="431240">
                <a:tc>
                  <a:txBody>
                    <a:bodyPr/>
                    <a:lstStyle/>
                    <a:p>
                      <a:pPr>
                        <a:lnSpc>
                          <a:spcPct val="200000"/>
                        </a:lnSpc>
                        <a:spcAft>
                          <a:spcPts val="0"/>
                        </a:spcAft>
                      </a:pPr>
                      <a:r>
                        <a:rPr lang="en-CA" sz="1500" dirty="0" smtClean="0">
                          <a:effectLst/>
                        </a:rPr>
                        <a:t>A+B+C+D</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dirty="0">
                          <a:effectLst/>
                        </a:rPr>
                        <a:t>0.367</a:t>
                      </a:r>
                      <a:endParaRPr lang="en-CA" sz="1500" dirty="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0.420</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0.208</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0.245</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a:effectLst/>
                        </a:rPr>
                        <a:t>-</a:t>
                      </a:r>
                      <a:endParaRPr lang="en-CA" sz="1500">
                        <a:effectLst/>
                        <a:latin typeface="Calibri"/>
                        <a:ea typeface="Calibri"/>
                        <a:cs typeface="Times New Roman"/>
                      </a:endParaRPr>
                    </a:p>
                  </a:txBody>
                  <a:tcPr marL="61718" marR="61718" marT="0" marB="0"/>
                </a:tc>
                <a:tc>
                  <a:txBody>
                    <a:bodyPr/>
                    <a:lstStyle/>
                    <a:p>
                      <a:pPr algn="ctr">
                        <a:lnSpc>
                          <a:spcPct val="200000"/>
                        </a:lnSpc>
                        <a:spcAft>
                          <a:spcPts val="0"/>
                        </a:spcAft>
                      </a:pPr>
                      <a:r>
                        <a:rPr lang="en-CA" sz="1500" dirty="0">
                          <a:effectLst/>
                        </a:rPr>
                        <a:t>-</a:t>
                      </a:r>
                      <a:endParaRPr lang="en-CA" sz="1500" dirty="0">
                        <a:effectLst/>
                        <a:latin typeface="Calibri"/>
                        <a:ea typeface="Calibri"/>
                        <a:cs typeface="Times New Roman"/>
                      </a:endParaRPr>
                    </a:p>
                  </a:txBody>
                  <a:tcPr marL="61718" marR="61718" marT="0" marB="0"/>
                </a:tc>
              </a:tr>
            </a:tbl>
          </a:graphicData>
        </a:graphic>
      </p:graphicFrame>
      <p:sp>
        <p:nvSpPr>
          <p:cNvPr id="6" name="Slide Number Placeholder 5"/>
          <p:cNvSpPr>
            <a:spLocks noGrp="1"/>
          </p:cNvSpPr>
          <p:nvPr>
            <p:ph type="sldNum" sz="quarter" idx="12"/>
          </p:nvPr>
        </p:nvSpPr>
        <p:spPr/>
        <p:txBody>
          <a:bodyPr/>
          <a:lstStyle/>
          <a:p>
            <a:pPr>
              <a:defRPr/>
            </a:pPr>
            <a:fld id="{D94C1E78-E5BE-4241-8271-9AC6A96A5F77}" type="slidenum">
              <a:rPr lang="en-CA"/>
              <a:pPr>
                <a:defRPr/>
              </a:pPr>
              <a:t>23</a:t>
            </a:fld>
            <a:endParaRPr lang="en-CA"/>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68313" y="115888"/>
            <a:ext cx="8229600" cy="1143000"/>
          </a:xfrm>
        </p:spPr>
        <p:txBody>
          <a:bodyPr/>
          <a:lstStyle/>
          <a:p>
            <a:pPr eaLnBrk="1" hangingPunct="1"/>
            <a:r>
              <a:rPr lang="ru-RU" smtClean="0"/>
              <a:t>Выводы</a:t>
            </a:r>
            <a:endParaRPr lang="en-CA" smtClean="0"/>
          </a:p>
        </p:txBody>
      </p:sp>
      <p:sp>
        <p:nvSpPr>
          <p:cNvPr id="23555" name="Content Placeholder 2"/>
          <p:cNvSpPr>
            <a:spLocks noGrp="1"/>
          </p:cNvSpPr>
          <p:nvPr>
            <p:ph idx="1"/>
          </p:nvPr>
        </p:nvSpPr>
        <p:spPr>
          <a:xfrm>
            <a:off x="107950" y="1268413"/>
            <a:ext cx="8928100" cy="5113337"/>
          </a:xfrm>
        </p:spPr>
        <p:txBody>
          <a:bodyPr rtlCol="0">
            <a:normAutofit fontScale="92500" lnSpcReduction="20000"/>
          </a:bodyPr>
          <a:lstStyle/>
          <a:p>
            <a:pPr marL="514350" indent="-514350" eaLnBrk="1" fontAlgn="auto" hangingPunct="1">
              <a:spcAft>
                <a:spcPts val="0"/>
              </a:spcAft>
              <a:buFont typeface="Calibri" pitchFamily="34" charset="0"/>
              <a:buAutoNum type="arabicPeriod"/>
              <a:defRPr/>
            </a:pPr>
            <a:r>
              <a:rPr lang="ru-RU" sz="2700" dirty="0" smtClean="0"/>
              <a:t>Автор лучше, чем читатель,  «различает» базовые идеи своего текста, даже если читатель знает авторские идеи. </a:t>
            </a:r>
          </a:p>
          <a:p>
            <a:pPr marL="514350" indent="-514350" eaLnBrk="1" fontAlgn="auto" hangingPunct="1">
              <a:spcAft>
                <a:spcPts val="0"/>
              </a:spcAft>
              <a:buFont typeface="Calibri" pitchFamily="34" charset="0"/>
              <a:buAutoNum type="arabicPeriod"/>
              <a:defRPr/>
            </a:pPr>
            <a:r>
              <a:rPr lang="ru-RU" sz="2700" dirty="0" smtClean="0"/>
              <a:t>В то же время читатель может точнее интерпретировать  текст автора, то есть лучше соотносить определенные куски текста с базовыми идеями (эффект «</a:t>
            </a:r>
            <a:r>
              <a:rPr lang="ru-RU" sz="2700" dirty="0" err="1" smtClean="0"/>
              <a:t>замыленного</a:t>
            </a:r>
            <a:r>
              <a:rPr lang="ru-RU" sz="2700" dirty="0" smtClean="0"/>
              <a:t> взгляда» автора).</a:t>
            </a:r>
          </a:p>
          <a:p>
            <a:pPr marL="514350" indent="-514350" eaLnBrk="1" fontAlgn="auto" hangingPunct="1">
              <a:spcAft>
                <a:spcPts val="0"/>
              </a:spcAft>
              <a:buFont typeface="Calibri" pitchFamily="34" charset="0"/>
              <a:buAutoNum type="arabicPeriod"/>
              <a:defRPr/>
            </a:pPr>
            <a:r>
              <a:rPr lang="ru-RU" sz="2700" dirty="0" smtClean="0"/>
              <a:t>Кроме того, читатель способен  находить в тексте автора больше идей, чем их различает автор. Другими словами, он смотрит на текст через свои «линзы», позволяющие ему видеть подчас неожиданные и парадоксальные для автора смыслы. </a:t>
            </a:r>
          </a:p>
          <a:p>
            <a:pPr marL="514350" indent="-514350" eaLnBrk="1" fontAlgn="auto" hangingPunct="1">
              <a:spcAft>
                <a:spcPts val="0"/>
              </a:spcAft>
              <a:buFont typeface="Calibri" pitchFamily="34" charset="0"/>
              <a:buAutoNum type="arabicPeriod"/>
              <a:defRPr/>
            </a:pPr>
            <a:r>
              <a:rPr lang="ru-RU" sz="2700" dirty="0" smtClean="0"/>
              <a:t>Хотя текст может быть интерпретирован способами,  весьма отдаленными от авторского замысла, их количество все же не является безграничным. Чем дальше интерпретация от авторского замысла, тем ниже надежность интерпретации</a:t>
            </a:r>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975B6723-2176-4E67-9AEE-D96BC6DBFCF7}" type="slidenum">
              <a:rPr lang="en-CA"/>
              <a:pPr>
                <a:defRPr/>
              </a:pPr>
              <a:t>24</a:t>
            </a:fld>
            <a:endParaRPr lang="en-CA"/>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68313" y="115888"/>
            <a:ext cx="8229600" cy="1143000"/>
          </a:xfrm>
        </p:spPr>
        <p:txBody>
          <a:bodyPr/>
          <a:lstStyle/>
          <a:p>
            <a:pPr eaLnBrk="1" hangingPunct="1"/>
            <a:r>
              <a:rPr lang="ru-RU" smtClean="0"/>
              <a:t>Выводы (продолжение)</a:t>
            </a:r>
            <a:endParaRPr lang="en-CA" smtClean="0"/>
          </a:p>
        </p:txBody>
      </p:sp>
      <p:sp>
        <p:nvSpPr>
          <p:cNvPr id="26627" name="Content Placeholder 2"/>
          <p:cNvSpPr>
            <a:spLocks noGrp="1"/>
          </p:cNvSpPr>
          <p:nvPr>
            <p:ph idx="1"/>
          </p:nvPr>
        </p:nvSpPr>
        <p:spPr>
          <a:xfrm>
            <a:off x="107950" y="1341438"/>
            <a:ext cx="8928100" cy="4784725"/>
          </a:xfrm>
        </p:spPr>
        <p:txBody>
          <a:bodyPr/>
          <a:lstStyle/>
          <a:p>
            <a:pPr marL="514350" indent="-514350" eaLnBrk="1" hangingPunct="1">
              <a:buFont typeface="Calibri" pitchFamily="34" charset="0"/>
              <a:buAutoNum type="arabicPeriod" startAt="4"/>
            </a:pPr>
            <a:r>
              <a:rPr lang="ru-RU" sz="2700" smtClean="0"/>
              <a:t>Замысел автора более понятен читателям и воспринимается ими с наименьшими затратами, если текст имеет  удобочитаемую форму и выражен в стандартном формате научной статьи.</a:t>
            </a:r>
          </a:p>
          <a:p>
            <a:pPr marL="514350" indent="-514350" eaLnBrk="1" hangingPunct="1">
              <a:buFont typeface="Calibri" pitchFamily="34" charset="0"/>
              <a:buAutoNum type="arabicPeriod" startAt="4"/>
            </a:pPr>
            <a:r>
              <a:rPr lang="ru-RU" sz="2700" smtClean="0"/>
              <a:t>Исследование показало, что  глубокое чтение не является  «легким», так как требует большего включения читателя в эту работу.   Однако в случае глубокого чтения рост затрат времени и внимания приводит к росту «добавленной стоимости» в толковании и понимании научных текстов.</a:t>
            </a:r>
            <a:endParaRPr lang="en-CA" sz="2700" smtClean="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C85B3517-2F33-424F-BC6C-49A575CFBE07}" type="slidenum">
              <a:rPr lang="en-CA"/>
              <a:pPr>
                <a:defRPr/>
              </a:pPr>
              <a:t>25</a:t>
            </a:fld>
            <a:endParaRPr lang="en-CA"/>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ru-RU" smtClean="0"/>
              <a:t>Печатная версия доклада</a:t>
            </a:r>
            <a:endParaRPr lang="en-CA" smtClean="0"/>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charset="0"/>
              <a:buNone/>
              <a:defRPr/>
            </a:pPr>
            <a:endParaRPr lang="ru-RU" dirty="0" smtClean="0"/>
          </a:p>
          <a:p>
            <a:pPr marL="0" indent="0" eaLnBrk="1" fontAlgn="auto" hangingPunct="1">
              <a:spcAft>
                <a:spcPts val="0"/>
              </a:spcAft>
              <a:buFont typeface="Arial" charset="0"/>
              <a:buNone/>
              <a:defRPr/>
            </a:pPr>
            <a:r>
              <a:rPr lang="ru-RU" dirty="0" smtClean="0"/>
              <a:t>А.Н. Олейник, С.Г. Кирдина, И.П. Попова, Т.Ю. Шаталова. «Как ученые читают друг друга: основы теории академического чтения и ее эмпирическая проверка». </a:t>
            </a:r>
            <a:r>
              <a:rPr lang="en-US" dirty="0" smtClean="0"/>
              <a:t>//</a:t>
            </a:r>
            <a:r>
              <a:rPr lang="ru-RU" smtClean="0"/>
              <a:t> </a:t>
            </a:r>
            <a:r>
              <a:rPr lang="ru-RU" i="1" dirty="0" smtClean="0"/>
              <a:t>СОЦИС</a:t>
            </a:r>
            <a:r>
              <a:rPr lang="ru-RU" dirty="0" smtClean="0"/>
              <a:t>, №7, 2013 (принята к </a:t>
            </a:r>
            <a:r>
              <a:rPr lang="ru-RU" smtClean="0"/>
              <a:t>публикации).</a:t>
            </a:r>
            <a:endParaRPr lang="en-CA" dirty="0"/>
          </a:p>
          <a:p>
            <a:pPr eaLnBrk="1" fontAlgn="auto" hangingPunct="1">
              <a:spcAft>
                <a:spcPts val="0"/>
              </a:spcAft>
              <a:buFont typeface="Arial" pitchFamily="34" charset="0"/>
              <a:buChar char="•"/>
              <a:defRPr/>
            </a:pPr>
            <a:endParaRPr lang="en-CA" dirty="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B0B17850-4E42-4792-B7AA-AFF47117FF59}" type="slidenum">
              <a:rPr lang="en-CA"/>
              <a:pPr>
                <a:defRPr/>
              </a:pPr>
              <a:t>26</a:t>
            </a:fld>
            <a:endParaRPr lang="en-CA"/>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p:txBody>
          <a:bodyPr/>
          <a:lstStyle/>
          <a:p>
            <a:pPr eaLnBrk="1" hangingPunct="1"/>
            <a:endParaRPr lang="ru-RU" smtClean="0"/>
          </a:p>
        </p:txBody>
      </p:sp>
      <p:sp>
        <p:nvSpPr>
          <p:cNvPr id="3" name="Содержимое 2"/>
          <p:cNvSpPr>
            <a:spLocks noGrp="1"/>
          </p:cNvSpPr>
          <p:nvPr>
            <p:ph idx="1"/>
          </p:nvPr>
        </p:nvSpPr>
        <p:spPr/>
        <p:txBody>
          <a:bodyPr/>
          <a:lstStyle/>
          <a:p>
            <a:pPr algn="ctr" eaLnBrk="1" hangingPunct="1">
              <a:buFont typeface="Arial" charset="0"/>
              <a:buNone/>
              <a:defRPr/>
            </a:pPr>
            <a:r>
              <a:rPr lang="ru-RU" sz="4000" b="1" dirty="0" smtClean="0"/>
              <a:t>Спасибо за внимание!</a:t>
            </a:r>
            <a:endParaRPr lang="en-US" sz="4000" b="1" dirty="0" smtClean="0"/>
          </a:p>
          <a:p>
            <a:pPr algn="ctr" eaLnBrk="1" hangingPunct="1">
              <a:buFont typeface="Arial" charset="0"/>
              <a:buNone/>
              <a:defRPr/>
            </a:pPr>
            <a:r>
              <a:rPr lang="en-US" sz="4000" dirty="0" smtClean="0">
                <a:solidFill>
                  <a:schemeClr val="accent4">
                    <a:lumMod val="60000"/>
                    <a:lumOff val="40000"/>
                  </a:schemeClr>
                </a:solidFill>
                <a:hlinkClick r:id="rId2"/>
              </a:rPr>
              <a:t>aoleynik@hotmail.com</a:t>
            </a:r>
            <a:endParaRPr lang="en-US" sz="4000" dirty="0" smtClean="0">
              <a:solidFill>
                <a:schemeClr val="accent4">
                  <a:lumMod val="60000"/>
                  <a:lumOff val="40000"/>
                </a:schemeClr>
              </a:solidFill>
            </a:endParaRPr>
          </a:p>
          <a:p>
            <a:pPr algn="ctr" eaLnBrk="1" hangingPunct="1">
              <a:buFont typeface="Arial" charset="0"/>
              <a:buNone/>
              <a:defRPr/>
            </a:pPr>
            <a:r>
              <a:rPr lang="en-US" sz="4000" dirty="0" smtClean="0">
                <a:solidFill>
                  <a:schemeClr val="accent4">
                    <a:lumMod val="60000"/>
                    <a:lumOff val="40000"/>
                  </a:schemeClr>
                </a:solidFill>
                <a:hlinkClick r:id="rId3"/>
              </a:rPr>
              <a:t>kirdina@bk.ru</a:t>
            </a:r>
            <a:endParaRPr lang="en-US" sz="4000" dirty="0" smtClean="0">
              <a:solidFill>
                <a:schemeClr val="accent4">
                  <a:lumMod val="60000"/>
                  <a:lumOff val="40000"/>
                </a:schemeClr>
              </a:solidFill>
            </a:endParaRPr>
          </a:p>
          <a:p>
            <a:pPr algn="ctr" eaLnBrk="1" hangingPunct="1">
              <a:buFont typeface="Arial" charset="0"/>
              <a:buNone/>
              <a:defRPr/>
            </a:pPr>
            <a:r>
              <a:rPr lang="en-US" sz="4000" u="sng" dirty="0" smtClean="0">
                <a:solidFill>
                  <a:schemeClr val="accent4">
                    <a:lumMod val="60000"/>
                    <a:lumOff val="40000"/>
                  </a:schemeClr>
                </a:solidFill>
              </a:rPr>
              <a:t>irina_popova@list.ru</a:t>
            </a:r>
            <a:endParaRPr lang="ru-RU" sz="4000" u="sng" dirty="0">
              <a:solidFill>
                <a:schemeClr val="accent4">
                  <a:lumMod val="60000"/>
                  <a:lumOff val="40000"/>
                </a:schemeClr>
              </a:solidFill>
            </a:endParaRPr>
          </a:p>
        </p:txBody>
      </p:sp>
      <p:sp>
        <p:nvSpPr>
          <p:cNvPr id="4" name="Дата 3"/>
          <p:cNvSpPr>
            <a:spLocks noGrp="1"/>
          </p:cNvSpPr>
          <p:nvPr>
            <p:ph type="dt" sz="quarter" idx="10"/>
          </p:nvPr>
        </p:nvSpPr>
        <p:spPr/>
        <p:txBody>
          <a:bodyPr/>
          <a:lstStyle/>
          <a:p>
            <a:pPr>
              <a:defRPr/>
            </a:pPr>
            <a:r>
              <a:rPr lang="en-CA" smtClean="0"/>
              <a:t>4/29/13</a:t>
            </a:r>
            <a:endParaRPr lang="en-CA"/>
          </a:p>
        </p:txBody>
      </p:sp>
      <p:sp>
        <p:nvSpPr>
          <p:cNvPr id="5" name="Нижний колонтитул 4"/>
          <p:cNvSpPr>
            <a:spLocks noGrp="1"/>
          </p:cNvSpPr>
          <p:nvPr>
            <p:ph type="ftr" sz="quarter" idx="11"/>
          </p:nvPr>
        </p:nvSpPr>
        <p:spPr/>
        <p:txBody>
          <a:bodyPr/>
          <a:lstStyle/>
          <a:p>
            <a:pPr>
              <a:defRPr/>
            </a:pPr>
            <a:r>
              <a:rPr lang="ru-RU" smtClean="0"/>
              <a:t>Совет РАН по новым явлениям</a:t>
            </a:r>
            <a:endParaRPr lang="en-CA"/>
          </a:p>
        </p:txBody>
      </p:sp>
      <p:sp>
        <p:nvSpPr>
          <p:cNvPr id="6" name="Номер слайда 5"/>
          <p:cNvSpPr>
            <a:spLocks noGrp="1"/>
          </p:cNvSpPr>
          <p:nvPr>
            <p:ph type="sldNum" sz="quarter" idx="12"/>
          </p:nvPr>
        </p:nvSpPr>
        <p:spPr/>
        <p:txBody>
          <a:bodyPr/>
          <a:lstStyle/>
          <a:p>
            <a:pPr>
              <a:defRPr/>
            </a:pPr>
            <a:fld id="{BB1A4A3C-DDEA-46C8-99B2-C96B641F1211}" type="slidenum">
              <a:rPr lang="en-CA" smtClean="0"/>
              <a:pPr>
                <a:defRPr/>
              </a:pPr>
              <a:t>27</a:t>
            </a:fld>
            <a:endParaRPr lang="en-C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ru-RU" smtClean="0"/>
              <a:t>Формы научной коммуникации</a:t>
            </a:r>
            <a:endParaRPr lang="en-CA" smtClean="0"/>
          </a:p>
        </p:txBody>
      </p:sp>
      <p:sp>
        <p:nvSpPr>
          <p:cNvPr id="4099" name="Text Placeholder 2"/>
          <p:cNvSpPr>
            <a:spLocks noGrp="1"/>
          </p:cNvSpPr>
          <p:nvPr>
            <p:ph type="body" idx="1"/>
          </p:nvPr>
        </p:nvSpPr>
        <p:spPr>
          <a:xfrm>
            <a:off x="468313" y="1268413"/>
            <a:ext cx="4040187" cy="639762"/>
          </a:xfrm>
        </p:spPr>
        <p:txBody>
          <a:bodyPr/>
          <a:lstStyle/>
          <a:p>
            <a:pPr eaLnBrk="1" hangingPunct="1"/>
            <a:r>
              <a:rPr lang="ru-RU" sz="2800" smtClean="0"/>
              <a:t>Персонифицированная</a:t>
            </a:r>
            <a:endParaRPr lang="en-CA" sz="2800" smtClean="0"/>
          </a:p>
        </p:txBody>
      </p:sp>
      <p:sp>
        <p:nvSpPr>
          <p:cNvPr id="6148" name="Content Placeholder 3"/>
          <p:cNvSpPr>
            <a:spLocks noGrp="1"/>
          </p:cNvSpPr>
          <p:nvPr>
            <p:ph sz="half" idx="2"/>
          </p:nvPr>
        </p:nvSpPr>
        <p:spPr>
          <a:xfrm>
            <a:off x="179388" y="1916113"/>
            <a:ext cx="4464050" cy="4210050"/>
          </a:xfrm>
        </p:spPr>
        <p:txBody>
          <a:bodyPr rtlCol="0">
            <a:normAutofit lnSpcReduction="10000"/>
          </a:bodyPr>
          <a:lstStyle/>
          <a:p>
            <a:pPr eaLnBrk="1" fontAlgn="auto" hangingPunct="1">
              <a:spcAft>
                <a:spcPts val="0"/>
              </a:spcAft>
              <a:buFont typeface="Arial" pitchFamily="34" charset="0"/>
              <a:buChar char="•"/>
              <a:defRPr/>
            </a:pPr>
            <a:r>
              <a:rPr lang="ru-RU" sz="2800" smtClean="0"/>
              <a:t>Состав участников оказывает влияние на результат взаимодействия</a:t>
            </a:r>
          </a:p>
          <a:p>
            <a:pPr eaLnBrk="1" fontAlgn="auto" hangingPunct="1">
              <a:spcAft>
                <a:spcPts val="0"/>
              </a:spcAft>
              <a:buFont typeface="Arial" pitchFamily="34" charset="0"/>
              <a:buChar char="•"/>
              <a:defRPr/>
            </a:pPr>
            <a:r>
              <a:rPr lang="ru-RU" sz="2800" smtClean="0"/>
              <a:t>Примеры: отношения с коллегами по работе, внутри научных сетей, презентация результатов на семинаре или конференции</a:t>
            </a:r>
            <a:endParaRPr lang="en-CA" sz="2800" smtClean="0"/>
          </a:p>
        </p:txBody>
      </p:sp>
      <p:sp>
        <p:nvSpPr>
          <p:cNvPr id="4101" name="Text Placeholder 4"/>
          <p:cNvSpPr>
            <a:spLocks noGrp="1"/>
          </p:cNvSpPr>
          <p:nvPr>
            <p:ph type="body" sz="quarter" idx="3"/>
          </p:nvPr>
        </p:nvSpPr>
        <p:spPr>
          <a:xfrm>
            <a:off x="4716463" y="1268413"/>
            <a:ext cx="4041775" cy="639762"/>
          </a:xfrm>
        </p:spPr>
        <p:txBody>
          <a:bodyPr/>
          <a:lstStyle/>
          <a:p>
            <a:pPr eaLnBrk="1" hangingPunct="1"/>
            <a:r>
              <a:rPr lang="ru-RU" sz="2800" smtClean="0"/>
              <a:t>Обезличенная</a:t>
            </a:r>
            <a:endParaRPr lang="en-CA" sz="2800" smtClean="0"/>
          </a:p>
        </p:txBody>
      </p:sp>
      <p:sp>
        <p:nvSpPr>
          <p:cNvPr id="4102" name="Content Placeholder 5"/>
          <p:cNvSpPr>
            <a:spLocks noGrp="1"/>
          </p:cNvSpPr>
          <p:nvPr>
            <p:ph sz="quarter" idx="4"/>
          </p:nvPr>
        </p:nvSpPr>
        <p:spPr>
          <a:xfrm>
            <a:off x="4645025" y="1916113"/>
            <a:ext cx="4319588" cy="4210050"/>
          </a:xfrm>
        </p:spPr>
        <p:txBody>
          <a:bodyPr/>
          <a:lstStyle/>
          <a:p>
            <a:pPr eaLnBrk="1" hangingPunct="1"/>
            <a:r>
              <a:rPr lang="ru-RU" sz="2800" smtClean="0"/>
              <a:t>Состав участников значим меньше, чем </a:t>
            </a:r>
            <a:r>
              <a:rPr lang="ru-RU" sz="2800" smtClean="0">
                <a:solidFill>
                  <a:srgbClr val="FF0000"/>
                </a:solidFill>
              </a:rPr>
              <a:t>предмет коммуникации</a:t>
            </a:r>
          </a:p>
          <a:p>
            <a:pPr eaLnBrk="1" hangingPunct="1"/>
            <a:r>
              <a:rPr lang="ru-RU" sz="2800" smtClean="0"/>
              <a:t>Примеры: </a:t>
            </a:r>
            <a:r>
              <a:rPr lang="ru-RU" sz="2800" smtClean="0">
                <a:solidFill>
                  <a:srgbClr val="FF0000"/>
                </a:solidFill>
              </a:rPr>
              <a:t>публикация</a:t>
            </a:r>
            <a:r>
              <a:rPr lang="ru-RU" sz="2800" smtClean="0"/>
              <a:t> научной статьи, монографии (</a:t>
            </a:r>
            <a:r>
              <a:rPr lang="ru-RU" sz="2800" smtClean="0">
                <a:solidFill>
                  <a:srgbClr val="FF0000"/>
                </a:solidFill>
              </a:rPr>
              <a:t>круг их читателей потенциально не ограничен</a:t>
            </a:r>
            <a:r>
              <a:rPr lang="ru-RU" sz="2800" smtClean="0"/>
              <a:t>)</a:t>
            </a:r>
            <a:endParaRPr lang="en-CA" sz="2800" smtClean="0"/>
          </a:p>
        </p:txBody>
      </p:sp>
      <p:sp>
        <p:nvSpPr>
          <p:cNvPr id="7" name="Date Placeholder 6"/>
          <p:cNvSpPr>
            <a:spLocks noGrp="1"/>
          </p:cNvSpPr>
          <p:nvPr>
            <p:ph type="dt" sz="quarter" idx="10"/>
          </p:nvPr>
        </p:nvSpPr>
        <p:spPr/>
        <p:txBody>
          <a:bodyPr/>
          <a:lstStyle/>
          <a:p>
            <a:pPr>
              <a:defRPr/>
            </a:pPr>
            <a:r>
              <a:rPr lang="en-CA"/>
              <a:t>4/29/13</a:t>
            </a:r>
          </a:p>
        </p:txBody>
      </p:sp>
      <p:sp>
        <p:nvSpPr>
          <p:cNvPr id="8" name="Footer Placeholder 7"/>
          <p:cNvSpPr>
            <a:spLocks noGrp="1"/>
          </p:cNvSpPr>
          <p:nvPr>
            <p:ph type="ftr" sz="quarter" idx="11"/>
          </p:nvPr>
        </p:nvSpPr>
        <p:spPr/>
        <p:txBody>
          <a:bodyPr/>
          <a:lstStyle/>
          <a:p>
            <a:pPr>
              <a:defRPr/>
            </a:pPr>
            <a:r>
              <a:rPr lang="ru-RU"/>
              <a:t>Совет РАН по новым явлениям</a:t>
            </a:r>
            <a:endParaRPr lang="en-CA"/>
          </a:p>
        </p:txBody>
      </p:sp>
      <p:sp>
        <p:nvSpPr>
          <p:cNvPr id="9" name="Slide Number Placeholder 8"/>
          <p:cNvSpPr>
            <a:spLocks noGrp="1"/>
          </p:cNvSpPr>
          <p:nvPr>
            <p:ph type="sldNum" sz="quarter" idx="12"/>
          </p:nvPr>
        </p:nvSpPr>
        <p:spPr/>
        <p:txBody>
          <a:bodyPr/>
          <a:lstStyle/>
          <a:p>
            <a:pPr>
              <a:defRPr/>
            </a:pPr>
            <a:fld id="{DF47C8EB-39F7-4D10-9311-EDE312B4A0E9}" type="slidenum">
              <a:rPr lang="en-CA"/>
              <a:pPr>
                <a:defRPr/>
              </a:pPr>
              <a:t>3</a:t>
            </a:fld>
            <a:endParaRPr lang="en-C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ru-RU" dirty="0" smtClean="0"/>
              <a:t>Научная коммуниация посредством чтения, письма и цитирования</a:t>
            </a:r>
            <a:endParaRPr lang="en-CA" dirty="0" smtClean="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95A09E98-A2F1-48B0-8657-5A3F3056CF0E}" type="slidenum">
              <a:rPr lang="en-CA"/>
              <a:pPr>
                <a:defRPr/>
              </a:pPr>
              <a:t>4</a:t>
            </a:fld>
            <a:endParaRPr lang="en-CA"/>
          </a:p>
        </p:txBody>
      </p:sp>
      <p:sp>
        <p:nvSpPr>
          <p:cNvPr id="5126" name="Rectangle 1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CA"/>
          </a:p>
        </p:txBody>
      </p:sp>
      <p:grpSp>
        <p:nvGrpSpPr>
          <p:cNvPr id="5127" name="Group 5"/>
          <p:cNvGrpSpPr>
            <a:grpSpLocks noChangeAspect="1"/>
          </p:cNvGrpSpPr>
          <p:nvPr/>
        </p:nvGrpSpPr>
        <p:grpSpPr bwMode="auto">
          <a:xfrm>
            <a:off x="755650" y="1412875"/>
            <a:ext cx="7261225" cy="5075238"/>
            <a:chOff x="3216" y="6807"/>
            <a:chExt cx="12915" cy="9025"/>
          </a:xfrm>
        </p:grpSpPr>
        <p:sp>
          <p:nvSpPr>
            <p:cNvPr id="5128" name="AutoShape 15"/>
            <p:cNvSpPr>
              <a:spLocks noChangeAspect="1" noChangeArrowheads="1" noTextEdit="1"/>
            </p:cNvSpPr>
            <p:nvPr/>
          </p:nvSpPr>
          <p:spPr bwMode="auto">
            <a:xfrm>
              <a:off x="3343" y="6807"/>
              <a:ext cx="12788" cy="9025"/>
            </a:xfrm>
            <a:prstGeom prst="rect">
              <a:avLst/>
            </a:prstGeom>
            <a:noFill/>
            <a:ln w="9525">
              <a:noFill/>
              <a:miter lim="800000"/>
              <a:headEnd/>
              <a:tailEnd/>
            </a:ln>
          </p:spPr>
          <p:txBody>
            <a:bodyPr/>
            <a:lstStyle/>
            <a:p>
              <a:endParaRPr lang="ru-RU"/>
            </a:p>
          </p:txBody>
        </p:sp>
        <p:sp>
          <p:nvSpPr>
            <p:cNvPr id="5129" name="Oval 14"/>
            <p:cNvSpPr>
              <a:spLocks noChangeArrowheads="1"/>
            </p:cNvSpPr>
            <p:nvPr/>
          </p:nvSpPr>
          <p:spPr bwMode="auto">
            <a:xfrm>
              <a:off x="3216" y="10241"/>
              <a:ext cx="2792" cy="2493"/>
            </a:xfrm>
            <a:prstGeom prst="ellipse">
              <a:avLst/>
            </a:prstGeom>
            <a:solidFill>
              <a:srgbClr val="FFFFFF"/>
            </a:solidFill>
            <a:ln w="9525">
              <a:solidFill>
                <a:srgbClr val="000000"/>
              </a:solidFill>
              <a:round/>
              <a:headEnd/>
              <a:tailEnd/>
            </a:ln>
          </p:spPr>
          <p:txBody>
            <a:bodyPr lIns="18000" tIns="18000" rIns="18000" bIns="18000"/>
            <a:lstStyle/>
            <a:p>
              <a:pPr algn="ctr"/>
              <a:r>
                <a:rPr lang="ru-RU" sz="2200">
                  <a:latin typeface="Times New Roman" pitchFamily="18" charset="0"/>
                  <a:ea typeface="Calibri" pitchFamily="34" charset="0"/>
                  <a:cs typeface="Times New Roman" pitchFamily="18" charset="0"/>
                </a:rPr>
                <a:t>Цитиру-емый автор</a:t>
              </a:r>
              <a:endParaRPr lang="en-US" sz="2200">
                <a:latin typeface="Arial" charset="0"/>
                <a:ea typeface="Calibri" pitchFamily="34" charset="0"/>
                <a:cs typeface="Times New Roman" pitchFamily="18" charset="0"/>
              </a:endParaRPr>
            </a:p>
          </p:txBody>
        </p:sp>
        <p:sp>
          <p:nvSpPr>
            <p:cNvPr id="5130" name="Oval 13"/>
            <p:cNvSpPr>
              <a:spLocks noChangeArrowheads="1"/>
            </p:cNvSpPr>
            <p:nvPr/>
          </p:nvSpPr>
          <p:spPr bwMode="auto">
            <a:xfrm>
              <a:off x="8442" y="10241"/>
              <a:ext cx="2459" cy="2493"/>
            </a:xfrm>
            <a:prstGeom prst="ellipse">
              <a:avLst/>
            </a:prstGeom>
            <a:solidFill>
              <a:srgbClr val="FFFFFF"/>
            </a:solidFill>
            <a:ln w="9525">
              <a:solidFill>
                <a:srgbClr val="000000"/>
              </a:solidFill>
              <a:round/>
              <a:headEnd/>
              <a:tailEnd/>
            </a:ln>
          </p:spPr>
          <p:txBody>
            <a:bodyPr lIns="18000" tIns="182880" rIns="18000" bIns="18000"/>
            <a:lstStyle/>
            <a:p>
              <a:pPr algn="ctr"/>
              <a:r>
                <a:rPr lang="ru-RU" sz="2200">
                  <a:latin typeface="Times New Roman" pitchFamily="18" charset="0"/>
                  <a:ea typeface="Calibri" pitchFamily="34" charset="0"/>
                  <a:cs typeface="Times New Roman" pitchFamily="18" charset="0"/>
                </a:rPr>
                <a:t>Автор</a:t>
              </a:r>
              <a:endParaRPr lang="en-US" sz="2200">
                <a:latin typeface="Arial" charset="0"/>
                <a:ea typeface="Calibri" pitchFamily="34" charset="0"/>
                <a:cs typeface="Times New Roman" pitchFamily="18" charset="0"/>
              </a:endParaRPr>
            </a:p>
          </p:txBody>
        </p:sp>
        <p:sp>
          <p:nvSpPr>
            <p:cNvPr id="5131" name="Oval 12"/>
            <p:cNvSpPr>
              <a:spLocks noChangeArrowheads="1"/>
            </p:cNvSpPr>
            <p:nvPr/>
          </p:nvSpPr>
          <p:spPr bwMode="auto">
            <a:xfrm>
              <a:off x="13404" y="10241"/>
              <a:ext cx="2459" cy="2493"/>
            </a:xfrm>
            <a:prstGeom prst="ellipse">
              <a:avLst/>
            </a:prstGeom>
            <a:solidFill>
              <a:srgbClr val="FFFFFF"/>
            </a:solidFill>
            <a:ln w="9525">
              <a:solidFill>
                <a:srgbClr val="000000"/>
              </a:solidFill>
              <a:round/>
              <a:headEnd/>
              <a:tailEnd/>
            </a:ln>
          </p:spPr>
          <p:txBody>
            <a:bodyPr lIns="18000" tIns="182880" rIns="18000" bIns="18000"/>
            <a:lstStyle/>
            <a:p>
              <a:pPr algn="ctr"/>
              <a:r>
                <a:rPr lang="ru-RU">
                  <a:latin typeface="Times New Roman" pitchFamily="18" charset="0"/>
                  <a:ea typeface="Calibri" pitchFamily="34" charset="0"/>
                  <a:cs typeface="Times New Roman" pitchFamily="18" charset="0"/>
                </a:rPr>
                <a:t>Читатель</a:t>
              </a:r>
              <a:r>
                <a:rPr lang="en-US" baseline="-30000">
                  <a:latin typeface="Times New Roman" pitchFamily="18" charset="0"/>
                  <a:ea typeface="Calibri" pitchFamily="34" charset="0"/>
                  <a:cs typeface="Times New Roman" pitchFamily="18" charset="0"/>
                </a:rPr>
                <a:t>j</a:t>
              </a:r>
              <a:endParaRPr lang="en-US">
                <a:latin typeface="Arial" charset="0"/>
                <a:ea typeface="Calibri" pitchFamily="34" charset="0"/>
                <a:cs typeface="Times New Roman" pitchFamily="18" charset="0"/>
              </a:endParaRPr>
            </a:p>
          </p:txBody>
        </p:sp>
        <p:cxnSp>
          <p:nvCxnSpPr>
            <p:cNvPr id="5132" name="AutoShape 11"/>
            <p:cNvCxnSpPr>
              <a:cxnSpLocks noChangeShapeType="1"/>
            </p:cNvCxnSpPr>
            <p:nvPr/>
          </p:nvCxnSpPr>
          <p:spPr bwMode="auto">
            <a:xfrm>
              <a:off x="6007" y="11488"/>
              <a:ext cx="2434" cy="1"/>
            </a:xfrm>
            <a:prstGeom prst="straightConnector1">
              <a:avLst/>
            </a:prstGeom>
            <a:noFill/>
            <a:ln w="9525">
              <a:solidFill>
                <a:srgbClr val="000000"/>
              </a:solidFill>
              <a:round/>
              <a:headEnd type="triangle" w="med" len="med"/>
              <a:tailEnd type="triangle" w="med" len="med"/>
            </a:ln>
          </p:spPr>
        </p:cxnSp>
        <p:cxnSp>
          <p:nvCxnSpPr>
            <p:cNvPr id="5133" name="AutoShape 10"/>
            <p:cNvCxnSpPr>
              <a:cxnSpLocks noChangeShapeType="1"/>
            </p:cNvCxnSpPr>
            <p:nvPr/>
          </p:nvCxnSpPr>
          <p:spPr bwMode="auto">
            <a:xfrm>
              <a:off x="10901" y="11488"/>
              <a:ext cx="2503" cy="1"/>
            </a:xfrm>
            <a:prstGeom prst="straightConnector1">
              <a:avLst/>
            </a:prstGeom>
            <a:noFill/>
            <a:ln w="9525">
              <a:solidFill>
                <a:srgbClr val="000000"/>
              </a:solidFill>
              <a:round/>
              <a:headEnd type="triangle" w="med" len="med"/>
              <a:tailEnd type="triangle" w="med" len="med"/>
            </a:ln>
          </p:spPr>
        </p:cxnSp>
        <p:sp>
          <p:nvSpPr>
            <p:cNvPr id="5134" name="Oval 9"/>
            <p:cNvSpPr>
              <a:spLocks noChangeArrowheads="1"/>
            </p:cNvSpPr>
            <p:nvPr/>
          </p:nvSpPr>
          <p:spPr bwMode="auto">
            <a:xfrm>
              <a:off x="13498" y="7183"/>
              <a:ext cx="2459" cy="2492"/>
            </a:xfrm>
            <a:prstGeom prst="ellipse">
              <a:avLst/>
            </a:prstGeom>
            <a:solidFill>
              <a:srgbClr val="FFFFFF"/>
            </a:solidFill>
            <a:ln w="9525">
              <a:solidFill>
                <a:srgbClr val="000000"/>
              </a:solidFill>
              <a:round/>
              <a:headEnd/>
              <a:tailEnd/>
            </a:ln>
          </p:spPr>
          <p:txBody>
            <a:bodyPr lIns="18000" tIns="182880" rIns="18000" bIns="18000"/>
            <a:lstStyle/>
            <a:p>
              <a:pPr algn="ctr"/>
              <a:r>
                <a:rPr lang="ru-RU">
                  <a:latin typeface="Times New Roman" pitchFamily="18" charset="0"/>
                  <a:ea typeface="Calibri" pitchFamily="34" charset="0"/>
                  <a:cs typeface="Times New Roman" pitchFamily="18" charset="0"/>
                </a:rPr>
                <a:t>Читатель</a:t>
              </a:r>
              <a:r>
                <a:rPr lang="en-US" baseline="-30000">
                  <a:latin typeface="Times New Roman" pitchFamily="18" charset="0"/>
                  <a:ea typeface="Calibri" pitchFamily="34" charset="0"/>
                  <a:cs typeface="Times New Roman" pitchFamily="18" charset="0"/>
                </a:rPr>
                <a:t>i</a:t>
              </a:r>
              <a:endParaRPr lang="en-US">
                <a:latin typeface="Arial" charset="0"/>
                <a:ea typeface="Calibri" pitchFamily="34" charset="0"/>
                <a:cs typeface="Times New Roman" pitchFamily="18" charset="0"/>
              </a:endParaRPr>
            </a:p>
          </p:txBody>
        </p:sp>
        <p:sp>
          <p:nvSpPr>
            <p:cNvPr id="5135" name="Oval 8"/>
            <p:cNvSpPr>
              <a:spLocks noChangeArrowheads="1"/>
            </p:cNvSpPr>
            <p:nvPr/>
          </p:nvSpPr>
          <p:spPr bwMode="auto">
            <a:xfrm>
              <a:off x="13498" y="13200"/>
              <a:ext cx="2525" cy="2492"/>
            </a:xfrm>
            <a:prstGeom prst="ellipse">
              <a:avLst/>
            </a:prstGeom>
            <a:solidFill>
              <a:srgbClr val="FFFFFF"/>
            </a:solidFill>
            <a:ln w="9525">
              <a:solidFill>
                <a:srgbClr val="000000"/>
              </a:solidFill>
              <a:round/>
              <a:headEnd/>
              <a:tailEnd/>
            </a:ln>
          </p:spPr>
          <p:txBody>
            <a:bodyPr lIns="18000" tIns="182880" rIns="18000" bIns="18000"/>
            <a:lstStyle/>
            <a:p>
              <a:pPr algn="ctr"/>
              <a:r>
                <a:rPr lang="ru-RU">
                  <a:latin typeface="Times New Roman" pitchFamily="18" charset="0"/>
                  <a:ea typeface="Calibri" pitchFamily="34" charset="0"/>
                  <a:cs typeface="Times New Roman" pitchFamily="18" charset="0"/>
                </a:rPr>
                <a:t>Читатель</a:t>
              </a:r>
              <a:r>
                <a:rPr lang="en-US" baseline="-30000">
                  <a:latin typeface="Times New Roman" pitchFamily="18" charset="0"/>
                  <a:ea typeface="Calibri" pitchFamily="34" charset="0"/>
                  <a:cs typeface="Times New Roman" pitchFamily="18" charset="0"/>
                </a:rPr>
                <a:t>n</a:t>
              </a:r>
              <a:endParaRPr lang="en-US">
                <a:latin typeface="Arial" charset="0"/>
                <a:ea typeface="Calibri" pitchFamily="34" charset="0"/>
                <a:cs typeface="Times New Roman" pitchFamily="18" charset="0"/>
              </a:endParaRPr>
            </a:p>
          </p:txBody>
        </p:sp>
        <p:sp>
          <p:nvSpPr>
            <p:cNvPr id="5136" name="Line 7"/>
            <p:cNvSpPr>
              <a:spLocks noChangeShapeType="1"/>
            </p:cNvSpPr>
            <p:nvPr/>
          </p:nvSpPr>
          <p:spPr bwMode="auto">
            <a:xfrm flipV="1">
              <a:off x="10489" y="8687"/>
              <a:ext cx="3009" cy="1880"/>
            </a:xfrm>
            <a:prstGeom prst="line">
              <a:avLst/>
            </a:prstGeom>
            <a:noFill/>
            <a:ln w="9525">
              <a:solidFill>
                <a:srgbClr val="000000"/>
              </a:solidFill>
              <a:round/>
              <a:headEnd type="triangle" w="med" len="med"/>
              <a:tailEnd type="triangle" w="med" len="med"/>
            </a:ln>
          </p:spPr>
          <p:txBody>
            <a:bodyPr/>
            <a:lstStyle/>
            <a:p>
              <a:endParaRPr lang="ru-RU"/>
            </a:p>
          </p:txBody>
        </p:sp>
        <p:sp>
          <p:nvSpPr>
            <p:cNvPr id="5137" name="Line 6"/>
            <p:cNvSpPr>
              <a:spLocks noChangeShapeType="1"/>
            </p:cNvSpPr>
            <p:nvPr/>
          </p:nvSpPr>
          <p:spPr bwMode="auto">
            <a:xfrm>
              <a:off x="10489" y="12448"/>
              <a:ext cx="3009" cy="1880"/>
            </a:xfrm>
            <a:prstGeom prst="line">
              <a:avLst/>
            </a:prstGeom>
            <a:noFill/>
            <a:ln w="9525">
              <a:solidFill>
                <a:srgbClr val="000000"/>
              </a:solidFill>
              <a:round/>
              <a:headEnd type="triangle" w="med" len="med"/>
              <a:tailEnd type="triangle" w="med" len="med"/>
            </a:ln>
          </p:spPr>
          <p:txBody>
            <a:bodyPr/>
            <a:lstStyle/>
            <a:p>
              <a:endParaRPr lang="ru-RU"/>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68313" y="836613"/>
            <a:ext cx="8229600" cy="922337"/>
          </a:xfrm>
        </p:spPr>
        <p:txBody>
          <a:bodyPr rtlCol="0">
            <a:normAutofit fontScale="90000"/>
          </a:bodyPr>
          <a:lstStyle/>
          <a:p>
            <a:pPr eaLnBrk="1" fontAlgn="auto" hangingPunct="1">
              <a:spcAft>
                <a:spcPts val="0"/>
              </a:spcAft>
              <a:defRPr/>
            </a:pPr>
            <a:r>
              <a:rPr lang="ru-RU" dirty="0" smtClean="0"/>
              <a:t>Сравнительный анализ академического чтения в России и за рубежом </a:t>
            </a:r>
            <a:r>
              <a:rPr lang="ru-RU" sz="3100" b="1" dirty="0" smtClean="0"/>
              <a:t>(связь «цитируемый автор – </a:t>
            </a:r>
            <a:r>
              <a:rPr lang="ru-RU" sz="3100" b="1" dirty="0" err="1" smtClean="0"/>
              <a:t>автор</a:t>
            </a:r>
            <a:r>
              <a:rPr lang="ru-RU" sz="3100" b="1" dirty="0" smtClean="0"/>
              <a:t>»)</a:t>
            </a:r>
            <a:endParaRPr lang="en-CA" sz="3100" b="1" dirty="0" smtClean="0"/>
          </a:p>
        </p:txBody>
      </p:sp>
      <p:sp>
        <p:nvSpPr>
          <p:cNvPr id="6" name="Slide Number Placeholder 5"/>
          <p:cNvSpPr>
            <a:spLocks noGrp="1"/>
          </p:cNvSpPr>
          <p:nvPr>
            <p:ph type="sldNum" sz="quarter" idx="12"/>
          </p:nvPr>
        </p:nvSpPr>
        <p:spPr/>
        <p:txBody>
          <a:bodyPr/>
          <a:lstStyle/>
          <a:p>
            <a:pPr>
              <a:defRPr/>
            </a:pPr>
            <a:fld id="{58B210F7-8E0D-4C9F-B8E8-8BB09B7D58AB}" type="slidenum">
              <a:rPr lang="en-CA"/>
              <a:pPr>
                <a:defRPr/>
              </a:pPr>
              <a:t>5</a:t>
            </a:fld>
            <a:endParaRPr lang="en-CA"/>
          </a:p>
        </p:txBody>
      </p:sp>
      <p:sp>
        <p:nvSpPr>
          <p:cNvPr id="6148" name="TextBox 7"/>
          <p:cNvSpPr txBox="1">
            <a:spLocks noChangeArrowheads="1"/>
          </p:cNvSpPr>
          <p:nvPr/>
        </p:nvSpPr>
        <p:spPr bwMode="auto">
          <a:xfrm>
            <a:off x="684213" y="2276475"/>
            <a:ext cx="8064500" cy="4154488"/>
          </a:xfrm>
          <a:prstGeom prst="rect">
            <a:avLst/>
          </a:prstGeom>
          <a:noFill/>
          <a:ln w="9525">
            <a:noFill/>
            <a:miter lim="800000"/>
            <a:headEnd/>
            <a:tailEnd/>
          </a:ln>
        </p:spPr>
        <p:txBody>
          <a:bodyPr>
            <a:spAutoFit/>
          </a:bodyPr>
          <a:lstStyle/>
          <a:p>
            <a:r>
              <a:rPr lang="ru-RU" sz="2400" i="1"/>
              <a:t>В России: </a:t>
            </a:r>
            <a:r>
              <a:rPr lang="ru-RU" sz="2400"/>
              <a:t> среднее число цитируемых источников в работах экономистов МГУ им. М.В. Ломоносова и НИУ-ВШЭ в 2009-2010 годах: </a:t>
            </a:r>
            <a:r>
              <a:rPr lang="en-US" sz="2400"/>
              <a:t>  </a:t>
            </a:r>
            <a:r>
              <a:rPr lang="en-US" sz="2400" b="1"/>
              <a:t>~ 15</a:t>
            </a:r>
            <a:endParaRPr lang="ru-RU" sz="2400" b="1"/>
          </a:p>
          <a:p>
            <a:r>
              <a:rPr lang="ru-RU" sz="2400"/>
              <a:t>Для сравнения: тот же показатель для ученых-обществоведов  одного из австралийских университетов  </a:t>
            </a:r>
            <a:r>
              <a:rPr lang="en-CA" sz="2400" b="1"/>
              <a:t>31</a:t>
            </a:r>
            <a:r>
              <a:rPr lang="en-CA" sz="2400"/>
              <a:t> </a:t>
            </a:r>
            <a:r>
              <a:rPr lang="ru-RU" sz="2400"/>
              <a:t>(</a:t>
            </a:r>
            <a:r>
              <a:rPr lang="en-CA" sz="2400"/>
              <a:t>Wilson and Tenopi</a:t>
            </a:r>
            <a:r>
              <a:rPr lang="en-US" sz="2400"/>
              <a:t>r</a:t>
            </a:r>
            <a:r>
              <a:rPr lang="ru-RU" sz="2400"/>
              <a:t>,</a:t>
            </a:r>
            <a:r>
              <a:rPr lang="en-CA" sz="2400"/>
              <a:t> 2008</a:t>
            </a:r>
            <a:r>
              <a:rPr lang="ru-RU" sz="2400"/>
              <a:t>) </a:t>
            </a:r>
          </a:p>
          <a:p>
            <a:endParaRPr lang="ru-RU" sz="2400" i="1"/>
          </a:p>
          <a:p>
            <a:r>
              <a:rPr lang="ru-RU" sz="2400" i="1"/>
              <a:t>В России</a:t>
            </a:r>
            <a:r>
              <a:rPr lang="ru-RU" sz="2400"/>
              <a:t>: среднее число самоцитирований  (выборка - участники нашего Научного совета) – </a:t>
            </a:r>
            <a:r>
              <a:rPr lang="ru-RU" sz="2400" b="1"/>
              <a:t>около 6%.</a:t>
            </a:r>
          </a:p>
          <a:p>
            <a:r>
              <a:rPr lang="ru-RU" sz="2400"/>
              <a:t>Для сравнения: тот же показатель  в Австралии -  </a:t>
            </a:r>
            <a:r>
              <a:rPr lang="en-CA" sz="2400"/>
              <a:t>0.9</a:t>
            </a:r>
            <a:r>
              <a:rPr lang="ru-RU" sz="2400"/>
              <a:t>  на одну статью,  или </a:t>
            </a:r>
            <a:r>
              <a:rPr lang="ru-RU" sz="2400" b="1"/>
              <a:t>около 3% </a:t>
            </a:r>
            <a:r>
              <a:rPr lang="ru-RU" sz="2400"/>
              <a:t>(</a:t>
            </a:r>
            <a:r>
              <a:rPr lang="en-CA" sz="2400"/>
              <a:t>Wilson and Tenopir</a:t>
            </a:r>
            <a:r>
              <a:rPr lang="ru-RU" sz="2400"/>
              <a:t>, </a:t>
            </a:r>
            <a:r>
              <a:rPr lang="en-CA" sz="2400"/>
              <a:t> 2008</a:t>
            </a:r>
            <a:r>
              <a:rPr lang="ru-RU" sz="2400"/>
              <a:t>)</a:t>
            </a:r>
            <a:endParaRPr lang="ru-RU" sz="2400" b="1"/>
          </a:p>
        </p:txBody>
      </p:sp>
      <p:sp>
        <p:nvSpPr>
          <p:cNvPr id="8" name="Содержимое 7"/>
          <p:cNvSpPr>
            <a:spLocks noGrp="1"/>
          </p:cNvSpPr>
          <p:nvPr>
            <p:ph idx="1"/>
          </p:nvPr>
        </p:nvSpPr>
        <p:spPr>
          <a:xfrm>
            <a:off x="611188" y="1557338"/>
            <a:ext cx="8229600" cy="171450"/>
          </a:xfrm>
        </p:spPr>
        <p:txBody>
          <a:bodyPr rtlCol="0">
            <a:normAutofit fontScale="25000" lnSpcReduction="20000"/>
          </a:bodyPr>
          <a:lstStyle/>
          <a:p>
            <a:pPr eaLnBrk="1" fontAlgn="auto" hangingPunct="1">
              <a:spcAft>
                <a:spcPts val="0"/>
              </a:spcAft>
              <a:buFont typeface="Arial" pitchFamily="34" charset="0"/>
              <a:buChar char="•"/>
              <a:defRPr/>
            </a:pPr>
            <a:endParaRPr lang="ru-RU"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15888"/>
            <a:ext cx="8928100" cy="1143000"/>
          </a:xfrm>
        </p:spPr>
        <p:txBody>
          <a:bodyPr rtlCol="0">
            <a:normAutofit fontScale="90000"/>
          </a:bodyPr>
          <a:lstStyle/>
          <a:p>
            <a:pPr eaLnBrk="1" fontAlgn="auto" hangingPunct="1">
              <a:spcAft>
                <a:spcPts val="0"/>
              </a:spcAft>
              <a:defRPr/>
            </a:pPr>
            <a:r>
              <a:rPr lang="ru-RU" dirty="0" smtClean="0"/>
              <a:t>Классификации академического чтения</a:t>
            </a:r>
            <a:endParaRPr lang="en-CA" dirty="0" smtClean="0"/>
          </a:p>
        </p:txBody>
      </p:sp>
      <p:sp>
        <p:nvSpPr>
          <p:cNvPr id="3" name="Text Placeholder 2"/>
          <p:cNvSpPr>
            <a:spLocks noGrp="1"/>
          </p:cNvSpPr>
          <p:nvPr>
            <p:ph type="body" idx="1"/>
          </p:nvPr>
        </p:nvSpPr>
        <p:spPr>
          <a:xfrm>
            <a:off x="107950" y="1052513"/>
            <a:ext cx="4040188" cy="431800"/>
          </a:xfrm>
        </p:spPr>
        <p:txBody>
          <a:bodyPr rtlCol="0">
            <a:normAutofit fontScale="92500"/>
          </a:bodyPr>
          <a:lstStyle/>
          <a:p>
            <a:pPr eaLnBrk="1" fontAlgn="auto" hangingPunct="1">
              <a:spcAft>
                <a:spcPts val="0"/>
              </a:spcAft>
              <a:buFont typeface="Arial" pitchFamily="34" charset="0"/>
              <a:buNone/>
              <a:defRPr/>
            </a:pPr>
            <a:r>
              <a:rPr lang="ru-RU" dirty="0" smtClean="0"/>
              <a:t>В зависимости от точки отсчета</a:t>
            </a:r>
            <a:endParaRPr lang="en-CA" dirty="0" smtClean="0"/>
          </a:p>
        </p:txBody>
      </p:sp>
      <p:sp>
        <p:nvSpPr>
          <p:cNvPr id="8196" name="Content Placeholder 3"/>
          <p:cNvSpPr>
            <a:spLocks noGrp="1"/>
          </p:cNvSpPr>
          <p:nvPr>
            <p:ph sz="half" idx="2"/>
          </p:nvPr>
        </p:nvSpPr>
        <p:spPr>
          <a:xfrm>
            <a:off x="107950" y="1700213"/>
            <a:ext cx="4103688" cy="4537075"/>
          </a:xfrm>
        </p:spPr>
        <p:txBody>
          <a:bodyPr rtlCol="0">
            <a:normAutofit lnSpcReduction="10000"/>
          </a:bodyPr>
          <a:lstStyle/>
          <a:p>
            <a:pPr marL="0" indent="0" eaLnBrk="1" fontAlgn="auto" hangingPunct="1">
              <a:spcAft>
                <a:spcPts val="0"/>
              </a:spcAft>
              <a:buFont typeface="Arial" charset="0"/>
              <a:buNone/>
              <a:defRPr/>
            </a:pPr>
            <a:r>
              <a:rPr lang="ru-RU" sz="2300" dirty="0" smtClean="0">
                <a:solidFill>
                  <a:schemeClr val="tx1">
                    <a:lumMod val="95000"/>
                    <a:lumOff val="5000"/>
                  </a:schemeClr>
                </a:solidFill>
              </a:rPr>
              <a:t>Понимание предполагает использование сообщения автора в качестве точки отсчета: </a:t>
            </a:r>
            <a:r>
              <a:rPr lang="ru-RU" sz="2300" dirty="0" smtClean="0">
                <a:solidFill>
                  <a:srgbClr val="FF0000"/>
                </a:solidFill>
              </a:rPr>
              <a:t>читатель</a:t>
            </a:r>
            <a:r>
              <a:rPr lang="ru-RU" sz="2300" dirty="0" smtClean="0">
                <a:solidFill>
                  <a:schemeClr val="tx1">
                    <a:lumMod val="95000"/>
                    <a:lumOff val="5000"/>
                  </a:schemeClr>
                </a:solidFill>
              </a:rPr>
              <a:t> понимает </a:t>
            </a:r>
            <a:r>
              <a:rPr lang="ru-RU" sz="2300" dirty="0" smtClean="0"/>
              <a:t>текст правильно, если </a:t>
            </a:r>
            <a:r>
              <a:rPr lang="ru-RU" sz="2300" dirty="0" smtClean="0">
                <a:solidFill>
                  <a:srgbClr val="FF0000"/>
                </a:solidFill>
              </a:rPr>
              <a:t>обнаруживает смысл, вложенный автором</a:t>
            </a:r>
            <a:r>
              <a:rPr lang="ru-RU" sz="2300" dirty="0" smtClean="0"/>
              <a:t>.</a:t>
            </a:r>
          </a:p>
          <a:p>
            <a:pPr marL="0" indent="0" eaLnBrk="1" fontAlgn="auto" hangingPunct="1">
              <a:spcAft>
                <a:spcPts val="0"/>
              </a:spcAft>
              <a:buFont typeface="Arial" charset="0"/>
              <a:buNone/>
              <a:defRPr/>
            </a:pPr>
            <a:r>
              <a:rPr lang="ru-RU" sz="2300" dirty="0" smtClean="0"/>
              <a:t>Читатель имеет гораздо больше степеней свободы при интерпретации текста. А именно, </a:t>
            </a:r>
            <a:r>
              <a:rPr lang="ru-RU" sz="2300" dirty="0" smtClean="0">
                <a:solidFill>
                  <a:srgbClr val="FF0000"/>
                </a:solidFill>
              </a:rPr>
              <a:t>читатель свободен находить в тексте новые смыслы.</a:t>
            </a:r>
            <a:endParaRPr lang="en-CA" sz="2300" dirty="0" smtClean="0">
              <a:solidFill>
                <a:srgbClr val="FF0000"/>
              </a:solidFill>
            </a:endParaRPr>
          </a:p>
        </p:txBody>
      </p:sp>
      <p:sp>
        <p:nvSpPr>
          <p:cNvPr id="5" name="Text Placeholder 4"/>
          <p:cNvSpPr>
            <a:spLocks noGrp="1"/>
          </p:cNvSpPr>
          <p:nvPr>
            <p:ph type="body" sz="quarter" idx="3"/>
          </p:nvPr>
        </p:nvSpPr>
        <p:spPr>
          <a:xfrm>
            <a:off x="4140200" y="1052513"/>
            <a:ext cx="4824413" cy="431800"/>
          </a:xfrm>
        </p:spPr>
        <p:txBody>
          <a:bodyPr rtlCol="0">
            <a:normAutofit fontScale="92500"/>
          </a:bodyPr>
          <a:lstStyle/>
          <a:p>
            <a:pPr eaLnBrk="1" fontAlgn="auto" hangingPunct="1">
              <a:spcAft>
                <a:spcPts val="0"/>
              </a:spcAft>
              <a:buFont typeface="Arial" pitchFamily="34" charset="0"/>
              <a:buNone/>
              <a:defRPr/>
            </a:pPr>
            <a:r>
              <a:rPr lang="ru-RU" dirty="0" smtClean="0"/>
              <a:t>В зависимости от степени внимания</a:t>
            </a:r>
            <a:endParaRPr lang="en-CA" dirty="0" smtClean="0"/>
          </a:p>
        </p:txBody>
      </p:sp>
      <p:sp>
        <p:nvSpPr>
          <p:cNvPr id="7174" name="Content Placeholder 5"/>
          <p:cNvSpPr>
            <a:spLocks noGrp="1"/>
          </p:cNvSpPr>
          <p:nvPr>
            <p:ph sz="quarter" idx="4"/>
          </p:nvPr>
        </p:nvSpPr>
        <p:spPr>
          <a:xfrm>
            <a:off x="4067175" y="1700213"/>
            <a:ext cx="5041900" cy="4752975"/>
          </a:xfrm>
        </p:spPr>
        <p:txBody>
          <a:bodyPr/>
          <a:lstStyle/>
          <a:p>
            <a:pPr marL="0" indent="0" eaLnBrk="1" hangingPunct="1">
              <a:buFont typeface="Arial" charset="0"/>
              <a:buNone/>
            </a:pPr>
            <a:r>
              <a:rPr lang="ru-RU" sz="2300" smtClean="0">
                <a:solidFill>
                  <a:srgbClr val="FF0000"/>
                </a:solidFill>
              </a:rPr>
              <a:t>Поверхностное</a:t>
            </a:r>
            <a:r>
              <a:rPr lang="ru-RU" sz="2300" smtClean="0"/>
              <a:t> </a:t>
            </a:r>
            <a:r>
              <a:rPr lang="ru-RU" sz="2300" smtClean="0">
                <a:solidFill>
                  <a:srgbClr val="FF0000"/>
                </a:solidFill>
              </a:rPr>
              <a:t>чтение</a:t>
            </a:r>
            <a:r>
              <a:rPr lang="ru-RU" sz="2300" smtClean="0"/>
              <a:t> сводится к просмотру названия, оглавления или резюме. Когда читатель переходит к тексту, он взаимодействует с автором в одностороннем порядке, выбирая те мысли автора, которые кажутся для него наиболее актуальными.</a:t>
            </a:r>
          </a:p>
          <a:p>
            <a:pPr marL="0" indent="0" eaLnBrk="1" hangingPunct="1">
              <a:buFont typeface="Arial" charset="0"/>
              <a:buNone/>
            </a:pPr>
            <a:r>
              <a:rPr lang="ru-RU" sz="2300" smtClean="0">
                <a:solidFill>
                  <a:srgbClr val="FF0000"/>
                </a:solidFill>
              </a:rPr>
              <a:t>Глубокое чтение </a:t>
            </a:r>
            <a:r>
              <a:rPr lang="ru-RU" sz="2300" smtClean="0"/>
              <a:t>требует от читателя бóльших затрат когнитивных ресурсов и времени, что позволяет углубиться в текст. Также  включает двусторонний формат общения между автором и читателем</a:t>
            </a:r>
            <a:endParaRPr lang="en-CA" sz="2300" smtClean="0"/>
          </a:p>
        </p:txBody>
      </p:sp>
      <p:sp>
        <p:nvSpPr>
          <p:cNvPr id="7" name="Date Placeholder 6"/>
          <p:cNvSpPr>
            <a:spLocks noGrp="1"/>
          </p:cNvSpPr>
          <p:nvPr>
            <p:ph type="dt" sz="quarter" idx="10"/>
          </p:nvPr>
        </p:nvSpPr>
        <p:spPr/>
        <p:txBody>
          <a:bodyPr/>
          <a:lstStyle/>
          <a:p>
            <a:pPr>
              <a:defRPr/>
            </a:pPr>
            <a:r>
              <a:rPr lang="en-CA"/>
              <a:t>4/29/13</a:t>
            </a:r>
          </a:p>
        </p:txBody>
      </p:sp>
      <p:sp>
        <p:nvSpPr>
          <p:cNvPr id="8" name="Footer Placeholder 7"/>
          <p:cNvSpPr>
            <a:spLocks noGrp="1"/>
          </p:cNvSpPr>
          <p:nvPr>
            <p:ph type="ftr" sz="quarter" idx="11"/>
          </p:nvPr>
        </p:nvSpPr>
        <p:spPr/>
        <p:txBody>
          <a:bodyPr/>
          <a:lstStyle/>
          <a:p>
            <a:pPr>
              <a:defRPr/>
            </a:pPr>
            <a:r>
              <a:rPr lang="ru-RU"/>
              <a:t>Совет РАН по новым явлениям</a:t>
            </a:r>
            <a:endParaRPr lang="en-CA"/>
          </a:p>
        </p:txBody>
      </p:sp>
      <p:sp>
        <p:nvSpPr>
          <p:cNvPr id="9" name="Slide Number Placeholder 8"/>
          <p:cNvSpPr>
            <a:spLocks noGrp="1"/>
          </p:cNvSpPr>
          <p:nvPr>
            <p:ph type="sldNum" sz="quarter" idx="12"/>
          </p:nvPr>
        </p:nvSpPr>
        <p:spPr/>
        <p:txBody>
          <a:bodyPr/>
          <a:lstStyle/>
          <a:p>
            <a:pPr>
              <a:defRPr/>
            </a:pPr>
            <a:fld id="{00D54B95-51C3-410E-81E5-3825E5DFF2EC}" type="slidenum">
              <a:rPr lang="en-CA"/>
              <a:pPr>
                <a:defRPr/>
              </a:pPr>
              <a:t>6</a:t>
            </a:fld>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ru-RU" smtClean="0"/>
              <a:t>Теории академического чтения</a:t>
            </a:r>
            <a:endParaRPr lang="en-CA" smtClean="0"/>
          </a:p>
        </p:txBody>
      </p:sp>
      <p:sp>
        <p:nvSpPr>
          <p:cNvPr id="9219" name="Content Placeholder 2"/>
          <p:cNvSpPr>
            <a:spLocks noGrp="1"/>
          </p:cNvSpPr>
          <p:nvPr>
            <p:ph idx="1"/>
          </p:nvPr>
        </p:nvSpPr>
        <p:spPr>
          <a:xfrm>
            <a:off x="179388" y="1557338"/>
            <a:ext cx="8713787" cy="4568825"/>
          </a:xfrm>
        </p:spPr>
        <p:txBody>
          <a:bodyPr rtlCol="0">
            <a:normAutofit lnSpcReduction="10000"/>
          </a:bodyPr>
          <a:lstStyle/>
          <a:p>
            <a:pPr eaLnBrk="1" fontAlgn="auto" hangingPunct="1">
              <a:spcAft>
                <a:spcPts val="0"/>
              </a:spcAft>
              <a:buFont typeface="Arial" pitchFamily="34" charset="0"/>
              <a:buChar char="•"/>
              <a:defRPr/>
            </a:pPr>
            <a:r>
              <a:rPr lang="ru-RU" dirty="0" smtClean="0"/>
              <a:t>Теория ограниченной рациональности: «внимание становится более дефицитным и важным ресурсом, чем информация» (</a:t>
            </a:r>
            <a:r>
              <a:rPr lang="fr-FR" dirty="0" smtClean="0"/>
              <a:t>Simon </a:t>
            </a:r>
            <a:r>
              <a:rPr lang="ru-RU" dirty="0" smtClean="0"/>
              <a:t>1978, 13).</a:t>
            </a:r>
          </a:p>
          <a:p>
            <a:pPr eaLnBrk="1" fontAlgn="auto" hangingPunct="1">
              <a:spcAft>
                <a:spcPts val="0"/>
              </a:spcAft>
              <a:buFont typeface="Arial" pitchFamily="34" charset="0"/>
              <a:buChar char="•"/>
              <a:defRPr/>
            </a:pPr>
            <a:r>
              <a:rPr lang="ru-RU" dirty="0" smtClean="0"/>
              <a:t>Теория релевантности: правило оптимального баланса усилий и эффекта, одним из следствий которого является применение уже опробованных ранее вариантов интерпретации к прочтению новых текстов. </a:t>
            </a:r>
            <a:endParaRPr lang="en-CA" dirty="0" smtClean="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89CAFAD3-54B6-4948-AF28-A8EDF5CC8C7E}" type="slidenum">
              <a:rPr lang="en-CA"/>
              <a:pPr>
                <a:defRPr/>
              </a:pPr>
              <a:t>7</a:t>
            </a:fld>
            <a:endParaRPr lang="en-CA"/>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15888"/>
            <a:ext cx="8207375" cy="1143000"/>
          </a:xfrm>
        </p:spPr>
        <p:txBody>
          <a:bodyPr rtlCol="0">
            <a:normAutofit fontScale="90000"/>
          </a:bodyPr>
          <a:lstStyle/>
          <a:p>
            <a:pPr eaLnBrk="1" fontAlgn="auto" hangingPunct="1">
              <a:spcAft>
                <a:spcPts val="0"/>
              </a:spcAft>
              <a:defRPr/>
            </a:pPr>
            <a:r>
              <a:rPr lang="ru-RU" dirty="0" smtClean="0"/>
              <a:t>Распространение публикаций и ограниченная рациональность</a:t>
            </a:r>
            <a:endParaRPr lang="en-CA" dirty="0" smtClean="0"/>
          </a:p>
        </p:txBody>
      </p:sp>
      <p:sp>
        <p:nvSpPr>
          <p:cNvPr id="9219" name="Content Placeholder 2"/>
          <p:cNvSpPr>
            <a:spLocks noGrp="1"/>
          </p:cNvSpPr>
          <p:nvPr>
            <p:ph idx="1"/>
          </p:nvPr>
        </p:nvSpPr>
        <p:spPr>
          <a:xfrm>
            <a:off x="250825" y="1412875"/>
            <a:ext cx="8713788" cy="4713288"/>
          </a:xfrm>
        </p:spPr>
        <p:txBody>
          <a:bodyPr/>
          <a:lstStyle/>
          <a:p>
            <a:pPr marL="0" indent="0" eaLnBrk="1" hangingPunct="1">
              <a:buFont typeface="Arial" charset="0"/>
              <a:buNone/>
            </a:pPr>
            <a:r>
              <a:rPr lang="ru-RU" sz="2700" smtClean="0"/>
              <a:t>Задача снижения затрачиваемых на чтение усилий значительно облегчается, если автор сокращает длину предложений и слов, то есть пишет в «легком и простом» стиле. Легко читаемый текст содержит короткие фразы и слова (Sawyer, Laran, Xu 2008, 109). Также легче читается хорошо организованный текст - последовательный, с четко установленными связями между его элементами и хорошо построенными предложениями (</a:t>
            </a:r>
            <a:r>
              <a:rPr lang="fr-FR" sz="2700" smtClean="0"/>
              <a:t>Benjamin </a:t>
            </a:r>
            <a:r>
              <a:rPr lang="ru-RU" sz="2700" smtClean="0"/>
              <a:t>2011, 72). </a:t>
            </a:r>
          </a:p>
          <a:p>
            <a:pPr marL="0" indent="0" eaLnBrk="1" hangingPunct="1">
              <a:buFont typeface="Arial" charset="0"/>
              <a:buNone/>
            </a:pPr>
            <a:r>
              <a:rPr lang="ru-RU" sz="2700" smtClean="0"/>
              <a:t>Формула Флэша: </a:t>
            </a:r>
            <a:endParaRPr lang="en-CA" sz="2700" smtClean="0"/>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8C7B64E1-B132-463D-9036-2602E4D4CA43}" type="slidenum">
              <a:rPr lang="en-CA"/>
              <a:pPr>
                <a:defRPr/>
              </a:pPr>
              <a:t>8</a:t>
            </a:fld>
            <a:endParaRPr lang="en-CA"/>
          </a:p>
        </p:txBody>
      </p:sp>
      <p:pic>
        <p:nvPicPr>
          <p:cNvPr id="9223" name="Picture 2"/>
          <p:cNvPicPr>
            <a:picLocks noChangeAspect="1" noChangeArrowheads="1"/>
          </p:cNvPicPr>
          <p:nvPr/>
        </p:nvPicPr>
        <p:blipFill>
          <a:blip r:embed="rId2" cstate="print"/>
          <a:srcRect/>
          <a:stretch>
            <a:fillRect/>
          </a:stretch>
        </p:blipFill>
        <p:spPr bwMode="auto">
          <a:xfrm>
            <a:off x="3076575" y="5589588"/>
            <a:ext cx="5657850" cy="800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rtlCol="0">
            <a:normAutofit fontScale="90000"/>
          </a:bodyPr>
          <a:lstStyle/>
          <a:p>
            <a:pPr eaLnBrk="1" fontAlgn="auto" hangingPunct="1">
              <a:spcAft>
                <a:spcPts val="0"/>
              </a:spcAft>
              <a:defRPr/>
            </a:pPr>
            <a:r>
              <a:rPr lang="ru-RU" smtClean="0"/>
              <a:t>Основное противоречие академического чтения</a:t>
            </a:r>
            <a:endParaRPr lang="en-CA" smtClean="0"/>
          </a:p>
        </p:txBody>
      </p:sp>
      <p:sp>
        <p:nvSpPr>
          <p:cNvPr id="3" name="Content Placeholder 2"/>
          <p:cNvSpPr>
            <a:spLocks noGrp="1"/>
          </p:cNvSpPr>
          <p:nvPr>
            <p:ph idx="1"/>
          </p:nvPr>
        </p:nvSpPr>
        <p:spPr>
          <a:xfrm>
            <a:off x="107950" y="1700213"/>
            <a:ext cx="8928100" cy="4425950"/>
          </a:xfrm>
        </p:spPr>
        <p:txBody>
          <a:bodyPr rtlCol="0">
            <a:normAutofit lnSpcReduction="10000"/>
          </a:bodyPr>
          <a:lstStyle/>
          <a:p>
            <a:pPr eaLnBrk="1" fontAlgn="auto" hangingPunct="1">
              <a:spcAft>
                <a:spcPts val="0"/>
              </a:spcAft>
              <a:buFont typeface="Arial" pitchFamily="34" charset="0"/>
              <a:buChar char="•"/>
              <a:defRPr/>
            </a:pPr>
            <a:r>
              <a:rPr lang="ru-RU" sz="3100" dirty="0" smtClean="0"/>
              <a:t>С одной стороны, ограниченность внимания и других когнитивных ресурсов заставляет нас экономить на усилиях, затрачиваемых на чтение.</a:t>
            </a:r>
          </a:p>
          <a:p>
            <a:pPr eaLnBrk="1" fontAlgn="auto" hangingPunct="1">
              <a:spcAft>
                <a:spcPts val="0"/>
              </a:spcAft>
              <a:buFont typeface="Arial" pitchFamily="34" charset="0"/>
              <a:buChar char="•"/>
              <a:defRPr/>
            </a:pPr>
            <a:r>
              <a:rPr lang="ru-RU" sz="3100" dirty="0" smtClean="0"/>
              <a:t>С другой стороны, «экономное» чтение может быть только поверхностным.</a:t>
            </a:r>
          </a:p>
          <a:p>
            <a:pPr eaLnBrk="1" fontAlgn="auto" hangingPunct="1">
              <a:spcAft>
                <a:spcPts val="0"/>
              </a:spcAft>
              <a:buFont typeface="Arial" pitchFamily="34" charset="0"/>
              <a:buChar char="•"/>
              <a:defRPr/>
            </a:pPr>
            <a:r>
              <a:rPr lang="ru-RU" sz="3100" dirty="0" smtClean="0"/>
              <a:t>В итоге читатель оказывается неспособным ни адекватно </a:t>
            </a:r>
            <a:r>
              <a:rPr lang="ru-RU" sz="3100" b="1" dirty="0" smtClean="0">
                <a:effectLst>
                  <a:outerShdw blurRad="38100" dist="38100" dir="2700000" algn="tl">
                    <a:srgbClr val="000000">
                      <a:alpha val="43137"/>
                    </a:srgbClr>
                  </a:outerShdw>
                </a:effectLst>
              </a:rPr>
              <a:t>понять</a:t>
            </a:r>
            <a:r>
              <a:rPr lang="ru-RU" sz="3100" dirty="0" smtClean="0"/>
              <a:t> текст (то есть уловить заложенный автором смысл), ни выявить все возможные варианты его </a:t>
            </a:r>
            <a:r>
              <a:rPr lang="ru-RU" sz="3100" b="1" dirty="0" err="1" smtClean="0">
                <a:effectLst>
                  <a:outerShdw blurRad="38100" dist="38100" dir="2700000" algn="tl">
                    <a:srgbClr val="000000">
                      <a:alpha val="43137"/>
                    </a:srgbClr>
                  </a:outerShdw>
                </a:effectLst>
              </a:rPr>
              <a:t>интрерпретации</a:t>
            </a:r>
            <a:r>
              <a:rPr lang="ru-RU" sz="3100" b="1" dirty="0" smtClean="0">
                <a:effectLst>
                  <a:outerShdw blurRad="38100" dist="38100" dir="2700000" algn="tl">
                    <a:srgbClr val="000000">
                      <a:alpha val="43137"/>
                    </a:srgbClr>
                  </a:outerShdw>
                </a:effectLst>
              </a:rPr>
              <a:t>.</a:t>
            </a:r>
            <a:endParaRPr lang="en-CA" sz="3100" b="1" dirty="0">
              <a:effectLst>
                <a:outerShdw blurRad="38100" dist="38100" dir="2700000" algn="tl">
                  <a:srgbClr val="000000">
                    <a:alpha val="43137"/>
                  </a:srgbClr>
                </a:outerShdw>
              </a:effectLst>
            </a:endParaRPr>
          </a:p>
        </p:txBody>
      </p:sp>
      <p:sp>
        <p:nvSpPr>
          <p:cNvPr id="4" name="Date Placeholder 3"/>
          <p:cNvSpPr>
            <a:spLocks noGrp="1"/>
          </p:cNvSpPr>
          <p:nvPr>
            <p:ph type="dt" sz="quarter" idx="10"/>
          </p:nvPr>
        </p:nvSpPr>
        <p:spPr/>
        <p:txBody>
          <a:bodyPr/>
          <a:lstStyle/>
          <a:p>
            <a:pPr>
              <a:defRPr/>
            </a:pPr>
            <a:r>
              <a:rPr lang="en-CA"/>
              <a:t>4/29/13</a:t>
            </a:r>
          </a:p>
        </p:txBody>
      </p:sp>
      <p:sp>
        <p:nvSpPr>
          <p:cNvPr id="5" name="Footer Placeholder 4"/>
          <p:cNvSpPr>
            <a:spLocks noGrp="1"/>
          </p:cNvSpPr>
          <p:nvPr>
            <p:ph type="ftr" sz="quarter" idx="11"/>
          </p:nvPr>
        </p:nvSpPr>
        <p:spPr/>
        <p:txBody>
          <a:bodyPr/>
          <a:lstStyle/>
          <a:p>
            <a:pPr>
              <a:defRPr/>
            </a:pPr>
            <a:r>
              <a:rPr lang="ru-RU"/>
              <a:t>Совет РАН по новым явлениям</a:t>
            </a:r>
            <a:endParaRPr lang="en-CA"/>
          </a:p>
        </p:txBody>
      </p:sp>
      <p:sp>
        <p:nvSpPr>
          <p:cNvPr id="6" name="Slide Number Placeholder 5"/>
          <p:cNvSpPr>
            <a:spLocks noGrp="1"/>
          </p:cNvSpPr>
          <p:nvPr>
            <p:ph type="sldNum" sz="quarter" idx="12"/>
          </p:nvPr>
        </p:nvSpPr>
        <p:spPr/>
        <p:txBody>
          <a:bodyPr/>
          <a:lstStyle/>
          <a:p>
            <a:pPr>
              <a:defRPr/>
            </a:pPr>
            <a:fld id="{60161160-8D82-482D-84AD-6691E4F91928}" type="slidenum">
              <a:rPr lang="en-CA"/>
              <a:pPr>
                <a:defRPr/>
              </a:pPr>
              <a:t>9</a:t>
            </a:fld>
            <a:endParaRPr lang="en-CA"/>
          </a:p>
        </p:txBody>
      </p:sp>
    </p:spTree>
  </p:cSld>
  <p:clrMapOvr>
    <a:masterClrMapping/>
  </p:clrMapOvr>
</p:sld>
</file>

<file path=ppt/theme/theme1.xml><?xml version="1.0" encoding="utf-8"?>
<a:theme xmlns:a="http://schemas.openxmlformats.org/drawingml/2006/main" name="Тема Office">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643</TotalTime>
  <Words>2522</Words>
  <Application>Microsoft Office PowerPoint</Application>
  <PresentationFormat>Экран (4:3)</PresentationFormat>
  <Paragraphs>501</Paragraphs>
  <Slides>27</Slides>
  <Notes>7</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27</vt:i4>
      </vt:variant>
    </vt:vector>
  </HeadingPairs>
  <TitlesOfParts>
    <vt:vector size="31" baseType="lpstr">
      <vt:lpstr>Calibri</vt:lpstr>
      <vt:lpstr>Arial</vt:lpstr>
      <vt:lpstr>Times New Roman</vt:lpstr>
      <vt:lpstr>Тема Office</vt:lpstr>
      <vt:lpstr> Как ученые читают друг друга: исследование специфики академического чтения </vt:lpstr>
      <vt:lpstr>Основные положения доклада</vt:lpstr>
      <vt:lpstr>Формы научной коммуникации</vt:lpstr>
      <vt:lpstr>Научная коммуниация посредством чтения, письма и цитирования</vt:lpstr>
      <vt:lpstr>Сравнительный анализ академического чтения в России и за рубежом (связь «цитируемый автор – автор»)</vt:lpstr>
      <vt:lpstr>Классификации академического чтения</vt:lpstr>
      <vt:lpstr>Теории академического чтения</vt:lpstr>
      <vt:lpstr>Распространение публикаций и ограниченная рациональность</vt:lpstr>
      <vt:lpstr>Основное противоречие академического чтения</vt:lpstr>
      <vt:lpstr>Основные  вопросы пилотного исследования-1</vt:lpstr>
      <vt:lpstr>Основные вопросы пилотного исследования -2</vt:lpstr>
      <vt:lpstr>Объект и предмет исследования</vt:lpstr>
      <vt:lpstr>Я бы этот слайд убрала – вопросы конкретизированы выше. Вопрос исследования</vt:lpstr>
      <vt:lpstr>Контент-анализ как метод исследования</vt:lpstr>
      <vt:lpstr>Разновидности контент-анализа</vt:lpstr>
      <vt:lpstr>Слайд 16</vt:lpstr>
      <vt:lpstr>Параметры выборки</vt:lpstr>
      <vt:lpstr>Этапы контент-анализа</vt:lpstr>
      <vt:lpstr>1-й этап: автор как невнимательный читатель</vt:lpstr>
      <vt:lpstr>Квадрат расстояния между отдельными книгами кодов участника на 1-м этапе и общей книгой кодов, разработанной на 2-м этапе</vt:lpstr>
      <vt:lpstr>2-й этап: возвращение автора</vt:lpstr>
      <vt:lpstr>Глубина чтения на разных этапах</vt:lpstr>
      <vt:lpstr>3-й этап: пределы интерпретации</vt:lpstr>
      <vt:lpstr>Выводы</vt:lpstr>
      <vt:lpstr>Выводы (продолжение)</vt:lpstr>
      <vt:lpstr>Печатная версия доклада</vt:lpstr>
      <vt:lpstr>Слайд 27</vt:lpstr>
    </vt:vector>
  </TitlesOfParts>
  <Company>Memorial University of Newfoundland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 Oleynik</dc:creator>
  <cp:lastModifiedBy>Sony</cp:lastModifiedBy>
  <cp:revision>65</cp:revision>
  <dcterms:created xsi:type="dcterms:W3CDTF">2013-03-25T10:15:05Z</dcterms:created>
  <dcterms:modified xsi:type="dcterms:W3CDTF">2013-04-28T10:12:32Z</dcterms:modified>
</cp:coreProperties>
</file>