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xls" ContentType="application/vnd.ms-exce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1"/>
  </p:notesMasterIdLst>
  <p:handoutMasterIdLst>
    <p:handoutMasterId r:id="rId102"/>
  </p:handoutMasterIdLst>
  <p:sldIdLst>
    <p:sldId id="395" r:id="rId2"/>
    <p:sldId id="394" r:id="rId3"/>
    <p:sldId id="351" r:id="rId4"/>
    <p:sldId id="352" r:id="rId5"/>
    <p:sldId id="285" r:id="rId6"/>
    <p:sldId id="286" r:id="rId7"/>
    <p:sldId id="287" r:id="rId8"/>
    <p:sldId id="288" r:id="rId9"/>
    <p:sldId id="289" r:id="rId10"/>
    <p:sldId id="291" r:id="rId11"/>
    <p:sldId id="396" r:id="rId12"/>
    <p:sldId id="398" r:id="rId13"/>
    <p:sldId id="402" r:id="rId14"/>
    <p:sldId id="294" r:id="rId15"/>
    <p:sldId id="416" r:id="rId16"/>
    <p:sldId id="404" r:id="rId17"/>
    <p:sldId id="403" r:id="rId18"/>
    <p:sldId id="406" r:id="rId19"/>
    <p:sldId id="399" r:id="rId20"/>
    <p:sldId id="400" r:id="rId21"/>
    <p:sldId id="420" r:id="rId22"/>
    <p:sldId id="418" r:id="rId23"/>
    <p:sldId id="424" r:id="rId24"/>
    <p:sldId id="423" r:id="rId25"/>
    <p:sldId id="428" r:id="rId26"/>
    <p:sldId id="419" r:id="rId27"/>
    <p:sldId id="422" r:id="rId28"/>
    <p:sldId id="421" r:id="rId29"/>
    <p:sldId id="445" r:id="rId30"/>
    <p:sldId id="354" r:id="rId31"/>
    <p:sldId id="298" r:id="rId32"/>
    <p:sldId id="299" r:id="rId33"/>
    <p:sldId id="300" r:id="rId34"/>
    <p:sldId id="301" r:id="rId35"/>
    <p:sldId id="302" r:id="rId36"/>
    <p:sldId id="303" r:id="rId37"/>
    <p:sldId id="360" r:id="rId38"/>
    <p:sldId id="307" r:id="rId39"/>
    <p:sldId id="308" r:id="rId40"/>
    <p:sldId id="309" r:id="rId41"/>
    <p:sldId id="310" r:id="rId42"/>
    <p:sldId id="311" r:id="rId43"/>
    <p:sldId id="363" r:id="rId44"/>
    <p:sldId id="362" r:id="rId45"/>
    <p:sldId id="367" r:id="rId46"/>
    <p:sldId id="365" r:id="rId47"/>
    <p:sldId id="364" r:id="rId48"/>
    <p:sldId id="368" r:id="rId49"/>
    <p:sldId id="318" r:id="rId50"/>
    <p:sldId id="366" r:id="rId51"/>
    <p:sldId id="361" r:id="rId52"/>
    <p:sldId id="431" r:id="rId53"/>
    <p:sldId id="371" r:id="rId54"/>
    <p:sldId id="425" r:id="rId55"/>
    <p:sldId id="427" r:id="rId56"/>
    <p:sldId id="446" r:id="rId57"/>
    <p:sldId id="447" r:id="rId58"/>
    <p:sldId id="448" r:id="rId59"/>
    <p:sldId id="369" r:id="rId60"/>
    <p:sldId id="449" r:id="rId61"/>
    <p:sldId id="450" r:id="rId62"/>
    <p:sldId id="432" r:id="rId63"/>
    <p:sldId id="433" r:id="rId64"/>
    <p:sldId id="434" r:id="rId65"/>
    <p:sldId id="435" r:id="rId66"/>
    <p:sldId id="436" r:id="rId67"/>
    <p:sldId id="437" r:id="rId68"/>
    <p:sldId id="438" r:id="rId69"/>
    <p:sldId id="439" r:id="rId70"/>
    <p:sldId id="440" r:id="rId71"/>
    <p:sldId id="441" r:id="rId72"/>
    <p:sldId id="442" r:id="rId73"/>
    <p:sldId id="381" r:id="rId74"/>
    <p:sldId id="382" r:id="rId75"/>
    <p:sldId id="392" r:id="rId76"/>
    <p:sldId id="415" r:id="rId77"/>
    <p:sldId id="407" r:id="rId78"/>
    <p:sldId id="408" r:id="rId79"/>
    <p:sldId id="409" r:id="rId80"/>
    <p:sldId id="410" r:id="rId81"/>
    <p:sldId id="411" r:id="rId82"/>
    <p:sldId id="426" r:id="rId83"/>
    <p:sldId id="413" r:id="rId84"/>
    <p:sldId id="414" r:id="rId85"/>
    <p:sldId id="266" r:id="rId86"/>
    <p:sldId id="464" r:id="rId87"/>
    <p:sldId id="451" r:id="rId88"/>
    <p:sldId id="452" r:id="rId89"/>
    <p:sldId id="453" r:id="rId90"/>
    <p:sldId id="454" r:id="rId91"/>
    <p:sldId id="455" r:id="rId92"/>
    <p:sldId id="456" r:id="rId93"/>
    <p:sldId id="457" r:id="rId94"/>
    <p:sldId id="458" r:id="rId95"/>
    <p:sldId id="459" r:id="rId96"/>
    <p:sldId id="460" r:id="rId97"/>
    <p:sldId id="461" r:id="rId98"/>
    <p:sldId id="462" r:id="rId99"/>
    <p:sldId id="463" r:id="rId10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A5C8"/>
    <a:srgbClr val="000099"/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06" autoAdjust="0"/>
  </p:normalViewPr>
  <p:slideViewPr>
    <p:cSldViewPr snapToGrid="0" snapToObjects="1">
      <p:cViewPr varScale="1">
        <p:scale>
          <a:sx n="66" d="100"/>
          <a:sy n="66" d="100"/>
        </p:scale>
        <p:origin x="-1264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ocuments\drafts\WP_China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esitzer\Documents\Riesen\Drafts\Article_JIE_Svetlana_Dec12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strRef>
              <c:f>Лист1!$A$1:$A$3</c:f>
              <c:strCache>
                <c:ptCount val="3"/>
                <c:pt idx="0">
                  <c:v>до 2001 </c:v>
                </c:pt>
                <c:pt idx="1">
                  <c:v>2001-2009</c:v>
                </c:pt>
                <c:pt idx="2">
                  <c:v>2010-2015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297</c:v>
                </c:pt>
                <c:pt idx="1">
                  <c:v>383</c:v>
                </c:pt>
                <c:pt idx="2">
                  <c:v>1125</c:v>
                </c:pt>
              </c:numCache>
            </c:numRef>
          </c:val>
        </c:ser>
        <c:marker val="1"/>
        <c:axId val="179388416"/>
        <c:axId val="189272832"/>
      </c:lineChart>
      <c:catAx>
        <c:axId val="179388416"/>
        <c:scaling>
          <c:orientation val="minMax"/>
        </c:scaling>
        <c:axPos val="b"/>
        <c:tickLblPos val="nextTo"/>
        <c:crossAx val="189272832"/>
        <c:crosses val="autoZero"/>
        <c:auto val="1"/>
        <c:lblAlgn val="ctr"/>
        <c:lblOffset val="100"/>
      </c:catAx>
      <c:valAx>
        <c:axId val="189272832"/>
        <c:scaling>
          <c:orientation val="minMax"/>
        </c:scaling>
        <c:axPos val="l"/>
        <c:numFmt formatCode="General" sourceLinked="1"/>
        <c:tickLblPos val="nextTo"/>
        <c:crossAx val="179388416"/>
        <c:crosses val="autoZero"/>
        <c:crossBetween val="between"/>
      </c:valAx>
      <c:spPr>
        <a:noFill/>
        <a:ln w="25400">
          <a:noFill/>
        </a:ln>
      </c:spPr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917755804821028"/>
          <c:y val="4.2116346406949223E-2"/>
          <c:w val="0.84294500271865191"/>
          <c:h val="0.8176451155196327"/>
        </c:manualLayout>
      </c:layout>
      <c:barChart>
        <c:barDir val="col"/>
        <c:grouping val="clustered"/>
        <c:ser>
          <c:idx val="0"/>
          <c:order val="0"/>
          <c:tx>
            <c:strRef>
              <c:f>charts!$AR$433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FF0000">
                <a:alpha val="33000"/>
              </a:srgbClr>
            </a:solidFill>
            <a:ln>
              <a:noFill/>
            </a:ln>
            <a:effectLst/>
          </c:spP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</c:trendline>
          <c:cat>
            <c:numRef>
              <c:f>charts!$AS$432:$BF$432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charts!$AS$433:$BF$433</c:f>
              <c:numCache>
                <c:formatCode>General</c:formatCode>
                <c:ptCount val="14"/>
                <c:pt idx="3" formatCode="0.0%">
                  <c:v>0.73540838916826656</c:v>
                </c:pt>
                <c:pt idx="4" formatCode="0.0%">
                  <c:v>0.71758426029165157</c:v>
                </c:pt>
                <c:pt idx="5" formatCode="0.0%">
                  <c:v>0.70240781587117285</c:v>
                </c:pt>
                <c:pt idx="6" formatCode="0.0%">
                  <c:v>0.68622004773675149</c:v>
                </c:pt>
                <c:pt idx="7" formatCode="0.0%">
                  <c:v>0.66673450982731586</c:v>
                </c:pt>
                <c:pt idx="8" formatCode="0.0%">
                  <c:v>0.65109844918120019</c:v>
                </c:pt>
                <c:pt idx="9" formatCode="0.0%">
                  <c:v>0.63533564183462787</c:v>
                </c:pt>
                <c:pt idx="10" formatCode="0.0%">
                  <c:v>0.60585780605116368</c:v>
                </c:pt>
                <c:pt idx="11" formatCode="0.0%">
                  <c:v>0.58135047722470867</c:v>
                </c:pt>
                <c:pt idx="12" formatCode="0.0%">
                  <c:v>0.55024876892440555</c:v>
                </c:pt>
                <c:pt idx="13" formatCode="0.0%">
                  <c:v>0.52900000000000003</c:v>
                </c:pt>
              </c:numCache>
            </c:numRef>
          </c:val>
        </c:ser>
        <c:ser>
          <c:idx val="1"/>
          <c:order val="1"/>
          <c:tx>
            <c:strRef>
              <c:f>charts!$AR$434</c:f>
              <c:strCache>
                <c:ptCount val="1"/>
                <c:pt idx="0">
                  <c:v>Russia</c:v>
                </c:pt>
              </c:strCache>
            </c:strRef>
          </c:tx>
          <c:spPr>
            <a:solidFill>
              <a:srgbClr val="0070C0">
                <a:alpha val="33000"/>
              </a:srgbClr>
            </a:solidFill>
            <a:ln>
              <a:noFill/>
            </a:ln>
            <a:effectLst/>
          </c:spPr>
          <c:trendline>
            <c:spPr>
              <a:ln w="38100" cap="rnd">
                <a:solidFill>
                  <a:srgbClr val="0070C0"/>
                </a:solidFill>
                <a:prstDash val="sysDot"/>
              </a:ln>
              <a:effectLst/>
            </c:spPr>
            <c:trendlineType val="linear"/>
          </c:trendline>
          <c:cat>
            <c:numRef>
              <c:f>charts!$AS$432:$BF$432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charts!$AS$434:$BF$434</c:f>
              <c:numCache>
                <c:formatCode>0.0%</c:formatCode>
                <c:ptCount val="14"/>
                <c:pt idx="0">
                  <c:v>0.29464715343915343</c:v>
                </c:pt>
                <c:pt idx="1">
                  <c:v>0.30558009621166715</c:v>
                </c:pt>
                <c:pt idx="2">
                  <c:v>0.31756229947169173</c:v>
                </c:pt>
                <c:pt idx="3">
                  <c:v>0.31979431142535752</c:v>
                </c:pt>
                <c:pt idx="4">
                  <c:v>0.30559315669268172</c:v>
                </c:pt>
                <c:pt idx="5">
                  <c:v>0.32777000707670623</c:v>
                </c:pt>
                <c:pt idx="6">
                  <c:v>0.31912477929031347</c:v>
                </c:pt>
                <c:pt idx="7">
                  <c:v>0.33551764973247666</c:v>
                </c:pt>
                <c:pt idx="8">
                  <c:v>0.36041178989590594</c:v>
                </c:pt>
                <c:pt idx="9">
                  <c:v>0.37255375250275868</c:v>
                </c:pt>
                <c:pt idx="10">
                  <c:v>0.37536196848549952</c:v>
                </c:pt>
                <c:pt idx="11">
                  <c:v>0.39221443194310024</c:v>
                </c:pt>
                <c:pt idx="12">
                  <c:v>0.39800000000000108</c:v>
                </c:pt>
                <c:pt idx="13">
                  <c:v>0.42400000000000032</c:v>
                </c:pt>
              </c:numCache>
            </c:numRef>
          </c:val>
        </c:ser>
        <c:gapWidth val="219"/>
        <c:overlap val="-27"/>
        <c:axId val="206421376"/>
        <c:axId val="211108992"/>
      </c:barChart>
      <c:catAx>
        <c:axId val="2064213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1108992"/>
        <c:crosses val="autoZero"/>
        <c:auto val="1"/>
        <c:lblAlgn val="ctr"/>
        <c:lblOffset val="100"/>
      </c:catAx>
      <c:valAx>
        <c:axId val="2111089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642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7147343905955625"/>
          <c:y val="3.5377779587876988E-2"/>
          <c:w val="0.25979781299716054"/>
          <c:h val="0.21647758202445594"/>
        </c:manualLayout>
      </c:layout>
      <c:spPr>
        <a:noFill/>
        <a:ln>
          <a:solidFill>
            <a:srgbClr val="FF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areaChart>
        <c:grouping val="percentStacked"/>
        <c:ser>
          <c:idx val="0"/>
          <c:order val="0"/>
          <c:tx>
            <c:strRef>
              <c:f>grafik!$A$58</c:f>
              <c:strCache>
                <c:ptCount val="1"/>
                <c:pt idx="0">
                  <c:v>Core state-controlled banks</c:v>
                </c:pt>
              </c:strCache>
            </c:strRef>
          </c:tx>
          <c:cat>
            <c:numRef>
              <c:f>grafik!$B$57:$M$57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grafik!$B$58:$M$58</c:f>
              <c:numCache>
                <c:formatCode>0.0%</c:formatCode>
                <c:ptCount val="12"/>
                <c:pt idx="0">
                  <c:v>0.31252795767195996</c:v>
                </c:pt>
                <c:pt idx="1">
                  <c:v>0.32490196221160633</c:v>
                </c:pt>
                <c:pt idx="2">
                  <c:v>0.33942754444793038</c:v>
                </c:pt>
                <c:pt idx="3">
                  <c:v>0.33962147588694719</c:v>
                </c:pt>
                <c:pt idx="4">
                  <c:v>0.34188381510179716</c:v>
                </c:pt>
                <c:pt idx="5">
                  <c:v>0.36877381208783488</c:v>
                </c:pt>
                <c:pt idx="6">
                  <c:v>0.36661659167284155</c:v>
                </c:pt>
                <c:pt idx="7">
                  <c:v>0.38656523113862612</c:v>
                </c:pt>
                <c:pt idx="8">
                  <c:v>0.41691845423109458</c:v>
                </c:pt>
                <c:pt idx="9">
                  <c:v>0.43300088701929851</c:v>
                </c:pt>
                <c:pt idx="10">
                  <c:v>0.43748010213276572</c:v>
                </c:pt>
                <c:pt idx="11">
                  <c:v>0.46531600633427528</c:v>
                </c:pt>
              </c:numCache>
            </c:numRef>
          </c:val>
        </c:ser>
        <c:ser>
          <c:idx val="1"/>
          <c:order val="1"/>
          <c:tx>
            <c:strRef>
              <c:f>grafik!$A$59</c:f>
              <c:strCache>
                <c:ptCount val="1"/>
                <c:pt idx="0">
                  <c:v>Other state-controlled banks</c:v>
                </c:pt>
              </c:strCache>
            </c:strRef>
          </c:tx>
          <c:cat>
            <c:numRef>
              <c:f>grafik!$B$57:$M$57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grafik!$B$59:$M$59</c:f>
              <c:numCache>
                <c:formatCode>0.0%</c:formatCode>
                <c:ptCount val="12"/>
                <c:pt idx="0">
                  <c:v>4.9116765291005664E-2</c:v>
                </c:pt>
                <c:pt idx="1">
                  <c:v>4.8837753900687113E-2</c:v>
                </c:pt>
                <c:pt idx="2">
                  <c:v>5.3758949412587693E-2</c:v>
                </c:pt>
                <c:pt idx="3">
                  <c:v>5.9666718624457812E-2</c:v>
                </c:pt>
                <c:pt idx="4">
                  <c:v>6.662057882273803E-2</c:v>
                </c:pt>
                <c:pt idx="5">
                  <c:v>6.6311664564167233E-2</c:v>
                </c:pt>
                <c:pt idx="6">
                  <c:v>7.0745446047160723E-2</c:v>
                </c:pt>
                <c:pt idx="7">
                  <c:v>6.1994219088883584E-2</c:v>
                </c:pt>
                <c:pt idx="8">
                  <c:v>0.11075461039957445</c:v>
                </c:pt>
                <c:pt idx="9">
                  <c:v>0.11423974033321535</c:v>
                </c:pt>
                <c:pt idx="10">
                  <c:v>9.9764987504078681E-2</c:v>
                </c:pt>
                <c:pt idx="11">
                  <c:v>9.2468186670740679E-2</c:v>
                </c:pt>
              </c:numCache>
            </c:numRef>
          </c:val>
        </c:ser>
        <c:ser>
          <c:idx val="2"/>
          <c:order val="2"/>
          <c:tx>
            <c:strRef>
              <c:f>grafik!$A$60</c:f>
              <c:strCache>
                <c:ptCount val="1"/>
                <c:pt idx="0">
                  <c:v>Private domestic banks</c:v>
                </c:pt>
              </c:strCache>
            </c:strRef>
          </c:tx>
          <c:cat>
            <c:numRef>
              <c:f>grafik!$B$57:$M$57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grafik!$B$60:$M$60</c:f>
              <c:numCache>
                <c:formatCode>0.0%</c:formatCode>
                <c:ptCount val="12"/>
                <c:pt idx="0">
                  <c:v>0.54607927661376443</c:v>
                </c:pt>
                <c:pt idx="1">
                  <c:v>0.54064906415166003</c:v>
                </c:pt>
                <c:pt idx="2">
                  <c:v>0.52833946059392567</c:v>
                </c:pt>
                <c:pt idx="3">
                  <c:v>0.52911210080882309</c:v>
                </c:pt>
                <c:pt idx="4">
                  <c:v>0.51550210749764602</c:v>
                </c:pt>
                <c:pt idx="5">
                  <c:v>0.48196375496138583</c:v>
                </c:pt>
                <c:pt idx="6">
                  <c:v>0.44172178924360911</c:v>
                </c:pt>
                <c:pt idx="7">
                  <c:v>0.3794889942740326</c:v>
                </c:pt>
                <c:pt idx="8">
                  <c:v>0.28537534253077007</c:v>
                </c:pt>
                <c:pt idx="9">
                  <c:v>0.26900000000000002</c:v>
                </c:pt>
                <c:pt idx="10">
                  <c:v>0.28271479000000038</c:v>
                </c:pt>
                <c:pt idx="11">
                  <c:v>0.26242700000000002</c:v>
                </c:pt>
              </c:numCache>
            </c:numRef>
          </c:val>
        </c:ser>
        <c:ser>
          <c:idx val="3"/>
          <c:order val="3"/>
          <c:tx>
            <c:strRef>
              <c:f>grafik!$A$61</c:f>
              <c:strCache>
                <c:ptCount val="1"/>
                <c:pt idx="0">
                  <c:v>Foreign-controlled banks</c:v>
                </c:pt>
              </c:strCache>
            </c:strRef>
          </c:tx>
          <c:cat>
            <c:numRef>
              <c:f>grafik!$B$57:$M$57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grafik!$B$61:$M$61</c:f>
              <c:numCache>
                <c:formatCode>0.0%</c:formatCode>
                <c:ptCount val="12"/>
                <c:pt idx="0">
                  <c:v>9.5000000000000265E-2</c:v>
                </c:pt>
                <c:pt idx="1">
                  <c:v>8.8000000000000508E-2</c:v>
                </c:pt>
                <c:pt idx="2">
                  <c:v>8.1000000000000044E-2</c:v>
                </c:pt>
                <c:pt idx="3">
                  <c:v>7.4000000000000343E-2</c:v>
                </c:pt>
                <c:pt idx="4">
                  <c:v>7.6000000000000123E-2</c:v>
                </c:pt>
                <c:pt idx="5">
                  <c:v>8.3000000000000268E-2</c:v>
                </c:pt>
                <c:pt idx="6">
                  <c:v>0.12100000000000002</c:v>
                </c:pt>
                <c:pt idx="7">
                  <c:v>0.17200000000000001</c:v>
                </c:pt>
                <c:pt idx="8">
                  <c:v>0.18700000000000044</c:v>
                </c:pt>
                <c:pt idx="9">
                  <c:v>0.18300000000000041</c:v>
                </c:pt>
                <c:pt idx="10">
                  <c:v>0.18000000000000024</c:v>
                </c:pt>
                <c:pt idx="11">
                  <c:v>0.18000000000000024</c:v>
                </c:pt>
              </c:numCache>
            </c:numRef>
          </c:val>
        </c:ser>
        <c:axId val="166189312"/>
        <c:axId val="173056000"/>
      </c:areaChart>
      <c:catAx>
        <c:axId val="1661893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73056000"/>
        <c:crosses val="autoZero"/>
        <c:auto val="1"/>
        <c:lblAlgn val="ctr"/>
        <c:lblOffset val="100"/>
      </c:catAx>
      <c:valAx>
        <c:axId val="173056000"/>
        <c:scaling>
          <c:orientation val="minMax"/>
        </c:scaling>
        <c:axPos val="l"/>
        <c:majorGridlines/>
        <c:numFmt formatCode="0%" sourceLinked="1"/>
        <c:tickLblPos val="nextTo"/>
        <c:crossAx val="1661893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3070902595508991"/>
          <c:y val="8.6666666666666933E-2"/>
          <c:w val="0.26003171478565185"/>
          <c:h val="0.68863436123348143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</c:chart>
  <c:spPr>
    <a:ln>
      <a:noFill/>
    </a:ln>
  </c:sp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60C93-ED4D-4CC7-A3F2-E9D9BFD4F753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C2038-A012-4E51-A5F4-07D05BFBA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812CC-1667-4F6F-832D-68FC45724A4F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D2D16-49BA-4EDB-923B-47313A1FD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Благодарность за возможность выступить в этой аудитории, о которой мечтают многие ученые-обществоведы. Надеюсь  заинтересовать вас одной историей, которой я занимаюсь довольно давно. Это попытка научного ответа экономиста на поэтический вызов Тютчева – Умом Россию не понять…».  Чтобы понять, нужно выйти в более широкий контекст, и я попробую показать, что и как получилось.  Начать я хотела бы с того, что дорого нам, думаю, больше всего – с наших внуков. Они у большинства из нас учатся в школе, где, как Вы знаете, наверное,  стали проводить так называемые   интегративные уроки, когда география совмещается с математикой, или русский язык – с обществоведением. Эти уроки – отражение в требованиях </a:t>
            </a:r>
            <a:r>
              <a:rPr lang="ru-RU" dirty="0" err="1" smtClean="0"/>
              <a:t>Минобра</a:t>
            </a:r>
            <a:r>
              <a:rPr lang="ru-RU" dirty="0" smtClean="0"/>
              <a:t> общей тенденции современного развития знания, которой обозначают терминами </a:t>
            </a:r>
            <a:r>
              <a:rPr lang="ru-RU" dirty="0" err="1" smtClean="0"/>
              <a:t>мультдисциплинарность</a:t>
            </a:r>
            <a:r>
              <a:rPr lang="ru-RU" dirty="0" smtClean="0"/>
              <a:t> и </a:t>
            </a:r>
            <a:r>
              <a:rPr lang="ru-RU" dirty="0" err="1" smtClean="0"/>
              <a:t>междисциплинарность</a:t>
            </a:r>
            <a:r>
              <a:rPr lang="ru-RU" dirty="0" smtClean="0"/>
              <a:t>.  Действительно, сегодня очень многие серьезные научные работы – результат совместных исследований  разных специалистов.  Наш результат, который я намереваюсь представить  –  также плод такой совместной работы.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2D16-49BA-4EDB-923B-47313A1FD83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28C545-4C3D-4FAC-A0CC-AA9A935654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Любая теория – это модель, которая существует в наших умах. Модели различаются разными исходными предпосылками. Исходные предпосылки теории институциональных матриц – это известные положения исторического материализма  (следствие моего университетского  образования, когда мы конспектировали Капитал Маркса – без этого невозможно было получить зачет или сдать экзамен по политэкономии) Но не только. Дальнейшие исследования показали, что  такие предпосылки позволяют построить адекватную модель экономики России, например. Итак: смотрим на слайд.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E7A7EA-7BCE-4EDE-8F0C-DBA436C8ED3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Часто полагают, что «люди делают свою историю», могут придумать общество – от Платона и до утопистов «город Солнца» до революционеров всех времен или реформаторов советской перестройки по строительству рыночного общества.  Наше предположение – есть законы общественного развития – снова узнаем Маркса, да? По поводу сущности и формы – тоже обычно. Это вроде отношений полов – суть одна, а формы разные. То есть это к любым институтам можно отнести.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8B57AB-FE6E-436B-BE19-8B39A747A0E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CB0A3A-7C0D-494B-A7A4-A5FD50642E4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1D689B-2C05-4829-8122-1DC5C2E536B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Соответственно выделенным сторонам деятельности выделяются базовые институты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Базовые институты – устойчивые и неизменные – проявляют себя в </a:t>
            </a:r>
            <a:r>
              <a:rPr lang="ru-RU" b="1" smtClean="0"/>
              <a:t>институциональных формах</a:t>
            </a:r>
            <a:r>
              <a:rPr lang="ru-RU" smtClean="0"/>
              <a:t> – изменчивых, развивающихся, обусловленных культурным контекстом.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163BA0-9A3B-41DE-803A-02DB749D390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ru-RU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том или ином конкретном государстве, как показывает история и жизнь вокруг нас,  мы всегда имеем комбинацию двух матриц. Но при этом одна из них исторически доминирует, а другая носит комплементарный дополнительный характер.  Доминирующая матрица институтов задает границы проявления матрицы комплементарных институтов. Это на схеме представлено. «Фишка» в том, что доминирование одной из матриц имеет исторически непреходящий характер, оно постоянно. Революции, как правило, упрочивают это положение. О революциях можно еще потом поговорить, если останется время или будут вопросы.  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9505A-3D23-4D04-8130-9D91062F3EE2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12206C-316D-467A-A221-E80D59898CEC}" type="slidenum">
              <a:rPr lang="ru-RU" smtClean="0">
                <a:latin typeface="Arial" charset="0"/>
              </a:rPr>
              <a:pPr/>
              <a:t>44</a:t>
            </a:fld>
            <a:endParaRPr lang="ru-RU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Так, в экономике это следующие симметричные институты. Собственность частная или верховная условная. То есть верхний уровень управления определяет правила и условия Пример с акциями Ходорковского, которые он решил продать за рубеж – грубый, но зримый. Исторические примеры по земле – в моих работах на сайте. Симметрично обмену – </a:t>
            </a:r>
            <a:r>
              <a:rPr lang="ru-RU" dirty="0" err="1" smtClean="0">
                <a:latin typeface="Arial" charset="0"/>
              </a:rPr>
              <a:t>редистрибуция</a:t>
            </a:r>
            <a:r>
              <a:rPr lang="ru-RU" dirty="0" smtClean="0">
                <a:latin typeface="Arial" charset="0"/>
              </a:rPr>
              <a:t>. Отличается наличием центра, опосредующего трансакции – это Карл </a:t>
            </a:r>
            <a:r>
              <a:rPr lang="ru-RU" dirty="0" err="1" smtClean="0">
                <a:latin typeface="Arial" charset="0"/>
              </a:rPr>
              <a:t>Поланьи</a:t>
            </a:r>
            <a:r>
              <a:rPr lang="ru-RU" dirty="0" smtClean="0">
                <a:latin typeface="Arial" charset="0"/>
              </a:rPr>
              <a:t>. (у </a:t>
            </a:r>
            <a:r>
              <a:rPr lang="ru-RU" dirty="0" err="1" smtClean="0">
                <a:latin typeface="Arial" charset="0"/>
              </a:rPr>
              <a:t>Коммонса</a:t>
            </a:r>
            <a:r>
              <a:rPr lang="ru-RU" dirty="0" smtClean="0">
                <a:latin typeface="Arial" charset="0"/>
              </a:rPr>
              <a:t> описание такой модели в терминах  истец, суд и ответчик). 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5FDDC2-A085-427A-96B7-ABB82645A687}" type="slidenum">
              <a:rPr lang="ru-RU" smtClean="0">
                <a:latin typeface="Arial" charset="0"/>
              </a:rPr>
              <a:pPr/>
              <a:t>47</a:t>
            </a:fld>
            <a:endParaRPr lang="ru-RU" smtClean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Теперь в политике. Исходно это сопоставление институтов появилось перед одной из моих первых поездок на зарубежную конференцию, в докладе о политических институтах. Надо было сопоставить. Материал для определения институтов Х-матрицы (наших) – не только СССР, но также из работ наших дореволюционных ученых конца 19 века -  активно сопоставлявших политические институты России и Западной Европы – Безобразов, </a:t>
            </a:r>
            <a:r>
              <a:rPr lang="ru-RU" dirty="0" err="1" smtClean="0">
                <a:latin typeface="Arial" charset="0"/>
              </a:rPr>
              <a:t>Градовский</a:t>
            </a:r>
            <a:r>
              <a:rPr lang="ru-RU" dirty="0" smtClean="0">
                <a:latin typeface="Arial" charset="0"/>
              </a:rPr>
              <a:t>, </a:t>
            </a:r>
            <a:r>
              <a:rPr lang="ru-RU" dirty="0" err="1" smtClean="0">
                <a:latin typeface="Arial" charset="0"/>
              </a:rPr>
              <a:t>Мрочек-Дроздовский</a:t>
            </a:r>
            <a:r>
              <a:rPr lang="ru-RU" dirty="0" smtClean="0">
                <a:latin typeface="Arial" charset="0"/>
              </a:rPr>
              <a:t>, Васильчиков и др.). Например, лингвистический парадокс Центр во главе вертикали - и то и другое верно!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9505A-3D23-4D04-8130-9D91062F3EE2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2D16-49BA-4EDB-923B-47313A1FD83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11D794-4D9A-4C7A-A14E-55125DA63450}" type="slidenum">
              <a:rPr lang="ru-RU" smtClean="0">
                <a:latin typeface="Arial" charset="0"/>
              </a:rPr>
              <a:pPr/>
              <a:t>50</a:t>
            </a:fld>
            <a:endParaRPr lang="ru-RU" smtClean="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eaLnBrk="1" hangingPunct="1"/>
            <a:r>
              <a:rPr lang="ru-RU" dirty="0" smtClean="0">
                <a:latin typeface="Arial" charset="0"/>
              </a:rPr>
              <a:t>Идеологические институты – это </a:t>
            </a:r>
            <a:r>
              <a:rPr lang="ru-RU" dirty="0" err="1" smtClean="0">
                <a:latin typeface="Arial" charset="0"/>
              </a:rPr>
              <a:t>институционализированные</a:t>
            </a:r>
            <a:r>
              <a:rPr lang="ru-RU" dirty="0" smtClean="0">
                <a:latin typeface="Arial" charset="0"/>
              </a:rPr>
              <a:t> обществом в целом (независимо от классовых и групповых интересов) нормы, правила поведения. отношение людей к социальной действительности и друг к другу, имеющие исторически непреходящий воспроизводящийся характер. Для Х-матрицы характерны, справедливы, признанны коллективизм, эгалитаризм и порядок </a:t>
            </a:r>
            <a:r>
              <a:rPr lang="ru-RU" dirty="0" err="1" smtClean="0">
                <a:latin typeface="Arial" charset="0"/>
              </a:rPr>
              <a:t>коммунитарная</a:t>
            </a:r>
            <a:r>
              <a:rPr lang="ru-RU" dirty="0" smtClean="0">
                <a:latin typeface="Arial" charset="0"/>
              </a:rPr>
              <a:t> идеология и т.д.  Для У, соответственно, индивидуализм, стратификация, свобода…  – индивидуалистская  идеология.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CBC5CA-1E8B-4DB7-AE9C-BB8A0F22E9C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ru-RU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Основная задача – поиски институционального баланса между институтами той и другой матрицы, в их «дозировке». Содержание любой политики, на наш взгляд, характеризуется поиском этого баланса, почти мистическим (поскольку количественные законы пока неизвестны) «взвешиванием» тех и других институтов в общественной структуре. Эту мистику передает этот слайд. Недостаток, например, в ССССР, комплементарных институтов рынка, федеративности, диссидентских индивидуалистических ценностей привел к застою.  А агрессивное внедрение этих же институтов на рубеже веков – к революциям.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 учетом полученных ранее результатов и соображений была выстроена методология нашего исследования.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2D16-49BA-4EDB-923B-47313A1FD838}" type="slidenum">
              <a:rPr lang="ru-RU" smtClean="0"/>
              <a:pPr/>
              <a:t>60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конца 1990-х гг. проводятся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межстрановые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сопоставительные исследования, направленные на выяснение двух основных групп вопросов. Во-первых, сравнивается роль географии и качества институтов в достижении более высоких показателей экономического развития. Как правило, речь идет о темпах роста ВВП или  уровне доходов. Во-вторых, исследуется влияние географических особенностей разных стран на состояние и развитие в них институтов, способствующих росту экономики. В поле рассмотрения обычно находятся такие экономические институты, как  защищенность прав собственности, эффективность государства, характер регулирования и т.п.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Многие исследования проводятся в США под эгидой Национального бюро экономических исследований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 Bureau of Economic Research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NBER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– крупнейшей исследовательской организации, из которой вышло немало нобелевских лауреатов с «американской пропиской». Наряду с учеными США, в сравнительных исследованиях активно участвуют специалисты из других регионов, например, Африки и Ближнего Востока. В результате с начала 2000-х гг. в мировой литературе развернулась дискуссия «география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versus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институты» между теми, кто полагает географические различия более существенными - по сравнению с институциональными -   факторами дифференциации экономического роста и теми, кто считает их менее важными.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2D16-49BA-4EDB-923B-47313A1FD838}" type="slidenum">
              <a:rPr lang="ru-RU" smtClean="0"/>
              <a:pPr/>
              <a:t>61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Ответ потребовал более 15 лет и усилий большой команды.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2D16-49BA-4EDB-923B-47313A1FD838}" type="slidenum">
              <a:rPr lang="ru-RU" smtClean="0"/>
              <a:pPr/>
              <a:t>62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2D16-49BA-4EDB-923B-47313A1FD838}" type="slidenum">
              <a:rPr lang="ru-RU" smtClean="0"/>
              <a:pPr/>
              <a:t>63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2D16-49BA-4EDB-923B-47313A1FD838}" type="slidenum">
              <a:rPr lang="ru-RU" smtClean="0"/>
              <a:pPr/>
              <a:t>64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Можно видеть, что </a:t>
            </a:r>
            <a:r>
              <a:rPr lang="en-US" dirty="0" smtClean="0"/>
              <a:t>Y</a:t>
            </a:r>
            <a:r>
              <a:rPr lang="ru-RU" dirty="0" smtClean="0"/>
              <a:t>-страны располагаются в более умеренной климатической зоне.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2D16-49BA-4EDB-923B-47313A1FD838}" type="slidenum">
              <a:rPr lang="ru-RU" smtClean="0"/>
              <a:pPr/>
              <a:t>71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1200" dirty="0" smtClean="0"/>
              <a:t>История любого государства начинается со стадии оседлого аграрного производства, и в этом сходятся представители разных наук – от археологов и историков до  экономистов, культурологов, социологов и т.д. Общества могут выживать, если они, прежде всего,  научились устойчиво обеспечивать свое население продуктами питания и защищать его  от окружающей среды независимо от капризов природы. На заре первых государств именно в аграрной сфере начинают складываться определенные социальные технологии (институты), которые организуют социум для выживания на данной ему территории, т.е. формируются те самые адаптационные механизмы, благодаря которым удается овладеть окружающей средой и использовать ее для удовлетворения социальных потребностей. Еще Карл </a:t>
            </a:r>
            <a:r>
              <a:rPr lang="ru-RU" sz="1200" dirty="0" err="1" smtClean="0"/>
              <a:t>Поланьи</a:t>
            </a:r>
            <a:r>
              <a:rPr lang="ru-RU" sz="1200" dirty="0" smtClean="0"/>
              <a:t> в свое время прозорливо отмечал, что «социальная организация присвоения окружающей энергии и мощностей... определяет институциональную матрицу» (</a:t>
            </a:r>
            <a:r>
              <a:rPr lang="ru-RU" sz="1200" dirty="0" err="1" smtClean="0"/>
              <a:t>Polanyi</a:t>
            </a:r>
            <a:r>
              <a:rPr lang="ru-RU" sz="1200" dirty="0" smtClean="0"/>
              <a:t>, 1977: </a:t>
            </a:r>
            <a:r>
              <a:rPr lang="ru-RU" sz="1200" dirty="0" err="1" smtClean="0"/>
              <a:t>xxxii</a:t>
            </a:r>
            <a:r>
              <a:rPr lang="ru-RU" sz="1200" dirty="0" smtClean="0"/>
              <a:t>). </a:t>
            </a:r>
          </a:p>
          <a:p>
            <a:r>
              <a:rPr lang="ru-RU" sz="1200" dirty="0" smtClean="0"/>
              <a:t>Очевидно, что аграрная сфера весьма подвержена влиянию климата. История свидетельствует, что в разных климатических зонах сельское хозяйство развивалось по-разному. Примеры засушливого Египта с централизованными формами ведения хозяйства и плодородной Месопотамии с ее начатками рыночных форм координации – известные тому подтверждения. Подробнее об этом см. Кирдина, 2001: 85-92; Кирдина, 2014: 89-98. </a:t>
            </a:r>
          </a:p>
          <a:p>
            <a:r>
              <a:rPr lang="ru-RU" sz="1200" dirty="0" smtClean="0"/>
              <a:t>Переход от аграрной к индустриальной и последующим стадиям общественного развития не отменял, но впитывал в себя институциональные достижения предыдущих эпох. Выявленные в экономике и социологии механизмы </a:t>
            </a:r>
            <a:r>
              <a:rPr lang="ru-RU" sz="1200" i="1" dirty="0" smtClean="0"/>
              <a:t>кумулятивной причинности </a:t>
            </a:r>
            <a:r>
              <a:rPr lang="ru-RU" sz="1200" dirty="0" smtClean="0"/>
              <a:t>(Т. Веблен),</a:t>
            </a:r>
            <a:r>
              <a:rPr lang="ru-RU" sz="1200" i="1" dirty="0" smtClean="0"/>
              <a:t> </a:t>
            </a:r>
            <a:r>
              <a:rPr lang="en-US" sz="1200" i="1" dirty="0" smtClean="0"/>
              <a:t>path dependence </a:t>
            </a:r>
            <a:r>
              <a:rPr lang="ru-RU" sz="1200" dirty="0" smtClean="0"/>
              <a:t>(П. Дэвид, П. Пирсон, С. </a:t>
            </a:r>
            <a:r>
              <a:rPr lang="ru-RU" sz="1200" dirty="0" err="1" smtClean="0"/>
              <a:t>Лейбовиц</a:t>
            </a:r>
            <a:r>
              <a:rPr lang="ru-RU" sz="1200" dirty="0" smtClean="0"/>
              <a:t>, С. Марголис и др.)</a:t>
            </a:r>
            <a:r>
              <a:rPr lang="ru-RU" sz="1200" i="1" dirty="0" smtClean="0"/>
              <a:t>, эффекты блокировки </a:t>
            </a:r>
            <a:r>
              <a:rPr lang="ru-RU" sz="1200" dirty="0" smtClean="0"/>
              <a:t>(Д. Норт), 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социокультурной</a:t>
            </a:r>
            <a:r>
              <a:rPr lang="ru-RU" sz="1200" i="1" dirty="0" smtClean="0"/>
              <a:t> эволюции</a:t>
            </a:r>
            <a:r>
              <a:rPr lang="ru-RU" sz="1200" dirty="0" smtClean="0"/>
              <a:t> (Дж. и Г. </a:t>
            </a:r>
            <a:r>
              <a:rPr lang="ru-RU" sz="1200" dirty="0" err="1" smtClean="0"/>
              <a:t>Ленски</a:t>
            </a:r>
            <a:r>
              <a:rPr lang="ru-RU" sz="1200" dirty="0" smtClean="0"/>
              <a:t>) и др.  обеспечивали  трансляцию социальных технологий и поддерживали возникшее на заре истории государства доминирующее положение той или иной институциональной матрицы. Наконец, необратимость «стрелы времени» (А. Эддингтон)  также не позволяет игнорировать различия, возникшие на предыдущих этапах социального развития.  </a:t>
            </a:r>
          </a:p>
          <a:p>
            <a:r>
              <a:rPr lang="ru-RU" sz="1200" dirty="0" smtClean="0"/>
              <a:t>В данном случае не столь важно, происходит формирование государств - в результате медленного поступательного роста или в результате прерывистой эволюции и нелинейного развития (подробнее об этом см. </a:t>
            </a:r>
            <a:r>
              <a:rPr lang="en-US" sz="1200" dirty="0" err="1" smtClean="0"/>
              <a:t>Abrutyn</a:t>
            </a:r>
            <a:r>
              <a:rPr lang="ru-RU" sz="1200" dirty="0" smtClean="0"/>
              <a:t>,  </a:t>
            </a:r>
            <a:r>
              <a:rPr lang="en-US" sz="1200" dirty="0" smtClean="0"/>
              <a:t>Lawrence</a:t>
            </a:r>
            <a:r>
              <a:rPr lang="ru-RU" sz="1200" dirty="0" smtClean="0"/>
              <a:t>, 2010). Важно,  что это непредсказуемо и необратимо, как было отмечено в докладе ранее.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2D16-49BA-4EDB-923B-47313A1FD838}" type="slidenum">
              <a:rPr lang="ru-RU" smtClean="0"/>
              <a:pPr/>
              <a:t>73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Никто не отменял необратимость «стрелы времени».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2D16-49BA-4EDB-923B-47313A1FD838}" type="slidenum">
              <a:rPr lang="ru-RU" smtClean="0"/>
              <a:pPr/>
              <a:t>74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F5646-C66A-41B0-A937-A13F64C7B21B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F8407D-9D1D-4A44-8E03-714C4B38150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76</a:t>
            </a:fld>
            <a:endParaRPr lang="ru-RU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Почему сейчас стали так актуальны разговоры о </a:t>
            </a:r>
            <a:r>
              <a:rPr lang="ru-RU" dirty="0" err="1" smtClean="0"/>
              <a:t>междисциплинарности</a:t>
            </a:r>
            <a:r>
              <a:rPr lang="ru-RU" dirty="0" smtClean="0"/>
              <a:t> (например, гранты РГНФ – дают преимущественно  под такие проекты). Это что-то серьезное или просто </a:t>
            </a:r>
            <a:r>
              <a:rPr lang="ru-RU" dirty="0" err="1" smtClean="0"/>
              <a:t>бла-бла-бла</a:t>
            </a:r>
            <a:r>
              <a:rPr lang="ru-RU" dirty="0" smtClean="0"/>
              <a:t>? Давайте сначала разберемся, что это такое.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2D16-49BA-4EDB-923B-47313A1FD838}" type="slidenum">
              <a:rPr lang="ru-RU" smtClean="0"/>
              <a:pPr/>
              <a:t>77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 – </a:t>
            </a:r>
            <a:r>
              <a:rPr lang="ru-RU" dirty="0" err="1" smtClean="0"/>
              <a:t>прекариат</a:t>
            </a:r>
            <a:r>
              <a:rPr lang="ru-RU" dirty="0" smtClean="0"/>
              <a:t>, </a:t>
            </a:r>
            <a:r>
              <a:rPr lang="ru-RU" dirty="0" err="1" smtClean="0"/>
              <a:t>фтрма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2D16-49BA-4EDB-923B-47313A1FD838}" type="slidenum">
              <a:rPr lang="ru-RU" smtClean="0"/>
              <a:pPr/>
              <a:t>78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2D16-49BA-4EDB-923B-47313A1FD838}" type="slidenum">
              <a:rPr lang="ru-RU" smtClean="0"/>
              <a:pPr/>
              <a:t>79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Для мультидисциплинарных исследований общность методологических оснований (методология – это КАК исследовать), не столь важна, гораздо важнее «общая парадигмальность». О чем идет речь? На эторй картинке видно, что заранее было ясно, что нужно сделать круг, и в то же время цвет разный – разные подходы. </a:t>
            </a: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431EBC-C5A8-4EAB-BB11-F83F3A07AB1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Так, часто мы лучше понимаем специалистов из другой области, если они придерживаются  схожей парадигмы – например, системщиков, чем «коллег по цеху», придерживающихся иного общеметодологического подхода (например, возьмем дискуссию холистов и индивидуалистов). Экономисты, базирующие свои исследования на принципе методологического индивидуализма и холизма,  образуют два различных крыла – ортодоксальной и неортодоксальной экономики. </a:t>
            </a: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5163EC-58B5-401B-9887-3EC2B18D852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81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Доказательность теорий проявляется  в их объяснительных возможностях и верификации  (эмпирическом подтверждении) прогнозов.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DD2D16-49BA-4EDB-923B-47313A1FD838}" type="slidenum">
              <a:rPr lang="ru-RU" smtClean="0"/>
              <a:pPr/>
              <a:t>88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E3F36A-AC8A-499C-9296-5B8E3C10E57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95</a:t>
            </a:fld>
            <a:endParaRPr lang="ru-RU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800" dirty="0" smtClean="0"/>
              <a:t>О том, что СМИ как общественный институт и журналистика как тип социальной деятельности функционируют в соответствии с нормами и правилами, вытекающими из специфики общественного устройства, специалисты узнали из давней работы</a:t>
            </a:r>
            <a:r>
              <a:rPr lang="ru-RU" sz="800" b="1" dirty="0" smtClean="0"/>
              <a:t> </a:t>
            </a:r>
            <a:r>
              <a:rPr lang="ru-RU" sz="800" dirty="0" smtClean="0"/>
              <a:t>американских социологов </a:t>
            </a:r>
            <a:r>
              <a:rPr lang="ru-RU" sz="800" dirty="0" err="1" smtClean="0"/>
              <a:t>Сиберта</a:t>
            </a:r>
            <a:r>
              <a:rPr lang="ru-RU" sz="800" dirty="0" smtClean="0"/>
              <a:t>, </a:t>
            </a:r>
            <a:r>
              <a:rPr lang="ru-RU" sz="800" dirty="0" err="1" smtClean="0"/>
              <a:t>Шрамма</a:t>
            </a:r>
            <a:r>
              <a:rPr lang="ru-RU" sz="800" dirty="0" smtClean="0"/>
              <a:t> и Питерсона «Четыре теории прессы», опубликованной в Америке в 1956 г.</a:t>
            </a:r>
            <a:r>
              <a:rPr lang="ru-RU" sz="800" dirty="0" smtClean="0">
                <a:hlinkClick r:id="" action="ppaction://noaction"/>
              </a:rPr>
              <a:t>[1]</a:t>
            </a:r>
            <a:r>
              <a:rPr lang="ru-RU" sz="800" dirty="0" smtClean="0"/>
              <a:t> Назвав эти нормы и правила «теориями прессы», авторы выделили четыре таких </a:t>
            </a:r>
            <a:r>
              <a:rPr lang="ru-RU" sz="800" dirty="0" err="1" smtClean="0"/>
              <a:t>теории:авторитарную,либералистскую,теорию</a:t>
            </a:r>
            <a:r>
              <a:rPr lang="ru-RU" sz="800" dirty="0" smtClean="0"/>
              <a:t> социальной ответственности, советскую, коммунистическую.</a:t>
            </a:r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800" dirty="0" smtClean="0"/>
              <a:t>К этим теориям прессы </a:t>
            </a:r>
            <a:r>
              <a:rPr lang="ru-RU" sz="800" dirty="0" err="1" smtClean="0"/>
              <a:t>Макуэйл</a:t>
            </a:r>
            <a:r>
              <a:rPr lang="ru-RU" sz="800" dirty="0" smtClean="0">
                <a:hlinkClick r:id="" action="ppaction://noaction"/>
              </a:rPr>
              <a:t>[2]</a:t>
            </a:r>
            <a:r>
              <a:rPr lang="ru-RU" sz="800" dirty="0" smtClean="0"/>
              <a:t> прибавил еще </a:t>
            </a:r>
            <a:r>
              <a:rPr lang="ru-RU" sz="800" dirty="0" err="1" smtClean="0"/>
              <a:t>две:модель</a:t>
            </a:r>
            <a:r>
              <a:rPr lang="ru-RU" sz="800" dirty="0" smtClean="0"/>
              <a:t> развивающихся стран, модель демократического участия.</a:t>
            </a:r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800" dirty="0" smtClean="0"/>
              <a:t>Согласно концепции Раймонда Уильямса</a:t>
            </a:r>
            <a:r>
              <a:rPr lang="ru-RU" sz="800" dirty="0" smtClean="0">
                <a:hlinkClick r:id="" action="ppaction://noaction"/>
              </a:rPr>
              <a:t>[3]</a:t>
            </a:r>
            <a:r>
              <a:rPr lang="ru-RU" sz="800" dirty="0" smtClean="0"/>
              <a:t>, система СМИ может быть </a:t>
            </a:r>
            <a:r>
              <a:rPr lang="ru-RU" sz="800" dirty="0" err="1" smtClean="0"/>
              <a:t>авторитарной,патерналистской</a:t>
            </a:r>
            <a:r>
              <a:rPr lang="ru-RU" sz="800" dirty="0" smtClean="0"/>
              <a:t>, коммерческой и демократической.</a:t>
            </a:r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800" dirty="0" smtClean="0"/>
              <a:t>	Сравнивая результаты исследований типов журналистики, полученные задолго до появления работ С. </a:t>
            </a:r>
            <a:r>
              <a:rPr lang="ru-RU" sz="800" dirty="0" err="1" smtClean="0"/>
              <a:t>Кирдиной</a:t>
            </a:r>
            <a:r>
              <a:rPr lang="ru-RU" sz="800" dirty="0" smtClean="0"/>
              <a:t>, с предложенным ею концептуальным аппаратом, можно сделать вывод о зависимости доминирующего типа журналистики от доминирующей в обществе матрицы. Так, </a:t>
            </a:r>
            <a:r>
              <a:rPr lang="ru-RU" sz="800" b="1" dirty="0" smtClean="0"/>
              <a:t>СМИ типа Х-матрицы</a:t>
            </a:r>
            <a:r>
              <a:rPr lang="ru-RU" sz="800" dirty="0" smtClean="0"/>
              <a:t> - это средства государственной информации и пропаганды, главной задачей которых является обеспечение государственного влияния на общественное мнение и стереотипы поведения населения (</a:t>
            </a:r>
            <a:r>
              <a:rPr lang="ru-RU" sz="800" b="1" dirty="0" smtClean="0"/>
              <a:t>журналистика влияния</a:t>
            </a:r>
            <a:r>
              <a:rPr lang="ru-RU" sz="800" dirty="0" smtClean="0"/>
              <a:t>). </a:t>
            </a:r>
            <a:r>
              <a:rPr lang="ru-RU" sz="800" b="1" dirty="0" smtClean="0"/>
              <a:t>СМИ типа </a:t>
            </a:r>
            <a:r>
              <a:rPr lang="en-US" sz="800" b="1" dirty="0" smtClean="0"/>
              <a:t>Y</a:t>
            </a:r>
            <a:r>
              <a:rPr lang="ru-RU" sz="800" b="1" dirty="0" smtClean="0"/>
              <a:t>-матрицы</a:t>
            </a:r>
            <a:r>
              <a:rPr lang="ru-RU" sz="800" dirty="0" smtClean="0"/>
              <a:t> - это реализованная идея </a:t>
            </a:r>
            <a:r>
              <a:rPr lang="ru-RU" sz="800" b="1" dirty="0" smtClean="0"/>
              <a:t>гражданской журналистики</a:t>
            </a:r>
            <a:r>
              <a:rPr lang="ru-RU" sz="800" dirty="0" smtClean="0"/>
              <a:t>. </a:t>
            </a:r>
            <a:r>
              <a:rPr lang="ru-RU" sz="800" b="1" dirty="0" smtClean="0"/>
              <a:t>Коммерческие СМИ (журналистика </a:t>
            </a:r>
            <a:r>
              <a:rPr lang="ru-RU" sz="800" b="1" dirty="0" err="1" smtClean="0"/>
              <a:t>медиабизнеса</a:t>
            </a:r>
            <a:r>
              <a:rPr lang="ru-RU" sz="800" b="1" dirty="0" smtClean="0"/>
              <a:t>)</a:t>
            </a:r>
            <a:r>
              <a:rPr lang="ru-RU" sz="800" dirty="0" smtClean="0"/>
              <a:t>, ориентированные на извлечение прибыли, представляют собой </a:t>
            </a:r>
            <a:r>
              <a:rPr lang="ru-RU" sz="800" dirty="0" err="1" smtClean="0"/>
              <a:t>медиапредприятия</a:t>
            </a:r>
            <a:r>
              <a:rPr lang="ru-RU" sz="800" dirty="0" smtClean="0"/>
              <a:t>, которые пытаются в своей деятельности </a:t>
            </a:r>
            <a:r>
              <a:rPr lang="ru-RU" sz="800" b="1" dirty="0" smtClean="0"/>
              <a:t>совместить принципы, нормы, правила, характерные как для Х-матрицы, так и </a:t>
            </a:r>
            <a:r>
              <a:rPr lang="en-US" sz="800" b="1" dirty="0" smtClean="0"/>
              <a:t>Y</a:t>
            </a:r>
            <a:r>
              <a:rPr lang="ru-RU" sz="800" b="1" dirty="0" smtClean="0"/>
              <a:t>-матрицы</a:t>
            </a:r>
            <a:r>
              <a:rPr lang="ru-RU" sz="800" dirty="0" smtClean="0"/>
              <a:t>. </a:t>
            </a:r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800" dirty="0" smtClean="0"/>
              <a:t>Исходя из этого, можно констатировать, что, </a:t>
            </a:r>
            <a:r>
              <a:rPr lang="ru-RU" sz="800" b="1" dirty="0" smtClean="0"/>
              <a:t>поскольку на сегодняшний день в России доминирует Х-матрица при возрастающей роли общественных институтов, характерных для </a:t>
            </a:r>
            <a:r>
              <a:rPr lang="en-US" sz="800" b="1" dirty="0" smtClean="0"/>
              <a:t>Y</a:t>
            </a:r>
            <a:r>
              <a:rPr lang="ru-RU" sz="800" b="1" dirty="0" smtClean="0"/>
              <a:t>-матрицы, то и в коммуникативной сфере мы наблюдаем сосуществование трех типов СМИ и трех типов журналистики</a:t>
            </a:r>
            <a:r>
              <a:rPr lang="ru-RU" sz="800" dirty="0" smtClean="0"/>
              <a:t>.</a:t>
            </a:r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>
                <a:hlinkClick r:id="" action="ppaction://noaction"/>
              </a:rPr>
              <a:t>[1]</a:t>
            </a:r>
            <a:r>
              <a:rPr lang="ru-RU" sz="800" dirty="0" smtClean="0"/>
              <a:t> </a:t>
            </a:r>
            <a:r>
              <a:rPr lang="ru-RU" sz="800" dirty="0" err="1" smtClean="0"/>
              <a:t>Сиберт</a:t>
            </a:r>
            <a:r>
              <a:rPr lang="ru-RU" sz="800" dirty="0" smtClean="0"/>
              <a:t> Ф.С., </a:t>
            </a:r>
            <a:r>
              <a:rPr lang="ru-RU" sz="800" dirty="0" err="1" smtClean="0"/>
              <a:t>Шрамм</a:t>
            </a:r>
            <a:r>
              <a:rPr lang="ru-RU" sz="800" dirty="0" smtClean="0"/>
              <a:t> У., Питерсон Т., Четыре теории прессы. М., Национальный институт прессы и изд-во Вагриус. </a:t>
            </a:r>
            <a:r>
              <a:rPr lang="en-US" sz="800" dirty="0" smtClean="0"/>
              <a:t>1998.</a:t>
            </a:r>
            <a:endParaRPr lang="ru-RU" sz="800" dirty="0" smtClean="0">
              <a:hlinkClick r:id="" action="ppaction://noaction"/>
            </a:endParaRPr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800" dirty="0" smtClean="0">
                <a:hlinkClick r:id="" action="ppaction://noaction"/>
              </a:rPr>
              <a:t>[2]</a:t>
            </a:r>
            <a:r>
              <a:rPr lang="en-US" sz="800" dirty="0" smtClean="0"/>
              <a:t> </a:t>
            </a:r>
            <a:r>
              <a:rPr lang="en-US" sz="800" dirty="0" err="1" smtClean="0"/>
              <a:t>McQuail</a:t>
            </a:r>
            <a:r>
              <a:rPr lang="en-US" sz="800" dirty="0" smtClean="0"/>
              <a:t> D. Mass Communication theory. 2nd edition. London, Thousand Oaks, New Delhi, SAGE Publications. </a:t>
            </a:r>
            <a:r>
              <a:rPr lang="ru-RU" sz="800" dirty="0" smtClean="0"/>
              <a:t>1987. </a:t>
            </a:r>
            <a:r>
              <a:rPr lang="en-US" sz="800" dirty="0" smtClean="0"/>
              <a:t>P</a:t>
            </a:r>
            <a:r>
              <a:rPr lang="ru-RU" sz="800" dirty="0" smtClean="0"/>
              <a:t>. 111–123.; </a:t>
            </a:r>
            <a:r>
              <a:rPr lang="ru-RU" sz="800" dirty="0" err="1" smtClean="0"/>
              <a:t>МакКуэйл</a:t>
            </a:r>
            <a:r>
              <a:rPr lang="ru-RU" sz="800" dirty="0" smtClean="0"/>
              <a:t> Д. Массовая коммуникация и общественный интерес: к вопросу о социальной теории структуры и функционирования </a:t>
            </a:r>
            <a:r>
              <a:rPr lang="ru-RU" sz="800" dirty="0" err="1" smtClean="0"/>
              <a:t>медиа</a:t>
            </a:r>
            <a:r>
              <a:rPr lang="ru-RU" sz="800" dirty="0" smtClean="0"/>
              <a:t>. / В кн.: Назаров М.М. Массовая коммуникация в современном мире: методология анализа и практика исследований. / Хрестоматия. – М.: </a:t>
            </a:r>
            <a:r>
              <a:rPr lang="ru-RU" sz="800" dirty="0" err="1" smtClean="0"/>
              <a:t>Едиториал</a:t>
            </a:r>
            <a:r>
              <a:rPr lang="ru-RU" sz="800" dirty="0" smtClean="0"/>
              <a:t> УРСС, 2003. С. 179 -188.</a:t>
            </a:r>
            <a:endParaRPr lang="ru-RU" sz="800" dirty="0" smtClean="0">
              <a:hlinkClick r:id="" action="ppaction://noaction"/>
            </a:endParaRPr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800" dirty="0" smtClean="0">
                <a:hlinkClick r:id="" action="ppaction://noaction"/>
              </a:rPr>
              <a:t>[3]</a:t>
            </a:r>
            <a:r>
              <a:rPr lang="ru-RU" sz="800" dirty="0" smtClean="0"/>
              <a:t>См</a:t>
            </a:r>
            <a:r>
              <a:rPr lang="en-US" sz="800" dirty="0" smtClean="0"/>
              <a:t>.: Sparks C., Reading A., Communism, Capitalism and the Mass Media. London, Thousand Oaks, New Delhi. SAGE Publications. 1998. P. 52.</a:t>
            </a:r>
            <a:endParaRPr lang="ru-RU" sz="800" dirty="0" smtClean="0"/>
          </a:p>
          <a:p>
            <a:pPr marL="228600" indent="-228600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800" dirty="0" smtClean="0"/>
              <a:t>ТЕПЕРЬ ПЕРЕХОДИМ К ПРОГНОЗАМ.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Два типа ментальных моделей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1F54A-33CB-47F1-8400-2100B25E175E}" type="slidenum">
              <a:rPr lang="ru-RU" smtClean="0"/>
              <a:pPr/>
              <a:t>98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Основатель «старого» (оригинального, классического) институционализма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DD2D16-49BA-4EDB-923B-47313A1FD83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Основатель нового (</a:t>
            </a:r>
            <a:r>
              <a:rPr lang="ru-RU" dirty="0" err="1" smtClean="0"/>
              <a:t>нео</a:t>
            </a:r>
            <a:r>
              <a:rPr lang="ru-RU" dirty="0" smtClean="0"/>
              <a:t>) институционализма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DD2D16-49BA-4EDB-923B-47313A1FD83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F5646-C66A-41B0-A937-A13F64C7B21B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Институциональный бум! Школы изучения институтов в Вышке, ИЭ и ЦЭМИ РАН, Екатеринбург (Институт экономики </a:t>
            </a:r>
            <a:r>
              <a:rPr lang="ru-RU" dirty="0" err="1" smtClean="0"/>
              <a:t>УрО</a:t>
            </a:r>
            <a:r>
              <a:rPr lang="ru-RU" dirty="0" smtClean="0"/>
              <a:t> РАН),  Новосибирск (ИЭИОПП РАН, НГТУ).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F5646-C66A-41B0-A937-A13F64C7B21B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DD2D16-49BA-4EDB-923B-47313A1FD83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Теория – объяснение с предоставлением доказательств максимальной степени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DD2D16-49BA-4EDB-923B-47313A1FD838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D4C5538-7F99-459A-AD14-39654B1CD7A9}" type="datetime1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E3B6-E41F-4FC2-8A23-E5921D8F7814}" type="datetime1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8261-6BC9-41C0-BE0F-428C9D4510EE}" type="datetime1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0F51-88BF-4C61-B286-781940FB3338}" type="datetime1">
              <a:rPr lang="en-US" smtClean="0"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0D41-9ED6-4476-A5B3-336DB5962B16}" type="datetime1">
              <a:rPr lang="en-US" smtClean="0"/>
              <a:t>11/28/2017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D97A-0043-4F05-BCA6-BF2CABE1B796}" type="datetime1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69719D4E-5CD0-4E5E-91D9-ADB8940B766B}" type="datetime1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FDF5-0838-4418-8AA4-9D23AAB541D4}" type="datetime1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8BF8-FF0B-42B8-A784-BDB41BD9199C}" type="datetime1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F6D5-FD4D-488D-8748-2F925C0842BA}" type="datetime1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FEEB-7836-4FF7-A092-854919D3CB15}" type="datetime1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951FD630-61AC-4BA1-A7B7-29E872107E0D}" type="datetime1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3DB03-FA7B-4307-B712-347E7D531BAE}" type="datetime1">
              <a:rPr lang="en-US" smtClean="0"/>
              <a:t>11/28/2017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МГУ,  28 ноября 2017</a:t>
            </a: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01F9C-CE6C-4C3D-9B5A-B306910B1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7D42F-624C-429B-ABCD-F4F9E7A18BF5}" type="datetime1">
              <a:rPr lang="en-US" smtClean="0"/>
              <a:t>11/28/2017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МГУ,  28 ноября 2017</a:t>
            </a: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83879-C0E0-42C4-8765-0F3834207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1EFCD100-7C6A-4A41-8210-9FC13C941402}" type="datetime1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, объек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DC2871E8-5D79-4506-918D-4B9F484BA510}" type="datetime1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2B8F45AD-A0BD-4588-856C-9697E0A5CA4B}" type="datetime1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B98D-DE15-4045-B2F2-93E45D80F84B}" type="datetime1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E59C-BFE8-4CFB-8D5D-5DD5AB2BDB7E}" type="datetime1">
              <a:rPr lang="en-US" smtClean="0"/>
              <a:t>11/28/2017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объекта, вверху и в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3EF5-9733-46EC-920A-95DEBA35FA47}" type="datetime1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CCDBDD5-EB28-4A66-AB88-E991A0B07E78}" type="datetime1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hyperlink" Target="http://www.google.ru/imgres?imgurl=http://www.3dnews.ru/_imgdata/img/2011/07/11/613922/vol-1.jpg&amp;imgrefurl=http://www.3dnews.ru/news/613922&amp;h=395&amp;w=600&amp;sz=30&amp;tbnid=8ZwbaMl024b5BM:&amp;tbnh=67&amp;tbnw=102&amp;prev=/search?q=%D1%80%D0%B5%D0%B3%D1%83%D0%BB%D1%8F%D1%82%D0%BE%D1%80+%D0%BA%D0%B0%D1%80%D1%82%D0%B8%D0%BD%D0%BA%D0%B8&amp;tbm=isch&amp;tbo=u&amp;zoom=1&amp;q=%D1%80%D0%B5%D0%B3%D1%83%D0%BB%D1%8F%D1%82%D0%BE%D1%80+%D0%BA%D0%B0%D1%80%D1%82%D0%B8%D0%BD%D0%BA%D0%B8&amp;usg=__rWSamtu2xrDnLXwPZZ2qSG8E_eU=&amp;docid=poQtDSa00M188M&amp;hl=ru&amp;sa=X&amp;ei=oH0bUdeULarb4QSo6oDICQ&amp;ved=0CDoQ9QEwBA&amp;dur=58" TargetMode="External"/><Relationship Id="rId4" Type="http://schemas.openxmlformats.org/officeDocument/2006/relationships/image" Target="../media/image17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" TargetMode="External"/><Relationship Id="rId3" Type="http://schemas.openxmlformats.org/officeDocument/2006/relationships/hyperlink" Target="http://www.worldbank.org/" TargetMode="External"/><Relationship Id="rId7" Type="http://schemas.openxmlformats.org/officeDocument/2006/relationships/hyperlink" Target="http://www.indexmundi.com/" TargetMode="External"/><Relationship Id="rId12" Type="http://schemas.openxmlformats.org/officeDocument/2006/relationships/hyperlink" Target="http://minerals.usgs.gov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aostat3.fao.org/" TargetMode="External"/><Relationship Id="rId11" Type="http://schemas.openxmlformats.org/officeDocument/2006/relationships/hyperlink" Target="http://www.bp.com/" TargetMode="External"/><Relationship Id="rId5" Type="http://schemas.openxmlformats.org/officeDocument/2006/relationships/hyperlink" Target="http://www.gapminder.org/" TargetMode="External"/><Relationship Id="rId10" Type="http://schemas.openxmlformats.org/officeDocument/2006/relationships/hyperlink" Target="http://www.world-nuclear.org/" TargetMode="External"/><Relationship Id="rId4" Type="http://schemas.openxmlformats.org/officeDocument/2006/relationships/hyperlink" Target="http://www.cia.gov/" TargetMode="External"/><Relationship Id="rId9" Type="http://schemas.openxmlformats.org/officeDocument/2006/relationships/hyperlink" Target="http://unstats.un.org/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jpeg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rdina.ru/" TargetMode="External"/><Relationship Id="rId2" Type="http://schemas.openxmlformats.org/officeDocument/2006/relationships/hyperlink" Target="mailto:kirdina@bk.ru" TargetMode="Externa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irdina.ru/book/content.shtml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8189" y="4636008"/>
            <a:ext cx="6301179" cy="121615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Кирдина-Чэндлер Светлана </a:t>
            </a:r>
            <a:r>
              <a:rPr lang="ru-RU" sz="2400" b="1" dirty="0"/>
              <a:t>Георгиевна</a:t>
            </a:r>
            <a:r>
              <a:rPr lang="ru-RU" sz="2400" b="1" dirty="0" smtClean="0"/>
              <a:t>, </a:t>
            </a:r>
            <a:endParaRPr lang="ru-RU" sz="2400" b="1" dirty="0"/>
          </a:p>
          <a:p>
            <a:r>
              <a:rPr lang="ru-RU" sz="2400" dirty="0" err="1"/>
              <a:t>д.с.н</a:t>
            </a:r>
            <a:r>
              <a:rPr lang="ru-RU" sz="2400" dirty="0"/>
              <a:t>., Институт экономики РАН</a:t>
            </a:r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61346" y="317634"/>
            <a:ext cx="50980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Коридоры</a:t>
            </a:r>
            <a:r>
              <a:rPr lang="ru-RU" sz="3200" b="1" dirty="0" smtClean="0">
                <a:solidFill>
                  <a:schemeClr val="bg1"/>
                </a:solidFill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институциональной эволюции: многоуровневый теоретический анализ и практические приложения</a:t>
            </a:r>
            <a:endParaRPr lang="ru-RU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298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1016"/>
            <a:ext cx="6665495" cy="1198277"/>
          </a:xfrm>
        </p:spPr>
        <p:txBody>
          <a:bodyPr>
            <a:normAutofit/>
          </a:bodyPr>
          <a:lstStyle/>
          <a:p>
            <a:r>
              <a:rPr lang="ru-RU" dirty="0" smtClean="0"/>
              <a:t>Институциональный бум!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165" y="2011680"/>
            <a:ext cx="8229600" cy="3505576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ru-RU" sz="2400" dirty="0" smtClean="0"/>
              <a:t>С конца 1990-х гг. перевод десятков  «</a:t>
            </a:r>
            <a:r>
              <a:rPr lang="en-US" sz="2400" dirty="0" smtClean="0"/>
              <a:t>internationally recognized</a:t>
            </a:r>
            <a:r>
              <a:rPr lang="ru-RU" sz="2400" dirty="0" smtClean="0"/>
              <a:t>» книг с английского на русский язык (</a:t>
            </a:r>
            <a:r>
              <a:rPr lang="en-US" sz="2400" dirty="0" smtClean="0"/>
              <a:t>North</a:t>
            </a:r>
            <a:r>
              <a:rPr lang="ru-RU" sz="2400" dirty="0" smtClean="0"/>
              <a:t>, </a:t>
            </a:r>
            <a:r>
              <a:rPr lang="en-US" sz="2400" dirty="0" smtClean="0"/>
              <a:t>1997; </a:t>
            </a:r>
            <a:r>
              <a:rPr lang="en-US" sz="2400" dirty="0" err="1" smtClean="0"/>
              <a:t>Coase</a:t>
            </a:r>
            <a:r>
              <a:rPr lang="en-US" sz="2400" dirty="0" smtClean="0"/>
              <a:t>, 2001;  Nelson &amp; Winter, 2002;  Hodgson, 2003;  Veblen, 2007)</a:t>
            </a:r>
            <a:r>
              <a:rPr lang="ru-RU" sz="2400" dirty="0" smtClean="0"/>
              <a:t>, учебники по институциональной экономике (А. Е. </a:t>
            </a:r>
            <a:r>
              <a:rPr lang="ru-RU" sz="2400" dirty="0" err="1" smtClean="0"/>
              <a:t>Шаститко</a:t>
            </a:r>
            <a:r>
              <a:rPr lang="ru-RU" sz="2400" dirty="0" smtClean="0"/>
              <a:t>, </a:t>
            </a:r>
            <a:r>
              <a:rPr lang="en-US" sz="2400" dirty="0" smtClean="0"/>
              <a:t>1997, 2002</a:t>
            </a:r>
            <a:r>
              <a:rPr lang="ru-RU" sz="2400" dirty="0" smtClean="0"/>
              <a:t>….; Р. М. Нуреев, </a:t>
            </a:r>
            <a:r>
              <a:rPr lang="en-US" sz="2400" dirty="0" smtClean="0"/>
              <a:t>2001</a:t>
            </a:r>
            <a:r>
              <a:rPr lang="ru-RU" sz="2400" dirty="0" smtClean="0"/>
              <a:t>; А.Н. Олейник, </a:t>
            </a:r>
            <a:r>
              <a:rPr lang="en-US" sz="2400" dirty="0" smtClean="0"/>
              <a:t>2002)</a:t>
            </a:r>
            <a:r>
              <a:rPr lang="ru-RU" sz="2400" dirty="0" smtClean="0"/>
              <a:t>, журналы </a:t>
            </a:r>
            <a:r>
              <a:rPr lang="en-US" sz="2400" i="1" dirty="0" smtClean="0"/>
              <a:t>TERRA ECONOMICUS</a:t>
            </a:r>
            <a:r>
              <a:rPr lang="ru-RU" sz="2400" i="1" dirty="0" smtClean="0"/>
              <a:t>»</a:t>
            </a:r>
            <a:r>
              <a:rPr lang="en-US" sz="2400" i="1" dirty="0" smtClean="0"/>
              <a:t> </a:t>
            </a:r>
            <a:r>
              <a:rPr lang="ru-RU" sz="2400" i="1" dirty="0" smtClean="0"/>
              <a:t>(с </a:t>
            </a:r>
            <a:r>
              <a:rPr lang="en-US" sz="2400" dirty="0" smtClean="0"/>
              <a:t>2003</a:t>
            </a:r>
            <a:r>
              <a:rPr lang="ru-RU" sz="2400" dirty="0" smtClean="0"/>
              <a:t> г.), «</a:t>
            </a:r>
            <a:r>
              <a:rPr lang="en-US" sz="2400" dirty="0" smtClean="0"/>
              <a:t>Journal of Institutional Studies </a:t>
            </a:r>
            <a:r>
              <a:rPr lang="ru-RU" sz="2400" dirty="0" smtClean="0"/>
              <a:t>- Журнал институциональных исследований»</a:t>
            </a:r>
            <a:r>
              <a:rPr lang="en-US" sz="2400" dirty="0" smtClean="0"/>
              <a:t> </a:t>
            </a:r>
            <a:r>
              <a:rPr lang="ru-RU" sz="2400" dirty="0" smtClean="0"/>
              <a:t>(</a:t>
            </a:r>
            <a:r>
              <a:rPr lang="en-US" sz="2400" dirty="0" smtClean="0"/>
              <a:t>c  2009 </a:t>
            </a:r>
            <a:r>
              <a:rPr lang="ru-RU" sz="2400" dirty="0" smtClean="0"/>
              <a:t>г.), Международная ассоциация институциональных исследований… …</a:t>
            </a:r>
          </a:p>
          <a:p>
            <a:pPr>
              <a:buNone/>
              <a:defRPr/>
            </a:pPr>
            <a:r>
              <a:rPr lang="ru-RU" sz="2400" dirty="0" smtClean="0"/>
              <a:t> «Постинституционализм» (Фролов, </a:t>
            </a:r>
            <a:r>
              <a:rPr lang="ru-RU" sz="2400" dirty="0" err="1" smtClean="0"/>
              <a:t>Марущак</a:t>
            </a:r>
            <a:r>
              <a:rPr lang="ru-RU" sz="2400" dirty="0" smtClean="0"/>
              <a:t>,  2017)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57200" y="6142488"/>
            <a:ext cx="4680520" cy="457200"/>
          </a:xfrm>
        </p:spPr>
        <p:txBody>
          <a:bodyPr/>
          <a:lstStyle/>
          <a:p>
            <a:r>
              <a:rPr lang="ru-RU" smtClean="0"/>
              <a:t>МГУ,  28 ноября 2017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8ACD-85EA-41C8-8C22-A9DB7E75961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«Институционализм» в названиях публикаций, в аннотациях и ключевых словах публикаций (РИНЦ)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582652" y="3027947"/>
            <a:ext cx="3113773" cy="2535455"/>
          </a:xfrm>
        </p:spPr>
        <p:txBody>
          <a:bodyPr/>
          <a:lstStyle/>
          <a:p>
            <a:r>
              <a:rPr lang="ru-RU" dirty="0" smtClean="0"/>
              <a:t>До 2001 г. -  297 </a:t>
            </a:r>
          </a:p>
          <a:p>
            <a:r>
              <a:rPr lang="ru-RU" dirty="0" smtClean="0"/>
              <a:t> 2001-2009 -  383 </a:t>
            </a:r>
          </a:p>
          <a:p>
            <a:r>
              <a:rPr lang="ru-RU" dirty="0" smtClean="0"/>
              <a:t> 2010-2015 - 1189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1" name="Рисунок 7"/>
          <p:cNvGraphicFramePr>
            <a:graphicFrameLocks noGrp="1"/>
          </p:cNvGraphicFramePr>
          <p:nvPr>
            <p:ph type="pic" sz="quarter" idx="13"/>
          </p:nvPr>
        </p:nvGraphicFramePr>
        <p:xfrm>
          <a:off x="269874" y="2666197"/>
          <a:ext cx="4061493" cy="3070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1674" y="3429001"/>
            <a:ext cx="5613568" cy="1398494"/>
          </a:xfrm>
        </p:spPr>
        <p:txBody>
          <a:bodyPr/>
          <a:lstStyle/>
          <a:p>
            <a:r>
              <a:rPr lang="ru-RU" sz="4400" dirty="0" smtClean="0"/>
              <a:t>(Институты и) Институциональная эволюция 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8423" y="1051560"/>
            <a:ext cx="6753821" cy="1143000"/>
          </a:xfrm>
        </p:spPr>
        <p:txBody>
          <a:bodyPr/>
          <a:lstStyle/>
          <a:p>
            <a:r>
              <a:rPr lang="ru-RU" sz="2400" dirty="0" smtClean="0"/>
              <a:t>Эволюция (от лат. </a:t>
            </a:r>
            <a:r>
              <a:rPr lang="en-US" sz="2400" dirty="0" err="1" smtClean="0"/>
              <a:t>evolutio</a:t>
            </a:r>
            <a:r>
              <a:rPr lang="en-US" sz="2400" dirty="0" smtClean="0"/>
              <a:t> –</a:t>
            </a:r>
            <a:r>
              <a:rPr lang="ru-RU" sz="2400" dirty="0" smtClean="0"/>
              <a:t> развёртывание) – необратимый процесс «интеграции материи  от бессвязной однородности к связной разнородности» через наследование и адаптацию к окружающей среде.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78423" y="2548218"/>
            <a:ext cx="6508377" cy="3577945"/>
          </a:xfrm>
        </p:spPr>
        <p:txBody>
          <a:bodyPr/>
          <a:lstStyle/>
          <a:p>
            <a:r>
              <a:rPr lang="ru-RU" dirty="0" smtClean="0"/>
              <a:t>Герберт Спенсер разработал основы теории социальной эволюции в 185</a:t>
            </a:r>
            <a:r>
              <a:rPr lang="en-US" dirty="0" smtClean="0"/>
              <a:t>2</a:t>
            </a:r>
            <a:r>
              <a:rPr lang="ru-RU" dirty="0" smtClean="0"/>
              <a:t> г. (</a:t>
            </a:r>
            <a:r>
              <a:rPr lang="en-US" dirty="0" smtClean="0"/>
              <a:t>“The Development Hypothesis”) </a:t>
            </a:r>
            <a:r>
              <a:rPr lang="ru-RU" dirty="0" smtClean="0"/>
              <a:t>еще до общей теории биологической эволюции</a:t>
            </a:r>
            <a:r>
              <a:rPr lang="en-US" dirty="0" smtClean="0"/>
              <a:t> </a:t>
            </a:r>
            <a:r>
              <a:rPr lang="ru-RU" dirty="0" smtClean="0"/>
              <a:t>Чарльза Дарвина («Происхождение видов путём естественного отбора, или Сохранение благоприятных рас в борьбе за жизнь», 1859 г.).</a:t>
            </a:r>
          </a:p>
          <a:p>
            <a:r>
              <a:rPr lang="en-US" dirty="0" smtClean="0"/>
              <a:t> </a:t>
            </a:r>
            <a:r>
              <a:rPr lang="ru-RU" dirty="0" smtClean="0"/>
              <a:t> Основой социальной эволюции Спенсер считал естественный отбор («выживание наиболее приспособленных»).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Рисунок 6" descr="https://upload.wikimedia.org/wikipedia/commons/thumb/9/96/Herbert_Spencer.jpg/200px-Herbert_Spencer.jpg"/>
          <p:cNvPicPr>
            <a:picLocks noGrp="1"/>
          </p:cNvPicPr>
          <p:nvPr>
            <p:ph type="pic" sz="quarter" idx="13"/>
          </p:nvPr>
        </p:nvPicPr>
        <p:blipFill>
          <a:blip r:embed="rId3" cstate="print"/>
          <a:srcRect l="22598" r="22598"/>
          <a:stretch>
            <a:fillRect/>
          </a:stretch>
        </p:blipFill>
        <p:spPr bwMode="auto">
          <a:xfrm>
            <a:off x="331788" y="1976438"/>
            <a:ext cx="1646237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370" y="361016"/>
            <a:ext cx="6702508" cy="197792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Дуальная природа </a:t>
            </a:r>
            <a:br>
              <a:rPr lang="ru-RU" dirty="0" smtClean="0"/>
            </a:br>
            <a:r>
              <a:rPr lang="ru-RU" dirty="0" smtClean="0"/>
              <a:t>институтов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68313" y="4649001"/>
            <a:ext cx="8351837" cy="130412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600" dirty="0" smtClean="0"/>
              <a:t>С одной стороны, институты суть продукты человеческого замысла, с другой стороны, они складываются в процессе исторического развития при взаимодействии людей с окружающей средой. </a:t>
            </a:r>
          </a:p>
          <a:p>
            <a:pPr algn="ctr">
              <a:buNone/>
            </a:pPr>
            <a:r>
              <a:rPr lang="ru-RU" sz="3200" dirty="0" smtClean="0"/>
              <a:t>ИНСТИТУТЫ –УСТОЙЧИВЫЕ СТРУКТУРЫ ОТНОШЕНИЙ, которые развиваются.</a:t>
            </a:r>
          </a:p>
          <a:p>
            <a:pPr>
              <a:buFont typeface="Georgia" pitchFamily="18" charset="0"/>
              <a:buNone/>
            </a:pPr>
            <a:endParaRPr lang="en-US" dirty="0" smtClean="0"/>
          </a:p>
          <a:p>
            <a:pPr>
              <a:buFont typeface="Georgia" pitchFamily="18" charset="0"/>
              <a:buNone/>
            </a:pPr>
            <a:endParaRPr lang="en-US" dirty="0" smtClean="0"/>
          </a:p>
          <a:p>
            <a:pPr>
              <a:buFont typeface="Georgia" pitchFamily="18" charset="0"/>
              <a:buNone/>
            </a:pPr>
            <a:endParaRPr lang="ru-RU" dirty="0" smtClean="0"/>
          </a:p>
        </p:txBody>
      </p:sp>
      <p:sp>
        <p:nvSpPr>
          <p:cNvPr id="26628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223732" y="5953125"/>
            <a:ext cx="4608512" cy="4572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/>
              <a:t>МГУ,  28 ноября 2017</a:t>
            </a:r>
            <a:endParaRPr lang="ru-RU" dirty="0"/>
          </a:p>
        </p:txBody>
      </p:sp>
      <p:sp>
        <p:nvSpPr>
          <p:cNvPr id="2662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63302B-B17E-4FD4-8DC8-1077D42E038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  <p:pic>
        <p:nvPicPr>
          <p:cNvPr id="6" name="Рисунок 5" descr="Image result for взаимодействие человека и среды обитани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7836" y="1867301"/>
            <a:ext cx="3005683" cy="207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361016"/>
            <a:ext cx="7391401" cy="1143000"/>
          </a:xfrm>
        </p:spPr>
        <p:txBody>
          <a:bodyPr/>
          <a:lstStyle/>
          <a:p>
            <a:r>
              <a:rPr lang="ru-RU" dirty="0" smtClean="0"/>
              <a:t>И снова синергетика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974054" cy="3911600"/>
          </a:xfrm>
        </p:spPr>
        <p:txBody>
          <a:bodyPr>
            <a:normAutofit fontScale="92500"/>
          </a:bodyPr>
          <a:lstStyle/>
          <a:p>
            <a:r>
              <a:rPr lang="ru-RU" sz="1900" dirty="0" smtClean="0"/>
              <a:t>Исследования в русле синергетического подхода направлены не только на анализ эволюционных процессов и фазовых переходов в сложных системах, но и на определение законов формирования устойчивых экономических структур в открытых нелинейных системах при их взаимодействии с окружающей средой, т.е. на появление «порядка из экономического хаоса». 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Содержимое 6" descr="Image result for Пригожин порядок из хаоса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518" y="2214563"/>
            <a:ext cx="2877954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Джулиан Стюард </a:t>
            </a:r>
            <a:br>
              <a:rPr lang="ru-RU" b="1" dirty="0" smtClean="0"/>
            </a:br>
            <a:r>
              <a:rPr lang="ru-RU" b="1" dirty="0" smtClean="0"/>
              <a:t>(1902-1972), США </a:t>
            </a:r>
            <a:br>
              <a:rPr lang="ru-RU" b="1" dirty="0" smtClean="0"/>
            </a:br>
            <a:r>
              <a:rPr lang="ru-RU" sz="2400" b="1" dirty="0" smtClean="0"/>
              <a:t>(</a:t>
            </a:r>
            <a:r>
              <a:rPr lang="en-US" sz="2400" b="1" i="1" dirty="0" smtClean="0"/>
              <a:t>Julian Haynes Steward</a:t>
            </a:r>
            <a:r>
              <a:rPr lang="ru-RU" sz="2400" b="1" i="1" dirty="0" smtClean="0"/>
              <a:t>) 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1694" y="3345490"/>
            <a:ext cx="8355106" cy="3257016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/>
              <a:t>Theory of Culture Change. The Methodology of </a:t>
            </a:r>
            <a:r>
              <a:rPr lang="en-US" i="1" dirty="0" err="1" smtClean="0"/>
              <a:t>Multilinear</a:t>
            </a:r>
            <a:r>
              <a:rPr lang="en-US" i="1" dirty="0" smtClean="0"/>
              <a:t> Evolution.</a:t>
            </a:r>
            <a:r>
              <a:rPr lang="en-US" dirty="0" smtClean="0"/>
              <a:t> University of Illinois Press, Urbana 1955</a:t>
            </a:r>
            <a:r>
              <a:rPr lang="ru-RU" dirty="0" smtClean="0"/>
              <a:t> (1979)</a:t>
            </a:r>
            <a:r>
              <a:rPr lang="en-US" dirty="0" smtClean="0"/>
              <a:t>.</a:t>
            </a:r>
          </a:p>
          <a:p>
            <a:r>
              <a:rPr lang="ru-RU" dirty="0" smtClean="0"/>
              <a:t>Его теория «полилинейной» эволюции рассматривала, каким образом общество приспосабливается к окружающей среде. Был одним из первых, кто изучал, каким образом связаны друг с другом общество на национальном и местном уровнях. Полагал, что различные адаптации могут быть изучены на основе изучения конкретных ресурсов, эксплуатируемых обществом; технологий, используемых им, чтобы использовать эти ресурсы; и организации человеческого труда. Полагал, что культуры меняются не в зависимости от какой-то внутренней логики, а скорее с точки зрения изменения отношения с меняющимися условиями.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7" name="Рисунок 6" descr="Image result for Julian Haynes Stewar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1924" y="530993"/>
            <a:ext cx="2200201" cy="256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Институциональная  эволюция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1695" y="2209801"/>
            <a:ext cx="8355106" cy="1399674"/>
          </a:xfrm>
        </p:spPr>
        <p:txBody>
          <a:bodyPr/>
          <a:lstStyle/>
          <a:p>
            <a:r>
              <a:rPr lang="ru-RU" dirty="0" smtClean="0"/>
              <a:t>Процесс институциональных изменений, обусловленный необходимостью изменения механизмов адаптации к окружающей среде.  - А что такое «окружающая среда»?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Рисунок 6" descr="Image result for взаимодействие человека и среды обитания"/>
          <p:cNvPicPr>
            <a:picLocks noGrp="1"/>
          </p:cNvPicPr>
          <p:nvPr>
            <p:ph type="pic" sz="quarter" idx="13"/>
          </p:nvPr>
        </p:nvPicPr>
        <p:blipFill>
          <a:blip r:embed="rId2" cstate="print"/>
          <a:srcRect t="10346" b="10346"/>
          <a:stretch>
            <a:fillRect/>
          </a:stretch>
        </p:blipFill>
        <p:spPr bwMode="auto">
          <a:xfrm>
            <a:off x="607194" y="3426594"/>
            <a:ext cx="7777163" cy="317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2568" y="3429001"/>
            <a:ext cx="6184232" cy="1398494"/>
          </a:xfrm>
        </p:spPr>
        <p:txBody>
          <a:bodyPr/>
          <a:lstStyle/>
          <a:p>
            <a:r>
              <a:rPr lang="ru-RU" sz="4800" dirty="0" err="1" smtClean="0"/>
              <a:t>Микро-мезо-макро</a:t>
            </a:r>
            <a:r>
              <a:rPr lang="ru-RU" sz="4800" dirty="0" smtClean="0"/>
              <a:t> архитектура общества: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что такое мезо?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 бинарной – к </a:t>
            </a:r>
            <a:r>
              <a:rPr lang="ru-RU" dirty="0" err="1" smtClean="0"/>
              <a:t>тринарной</a:t>
            </a:r>
            <a:r>
              <a:rPr lang="ru-RU" dirty="0" smtClean="0"/>
              <a:t> модели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Многие годы в социологии и экономике доминировала модель, подразумевающая  дихотомию микро-макро. </a:t>
            </a:r>
          </a:p>
          <a:p>
            <a:r>
              <a:rPr lang="ru-RU" dirty="0" smtClean="0"/>
              <a:t>Но такое представление уже недостаточно для понимания сложного социального мира.</a:t>
            </a:r>
          </a:p>
          <a:p>
            <a:r>
              <a:rPr lang="ru-RU" dirty="0" smtClean="0"/>
              <a:t>Сейчас, прежде всего в эволюционной и институциональной экономике, разрабатывается категория мезоуровня.</a:t>
            </a:r>
          </a:p>
          <a:p>
            <a:r>
              <a:rPr lang="ru-RU" dirty="0" smtClean="0"/>
              <a:t>Современная теоретическая модель- это </a:t>
            </a:r>
            <a:r>
              <a:rPr lang="ru-RU" dirty="0" err="1" smtClean="0"/>
              <a:t>микро-мезо-макро</a:t>
            </a:r>
            <a:r>
              <a:rPr lang="ru-RU" dirty="0" smtClean="0"/>
              <a:t> архитектура (</a:t>
            </a:r>
            <a:r>
              <a:rPr lang="en-US" dirty="0" err="1" smtClean="0"/>
              <a:t>Dopfer</a:t>
            </a:r>
            <a:r>
              <a:rPr lang="en-US" dirty="0" smtClean="0"/>
              <a:t>, Foster, Potts, 2004; </a:t>
            </a:r>
            <a:r>
              <a:rPr lang="en-US" dirty="0" err="1" smtClean="0"/>
              <a:t>Dopfer</a:t>
            </a:r>
            <a:r>
              <a:rPr lang="en-US" dirty="0" smtClean="0"/>
              <a:t>, Potts, 2008; </a:t>
            </a:r>
            <a:r>
              <a:rPr lang="en-US" dirty="0" err="1" smtClean="0"/>
              <a:t>Dopfer</a:t>
            </a:r>
            <a:r>
              <a:rPr lang="en-US" dirty="0" smtClean="0"/>
              <a:t>, 2012).</a:t>
            </a:r>
            <a:r>
              <a:rPr lang="ru-RU" dirty="0" smtClean="0"/>
              <a:t> Но КАКАЯ?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4358" y="423512"/>
            <a:ext cx="4966446" cy="1398494"/>
          </a:xfrm>
        </p:spPr>
        <p:txBody>
          <a:bodyPr/>
          <a:lstStyle/>
          <a:p>
            <a:r>
              <a:rPr lang="ru-RU" dirty="0" smtClean="0"/>
              <a:t>Мотивация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20354" y="2021305"/>
            <a:ext cx="4966446" cy="4123909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Естественное стремление уйти в своих представлениях о мире от хаоса к гармонии. </a:t>
            </a:r>
          </a:p>
          <a:p>
            <a:pPr algn="l"/>
            <a:endParaRPr lang="ru-RU" sz="2000" dirty="0" smtClean="0"/>
          </a:p>
          <a:p>
            <a:pPr algn="l"/>
            <a:r>
              <a:rPr lang="ru-RU" sz="2000" dirty="0" smtClean="0"/>
              <a:t>Накопленное знание об «эволюции социально-экономических систем». </a:t>
            </a:r>
          </a:p>
          <a:p>
            <a:pPr algn="l"/>
            <a:endParaRPr lang="ru-RU" sz="2000" dirty="0" smtClean="0"/>
          </a:p>
          <a:p>
            <a:pPr algn="l"/>
            <a:r>
              <a:rPr lang="ru-RU" sz="2000" dirty="0" smtClean="0"/>
              <a:t>Включенность в «поле </a:t>
            </a:r>
            <a:r>
              <a:rPr lang="ru-RU" sz="2000" dirty="0" err="1" smtClean="0"/>
              <a:t>междисциплинарности</a:t>
            </a:r>
            <a:r>
              <a:rPr lang="ru-RU" sz="2000" dirty="0" smtClean="0"/>
              <a:t>».</a:t>
            </a:r>
          </a:p>
          <a:p>
            <a:pPr algn="l"/>
            <a:endParaRPr lang="ru-RU" sz="2000" dirty="0" smtClean="0"/>
          </a:p>
          <a:p>
            <a:pPr algn="l"/>
            <a:r>
              <a:rPr lang="ru-RU" sz="2000" dirty="0" smtClean="0"/>
              <a:t>Желание проверить «гармонию алгеброй».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Рисунок 5" descr="Image result for гринвич дворец лестница"/>
          <p:cNvPicPr>
            <a:picLocks noGrp="1"/>
          </p:cNvPicPr>
          <p:nvPr>
            <p:ph type="pic" sz="quarter" idx="13"/>
          </p:nvPr>
        </p:nvPicPr>
        <p:blipFill>
          <a:blip r:embed="rId2" cstate="print"/>
          <a:srcRect l="16524" r="1652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 микро к мезо и макро – стандартный подход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При опоре на </a:t>
            </a:r>
            <a:r>
              <a:rPr lang="ru-RU" dirty="0" err="1" smtClean="0"/>
              <a:t>микро-экономические</a:t>
            </a:r>
            <a:r>
              <a:rPr lang="ru-RU" dirty="0" smtClean="0"/>
              <a:t> основания стандартным приёмом перехода на следующий уровень анализа служит агрегирование.  Оно объединяет экономических агентов «в широкие классы, каждый из которых рассматривается как органическое целое – потребители,  инвесторы и т.д.» (</a:t>
            </a:r>
            <a:r>
              <a:rPr lang="ru-RU" dirty="0" err="1" smtClean="0"/>
              <a:t>Баумоль</a:t>
            </a:r>
            <a:r>
              <a:rPr lang="ru-RU" dirty="0" smtClean="0"/>
              <a:t>, 2001. С. 81), а «поведение группы фирм или агентов подчиняется тем же законам, что и поведение отдельных единиц» (</a:t>
            </a:r>
            <a:r>
              <a:rPr lang="ru-RU" dirty="0" err="1" smtClean="0"/>
              <a:t>Хикс</a:t>
            </a:r>
            <a:r>
              <a:rPr lang="ru-RU" dirty="0" smtClean="0"/>
              <a:t>, 1993. С. 373). </a:t>
            </a:r>
          </a:p>
          <a:p>
            <a:r>
              <a:rPr lang="ru-RU" dirty="0" smtClean="0"/>
              <a:t>Здесь используются принципы  </a:t>
            </a:r>
            <a:r>
              <a:rPr lang="ru-RU" dirty="0" err="1" smtClean="0"/>
              <a:t>аддитивности</a:t>
            </a:r>
            <a:r>
              <a:rPr lang="ru-RU" dirty="0" smtClean="0"/>
              <a:t>, лежащие в основании  перехода на каждый следующий уровень экономической иерархии (от микро - к мезо и макро).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8423" y="587141"/>
            <a:ext cx="6508377" cy="1143000"/>
          </a:xfrm>
        </p:spPr>
        <p:txBody>
          <a:bodyPr/>
          <a:lstStyle/>
          <a:p>
            <a:r>
              <a:rPr lang="ru-RU" dirty="0" smtClean="0"/>
              <a:t>Стандартный подход – «за» и «против»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1208" y="2209800"/>
            <a:ext cx="5813660" cy="4146550"/>
          </a:xfrm>
        </p:spPr>
        <p:txBody>
          <a:bodyPr/>
          <a:lstStyle/>
          <a:p>
            <a:r>
              <a:rPr lang="ru-RU" sz="1900" dirty="0" smtClean="0"/>
              <a:t>Опора на микро-основания поддерживает стремление построить универсальную неоклассическую экономическую теорию, опирающуюся на общие (для микро-,  макро- и  </a:t>
            </a:r>
            <a:r>
              <a:rPr lang="ru-RU" sz="1900" dirty="0" err="1" smtClean="0"/>
              <a:t>мезоуровней</a:t>
            </a:r>
            <a:r>
              <a:rPr lang="ru-RU" sz="1900" dirty="0" smtClean="0"/>
              <a:t>) базовые теоретические предпосылки,  основу которых составляет принцип методологического индивидуализма.</a:t>
            </a:r>
          </a:p>
          <a:p>
            <a:r>
              <a:rPr lang="ru-RU" sz="1900" dirty="0" smtClean="0"/>
              <a:t>Но: такой подход не учитывает особенности протекания процессов (эволюции) на каждом из уровней экономики, которые отличаются своим качеством и местом в экономической системе.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Рисунок 6" descr="http://st-im.kinopoisk.ru/im/kadr/1/8/2/kinopoisk.ru-Albert-Einstein-1820712.jpg"/>
          <p:cNvPicPr>
            <a:picLocks noGrp="1"/>
          </p:cNvPicPr>
          <p:nvPr>
            <p:ph type="pic" sz="quarter" idx="13"/>
          </p:nvPr>
        </p:nvPicPr>
        <p:blipFill>
          <a:blip r:embed="rId2" cstate="print"/>
          <a:srcRect l="12859" r="12859"/>
          <a:stretch>
            <a:fillRect/>
          </a:stretch>
        </p:blipFill>
        <p:spPr bwMode="auto">
          <a:xfrm>
            <a:off x="269875" y="1976438"/>
            <a:ext cx="2608079" cy="307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 микро к мезо и макро – системный подход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2209800"/>
            <a:ext cx="6655870" cy="3916363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Каждый уровень имеет качественную специфику.</a:t>
            </a:r>
          </a:p>
          <a:p>
            <a:r>
              <a:rPr lang="ru-RU" sz="2400" dirty="0" smtClean="0"/>
              <a:t>Понятие окружающей среды отлично для каждого из </a:t>
            </a:r>
            <a:r>
              <a:rPr lang="ru-RU" sz="2400" dirty="0" smtClean="0"/>
              <a:t>уровней (* «эффект вложенности»).</a:t>
            </a:r>
            <a:endParaRPr lang="ru-RU" sz="2400" dirty="0" smtClean="0"/>
          </a:p>
          <a:p>
            <a:r>
              <a:rPr lang="ru-RU" sz="2400" dirty="0" smtClean="0"/>
              <a:t>Факторы эволюции для каждого из уровней, соответственно, различаются. </a:t>
            </a:r>
          </a:p>
          <a:p>
            <a:r>
              <a:rPr lang="ru-RU" sz="2400" dirty="0" smtClean="0"/>
              <a:t>Связи между уровнями имеют морфологический характер (означает принадлежность к одной системе).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/>
              <a:t>МГУ,  28 ноября 2017</a:t>
            </a:r>
            <a:endParaRPr lang="ru-RU"/>
          </a:p>
        </p:txBody>
      </p:sp>
      <p:sp>
        <p:nvSpPr>
          <p:cNvPr id="25603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424F5E-365D-4D2E-9FB3-C22C1FE8545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750" y="1052513"/>
          <a:ext cx="8353425" cy="5210493"/>
        </p:xfrm>
        <a:graphic>
          <a:graphicData uri="http://schemas.openxmlformats.org/drawingml/2006/table">
            <a:tbl>
              <a:tblPr/>
              <a:tblGrid>
                <a:gridCol w="2232025"/>
                <a:gridCol w="3917950"/>
                <a:gridCol w="220345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Уровень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анализа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Объект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анализа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Доминирующие принципы (предпосылки)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Макро-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Результаты деятельности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социальных и экономических субъектов (общественные структуры, национальные экономические системы, глобальные сообщества)...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Холизм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1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Мезо-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Типы взаимосвязей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между социальными и экономическими субъектами (институты, локальные порядки, организационные поля, 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институциональные матрицы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)…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Методологический институционализм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0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Микро-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Индивидуумы,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экономические агенты, домохозяйства, семьи, фирмы и другие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социальные субъекты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(вплоть до государств)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Методологический индивидуализм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02" name="Rectangle 1"/>
          <p:cNvSpPr>
            <a:spLocks noChangeArrowheads="1"/>
          </p:cNvSpPr>
          <p:nvPr/>
        </p:nvSpPr>
        <p:spPr bwMode="auto">
          <a:xfrm>
            <a:off x="539750" y="125272"/>
            <a:ext cx="7920037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  <a:cs typeface="Times New Roman" pitchFamily="18" charset="0"/>
              </a:rPr>
              <a:t>Уровни, объекты и доминирующие принципы социального анализа</a:t>
            </a:r>
            <a:endParaRPr lang="ru-RU" sz="2400" dirty="0">
              <a:solidFill>
                <a:srgbClr val="000099"/>
              </a:solidFill>
              <a:cs typeface="Times New Roman" pitchFamily="18" charset="0"/>
            </a:endParaRPr>
          </a:p>
          <a:p>
            <a:pPr algn="ctr" eaLnBrk="0" hangingPunct="0"/>
            <a:endParaRPr lang="ru-RU" sz="24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/>
              <a:t>Обеспечение структурной целостности,  «коридора </a:t>
            </a:r>
            <a:r>
              <a:rPr lang="ru-RU" b="1" dirty="0" err="1" smtClean="0"/>
              <a:t>дивергентности</a:t>
            </a:r>
            <a:r>
              <a:rPr lang="ru-RU" b="1" dirty="0" smtClean="0"/>
              <a:t>»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(Kirdina, 2013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en-US" b="1" dirty="0" smtClean="0"/>
              <a:t> </a:t>
            </a:r>
            <a:r>
              <a:rPr lang="ru-RU" b="1" dirty="0" smtClean="0"/>
              <a:t>и </a:t>
            </a:r>
            <a:r>
              <a:rPr lang="ru-RU" b="1" dirty="0" err="1" smtClean="0"/>
              <a:t>неэргодичности</a:t>
            </a:r>
            <a:r>
              <a:rPr lang="ru-RU" b="1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David, </a:t>
            </a:r>
            <a:r>
              <a:rPr lang="en-US" dirty="0" smtClean="0">
                <a:solidFill>
                  <a:schemeClr val="tx1"/>
                </a:solidFill>
              </a:rPr>
              <a:t>2000)</a:t>
            </a:r>
            <a:r>
              <a:rPr lang="ru-RU" dirty="0" smtClean="0"/>
              <a:t>;</a:t>
            </a:r>
            <a:r>
              <a:rPr lang="en-US" dirty="0" smtClean="0"/>
              <a:t> </a:t>
            </a:r>
            <a:endParaRPr lang="ru-RU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/>
              <a:t>Поддержание эффектов возрастающей отдачи</a:t>
            </a:r>
            <a:r>
              <a:rPr lang="en-US" b="1" dirty="0" smtClean="0"/>
              <a:t> </a:t>
            </a:r>
            <a:r>
              <a:rPr lang="ru-RU" b="1" dirty="0" smtClean="0"/>
              <a:t>через механизмы: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   </a:t>
            </a:r>
            <a:r>
              <a:rPr lang="ru-RU" dirty="0" smtClean="0"/>
              <a:t>блокировки </a:t>
            </a:r>
            <a:r>
              <a:rPr lang="ru-RU" dirty="0" smtClean="0"/>
              <a:t>и </a:t>
            </a:r>
            <a:r>
              <a:rPr lang="ru-RU" dirty="0" err="1" smtClean="0"/>
              <a:t>самоподдержания</a:t>
            </a:r>
            <a:r>
              <a:rPr lang="ru-RU" dirty="0" smtClean="0"/>
              <a:t> по   </a:t>
            </a:r>
            <a:r>
              <a:rPr lang="ru-RU" dirty="0" smtClean="0"/>
              <a:t>Д. </a:t>
            </a:r>
            <a:r>
              <a:rPr lang="ru-RU" dirty="0" err="1" smtClean="0"/>
              <a:t>Норту</a:t>
            </a:r>
            <a:r>
              <a:rPr lang="ru-RU" dirty="0" smtClean="0"/>
              <a:t>;</a:t>
            </a: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   </a:t>
            </a:r>
            <a:r>
              <a:rPr lang="en-US" i="1" dirty="0" smtClean="0"/>
              <a:t>path </a:t>
            </a:r>
            <a:r>
              <a:rPr lang="en-US" i="1" dirty="0" smtClean="0"/>
              <a:t>dependence</a:t>
            </a:r>
            <a:r>
              <a:rPr lang="ru-RU" i="1" dirty="0" smtClean="0"/>
              <a:t> </a:t>
            </a:r>
            <a:r>
              <a:rPr lang="ru-RU" dirty="0" smtClean="0"/>
              <a:t>по П. Дэвиду, С. </a:t>
            </a:r>
            <a:r>
              <a:rPr lang="ru-RU" dirty="0" err="1" smtClean="0"/>
              <a:t>Лейбовицу</a:t>
            </a:r>
            <a:r>
              <a:rPr lang="ru-RU" dirty="0" smtClean="0"/>
              <a:t> и С. </a:t>
            </a:r>
            <a:r>
              <a:rPr lang="ru-RU" dirty="0" smtClean="0"/>
              <a:t>Марголису;</a:t>
            </a: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   </a:t>
            </a:r>
            <a:r>
              <a:rPr lang="ru-RU" dirty="0" smtClean="0"/>
              <a:t>кумулятивной </a:t>
            </a:r>
            <a:r>
              <a:rPr lang="ru-RU" dirty="0" smtClean="0"/>
              <a:t>причинности по Т. </a:t>
            </a:r>
            <a:r>
              <a:rPr lang="ru-RU" dirty="0" err="1" smtClean="0"/>
              <a:t>Веблену</a:t>
            </a:r>
            <a:r>
              <a:rPr lang="en-US" dirty="0" smtClean="0"/>
              <a:t> </a:t>
            </a:r>
            <a:r>
              <a:rPr lang="ru-RU" dirty="0" smtClean="0"/>
              <a:t>и Г. </a:t>
            </a:r>
            <a:r>
              <a:rPr lang="ru-RU" dirty="0" err="1" smtClean="0"/>
              <a:t>Мюрдалю</a:t>
            </a:r>
            <a:r>
              <a:rPr lang="ru-RU" dirty="0" smtClean="0"/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24579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/>
              <a:t>МГУ,  28 ноября 2017</a:t>
            </a:r>
            <a:endParaRPr lang="ru-RU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27DD33-9399-4AB1-9E44-8C726897326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Значение </a:t>
            </a:r>
            <a:r>
              <a:rPr lang="ru-RU" dirty="0" err="1" smtClean="0"/>
              <a:t>мезо-уровня</a:t>
            </a:r>
            <a:r>
              <a:rPr lang="ru-RU" dirty="0" smtClean="0"/>
              <a:t> в динамике экономических систем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2568" y="3429001"/>
            <a:ext cx="6184232" cy="1398494"/>
          </a:xfrm>
        </p:spPr>
        <p:txBody>
          <a:bodyPr/>
          <a:lstStyle/>
          <a:p>
            <a:r>
              <a:rPr lang="ru-RU" sz="4800" dirty="0" err="1" smtClean="0">
                <a:solidFill>
                  <a:srgbClr val="A4A5C8"/>
                </a:solidFill>
              </a:rPr>
              <a:t>Микро-мезо-макро</a:t>
            </a:r>
            <a:r>
              <a:rPr lang="ru-RU" sz="4800" dirty="0" smtClean="0">
                <a:solidFill>
                  <a:srgbClr val="A4A5C8"/>
                </a:solidFill>
              </a:rPr>
              <a:t> архитектура общества:</a:t>
            </a:r>
            <a:endParaRPr lang="ru-RU" dirty="0">
              <a:solidFill>
                <a:srgbClr val="A4A5C8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факторы эволюции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Микро-уровень и факторы эволюции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На уровне </a:t>
            </a:r>
            <a:r>
              <a:rPr lang="ru-RU" b="1" dirty="0" smtClean="0"/>
              <a:t>социальных субъектов </a:t>
            </a:r>
            <a:r>
              <a:rPr lang="ru-RU" dirty="0" smtClean="0"/>
              <a:t>важная роль принадлежит факторам: </a:t>
            </a:r>
          </a:p>
          <a:p>
            <a:r>
              <a:rPr lang="ru-RU" dirty="0" smtClean="0"/>
              <a:t>мотивации </a:t>
            </a:r>
            <a:r>
              <a:rPr lang="ru-RU" dirty="0" smtClean="0"/>
              <a:t>(</a:t>
            </a:r>
            <a:r>
              <a:rPr lang="en-US" dirty="0" smtClean="0"/>
              <a:t>Witt U</a:t>
            </a:r>
            <a:r>
              <a:rPr lang="ru-RU" dirty="0" smtClean="0"/>
              <a:t>.),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smtClean="0"/>
              <a:t>человеческого капитала» (</a:t>
            </a:r>
            <a:r>
              <a:rPr lang="en-US" dirty="0" smtClean="0"/>
              <a:t>Schultz T</a:t>
            </a:r>
            <a:r>
              <a:rPr lang="ru-RU" dirty="0" smtClean="0"/>
              <a:t>. </a:t>
            </a:r>
            <a:r>
              <a:rPr lang="en-US" dirty="0" smtClean="0"/>
              <a:t>W</a:t>
            </a:r>
            <a:r>
              <a:rPr lang="ru-RU" dirty="0" smtClean="0"/>
              <a:t>., </a:t>
            </a:r>
            <a:r>
              <a:rPr lang="en-US" dirty="0" smtClean="0"/>
              <a:t>Becker G</a:t>
            </a:r>
            <a:r>
              <a:rPr lang="ru-RU" dirty="0" smtClean="0"/>
              <a:t>.,  </a:t>
            </a:r>
            <a:r>
              <a:rPr lang="en-US" dirty="0" err="1" smtClean="0"/>
              <a:t>Minzer</a:t>
            </a:r>
            <a:r>
              <a:rPr lang="en-US" dirty="0" smtClean="0"/>
              <a:t> J</a:t>
            </a:r>
            <a:r>
              <a:rPr lang="ru-RU" dirty="0" smtClean="0"/>
              <a:t>., Соболева И. В</a:t>
            </a:r>
            <a:r>
              <a:rPr lang="ru-RU" dirty="0" smtClean="0"/>
              <a:t>.),</a:t>
            </a:r>
          </a:p>
          <a:p>
            <a:r>
              <a:rPr lang="ru-RU" dirty="0" smtClean="0"/>
              <a:t>«</a:t>
            </a:r>
            <a:r>
              <a:rPr lang="ru-RU" dirty="0" smtClean="0"/>
              <a:t>интеллектуального капитала»  (</a:t>
            </a:r>
            <a:r>
              <a:rPr lang="en-US" dirty="0" smtClean="0"/>
              <a:t>Stewart T</a:t>
            </a:r>
            <a:r>
              <a:rPr lang="ru-RU" dirty="0" smtClean="0"/>
              <a:t>., </a:t>
            </a:r>
            <a:r>
              <a:rPr lang="en-US" dirty="0" smtClean="0"/>
              <a:t>Brooking A</a:t>
            </a:r>
            <a:r>
              <a:rPr lang="ru-RU" dirty="0" smtClean="0"/>
              <a:t>., Иноземцев В.Л., Леонтьев Б.Б</a:t>
            </a:r>
            <a:r>
              <a:rPr lang="ru-RU" dirty="0" smtClean="0"/>
              <a:t>.),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культурогенов</a:t>
            </a:r>
            <a:r>
              <a:rPr lang="ru-RU" dirty="0" smtClean="0"/>
              <a:t>» (</a:t>
            </a:r>
            <a:r>
              <a:rPr lang="en-US" dirty="0" smtClean="0"/>
              <a:t>Wilson E</a:t>
            </a:r>
            <a:r>
              <a:rPr lang="ru-RU" dirty="0" smtClean="0"/>
              <a:t>.</a:t>
            </a:r>
            <a:r>
              <a:rPr lang="en-US" dirty="0" smtClean="0"/>
              <a:t>O</a:t>
            </a:r>
            <a:r>
              <a:rPr lang="ru-RU" dirty="0" smtClean="0"/>
              <a:t>., ), </a:t>
            </a:r>
            <a:endParaRPr lang="ru-RU" dirty="0" smtClean="0"/>
          </a:p>
          <a:p>
            <a:r>
              <a:rPr lang="ru-RU" dirty="0" smtClean="0"/>
              <a:t>структур </a:t>
            </a:r>
            <a:r>
              <a:rPr lang="ru-RU" dirty="0" smtClean="0"/>
              <a:t>субъективного опыта (Александров Ю.И., Александрова Н.Л.) и </a:t>
            </a:r>
            <a:r>
              <a:rPr lang="ru-RU" dirty="0" smtClean="0"/>
              <a:t>т.д.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Мезо-уровень</a:t>
            </a:r>
            <a:r>
              <a:rPr lang="ru-RU" dirty="0" smtClean="0"/>
              <a:t> и факторы эволюции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На уровне  </a:t>
            </a:r>
            <a:r>
              <a:rPr lang="ru-RU" b="1" dirty="0" smtClean="0"/>
              <a:t>экономических институтов </a:t>
            </a:r>
            <a:r>
              <a:rPr lang="ru-RU" dirty="0" smtClean="0"/>
              <a:t>среди факторов эволюции выделяют:</a:t>
            </a:r>
          </a:p>
          <a:p>
            <a:r>
              <a:rPr lang="ru-RU" dirty="0" smtClean="0"/>
              <a:t>роль </a:t>
            </a:r>
            <a:r>
              <a:rPr lang="ru-RU" dirty="0" smtClean="0"/>
              <a:t>культуры (Ахиезер А.С., </a:t>
            </a:r>
            <a:r>
              <a:rPr lang="en-US" dirty="0" err="1" smtClean="0"/>
              <a:t>Banfield</a:t>
            </a:r>
            <a:r>
              <a:rPr lang="en-US" dirty="0" smtClean="0"/>
              <a:t> E</a:t>
            </a:r>
            <a:r>
              <a:rPr lang="ru-RU" dirty="0" smtClean="0"/>
              <a:t>., </a:t>
            </a:r>
            <a:r>
              <a:rPr lang="en-US" dirty="0" err="1" smtClean="0"/>
              <a:t>Landes</a:t>
            </a:r>
            <a:r>
              <a:rPr lang="en-US" dirty="0" smtClean="0"/>
              <a:t> D</a:t>
            </a:r>
            <a:r>
              <a:rPr lang="ru-RU" dirty="0" smtClean="0"/>
              <a:t>., </a:t>
            </a:r>
            <a:r>
              <a:rPr lang="en-US" dirty="0" err="1" smtClean="0"/>
              <a:t>Hofstede</a:t>
            </a:r>
            <a:r>
              <a:rPr lang="en-US" dirty="0" smtClean="0"/>
              <a:t> G</a:t>
            </a:r>
            <a:r>
              <a:rPr lang="ru-RU" dirty="0" smtClean="0"/>
              <a:t>.),  </a:t>
            </a:r>
            <a:endParaRPr lang="ru-RU" dirty="0" smtClean="0"/>
          </a:p>
          <a:p>
            <a:r>
              <a:rPr lang="ru-RU" dirty="0" smtClean="0"/>
              <a:t>значение религии </a:t>
            </a:r>
            <a:r>
              <a:rPr lang="ru-RU" dirty="0" smtClean="0"/>
              <a:t>(Жернов Е.Е., </a:t>
            </a:r>
            <a:r>
              <a:rPr lang="en-US" dirty="0" err="1" smtClean="0"/>
              <a:t>Salamon</a:t>
            </a:r>
            <a:r>
              <a:rPr lang="en-US" dirty="0" smtClean="0"/>
              <a:t> S</a:t>
            </a:r>
            <a:r>
              <a:rPr lang="ru-RU" dirty="0" smtClean="0"/>
              <a:t>., </a:t>
            </a:r>
            <a:r>
              <a:rPr lang="en-US" dirty="0" err="1" smtClean="0"/>
              <a:t>Guiso</a:t>
            </a:r>
            <a:r>
              <a:rPr lang="en-US" dirty="0" smtClean="0"/>
              <a:t> L</a:t>
            </a:r>
            <a:r>
              <a:rPr lang="ru-RU" dirty="0" smtClean="0"/>
              <a:t>., </a:t>
            </a:r>
            <a:r>
              <a:rPr lang="en-US" dirty="0" err="1" smtClean="0"/>
              <a:t>Sapienza</a:t>
            </a:r>
            <a:r>
              <a:rPr lang="en-US" dirty="0" smtClean="0"/>
              <a:t> P</a:t>
            </a:r>
            <a:r>
              <a:rPr lang="ru-RU" dirty="0" smtClean="0"/>
              <a:t>., </a:t>
            </a:r>
            <a:r>
              <a:rPr lang="en-US" dirty="0" err="1" smtClean="0"/>
              <a:t>Ziongales</a:t>
            </a:r>
            <a:r>
              <a:rPr lang="en-US" dirty="0" smtClean="0"/>
              <a:t> L</a:t>
            </a:r>
            <a:r>
              <a:rPr lang="ru-RU" dirty="0" smtClean="0"/>
              <a:t>.),</a:t>
            </a:r>
          </a:p>
          <a:p>
            <a:r>
              <a:rPr lang="ru-RU" dirty="0" smtClean="0"/>
              <a:t>особенности  </a:t>
            </a:r>
            <a:r>
              <a:rPr lang="ru-RU" dirty="0" smtClean="0"/>
              <a:t>политической системы (Олейник А.Н., Пивоваров Ю.С., </a:t>
            </a:r>
            <a:r>
              <a:rPr lang="en-US" dirty="0" smtClean="0"/>
              <a:t>Buchanan J</a:t>
            </a:r>
            <a:r>
              <a:rPr lang="ru-RU" dirty="0" smtClean="0"/>
              <a:t>, </a:t>
            </a:r>
            <a:r>
              <a:rPr lang="en-US" dirty="0" err="1" smtClean="0"/>
              <a:t>Tallok</a:t>
            </a:r>
            <a:r>
              <a:rPr lang="en-US" dirty="0" smtClean="0"/>
              <a:t> G</a:t>
            </a:r>
            <a:r>
              <a:rPr lang="ru-RU" dirty="0" smtClean="0"/>
              <a:t>.,  </a:t>
            </a:r>
            <a:r>
              <a:rPr lang="en-US" dirty="0" smtClean="0"/>
              <a:t>Maier C</a:t>
            </a:r>
            <a:r>
              <a:rPr lang="ru-RU" dirty="0" smtClean="0"/>
              <a:t>. </a:t>
            </a:r>
            <a:r>
              <a:rPr lang="en-US" dirty="0" smtClean="0"/>
              <a:t>S</a:t>
            </a:r>
            <a:r>
              <a:rPr lang="ru-RU" dirty="0" smtClean="0"/>
              <a:t>., </a:t>
            </a:r>
            <a:r>
              <a:rPr lang="en-US" dirty="0" err="1" smtClean="0"/>
              <a:t>Tabellini</a:t>
            </a:r>
            <a:r>
              <a:rPr lang="en-US" dirty="0" smtClean="0"/>
              <a:t> G</a:t>
            </a:r>
            <a:r>
              <a:rPr lang="ru-RU" dirty="0" smtClean="0"/>
              <a:t>.), </a:t>
            </a:r>
            <a:endParaRPr lang="ru-RU" dirty="0" smtClean="0"/>
          </a:p>
          <a:p>
            <a:r>
              <a:rPr lang="ru-RU" dirty="0" smtClean="0"/>
              <a:t> специфику </a:t>
            </a:r>
            <a:r>
              <a:rPr lang="ru-RU" dirty="0" smtClean="0"/>
              <a:t>институционально-матричной структуры общества (Кирдина-Чэндлер С.Г.)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 smtClean="0"/>
              <a:t>др</a:t>
            </a:r>
            <a:r>
              <a:rPr lang="ru-RU" dirty="0" smtClean="0"/>
              <a:t>.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Макро-уровень и факторы эволюции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57400"/>
            <a:ext cx="6508377" cy="4146550"/>
          </a:xfrm>
        </p:spPr>
        <p:txBody>
          <a:bodyPr>
            <a:noAutofit/>
          </a:bodyPr>
          <a:lstStyle/>
          <a:p>
            <a:r>
              <a:rPr lang="ru-RU" dirty="0" smtClean="0"/>
              <a:t>На макро-уровне </a:t>
            </a:r>
            <a:r>
              <a:rPr lang="ru-RU" dirty="0" smtClean="0"/>
              <a:t>(</a:t>
            </a:r>
            <a:r>
              <a:rPr lang="ru-RU" b="1" dirty="0" smtClean="0"/>
              <a:t>типов обществ и экономик</a:t>
            </a:r>
            <a:r>
              <a:rPr lang="ru-RU" dirty="0" smtClean="0"/>
              <a:t>) в </a:t>
            </a:r>
            <a:r>
              <a:rPr lang="ru-RU" dirty="0" smtClean="0"/>
              <a:t>роли конкурирующих </a:t>
            </a:r>
            <a:r>
              <a:rPr lang="ru-RU" dirty="0" smtClean="0"/>
              <a:t>факторов </a:t>
            </a:r>
            <a:r>
              <a:rPr lang="ru-RU" dirty="0" smtClean="0"/>
              <a:t>долговременного действия  рассматриваются следующие</a:t>
            </a:r>
            <a:r>
              <a:rPr lang="ru-RU" dirty="0" smtClean="0"/>
              <a:t>:</a:t>
            </a:r>
          </a:p>
          <a:p>
            <a:r>
              <a:rPr lang="ru-RU" dirty="0" smtClean="0"/>
              <a:t>географические </a:t>
            </a:r>
            <a:r>
              <a:rPr lang="ru-RU" dirty="0" smtClean="0"/>
              <a:t>(</a:t>
            </a:r>
            <a:r>
              <a:rPr lang="ru-RU" dirty="0" err="1" smtClean="0"/>
              <a:t>Кульпин</a:t>
            </a:r>
            <a:r>
              <a:rPr lang="ru-RU" dirty="0" smtClean="0"/>
              <a:t> Е.С.,  Миронов Б. Н., </a:t>
            </a:r>
            <a:r>
              <a:rPr lang="en-US" dirty="0" err="1" smtClean="0"/>
              <a:t>Asemoglu</a:t>
            </a:r>
            <a:r>
              <a:rPr lang="en-US" dirty="0" smtClean="0"/>
              <a:t> D</a:t>
            </a:r>
            <a:r>
              <a:rPr lang="ru-RU" dirty="0" smtClean="0"/>
              <a:t>., </a:t>
            </a:r>
            <a:r>
              <a:rPr lang="en-US" dirty="0" smtClean="0"/>
              <a:t>Johnson S</a:t>
            </a:r>
            <a:r>
              <a:rPr lang="ru-RU" dirty="0" smtClean="0"/>
              <a:t>., </a:t>
            </a:r>
            <a:r>
              <a:rPr lang="en-US" dirty="0" smtClean="0"/>
              <a:t>Robinson J</a:t>
            </a:r>
            <a:r>
              <a:rPr lang="ru-RU" dirty="0" smtClean="0"/>
              <a:t>., </a:t>
            </a:r>
            <a:r>
              <a:rPr lang="en-US" dirty="0" err="1" smtClean="0"/>
              <a:t>Rodrick</a:t>
            </a:r>
            <a:r>
              <a:rPr lang="en-US" dirty="0" smtClean="0"/>
              <a:t> D</a:t>
            </a:r>
            <a:r>
              <a:rPr lang="ru-RU" dirty="0" smtClean="0"/>
              <a:t>., </a:t>
            </a:r>
            <a:r>
              <a:rPr lang="en-US" dirty="0" smtClean="0"/>
              <a:t>Sachs J</a:t>
            </a:r>
            <a:r>
              <a:rPr lang="ru-RU" dirty="0" smtClean="0"/>
              <a:t>.</a:t>
            </a:r>
            <a:r>
              <a:rPr lang="en-US" dirty="0" smtClean="0"/>
              <a:t>D</a:t>
            </a:r>
            <a:r>
              <a:rPr lang="ru-RU" dirty="0" smtClean="0"/>
              <a:t>.);   </a:t>
            </a:r>
            <a:endParaRPr lang="ru-RU" dirty="0" smtClean="0"/>
          </a:p>
          <a:p>
            <a:r>
              <a:rPr lang="ru-RU" dirty="0" smtClean="0"/>
              <a:t>климатические  </a:t>
            </a:r>
            <a:r>
              <a:rPr lang="ru-RU" dirty="0" smtClean="0"/>
              <a:t>(</a:t>
            </a:r>
            <a:r>
              <a:rPr lang="en-US" dirty="0" err="1" smtClean="0"/>
              <a:t>Mellinger</a:t>
            </a:r>
            <a:r>
              <a:rPr lang="en-US" dirty="0" smtClean="0"/>
              <a:t> A</a:t>
            </a:r>
            <a:r>
              <a:rPr lang="ru-RU" dirty="0" smtClean="0"/>
              <a:t>.</a:t>
            </a:r>
            <a:r>
              <a:rPr lang="en-US" dirty="0" smtClean="0"/>
              <a:t>D</a:t>
            </a:r>
            <a:r>
              <a:rPr lang="ru-RU" dirty="0" smtClean="0"/>
              <a:t>., </a:t>
            </a:r>
            <a:r>
              <a:rPr lang="en-US" dirty="0" smtClean="0"/>
              <a:t>Gallup J</a:t>
            </a:r>
            <a:r>
              <a:rPr lang="ru-RU" dirty="0" smtClean="0"/>
              <a:t>.</a:t>
            </a:r>
            <a:r>
              <a:rPr lang="en-US" dirty="0" smtClean="0"/>
              <a:t>L</a:t>
            </a:r>
            <a:r>
              <a:rPr lang="ru-RU" dirty="0" smtClean="0"/>
              <a:t>., </a:t>
            </a:r>
            <a:r>
              <a:rPr lang="en-US" dirty="0" smtClean="0"/>
              <a:t>Sachs J</a:t>
            </a:r>
            <a:r>
              <a:rPr lang="ru-RU" dirty="0" smtClean="0"/>
              <a:t>.</a:t>
            </a:r>
            <a:r>
              <a:rPr lang="en-US" dirty="0" smtClean="0"/>
              <a:t>D</a:t>
            </a:r>
            <a:r>
              <a:rPr lang="ru-RU" dirty="0" smtClean="0"/>
              <a:t>., Кирдина-Чэндлер С.Г., </a:t>
            </a:r>
            <a:r>
              <a:rPr lang="ru-RU" dirty="0" err="1" smtClean="0"/>
              <a:t>Сенько</a:t>
            </a:r>
            <a:r>
              <a:rPr lang="ru-RU" dirty="0" smtClean="0"/>
              <a:t> О.В., Кузнецова А.В</a:t>
            </a:r>
            <a:r>
              <a:rPr lang="ru-RU" dirty="0" smtClean="0"/>
              <a:t>.);</a:t>
            </a:r>
          </a:p>
          <a:p>
            <a:r>
              <a:rPr lang="ru-RU" dirty="0" smtClean="0"/>
              <a:t>биологические </a:t>
            </a:r>
            <a:r>
              <a:rPr lang="ru-RU" dirty="0" smtClean="0"/>
              <a:t>(</a:t>
            </a:r>
            <a:r>
              <a:rPr lang="en-US" dirty="0" err="1" smtClean="0"/>
              <a:t>Thornhill</a:t>
            </a:r>
            <a:r>
              <a:rPr lang="en-US" dirty="0" smtClean="0"/>
              <a:t> R</a:t>
            </a:r>
            <a:r>
              <a:rPr lang="ru-RU" dirty="0" smtClean="0"/>
              <a:t>.,  </a:t>
            </a:r>
            <a:r>
              <a:rPr lang="en-US" dirty="0" smtClean="0"/>
              <a:t>Fincher C</a:t>
            </a:r>
            <a:r>
              <a:rPr lang="ru-RU" dirty="0" smtClean="0"/>
              <a:t>.</a:t>
            </a:r>
            <a:r>
              <a:rPr lang="en-US" dirty="0" smtClean="0"/>
              <a:t>L</a:t>
            </a:r>
            <a:r>
              <a:rPr lang="ru-RU" dirty="0" smtClean="0"/>
              <a:t>.)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 </a:t>
            </a:r>
            <a:r>
              <a:rPr lang="ru-RU" dirty="0" smtClean="0"/>
              <a:t>иные характеристики среды обитания государств.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954253" cy="2057400"/>
          </a:xfrm>
        </p:spPr>
        <p:txBody>
          <a:bodyPr/>
          <a:lstStyle/>
          <a:p>
            <a:r>
              <a:rPr lang="ru-RU" sz="4000" b="1" dirty="0" err="1" smtClean="0"/>
              <a:t>Микро-мезо-макро</a:t>
            </a:r>
            <a:r>
              <a:rPr lang="ru-RU" sz="4000" b="1" dirty="0" smtClean="0"/>
              <a:t> как попытка выйти </a:t>
            </a:r>
            <a:r>
              <a:rPr lang="ru-RU" sz="4000" b="1" dirty="0" smtClean="0"/>
              <a:t>за </a:t>
            </a:r>
            <a:r>
              <a:rPr lang="ru-RU" sz="4000" b="1" dirty="0" smtClean="0"/>
              <a:t>новый уровень исследований</a:t>
            </a:r>
            <a:endParaRPr lang="ru-RU" sz="40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6A1DC-6B07-4F78-8D83-D245AE6C3386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83970" name="Picture 2" descr="C:\Users\Sony\Desktop\resistance-400x2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438400"/>
            <a:ext cx="48006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8766" y="546652"/>
            <a:ext cx="4966446" cy="1398494"/>
          </a:xfrm>
        </p:spPr>
        <p:txBody>
          <a:bodyPr/>
          <a:lstStyle/>
          <a:p>
            <a:r>
              <a:rPr lang="ru-RU" dirty="0" smtClean="0"/>
              <a:t>Основные вопросы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1697" y="2067339"/>
            <a:ext cx="7408746" cy="4077875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500" dirty="0" smtClean="0"/>
              <a:t> </a:t>
            </a:r>
            <a:r>
              <a:rPr lang="ru-RU" sz="2600" dirty="0" smtClean="0"/>
              <a:t>Институты и институциональная эволюция.</a:t>
            </a:r>
          </a:p>
          <a:p>
            <a:pPr algn="l">
              <a:buFont typeface="Arial" pitchFamily="34" charset="0"/>
              <a:buChar char="•"/>
            </a:pPr>
            <a:r>
              <a:rPr lang="ru-RU" sz="2600" dirty="0" smtClean="0"/>
              <a:t> </a:t>
            </a:r>
            <a:r>
              <a:rPr lang="ru-RU" sz="2600" dirty="0" err="1" smtClean="0"/>
              <a:t>Микро-мезо-макро</a:t>
            </a:r>
            <a:r>
              <a:rPr lang="ru-RU" sz="2600" dirty="0" smtClean="0"/>
              <a:t> архитектура общества: </a:t>
            </a:r>
            <a:r>
              <a:rPr lang="ru-RU" sz="2600" dirty="0" smtClean="0"/>
              <a:t>факторы эволюции. И что такое мезо?</a:t>
            </a:r>
            <a:endParaRPr lang="ru-RU" sz="2600" dirty="0" smtClean="0"/>
          </a:p>
          <a:p>
            <a:pPr algn="l">
              <a:buFont typeface="Arial" pitchFamily="34" charset="0"/>
              <a:buChar char="•"/>
            </a:pPr>
            <a:r>
              <a:rPr lang="ru-RU" sz="2600" dirty="0" smtClean="0"/>
              <a:t>Теория институциональных матриц: про что это?</a:t>
            </a:r>
          </a:p>
          <a:p>
            <a:pPr algn="l">
              <a:buFont typeface="Arial" pitchFamily="34" charset="0"/>
              <a:buChar char="•"/>
            </a:pPr>
            <a:r>
              <a:rPr lang="ru-RU" sz="2600" dirty="0" smtClean="0"/>
              <a:t>«Коридоры» эволюции и революции</a:t>
            </a:r>
            <a:r>
              <a:rPr lang="ru-RU" sz="2600" dirty="0" smtClean="0"/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ru-RU" sz="2600" dirty="0" smtClean="0"/>
              <a:t>«Почему Россия не Америка»?</a:t>
            </a:r>
            <a:r>
              <a:rPr lang="en-US" sz="2600" dirty="0" smtClean="0"/>
              <a:t> </a:t>
            </a:r>
            <a:r>
              <a:rPr lang="en-US" sz="2600" dirty="0" smtClean="0"/>
              <a:t>–</a:t>
            </a:r>
            <a:r>
              <a:rPr lang="ru-RU" sz="2600" dirty="0" smtClean="0"/>
              <a:t> </a:t>
            </a:r>
            <a:r>
              <a:rPr lang="ru-RU" sz="2300" dirty="0" smtClean="0"/>
              <a:t>институционально-эволюционный ответ</a:t>
            </a:r>
            <a:endParaRPr lang="ru-RU" sz="2300" dirty="0" smtClean="0"/>
          </a:p>
          <a:p>
            <a:pPr algn="l">
              <a:buFont typeface="Arial" pitchFamily="34" charset="0"/>
              <a:buChar char="•"/>
            </a:pPr>
            <a:r>
              <a:rPr lang="ru-RU" sz="2600" dirty="0" err="1" smtClean="0"/>
              <a:t>Мультидисциплинарность</a:t>
            </a:r>
            <a:r>
              <a:rPr lang="ru-RU" sz="2600" dirty="0" smtClean="0"/>
              <a:t>: точные и социальные науки (дискуссия)</a:t>
            </a:r>
            <a:endParaRPr lang="ru-RU" sz="25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5209" y="3429001"/>
            <a:ext cx="6271591" cy="1398494"/>
          </a:xfrm>
        </p:spPr>
        <p:txBody>
          <a:bodyPr/>
          <a:lstStyle/>
          <a:p>
            <a:r>
              <a:rPr lang="ru-RU" sz="4800" dirty="0" smtClean="0"/>
              <a:t>Теория институциональных матриц (ТИМ)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57199" y="6126163"/>
            <a:ext cx="3706813" cy="4572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mtClean="0"/>
              <a:t>МГУ,  28 ноября 2017</a:t>
            </a:r>
            <a:endParaRPr lang="ru-RU" altLang="en-US" dirty="0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smtClean="0"/>
              <a:t>Исходные предпосылки теории институциональных матриц (1)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ru-RU" sz="2600" dirty="0" smtClean="0"/>
              <a:t>Общество рассматривается </a:t>
            </a:r>
            <a:r>
              <a:rPr lang="ru-RU" sz="2600" b="1" dirty="0" smtClean="0"/>
              <a:t>не</a:t>
            </a:r>
            <a:r>
              <a:rPr lang="ru-RU" sz="2600" dirty="0" smtClean="0"/>
              <a:t> как совокупность индивидов, а как система  общественных отношений, то есть институтов, формирующих целостный  социум.</a:t>
            </a:r>
          </a:p>
          <a:p>
            <a:pPr eaLnBrk="1" hangingPunct="1"/>
            <a:r>
              <a:rPr lang="ru-RU" sz="2600" dirty="0" smtClean="0"/>
              <a:t> Принцип материальной обусловленности социальных отношений. Окружающая среда играет первоочередное значение для характера складывающихся и закрепляющихся общественных отношений.</a:t>
            </a:r>
          </a:p>
        </p:txBody>
      </p:sp>
      <p:sp>
        <p:nvSpPr>
          <p:cNvPr id="10245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5B4567-1ECC-4ACC-BB3D-64AD8DBB588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119270" y="6126163"/>
            <a:ext cx="3201988" cy="4572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mtClean="0"/>
              <a:t>МГУ,  28 ноября 2017</a:t>
            </a:r>
            <a:endParaRPr lang="ru-RU" altLang="en-US" dirty="0" smtClean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smtClean="0"/>
              <a:t>Исходные предпосылки теории институциональных матриц (2)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Социальная система (общество)  является самоорганизующейся эволюционно развивающейся структурой с присущими ей законами.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Ядро социальной структуры сохраняет свою сущность, в то время как формы проявления этой сущности постоянно развиваются во взаимосвязи с </a:t>
            </a:r>
            <a:r>
              <a:rPr lang="ru-RU" sz="2400" dirty="0" err="1" smtClean="0"/>
              <a:t>цивилизационным</a:t>
            </a:r>
            <a:r>
              <a:rPr lang="ru-RU" sz="2400" dirty="0" smtClean="0"/>
              <a:t> контекстом и внешними вызовами, меняющимися во времени.</a:t>
            </a: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</p:txBody>
      </p:sp>
      <p:sp>
        <p:nvSpPr>
          <p:cNvPr id="11269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B8BA1E-4FB6-4D1E-AB12-3D204EA9A45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249237" y="6019800"/>
            <a:ext cx="3490913" cy="4572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mtClean="0"/>
              <a:t>МГУ,  28 ноября 2017</a:t>
            </a:r>
            <a:endParaRPr lang="ru-RU" altLang="en-US" dirty="0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dirty="0" smtClean="0"/>
              <a:t>Основные понятия теории институциональных матриц (1)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251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600" b="1" dirty="0" smtClean="0"/>
              <a:t>Экономика, политика </a:t>
            </a:r>
            <a:r>
              <a:rPr lang="ru-RU" sz="2600" dirty="0" smtClean="0"/>
              <a:t>и</a:t>
            </a:r>
            <a:r>
              <a:rPr lang="ru-RU" sz="2600" b="1" dirty="0" smtClean="0"/>
              <a:t> идеология</a:t>
            </a:r>
            <a:r>
              <a:rPr lang="ru-RU" sz="2600" dirty="0" smtClean="0"/>
              <a:t> являются основными  «проекциями» общественного целого, сферами общественной жизни:</a:t>
            </a:r>
          </a:p>
          <a:p>
            <a:pPr eaLnBrk="1" hangingPunct="1">
              <a:lnSpc>
                <a:spcPct val="90000"/>
              </a:lnSpc>
            </a:pPr>
            <a:endParaRPr lang="ru-RU" sz="2600" dirty="0" smtClean="0"/>
          </a:p>
        </p:txBody>
      </p:sp>
      <p:sp>
        <p:nvSpPr>
          <p:cNvPr id="10245" name="Line 4"/>
          <p:cNvSpPr>
            <a:spLocks noChangeShapeType="1"/>
          </p:cNvSpPr>
          <p:nvPr/>
        </p:nvSpPr>
        <p:spPr bwMode="auto">
          <a:xfrm flipV="1">
            <a:off x="4140200" y="3141663"/>
            <a:ext cx="3175" cy="1511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6" name="Line 5"/>
          <p:cNvSpPr>
            <a:spLocks noChangeShapeType="1"/>
          </p:cNvSpPr>
          <p:nvPr/>
        </p:nvSpPr>
        <p:spPr bwMode="auto">
          <a:xfrm flipH="1">
            <a:off x="2843213" y="4652963"/>
            <a:ext cx="1257300" cy="1028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7" name="Line 6"/>
          <p:cNvSpPr>
            <a:spLocks noChangeShapeType="1"/>
          </p:cNvSpPr>
          <p:nvPr/>
        </p:nvSpPr>
        <p:spPr bwMode="auto">
          <a:xfrm>
            <a:off x="4140200" y="4652963"/>
            <a:ext cx="1828800" cy="571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1835150" y="3644900"/>
            <a:ext cx="1905000" cy="71913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000" b="1" i="1">
                <a:solidFill>
                  <a:schemeClr val="bg1"/>
                </a:solidFill>
                <a:latin typeface="Garamond" pitchFamily="18" charset="0"/>
              </a:rPr>
              <a:t>Политическая</a:t>
            </a:r>
            <a:r>
              <a:rPr lang="ru-RU" sz="2000" b="1" i="1">
                <a:latin typeface="Garamond" pitchFamily="18" charset="0"/>
              </a:rPr>
              <a:t>                </a:t>
            </a:r>
          </a:p>
          <a:p>
            <a:r>
              <a:rPr lang="ru-RU" sz="2000" b="1" i="1">
                <a:solidFill>
                  <a:schemeClr val="bg1"/>
                </a:solidFill>
                <a:latin typeface="Garamond" pitchFamily="18" charset="0"/>
              </a:rPr>
              <a:t>проекция</a:t>
            </a:r>
            <a:endParaRPr lang="ru-RU" sz="200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4427538" y="3573463"/>
            <a:ext cx="2376487" cy="719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i="1">
                <a:solidFill>
                  <a:schemeClr val="bg1"/>
                </a:solidFill>
                <a:latin typeface="Garamond" pitchFamily="18" charset="0"/>
              </a:rPr>
              <a:t>Идеологическая</a:t>
            </a:r>
          </a:p>
          <a:p>
            <a:r>
              <a:rPr lang="ru-RU" sz="2000" b="1" i="1">
                <a:solidFill>
                  <a:schemeClr val="bg1"/>
                </a:solidFill>
                <a:latin typeface="Garamond" pitchFamily="18" charset="0"/>
              </a:rPr>
              <a:t> проекция</a:t>
            </a:r>
            <a:endParaRPr lang="ru-RU" sz="200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3419475" y="5300663"/>
            <a:ext cx="2187575" cy="719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i="1">
                <a:solidFill>
                  <a:schemeClr val="bg1"/>
                </a:solidFill>
                <a:latin typeface="Garamond" pitchFamily="18" charset="0"/>
              </a:rPr>
              <a:t>Экономическая </a:t>
            </a:r>
          </a:p>
          <a:p>
            <a:r>
              <a:rPr lang="ru-RU" sz="2000" b="1" i="1">
                <a:solidFill>
                  <a:schemeClr val="bg1"/>
                </a:solidFill>
                <a:latin typeface="Garamond" pitchFamily="18" charset="0"/>
              </a:rPr>
              <a:t>проекция</a:t>
            </a:r>
            <a:endParaRPr lang="ru-RU" sz="200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2299" name="Номер слайда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660570-69D6-48FD-8A6F-203C50A2F6D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6750" y="2133600"/>
            <a:ext cx="2660650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4572000" y="476250"/>
            <a:ext cx="0" cy="16573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71550" y="1052513"/>
            <a:ext cx="35337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Georgia" pitchFamily="18" charset="0"/>
              </a:rPr>
              <a:t>Политическая проекция (политика)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331913" y="3789363"/>
            <a:ext cx="2232025" cy="20161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771775" y="4724400"/>
            <a:ext cx="37147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Georgia" pitchFamily="18" charset="0"/>
              </a:rPr>
              <a:t>Экономическая проекция </a:t>
            </a:r>
          </a:p>
          <a:p>
            <a:r>
              <a:rPr lang="ru-RU" sz="2400" b="1">
                <a:latin typeface="Georgia" pitchFamily="18" charset="0"/>
              </a:rPr>
              <a:t>             (экономика)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795963" y="4076700"/>
            <a:ext cx="1871662" cy="17287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643438" y="1052513"/>
            <a:ext cx="38957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Georgia" pitchFamily="18" charset="0"/>
              </a:rPr>
              <a:t>Идеологическая проекция </a:t>
            </a:r>
          </a:p>
          <a:p>
            <a:r>
              <a:rPr lang="ru-RU" sz="2400" b="1">
                <a:latin typeface="Georgia" pitchFamily="18" charset="0"/>
              </a:rPr>
              <a:t>     (идеология)</a:t>
            </a:r>
          </a:p>
        </p:txBody>
      </p:sp>
      <p:sp>
        <p:nvSpPr>
          <p:cNvPr id="13321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E53A20-F20E-45F9-80FA-6D0ED3291C9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 smtClean="0"/>
          </a:p>
        </p:txBody>
      </p:sp>
      <p:sp>
        <p:nvSpPr>
          <p:cNvPr id="13322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/>
              <a:t>МГУ,  28 ноября 2017</a:t>
            </a:r>
          </a:p>
        </p:txBody>
      </p:sp>
    </p:spTree>
  </p:cSld>
  <p:clrMapOvr>
    <a:masterClrMapping/>
  </p:clrMapOvr>
  <p:transition spd="slow">
    <p:split orient="vert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208722" y="6126163"/>
            <a:ext cx="3562350" cy="4572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mtClean="0"/>
              <a:t>МГУ,  28 ноября 2017</a:t>
            </a:r>
            <a:endParaRPr lang="ru-RU" altLang="en-US" dirty="0" smtClean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smtClean="0"/>
              <a:t>Основные понятия теории институциональных матриц (2)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600" b="1" dirty="0" smtClean="0"/>
              <a:t>Экономика</a:t>
            </a:r>
            <a:r>
              <a:rPr lang="ru-RU" sz="2600" dirty="0" smtClean="0"/>
              <a:t> отражает сторону социальных отношений, связанных с переработкой природных и иных ресурсов для получения продукта, удовлетворяющего потребности людей.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600" b="1" dirty="0" smtClean="0"/>
              <a:t>Политика</a:t>
            </a:r>
            <a:r>
              <a:rPr lang="ru-RU" sz="2600" dirty="0" smtClean="0"/>
              <a:t> характеризует способы организации совместной деятельности для достижения целей выживания и развития  общества. 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600" b="1" dirty="0" smtClean="0"/>
              <a:t>Идеология </a:t>
            </a:r>
            <a:r>
              <a:rPr lang="ru-RU" sz="2600" dirty="0" smtClean="0"/>
              <a:t>отражает основные цели развития общества и тем самым </a:t>
            </a:r>
            <a:r>
              <a:rPr lang="ru-RU" sz="2600" dirty="0" err="1" smtClean="0"/>
              <a:t>легитимизирует</a:t>
            </a:r>
            <a:r>
              <a:rPr lang="ru-RU" sz="2600" dirty="0" smtClean="0"/>
              <a:t> экономические и политические способы их достижения. </a:t>
            </a:r>
            <a:endParaRPr lang="ru-RU" sz="2100" dirty="0" smtClean="0"/>
          </a:p>
        </p:txBody>
      </p:sp>
      <p:sp>
        <p:nvSpPr>
          <p:cNvPr id="14341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CF2EB0-1BFA-4BED-9D2D-F94FC910E97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57199" y="6126163"/>
            <a:ext cx="3562350" cy="4572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mtClean="0"/>
              <a:t>МГУ,  28 ноября 2017</a:t>
            </a:r>
            <a:endParaRPr lang="ru-RU" altLang="en-US" dirty="0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smtClean="0"/>
              <a:t>Основные понятия теории институциональных матриц (3)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</a:pPr>
            <a:r>
              <a:rPr lang="ru-RU" sz="2400" b="1" dirty="0" smtClean="0"/>
              <a:t>Базовые институты</a:t>
            </a:r>
            <a:r>
              <a:rPr lang="ru-RU" sz="2400" dirty="0" smtClean="0"/>
              <a:t> – исторически устойчивые социальные отношения, складывающиеся в ходе взаимодействия социальных групп, позволяющие им совместно  выживать и развиваться в данных условиях.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sz="2400" dirty="0" smtClean="0"/>
              <a:t>Выделяются институты:  </a:t>
            </a:r>
            <a:r>
              <a:rPr lang="ru-RU" sz="2400" b="1" dirty="0" smtClean="0"/>
              <a:t>экономические, политические,                                                идеологические.</a:t>
            </a:r>
            <a:endParaRPr lang="ru-RU" sz="2400" dirty="0" smtClean="0"/>
          </a:p>
        </p:txBody>
      </p:sp>
      <p:sp>
        <p:nvSpPr>
          <p:cNvPr id="15365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B7CC74-A24C-47E2-B2B4-459AFE78C5F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понятия теории институциональных матриц (4)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79390" y="2057400"/>
            <a:ext cx="4228505" cy="3816626"/>
          </a:xfrm>
        </p:spPr>
        <p:txBody>
          <a:bodyPr/>
          <a:lstStyle/>
          <a:p>
            <a:r>
              <a:rPr lang="ru-RU" sz="2800" dirty="0" smtClean="0"/>
              <a:t>Системы базовых экономических, политических и идеологических институтов образуют </a:t>
            </a:r>
            <a:r>
              <a:rPr lang="ru-RU" sz="2800" b="1" dirty="0" smtClean="0"/>
              <a:t>институциональные матрицы</a:t>
            </a:r>
          </a:p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9" name="Picture 4" descr="Image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-1711" b="10211"/>
          <a:stretch>
            <a:fillRect/>
          </a:stretch>
        </p:blipFill>
        <p:spPr>
          <a:xfrm>
            <a:off x="327991" y="1918252"/>
            <a:ext cx="4253947" cy="333327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29389"/>
            <a:ext cx="6739372" cy="1066800"/>
          </a:xfrm>
        </p:spPr>
        <p:txBody>
          <a:bodyPr/>
          <a:lstStyle/>
          <a:p>
            <a:r>
              <a:rPr lang="ru-RU" dirty="0" smtClean="0"/>
              <a:t>Роль теоретических понятий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8539" y="6113206"/>
            <a:ext cx="3562672" cy="457200"/>
          </a:xfrm>
        </p:spPr>
        <p:txBody>
          <a:bodyPr/>
          <a:lstStyle/>
          <a:p>
            <a:pPr>
              <a:defRPr/>
            </a:pPr>
            <a:r>
              <a:rPr lang="ru-RU" smtClean="0"/>
              <a:t>МГУ,  28 ноября 2017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FD999-F98B-4D55-9C82-A516EC1C6D59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pic>
        <p:nvPicPr>
          <p:cNvPr id="90114" name="Picture 2" descr="C:\Users\Sony\Documents\Курс по динамике институтов ФА\imagesOC2L5O5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5688632" cy="2592288"/>
          </a:xfrm>
          <a:prstGeom prst="rect">
            <a:avLst/>
          </a:prstGeom>
          <a:noFill/>
        </p:spPr>
      </p:pic>
      <p:pic>
        <p:nvPicPr>
          <p:cNvPr id="90115" name="Picture 3" descr="C:\Users\Sony\Documents\Финакадемия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077072"/>
            <a:ext cx="4114800" cy="24933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199" y="726141"/>
            <a:ext cx="6508377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Основная гипотеза 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ru-RU" sz="3200" dirty="0" smtClean="0"/>
              <a:t>Институциональные комплексы государств могут быть представлены как сочетание двух основных институциональных матриц, названных Х и </a:t>
            </a:r>
            <a:r>
              <a:rPr lang="en-US" sz="3200" dirty="0" smtClean="0"/>
              <a:t>Y</a:t>
            </a:r>
            <a:r>
              <a:rPr lang="ru-RU" sz="3200" dirty="0" smtClean="0"/>
              <a:t>-матрицами (раньше они назывались «восточными» и «западными»)</a:t>
            </a:r>
          </a:p>
        </p:txBody>
      </p:sp>
      <p:sp>
        <p:nvSpPr>
          <p:cNvPr id="19460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57199" y="6126163"/>
            <a:ext cx="3635375" cy="4572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/>
              <a:t>МГУ,  28 ноября 2017</a:t>
            </a:r>
            <a:endParaRPr lang="ru-RU" dirty="0" smtClean="0"/>
          </a:p>
        </p:txBody>
      </p:sp>
      <p:sp>
        <p:nvSpPr>
          <p:cNvPr id="1946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0D68D7-2320-4090-9D0D-9202C975416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1674" y="3429001"/>
            <a:ext cx="5613568" cy="1398494"/>
          </a:xfrm>
        </p:spPr>
        <p:txBody>
          <a:bodyPr/>
          <a:lstStyle/>
          <a:p>
            <a:r>
              <a:rPr lang="ru-RU" sz="4400" dirty="0" smtClean="0"/>
              <a:t>Институты и (институциональная эволюция)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>
            <a:spLocks/>
          </p:cNvSpPr>
          <p:nvPr/>
        </p:nvSpPr>
        <p:spPr>
          <a:xfrm rot="10800000">
            <a:off x="1187450" y="1484313"/>
            <a:ext cx="3024188" cy="2703512"/>
          </a:xfrm>
          <a:prstGeom prst="triangl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X</a:t>
            </a:r>
            <a:endParaRPr lang="ru-RU" sz="9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076825" y="1412875"/>
            <a:ext cx="2879725" cy="2703513"/>
          </a:xfrm>
          <a:prstGeom prst="triangl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  <a:endParaRPr lang="ru-RU" sz="9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63713" y="5347253"/>
            <a:ext cx="5875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+mj-lt"/>
              </a:rPr>
              <a:t>Базовые институты </a:t>
            </a:r>
            <a:r>
              <a:rPr lang="en-US" sz="2400" b="1" dirty="0">
                <a:latin typeface="+mj-lt"/>
              </a:rPr>
              <a:t>X- </a:t>
            </a:r>
            <a:r>
              <a:rPr lang="ru-RU" sz="2400" b="1" dirty="0">
                <a:latin typeface="+mj-lt"/>
              </a:rPr>
              <a:t>и </a:t>
            </a:r>
            <a:r>
              <a:rPr lang="en-US" sz="2400" b="1" dirty="0">
                <a:latin typeface="+mj-lt"/>
              </a:rPr>
              <a:t>Y</a:t>
            </a:r>
            <a:r>
              <a:rPr lang="ru-RU" sz="2400" b="1" dirty="0">
                <a:latin typeface="+mj-lt"/>
              </a:rPr>
              <a:t>-матриц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03313" y="958850"/>
            <a:ext cx="3628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err="1">
                <a:latin typeface="+mj-lt"/>
              </a:rPr>
              <a:t>Редистрибутивная</a:t>
            </a:r>
            <a:r>
              <a:rPr lang="ru-RU" b="1" dirty="0">
                <a:latin typeface="+mj-lt"/>
              </a:rPr>
              <a:t> экономика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3751490">
            <a:off x="-388465" y="2623500"/>
            <a:ext cx="36753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j-lt"/>
              </a:rPr>
              <a:t>Унитарно-централизованное </a:t>
            </a:r>
            <a:endParaRPr lang="ru-RU" b="1" dirty="0">
              <a:latin typeface="+mj-lt"/>
            </a:endParaRPr>
          </a:p>
          <a:p>
            <a:r>
              <a:rPr lang="ru-RU" b="1" dirty="0">
                <a:latin typeface="+mj-lt"/>
              </a:rPr>
              <a:t>политическое устройство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-3721755">
            <a:off x="2246511" y="2634314"/>
            <a:ext cx="32051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+mj-lt"/>
              </a:rPr>
              <a:t>Коммунитарная</a:t>
            </a:r>
            <a:r>
              <a:rPr lang="ru-RU" b="1" dirty="0">
                <a:latin typeface="+mj-lt"/>
              </a:rPr>
              <a:t> идеология </a:t>
            </a:r>
            <a:r>
              <a:rPr lang="ru-RU" b="1" dirty="0" smtClean="0">
                <a:latin typeface="+mj-lt"/>
              </a:rPr>
              <a:t> (</a:t>
            </a:r>
            <a:r>
              <a:rPr lang="ru-RU" b="1" dirty="0">
                <a:latin typeface="+mj-lt"/>
              </a:rPr>
              <a:t>Мы над Я)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59363" y="4271963"/>
            <a:ext cx="3032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+mj-lt"/>
              </a:rPr>
              <a:t>Рыночная экономика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-3731804">
            <a:off x="3391471" y="2564565"/>
            <a:ext cx="3579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Федеративное политическое </a:t>
            </a:r>
          </a:p>
          <a:p>
            <a:pPr algn="ctr"/>
            <a:r>
              <a:rPr lang="ru-RU" b="1" dirty="0">
                <a:latin typeface="+mj-lt"/>
              </a:rPr>
              <a:t>устройство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 rot="3640666">
            <a:off x="5748919" y="2489059"/>
            <a:ext cx="40409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Индивидуалистская идеология </a:t>
            </a:r>
          </a:p>
          <a:p>
            <a:pPr algn="ctr"/>
            <a:r>
              <a:rPr lang="ru-RU" b="1" dirty="0">
                <a:latin typeface="+mj-lt"/>
              </a:rPr>
              <a:t>(Я над Мы)</a:t>
            </a:r>
          </a:p>
        </p:txBody>
      </p:sp>
      <p:sp>
        <p:nvSpPr>
          <p:cNvPr id="20491" name="Номер слайда 1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812728-D7CC-4402-9C82-3A2D3B07E2F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ru-RU" smtClean="0"/>
          </a:p>
        </p:txBody>
      </p:sp>
      <p:sp>
        <p:nvSpPr>
          <p:cNvPr id="20492" name="Нижний колонтитул 15"/>
          <p:cNvSpPr>
            <a:spLocks noGrp="1"/>
          </p:cNvSpPr>
          <p:nvPr>
            <p:ph type="ftr" sz="quarter" idx="11"/>
          </p:nvPr>
        </p:nvSpPr>
        <p:spPr bwMode="auto">
          <a:xfrm>
            <a:off x="236448" y="6122988"/>
            <a:ext cx="3886200" cy="4572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/>
              <a:t>МГУ,  28 ноября 2017</a:t>
            </a:r>
            <a:endParaRPr lang="ru-RU" dirty="0" smtClean="0"/>
          </a:p>
        </p:txBody>
      </p:sp>
    </p:spTree>
  </p:cSld>
  <p:clrMapOvr>
    <a:masterClrMapping/>
  </p:clrMapOvr>
  <p:transition spd="slow">
    <p:split orient="vert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56591"/>
            <a:ext cx="7543800" cy="142658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Как правило, в каждой стране </a:t>
            </a:r>
            <a:br>
              <a:rPr lang="ru-RU" dirty="0" smtClean="0"/>
            </a:br>
            <a:r>
              <a:rPr lang="ru-RU" dirty="0" smtClean="0"/>
              <a:t> одна матрица </a:t>
            </a:r>
            <a:r>
              <a:rPr lang="ru-RU" b="1" dirty="0" smtClean="0"/>
              <a:t>доминирует</a:t>
            </a:r>
            <a:r>
              <a:rPr lang="ru-RU" dirty="0" smtClean="0"/>
              <a:t>, другая является </a:t>
            </a:r>
            <a:r>
              <a:rPr lang="ru-RU" b="1" dirty="0" err="1" smtClean="0"/>
              <a:t>комплементарной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27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042988" y="1628775"/>
            <a:ext cx="7921625" cy="8636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900" dirty="0"/>
              <a:t>   </a:t>
            </a:r>
          </a:p>
        </p:txBody>
      </p:sp>
      <p:sp>
        <p:nvSpPr>
          <p:cNvPr id="21508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>
            <a:off x="154461" y="6290004"/>
            <a:ext cx="3635375" cy="4572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/>
              <a:t>МГУ,  28 ноября 2017</a:t>
            </a:r>
            <a:endParaRPr lang="ru-RU" dirty="0" smtClean="0"/>
          </a:p>
        </p:txBody>
      </p:sp>
      <p:sp>
        <p:nvSpPr>
          <p:cNvPr id="21509" name="Номер слайда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93AD2C-832E-4E42-BF54-6D2D4BDF957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ru-RU" smtClean="0"/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0" y="2276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27075" y="1983171"/>
            <a:ext cx="7273925" cy="3673475"/>
            <a:chOff x="1111" y="1389"/>
            <a:chExt cx="3888" cy="2088"/>
          </a:xfrm>
        </p:grpSpPr>
        <p:sp>
          <p:nvSpPr>
            <p:cNvPr id="19466" name="AutoShape 7"/>
            <p:cNvSpPr>
              <a:spLocks noChangeAspect="1" noChangeArrowheads="1" noTextEdit="1"/>
            </p:cNvSpPr>
            <p:nvPr/>
          </p:nvSpPr>
          <p:spPr bwMode="auto">
            <a:xfrm>
              <a:off x="1111" y="1389"/>
              <a:ext cx="3888" cy="20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7" name="AutoShape 8"/>
            <p:cNvSpPr>
              <a:spLocks noChangeArrowheads="1"/>
            </p:cNvSpPr>
            <p:nvPr/>
          </p:nvSpPr>
          <p:spPr bwMode="auto">
            <a:xfrm rot="10800000">
              <a:off x="1183" y="1533"/>
              <a:ext cx="1728" cy="136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solidFill>
                    <a:schemeClr val="tx2"/>
                  </a:solidFill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  </a:t>
              </a:r>
              <a:endParaRPr lang="en-US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9468" name="Rectangle 9"/>
            <p:cNvSpPr>
              <a:spLocks noChangeArrowheads="1"/>
            </p:cNvSpPr>
            <p:nvPr/>
          </p:nvSpPr>
          <p:spPr bwMode="auto">
            <a:xfrm>
              <a:off x="1615" y="3045"/>
              <a:ext cx="3125" cy="360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9469" name="AutoShape 10"/>
            <p:cNvSpPr>
              <a:spLocks noChangeArrowheads="1"/>
            </p:cNvSpPr>
            <p:nvPr/>
          </p:nvSpPr>
          <p:spPr bwMode="auto">
            <a:xfrm>
              <a:off x="1615" y="1533"/>
              <a:ext cx="864" cy="648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solidFill>
                    <a:schemeClr val="tx2"/>
                  </a:solidFill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</a:t>
              </a:r>
              <a:r>
                <a:rPr lang="ru-RU" sz="1200">
                  <a:solidFill>
                    <a:schemeClr val="tx2"/>
                  </a:solidFill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</a:t>
              </a:r>
              <a:r>
                <a:rPr lang="en-US" sz="1200">
                  <a:solidFill>
                    <a:schemeClr val="tx2"/>
                  </a:solidFill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</a:t>
              </a:r>
              <a:r>
                <a:rPr lang="ru-RU" sz="1200">
                  <a:solidFill>
                    <a:schemeClr val="tx2"/>
                  </a:solidFill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 </a:t>
              </a:r>
              <a:r>
                <a:rPr lang="en-US" sz="2000" b="1" i="1">
                  <a:solidFill>
                    <a:schemeClr val="tx2"/>
                  </a:solidFill>
                  <a:latin typeface="Monotype Corsiva" pitchFamily="66" charset="0"/>
                  <a:ea typeface="ＭＳ Ｐゴシック" pitchFamily="34" charset="-128"/>
                  <a:cs typeface="Times New Roman" pitchFamily="18" charset="0"/>
                </a:rPr>
                <a:t>Y</a:t>
              </a:r>
              <a:endParaRPr lang="en-US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9470" name="Rectangle 11"/>
            <p:cNvSpPr>
              <a:spLocks noChangeArrowheads="1"/>
            </p:cNvSpPr>
            <p:nvPr/>
          </p:nvSpPr>
          <p:spPr bwMode="auto">
            <a:xfrm>
              <a:off x="1903" y="2253"/>
              <a:ext cx="288" cy="36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72000" rIns="72000"/>
            <a:lstStyle/>
            <a:p>
              <a:r>
                <a:rPr lang="en-US" sz="3800" b="1" i="1">
                  <a:solidFill>
                    <a:schemeClr val="tx2"/>
                  </a:solidFill>
                  <a:latin typeface="Monotype Corsiva" pitchFamily="66" charset="0"/>
                  <a:ea typeface="ＭＳ Ｐゴシック" pitchFamily="34" charset="-128"/>
                  <a:cs typeface="Times New Roman" pitchFamily="18" charset="0"/>
                </a:rPr>
                <a:t>X</a:t>
              </a:r>
              <a:endParaRPr lang="en-US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9471" name="AutoShape 12"/>
            <p:cNvSpPr>
              <a:spLocks noChangeArrowheads="1"/>
            </p:cNvSpPr>
            <p:nvPr/>
          </p:nvSpPr>
          <p:spPr bwMode="auto">
            <a:xfrm>
              <a:off x="3127" y="1533"/>
              <a:ext cx="1728" cy="136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solidFill>
                    <a:schemeClr val="tx2"/>
                  </a:solidFill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  </a:t>
              </a:r>
              <a:endParaRPr lang="en-US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9472" name="AutoShape 13"/>
            <p:cNvSpPr>
              <a:spLocks noChangeArrowheads="1"/>
            </p:cNvSpPr>
            <p:nvPr/>
          </p:nvSpPr>
          <p:spPr bwMode="auto">
            <a:xfrm rot="10800000">
              <a:off x="3559" y="2253"/>
              <a:ext cx="864" cy="648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>
                  <a:solidFill>
                    <a:schemeClr val="tx2"/>
                  </a:solidFill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  </a:t>
              </a:r>
              <a:r>
                <a:rPr lang="en-US" sz="2000" b="1" i="1">
                  <a:solidFill>
                    <a:schemeClr val="tx2"/>
                  </a:solidFill>
                  <a:latin typeface="Monotype Corsiva" pitchFamily="66" charset="0"/>
                  <a:ea typeface="ＭＳ Ｐゴシック" pitchFamily="34" charset="-128"/>
                  <a:cs typeface="Times New Roman" pitchFamily="18" charset="0"/>
                </a:rPr>
                <a:t>X</a:t>
              </a:r>
              <a:endParaRPr lang="en-US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9473" name="Rectangle 14"/>
            <p:cNvSpPr>
              <a:spLocks noChangeArrowheads="1"/>
            </p:cNvSpPr>
            <p:nvPr/>
          </p:nvSpPr>
          <p:spPr bwMode="auto">
            <a:xfrm>
              <a:off x="3847" y="1821"/>
              <a:ext cx="288" cy="36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72000" rIns="72000"/>
            <a:lstStyle/>
            <a:p>
              <a:r>
                <a:rPr lang="en-US" sz="3800" b="1" i="1">
                  <a:solidFill>
                    <a:schemeClr val="tx2"/>
                  </a:solidFill>
                  <a:latin typeface="Monotype Corsiva" pitchFamily="66" charset="0"/>
                  <a:ea typeface="ＭＳ Ｐゴシック" pitchFamily="34" charset="-128"/>
                  <a:cs typeface="Times New Roman" pitchFamily="18" charset="0"/>
                </a:rPr>
                <a:t>Y</a:t>
              </a:r>
              <a:endParaRPr lang="en-US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</p:grpSp>
      <p:sp>
        <p:nvSpPr>
          <p:cNvPr id="19465" name="Прямоугольник 14"/>
          <p:cNvSpPr>
            <a:spLocks noChangeArrowheads="1"/>
          </p:cNvSpPr>
          <p:nvPr/>
        </p:nvSpPr>
        <p:spPr bwMode="auto">
          <a:xfrm>
            <a:off x="457200" y="4896617"/>
            <a:ext cx="822960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              </a:t>
            </a:r>
            <a:r>
              <a:rPr lang="ru-RU" dirty="0">
                <a:latin typeface="+mj-lt"/>
              </a:rPr>
              <a:t>Россия, Китай, Индия,</a:t>
            </a:r>
            <a:r>
              <a:rPr lang="en-US" dirty="0">
                <a:latin typeface="+mj-lt"/>
              </a:rPr>
              <a:t>                 </a:t>
            </a:r>
            <a:r>
              <a:rPr lang="ru-RU" dirty="0" smtClean="0">
                <a:latin typeface="+mj-lt"/>
              </a:rPr>
              <a:t>      </a:t>
            </a:r>
            <a:r>
              <a:rPr lang="ru-RU" dirty="0">
                <a:latin typeface="+mj-lt"/>
              </a:rPr>
              <a:t>Европа и </a:t>
            </a:r>
            <a:r>
              <a:rPr lang="ru-RU" dirty="0" smtClean="0">
                <a:latin typeface="+mj-lt"/>
              </a:rPr>
              <a:t>другие западные </a:t>
            </a:r>
            <a:r>
              <a:rPr lang="en-US" dirty="0" smtClean="0">
                <a:latin typeface="+mj-lt"/>
              </a:rPr>
              <a:t>        </a:t>
            </a:r>
            <a:endParaRPr lang="en-US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+mj-lt"/>
              </a:rPr>
              <a:t>  </a:t>
            </a:r>
            <a:r>
              <a:rPr lang="ru-RU" dirty="0">
                <a:latin typeface="+mj-lt"/>
              </a:rPr>
              <a:t>            </a:t>
            </a:r>
            <a:r>
              <a:rPr lang="ru-RU" dirty="0" smtClean="0">
                <a:latin typeface="+mj-lt"/>
              </a:rPr>
              <a:t>многие </a:t>
            </a:r>
            <a:r>
              <a:rPr lang="ru-RU" dirty="0">
                <a:latin typeface="+mj-lt"/>
              </a:rPr>
              <a:t>страны Азии, </a:t>
            </a:r>
            <a:r>
              <a:rPr lang="en-US" dirty="0">
                <a:latin typeface="+mj-lt"/>
              </a:rPr>
              <a:t>           </a:t>
            </a:r>
            <a:r>
              <a:rPr lang="ru-RU" dirty="0">
                <a:latin typeface="+mj-lt"/>
              </a:rPr>
              <a:t>  </a:t>
            </a:r>
            <a:r>
              <a:rPr lang="ru-RU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страны: США, Канада, Австралия, </a:t>
            </a:r>
            <a:r>
              <a:rPr lang="en-US" dirty="0" smtClean="0">
                <a:latin typeface="+mj-lt"/>
              </a:rPr>
              <a:t>         </a:t>
            </a:r>
            <a:endParaRPr lang="en-US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+mj-lt"/>
              </a:rPr>
              <a:t>     </a:t>
            </a:r>
            <a:r>
              <a:rPr lang="ru-RU" dirty="0">
                <a:latin typeface="+mj-lt"/>
              </a:rPr>
              <a:t>         </a:t>
            </a:r>
            <a:r>
              <a:rPr lang="en-US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Латинской </a:t>
            </a:r>
            <a:r>
              <a:rPr lang="ru-RU" dirty="0" smtClean="0">
                <a:latin typeface="+mj-lt"/>
              </a:rPr>
              <a:t>Америки                             Новая Зеландия</a:t>
            </a:r>
            <a:endParaRPr lang="en-US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+mj-lt"/>
              </a:rPr>
              <a:t>     </a:t>
            </a:r>
            <a:r>
              <a:rPr lang="ru-RU" dirty="0">
                <a:latin typeface="+mj-lt"/>
              </a:rPr>
              <a:t>                          </a:t>
            </a:r>
            <a:r>
              <a:rPr lang="en-US" sz="1600" dirty="0">
                <a:latin typeface="+mj-lt"/>
              </a:rPr>
              <a:t> 	</a:t>
            </a:r>
            <a:r>
              <a:rPr lang="en-US" sz="1400" dirty="0">
                <a:latin typeface="+mj-lt"/>
              </a:rPr>
              <a:t>	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6245017" cy="2311896"/>
          </a:xfrm>
        </p:spPr>
        <p:txBody>
          <a:bodyPr/>
          <a:lstStyle/>
          <a:p>
            <a:pPr algn="ctr"/>
            <a:r>
              <a:rPr lang="ru-RU" dirty="0" smtClean="0"/>
              <a:t>Базовые экономические  институты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28465" y="6145214"/>
            <a:ext cx="3562672" cy="457200"/>
          </a:xfrm>
        </p:spPr>
        <p:txBody>
          <a:bodyPr/>
          <a:lstStyle/>
          <a:p>
            <a:pPr>
              <a:defRPr/>
            </a:pPr>
            <a:r>
              <a:rPr lang="ru-RU" smtClean="0"/>
              <a:t>МГУ,  28 ноября 2017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7BA2B-D37F-4E29-AACD-F577758A2A50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708920"/>
            <a:ext cx="4041648" cy="768206"/>
          </a:xfrm>
        </p:spPr>
        <p:txBody>
          <a:bodyPr/>
          <a:lstStyle/>
          <a:p>
            <a:pPr algn="ctr"/>
            <a:r>
              <a:rPr lang="ru-RU" sz="2400" dirty="0" smtClean="0"/>
              <a:t>Рыночные </a:t>
            </a:r>
            <a:r>
              <a:rPr lang="en-US" sz="2400" dirty="0" smtClean="0"/>
              <a:t>Y-</a:t>
            </a:r>
            <a:r>
              <a:rPr lang="ru-RU" sz="2400" dirty="0" smtClean="0"/>
              <a:t>экономики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1807" y="2795972"/>
            <a:ext cx="3574231" cy="961256"/>
          </a:xfrm>
        </p:spPr>
        <p:txBody>
          <a:bodyPr/>
          <a:lstStyle/>
          <a:p>
            <a:pPr algn="ctr"/>
            <a:r>
              <a:rPr lang="ru-RU" sz="2400" dirty="0" err="1" smtClean="0"/>
              <a:t>Редистрибутивные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dirty="0" smtClean="0"/>
              <a:t>Х-экономики</a:t>
            </a:r>
            <a:endParaRPr lang="ru-RU" sz="24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7083551" y="188639"/>
            <a:ext cx="762000" cy="366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FAD54A-A3F4-41CE-94DD-7D1EB36FE144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4294967295"/>
          </p:nvPr>
        </p:nvSpPr>
        <p:spPr>
          <a:xfrm>
            <a:off x="457199" y="6140152"/>
            <a:ext cx="356267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400" smtClean="0"/>
              <a:t>МГУ,  28 ноября 2017</a:t>
            </a:r>
            <a:endParaRPr lang="ru-RU" sz="1400" dirty="0"/>
          </a:p>
        </p:txBody>
      </p:sp>
      <p:pic>
        <p:nvPicPr>
          <p:cNvPr id="2051" name="Picture 3" descr="C:\Users\Sony\Pictures\обмен и редистрибуц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1305" y="188639"/>
            <a:ext cx="4494911" cy="2879413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5292080" y="1700809"/>
            <a:ext cx="3540007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3" name="Picture 5" descr="C:\Users\Sony\Pictures\konkurents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933056"/>
            <a:ext cx="3294112" cy="1944216"/>
          </a:xfrm>
          <a:prstGeom prst="rect">
            <a:avLst/>
          </a:prstGeom>
          <a:noFill/>
        </p:spPr>
      </p:pic>
      <p:pic>
        <p:nvPicPr>
          <p:cNvPr id="13" name="rg_hi" descr="http://t3.gstatic.com/images?q=tbn:ANd9GcSdZ8_SiclB6Hu575ZG1R7Mf6YOP-iw3A-WDklPk8vy6jfo1VVjh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077072"/>
            <a:ext cx="2773363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одержимое 13"/>
          <p:cNvSpPr>
            <a:spLocks noGrp="1"/>
          </p:cNvSpPr>
          <p:nvPr>
            <p:ph sz="quarter" idx="2"/>
          </p:nvPr>
        </p:nvSpPr>
        <p:spPr>
          <a:xfrm>
            <a:off x="683568" y="3276600"/>
            <a:ext cx="3886200" cy="3320752"/>
          </a:xfrm>
        </p:spPr>
        <p:txBody>
          <a:bodyPr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652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800" b="1" dirty="0" smtClean="0"/>
              <a:t>Экономические институты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1600" dirty="0" smtClean="0"/>
              <a:t>(подробнее см. </a:t>
            </a:r>
            <a:r>
              <a:rPr lang="ru-RU" sz="1600" dirty="0" err="1" smtClean="0"/>
              <a:t>Кирдина</a:t>
            </a:r>
            <a:r>
              <a:rPr lang="ru-RU" sz="1600" dirty="0" smtClean="0"/>
              <a:t>, 2014;  Бессонова, 1997)</a:t>
            </a:r>
          </a:p>
        </p:txBody>
      </p:sp>
      <p:sp>
        <p:nvSpPr>
          <p:cNvPr id="15362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altLang="en-US" smtClean="0">
                <a:latin typeface="Arial" charset="0"/>
              </a:rPr>
              <a:t>МГУ,  28 ноября 2017</a:t>
            </a:r>
            <a:endParaRPr lang="ru-RU" altLang="en-US" dirty="0" smtClean="0">
              <a:latin typeface="Arial" charset="0"/>
            </a:endParaRPr>
          </a:p>
        </p:txBody>
      </p:sp>
      <p:sp>
        <p:nvSpPr>
          <p:cNvPr id="1536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fld id="{25162369-56DE-4165-8E47-C9EB9C2944A5}" type="slidenum">
              <a:rPr lang="ru-RU" altLang="en-US" smtClean="0">
                <a:latin typeface="Arial" charset="0"/>
              </a:rPr>
              <a:pPr/>
              <a:t>44</a:t>
            </a:fld>
            <a:endParaRPr lang="ru-RU" altLang="en-US" smtClean="0">
              <a:latin typeface="Arial" charset="0"/>
            </a:endParaRPr>
          </a:p>
        </p:txBody>
      </p:sp>
      <p:graphicFrame>
        <p:nvGraphicFramePr>
          <p:cNvPr id="102403" name="Group 3"/>
          <p:cNvGraphicFramePr>
            <a:graphicFrameLocks noGrp="1"/>
          </p:cNvGraphicFramePr>
          <p:nvPr>
            <p:ph sz="quarter" idx="1"/>
          </p:nvPr>
        </p:nvGraphicFramePr>
        <p:xfrm>
          <a:off x="174812" y="2112848"/>
          <a:ext cx="8642350" cy="3963099"/>
        </p:xfrm>
        <a:graphic>
          <a:graphicData uri="http://schemas.openxmlformats.org/drawingml/2006/table">
            <a:tbl>
              <a:tblPr/>
              <a:tblGrid>
                <a:gridCol w="4657725"/>
                <a:gridCol w="3984625"/>
              </a:tblGrid>
              <a:tr h="215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Х-матрица</a:t>
                      </a: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</a:t>
                      </a: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-матрица</a:t>
                      </a: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Верховная условная собственность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Частная собственность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Редистрибуция (аккумуляция-согласование-распределение)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Обмен (купля-продажа)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Кооперация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Конкуренция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Служебный труд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Наемный труд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Ограничение издержек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(Х-эффективность)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Возрастание прибыли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-эффективность)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6662461" cy="2239888"/>
          </a:xfrm>
        </p:spPr>
        <p:txBody>
          <a:bodyPr/>
          <a:lstStyle/>
          <a:p>
            <a:pPr algn="ctr"/>
            <a:r>
              <a:rPr lang="ru-RU" dirty="0" smtClean="0"/>
              <a:t>Базовые политические   институты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28465" y="6145214"/>
            <a:ext cx="3562672" cy="457200"/>
          </a:xfrm>
        </p:spPr>
        <p:txBody>
          <a:bodyPr/>
          <a:lstStyle/>
          <a:p>
            <a:pPr>
              <a:defRPr/>
            </a:pPr>
            <a:r>
              <a:rPr lang="ru-RU" smtClean="0"/>
              <a:t>МГУ,  28 ноября 2017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7BA2B-D37F-4E29-AACD-F577758A2A50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692696"/>
            <a:ext cx="4041648" cy="1577426"/>
          </a:xfrm>
        </p:spPr>
        <p:txBody>
          <a:bodyPr/>
          <a:lstStyle/>
          <a:p>
            <a:pPr algn="ctr"/>
            <a:r>
              <a:rPr lang="ru-RU" sz="2800" dirty="0" smtClean="0"/>
              <a:t>Унитарные политические </a:t>
            </a:r>
          </a:p>
          <a:p>
            <a:pPr algn="ctr"/>
            <a:r>
              <a:rPr lang="ru-RU" sz="2800" dirty="0" smtClean="0"/>
              <a:t>Х-системы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6016" y="1628800"/>
            <a:ext cx="4041775" cy="1505418"/>
          </a:xfrm>
        </p:spPr>
        <p:txBody>
          <a:bodyPr/>
          <a:lstStyle/>
          <a:p>
            <a:pPr algn="ctr"/>
            <a:r>
              <a:rPr lang="ru-RU" sz="2800" dirty="0" smtClean="0"/>
              <a:t>Федеративные политические    </a:t>
            </a:r>
          </a:p>
          <a:p>
            <a:pPr algn="ctr"/>
            <a:r>
              <a:rPr lang="ru-RU" sz="2800" dirty="0" smtClean="0"/>
              <a:t>     </a:t>
            </a:r>
            <a:r>
              <a:rPr lang="en-US" sz="2800" dirty="0" smtClean="0"/>
              <a:t>Y-</a:t>
            </a:r>
            <a:r>
              <a:rPr lang="ru-RU" sz="2800" dirty="0" smtClean="0"/>
              <a:t>системы</a:t>
            </a:r>
            <a:endParaRPr lang="ru-RU" sz="2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FAD54A-A3F4-41CE-94DD-7D1EB36FE144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4294967295"/>
          </p:nvPr>
        </p:nvSpPr>
        <p:spPr>
          <a:xfrm>
            <a:off x="467544" y="6105872"/>
            <a:ext cx="3418656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400" smtClean="0"/>
              <a:t>МГУ,  28 ноября 2017</a:t>
            </a:r>
            <a:endParaRPr lang="ru-RU" sz="1400" dirty="0"/>
          </a:p>
        </p:txBody>
      </p:sp>
      <p:pic>
        <p:nvPicPr>
          <p:cNvPr id="1026" name="Picture 2" descr="C:\Users\Sony\Pictures\ФЛАГ США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429000"/>
            <a:ext cx="3384376" cy="2414384"/>
          </a:xfrm>
          <a:prstGeom prst="rect">
            <a:avLst/>
          </a:prstGeom>
          <a:noFill/>
        </p:spPr>
      </p:pic>
      <p:pic>
        <p:nvPicPr>
          <p:cNvPr id="1027" name="Picture 3" descr="C:\Users\Sony\Pictures\flags-china-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92896"/>
            <a:ext cx="3744416" cy="283768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385175" cy="936104"/>
          </a:xfrm>
        </p:spPr>
        <p:txBody>
          <a:bodyPr>
            <a:normAutofit fontScale="90000"/>
          </a:bodyPr>
          <a:lstStyle/>
          <a:p>
            <a:r>
              <a:rPr lang="ru-RU" sz="4200" b="1" dirty="0" smtClean="0"/>
              <a:t>Политические институты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1800" dirty="0" smtClean="0"/>
              <a:t> (подробнее см. </a:t>
            </a:r>
            <a:r>
              <a:rPr lang="ru-RU" sz="1800" dirty="0" err="1" smtClean="0"/>
              <a:t>Кирдина</a:t>
            </a:r>
            <a:r>
              <a:rPr lang="ru-RU" sz="1800" dirty="0" smtClean="0"/>
              <a:t>, 2014)</a:t>
            </a:r>
            <a:endParaRPr lang="ru-RU" sz="1800" b="1" dirty="0" smtClean="0"/>
          </a:p>
        </p:txBody>
      </p:sp>
      <p:graphicFrame>
        <p:nvGraphicFramePr>
          <p:cNvPr id="104451" name="Group 3"/>
          <p:cNvGraphicFramePr>
            <a:graphicFrameLocks noGrp="1"/>
          </p:cNvGraphicFramePr>
          <p:nvPr>
            <p:ph type="tbl" idx="1"/>
          </p:nvPr>
        </p:nvGraphicFramePr>
        <p:xfrm>
          <a:off x="179388" y="1700807"/>
          <a:ext cx="8785225" cy="4036686"/>
        </p:xfrm>
        <a:graphic>
          <a:graphicData uri="http://schemas.openxmlformats.org/drawingml/2006/table">
            <a:tbl>
              <a:tblPr/>
              <a:tblGrid>
                <a:gridCol w="3960812"/>
                <a:gridCol w="4824413"/>
              </a:tblGrid>
              <a:tr h="576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Х-матрица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</a:t>
                      </a: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-матрица</a:t>
                      </a: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Административное деление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Федерация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Иерархическая вертикаль во главе с центром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Самоуправление 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субсидиарность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Назначения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Выборы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Общее собрание и единогласие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Многопартийность и демократическое большинство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9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Обращения по инстанциям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Судебные иски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386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altLang="en-US" smtClean="0">
                <a:latin typeface="Arial" charset="0"/>
              </a:rPr>
              <a:t>МГУ,  28 ноября 2017</a:t>
            </a:r>
            <a:endParaRPr lang="ru-RU" altLang="en-US" dirty="0" smtClean="0">
              <a:latin typeface="Arial" charset="0"/>
            </a:endParaRPr>
          </a:p>
        </p:txBody>
      </p:sp>
      <p:sp>
        <p:nvSpPr>
          <p:cNvPr id="1638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fld id="{277BEBCA-E37B-416B-9828-F27A7C7D3D7F}" type="slidenum">
              <a:rPr lang="ru-RU" altLang="en-US" smtClean="0">
                <a:latin typeface="Arial" charset="0"/>
              </a:rPr>
              <a:pPr/>
              <a:t>47</a:t>
            </a:fld>
            <a:endParaRPr lang="ru-RU" alt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6652522" cy="2023864"/>
          </a:xfrm>
        </p:spPr>
        <p:txBody>
          <a:bodyPr/>
          <a:lstStyle/>
          <a:p>
            <a:pPr algn="ctr"/>
            <a:r>
              <a:rPr lang="ru-RU" dirty="0" smtClean="0"/>
              <a:t>Базовые идеологические   институты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28465" y="6145214"/>
            <a:ext cx="3562672" cy="457200"/>
          </a:xfrm>
        </p:spPr>
        <p:txBody>
          <a:bodyPr/>
          <a:lstStyle/>
          <a:p>
            <a:pPr>
              <a:defRPr/>
            </a:pPr>
            <a:r>
              <a:rPr lang="ru-RU" smtClean="0"/>
              <a:t>МГУ,  28 ноября 2017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7BA2B-D37F-4E29-AACD-F577758A2A50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4812" y="1132948"/>
            <a:ext cx="4436033" cy="895998"/>
          </a:xfrm>
        </p:spPr>
        <p:txBody>
          <a:bodyPr/>
          <a:lstStyle/>
          <a:p>
            <a:pPr algn="ctr"/>
            <a:r>
              <a:rPr lang="ru-RU" sz="3600" dirty="0" smtClean="0"/>
              <a:t>Коллективистская </a:t>
            </a:r>
            <a:r>
              <a:rPr lang="ru-RU" sz="3600" dirty="0" smtClean="0"/>
              <a:t>идеология</a:t>
            </a:r>
          </a:p>
          <a:p>
            <a:pPr algn="ctr"/>
            <a:r>
              <a:rPr lang="ru-RU" sz="3600" dirty="0" smtClean="0"/>
              <a:t>(Мы над Я)</a:t>
            </a:r>
            <a:endParaRPr lang="ru-RU" sz="36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834272" y="2685448"/>
            <a:ext cx="4949687" cy="864096"/>
          </a:xfrm>
        </p:spPr>
        <p:txBody>
          <a:bodyPr/>
          <a:lstStyle/>
          <a:p>
            <a:pPr algn="ctr"/>
            <a:r>
              <a:rPr lang="ru-RU" sz="3600" dirty="0" smtClean="0"/>
              <a:t>Индивидуалистская </a:t>
            </a:r>
            <a:r>
              <a:rPr lang="ru-RU" sz="3600" dirty="0" smtClean="0"/>
              <a:t>идеология </a:t>
            </a:r>
          </a:p>
          <a:p>
            <a:pPr algn="ctr"/>
            <a:r>
              <a:rPr lang="ru-RU" sz="3600" dirty="0" smtClean="0"/>
              <a:t>(Я над Мы) </a:t>
            </a:r>
            <a:endParaRPr lang="ru-RU" sz="36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FAD54A-A3F4-41CE-94DD-7D1EB36FE144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665921" y="6134823"/>
            <a:ext cx="1930221" cy="457200"/>
          </a:xfrm>
        </p:spPr>
        <p:txBody>
          <a:bodyPr/>
          <a:lstStyle/>
          <a:p>
            <a:pPr algn="l">
              <a:defRPr/>
            </a:pPr>
            <a:r>
              <a:rPr lang="ru-RU" sz="1100" smtClean="0">
                <a:solidFill>
                  <a:schemeClr val="bg2">
                    <a:lumMod val="75000"/>
                  </a:schemeClr>
                </a:solidFill>
              </a:rPr>
              <a:t>МГУ,  28 ноября 2017</a:t>
            </a:r>
            <a:endParaRPr lang="ru-RU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Sony\Pictures\коллективизм-руки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21" y="2685448"/>
            <a:ext cx="3168351" cy="2376264"/>
          </a:xfrm>
          <a:prstGeom prst="rect">
            <a:avLst/>
          </a:prstGeom>
          <a:noFill/>
        </p:spPr>
      </p:pic>
      <p:pic>
        <p:nvPicPr>
          <p:cNvPr id="3075" name="Picture 3" descr="C:\Users\Sony\Pictures\индивидуализм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1153269">
            <a:off x="5288087" y="3907016"/>
            <a:ext cx="2582681" cy="24578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5364088" y="1484784"/>
            <a:ext cx="3382963" cy="1512168"/>
          </a:xfrm>
        </p:spPr>
        <p:txBody>
          <a:bodyPr>
            <a:noAutofit/>
          </a:bodyPr>
          <a:lstStyle/>
          <a:p>
            <a:r>
              <a:rPr lang="ru-RU" sz="3600" dirty="0" smtClean="0"/>
              <a:t>Изучение институтов – это 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2"/>
          </p:nvPr>
        </p:nvSpPr>
        <p:spPr>
          <a:xfrm>
            <a:off x="5292080" y="3068960"/>
            <a:ext cx="3382963" cy="3289845"/>
          </a:xfrm>
        </p:spPr>
        <p:txBody>
          <a:bodyPr>
            <a:normAutofit/>
          </a:bodyPr>
          <a:lstStyle/>
          <a:p>
            <a:pPr marL="7938"/>
            <a:r>
              <a:rPr lang="ru-RU" sz="2800" dirty="0" smtClean="0"/>
              <a:t>«движение от действительности видимой к действительности умопостигаемой» (Платон, 428-428 – 348-347 до н.э.). </a:t>
            </a:r>
          </a:p>
          <a:p>
            <a:pPr marL="7938"/>
            <a:endParaRPr lang="ru-RU" sz="2800" dirty="0" smtClean="0"/>
          </a:p>
        </p:txBody>
      </p:sp>
      <p:sp>
        <p:nvSpPr>
          <p:cNvPr id="22533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161460" y="6358805"/>
            <a:ext cx="4176464" cy="228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/>
              <a:t>МГУ,  28 ноября 2017</a:t>
            </a:r>
            <a:endParaRPr lang="ru-RU" dirty="0"/>
          </a:p>
        </p:txBody>
      </p:sp>
      <p:sp>
        <p:nvSpPr>
          <p:cNvPr id="2253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9D4D82-4370-4185-85F5-7EB9F2587EE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908050"/>
            <a:ext cx="4032250" cy="5113338"/>
          </a:xfrm>
        </p:spPr>
      </p:pic>
      <p:pic>
        <p:nvPicPr>
          <p:cNvPr id="1026" name="Picture 2" descr="C:\Users\Sony\Desktop\плато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980728"/>
            <a:ext cx="3672408" cy="45365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385175" cy="880269"/>
          </a:xfrm>
        </p:spPr>
        <p:txBody>
          <a:bodyPr>
            <a:normAutofit fontScale="90000"/>
          </a:bodyPr>
          <a:lstStyle/>
          <a:p>
            <a:r>
              <a:rPr lang="ru-RU" sz="4200" b="1" dirty="0" smtClean="0"/>
              <a:t>Идеологические институты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1800" dirty="0" smtClean="0"/>
              <a:t> (подробнее см. </a:t>
            </a:r>
            <a:r>
              <a:rPr lang="ru-RU" sz="1800" dirty="0" err="1" smtClean="0"/>
              <a:t>Кирдина</a:t>
            </a:r>
            <a:r>
              <a:rPr lang="ru-RU" sz="1800" dirty="0" smtClean="0"/>
              <a:t>, 2014;  Александров, </a:t>
            </a:r>
            <a:r>
              <a:rPr lang="ru-RU" sz="1800" dirty="0" err="1" smtClean="0"/>
              <a:t>Кирдина</a:t>
            </a:r>
            <a:r>
              <a:rPr lang="ru-RU" sz="1800" dirty="0" smtClean="0"/>
              <a:t>, 2012)</a:t>
            </a:r>
            <a:endParaRPr lang="ru-RU" sz="1800" b="1" dirty="0" smtClean="0"/>
          </a:p>
        </p:txBody>
      </p:sp>
      <p:graphicFrame>
        <p:nvGraphicFramePr>
          <p:cNvPr id="106499" name="Group 3"/>
          <p:cNvGraphicFramePr>
            <a:graphicFrameLocks noGrp="1"/>
          </p:cNvGraphicFramePr>
          <p:nvPr>
            <p:ph type="tbl" idx="1"/>
          </p:nvPr>
        </p:nvGraphicFramePr>
        <p:xfrm>
          <a:off x="323528" y="1772816"/>
          <a:ext cx="8496944" cy="4107181"/>
        </p:xfrm>
        <a:graphic>
          <a:graphicData uri="http://schemas.openxmlformats.org/drawingml/2006/table">
            <a:tbl>
              <a:tblPr/>
              <a:tblGrid>
                <a:gridCol w="4579334"/>
                <a:gridCol w="3917610"/>
              </a:tblGrid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Х-матрица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-матрица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Коллективизм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Индивидуализм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Эгалитаризм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Стратификация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Порядок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Свобода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Трудовая мотивация, ориентированная на благополучие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Денежно-ориентированная трудовая мотивация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Интегрализм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холизм и континуальность как стереотипы мышления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Специализация,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редукционизм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и дискретность как стереотипы мышления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10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altLang="en-US" smtClean="0">
                <a:latin typeface="Arial" charset="0"/>
              </a:rPr>
              <a:t>МГУ,  28 ноября 2017</a:t>
            </a:r>
            <a:endParaRPr lang="ru-RU" altLang="en-US" dirty="0" smtClean="0">
              <a:latin typeface="Arial" charset="0"/>
            </a:endParaRPr>
          </a:p>
        </p:txBody>
      </p:sp>
      <p:sp>
        <p:nvSpPr>
          <p:cNvPr id="1741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fld id="{103A908E-5050-4DDF-A6C7-9DA6E1AF1072}" type="slidenum">
              <a:rPr lang="ru-RU" altLang="en-US" smtClean="0">
                <a:latin typeface="Arial" charset="0"/>
              </a:rPr>
              <a:pPr/>
              <a:t>50</a:t>
            </a:fld>
            <a:endParaRPr lang="ru-RU" alt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820" y="129222"/>
            <a:ext cx="738835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Распределение ответов на вопрос, что важнее- порядок или свобода?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8028384" y="2438400"/>
            <a:ext cx="658416" cy="3581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fld id="{5CAE8BBF-D338-4402-ACBE-487841DAA3F1}" type="slidenum">
              <a:rPr lang="ru-RU" smtClean="0"/>
              <a:pPr/>
              <a:t>51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294967295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ru-RU" sz="1100" smtClean="0">
                <a:solidFill>
                  <a:schemeClr val="bg2">
                    <a:lumMod val="75000"/>
                  </a:schemeClr>
                </a:solidFill>
              </a:rPr>
              <a:t>МГУ,  28 ноября 2017</a:t>
            </a:r>
            <a:endParaRPr lang="ru-RU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"/>
          </p:nvPr>
        </p:nvSpPr>
        <p:spPr>
          <a:xfrm>
            <a:off x="890337" y="5229200"/>
            <a:ext cx="6633991" cy="1008112"/>
          </a:xfrm>
        </p:spPr>
        <p:txBody>
          <a:bodyPr>
            <a:normAutofit fontScale="92500"/>
          </a:bodyPr>
          <a:lstStyle/>
          <a:p>
            <a:r>
              <a:rPr lang="ru-RU" sz="2200" dirty="0" smtClean="0"/>
              <a:t>Опрос Центра социологических исследований  </a:t>
            </a:r>
          </a:p>
          <a:p>
            <a:r>
              <a:rPr lang="ru-RU" sz="2200" dirty="0" smtClean="0"/>
              <a:t>Российской академии народного хозяйства, 2013 г.</a:t>
            </a:r>
            <a:endParaRPr lang="ru-RU" sz="22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7092280" y="2438400"/>
            <a:ext cx="1872208" cy="2482516"/>
          </a:xfrm>
        </p:spPr>
        <p:txBody>
          <a:bodyPr/>
          <a:lstStyle/>
          <a:p>
            <a:pPr algn="l"/>
            <a:r>
              <a:rPr lang="ru-RU" dirty="0" smtClean="0"/>
              <a:t>63% -порядок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18% - свобода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19% - не знают </a:t>
            </a:r>
            <a:endParaRPr lang="ru-RU" dirty="0"/>
          </a:p>
        </p:txBody>
      </p:sp>
      <p:pic>
        <p:nvPicPr>
          <p:cNvPr id="1026" name="Picture 2" descr="C:\Users\Светлана\Desktop\леонтьевские слайд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6408712" cy="3669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0042" y="3429001"/>
            <a:ext cx="7146758" cy="1398494"/>
          </a:xfrm>
        </p:spPr>
        <p:txBody>
          <a:bodyPr/>
          <a:lstStyle/>
          <a:p>
            <a:r>
              <a:rPr lang="ru-RU" sz="4800" dirty="0" smtClean="0"/>
              <a:t>«Коридоры» эволюции и </a:t>
            </a:r>
            <a:r>
              <a:rPr lang="ru-RU" sz="4800" dirty="0" smtClean="0"/>
              <a:t>революции.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180473" y="6130925"/>
            <a:ext cx="3635375" cy="4572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mtClean="0"/>
              <a:t>МГУ,  28 ноября 2017</a:t>
            </a:r>
            <a:endParaRPr lang="ru-RU" altLang="en-US" dirty="0" smtClean="0"/>
          </a:p>
        </p:txBody>
      </p:sp>
      <p:sp>
        <p:nvSpPr>
          <p:cNvPr id="28675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EBA487-6B87-44F7-A63C-D07A2E08A092}" type="slidenum">
              <a:rPr lang="ru-R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ru-RU" altLang="en-US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7543800" cy="1568878"/>
          </a:xfrm>
        </p:spPr>
        <p:txBody>
          <a:bodyPr/>
          <a:lstStyle/>
          <a:p>
            <a:pPr eaLnBrk="1" hangingPunct="1"/>
            <a:r>
              <a:rPr lang="ru-RU" sz="4000" dirty="0" smtClean="0"/>
              <a:t>Необходимость институционального баланса</a:t>
            </a:r>
            <a:r>
              <a:rPr lang="ru-RU" sz="4000" dirty="0" smtClean="0"/>
              <a:t>, или «гибкой устойчивости»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117558"/>
            <a:ext cx="8229600" cy="1693863"/>
          </a:xfrm>
        </p:spPr>
        <p:txBody>
          <a:bodyPr/>
          <a:lstStyle/>
          <a:p>
            <a:pPr eaLnBrk="1" hangingPunct="1">
              <a:buNone/>
            </a:pPr>
            <a:r>
              <a:rPr lang="ru-RU" sz="2600" b="1" dirty="0" smtClean="0"/>
              <a:t>Недостаточность</a:t>
            </a:r>
            <a:r>
              <a:rPr lang="ru-RU" sz="2600" dirty="0" smtClean="0"/>
              <a:t> </a:t>
            </a:r>
            <a:r>
              <a:rPr lang="ru-RU" sz="2600" dirty="0" err="1" smtClean="0"/>
              <a:t>комплементарных</a:t>
            </a:r>
            <a:r>
              <a:rPr lang="ru-RU" sz="2600" dirty="0" smtClean="0"/>
              <a:t> институтов ведет к кризису или застою, </a:t>
            </a:r>
            <a:r>
              <a:rPr lang="ru-RU" sz="2600" b="1" dirty="0" smtClean="0"/>
              <a:t>избыток</a:t>
            </a:r>
            <a:r>
              <a:rPr lang="ru-RU" sz="2600" dirty="0" smtClean="0">
                <a:solidFill>
                  <a:schemeClr val="hlink"/>
                </a:solidFill>
              </a:rPr>
              <a:t> </a:t>
            </a:r>
            <a:r>
              <a:rPr lang="ru-RU" sz="2600" dirty="0" smtClean="0"/>
              <a:t>– к социальной напряженности и революциям.</a:t>
            </a:r>
          </a:p>
          <a:p>
            <a:pPr eaLnBrk="1" hangingPunct="1"/>
            <a:endParaRPr lang="ru-RU" sz="2600" dirty="0" smtClean="0"/>
          </a:p>
        </p:txBody>
      </p:sp>
      <p:pic>
        <p:nvPicPr>
          <p:cNvPr id="26630" name="Picture 4" descr="Взвешива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60638" y="3538538"/>
            <a:ext cx="3381375" cy="2592387"/>
          </a:xfr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437112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latin typeface="+mj-lt"/>
              </a:rPr>
              <a:t>Революция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+mj-lt"/>
              </a:rPr>
              <a:t>Россия в начале ХХ в.         Франция в конце </a:t>
            </a:r>
            <a:r>
              <a:rPr lang="en-US" sz="2400" b="1" dirty="0" smtClean="0">
                <a:latin typeface="+mj-lt"/>
              </a:rPr>
              <a:t>XVIII</a:t>
            </a:r>
            <a:r>
              <a:rPr lang="ru-RU" sz="2400" b="1" dirty="0" smtClean="0">
                <a:latin typeface="+mj-lt"/>
              </a:rPr>
              <a:t> в.</a:t>
            </a:r>
            <a:endParaRPr lang="ru-RU" sz="2400" b="1" dirty="0">
              <a:latin typeface="+mj-lt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 rot="10800000">
            <a:off x="1259632" y="1340768"/>
            <a:ext cx="3229254" cy="2747246"/>
          </a:xfrm>
          <a:prstGeom prst="triangl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818583" y="1340768"/>
            <a:ext cx="2952327" cy="2747247"/>
          </a:xfrm>
          <a:prstGeom prst="triangl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2852936"/>
            <a:ext cx="5661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X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1772816"/>
            <a:ext cx="543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722128" y="1022204"/>
            <a:ext cx="2304259" cy="1944215"/>
          </a:xfrm>
          <a:prstGeom prst="triangl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0800000">
            <a:off x="5076056" y="2636912"/>
            <a:ext cx="2664297" cy="1742404"/>
          </a:xfrm>
          <a:prstGeom prst="triangl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74741" y="1772816"/>
            <a:ext cx="5437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2780928"/>
            <a:ext cx="7101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X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8BBF-D338-4402-ACBE-487841DAA3F1}" type="slidenum">
              <a:rPr lang="ru-RU" smtClean="0"/>
              <a:pPr/>
              <a:t>54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1830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00600"/>
            <a:ext cx="6364288" cy="56673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4294967295"/>
          </p:nvPr>
        </p:nvSpPr>
        <p:spPr>
          <a:xfrm>
            <a:off x="3276600" y="1219200"/>
            <a:ext cx="5486400" cy="4114800"/>
          </a:xfrm>
          <a:prstGeom prst="rect">
            <a:avLst/>
          </a:prstGeo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Революции как этапы </a:t>
            </a:r>
            <a:r>
              <a:rPr lang="ru-RU" sz="3600" b="1" dirty="0" smtClean="0">
                <a:solidFill>
                  <a:srgbClr val="002060"/>
                </a:solidFill>
              </a:rPr>
              <a:t>социальной эволюции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24274" y="361016"/>
            <a:ext cx="1038726" cy="365125"/>
          </a:xfrm>
        </p:spPr>
        <p:txBody>
          <a:bodyPr/>
          <a:lstStyle/>
          <a:p>
            <a:fld id="{3DA461D8-5D9C-4778-9F01-02520303E733}" type="slidenum">
              <a:rPr lang="ru-RU" smtClean="0"/>
              <a:pPr/>
              <a:t>55</a:t>
            </a:fld>
            <a:endParaRPr lang="ru-RU" dirty="0"/>
          </a:p>
        </p:txBody>
      </p:sp>
      <p:sp>
        <p:nvSpPr>
          <p:cNvPr id="2069" name="Freeform 21"/>
          <p:cNvSpPr>
            <a:spLocks/>
          </p:cNvSpPr>
          <p:nvPr/>
        </p:nvSpPr>
        <p:spPr bwMode="auto">
          <a:xfrm>
            <a:off x="2209800" y="1676401"/>
            <a:ext cx="4968875" cy="2895600"/>
          </a:xfrm>
          <a:custGeom>
            <a:avLst/>
            <a:gdLst/>
            <a:ahLst/>
            <a:cxnLst>
              <a:cxn ang="0">
                <a:pos x="0" y="4681"/>
              </a:cxn>
              <a:cxn ang="0">
                <a:pos x="1382" y="4118"/>
              </a:cxn>
              <a:cxn ang="0">
                <a:pos x="795" y="3018"/>
              </a:cxn>
              <a:cxn ang="0">
                <a:pos x="166" y="3076"/>
              </a:cxn>
              <a:cxn ang="0">
                <a:pos x="604" y="3547"/>
              </a:cxn>
              <a:cxn ang="0">
                <a:pos x="1457" y="3398"/>
              </a:cxn>
              <a:cxn ang="0">
                <a:pos x="2152" y="2107"/>
              </a:cxn>
              <a:cxn ang="0">
                <a:pos x="1233" y="1230"/>
              </a:cxn>
              <a:cxn ang="0">
                <a:pos x="1002" y="2008"/>
              </a:cxn>
              <a:cxn ang="0">
                <a:pos x="2599" y="2265"/>
              </a:cxn>
              <a:cxn ang="0">
                <a:pos x="3203" y="1090"/>
              </a:cxn>
              <a:cxn ang="0">
                <a:pos x="2806" y="204"/>
              </a:cxn>
              <a:cxn ang="0">
                <a:pos x="1887" y="138"/>
              </a:cxn>
              <a:cxn ang="0">
                <a:pos x="2102" y="676"/>
              </a:cxn>
              <a:cxn ang="0">
                <a:pos x="2582" y="866"/>
              </a:cxn>
              <a:cxn ang="0">
                <a:pos x="3071" y="800"/>
              </a:cxn>
              <a:cxn ang="0">
                <a:pos x="3849" y="121"/>
              </a:cxn>
              <a:cxn ang="0">
                <a:pos x="3890" y="72"/>
              </a:cxn>
            </a:cxnLst>
            <a:rect l="0" t="0" r="r" b="b"/>
            <a:pathLst>
              <a:path w="3985" h="4681">
                <a:moveTo>
                  <a:pt x="0" y="4681"/>
                </a:moveTo>
                <a:cubicBezTo>
                  <a:pt x="625" y="4538"/>
                  <a:pt x="1250" y="4395"/>
                  <a:pt x="1382" y="4118"/>
                </a:cubicBezTo>
                <a:cubicBezTo>
                  <a:pt x="1514" y="3841"/>
                  <a:pt x="998" y="3192"/>
                  <a:pt x="795" y="3018"/>
                </a:cubicBezTo>
                <a:cubicBezTo>
                  <a:pt x="592" y="2844"/>
                  <a:pt x="198" y="2988"/>
                  <a:pt x="166" y="3076"/>
                </a:cubicBezTo>
                <a:cubicBezTo>
                  <a:pt x="134" y="3164"/>
                  <a:pt x="389" y="3493"/>
                  <a:pt x="604" y="3547"/>
                </a:cubicBezTo>
                <a:cubicBezTo>
                  <a:pt x="819" y="3601"/>
                  <a:pt x="1199" y="3638"/>
                  <a:pt x="1457" y="3398"/>
                </a:cubicBezTo>
                <a:cubicBezTo>
                  <a:pt x="1715" y="3158"/>
                  <a:pt x="2189" y="2468"/>
                  <a:pt x="2152" y="2107"/>
                </a:cubicBezTo>
                <a:cubicBezTo>
                  <a:pt x="2115" y="1746"/>
                  <a:pt x="1425" y="1246"/>
                  <a:pt x="1233" y="1230"/>
                </a:cubicBezTo>
                <a:cubicBezTo>
                  <a:pt x="1041" y="1214"/>
                  <a:pt x="774" y="1836"/>
                  <a:pt x="1002" y="2008"/>
                </a:cubicBezTo>
                <a:cubicBezTo>
                  <a:pt x="1230" y="2180"/>
                  <a:pt x="2232" y="2418"/>
                  <a:pt x="2599" y="2265"/>
                </a:cubicBezTo>
                <a:cubicBezTo>
                  <a:pt x="2966" y="2112"/>
                  <a:pt x="3169" y="1433"/>
                  <a:pt x="3203" y="1090"/>
                </a:cubicBezTo>
                <a:cubicBezTo>
                  <a:pt x="3237" y="747"/>
                  <a:pt x="3025" y="363"/>
                  <a:pt x="2806" y="204"/>
                </a:cubicBezTo>
                <a:cubicBezTo>
                  <a:pt x="2587" y="45"/>
                  <a:pt x="2004" y="59"/>
                  <a:pt x="1887" y="138"/>
                </a:cubicBezTo>
                <a:cubicBezTo>
                  <a:pt x="1770" y="217"/>
                  <a:pt x="1986" y="555"/>
                  <a:pt x="2102" y="676"/>
                </a:cubicBezTo>
                <a:cubicBezTo>
                  <a:pt x="2218" y="797"/>
                  <a:pt x="2421" y="845"/>
                  <a:pt x="2582" y="866"/>
                </a:cubicBezTo>
                <a:cubicBezTo>
                  <a:pt x="2743" y="887"/>
                  <a:pt x="2860" y="924"/>
                  <a:pt x="3071" y="800"/>
                </a:cubicBezTo>
                <a:cubicBezTo>
                  <a:pt x="3282" y="676"/>
                  <a:pt x="3713" y="242"/>
                  <a:pt x="3849" y="121"/>
                </a:cubicBezTo>
                <a:cubicBezTo>
                  <a:pt x="3985" y="0"/>
                  <a:pt x="3891" y="79"/>
                  <a:pt x="3890" y="72"/>
                </a:cubicBezTo>
              </a:path>
            </a:pathLst>
          </a:cu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6629400" y="1981200"/>
            <a:ext cx="2057400" cy="1015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Социальная эволюция</a:t>
            </a:r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5715000" y="3048000"/>
            <a:ext cx="2514600" cy="1015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Социальная эволюция</a:t>
            </a:r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4191000" y="3886200"/>
            <a:ext cx="2209800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Социальная эволюция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1835696" y="3124200"/>
            <a:ext cx="134248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Революция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2267744" y="1844824"/>
            <a:ext cx="1418183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Революция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3563888" y="1371600"/>
            <a:ext cx="15415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Революция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«Коридоры» </a:t>
            </a:r>
            <a:r>
              <a:rPr lang="ru-RU" dirty="0" smtClean="0"/>
              <a:t>эволюции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2209800"/>
            <a:ext cx="7799295" cy="414655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 одной стороны, приложение синергетического подхода к анализу социально-экономических систем позволяет предполагать, что в точках бифуркации возможно развитие институциональных структур непредсказуемым образом. </a:t>
            </a:r>
          </a:p>
          <a:p>
            <a:r>
              <a:rPr lang="ru-RU" dirty="0" smtClean="0"/>
              <a:t>С другой стороны,    приложение универсального принципа </a:t>
            </a:r>
            <a:r>
              <a:rPr lang="ru-RU" dirty="0" err="1" smtClean="0"/>
              <a:t>диссимметрии</a:t>
            </a:r>
            <a:r>
              <a:rPr lang="ru-RU" dirty="0" smtClean="0"/>
              <a:t> Кюри (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Curie</a:t>
            </a:r>
            <a:r>
              <a:rPr lang="ru-RU" dirty="0" smtClean="0"/>
              <a:t> </a:t>
            </a:r>
            <a:r>
              <a:rPr lang="ru-RU" dirty="0" err="1" smtClean="0"/>
              <a:t>Dissymmetry</a:t>
            </a:r>
            <a:r>
              <a:rPr lang="ru-RU" dirty="0" smtClean="0"/>
              <a:t> </a:t>
            </a:r>
            <a:r>
              <a:rPr lang="ru-RU" dirty="0" err="1" smtClean="0"/>
              <a:t>Principle</a:t>
            </a:r>
            <a:r>
              <a:rPr lang="ru-RU" dirty="0" smtClean="0"/>
              <a:t>)  к анализу изменений институциональной среды под влиянием внешних воздействий накладывает ограничения на характер возможных структурных изменений, то есть тех изменений, которые действительно будут реализованы в новых устойчивых институциональных структурах. </a:t>
            </a:r>
          </a:p>
          <a:p>
            <a:r>
              <a:rPr lang="ru-RU" dirty="0" smtClean="0"/>
              <a:t>Поэтому мы полагаем возможным говорить о существовании своего рода «эволюционного коридора» в развитии социально-экономических систем, ограничивающего пределы их мыслимого (по мнению неугомонного социального субъекта) многообразия. (Кирдина, 2004; Кирдина-Чэндлер, 2017)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8423" y="726141"/>
            <a:ext cx="6508377" cy="1143000"/>
          </a:xfrm>
        </p:spPr>
        <p:txBody>
          <a:bodyPr/>
          <a:lstStyle/>
          <a:p>
            <a:r>
              <a:rPr lang="ru-RU" sz="3400" dirty="0" smtClean="0"/>
              <a:t>Рыночная доля банков, контролируемых государством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(данные исследований А.В. Верникова)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57</a:t>
            </a:fld>
            <a:endParaRPr lang="en-US"/>
          </a:p>
        </p:txBody>
      </p:sp>
      <p:graphicFrame>
        <p:nvGraphicFramePr>
          <p:cNvPr id="7" name="Рисунок 6"/>
          <p:cNvGraphicFramePr>
            <a:graphicFrameLocks noGrp="1"/>
          </p:cNvGraphicFramePr>
          <p:nvPr>
            <p:ph type="pic" sz="quarter" idx="13"/>
          </p:nvPr>
        </p:nvGraphicFramePr>
        <p:xfrm>
          <a:off x="838200" y="2695074"/>
          <a:ext cx="7334250" cy="3988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Динамика законодательства по земельной собственности</a:t>
            </a:r>
            <a:br>
              <a:rPr lang="ru-RU" dirty="0" smtClean="0"/>
            </a:br>
            <a:r>
              <a:rPr lang="ru-RU" sz="2400" dirty="0" smtClean="0"/>
              <a:t>(данные исследований Г.М. Соколова)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7372584" cy="4625788"/>
          </a:xfrm>
        </p:spPr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/>
          </p:cNvGraphicFramePr>
          <p:nvPr/>
        </p:nvGraphicFramePr>
        <p:xfrm>
          <a:off x="1146208" y="2209800"/>
          <a:ext cx="7237395" cy="4140200"/>
        </p:xfrm>
        <a:graphic>
          <a:graphicData uri="http://schemas.openxmlformats.org/presentationml/2006/ole">
            <p:oleObj spid="_x0000_s1025" name="Диаграмма" r:id="rId3" imgW="5686543" imgH="3171757" progId="Excel.Chart.8">
              <p:embed/>
            </p:oleObj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17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/>
              <a:t>«Почему Россия не Америка»?</a:t>
            </a:r>
            <a:r>
              <a:rPr lang="en-US" sz="5400" dirty="0" smtClean="0"/>
              <a:t> –</a:t>
            </a:r>
            <a:r>
              <a:rPr lang="ru-RU" sz="5400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институционально-эволюционный </a:t>
            </a:r>
            <a:r>
              <a:rPr lang="ru-RU" sz="3200" dirty="0" smtClean="0"/>
              <a:t>ответ.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62526"/>
            <a:ext cx="8640960" cy="151901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Об институтах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(лат. </a:t>
            </a:r>
            <a:r>
              <a:rPr lang="en-US" sz="2200" i="1" dirty="0" err="1" smtClean="0"/>
              <a:t>Institutum</a:t>
            </a:r>
            <a:r>
              <a:rPr lang="en-US" sz="2200" dirty="0" smtClean="0"/>
              <a:t> –</a:t>
            </a:r>
            <a:r>
              <a:rPr lang="ru-RU" sz="2200" dirty="0" smtClean="0"/>
              <a:t>устройство, учреждение, обычай, установление) 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50557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До середины ХIХ в. институты изучались в основном правоведами и понимались как сугубо юридические установления. </a:t>
            </a:r>
          </a:p>
          <a:p>
            <a:r>
              <a:rPr lang="ru-RU" dirty="0" smtClean="0"/>
              <a:t>С конца XIX в. институты включаются также в предмет социологии. Герберт Спенсер (1820-1903) и Эмиль Дюркгейм (1858–1917) впервые ввели понятие институтов как определенных способов действий и суждений, существующих в обществе вне отдельно взятого индивидуума.</a:t>
            </a:r>
          </a:p>
          <a:p>
            <a:r>
              <a:rPr lang="ru-RU" dirty="0" smtClean="0"/>
              <a:t>На рубеже </a:t>
            </a:r>
            <a:r>
              <a:rPr lang="en-US" dirty="0" smtClean="0"/>
              <a:t>XIX</a:t>
            </a:r>
            <a:r>
              <a:rPr lang="ru-RU" dirty="0" smtClean="0"/>
              <a:t>–</a:t>
            </a:r>
            <a:r>
              <a:rPr lang="en-US" dirty="0" smtClean="0"/>
              <a:t>XX </a:t>
            </a:r>
            <a:r>
              <a:rPr lang="ru-RU" dirty="0" smtClean="0"/>
              <a:t>вв.  к изучению институтов подключились экономисты.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51520" y="6142488"/>
            <a:ext cx="4680520" cy="457200"/>
          </a:xfrm>
        </p:spPr>
        <p:txBody>
          <a:bodyPr/>
          <a:lstStyle/>
          <a:p>
            <a:r>
              <a:rPr lang="ru-RU" smtClean="0"/>
              <a:t>МГУ,  28 ноября 2017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8ACD-85EA-41C8-8C22-A9DB7E75961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Гипотеза о роли внешних условий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2209800"/>
            <a:ext cx="8070575" cy="3916363"/>
          </a:xfrm>
        </p:spPr>
        <p:txBody>
          <a:bodyPr>
            <a:noAutofit/>
          </a:bodyPr>
          <a:lstStyle/>
          <a:p>
            <a:r>
              <a:rPr lang="ru-RU" sz="2200" dirty="0" smtClean="0"/>
              <a:t>География  является несомненно экзогенным фактором. </a:t>
            </a:r>
          </a:p>
          <a:p>
            <a:r>
              <a:rPr lang="ru-RU" sz="2200" dirty="0" smtClean="0"/>
              <a:t>Географические и институциональные факторы существенны, прежде всего, для  объяснения долгосрочных трендов. </a:t>
            </a:r>
          </a:p>
          <a:p>
            <a:r>
              <a:rPr lang="ru-RU" sz="2200" dirty="0" smtClean="0"/>
              <a:t>Институциональные структуры имеют </a:t>
            </a:r>
            <a:r>
              <a:rPr lang="ru-RU" sz="2200" dirty="0" err="1" smtClean="0"/>
              <a:t>холистическую</a:t>
            </a:r>
            <a:r>
              <a:rPr lang="ru-RU" sz="2200" dirty="0" smtClean="0"/>
              <a:t> природу.  Для  экономических институтов  характерно свойство </a:t>
            </a:r>
            <a:r>
              <a:rPr lang="ru-RU" sz="2200" i="1" dirty="0" err="1" smtClean="0"/>
              <a:t>embeddedness</a:t>
            </a:r>
            <a:r>
              <a:rPr lang="ru-RU" sz="2200" dirty="0" smtClean="0"/>
              <a:t> - включенности, </a:t>
            </a:r>
            <a:r>
              <a:rPr lang="ru-RU" sz="2200" dirty="0" err="1" smtClean="0"/>
              <a:t>укоренённости</a:t>
            </a:r>
            <a:r>
              <a:rPr lang="ru-RU" sz="2200" dirty="0" smtClean="0"/>
              <a:t> в социальной «</a:t>
            </a:r>
            <a:r>
              <a:rPr lang="ru-RU" sz="2200" dirty="0" err="1" smtClean="0"/>
              <a:t>не-экономической</a:t>
            </a:r>
            <a:r>
              <a:rPr lang="ru-RU" sz="2200" dirty="0" smtClean="0"/>
              <a:t>» структуре (К. </a:t>
            </a:r>
            <a:r>
              <a:rPr lang="ru-RU" sz="2200" dirty="0" err="1" smtClean="0"/>
              <a:t>Поланьи</a:t>
            </a:r>
            <a:r>
              <a:rPr lang="ru-RU" sz="2200" dirty="0" smtClean="0"/>
              <a:t>, М. </a:t>
            </a:r>
            <a:r>
              <a:rPr lang="ru-RU" sz="2200" dirty="0" err="1" smtClean="0"/>
              <a:t>Грановеттер</a:t>
            </a:r>
            <a:r>
              <a:rPr lang="ru-RU" sz="2200" dirty="0" smtClean="0"/>
              <a:t>).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361016"/>
            <a:ext cx="6508377" cy="1143000"/>
          </a:xfrm>
        </p:spPr>
        <p:txBody>
          <a:bodyPr/>
          <a:lstStyle/>
          <a:p>
            <a:pPr algn="ctr"/>
            <a:r>
              <a:rPr lang="ru-RU" sz="2800" b="1" dirty="0" smtClean="0"/>
              <a:t>«Географическая гипотеза» в дискуссиях </a:t>
            </a:r>
            <a:r>
              <a:rPr lang="ru-RU" sz="2800" b="1" dirty="0" err="1" smtClean="0"/>
              <a:t>институционалистов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9" name="Содержимое 8" descr="dani-rodrik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74303" y="2209801"/>
            <a:ext cx="3322074" cy="2214716"/>
          </a:xfrm>
        </p:spPr>
      </p:pic>
      <p:pic>
        <p:nvPicPr>
          <p:cNvPr id="10" name="Рисунок 9" descr="jeffrey_sachs_rtr_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4420" y="2209801"/>
            <a:ext cx="3322074" cy="22147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4304" y="4602024"/>
            <a:ext cx="33220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«Institutions Rule: </a:t>
            </a:r>
            <a:r>
              <a:rPr lang="en-US" b="1" dirty="0" smtClean="0"/>
              <a:t>The Primacy of Institutions over Geography </a:t>
            </a:r>
            <a:endParaRPr lang="ru-RU" b="1" dirty="0" smtClean="0"/>
          </a:p>
          <a:p>
            <a:r>
              <a:rPr lang="en-US" b="1" dirty="0" smtClean="0"/>
              <a:t>and Integration in Economic Development» </a:t>
            </a:r>
            <a:r>
              <a:rPr lang="en-US" dirty="0" smtClean="0"/>
              <a:t>(</a:t>
            </a:r>
            <a:r>
              <a:rPr lang="en-US" dirty="0" err="1" smtClean="0"/>
              <a:t>Rodrik</a:t>
            </a:r>
            <a:r>
              <a:rPr lang="ru-RU" dirty="0" smtClean="0"/>
              <a:t> </a:t>
            </a:r>
            <a:r>
              <a:rPr lang="en-US" dirty="0" smtClean="0"/>
              <a:t>at al., 2002)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934420" y="4754880"/>
            <a:ext cx="3322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en-US" b="1" dirty="0" smtClean="0">
                <a:solidFill>
                  <a:srgbClr val="FF0000"/>
                </a:solidFill>
              </a:rPr>
              <a:t>Institutions Don</a:t>
            </a:r>
            <a:r>
              <a:rPr lang="ru-RU" b="1" dirty="0" smtClean="0">
                <a:solidFill>
                  <a:srgbClr val="FF0000"/>
                </a:solidFill>
              </a:rPr>
              <a:t>’</a:t>
            </a:r>
            <a:r>
              <a:rPr lang="en-US" b="1" dirty="0" smtClean="0">
                <a:solidFill>
                  <a:srgbClr val="FF0000"/>
                </a:solidFill>
              </a:rPr>
              <a:t>t Rule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r>
              <a:rPr lang="en-US" b="1" dirty="0" smtClean="0"/>
              <a:t>Direct Effects of Geography on Per Capita Income</a:t>
            </a:r>
            <a:r>
              <a:rPr lang="ru-RU" b="1" dirty="0" smtClean="0"/>
              <a:t>» </a:t>
            </a:r>
            <a:r>
              <a:rPr lang="ru-RU" dirty="0" smtClean="0"/>
              <a:t>(</a:t>
            </a:r>
            <a:r>
              <a:rPr lang="en-US" dirty="0" smtClean="0"/>
              <a:t>Sachs</a:t>
            </a:r>
            <a:r>
              <a:rPr lang="ru-RU" dirty="0" smtClean="0"/>
              <a:t>,  2003)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7"/>
            <a:ext cx="6785812" cy="936103"/>
          </a:xfrm>
        </p:spPr>
        <p:txBody>
          <a:bodyPr/>
          <a:lstStyle/>
          <a:p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1628800"/>
            <a:ext cx="1215517" cy="1825884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564904"/>
            <a:ext cx="1204838" cy="19235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2060848"/>
            <a:ext cx="1554264" cy="20254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340768"/>
            <a:ext cx="1481006" cy="17624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3501008"/>
            <a:ext cx="1173431" cy="178078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4149080"/>
            <a:ext cx="1562407" cy="161019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1124744"/>
            <a:ext cx="1422949" cy="164078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4005064"/>
            <a:ext cx="1459941" cy="20353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140968"/>
            <a:ext cx="1433655" cy="163075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2492896"/>
            <a:ext cx="1197777" cy="1787728"/>
          </a:xfrm>
          <a:prstGeom prst="rect">
            <a:avLst/>
          </a:prstGeom>
        </p:spPr>
      </p:pic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586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Данные для анализа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057400"/>
            <a:ext cx="7981123" cy="4146550"/>
          </a:xfrm>
        </p:spPr>
        <p:txBody>
          <a:bodyPr>
            <a:normAutofit lnSpcReduction="10000"/>
          </a:bodyPr>
          <a:lstStyle/>
          <a:p>
            <a:r>
              <a:rPr lang="ru-RU" sz="2700" dirty="0" smtClean="0"/>
              <a:t>Широкий </a:t>
            </a:r>
            <a:r>
              <a:rPr lang="ru-RU" sz="2700" dirty="0" smtClean="0"/>
              <a:t>набор географических индикаторов  (более 150</a:t>
            </a:r>
            <a:r>
              <a:rPr lang="ru-RU" sz="2700" dirty="0" smtClean="0"/>
              <a:t>) для 65 стран.</a:t>
            </a:r>
            <a:endParaRPr lang="ru-RU" sz="2700" dirty="0" smtClean="0"/>
          </a:p>
          <a:p>
            <a:r>
              <a:rPr lang="ru-RU" sz="2700" dirty="0" smtClean="0"/>
              <a:t>Использованные базы данных:</a:t>
            </a:r>
          </a:p>
          <a:p>
            <a:pPr>
              <a:buNone/>
            </a:pPr>
            <a:r>
              <a:rPr lang="ru-RU" sz="27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www.worldbank.org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ru-RU" sz="27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www.cia.gov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ru-RU" sz="27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www.gapminder.org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ru-RU" sz="2700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http://faostat3.fao.org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ru-RU" sz="2700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7"/>
              </a:rPr>
              <a:t>http://www.indexmundi.com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ru-RU" sz="2700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8"/>
              </a:rPr>
              <a:t>http://en.wikipedia.org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ru-RU" sz="2700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9"/>
              </a:rPr>
              <a:t>http://unstats.un.org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ru-RU" sz="2700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10"/>
              </a:rPr>
              <a:t>http://www.world-nuclear.org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ru-RU" sz="2700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11"/>
              </a:rPr>
              <a:t>http://www.bp.com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ru-RU" sz="2700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12"/>
              </a:rPr>
              <a:t>http://minerals.usgs.gov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700" dirty="0"/>
              <a:t> </a:t>
            </a:r>
            <a:endParaRPr lang="ru-RU" sz="2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567891"/>
            <a:ext cx="6508377" cy="1143000"/>
          </a:xfrm>
        </p:spPr>
        <p:txBody>
          <a:bodyPr/>
          <a:lstStyle/>
          <a:p>
            <a:r>
              <a:rPr lang="en-US" dirty="0"/>
              <a:t>Data mining </a:t>
            </a:r>
            <a:r>
              <a:rPr lang="ru-RU" dirty="0" smtClean="0"/>
              <a:t>анализ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2059807"/>
            <a:ext cx="7981123" cy="4296544"/>
          </a:xfrm>
        </p:spPr>
        <p:txBody>
          <a:bodyPr>
            <a:normAutofit fontScale="85000" lnSpcReduction="20000"/>
          </a:bodyPr>
          <a:lstStyle/>
          <a:p>
            <a:pPr fontAlgn="ctr"/>
            <a:r>
              <a:rPr lang="ru-RU" sz="2000" dirty="0" smtClean="0"/>
              <a:t>Использовался метод оптимальных достоверных разбиений - ОДР, преимуществом которого является возможность выявлять  связи нелинейного типа, что позволяло проверить высказанную гипотезу. Метод ОДР основан на оптимальном разбиении интервалов значений независимых (объясняющих) переменных или совместных областей значений пар переменных (</a:t>
            </a:r>
            <a:r>
              <a:rPr lang="en-US" sz="2000" dirty="0" smtClean="0"/>
              <a:t>Senko</a:t>
            </a:r>
            <a:r>
              <a:rPr lang="ru-RU" sz="2000" dirty="0" smtClean="0"/>
              <a:t>, </a:t>
            </a:r>
            <a:r>
              <a:rPr lang="en-US" sz="2000" dirty="0" err="1" smtClean="0"/>
              <a:t>Kuznetsova</a:t>
            </a:r>
            <a:r>
              <a:rPr lang="ru-RU" sz="2000" dirty="0" smtClean="0"/>
              <a:t>, 2006). Разделяющая способность разбиения оценивается с помощью статистики критерия χ</a:t>
            </a:r>
            <a:r>
              <a:rPr lang="ru-RU" sz="2000" baseline="30000" dirty="0" smtClean="0"/>
              <a:t>2</a:t>
            </a:r>
            <a:r>
              <a:rPr lang="ru-RU" sz="2000" dirty="0" smtClean="0"/>
              <a:t>. Верификация закономерностей производится с помощью </a:t>
            </a:r>
            <a:r>
              <a:rPr lang="ru-RU" sz="2000" dirty="0" err="1" smtClean="0"/>
              <a:t>перестановочных</a:t>
            </a:r>
            <a:r>
              <a:rPr lang="ru-RU" sz="2000" dirty="0" smtClean="0"/>
              <a:t> тестов, позволяющих в случае двумерных моделей оценить значимость различий по каждой из двух используемых переменных </a:t>
            </a:r>
            <a:r>
              <a:rPr lang="ru-RU" sz="2000" dirty="0" smtClean="0"/>
              <a:t>(</a:t>
            </a:r>
            <a:r>
              <a:rPr lang="en-US" sz="2000" dirty="0" err="1" smtClean="0"/>
              <a:t>Kusnetsova</a:t>
            </a:r>
            <a:r>
              <a:rPr lang="en-US" sz="2000" dirty="0" smtClean="0"/>
              <a:t>, </a:t>
            </a:r>
            <a:r>
              <a:rPr lang="en-US" sz="2000" dirty="0" err="1" smtClean="0"/>
              <a:t>Kostomarova</a:t>
            </a:r>
            <a:r>
              <a:rPr lang="en-US" sz="2000" dirty="0" smtClean="0"/>
              <a:t>, </a:t>
            </a:r>
            <a:r>
              <a:rPr lang="en-US" sz="2000" dirty="0" err="1" smtClean="0"/>
              <a:t>Sen’ko</a:t>
            </a:r>
            <a:r>
              <a:rPr lang="en-US" sz="2000" dirty="0" smtClean="0"/>
              <a:t>, </a:t>
            </a:r>
            <a:r>
              <a:rPr lang="ru-RU" sz="2000" dirty="0" smtClean="0"/>
              <a:t>2014). См. </a:t>
            </a:r>
            <a:r>
              <a:rPr lang="ru-RU" sz="2000" dirty="0" smtClean="0"/>
              <a:t>также </a:t>
            </a:r>
            <a:r>
              <a:rPr lang="ru-RU" sz="2000" i="1" dirty="0" smtClean="0"/>
              <a:t>Кирилюк </a:t>
            </a:r>
            <a:r>
              <a:rPr lang="ru-RU" sz="2000" i="1" dirty="0" smtClean="0"/>
              <a:t>И.Л., Волынский А.И., Круглова М.С., Кузнецова А.В., Рубинштейн А.А., </a:t>
            </a:r>
            <a:r>
              <a:rPr lang="ru-RU" sz="2000" i="1" dirty="0" err="1" smtClean="0"/>
              <a:t>Сенько</a:t>
            </a:r>
            <a:r>
              <a:rPr lang="ru-RU" sz="2000" i="1" dirty="0" smtClean="0"/>
              <a:t> О.В.</a:t>
            </a:r>
            <a:r>
              <a:rPr lang="ru-RU" sz="2000" baseline="30000" dirty="0" smtClean="0"/>
              <a:t>  </a:t>
            </a:r>
            <a:r>
              <a:rPr lang="ru-RU" sz="2000" dirty="0" smtClean="0"/>
              <a:t>Эмпирическая проверка теории институциональных матриц методами интеллектуального анализа  данных. // Компьютерные исследования и моделирование. </a:t>
            </a:r>
            <a:r>
              <a:rPr lang="ru-RU" sz="2000" dirty="0" smtClean="0"/>
              <a:t>2015). </a:t>
            </a:r>
            <a:endParaRPr lang="ru-RU" sz="2000" dirty="0" smtClean="0"/>
          </a:p>
          <a:p>
            <a:pPr fontAlgn="ctr"/>
            <a:r>
              <a:rPr lang="ru-RU" sz="2000" dirty="0" smtClean="0"/>
              <a:t>Среди более чем 150 были идентифицированы  26 (в основном климатических) параметров, которые  позволяют достоверно выделять страны с преобладанием Х- или </a:t>
            </a:r>
            <a:r>
              <a:rPr lang="en-US" sz="2000" dirty="0" smtClean="0"/>
              <a:t>Y-</a:t>
            </a:r>
            <a:r>
              <a:rPr lang="ru-RU" sz="2000" dirty="0" smtClean="0"/>
              <a:t>матрицы.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88638"/>
            <a:ext cx="7920880" cy="653435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383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261" y="361016"/>
            <a:ext cx="6508377" cy="854173"/>
          </a:xfrm>
        </p:spPr>
        <p:txBody>
          <a:bodyPr/>
          <a:lstStyle/>
          <a:p>
            <a:r>
              <a:rPr lang="ru-RU" b="1" dirty="0" smtClean="0"/>
              <a:t>Основной результат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812" y="1905802"/>
            <a:ext cx="8075241" cy="4622147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Определены  географические признаки, существенно различающиеся для стран с доминированием Х- и </a:t>
            </a:r>
            <a:r>
              <a:rPr lang="en-US" sz="2400" dirty="0" smtClean="0"/>
              <a:t>Y</a:t>
            </a:r>
            <a:r>
              <a:rPr lang="ru-RU" sz="2400" dirty="0" smtClean="0"/>
              <a:t>-матрицы:</a:t>
            </a:r>
          </a:p>
          <a:p>
            <a:pPr>
              <a:buNone/>
            </a:pPr>
            <a:r>
              <a:rPr lang="ru-RU" sz="2400" dirty="0" smtClean="0"/>
              <a:t>            - </a:t>
            </a:r>
            <a:r>
              <a:rPr lang="ru-RU" sz="2400" b="1" dirty="0" smtClean="0"/>
              <a:t>Температуры </a:t>
            </a:r>
            <a:r>
              <a:rPr lang="ru-RU" sz="2400" b="1" dirty="0" smtClean="0"/>
              <a:t>воздуха; </a:t>
            </a: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             - </a:t>
            </a:r>
            <a:r>
              <a:rPr lang="ru-RU" sz="2400" b="1" dirty="0" smtClean="0"/>
              <a:t>Осадки;</a:t>
            </a: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             - Природные </a:t>
            </a:r>
            <a:r>
              <a:rPr lang="ru-RU" sz="2400" b="1" dirty="0" smtClean="0"/>
              <a:t>риски.</a:t>
            </a:r>
            <a:endParaRPr lang="ru-RU" sz="2400" b="1" dirty="0" smtClean="0"/>
          </a:p>
          <a:p>
            <a:r>
              <a:rPr lang="ru-RU" sz="2400" dirty="0" smtClean="0"/>
              <a:t>Выделены три группы стран: «жаркие» Х-страны и «холодные»  Х-страны, а также  группа </a:t>
            </a:r>
            <a:r>
              <a:rPr lang="en-US" sz="2400" dirty="0" smtClean="0"/>
              <a:t>Y-</a:t>
            </a:r>
            <a:r>
              <a:rPr lang="ru-RU" sz="2400" dirty="0" smtClean="0"/>
              <a:t>стран, занимающих «срединное положение» между ними. 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МГУ,  28 ноября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2018" y="2538663"/>
            <a:ext cx="2449487" cy="19146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6565" y="2552259"/>
            <a:ext cx="2355347" cy="19010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4509" y="1304511"/>
            <a:ext cx="2184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cs typeface="Times New Roman" panose="02020603050405020304" pitchFamily="18" charset="0"/>
              </a:rPr>
              <a:t>«Холодные» </a:t>
            </a:r>
            <a:endParaRPr lang="ru-RU" sz="2400" b="1" dirty="0" smtClean="0"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cs typeface="Times New Roman" panose="02020603050405020304" pitchFamily="18" charset="0"/>
              </a:rPr>
              <a:t>Х-страны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6652" y="1304511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cs typeface="Times New Roman" panose="02020603050405020304" pitchFamily="18" charset="0"/>
              </a:rPr>
              <a:t>Y-страны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18927" y="1304511"/>
            <a:ext cx="1795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cs typeface="Times New Roman" panose="02020603050405020304" pitchFamily="18" charset="0"/>
              </a:rPr>
              <a:t>«Жаркие» </a:t>
            </a:r>
            <a:endParaRPr lang="ru-RU" sz="2400" b="1" dirty="0" smtClean="0"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cs typeface="Times New Roman" panose="02020603050405020304" pitchFamily="18" charset="0"/>
              </a:rPr>
              <a:t>Х-страны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987287" y="468800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987287" y="51452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987287" y="4914374"/>
            <a:ext cx="62007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</a:t>
            </a: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987287" y="4891290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536437" y="51452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85461" y="49960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8926" y="2557644"/>
            <a:ext cx="2466473" cy="1895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683" y="4907142"/>
            <a:ext cx="905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t°C</a:t>
            </a:r>
            <a:r>
              <a:rPr lang="en-US" sz="2000" b="1" dirty="0"/>
              <a:t> </a:t>
            </a:r>
            <a:endParaRPr lang="ru-RU" sz="2000" b="1" dirty="0" smtClean="0"/>
          </a:p>
          <a:p>
            <a:r>
              <a:rPr lang="ru-RU" sz="2000" b="1" dirty="0" smtClean="0"/>
              <a:t>за </a:t>
            </a:r>
            <a:r>
              <a:rPr lang="ru-RU" sz="2000" b="1" dirty="0"/>
              <a:t>год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960" y="5676118"/>
            <a:ext cx="593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t°</a:t>
            </a:r>
            <a:r>
              <a:rPr lang="ru-RU" sz="2000" b="1" dirty="0" smtClean="0"/>
              <a:t>С</a:t>
            </a:r>
            <a:endParaRPr lang="en-US" sz="2000" b="1" dirty="0" smtClean="0"/>
          </a:p>
          <a:p>
            <a:r>
              <a:rPr lang="en-US" sz="2000" b="1" dirty="0" smtClean="0"/>
              <a:t>min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22846" y="4960539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6.4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22846" y="5922339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1.0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54123" y="4960539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9.3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54123" y="5885487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4.6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541337" y="499607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23.1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541337" y="5849031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17.4</a:t>
            </a:r>
            <a:endParaRPr lang="ru-RU" sz="2400" b="1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326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99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6747" y="1760160"/>
            <a:ext cx="2743200" cy="1997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2687" y="1753962"/>
            <a:ext cx="2661313" cy="1995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74812" y="4267987"/>
            <a:ext cx="1627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Осадки </a:t>
            </a:r>
            <a:endParaRPr lang="ru-RU" sz="2000" b="1" dirty="0" smtClean="0"/>
          </a:p>
          <a:p>
            <a:r>
              <a:rPr lang="ru-RU" sz="2000" b="1" dirty="0" smtClean="0"/>
              <a:t>за год, мм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3113" y="5302061"/>
            <a:ext cx="1639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Амплитуда </a:t>
            </a:r>
            <a:endParaRPr lang="ru-RU" sz="2000" b="1" dirty="0" smtClean="0"/>
          </a:p>
          <a:p>
            <a:r>
              <a:rPr lang="ru-RU" sz="2000" b="1" dirty="0" smtClean="0"/>
              <a:t>осадков</a:t>
            </a:r>
            <a:r>
              <a:rPr lang="ru-RU" sz="2000" b="1" dirty="0"/>
              <a:t>, </a:t>
            </a:r>
            <a:r>
              <a:rPr lang="ru-RU" sz="2000" b="1" dirty="0" smtClean="0"/>
              <a:t> мм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16770" y="4267987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100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16770" y="5317449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194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6399" y="4267987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760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61890" y="531744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52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86116" y="428337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1328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63862" y="5317449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159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46701" y="860042"/>
            <a:ext cx="2184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«Холодные»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Х-страны  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65225" y="998541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Y-</a:t>
            </a:r>
            <a:r>
              <a:rPr lang="ru-RU" sz="2400" b="1" dirty="0"/>
              <a:t>страны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22292" y="864704"/>
            <a:ext cx="1840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«Жаркие»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Х-страны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9951" y="1760160"/>
            <a:ext cx="2462736" cy="1989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80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Пострадавшие от бедствий, %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800" b="1" dirty="0" smtClean="0"/>
              <a:t>Холодные Х-страны  - 1.9</a:t>
            </a:r>
            <a:endParaRPr lang="ru-RU" sz="3800" dirty="0" smtClean="0"/>
          </a:p>
          <a:p>
            <a:pPr>
              <a:buNone/>
            </a:pPr>
            <a:r>
              <a:rPr lang="ru-RU" sz="3800" b="1" dirty="0" smtClean="0"/>
              <a:t>Y-страны - 0.1</a:t>
            </a:r>
            <a:endParaRPr lang="ru-RU" sz="3800" dirty="0" smtClean="0"/>
          </a:p>
          <a:p>
            <a:pPr>
              <a:buNone/>
            </a:pPr>
            <a:r>
              <a:rPr lang="ru-RU" sz="3800" b="1" dirty="0" smtClean="0"/>
              <a:t>Жаркие Х-страны - 1.3 </a:t>
            </a:r>
            <a:endParaRPr lang="ru-RU" sz="3800" dirty="0" smtClean="0"/>
          </a:p>
          <a:p>
            <a:pPr>
              <a:buNone/>
            </a:pPr>
            <a:endParaRPr lang="ru-RU" sz="3800" dirty="0" smtClean="0"/>
          </a:p>
          <a:p>
            <a:pPr>
              <a:buNone/>
            </a:pPr>
            <a:endParaRPr lang="ru-RU" sz="3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7" name="Рисунок 6" descr="http://nashaotdelka.ru/wp-content/uploads/smeshivanie-tsvetov.jpg"/>
          <p:cNvPicPr>
            <a:picLocks noGrp="1"/>
          </p:cNvPicPr>
          <p:nvPr>
            <p:ph type="pic" sz="quarter" idx="13"/>
          </p:nvPr>
        </p:nvPicPr>
        <p:blipFill>
          <a:blip r:embed="rId2" cstate="print"/>
          <a:srcRect l="38102" r="3810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5353050" y="1101725"/>
            <a:ext cx="3382963" cy="1720988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 err="1" smtClean="0"/>
              <a:t>Торстейн</a:t>
            </a:r>
            <a:r>
              <a:rPr lang="ru-RU" sz="3200" dirty="0" smtClean="0"/>
              <a:t> Веблен </a:t>
            </a:r>
            <a:br>
              <a:rPr lang="ru-RU" sz="3200" dirty="0" smtClean="0"/>
            </a:br>
            <a:r>
              <a:rPr lang="ru-RU" sz="3200" dirty="0" smtClean="0"/>
              <a:t>(1857-1929), США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2"/>
          </p:nvPr>
        </p:nvSpPr>
        <p:spPr>
          <a:xfrm>
            <a:off x="5353050" y="3160643"/>
            <a:ext cx="3382963" cy="3467170"/>
          </a:xfrm>
        </p:spPr>
        <p:txBody>
          <a:bodyPr>
            <a:normAutofit/>
          </a:bodyPr>
          <a:lstStyle/>
          <a:p>
            <a:pPr marL="7938"/>
            <a:r>
              <a:rPr lang="ru-RU" sz="3200" dirty="0" smtClean="0"/>
              <a:t>«Институты как привычки мышления».</a:t>
            </a:r>
            <a:endParaRPr lang="ru-RU" dirty="0" smtClean="0"/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908050"/>
            <a:ext cx="4032250" cy="5113338"/>
          </a:xfrm>
        </p:spPr>
      </p:pic>
      <p:sp>
        <p:nvSpPr>
          <p:cNvPr id="22533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611188" y="6170613"/>
            <a:ext cx="4176464" cy="4572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/>
              <a:t>МГУ,  28 ноября 2017</a:t>
            </a:r>
            <a:endParaRPr lang="ru-RU" dirty="0"/>
          </a:p>
        </p:txBody>
      </p:sp>
      <p:sp>
        <p:nvSpPr>
          <p:cNvPr id="2253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9D4D82-4370-4185-85F5-7EB9F2587EE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" y="951711"/>
            <a:ext cx="8938295" cy="52635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620" y="2888975"/>
            <a:ext cx="25330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«Холодные» </a:t>
            </a:r>
            <a:endParaRPr lang="ru-RU" b="1" dirty="0" smtClean="0"/>
          </a:p>
          <a:p>
            <a:pPr algn="ctr"/>
            <a:r>
              <a:rPr lang="ru-RU" b="1" dirty="0" smtClean="0"/>
              <a:t>Х-страны (6)</a:t>
            </a:r>
            <a:r>
              <a:rPr lang="ru-RU" dirty="0" smtClean="0"/>
              <a:t> </a:t>
            </a:r>
            <a:endParaRPr lang="ru-RU" dirty="0"/>
          </a:p>
          <a:p>
            <a:pPr algn="ctr"/>
            <a:r>
              <a:rPr lang="ru-RU" dirty="0"/>
              <a:t>КНР, КНДР, Непал, </a:t>
            </a:r>
          </a:p>
          <a:p>
            <a:pPr algn="ctr"/>
            <a:r>
              <a:rPr lang="ru-RU" dirty="0"/>
              <a:t>Республика Корея,  </a:t>
            </a:r>
          </a:p>
          <a:p>
            <a:pPr algn="ctr"/>
            <a:r>
              <a:rPr lang="ru-RU" dirty="0"/>
              <a:t>Россия,  Япония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23861" y="32600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22734" y="1136957"/>
            <a:ext cx="325281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Y-страны (25)</a:t>
            </a:r>
            <a:r>
              <a:rPr lang="ru-RU" dirty="0" smtClean="0"/>
              <a:t> </a:t>
            </a:r>
            <a:endParaRPr lang="ru-RU" dirty="0"/>
          </a:p>
          <a:p>
            <a:pPr algn="ctr"/>
            <a:r>
              <a:rPr lang="ru-RU" dirty="0"/>
              <a:t>Австрия, Аргентина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Бельгия,</a:t>
            </a:r>
          </a:p>
          <a:p>
            <a:pPr algn="ctr"/>
            <a:r>
              <a:rPr lang="ru-RU" dirty="0"/>
              <a:t> Болгария, </a:t>
            </a:r>
          </a:p>
          <a:p>
            <a:pPr algn="ctr"/>
            <a:r>
              <a:rPr lang="ru-RU" dirty="0"/>
              <a:t>Великобритания, </a:t>
            </a:r>
          </a:p>
          <a:p>
            <a:pPr algn="ctr"/>
            <a:r>
              <a:rPr lang="ru-RU" dirty="0"/>
              <a:t>Венгрия, </a:t>
            </a:r>
          </a:p>
          <a:p>
            <a:pPr algn="ctr"/>
            <a:r>
              <a:rPr lang="ru-RU" dirty="0"/>
              <a:t>Дания, Германия, Греция, </a:t>
            </a:r>
          </a:p>
          <a:p>
            <a:pPr algn="ctr"/>
            <a:r>
              <a:rPr lang="ru-RU" dirty="0"/>
              <a:t>Испания, Италия, </a:t>
            </a:r>
          </a:p>
          <a:p>
            <a:pPr algn="ctr"/>
            <a:r>
              <a:rPr lang="ru-RU" dirty="0"/>
              <a:t>Канада, Марокко, </a:t>
            </a:r>
            <a:endParaRPr lang="ru-RU" dirty="0" smtClean="0"/>
          </a:p>
          <a:p>
            <a:pPr algn="ctr"/>
            <a:r>
              <a:rPr lang="ru-RU" dirty="0" smtClean="0"/>
              <a:t>Нидерланды</a:t>
            </a:r>
            <a:r>
              <a:rPr lang="ru-RU" dirty="0"/>
              <a:t>, </a:t>
            </a:r>
          </a:p>
          <a:p>
            <a:pPr algn="ctr"/>
            <a:r>
              <a:rPr lang="ru-RU" dirty="0"/>
              <a:t>Норвегия, </a:t>
            </a:r>
          </a:p>
          <a:p>
            <a:pPr algn="ctr"/>
            <a:r>
              <a:rPr lang="ru-RU" dirty="0"/>
              <a:t>Польша, Португалия, </a:t>
            </a:r>
          </a:p>
          <a:p>
            <a:pPr algn="ctr"/>
            <a:r>
              <a:rPr lang="ru-RU" dirty="0"/>
              <a:t>Румыния, США, Турция, </a:t>
            </a:r>
          </a:p>
          <a:p>
            <a:pPr algn="ctr"/>
            <a:r>
              <a:rPr lang="ru-RU" dirty="0"/>
              <a:t>Финляндия, </a:t>
            </a:r>
          </a:p>
          <a:p>
            <a:pPr algn="ctr"/>
            <a:r>
              <a:rPr lang="ru-RU" dirty="0"/>
              <a:t>Франция, Швеция </a:t>
            </a:r>
            <a:endParaRPr lang="ru-RU" dirty="0" smtClean="0"/>
          </a:p>
          <a:p>
            <a:pPr algn="ctr"/>
            <a:r>
              <a:rPr lang="ru-RU" dirty="0" smtClean="0"/>
              <a:t>Чили</a:t>
            </a:r>
            <a:r>
              <a:rPr lang="ru-RU" dirty="0"/>
              <a:t>, </a:t>
            </a:r>
          </a:p>
          <a:p>
            <a:pPr algn="ctr"/>
            <a:r>
              <a:rPr lang="ru-RU" dirty="0"/>
              <a:t>Южно-Африканская </a:t>
            </a:r>
            <a:endParaRPr lang="ru-RU" dirty="0" smtClean="0"/>
          </a:p>
          <a:p>
            <a:pPr algn="ctr"/>
            <a:r>
              <a:rPr lang="ru-RU" dirty="0" smtClean="0"/>
              <a:t>Республика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02355" y="951711"/>
            <a:ext cx="328109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«Жаркие» </a:t>
            </a:r>
            <a:r>
              <a:rPr lang="ru-RU" b="1" dirty="0" smtClean="0"/>
              <a:t>Х-страны (34) </a:t>
            </a:r>
            <a:endParaRPr lang="ru-RU" b="1" dirty="0"/>
          </a:p>
          <a:p>
            <a:pPr algn="ctr"/>
            <a:r>
              <a:rPr lang="ru-RU" dirty="0"/>
              <a:t>Боливия, Бразилия, Венесуэла, </a:t>
            </a:r>
          </a:p>
          <a:p>
            <a:pPr algn="ctr"/>
            <a:r>
              <a:rPr lang="ru-RU" dirty="0"/>
              <a:t>Вьетнам, Гватемала,</a:t>
            </a:r>
          </a:p>
          <a:p>
            <a:pPr algn="ctr"/>
            <a:r>
              <a:rPr lang="ru-RU" dirty="0"/>
              <a:t> Гондурас, </a:t>
            </a:r>
          </a:p>
          <a:p>
            <a:pPr algn="ctr"/>
            <a:r>
              <a:rPr lang="ru-RU" dirty="0"/>
              <a:t>Доминиканская Республика, </a:t>
            </a:r>
          </a:p>
          <a:p>
            <a:pPr algn="ctr"/>
            <a:r>
              <a:rPr lang="ru-RU" dirty="0"/>
              <a:t>Египет, Индия, </a:t>
            </a:r>
          </a:p>
          <a:p>
            <a:pPr algn="ctr"/>
            <a:r>
              <a:rPr lang="ru-RU" dirty="0"/>
              <a:t>Индонезия, </a:t>
            </a:r>
          </a:p>
          <a:p>
            <a:pPr algn="ctr"/>
            <a:r>
              <a:rPr lang="ru-RU" dirty="0"/>
              <a:t>Иордания, Ирак, </a:t>
            </a:r>
            <a:r>
              <a:rPr lang="ru-RU" dirty="0" smtClean="0"/>
              <a:t>Иран</a:t>
            </a:r>
            <a:r>
              <a:rPr lang="ru-RU" dirty="0"/>
              <a:t>, </a:t>
            </a:r>
          </a:p>
          <a:p>
            <a:pPr algn="ctr"/>
            <a:r>
              <a:rPr lang="ru-RU" dirty="0"/>
              <a:t>Камбоджа, Колумбия, </a:t>
            </a:r>
          </a:p>
          <a:p>
            <a:pPr algn="ctr"/>
            <a:r>
              <a:rPr lang="ru-RU" dirty="0"/>
              <a:t>Куба, Лаос, Ливия, </a:t>
            </a:r>
          </a:p>
          <a:p>
            <a:pPr algn="ctr"/>
            <a:r>
              <a:rPr lang="ru-RU" dirty="0"/>
              <a:t>Малайзия, </a:t>
            </a:r>
          </a:p>
          <a:p>
            <a:pPr algn="ctr"/>
            <a:r>
              <a:rPr lang="ru-RU" dirty="0"/>
              <a:t>Мексика, Мьянма, </a:t>
            </a:r>
            <a:endParaRPr lang="ru-RU" dirty="0" smtClean="0"/>
          </a:p>
          <a:p>
            <a:pPr algn="ctr"/>
            <a:r>
              <a:rPr lang="ru-RU" dirty="0" smtClean="0"/>
              <a:t>Никарагуа</a:t>
            </a:r>
            <a:r>
              <a:rPr lang="ru-RU" dirty="0"/>
              <a:t>, </a:t>
            </a:r>
            <a:r>
              <a:rPr lang="ru-RU" dirty="0" smtClean="0"/>
              <a:t>Пакистан</a:t>
            </a:r>
            <a:r>
              <a:rPr lang="ru-RU" dirty="0"/>
              <a:t>, </a:t>
            </a:r>
          </a:p>
          <a:p>
            <a:pPr algn="ctr"/>
            <a:r>
              <a:rPr lang="ru-RU" dirty="0"/>
              <a:t>Парагвай, Перу, </a:t>
            </a:r>
          </a:p>
          <a:p>
            <a:pPr algn="ctr"/>
            <a:r>
              <a:rPr lang="ru-RU" dirty="0"/>
              <a:t>Саудовская </a:t>
            </a:r>
            <a:r>
              <a:rPr lang="ru-RU" dirty="0" smtClean="0"/>
              <a:t>Аравия, Сирия</a:t>
            </a:r>
            <a:r>
              <a:rPr lang="ru-RU" dirty="0"/>
              <a:t>, </a:t>
            </a:r>
          </a:p>
          <a:p>
            <a:pPr algn="ctr"/>
            <a:r>
              <a:rPr lang="ru-RU" dirty="0"/>
              <a:t>Судан, Таиланд, </a:t>
            </a:r>
            <a:r>
              <a:rPr lang="ru-RU" dirty="0" smtClean="0"/>
              <a:t>Тунис</a:t>
            </a:r>
            <a:r>
              <a:rPr lang="ru-RU" dirty="0"/>
              <a:t>, </a:t>
            </a:r>
          </a:p>
          <a:p>
            <a:pPr algn="ctr"/>
            <a:r>
              <a:rPr lang="ru-RU" dirty="0"/>
              <a:t>Филиппины, Шри Ланка, </a:t>
            </a:r>
          </a:p>
          <a:p>
            <a:pPr algn="ctr"/>
            <a:r>
              <a:rPr lang="ru-RU" dirty="0"/>
              <a:t>Эквадор, Эфиопия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43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780222"/>
          </a:xfrm>
        </p:spPr>
        <p:txBody>
          <a:bodyPr/>
          <a:lstStyle/>
          <a:p>
            <a:r>
              <a:rPr lang="ru-RU" b="1" dirty="0" smtClean="0"/>
              <a:t>Распределение стран </a:t>
            </a:r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1441174"/>
            <a:ext cx="7439472" cy="472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Характер выявленной закономерности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Известно, что применение статистического метода можно применять только к совокупностям, а не к конкретным объектам, образующим эти совокупности. </a:t>
            </a:r>
            <a:endParaRPr lang="en-US" dirty="0" smtClean="0"/>
          </a:p>
          <a:p>
            <a:r>
              <a:rPr lang="ru-RU" dirty="0" smtClean="0"/>
              <a:t>Тем не менее, статистический метод в данном случае позволил с высокой долей вероятности прогнозировать наличие исследуемых признаков (в нашем случае – доминирования Х- или </a:t>
            </a:r>
            <a:r>
              <a:rPr lang="en-US" dirty="0" smtClean="0"/>
              <a:t>Y</a:t>
            </a:r>
            <a:r>
              <a:rPr lang="ru-RU" dirty="0" smtClean="0"/>
              <a:t>-матрицы) у изучаемых объектов (в нашем случае – государств), если известны внешние условия (в нашем случае показатели климата). Поэтому мы полагаем, что можно говорить о статическом законе, выявленном в настоящем исследовании.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516835"/>
            <a:ext cx="6508377" cy="1143000"/>
          </a:xfrm>
        </p:spPr>
        <p:txBody>
          <a:bodyPr/>
          <a:lstStyle/>
          <a:p>
            <a:r>
              <a:rPr lang="ru-RU" b="1" dirty="0" smtClean="0"/>
              <a:t>Почему?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1918252"/>
            <a:ext cx="7285384" cy="4317241"/>
          </a:xfrm>
        </p:spPr>
        <p:txBody>
          <a:bodyPr>
            <a:noAutofit/>
          </a:bodyPr>
          <a:lstStyle/>
          <a:p>
            <a:r>
              <a:rPr lang="ru-RU" sz="1800" dirty="0" smtClean="0"/>
              <a:t>История любого государства начинается со стадии оседлого аграрного производства, для которого климат  играет определяющую роль. Формируются первичные базовые институты («социальные технологии»).  </a:t>
            </a:r>
          </a:p>
          <a:p>
            <a:r>
              <a:rPr lang="ru-RU" sz="1800" dirty="0" smtClean="0"/>
              <a:t>«Социальная организация присвоения окружающей энергии и мощностей... определяет институциональную матрицу» (</a:t>
            </a:r>
            <a:r>
              <a:rPr lang="ru-RU" sz="1800" dirty="0" err="1" smtClean="0"/>
              <a:t>Polanyi</a:t>
            </a:r>
            <a:r>
              <a:rPr lang="ru-RU" sz="1800" dirty="0" smtClean="0"/>
              <a:t>, 1977: </a:t>
            </a:r>
            <a:r>
              <a:rPr lang="ru-RU" sz="1800" dirty="0" err="1" smtClean="0"/>
              <a:t>xxxii</a:t>
            </a:r>
            <a:r>
              <a:rPr lang="ru-RU" sz="1800" dirty="0" smtClean="0"/>
              <a:t>). </a:t>
            </a:r>
          </a:p>
          <a:p>
            <a:r>
              <a:rPr lang="ru-RU" sz="1800" dirty="0" smtClean="0"/>
              <a:t>Переход к последующим стадиям общественного развития не отменял, но впитывал в себя институциональные достижения предыдущих эпох – см. механизмы </a:t>
            </a:r>
            <a:r>
              <a:rPr lang="ru-RU" sz="1800" i="1" dirty="0" smtClean="0"/>
              <a:t>кумулятивной причинности </a:t>
            </a:r>
            <a:r>
              <a:rPr lang="ru-RU" sz="1800" dirty="0" smtClean="0"/>
              <a:t>(Т. Веблен),</a:t>
            </a:r>
            <a:r>
              <a:rPr lang="ru-RU" sz="1800" i="1" dirty="0" smtClean="0"/>
              <a:t> </a:t>
            </a:r>
            <a:r>
              <a:rPr lang="en-US" sz="1800" i="1" dirty="0" smtClean="0"/>
              <a:t>path dependence </a:t>
            </a:r>
            <a:r>
              <a:rPr lang="ru-RU" sz="1800" dirty="0" smtClean="0"/>
              <a:t>(П. Дэвид, П. Пирсон, С. </a:t>
            </a:r>
            <a:r>
              <a:rPr lang="ru-RU" sz="1800" dirty="0" err="1" smtClean="0"/>
              <a:t>Лейбовиц</a:t>
            </a:r>
            <a:r>
              <a:rPr lang="ru-RU" sz="1800" dirty="0" smtClean="0"/>
              <a:t>, С. Марголис и др.)</a:t>
            </a:r>
            <a:r>
              <a:rPr lang="ru-RU" sz="1800" i="1" dirty="0" smtClean="0"/>
              <a:t>, эффекты блокировки </a:t>
            </a:r>
            <a:r>
              <a:rPr lang="ru-RU" sz="1800" dirty="0" smtClean="0"/>
              <a:t>(Д. Норт), 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социокультурной</a:t>
            </a:r>
            <a:r>
              <a:rPr lang="ru-RU" sz="1800" i="1" dirty="0" smtClean="0"/>
              <a:t> эволюции</a:t>
            </a:r>
            <a:r>
              <a:rPr lang="ru-RU" sz="1800" dirty="0" smtClean="0"/>
              <a:t> (Дж. и Г. </a:t>
            </a:r>
            <a:r>
              <a:rPr lang="ru-RU" sz="1800" dirty="0" err="1" smtClean="0"/>
              <a:t>Ленски</a:t>
            </a:r>
            <a:r>
              <a:rPr lang="ru-RU" sz="1800" dirty="0" smtClean="0"/>
              <a:t>) и др.  </a:t>
            </a:r>
            <a:endParaRPr lang="ru-RU" sz="1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812" y="361016"/>
            <a:ext cx="6508377" cy="1143000"/>
          </a:xfrm>
        </p:spPr>
        <p:txBody>
          <a:bodyPr/>
          <a:lstStyle/>
          <a:p>
            <a:r>
              <a:rPr lang="ru-RU" sz="2800" b="1" dirty="0" smtClean="0"/>
              <a:t>Необратимость</a:t>
            </a:r>
            <a:br>
              <a:rPr lang="ru-RU" sz="2800" b="1" dirty="0" smtClean="0"/>
            </a:br>
            <a:r>
              <a:rPr lang="ru-RU" sz="2800" b="1" dirty="0" smtClean="0"/>
              <a:t>«стрелы времени» (А. Эддингтон)</a:t>
            </a:r>
            <a:endParaRPr lang="ru-RU" sz="28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10" name="Содержимое 9" descr="0_933fe_7bbd55a9_X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74619" y="1723103"/>
            <a:ext cx="4428519" cy="44285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3811" y="3429001"/>
            <a:ext cx="6472989" cy="1398494"/>
          </a:xfrm>
        </p:spPr>
        <p:txBody>
          <a:bodyPr/>
          <a:lstStyle/>
          <a:p>
            <a:r>
              <a:rPr lang="ru-RU" sz="4000" dirty="0" err="1" smtClean="0"/>
              <a:t>Мультидисциплинарность</a:t>
            </a:r>
            <a:r>
              <a:rPr lang="ru-RU" sz="4000" dirty="0" smtClean="0"/>
              <a:t>: точные и социальные науки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(дискуссия)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95288" y="6059488"/>
            <a:ext cx="3706813" cy="4572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mtClean="0"/>
              <a:t>МГУ,  28 ноября 2017</a:t>
            </a:r>
            <a:endParaRPr lang="ru-RU" altLang="en-US" dirty="0" smtClean="0"/>
          </a:p>
        </p:txBody>
      </p:sp>
      <p:sp>
        <p:nvSpPr>
          <p:cNvPr id="41987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D4F1C9-177B-489B-A56C-5C78243A8BB5}" type="slidenum">
              <a:rPr lang="ru-R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76</a:t>
            </a:fld>
            <a:endParaRPr lang="ru-RU" altLang="en-US" smtClean="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7556"/>
            <a:ext cx="5872329" cy="8683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От «герметичности» –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</a:t>
            </a:r>
            <a:r>
              <a:rPr lang="ru-RU" dirty="0" smtClean="0"/>
              <a:t>открытости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58152"/>
            <a:ext cx="8435975" cy="40013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Экономическую теорию критиковали за её излишнюю «герметичность».</a:t>
            </a:r>
          </a:p>
          <a:p>
            <a:r>
              <a:rPr lang="ru-RU" dirty="0" smtClean="0"/>
              <a:t>В 1960-1990 гг. – это период  "экономического империализма». Он  связан прежде всего с работами Гарри Беккера (</a:t>
            </a:r>
            <a:r>
              <a:rPr lang="ru-RU" dirty="0" err="1" smtClean="0"/>
              <a:t>Becker</a:t>
            </a:r>
            <a:r>
              <a:rPr lang="ru-RU" dirty="0" smtClean="0"/>
              <a:t>,  1964, 1976, 1992)  и означал экспансию экономического метода в исследование проблем социологии, демографии, политологии и др. наук,.</a:t>
            </a:r>
          </a:p>
          <a:p>
            <a:r>
              <a:rPr lang="ru-RU" dirty="0" smtClean="0"/>
              <a:t>С 2000-х гг. проявляет себя противоположная тенденция -  "открытие"  экономики  представителями других дисциплин.  Эта находит выражение в  становлении "стыковых наук" (</a:t>
            </a:r>
            <a:r>
              <a:rPr lang="ru-RU" dirty="0" err="1" smtClean="0"/>
              <a:t>эконофизики</a:t>
            </a:r>
            <a:r>
              <a:rPr lang="ru-RU" dirty="0" smtClean="0"/>
              <a:t>, </a:t>
            </a:r>
            <a:r>
              <a:rPr lang="ru-RU" dirty="0" err="1" smtClean="0"/>
              <a:t>нейроэкономики</a:t>
            </a:r>
            <a:r>
              <a:rPr lang="ru-RU" dirty="0" smtClean="0"/>
              <a:t>, </a:t>
            </a:r>
            <a:r>
              <a:rPr lang="ru-RU" dirty="0" err="1" smtClean="0"/>
              <a:t>биоэкономики</a:t>
            </a:r>
            <a:r>
              <a:rPr lang="ru-RU" dirty="0" smtClean="0"/>
              <a:t>, </a:t>
            </a:r>
            <a:r>
              <a:rPr lang="ru-RU" dirty="0" err="1" smtClean="0"/>
              <a:t>environment</a:t>
            </a:r>
            <a:r>
              <a:rPr lang="ru-RU" dirty="0" smtClean="0"/>
              <a:t>  </a:t>
            </a:r>
            <a:r>
              <a:rPr lang="ru-RU" dirty="0" err="1" smtClean="0"/>
              <a:t>economics</a:t>
            </a:r>
            <a:r>
              <a:rPr lang="ru-RU" dirty="0" smtClean="0"/>
              <a:t> и др.), в призывах расширить предмет экономической науки и заменить чистую экономическую теорию  "социальным анализом" (</a:t>
            </a:r>
            <a:r>
              <a:rPr lang="ru-RU" dirty="0" err="1" smtClean="0"/>
              <a:t>Полтерович</a:t>
            </a:r>
            <a:r>
              <a:rPr lang="ru-RU" dirty="0" smtClean="0"/>
              <a:t>, 2011), в развитии "экономического плюрализма" (</a:t>
            </a:r>
            <a:r>
              <a:rPr lang="ru-RU" dirty="0" err="1" smtClean="0"/>
              <a:t>Colander</a:t>
            </a:r>
            <a:r>
              <a:rPr lang="ru-RU" dirty="0" smtClean="0"/>
              <a:t>, 2009)  и междисциплинарного подхода  (</a:t>
            </a:r>
            <a:r>
              <a:rPr lang="ru-RU" dirty="0" err="1" smtClean="0"/>
              <a:t>Вольчик</a:t>
            </a:r>
            <a:r>
              <a:rPr lang="ru-RU" dirty="0" smtClean="0"/>
              <a:t>, 2015).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 smtClean="0"/>
              <a:t>Междисциплинарность</a:t>
            </a:r>
            <a:r>
              <a:rPr lang="ru-RU" sz="3200" b="1" dirty="0" smtClean="0"/>
              <a:t> – модный тренд или реальная потребность?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2057400"/>
            <a:ext cx="8001001" cy="4298950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just"/>
            <a:r>
              <a:rPr lang="ru-RU" sz="2600" dirty="0" smtClean="0"/>
              <a:t>Прямое  "суммирование" данных разных дисциплин оказывается недостаточным. Механическое соединение данных ведет не к познанию целостных феноменов  и основных законов, а к накоплению фрагментарных описаний существенных и несущественных свойств, отношений и связей.</a:t>
            </a:r>
            <a:endParaRPr lang="ru-RU" sz="2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6" name="Рисунок 5" descr="http://www.anoitt.ru/cabdir/multi_di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4300" y="2143125"/>
            <a:ext cx="38354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361016"/>
            <a:ext cx="6508377" cy="1143000"/>
          </a:xfrm>
        </p:spPr>
        <p:txBody>
          <a:bodyPr/>
          <a:lstStyle/>
          <a:p>
            <a:r>
              <a:rPr lang="ru-RU" b="1" dirty="0" err="1" smtClean="0"/>
              <a:t>МЕЖдисциплинарность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2057400"/>
            <a:ext cx="8061159" cy="4068763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Междисциплинарный подход предусматривает взаимодействие разных дисциплин при изучении </a:t>
            </a:r>
            <a:r>
              <a:rPr lang="ru-RU" sz="2800" u="sng" dirty="0" smtClean="0"/>
              <a:t>одного и того же объекта (</a:t>
            </a:r>
            <a:r>
              <a:rPr lang="ru-RU" sz="2800" dirty="0" smtClean="0"/>
              <a:t>Новая философская энциклопедия, т. II, с. 518), при котором </a:t>
            </a:r>
            <a:r>
              <a:rPr lang="ru-RU" sz="2800" u="sng" dirty="0" smtClean="0"/>
              <a:t>происходит смешение практик и предпосылок вовлеченных в такое исследование.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870451"/>
            <a:ext cx="6508377" cy="1552074"/>
          </a:xfrm>
        </p:spPr>
        <p:txBody>
          <a:bodyPr/>
          <a:lstStyle/>
          <a:p>
            <a:r>
              <a:rPr lang="ru-RU" sz="3000" b="1" dirty="0" smtClean="0"/>
              <a:t>Смешение практик и предпосылок затрудняет проведение общего исследования</a:t>
            </a:r>
            <a:endParaRPr lang="ru-RU" sz="30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79</a:t>
            </a:fld>
            <a:endParaRPr lang="en-US"/>
          </a:p>
        </p:txBody>
      </p:sp>
      <p:pic>
        <p:nvPicPr>
          <p:cNvPr id="7" name="Содержимое 5" descr="http://www.addictionsresearchtraining.ca/wp-content/uploads/2016/01/elephant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1044" y="2422525"/>
            <a:ext cx="5681736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937084" y="2422525"/>
            <a:ext cx="6825916" cy="39338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5353050" y="1101725"/>
            <a:ext cx="3382963" cy="877888"/>
          </a:xfrm>
        </p:spPr>
        <p:txBody>
          <a:bodyPr/>
          <a:lstStyle/>
          <a:p>
            <a:r>
              <a:rPr lang="ru-RU" sz="3200" dirty="0" smtClean="0"/>
              <a:t>Дуглас Норт </a:t>
            </a:r>
            <a:br>
              <a:rPr lang="ru-RU" sz="3200" dirty="0" smtClean="0"/>
            </a:br>
            <a:r>
              <a:rPr lang="ru-RU" sz="3200" dirty="0" smtClean="0"/>
              <a:t>(1920-2015), США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2"/>
          </p:nvPr>
        </p:nvSpPr>
        <p:spPr>
          <a:xfrm>
            <a:off x="5004048" y="2011363"/>
            <a:ext cx="3731965" cy="4616450"/>
          </a:xfrm>
        </p:spPr>
        <p:txBody>
          <a:bodyPr>
            <a:normAutofit/>
          </a:bodyPr>
          <a:lstStyle/>
          <a:p>
            <a:pPr marL="7938"/>
            <a:r>
              <a:rPr lang="ru-RU" sz="3000" dirty="0" smtClean="0"/>
              <a:t>Институты как «формальные и неформальные правила игры, структурирующие человеческое поведение в обществе».</a:t>
            </a:r>
          </a:p>
        </p:txBody>
      </p:sp>
      <p:sp>
        <p:nvSpPr>
          <p:cNvPr id="22533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67544" y="6170613"/>
            <a:ext cx="4176464" cy="4572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/>
              <a:t>МГУ,  28 ноября 2017</a:t>
            </a:r>
            <a:endParaRPr lang="ru-RU" dirty="0"/>
          </a:p>
        </p:txBody>
      </p:sp>
      <p:sp>
        <p:nvSpPr>
          <p:cNvPr id="2253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9D4D82-4370-4185-85F5-7EB9F2587EE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  <p:pic>
        <p:nvPicPr>
          <p:cNvPr id="10" name="Содержимое 9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345638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360363"/>
            <a:ext cx="6508750" cy="1216025"/>
          </a:xfrm>
        </p:spPr>
        <p:txBody>
          <a:bodyPr/>
          <a:lstStyle/>
          <a:p>
            <a:r>
              <a:rPr lang="ru-RU" b="1" smtClean="0"/>
              <a:t>МУЛЬТИдисциплинарность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26628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313BF9-1617-41F6-89B1-D27A3791B3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lang="en-US"/>
          </a:p>
        </p:txBody>
      </p:sp>
      <p:pic>
        <p:nvPicPr>
          <p:cNvPr id="26629" name="Содержимое 5" descr="http://4.bp.blogspot.com/-AKKvITHT620/Vgh2QQoqhLI/AAAAAAAAABM/OEY2JZG1KfE/s1600/Puzzle.pn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731963"/>
            <a:ext cx="3171825" cy="2754312"/>
          </a:xfrm>
        </p:spPr>
      </p:pic>
      <p:sp>
        <p:nvSpPr>
          <p:cNvPr id="26630" name="Прямоугольник 8"/>
          <p:cNvSpPr>
            <a:spLocks noChangeArrowheads="1"/>
          </p:cNvSpPr>
          <p:nvPr/>
        </p:nvSpPr>
        <p:spPr bwMode="auto">
          <a:xfrm>
            <a:off x="3381375" y="1949450"/>
            <a:ext cx="5233988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err="1">
                <a:latin typeface="Century Gothic" pitchFamily="34" charset="0"/>
              </a:rPr>
              <a:t>Мультидисциплинарный</a:t>
            </a:r>
            <a:r>
              <a:rPr lang="ru-RU" sz="2000" dirty="0">
                <a:latin typeface="Century Gothic" pitchFamily="34" charset="0"/>
              </a:rPr>
              <a:t> подход основан на </a:t>
            </a:r>
            <a:r>
              <a:rPr lang="ru-RU" sz="2000" u="sng" dirty="0">
                <a:latin typeface="Century Gothic" pitchFamily="34" charset="0"/>
              </a:rPr>
              <a:t>предпосылках обобщенной картины </a:t>
            </a:r>
            <a:r>
              <a:rPr lang="ru-RU" sz="2000" dirty="0">
                <a:latin typeface="Century Gothic" pitchFamily="34" charset="0"/>
              </a:rPr>
              <a:t>предмета исследования, по отношению к которой отдельные дисциплинарные картины предстают в качестве </a:t>
            </a:r>
            <a:r>
              <a:rPr lang="ru-RU" sz="2000" dirty="0" err="1">
                <a:latin typeface="Century Gothic" pitchFamily="34" charset="0"/>
              </a:rPr>
              <a:t>взаимосодействующих</a:t>
            </a:r>
            <a:r>
              <a:rPr lang="ru-RU" sz="2000" dirty="0">
                <a:latin typeface="Century Gothic" pitchFamily="34" charset="0"/>
              </a:rPr>
              <a:t> компонентов. </a:t>
            </a:r>
            <a:r>
              <a:rPr lang="ru-RU" sz="2000" dirty="0" err="1">
                <a:latin typeface="Century Gothic" pitchFamily="34" charset="0"/>
              </a:rPr>
              <a:t>Взаимосодействие</a:t>
            </a:r>
            <a:r>
              <a:rPr lang="ru-RU" sz="2000" dirty="0">
                <a:latin typeface="Century Gothic" pitchFamily="34" charset="0"/>
              </a:rPr>
              <a:t> организовано на основе общего теоретического языка; при этом </a:t>
            </a:r>
            <a:r>
              <a:rPr lang="ru-RU" sz="2000" u="sng" dirty="0">
                <a:latin typeface="Century Gothic" pitchFamily="34" charset="0"/>
              </a:rPr>
              <a:t>каждая из дисциплин сохраняет специфический язык и методическое обеспечение </a:t>
            </a:r>
            <a:r>
              <a:rPr lang="ru-RU" sz="2000" dirty="0">
                <a:latin typeface="Century Gothic" pitchFamily="34" charset="0"/>
              </a:rPr>
              <a:t>[</a:t>
            </a:r>
            <a:r>
              <a:rPr lang="ru-RU" sz="2000" dirty="0" err="1">
                <a:latin typeface="Century Gothic" pitchFamily="34" charset="0"/>
              </a:rPr>
              <a:t>Augsburg</a:t>
            </a:r>
            <a:r>
              <a:rPr lang="ru-RU" sz="2000" dirty="0">
                <a:latin typeface="Century Gothic" pitchFamily="34" charset="0"/>
              </a:rPr>
              <a:t>, 2005: 56].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МУЛЬТИдисциплинарность (продолж.)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457200" y="2209800"/>
            <a:ext cx="8085138" cy="3916363"/>
          </a:xfrm>
        </p:spPr>
        <p:txBody>
          <a:bodyPr>
            <a:noAutofit/>
          </a:bodyPr>
          <a:lstStyle/>
          <a:p>
            <a:r>
              <a:rPr lang="ru-RU" sz="2200" dirty="0" err="1" smtClean="0"/>
              <a:t>Мультидисциплинарность</a:t>
            </a:r>
            <a:r>
              <a:rPr lang="ru-RU" sz="2200" dirty="0" smtClean="0"/>
              <a:t> предполагает наличие у исследователей  общей парадигмы  (Кун,  1975), или  дисциплинарной матрицы, как он  переопределил ее в дальнейшем: схожесть мировоззренческих и философских ценностей, характер принятых символических обобщений, используемых концептуальных схем и образцов решения задач.</a:t>
            </a:r>
          </a:p>
          <a:p>
            <a:r>
              <a:rPr lang="ru-RU" sz="2200" dirty="0" smtClean="0"/>
              <a:t>Системная парадигма может стать такой парадигмой при анализе сложных систем.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2765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AF679A-9767-4621-A1A5-EDEB145B9E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Где реализуется </a:t>
            </a:r>
            <a:r>
              <a:rPr lang="ru-RU" b="1" dirty="0" err="1" smtClean="0"/>
              <a:t>мультидисциплинарный</a:t>
            </a:r>
            <a:r>
              <a:rPr lang="ru-RU" b="1" dirty="0" smtClean="0"/>
              <a:t> подход</a:t>
            </a:r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6A1DC-6B07-4F78-8D83-D245AE6C3386}" type="slidenum">
              <a:rPr lang="ru-RU" smtClean="0"/>
              <a:pPr/>
              <a:t>82</a:t>
            </a:fld>
            <a:endParaRPr lang="ru-RU"/>
          </a:p>
        </p:txBody>
      </p:sp>
      <p:pic>
        <p:nvPicPr>
          <p:cNvPr id="86018" name="Picture 2" descr="C:\Users\Sony\Documents\Фото\США, март-апрель 2014\Santa Fe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00"/>
            <a:ext cx="5588000" cy="4191000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8423" y="726141"/>
            <a:ext cx="6508377" cy="1143000"/>
          </a:xfrm>
        </p:spPr>
        <p:txBody>
          <a:bodyPr/>
          <a:lstStyle/>
          <a:p>
            <a:r>
              <a:rPr lang="ru-RU" dirty="0" smtClean="0"/>
              <a:t>Общество (экономика) как сложная система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1694" y="2057400"/>
            <a:ext cx="6508377" cy="39163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1898 г. </a:t>
            </a:r>
            <a:r>
              <a:rPr lang="ru-RU" dirty="0" err="1" smtClean="0"/>
              <a:t>Торстейн</a:t>
            </a:r>
            <a:r>
              <a:rPr lang="ru-RU" dirty="0" smtClean="0"/>
              <a:t> Веблен спрашивал в своей статье «Почему экономическая наука не является эволюционной дисциплиной»? (</a:t>
            </a:r>
            <a:r>
              <a:rPr lang="en-US" dirty="0" smtClean="0"/>
              <a:t>Veblen</a:t>
            </a:r>
            <a:r>
              <a:rPr lang="ru-RU" dirty="0" smtClean="0"/>
              <a:t>, 1898).</a:t>
            </a:r>
          </a:p>
          <a:p>
            <a:r>
              <a:rPr lang="ru-RU" dirty="0" smtClean="0"/>
              <a:t>Более века спустя Джон </a:t>
            </a:r>
            <a:r>
              <a:rPr lang="ru-RU" dirty="0" err="1" smtClean="0"/>
              <a:t>Фостер</a:t>
            </a:r>
            <a:r>
              <a:rPr lang="ru-RU" dirty="0" smtClean="0"/>
              <a:t> задает следующий вопрос: «Почему экономика не является наукой сложных систем?» (</a:t>
            </a:r>
            <a:r>
              <a:rPr lang="en-US" dirty="0" smtClean="0"/>
              <a:t>Foster</a:t>
            </a:r>
            <a:r>
              <a:rPr lang="ru-RU" dirty="0" smtClean="0"/>
              <a:t>, 2004). 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Что мешает сегодня системной парадигме, распространенной  в ряде естественных наук, занять столь же достойное место в  социальной и экономической теории?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7" name="Рисунок 6" descr="https://economics.uq.edu.au/sites/economics.uq.edu.au/files/styles/uq_core_small_portrait/public/ckfinder/images/144.jpg?itok=zjP8qbb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300" y="2204185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582188" y="4490185"/>
            <a:ext cx="2561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/>
              <a:t>Fellow of the Academy of Social Science ,</a:t>
            </a:r>
          </a:p>
          <a:p>
            <a:pPr algn="ctr"/>
            <a:r>
              <a:rPr lang="en-US" sz="1000" dirty="0" smtClean="0"/>
              <a:t> Australia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 основных барьера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2209800"/>
            <a:ext cx="7214136" cy="39163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Первая сложность имеет мировоззренческий характер, поскольку системный анализ предполагает </a:t>
            </a:r>
            <a:r>
              <a:rPr lang="ru-RU" dirty="0" err="1" smtClean="0"/>
              <a:t>холистический</a:t>
            </a:r>
            <a:r>
              <a:rPr lang="ru-RU" dirty="0" smtClean="0"/>
              <a:t> подход к анализу социальной системы, мало распространенный в социальной и  экономической теории.  </a:t>
            </a:r>
          </a:p>
          <a:p>
            <a:r>
              <a:rPr lang="ru-RU" dirty="0" smtClean="0"/>
              <a:t>Второй барьер связан  с системой постулатов, среди которых доминирует принцип методологического индивидуализма.</a:t>
            </a:r>
          </a:p>
          <a:p>
            <a:r>
              <a:rPr lang="ru-RU" dirty="0" smtClean="0"/>
              <a:t>Третье  ограничение обусловлено необходимостью применения более сложного (и в то же время менее разработанного  к настоящему времени) математического аппарата,  адекватного моделированию экономики как сложной  системы.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</a:t>
            </a:r>
            <a:r>
              <a:rPr lang="ru-RU" smtClean="0"/>
              <a:t>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Кирдина-Чэндлер Светлана Георгиевна</a:t>
            </a:r>
          </a:p>
          <a:p>
            <a:r>
              <a:rPr lang="en-US" sz="2000" dirty="0" smtClean="0">
                <a:hlinkClick r:id="rId2"/>
              </a:rPr>
              <a:t>kirdina@bk.ru</a:t>
            </a:r>
            <a:endParaRPr lang="en-US" sz="2000" dirty="0" smtClean="0"/>
          </a:p>
          <a:p>
            <a:r>
              <a:rPr lang="en-US" sz="2000" dirty="0" smtClean="0">
                <a:hlinkClick r:id="rId3"/>
              </a:rPr>
              <a:t>www.kirdina.ru</a:t>
            </a:r>
            <a:endParaRPr lang="en-US" sz="2000" dirty="0" smtClean="0"/>
          </a:p>
          <a:p>
            <a:r>
              <a:rPr lang="en-US" sz="2000" dirty="0" smtClean="0"/>
              <a:t>www.</a:t>
            </a:r>
            <a:r>
              <a:rPr lang="ru-RU" sz="2000" dirty="0" err="1" smtClean="0"/>
              <a:t>кирдина.рф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57199" y="6126163"/>
            <a:ext cx="3706813" cy="4572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mtClean="0"/>
              <a:t>МГУ,  28 ноября 2017</a:t>
            </a:r>
            <a:endParaRPr lang="ru-RU" altLang="en-US" dirty="0" smtClean="0"/>
          </a:p>
        </p:txBody>
      </p:sp>
      <p:sp>
        <p:nvSpPr>
          <p:cNvPr id="45059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6C545B-2FA3-40CC-8A1F-967A6DC9C45F}" type="slidenum">
              <a:rPr lang="ru-R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86</a:t>
            </a:fld>
            <a:endParaRPr lang="ru-RU" altLang="en-US" smtClean="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529389"/>
            <a:ext cx="6508377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Некоторая литература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2209800"/>
            <a:ext cx="8305801" cy="391636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Кирдина С.Г. Институциональные матрицы и развитие России. </a:t>
            </a:r>
            <a:r>
              <a:rPr lang="ru-RU" dirty="0" err="1" smtClean="0"/>
              <a:t>Изд-е</a:t>
            </a:r>
            <a:r>
              <a:rPr lang="ru-RU" dirty="0" smtClean="0"/>
              <a:t> 3-е. 2014.</a:t>
            </a:r>
            <a:r>
              <a:rPr lang="en-US" dirty="0" smtClean="0">
                <a:hlinkClick r:id="rId2"/>
              </a:rPr>
              <a:t>http</a:t>
            </a:r>
            <a:r>
              <a:rPr lang="ru-RU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</a:t>
            </a:r>
            <a:r>
              <a:rPr lang="ru-RU" dirty="0" smtClean="0">
                <a:hlinkClick r:id="rId2"/>
              </a:rPr>
              <a:t>.</a:t>
            </a:r>
            <a:r>
              <a:rPr lang="en-US" dirty="0" err="1" smtClean="0">
                <a:hlinkClick r:id="rId2"/>
              </a:rPr>
              <a:t>kirdina</a:t>
            </a:r>
            <a:r>
              <a:rPr lang="ru-RU" dirty="0" smtClean="0">
                <a:hlinkClick r:id="rId2"/>
              </a:rPr>
              <a:t>.</a:t>
            </a:r>
            <a:r>
              <a:rPr lang="en-US" dirty="0" err="1" smtClean="0">
                <a:hlinkClick r:id="rId2"/>
              </a:rPr>
              <a:t>ru</a:t>
            </a:r>
            <a:r>
              <a:rPr lang="ru-RU" dirty="0" smtClean="0">
                <a:hlinkClick r:id="rId2"/>
              </a:rPr>
              <a:t>/</a:t>
            </a:r>
            <a:r>
              <a:rPr lang="en-US" dirty="0" smtClean="0">
                <a:hlinkClick r:id="rId2"/>
              </a:rPr>
              <a:t>book/content.shtml</a:t>
            </a:r>
            <a:endParaRPr lang="ru-RU" dirty="0" smtClean="0"/>
          </a:p>
          <a:p>
            <a:pPr>
              <a:lnSpc>
                <a:spcPct val="90000"/>
              </a:lnSpc>
            </a:pPr>
            <a:r>
              <a:rPr lang="ru-RU" dirty="0" smtClean="0"/>
              <a:t>Кирдина С.Г., Кузнецова А.Н., </a:t>
            </a:r>
            <a:r>
              <a:rPr lang="ru-RU" dirty="0" err="1" smtClean="0"/>
              <a:t>Сенько</a:t>
            </a:r>
            <a:r>
              <a:rPr lang="ru-RU" dirty="0" smtClean="0"/>
              <a:t> О. В. 2015. Климат и институциональные матрицы. // СОЦИС, № 9.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Какие прогнозы для России были сделаны на основе ТИМ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26141"/>
            <a:ext cx="6173888" cy="1066800"/>
          </a:xfrm>
        </p:spPr>
        <p:txBody>
          <a:bodyPr/>
          <a:lstStyle/>
          <a:p>
            <a:r>
              <a:rPr lang="ru-RU" dirty="0" smtClean="0"/>
              <a:t>О практичности теорий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2060848"/>
            <a:ext cx="4038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600" dirty="0" err="1" smtClean="0"/>
              <a:t>Джоан</a:t>
            </a:r>
            <a:r>
              <a:rPr lang="ru-RU" sz="2600" dirty="0" smtClean="0"/>
              <a:t> Робинсон (1903-1983, Великобритания) уподобляла теории «ящику с инструментами» - для решения разных задач следует выбирать  наиболее подходящий «инструмент» (теорию). </a:t>
            </a:r>
            <a:r>
              <a:rPr lang="ru-RU" sz="2600" b="1" dirty="0" smtClean="0"/>
              <a:t>Теория – объяснение с предоставлением доказательств максимальной степени</a:t>
            </a:r>
          </a:p>
          <a:p>
            <a:pPr>
              <a:buNone/>
            </a:pPr>
            <a:endParaRPr lang="ru-RU" sz="26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67544" y="6129611"/>
            <a:ext cx="3634680" cy="457200"/>
          </a:xfrm>
        </p:spPr>
        <p:txBody>
          <a:bodyPr/>
          <a:lstStyle/>
          <a:p>
            <a:pPr>
              <a:defRPr/>
            </a:pPr>
            <a:r>
              <a:rPr lang="ru-RU" smtClean="0"/>
              <a:t>МГУ,  28 ноября 2017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FD999-F98B-4D55-9C82-A516EC1C6D59}" type="slidenum">
              <a:rPr lang="ru-RU" smtClean="0"/>
              <a:pPr>
                <a:defRPr/>
              </a:pPr>
              <a:t>88</a:t>
            </a:fld>
            <a:endParaRPr lang="ru-RU"/>
          </a:p>
        </p:txBody>
      </p:sp>
      <p:pic>
        <p:nvPicPr>
          <p:cNvPr id="92162" name="Picture 2" descr="C:\Users\Sony\Documents\Финакадемия\ящи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08920"/>
            <a:ext cx="3168352" cy="208823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57199" y="6126163"/>
            <a:ext cx="3706813" cy="4572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mtClean="0"/>
              <a:t>МГУ,  28 ноября 2017</a:t>
            </a:r>
            <a:endParaRPr lang="ru-RU" altLang="en-US" dirty="0" smtClean="0"/>
          </a:p>
        </p:txBody>
      </p:sp>
      <p:sp>
        <p:nvSpPr>
          <p:cNvPr id="30723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F9EA07-575B-4DF3-A060-0D6727B133FA}" type="slidenum">
              <a:rPr lang="ru-R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89</a:t>
            </a:fld>
            <a:endParaRPr lang="ru-RU" altLang="en-US" smtClean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dirty="0" smtClean="0"/>
              <a:t>Экономика: </a:t>
            </a:r>
            <a:br>
              <a:rPr lang="ru-RU" sz="3500" dirty="0" smtClean="0"/>
            </a:br>
            <a:r>
              <a:rPr lang="ru-RU" sz="3500" dirty="0" smtClean="0"/>
              <a:t>объяснительные возможности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2200" b="1" dirty="0" smtClean="0"/>
              <a:t>Особенности банковской системы современной России объясняются историческим доминированием институтов Х-экономики:  эмпирически выявлено  преобладание государственной собственности  по отношению к частной в коммерческом </a:t>
            </a:r>
            <a:r>
              <a:rPr lang="ru-RU" sz="2200" b="1" dirty="0" err="1" smtClean="0"/>
              <a:t>банкинге</a:t>
            </a:r>
            <a:r>
              <a:rPr lang="ru-RU" sz="2200" b="1" dirty="0" smtClean="0"/>
              <a:t>. </a:t>
            </a:r>
            <a:r>
              <a:rPr lang="ru-RU" sz="2200" dirty="0" smtClean="0"/>
              <a:t>(</a:t>
            </a:r>
            <a:r>
              <a:rPr lang="ru-RU" sz="2200" i="1" dirty="0" smtClean="0"/>
              <a:t>Верников А.В. Формы собственности и институциональные изменения в  банковском секторе России. М: Институт экономики РАН, 2007; 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Vernikov</a:t>
            </a:r>
            <a:r>
              <a:rPr lang="en-US" sz="2200" i="1" dirty="0" smtClean="0"/>
              <a:t> A. Russia's banking sector transition: Where to? - BOFIT Discussion Paper DP 5/2007, Helsinki</a:t>
            </a:r>
            <a:r>
              <a:rPr lang="ru-RU" sz="2200" i="1" dirty="0" smtClean="0"/>
              <a:t> и др. работы 2008-2015).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2200" dirty="0" smtClean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826" y="726141"/>
            <a:ext cx="6703458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Исследование институтов в СССР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826" y="2021305"/>
            <a:ext cx="8506326" cy="4265199"/>
          </a:xfrm>
        </p:spPr>
        <p:txBody>
          <a:bodyPr>
            <a:noAutofit/>
          </a:bodyPr>
          <a:lstStyle/>
          <a:p>
            <a:r>
              <a:rPr lang="ru-RU" sz="2200" dirty="0" smtClean="0"/>
              <a:t>В экономике институционалисты рассматривались как «наиболее злобные враги рабочего класса из всех представителей вульгарной политической экономии» (Большая советская энциклопедия, 1953,  с. 239).</a:t>
            </a:r>
          </a:p>
          <a:p>
            <a:r>
              <a:rPr lang="ru-RU" sz="2200" dirty="0" smtClean="0"/>
              <a:t>В социологии </a:t>
            </a:r>
            <a:r>
              <a:rPr lang="en-US" sz="2200" dirty="0" smtClean="0"/>
              <a:t>– </a:t>
            </a:r>
            <a:r>
              <a:rPr lang="ru-RU" sz="2200" dirty="0" smtClean="0"/>
              <a:t>она начала развиваться после снятия ограничений на общественные науки после </a:t>
            </a:r>
            <a:r>
              <a:rPr lang="en-US" sz="2200" dirty="0" smtClean="0"/>
              <a:t>XXIII</a:t>
            </a:r>
            <a:r>
              <a:rPr lang="ru-RU" sz="2200" dirty="0" smtClean="0"/>
              <a:t> съезда Коммунистической партии Советского Союза,  - институты как "устойчивый комплекс формальных и неформальных правил, принципов, норм, установок, регулирующих различные сферы человеческой деятельности" (Современная западная социология,  1990, с. 117) стали предметом изучения. </a:t>
            </a:r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39552" y="6286504"/>
            <a:ext cx="4680520" cy="457200"/>
          </a:xfrm>
        </p:spPr>
        <p:txBody>
          <a:bodyPr/>
          <a:lstStyle/>
          <a:p>
            <a:r>
              <a:rPr lang="ru-RU" smtClean="0"/>
              <a:t>МГУ,  28 ноября 2017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8ACD-85EA-41C8-8C22-A9DB7E75961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Структура банковской системы России</a:t>
            </a:r>
            <a:endParaRPr lang="ru-RU" dirty="0"/>
          </a:p>
        </p:txBody>
      </p:sp>
      <p:sp>
        <p:nvSpPr>
          <p:cNvPr id="31747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168443" y="6573838"/>
            <a:ext cx="3562350" cy="4572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/>
              <a:t>МГУ,  28 ноября 2017</a:t>
            </a:r>
            <a:endParaRPr lang="ru-RU" dirty="0" smtClean="0"/>
          </a:p>
        </p:txBody>
      </p:sp>
      <p:sp>
        <p:nvSpPr>
          <p:cNvPr id="31748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BB36F3-79D6-43F7-B67D-301B00C8DF3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90</a:t>
            </a:fld>
            <a:endParaRPr lang="ru-RU" smtClean="0"/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ph idx="1"/>
          </p:nvPr>
        </p:nvGraphicFramePr>
        <p:xfrm>
          <a:off x="457199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Экономика: </a:t>
            </a:r>
            <a:br>
              <a:rPr lang="ru-RU" dirty="0" smtClean="0"/>
            </a:br>
            <a:r>
              <a:rPr lang="ru-RU" dirty="0" smtClean="0"/>
              <a:t>прогнозная верификация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2209800"/>
            <a:ext cx="8305801" cy="3916363"/>
          </a:xfrm>
        </p:spPr>
        <p:txBody>
          <a:bodyPr>
            <a:normAutofit fontScale="92500" lnSpcReduction="20000"/>
          </a:bodyPr>
          <a:lstStyle/>
          <a:p>
            <a:pPr marL="365760" indent="-256032">
              <a:lnSpc>
                <a:spcPct val="80000"/>
              </a:lnSpc>
              <a:spcBef>
                <a:spcPct val="300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800" dirty="0" err="1" smtClean="0"/>
              <a:t>Росатом</a:t>
            </a:r>
            <a:r>
              <a:rPr lang="ru-RU" sz="2800" dirty="0" smtClean="0"/>
              <a:t>» как государственная корпорация в 2007 г. (вопреки их желаниям акционироваться в 2003 г.).</a:t>
            </a:r>
          </a:p>
          <a:p>
            <a:pPr marL="365760" indent="-256032">
              <a:lnSpc>
                <a:spcPct val="80000"/>
              </a:lnSpc>
              <a:spcBef>
                <a:spcPct val="300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800" dirty="0" smtClean="0"/>
              <a:t>О возрождении  системы планирования  в модернизированном виде</a:t>
            </a:r>
          </a:p>
          <a:p>
            <a:pPr marL="365760" indent="-256032">
              <a:lnSpc>
                <a:spcPct val="80000"/>
              </a:lnSpc>
              <a:spcBef>
                <a:spcPct val="300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800" dirty="0" smtClean="0"/>
              <a:t>О доминировании плоской (а не пропорциональной) шкалы налогообложения </a:t>
            </a:r>
          </a:p>
          <a:p>
            <a:pPr marL="365760" indent="-256032">
              <a:lnSpc>
                <a:spcPct val="80000"/>
              </a:lnSpc>
              <a:spcBef>
                <a:spcPct val="300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800" dirty="0" smtClean="0"/>
              <a:t>О государственных корпорациях как альтернативе холдингам (создано более 10 и  имеются планы по созданию новых вопреки их критике, в </a:t>
            </a:r>
            <a:r>
              <a:rPr lang="ru-RU" sz="2800" dirty="0" err="1" smtClean="0"/>
              <a:t>статистисческой</a:t>
            </a:r>
            <a:r>
              <a:rPr lang="ru-RU" sz="2800" dirty="0" smtClean="0"/>
              <a:t> отчетности введена новая форма «собственность </a:t>
            </a:r>
            <a:r>
              <a:rPr lang="ru-RU" sz="2800" dirty="0" err="1" smtClean="0"/>
              <a:t>госкорпораций</a:t>
            </a:r>
            <a:r>
              <a:rPr lang="ru-RU" sz="2800" dirty="0" smtClean="0"/>
              <a:t>»)</a:t>
            </a:r>
            <a:r>
              <a:rPr lang="ru-RU" sz="2800" dirty="0" err="1" smtClean="0"/>
              <a:t>ю</a:t>
            </a:r>
            <a:endParaRPr lang="ru-RU" sz="2800" dirty="0" smtClean="0"/>
          </a:p>
          <a:p>
            <a:pPr marL="365760" indent="-256032">
              <a:lnSpc>
                <a:spcPct val="80000"/>
              </a:lnSpc>
              <a:spcBef>
                <a:spcPct val="300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800" dirty="0" smtClean="0"/>
              <a:t>О государственно-частном партнерстве.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156410" y="6126163"/>
            <a:ext cx="3635375" cy="4572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mtClean="0"/>
              <a:t>МГУ,  28 ноября 2017</a:t>
            </a:r>
            <a:endParaRPr lang="ru-RU" altLang="en-US" dirty="0" smtClean="0"/>
          </a:p>
        </p:txBody>
      </p:sp>
      <p:sp>
        <p:nvSpPr>
          <p:cNvPr id="32771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1128A5-8037-407D-BF45-281BFB7DD5C4}" type="slidenum">
              <a:rPr lang="ru-R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92</a:t>
            </a:fld>
            <a:endParaRPr lang="ru-RU" altLang="en-US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dirty="0" smtClean="0"/>
              <a:t>Политика:</a:t>
            </a:r>
            <a:br>
              <a:rPr lang="ru-RU" sz="3500" dirty="0" smtClean="0"/>
            </a:br>
            <a:r>
              <a:rPr lang="ru-RU" sz="3500" dirty="0" smtClean="0"/>
              <a:t>объяснительные возможности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2209800"/>
            <a:ext cx="7591927" cy="39163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2600" b="1" dirty="0" smtClean="0"/>
              <a:t>Подход на основе теории институциональных матриц используется для сравнения моделей политического руководства России и Китая  и оценки роли государственной власти </a:t>
            </a:r>
            <a:r>
              <a:rPr lang="ru-RU" sz="2600" i="1" dirty="0" smtClean="0"/>
              <a:t>(</a:t>
            </a:r>
            <a:r>
              <a:rPr lang="ru-RU" sz="2600" i="1" dirty="0" err="1" smtClean="0"/>
              <a:t>Бородич</a:t>
            </a:r>
            <a:r>
              <a:rPr lang="ru-RU" sz="2600" i="1" dirty="0" smtClean="0"/>
              <a:t> В.Ф. Проблемы трансформации политических систем России и Китая (конец ХХ – начало ХХ</a:t>
            </a:r>
            <a:r>
              <a:rPr lang="en-US" sz="2600" i="1" dirty="0" smtClean="0"/>
              <a:t>I</a:t>
            </a:r>
            <a:r>
              <a:rPr lang="ru-RU" sz="2600" i="1" dirty="0" smtClean="0"/>
              <a:t> вв.): опыт сравнительного анализа. М: Институт Дальнего Востока РАН, 2008).</a:t>
            </a:r>
          </a:p>
        </p:txBody>
      </p: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Политика: </a:t>
            </a:r>
            <a:br>
              <a:rPr lang="ru-RU" dirty="0" smtClean="0"/>
            </a:br>
            <a:r>
              <a:rPr lang="ru-RU" dirty="0" smtClean="0"/>
              <a:t>прогнозная верификация-1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2209800"/>
            <a:ext cx="8305801" cy="3916363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Создание представителей президента в федеральных округах.</a:t>
            </a:r>
          </a:p>
          <a:p>
            <a:r>
              <a:rPr lang="ru-RU" sz="2400" dirty="0" smtClean="0"/>
              <a:t>Определение преемника президента с последующими выборами в 2000,  2008 и 2012 гг. (доминирование института назначений и </a:t>
            </a:r>
            <a:r>
              <a:rPr lang="ru-RU" sz="2400" dirty="0" err="1" smtClean="0"/>
              <a:t>комплементарность</a:t>
            </a:r>
            <a:r>
              <a:rPr lang="ru-RU" sz="2400" dirty="0" smtClean="0"/>
              <a:t> института выборов в России).</a:t>
            </a:r>
          </a:p>
          <a:p>
            <a:r>
              <a:rPr lang="ru-RU" sz="2400" dirty="0" smtClean="0"/>
              <a:t>О доминировании одной партии в политической структуре.</a:t>
            </a:r>
          </a:p>
          <a:p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Политика: </a:t>
            </a:r>
            <a:br>
              <a:rPr lang="ru-RU" dirty="0" smtClean="0"/>
            </a:br>
            <a:r>
              <a:rPr lang="ru-RU" dirty="0" smtClean="0"/>
              <a:t>прогнозная верификация-2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2209800"/>
            <a:ext cx="8305801" cy="3916363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Модернизация властной политической вертикали с перераспределением полномочий между уровнями (включая бюджетный процесс). </a:t>
            </a:r>
          </a:p>
          <a:p>
            <a:r>
              <a:rPr lang="ru-RU" sz="2400" dirty="0" smtClean="0"/>
              <a:t>Сочетание выборного и </a:t>
            </a:r>
            <a:r>
              <a:rPr lang="ru-RU" sz="2400" dirty="0" err="1" smtClean="0"/>
              <a:t>назначенческого</a:t>
            </a:r>
            <a:r>
              <a:rPr lang="ru-RU" sz="2400" dirty="0" smtClean="0"/>
              <a:t> начала (назначения глав регионов президентом до 2012 г. и сохранение «президентского фильтра» при выборов глав регионов в настоящее время).</a:t>
            </a:r>
          </a:p>
          <a:p>
            <a:r>
              <a:rPr lang="ru-RU" sz="2400" dirty="0" smtClean="0"/>
              <a:t>Модернизация системы сбора и обработки обращений как наиболее значимый  механизм  обратной  связи (по сравнению с судебной системой) .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57199" y="6126163"/>
            <a:ext cx="3706813" cy="4572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mtClean="0"/>
              <a:t>МГУ,  28 ноября 2017</a:t>
            </a:r>
            <a:endParaRPr lang="ru-RU" altLang="en-US" dirty="0" smtClean="0"/>
          </a:p>
        </p:txBody>
      </p:sp>
      <p:sp>
        <p:nvSpPr>
          <p:cNvPr id="33795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3211C1-E3B8-4A20-83AC-C4CF6F18E46F}" type="slidenum">
              <a:rPr lang="ru-R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95</a:t>
            </a:fld>
            <a:endParaRPr lang="ru-RU" altLang="en-US" smtClean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dirty="0" smtClean="0"/>
              <a:t>Идеология: </a:t>
            </a:r>
            <a:br>
              <a:rPr lang="ru-RU" sz="3500" dirty="0" smtClean="0"/>
            </a:br>
            <a:r>
              <a:rPr lang="ru-RU" sz="3500" dirty="0" smtClean="0"/>
              <a:t>объяснительные возможности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ru-RU" sz="2600" b="1" dirty="0" smtClean="0"/>
              <a:t>В условиях характерного для современной России столкновения институциональных матриц формируются различные модели профессионального поведения журналистов и разные модели СМИ, соответствующие Х- и </a:t>
            </a:r>
            <a:r>
              <a:rPr lang="en-US" sz="2600" b="1" dirty="0" smtClean="0"/>
              <a:t>Y</a:t>
            </a:r>
            <a:r>
              <a:rPr lang="ru-RU" sz="2600" b="1" dirty="0" smtClean="0"/>
              <a:t>-матрицам </a:t>
            </a:r>
            <a:r>
              <a:rPr lang="ru-RU" sz="2600" dirty="0" smtClean="0"/>
              <a:t>(</a:t>
            </a:r>
            <a:r>
              <a:rPr lang="ru-RU" sz="2600" i="1" dirty="0" err="1" smtClean="0"/>
              <a:t>Дзялошинский</a:t>
            </a:r>
            <a:r>
              <a:rPr lang="ru-RU" sz="2600" i="1" dirty="0" smtClean="0"/>
              <a:t> И.М. СМИ и общественные институты: перспективы взаимодействия </a:t>
            </a:r>
            <a:r>
              <a:rPr lang="en-US" sz="2600" i="1" dirty="0" smtClean="0"/>
              <a:t>// </a:t>
            </a:r>
            <a:r>
              <a:rPr lang="ru-RU" sz="2600" i="1" dirty="0" err="1" smtClean="0"/>
              <a:t>Медиаскоп</a:t>
            </a:r>
            <a:r>
              <a:rPr lang="ru-RU" sz="2600" i="1" dirty="0" smtClean="0"/>
              <a:t>, 2008, </a:t>
            </a:r>
            <a:r>
              <a:rPr lang="ru-RU" sz="2600" i="1" dirty="0" err="1" smtClean="0"/>
              <a:t>вып</a:t>
            </a:r>
            <a:r>
              <a:rPr lang="ru-RU" sz="2600" i="1" dirty="0" smtClean="0"/>
              <a:t>. 2 и др. работы 2009-2014).</a:t>
            </a:r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Идеология: </a:t>
            </a:r>
            <a:br>
              <a:rPr lang="ru-RU" dirty="0" smtClean="0"/>
            </a:br>
            <a:r>
              <a:rPr lang="ru-RU" dirty="0" smtClean="0"/>
              <a:t>прогнозная верификация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2209800"/>
            <a:ext cx="8305801" cy="3916363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Поиск национальной идеи за пределами либеральных ценностей (на пути осознания единства и целостности России). </a:t>
            </a:r>
          </a:p>
          <a:p>
            <a:r>
              <a:rPr lang="ru-RU" sz="2400" dirty="0" smtClean="0"/>
              <a:t>Дальнейшее правовое оформление идеологических институтов Х-матрицы (эгалитаризма – через систему различных льгот,  порядка – через создание поддерживающих его структур и т.д.)</a:t>
            </a:r>
          </a:p>
          <a:p>
            <a:r>
              <a:rPr lang="ru-RU" sz="2400" dirty="0" smtClean="0"/>
              <a:t>Восстановление роли коллективистских  ценностей и установок, характерных для  Х-матрицы, в общественном сознании российского населения.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МГУ,  28 ноября 2017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914399"/>
            <a:ext cx="6508377" cy="1636295"/>
          </a:xfrm>
        </p:spPr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b="1" dirty="0" smtClean="0"/>
              <a:t>Культура и системы мышления: сравнение </a:t>
            </a:r>
            <a:r>
              <a:rPr lang="ru-RU" sz="2400" b="1" dirty="0" err="1" smtClean="0"/>
              <a:t>холистического</a:t>
            </a:r>
            <a:r>
              <a:rPr lang="ru-RU" sz="2400" b="1" dirty="0" smtClean="0"/>
              <a:t> и аналитического познания / Р. </a:t>
            </a:r>
            <a:r>
              <a:rPr lang="ru-RU" sz="2400" b="1" dirty="0" err="1" smtClean="0"/>
              <a:t>Нисбетт</a:t>
            </a:r>
            <a:r>
              <a:rPr lang="ru-RU" sz="2400" b="1" dirty="0" smtClean="0"/>
              <a:t>, К. </a:t>
            </a:r>
            <a:r>
              <a:rPr lang="ru-RU" sz="2400" b="1" dirty="0" err="1" smtClean="0"/>
              <a:t>Пенг</a:t>
            </a:r>
            <a:r>
              <a:rPr lang="ru-RU" sz="2400" b="1" dirty="0" smtClean="0"/>
              <a:t>, И. </a:t>
            </a:r>
            <a:r>
              <a:rPr lang="ru-RU" sz="2400" b="1" dirty="0" err="1" smtClean="0"/>
              <a:t>Чой</a:t>
            </a:r>
            <a:r>
              <a:rPr lang="ru-RU" sz="2400" b="1" dirty="0" smtClean="0"/>
              <a:t>, А. </a:t>
            </a:r>
            <a:r>
              <a:rPr lang="ru-RU" sz="2400" b="1" dirty="0" err="1" smtClean="0"/>
              <a:t>Норензаян</a:t>
            </a:r>
            <a:r>
              <a:rPr lang="ru-RU" sz="2400" b="1" dirty="0" smtClean="0"/>
              <a:t> ; пер. с англ.  — Москва : Фонд «Либеральная миссия», 2011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476450"/>
            <a:ext cx="8229600" cy="367627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1800" dirty="0" smtClean="0"/>
              <a:t>Авторы показывают, что носители восточноазиатской и западной культур характеризуются разными системами мышления. Представители Восточной Азии обладают мышлением </a:t>
            </a:r>
            <a:r>
              <a:rPr lang="ru-RU" sz="1800" dirty="0" err="1" smtClean="0"/>
              <a:t>холистического</a:t>
            </a:r>
            <a:r>
              <a:rPr lang="ru-RU" sz="1800" dirty="0" smtClean="0"/>
              <a:t> характера: они принимают во внимание целостное поле и именно в нем ищут причины событий, сравнительно мало используют категории и формальную логику и полагаются на «диалектическое» мышление.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800" dirty="0" smtClean="0"/>
              <a:t>Западные люди более </a:t>
            </a:r>
            <a:r>
              <a:rPr lang="ru-RU" sz="1800" dirty="0" err="1" smtClean="0"/>
              <a:t>аналитичны</a:t>
            </a:r>
            <a:r>
              <a:rPr lang="ru-RU" sz="1800" dirty="0" smtClean="0"/>
              <a:t>, сосредоточены по преимуществу на конкретном объекте и на категориях, к которым его можно отнести. Чтобы понять поведение объекта, они опираются на правила, включая правила формальной логики.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800" dirty="0" smtClean="0"/>
              <a:t>Авторы обнаруживают параллели и связи между стилями мышления и социальными практиками, например способами ведения дебатов, характерными для западных и азиатских обществ.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57199" y="6152728"/>
            <a:ext cx="3562672" cy="457200"/>
          </a:xfrm>
        </p:spPr>
        <p:txBody>
          <a:bodyPr/>
          <a:lstStyle/>
          <a:p>
            <a:pPr>
              <a:defRPr/>
            </a:pPr>
            <a:r>
              <a:rPr lang="ru-RU" smtClean="0"/>
              <a:t>МГУ,  28 ноября 2017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7AAD7-3CBB-43FC-95CB-3FF25260F403}" type="slidenum">
              <a:rPr lang="ru-RU" smtClean="0"/>
              <a:pPr>
                <a:defRPr/>
              </a:pPr>
              <a:t>97</a:t>
            </a:fld>
            <a:endParaRPr lang="ru-RU"/>
          </a:p>
        </p:txBody>
      </p:sp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95536" y="6387104"/>
            <a:ext cx="3562672" cy="457200"/>
          </a:xfrm>
        </p:spPr>
        <p:txBody>
          <a:bodyPr/>
          <a:lstStyle/>
          <a:p>
            <a:r>
              <a:rPr lang="ru-RU" smtClean="0"/>
              <a:t>МГУ,  28 ноября 2017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6A1DC-6B07-4F78-8D83-D245AE6C3386}" type="slidenum">
              <a:rPr lang="ru-RU" smtClean="0"/>
              <a:pPr/>
              <a:t>98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3400" y="1311442"/>
          <a:ext cx="8229600" cy="4626864"/>
        </p:xfrm>
        <a:graphic>
          <a:graphicData uri="http://schemas.openxmlformats.org/drawingml/2006/table">
            <a:tbl>
              <a:tblPr/>
              <a:tblGrid>
                <a:gridCol w="2410609"/>
                <a:gridCol w="2896496"/>
                <a:gridCol w="292249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Х</a:t>
                      </a: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арактеристики</a:t>
                      </a:r>
                      <a:endParaRPr lang="ru-RU" sz="2200" dirty="0">
                        <a:solidFill>
                          <a:schemeClr val="tx1"/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«</a:t>
                      </a:r>
                      <a:r>
                        <a:rPr lang="ru-RU" sz="24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Незападный</a:t>
                      </a:r>
                      <a:r>
                        <a:rPr lang="ru-RU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» тип ментальности</a:t>
                      </a: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«Западный» тип ментальности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«Мерность» мира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Континуальность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Дискретность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Восприятие мира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Холистичность</a:t>
                      </a:r>
                      <a:r>
                        <a:rPr lang="ru-RU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 и </a:t>
                      </a:r>
                      <a:r>
                        <a:rPr lang="ru-RU" sz="2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взаимосвязанность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Аналитичность</a:t>
                      </a:r>
                      <a:r>
                        <a:rPr lang="ru-RU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   и 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фрагментарность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Тип принятия  решений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Интуитивный тип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Рациональный тип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Доминирует </a:t>
                      </a:r>
                      <a:r>
                        <a:rPr lang="ru-RU" sz="2400" b="1" dirty="0" smtClean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в населении </a:t>
                      </a:r>
                      <a:r>
                        <a:rPr lang="ru-RU" sz="2400" b="1" dirty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стран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Восточные страны и Россия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Batang"/>
                          <a:cs typeface="Arial" pitchFamily="34" charset="0"/>
                        </a:rPr>
                        <a:t>Северная Америка и Европа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3832" y="457200"/>
            <a:ext cx="7332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Два типа ментальных моделей</a:t>
            </a:r>
            <a:endParaRPr lang="ru-RU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Упрощение или…?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1330" y="2439987"/>
            <a:ext cx="4005470" cy="3916363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«Чем проще наша картина внешнего мира и чем больше фактов она охватывает, тем сильнее отражает она в наших умах гармонию Вселенной</a:t>
            </a:r>
            <a:r>
              <a:rPr lang="en-US" sz="2400" dirty="0" smtClean="0"/>
              <a:t>» (</a:t>
            </a:r>
            <a:r>
              <a:rPr lang="ru-RU" sz="2400" dirty="0" smtClean="0"/>
              <a:t>Эйнштейн</a:t>
            </a:r>
            <a:r>
              <a:rPr lang="en-US" sz="2400" dirty="0" smtClean="0"/>
              <a:t>, 2003:190). 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69875" y="6356350"/>
            <a:ext cx="2463386" cy="365125"/>
          </a:xfrm>
        </p:spPr>
        <p:txBody>
          <a:bodyPr/>
          <a:lstStyle/>
          <a:p>
            <a:r>
              <a:rPr lang="ru-RU" smtClean="0"/>
              <a:t>МГУ,  28 ноября 2017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99</a:t>
            </a:fld>
            <a:endParaRPr lang="en-US"/>
          </a:p>
        </p:txBody>
      </p:sp>
      <p:pic>
        <p:nvPicPr>
          <p:cNvPr id="1028" name="Picture 4" descr="http://st-im.kinopoisk.ru/im/kadr/1/8/2/kinopoisk.ru-Albert-Einstein-1820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694" y="2334109"/>
            <a:ext cx="3882497" cy="3470343"/>
          </a:xfrm>
          <a:prstGeom prst="rect">
            <a:avLst/>
          </a:prstGeom>
          <a:noFill/>
        </p:spPr>
      </p:pic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jpeg"/></Relationships>
</file>

<file path=ppt/theme/theme1.xml><?xml version="1.0" encoding="utf-8"?>
<a:theme xmlns:a="http://schemas.openxmlformats.org/drawingml/2006/main" name="Плаза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Плаза.thmx</Template>
  <TotalTime>1710</TotalTime>
  <Words>6503</Words>
  <Application>Microsoft Office PowerPoint</Application>
  <PresentationFormat>Экран (4:3)</PresentationFormat>
  <Paragraphs>736</Paragraphs>
  <Slides>99</Slides>
  <Notes>38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99</vt:i4>
      </vt:variant>
    </vt:vector>
  </HeadingPairs>
  <TitlesOfParts>
    <vt:vector size="101" baseType="lpstr">
      <vt:lpstr>Плаза</vt:lpstr>
      <vt:lpstr>Диаграмма Microsoft Office Excel</vt:lpstr>
      <vt:lpstr>Слайд 1</vt:lpstr>
      <vt:lpstr>Мотивация</vt:lpstr>
      <vt:lpstr>Основные вопросы</vt:lpstr>
      <vt:lpstr>Институты и (институциональная эволюция)</vt:lpstr>
      <vt:lpstr>Изучение институтов – это </vt:lpstr>
      <vt:lpstr>Об институтах   (лат. Institutum –устройство, учреждение, обычай, установление) </vt:lpstr>
      <vt:lpstr>   Торстейн Веблен  (1857-1929), США</vt:lpstr>
      <vt:lpstr>Дуглас Норт  (1920-2015), США</vt:lpstr>
      <vt:lpstr>Исследование институтов в СССР</vt:lpstr>
      <vt:lpstr>Институциональный бум!</vt:lpstr>
      <vt:lpstr>«Институционализм» в названиях публикаций, в аннотациях и ключевых словах публикаций (РИНЦ)</vt:lpstr>
      <vt:lpstr>(Институты и) Институциональная эволюция </vt:lpstr>
      <vt:lpstr>Эволюция (от лат. evolutio – развёртывание) – необратимый процесс «интеграции материи  от бессвязной однородности к связной разнородности» через наследование и адаптацию к окружающей среде.</vt:lpstr>
      <vt:lpstr>Дуальная природа  институтов </vt:lpstr>
      <vt:lpstr>И снова синергетика </vt:lpstr>
      <vt:lpstr>Джулиан Стюард  (1902-1972), США  (Julian Haynes Steward) </vt:lpstr>
      <vt:lpstr>Институциональная  эволюция</vt:lpstr>
      <vt:lpstr>Микро-мезо-макро архитектура общества:</vt:lpstr>
      <vt:lpstr>От бинарной – к тринарной модели</vt:lpstr>
      <vt:lpstr>От микро к мезо и макро – стандартный подход </vt:lpstr>
      <vt:lpstr>Стандартный подход – «за» и «против»</vt:lpstr>
      <vt:lpstr>От микро к мезо и макро – системный подход</vt:lpstr>
      <vt:lpstr>Слайд 23</vt:lpstr>
      <vt:lpstr>Значение мезо-уровня в динамике экономических систем</vt:lpstr>
      <vt:lpstr>Микро-мезо-макро архитектура общества:</vt:lpstr>
      <vt:lpstr>Микро-уровень и факторы эволюции </vt:lpstr>
      <vt:lpstr>Мезо-уровень и факторы эволюции </vt:lpstr>
      <vt:lpstr>Макро-уровень и факторы эволюции </vt:lpstr>
      <vt:lpstr>Микро-мезо-макро как попытка выйти за новый уровень исследований</vt:lpstr>
      <vt:lpstr>Теория институциональных матриц (ТИМ)</vt:lpstr>
      <vt:lpstr>Исходные предпосылки теории институциональных матриц (1)</vt:lpstr>
      <vt:lpstr>Исходные предпосылки теории институциональных матриц (2)</vt:lpstr>
      <vt:lpstr>Основные понятия теории институциональных матриц (1)</vt:lpstr>
      <vt:lpstr>Слайд 34</vt:lpstr>
      <vt:lpstr>Основные понятия теории институциональных матриц (2)</vt:lpstr>
      <vt:lpstr>Основные понятия теории институциональных матриц (3)</vt:lpstr>
      <vt:lpstr>Основные понятия теории институциональных матриц (4) </vt:lpstr>
      <vt:lpstr>Роль теоретических понятий</vt:lpstr>
      <vt:lpstr>Основная гипотеза </vt:lpstr>
      <vt:lpstr>Слайд 40</vt:lpstr>
      <vt:lpstr>Как правило, в каждой стране   одна матрица доминирует, другая является комплементарной.</vt:lpstr>
      <vt:lpstr>Базовые экономические  институты</vt:lpstr>
      <vt:lpstr>Слайд 43</vt:lpstr>
      <vt:lpstr>Экономические институты (подробнее см. Кирдина, 2014;  Бессонова, 1997)</vt:lpstr>
      <vt:lpstr>Базовые политические   институты</vt:lpstr>
      <vt:lpstr>Слайд 46</vt:lpstr>
      <vt:lpstr>Политические институты  (подробнее см. Кирдина, 2014)</vt:lpstr>
      <vt:lpstr>Базовые идеологические   институты</vt:lpstr>
      <vt:lpstr>Слайд 49</vt:lpstr>
      <vt:lpstr>Идеологические институты  (подробнее см. Кирдина, 2014;  Александров, Кирдина, 2012)</vt:lpstr>
      <vt:lpstr>Распределение ответов на вопрос, что важнее- порядок или свобода?</vt:lpstr>
      <vt:lpstr>«Коридоры» эволюции и революции.</vt:lpstr>
      <vt:lpstr>Необходимость институционального баланса, или «гибкой устойчивости»</vt:lpstr>
      <vt:lpstr>Слайд 54</vt:lpstr>
      <vt:lpstr>Слайд 55</vt:lpstr>
      <vt:lpstr>«Коридоры» эволюции </vt:lpstr>
      <vt:lpstr>Рыночная доля банков, контролируемых государством  (данные исследований А.В. Верникова)</vt:lpstr>
      <vt:lpstr>Динамика законодательства по земельной собственности (данные исследований Г.М. Соколова) </vt:lpstr>
      <vt:lpstr>«Почему Россия не Америка»? – </vt:lpstr>
      <vt:lpstr>Гипотеза о роли внешних условий</vt:lpstr>
      <vt:lpstr>«Географическая гипотеза» в дискуссиях институционалистов</vt:lpstr>
      <vt:lpstr> </vt:lpstr>
      <vt:lpstr>Данные для анализа </vt:lpstr>
      <vt:lpstr>Data mining анализ</vt:lpstr>
      <vt:lpstr>Слайд 65</vt:lpstr>
      <vt:lpstr>Основной результат</vt:lpstr>
      <vt:lpstr>Слайд 67</vt:lpstr>
      <vt:lpstr>Слайд 68</vt:lpstr>
      <vt:lpstr>Пострадавшие от бедствий, % </vt:lpstr>
      <vt:lpstr>Слайд 70</vt:lpstr>
      <vt:lpstr>Распределение стран </vt:lpstr>
      <vt:lpstr>Характер выявленной закономерности </vt:lpstr>
      <vt:lpstr>Почему?</vt:lpstr>
      <vt:lpstr>Необратимость «стрелы времени» (А. Эддингтон)</vt:lpstr>
      <vt:lpstr>Мультидисциплинарность: точные и социальные науки</vt:lpstr>
      <vt:lpstr>От «герметичности» –  к открытости</vt:lpstr>
      <vt:lpstr>Междисциплинарность – модный тренд или реальная потребность?</vt:lpstr>
      <vt:lpstr>МЕЖдисциплинарность</vt:lpstr>
      <vt:lpstr>Смешение практик и предпосылок затрудняет проведение общего исследования</vt:lpstr>
      <vt:lpstr>МУЛЬТИдисциплинарность</vt:lpstr>
      <vt:lpstr>МУЛЬТИдисциплинарность (продолж.)</vt:lpstr>
      <vt:lpstr>Где реализуется мультидисциплинарный подход</vt:lpstr>
      <vt:lpstr>Общество (экономика) как сложная система</vt:lpstr>
      <vt:lpstr>Три основных барьера </vt:lpstr>
      <vt:lpstr>Благодарю за внимание!</vt:lpstr>
      <vt:lpstr>Некоторая литература</vt:lpstr>
      <vt:lpstr>Какие прогнозы для России были сделаны на основе ТИМ</vt:lpstr>
      <vt:lpstr>О практичности теорий</vt:lpstr>
      <vt:lpstr>Экономика:  объяснительные возможности</vt:lpstr>
      <vt:lpstr>Структура банковской системы России</vt:lpstr>
      <vt:lpstr>Экономика:  прогнозная верификация</vt:lpstr>
      <vt:lpstr>Политика: объяснительные возможности</vt:lpstr>
      <vt:lpstr>Политика:  прогнозная верификация-1</vt:lpstr>
      <vt:lpstr>Политика:  прогнозная верификация-2</vt:lpstr>
      <vt:lpstr>Идеология:  объяснительные возможности</vt:lpstr>
      <vt:lpstr>Идеология:  прогнозная верификация</vt:lpstr>
      <vt:lpstr> Культура и системы мышления: сравнение холистического и аналитического познания / Р. Нисбетт, К. Пенг, И. Чой, А. Норензаян ; пер. с англ.  — Москва : Фонд «Либеральная миссия», 2011. </vt:lpstr>
      <vt:lpstr>Слайд 98</vt:lpstr>
      <vt:lpstr>Упрощение или…?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Кирдина</dc:creator>
  <cp:lastModifiedBy>Светлана</cp:lastModifiedBy>
  <cp:revision>41</cp:revision>
  <dcterms:created xsi:type="dcterms:W3CDTF">2016-04-04T15:28:03Z</dcterms:created>
  <dcterms:modified xsi:type="dcterms:W3CDTF">2017-11-28T11:51:02Z</dcterms:modified>
</cp:coreProperties>
</file>