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573" r:id="rId3"/>
    <p:sldId id="574" r:id="rId4"/>
    <p:sldId id="593" r:id="rId5"/>
    <p:sldId id="598" r:id="rId6"/>
    <p:sldId id="594" r:id="rId7"/>
    <p:sldId id="602" r:id="rId8"/>
    <p:sldId id="608" r:id="rId9"/>
    <p:sldId id="576" r:id="rId10"/>
    <p:sldId id="611" r:id="rId11"/>
    <p:sldId id="612" r:id="rId12"/>
    <p:sldId id="613" r:id="rId13"/>
    <p:sldId id="614" r:id="rId14"/>
    <p:sldId id="595" r:id="rId15"/>
    <p:sldId id="615" r:id="rId16"/>
    <p:sldId id="605" r:id="rId17"/>
    <p:sldId id="616" r:id="rId18"/>
    <p:sldId id="600" r:id="rId19"/>
    <p:sldId id="596" r:id="rId20"/>
    <p:sldId id="609" r:id="rId21"/>
    <p:sldId id="617" r:id="rId22"/>
    <p:sldId id="618" r:id="rId23"/>
    <p:sldId id="619" r:id="rId24"/>
    <p:sldId id="259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tlana Kirdina" initials="SK" lastIdx="1" clrIdx="0">
    <p:extLst>
      <p:ext uri="{19B8F6BF-5375-455C-9EA6-DF929625EA0E}">
        <p15:presenceInfo xmlns:p15="http://schemas.microsoft.com/office/powerpoint/2012/main" userId="5bc42092c5dd30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89695" autoAdjust="0"/>
  </p:normalViewPr>
  <p:slideViewPr>
    <p:cSldViewPr>
      <p:cViewPr varScale="1">
        <p:scale>
          <a:sx n="74" d="100"/>
          <a:sy n="74" d="100"/>
        </p:scale>
        <p:origin x="960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FA3D3-0B8C-44F2-B723-3A394BFDA8CB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492E9-B0F1-4115-A64D-234B43B4D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7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492E9-B0F1-4115-A64D-234B43B4D0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3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92E9-B0F1-4115-A64D-234B43B4D05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176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763AC6DD-7CB6-4FEA-9329-F5E1AB168B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56AE73-1497-4E30-BAF3-988E4B762367}" type="slidenum">
              <a:rPr lang="ru-RU" altLang="ru-RU">
                <a:latin typeface="Calibri" panose="020F0502020204030204" pitchFamily="34" charset="0"/>
              </a:rPr>
              <a:pPr eaLnBrk="1" hangingPunct="1"/>
              <a:t>24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6683AB91-1E6E-40EF-B392-DB135DBCB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44BB0F91-56D7-45EF-893A-358E6248E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216E-4DE8-4115-B5EA-1A20350F9F90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6F35-F7F1-4D0F-BE11-3B9DC1AFE47C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CADA-B684-42ED-9B32-A85F8F9D2466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000C-159B-4202-B549-36EF7B91189B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A747-F44E-4030-93E5-6E0E67955F44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09F-14C5-4B35-B4CE-5BEC9825CF52}" type="datetime1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EC58-FB34-4D41-BAC8-060EEF01A644}" type="datetime1">
              <a:rPr lang="ru-RU" smtClean="0"/>
              <a:t>05.01.2021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9056-DA74-453D-B2E5-5119560015DB}" type="datetime1">
              <a:rPr lang="ru-RU" smtClean="0"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18EB-F427-406A-8E62-A1016CED0BEB}" type="datetime1">
              <a:rPr lang="ru-RU" smtClean="0"/>
              <a:t>05.01.2021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798E-8700-4B13-9092-E09DC8CDF6D7}" type="datetime1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867-3E1C-463E-93E2-263E12227507}" type="datetime1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8A837-839E-4D34-908F-EB2621A722ED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rdina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irdina777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34441"/>
            <a:ext cx="6400800" cy="1314450"/>
          </a:xfrm>
        </p:spPr>
        <p:txBody>
          <a:bodyPr>
            <a:normAutofit fontScale="40000" lnSpcReduction="20000"/>
          </a:bodyPr>
          <a:lstStyle/>
          <a:p>
            <a:r>
              <a:rPr lang="en-US" sz="4900" b="1" dirty="0"/>
              <a:t>Svetlana Kirdina-Chandler</a:t>
            </a:r>
          </a:p>
          <a:p>
            <a:r>
              <a:rPr lang="en-US" sz="4900" dirty="0"/>
              <a:t>Institute of Economics, Russian Academy of Sciences,</a:t>
            </a:r>
          </a:p>
          <a:p>
            <a:r>
              <a:rPr lang="en-US" sz="4900" dirty="0"/>
              <a:t>Moscow, Russia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B954354-EB04-45FB-8AA0-CDA4A21C8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72499"/>
              </p:ext>
            </p:extLst>
          </p:nvPr>
        </p:nvGraphicFramePr>
        <p:xfrm>
          <a:off x="323528" y="202969"/>
          <a:ext cx="8363272" cy="3012180"/>
        </p:xfrm>
        <a:graphic>
          <a:graphicData uri="http://schemas.openxmlformats.org/drawingml/2006/table">
            <a:tbl>
              <a:tblPr firstRow="1" firstCol="1" bandRow="1"/>
              <a:tblGrid>
                <a:gridCol w="8363272">
                  <a:extLst>
                    <a:ext uri="{9D8B030D-6E8A-4147-A177-3AD203B41FA5}">
                      <a16:colId xmlns:a16="http://schemas.microsoft.com/office/drawing/2014/main" val="1054442648"/>
                    </a:ext>
                  </a:extLst>
                </a:gridCol>
              </a:tblGrid>
              <a:tr h="3012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Money Circulation Mechanisms: Micro-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Meso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-Macro </a:t>
                      </a:r>
                    </a:p>
                  </a:txBody>
                  <a:tcPr marL="58616" marR="5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5565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5D60C-8844-4501-8958-ECC2AD10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Classical figures and money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3B614F-4D45-4CEA-AFA2-8C34B6D0A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571750"/>
            <a:ext cx="7772400" cy="913447"/>
          </a:xfrm>
        </p:spPr>
        <p:txBody>
          <a:bodyPr>
            <a:normAutofit/>
          </a:bodyPr>
          <a:lstStyle/>
          <a:p>
            <a:r>
              <a:rPr lang="en-GB" sz="2800" dirty="0"/>
              <a:t>Heterodox traditions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56BE45-EB67-4FF9-A50B-6A875E5D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D366AE-D8D9-47CD-A401-6E2E289B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11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BC4F1-8EDE-4ABC-86A0-13022784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Thorstein B. Veblen (1857-1929)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C97250C-2F4B-44AC-9614-4FB5042A50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200151"/>
            <a:ext cx="2483768" cy="3281760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92763C4-72CC-45B6-963F-17063B481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24200" y="1200151"/>
            <a:ext cx="55626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investigation of the dynamic economic process as a "cumulative or unfolding sequence” (Veblen 1898, 386);</a:t>
            </a:r>
            <a:endParaRPr lang="ru-RU" dirty="0"/>
          </a:p>
          <a:p>
            <a:r>
              <a:rPr lang="en-US" dirty="0"/>
              <a:t>The role of endogenous money creation</a:t>
            </a:r>
            <a:r>
              <a:rPr lang="ru-RU" dirty="0"/>
              <a:t> (</a:t>
            </a:r>
            <a:r>
              <a:rPr lang="en-US" dirty="0"/>
              <a:t>the credit economy</a:t>
            </a:r>
            <a:r>
              <a:rPr lang="ru-RU" dirty="0"/>
              <a:t>)</a:t>
            </a:r>
            <a:r>
              <a:rPr lang="en-US" dirty="0"/>
              <a:t>, which is a significant factor in the unevenness and cyclical nature of the economic process (Veblen 1958); </a:t>
            </a:r>
            <a:endParaRPr lang="ru-RU" dirty="0"/>
          </a:p>
          <a:p>
            <a:r>
              <a:rPr lang="en-US" dirty="0"/>
              <a:t>Money as the most important economic institution.</a:t>
            </a:r>
            <a:endParaRPr lang="ru-RU" dirty="0"/>
          </a:p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35542C-DFFE-405B-B2BE-F78E9204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A1D443-2AD2-451D-90C2-760A6945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F7AAE8-CA12-4147-AA9D-D863A44FB49D}"/>
              </a:ext>
            </a:extLst>
          </p:cNvPr>
          <p:cNvSpPr txBox="1"/>
          <p:nvPr/>
        </p:nvSpPr>
        <p:spPr>
          <a:xfrm>
            <a:off x="683568" y="4632418"/>
            <a:ext cx="4572000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" dirty="0"/>
              <a:t>https://www.google.com/search?q=Veblen&amp;source=lnms&amp;tbm=isch&amp;sa=X&amp;ved=2ahUKEwj119OG5vXtAhXIMMAKHQfKDcUQ_AUoAXoECBEQAw&amp;biw=1280&amp;bih=610#imgrc=FCM-uXfFqc71kM</a:t>
            </a:r>
            <a:endParaRPr lang="ru-RU" sz="300" dirty="0"/>
          </a:p>
        </p:txBody>
      </p:sp>
    </p:spTree>
    <p:extLst>
      <p:ext uri="{BB962C8B-B14F-4D97-AF65-F5344CB8AC3E}">
        <p14:creationId xmlns:p14="http://schemas.microsoft.com/office/powerpoint/2010/main" val="118263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BC4F1-8EDE-4ABC-86A0-13022784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 R. Commons (1862-1945)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3EEA5F0-F3B5-465B-BA18-DDC33367A2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6626" y="1192967"/>
            <a:ext cx="1978255" cy="2811760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92763C4-72CC-45B6-963F-17063B481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13969" y="1200151"/>
            <a:ext cx="5772831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Institutional Theory of Money; </a:t>
            </a:r>
          </a:p>
          <a:p>
            <a:r>
              <a:rPr lang="en-US" dirty="0"/>
              <a:t>The credit nature of money;</a:t>
            </a:r>
          </a:p>
          <a:p>
            <a:r>
              <a:rPr lang="en-US" dirty="0"/>
              <a:t>Money as a social institution: money is “a collective instrument for the creation, negotiability, and release of debt by individuals” (Commons 1934, 278); </a:t>
            </a:r>
          </a:p>
          <a:p>
            <a:r>
              <a:rPr lang="en-US" dirty="0"/>
              <a:t>The historical diversity of instruments and rules that have evolved in different societies to carry out its main functions with money (Commons 1934, 461).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35542C-DFFE-405B-B2BE-F78E9204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A1D443-2AD2-451D-90C2-760A6945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026526-A08B-40BC-B21E-CFA8B30BA96E}"/>
              </a:ext>
            </a:extLst>
          </p:cNvPr>
          <p:cNvSpPr txBox="1"/>
          <p:nvPr/>
        </p:nvSpPr>
        <p:spPr>
          <a:xfrm>
            <a:off x="683568" y="4628366"/>
            <a:ext cx="4572000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" dirty="0"/>
              <a:t>https://www.google.com/search?q=John+R.+Commons+&amp;tbm=isch&amp;ved=2ahUKEwiZpcLC5vXtAhUSShoKHSVgDr0Q2-cCegQIABAA&amp;oq=John+R.+Commons+&amp;gs_lcp=CgNpbWcQAzIECAAQHjIGCAAQBRAeOgYIABAIEB5QtyFYz-kBYO3vAWgAcAB4AIABVYgB</a:t>
            </a:r>
            <a:endParaRPr lang="ru-RU" sz="300" dirty="0"/>
          </a:p>
        </p:txBody>
      </p:sp>
    </p:spTree>
    <p:extLst>
      <p:ext uri="{BB962C8B-B14F-4D97-AF65-F5344CB8AC3E}">
        <p14:creationId xmlns:p14="http://schemas.microsoft.com/office/powerpoint/2010/main" val="23026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BC4F1-8EDE-4ABC-86A0-13022784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Joseph A. Schumpeter (1883-1950) 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2D22DCA-BF37-435F-A7AB-4270FA83CF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52120" y="1167902"/>
            <a:ext cx="3105150" cy="3152775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35542C-DFFE-405B-B2BE-F78E9204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A1D443-2AD2-451D-90C2-760A6945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2A239-7B7D-43B3-96BE-12A49BD35B75}"/>
              </a:ext>
            </a:extLst>
          </p:cNvPr>
          <p:cNvSpPr txBox="1"/>
          <p:nvPr/>
        </p:nvSpPr>
        <p:spPr>
          <a:xfrm>
            <a:off x="5508104" y="4535145"/>
            <a:ext cx="4572000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" dirty="0"/>
              <a:t>https://www.google.com/search?q=Joseph+A+Schumpeter&amp;source=lnms&amp;tbm=isch&amp;sa=X&amp;ved=2ahUKEwjKgrn_5vXtAhWIXsAKHQKICXQQ_AUoAXoECBEQAw&amp;biw=1280&amp;bih=610#imgrc=SI6CUhOvN73vzM</a:t>
            </a:r>
            <a:endParaRPr lang="ru-RU" sz="300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3553F8FD-CB74-4206-BFDC-E8F80E2EC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537" y="1047053"/>
            <a:ext cx="5059543" cy="3394472"/>
          </a:xfrm>
        </p:spPr>
        <p:txBody>
          <a:bodyPr>
            <a:noAutofit/>
          </a:bodyPr>
          <a:lstStyle/>
          <a:p>
            <a:r>
              <a:rPr lang="en-US" sz="1700" dirty="0"/>
              <a:t>Economic evolution as a process of constant change and  renewal;</a:t>
            </a:r>
          </a:p>
          <a:p>
            <a:r>
              <a:rPr lang="en-US" sz="1700" dirty="0"/>
              <a:t>Economic processes as  the ‘development case’ with “abnormal credit”: money is not just ‘an entrance ticket’ to the economic world or ‘technical device’ to carry business transactions (Schumpeter 1917-1918);</a:t>
            </a:r>
          </a:p>
          <a:p>
            <a:r>
              <a:rPr lang="en-US" sz="1700" dirty="0"/>
              <a:t>His  “monetary analysis” replaced the orthodox view of a “real” economy by the central concept of money as a “social accounting” system of economy (</a:t>
            </a:r>
            <a:r>
              <a:rPr lang="en-US" sz="1700" dirty="0" err="1"/>
              <a:t>Lakomski</a:t>
            </a:r>
            <a:r>
              <a:rPr lang="en-US" sz="1700" dirty="0"/>
              <a:t>-Laguerre 2016);</a:t>
            </a:r>
          </a:p>
          <a:p>
            <a:r>
              <a:rPr lang="en-US" sz="1700" dirty="0"/>
              <a:t>“Monetary infrastructure" is represented by different types of money,  e.g.  "routine" and  "innovative“. 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324262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1ACEE-AAC0-40E7-93B9-8792894FF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3305176"/>
            <a:ext cx="8170167" cy="1021556"/>
          </a:xfrm>
        </p:spPr>
        <p:txBody>
          <a:bodyPr>
            <a:normAutofit fontScale="90000"/>
          </a:bodyPr>
          <a:lstStyle/>
          <a:p>
            <a:r>
              <a:rPr lang="en-US" dirty="0"/>
              <a:t>Money in heterodox </a:t>
            </a:r>
            <a:r>
              <a:rPr lang="en-US" dirty="0" err="1"/>
              <a:t>mesoeconomics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A55E39-341C-4BEA-A2D5-896F7A869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Mesoeconomic</a:t>
            </a:r>
            <a:r>
              <a:rPr lang="en-US" sz="2800" dirty="0"/>
              <a:t> heterodox approach</a:t>
            </a:r>
            <a:endParaRPr lang="ru-RU" sz="28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C40EA0-F441-420F-ABE2-8BEE44F3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3709C6-68C2-4990-9E4B-4800A1FF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2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6D4C3-68EA-4037-BFBE-8A59B22C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Modern heterodox </a:t>
            </a:r>
            <a:r>
              <a:rPr lang="en-US" dirty="0" err="1"/>
              <a:t>Mesoeconomics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1D6C2C-6E11-4F31-B27E-974727EA0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Mesoeconomics</a:t>
            </a:r>
            <a:r>
              <a:rPr lang="en-US" dirty="0"/>
              <a:t> as a research area primarily integrates </a:t>
            </a:r>
            <a:r>
              <a:rPr lang="en-US" dirty="0">
                <a:solidFill>
                  <a:srgbClr val="FF0000"/>
                </a:solidFill>
              </a:rPr>
              <a:t>evolutionary and institutional </a:t>
            </a:r>
            <a:r>
              <a:rPr lang="en-US" dirty="0"/>
              <a:t>concepts  in economic theory (Potts 2007; </a:t>
            </a:r>
            <a:r>
              <a:rPr lang="en-US" dirty="0" err="1"/>
              <a:t>Dopfer</a:t>
            </a:r>
            <a:r>
              <a:rPr lang="en-US" dirty="0"/>
              <a:t> &amp; Potts 2007); </a:t>
            </a:r>
          </a:p>
          <a:p>
            <a:r>
              <a:rPr lang="en-US" dirty="0" err="1"/>
              <a:t>Mesoeconomics</a:t>
            </a:r>
            <a:r>
              <a:rPr lang="en-US" dirty="0"/>
              <a:t> is based on a certain set of </a:t>
            </a:r>
            <a:r>
              <a:rPr lang="en-US" dirty="0">
                <a:solidFill>
                  <a:srgbClr val="FF0000"/>
                </a:solidFill>
              </a:rPr>
              <a:t>initial prerequisites </a:t>
            </a:r>
            <a:r>
              <a:rPr lang="en-US" dirty="0"/>
              <a:t>and has its own intra-disciplinary structure (Kirdina-Chandler, </a:t>
            </a:r>
            <a:r>
              <a:rPr lang="en-US" dirty="0" err="1"/>
              <a:t>Maevsky</a:t>
            </a:r>
            <a:r>
              <a:rPr lang="en-US" dirty="0"/>
              <a:t> 2020). 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D89B0A-1AF7-4347-8729-B58943FB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A4892D-6AAD-4445-85BD-BF588FB5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21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281C6-70EE-4299-9545-7AD5D59F3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Mesoeconomics</a:t>
            </a:r>
            <a:r>
              <a:rPr lang="en-US" sz="3600" dirty="0"/>
              <a:t>’ prerequisites continue evolutionary and institutional traditions -1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0DD4E-98D5-40E0-BB95-52BB1DE9C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Economy is </a:t>
            </a:r>
            <a:r>
              <a:rPr lang="en-US" sz="2200" dirty="0">
                <a:solidFill>
                  <a:srgbClr val="FF0000"/>
                </a:solidFill>
              </a:rPr>
              <a:t>a complex system </a:t>
            </a:r>
            <a:r>
              <a:rPr lang="en-US" sz="2200" dirty="0"/>
              <a:t>(systemic view) in which </a:t>
            </a:r>
            <a:r>
              <a:rPr lang="en-US" sz="2200" dirty="0" err="1"/>
              <a:t>mesoeconomic</a:t>
            </a:r>
            <a:r>
              <a:rPr lang="en-US" sz="2200" dirty="0"/>
              <a:t> structures arise due to the emergent effects of economic co-evolution processes and are qualitatively different from the microlevel (Elsner 2007), therefore  </a:t>
            </a:r>
            <a:r>
              <a:rPr lang="en-US" sz="2200" dirty="0" err="1">
                <a:solidFill>
                  <a:srgbClr val="FF0000"/>
                </a:solidFill>
              </a:rPr>
              <a:t>mesofoundations</a:t>
            </a:r>
            <a:r>
              <a:rPr lang="en-US" sz="2200" dirty="0"/>
              <a:t> not </a:t>
            </a:r>
            <a:r>
              <a:rPr lang="en-US" sz="2200" dirty="0" err="1"/>
              <a:t>microfoundtioins</a:t>
            </a:r>
            <a:r>
              <a:rPr lang="en-US" sz="2200" dirty="0"/>
              <a:t> are used;</a:t>
            </a:r>
          </a:p>
          <a:p>
            <a:r>
              <a:rPr lang="en-US" sz="2200" dirty="0"/>
              <a:t>The recognition of </a:t>
            </a:r>
            <a:r>
              <a:rPr lang="en-US" sz="2200" dirty="0">
                <a:solidFill>
                  <a:srgbClr val="FF0000"/>
                </a:solidFill>
              </a:rPr>
              <a:t>positive feedbacks </a:t>
            </a:r>
            <a:r>
              <a:rPr lang="en-US" sz="2200" dirty="0"/>
              <a:t>- not only competition coordinating economic processes, but also other spontaneously emerging mechanisms like cooperation, redistribution, mergers and acquisitions etc. (</a:t>
            </a:r>
            <a:r>
              <a:rPr lang="en-US" sz="2200" dirty="0" err="1"/>
              <a:t>Dementiev</a:t>
            </a:r>
            <a:r>
              <a:rPr lang="en-US" sz="2200" dirty="0"/>
              <a:t> 2002; 2015; </a:t>
            </a:r>
            <a:r>
              <a:rPr lang="en-US" sz="2200" dirty="0" err="1"/>
              <a:t>Mesoeconomics</a:t>
            </a:r>
            <a:r>
              <a:rPr lang="en-US" sz="2200" dirty="0"/>
              <a:t> of Development ... 2011, 21)..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E5DB7F-B6DD-44AE-8C57-7179D7B6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867F07-928F-4DB3-A5E3-52DCF7ED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54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281C6-70EE-4299-9545-7AD5D59F3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Mesoeconomics</a:t>
            </a:r>
            <a:r>
              <a:rPr lang="en-US" sz="3600" dirty="0"/>
              <a:t>’ prerequisites continue evolutionary and institutional traditions -2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0DD4E-98D5-40E0-BB95-52BB1DE9C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2791"/>
            <a:ext cx="8229600" cy="3394472"/>
          </a:xfrm>
        </p:spPr>
        <p:txBody>
          <a:bodyPr>
            <a:noAutofit/>
          </a:bodyPr>
          <a:lstStyle/>
          <a:p>
            <a:r>
              <a:rPr lang="en-US" sz="2200" dirty="0"/>
              <a:t>Economy is considered as a dynamically developing system, in which </a:t>
            </a:r>
            <a:r>
              <a:rPr lang="en-US" sz="2200" dirty="0">
                <a:solidFill>
                  <a:srgbClr val="FF0000"/>
                </a:solidFill>
              </a:rPr>
              <a:t>processes </a:t>
            </a:r>
            <a:r>
              <a:rPr lang="en-US" sz="2200" dirty="0"/>
              <a:t>are important rather than static states (or changing static states); </a:t>
            </a:r>
          </a:p>
          <a:p>
            <a:r>
              <a:rPr lang="en-US" sz="2200" dirty="0"/>
              <a:t>The social conditioning of economic </a:t>
            </a:r>
            <a:r>
              <a:rPr lang="en-US" sz="2200" dirty="0" err="1"/>
              <a:t>mesostructures</a:t>
            </a:r>
            <a:r>
              <a:rPr lang="en-US" sz="2200" dirty="0"/>
              <a:t>;  an "</a:t>
            </a:r>
            <a:r>
              <a:rPr lang="en-US" sz="2200" dirty="0">
                <a:solidFill>
                  <a:srgbClr val="FF0000"/>
                </a:solidFill>
              </a:rPr>
              <a:t>institutional view</a:t>
            </a:r>
            <a:r>
              <a:rPr lang="en-US" sz="2200" dirty="0"/>
              <a:t>" and an understanding of the </a:t>
            </a:r>
            <a:r>
              <a:rPr lang="en-US" sz="2200" dirty="0">
                <a:solidFill>
                  <a:srgbClr val="FF0000"/>
                </a:solidFill>
              </a:rPr>
              <a:t>social embeddedness </a:t>
            </a:r>
            <a:r>
              <a:rPr lang="en-US" sz="2200" dirty="0"/>
              <a:t>(Polanyi, 1944) of economic processes.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E5DB7F-B6DD-44AE-8C57-7179D7B6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867F07-928F-4DB3-A5E3-52DCF7ED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7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BAED5-7EFA-4B8F-A8A8-13008FDC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Money Circulation Mechanisms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16E559-BAA8-49CC-8E10-3FBF90AF8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are the interconnected sets of processes and instruments used by institutional agents within the social and economic national system. Money circulation mechanisms represent the kind of functional </a:t>
            </a:r>
            <a:r>
              <a:rPr lang="en-US" dirty="0" err="1">
                <a:solidFill>
                  <a:srgbClr val="FF0000"/>
                </a:solidFill>
              </a:rPr>
              <a:t>mesoeconomic</a:t>
            </a:r>
            <a:r>
              <a:rPr lang="en-US" dirty="0">
                <a:solidFill>
                  <a:srgbClr val="FF0000"/>
                </a:solidFill>
              </a:rPr>
              <a:t> structure </a:t>
            </a:r>
            <a:r>
              <a:rPr lang="en-US" dirty="0"/>
              <a:t>which provides the economic reproduction and development. 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EECA39-650A-4256-87DF-711CB7DE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906A7-2AF0-4F86-91EA-1EF7CF76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669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1ACEE-AAC0-40E7-93B9-8792894FF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mesoeconomic</a:t>
            </a:r>
            <a:r>
              <a:rPr lang="en-US" dirty="0"/>
              <a:t> approach to money analysis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A55E39-341C-4BEA-A2D5-896F7A869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355726"/>
            <a:ext cx="7772400" cy="1021556"/>
          </a:xfrm>
        </p:spPr>
        <p:txBody>
          <a:bodyPr>
            <a:no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                                                                                            </a:t>
            </a:r>
          </a:p>
          <a:p>
            <a:r>
              <a:rPr lang="en-US" sz="2800" dirty="0"/>
              <a:t>Introductory empirical studies</a:t>
            </a:r>
            <a:endParaRPr lang="ru-RU" sz="28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C40EA0-F441-420F-ABE2-8BEE44F3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3709C6-68C2-4990-9E4B-4800A1FF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94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7F45D-E0A0-4604-9A6C-A3B777B1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BE1046-8A9C-4D83-9BC4-FE9737A35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Money is one of the most studied and at the same time the most mysterious phenomena of economic theory.</a:t>
            </a:r>
          </a:p>
          <a:p>
            <a:r>
              <a:rPr lang="en-US" dirty="0"/>
              <a:t>Orthodox micro- and macroeconomic approaches are not enough to open “the black box” of the real money economy especially in different institutional contexts.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EF9ECE-05CD-4DAC-8E6D-A6234CB8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FBC499-93EE-49F8-A185-E3DEE60EB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707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CB193-90B3-4F61-9052-916063B2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Ingham, G. 2004. </a:t>
            </a:r>
            <a:r>
              <a:rPr lang="en-US" sz="3600" i="1" dirty="0"/>
              <a:t>The Nature of Money</a:t>
            </a:r>
            <a:r>
              <a:rPr lang="en-US" sz="3600" dirty="0"/>
              <a:t>. Cambridge, UK: Polity Press. 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4DB182-2015-458A-A2E4-4D8ED48A7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2791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Building on Schumpeter’s ideas, he examines money in a developmental context: “With its emphasis on the development of capitalism, </a:t>
            </a:r>
            <a:r>
              <a:rPr lang="en-US" sz="2800" i="1" dirty="0"/>
              <a:t>The Nature of Money </a:t>
            </a:r>
            <a:r>
              <a:rPr lang="en-US" sz="2800" dirty="0"/>
              <a:t>helps to position findings </a:t>
            </a:r>
            <a:r>
              <a:rPr lang="en-US" sz="2800" dirty="0">
                <a:solidFill>
                  <a:srgbClr val="FF0000"/>
                </a:solidFill>
              </a:rPr>
              <a:t>from </a:t>
            </a:r>
            <a:r>
              <a:rPr lang="en-US" sz="2800" dirty="0" err="1">
                <a:solidFill>
                  <a:srgbClr val="FF0000"/>
                </a:solidFill>
              </a:rPr>
              <a:t>mesolevel</a:t>
            </a:r>
            <a:r>
              <a:rPr lang="en-US" sz="2800" dirty="0">
                <a:solidFill>
                  <a:srgbClr val="FF0000"/>
                </a:solidFill>
              </a:rPr>
              <a:t> studies of institutional development</a:t>
            </a:r>
            <a:r>
              <a:rPr lang="en-US" sz="2800" dirty="0"/>
              <a:t> in economic sociology within the broader economic and political context of a theory of capitalism” (</a:t>
            </a:r>
            <a:r>
              <a:rPr lang="en-US" sz="2800" dirty="0" err="1"/>
              <a:t>Beckert</a:t>
            </a:r>
            <a:r>
              <a:rPr lang="en-US" sz="2800" dirty="0"/>
              <a:t> 2006, 1299). </a:t>
            </a:r>
            <a:endParaRPr lang="ru-RU" sz="28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4E75F9-1E05-44ED-9523-5EA59DB2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1ED132-7FFC-4B7C-8A28-8132F2C1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68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745D-0719-4E35-A3F6-003D0BC61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1" y="547775"/>
            <a:ext cx="8568952" cy="857250"/>
          </a:xfrm>
        </p:spPr>
        <p:txBody>
          <a:bodyPr>
            <a:noAutofit/>
          </a:bodyPr>
          <a:lstStyle/>
          <a:p>
            <a:r>
              <a:rPr lang="en-US" sz="3000" dirty="0"/>
              <a:t>Kirdina, S., </a:t>
            </a:r>
            <a:r>
              <a:rPr lang="en-US" sz="3000" dirty="0" err="1"/>
              <a:t>Vernikov</a:t>
            </a:r>
            <a:r>
              <a:rPr lang="en-US" sz="3000" dirty="0"/>
              <a:t>, A.  2013. </a:t>
            </a:r>
            <a:r>
              <a:rPr lang="en-US" sz="3000" i="1" dirty="0"/>
              <a:t>Evolution of the Banking System in the Russian Context: An Institutional View.</a:t>
            </a:r>
            <a:r>
              <a:rPr lang="en-US" sz="3000" dirty="0"/>
              <a:t>  JEI 47(2): 475-484. </a:t>
            </a:r>
            <a:endParaRPr lang="ru-RU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8C3216-E4DA-4320-B124-D756F2C12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5646"/>
            <a:ext cx="8229600" cy="274295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A different role of banking for countries where X-matrix institutions   (Kirdina, 2014; Kirdina-Chandler 2017) are predominant (like Russia and China) compared to countries where  Y-matrix institutions are predominant (like  economies of central Europe) is shown. These differences </a:t>
            </a:r>
            <a:r>
              <a:rPr lang="en-US" sz="2400" dirty="0">
                <a:solidFill>
                  <a:srgbClr val="FF0000"/>
                </a:solidFill>
              </a:rPr>
              <a:t>reflect different institutional dynamics</a:t>
            </a:r>
            <a:r>
              <a:rPr lang="en-US" sz="2400" dirty="0"/>
              <a:t> inherent to two fundamentally different types of societies. </a:t>
            </a:r>
            <a:endParaRPr lang="ru-RU" sz="24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F8AF20-84F2-4F79-BE90-CF387B05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9CC19F-B556-482B-8417-95FF2137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209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C9899-F0B2-491F-BD73-4A30914F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857250"/>
          </a:xfrm>
        </p:spPr>
        <p:txBody>
          <a:bodyPr>
            <a:noAutofit/>
          </a:bodyPr>
          <a:lstStyle/>
          <a:p>
            <a:r>
              <a:rPr lang="en-US" sz="3000" dirty="0" err="1"/>
              <a:t>Maevsky</a:t>
            </a:r>
            <a:r>
              <a:rPr lang="en-US" sz="3000" dirty="0"/>
              <a:t>, V.,</a:t>
            </a:r>
            <a:r>
              <a:rPr lang="en-US" sz="3000" dirty="0" err="1"/>
              <a:t>Malkov</a:t>
            </a:r>
            <a:r>
              <a:rPr lang="en-US" sz="3000" dirty="0"/>
              <a:t>, S.,</a:t>
            </a:r>
            <a:r>
              <a:rPr lang="en-US" sz="3000" dirty="0" err="1"/>
              <a:t>Rubinstein,A</a:t>
            </a:r>
            <a:r>
              <a:rPr lang="en-US" sz="3000" dirty="0"/>
              <a:t>. 2019. </a:t>
            </a:r>
            <a:r>
              <a:rPr lang="en-US" sz="3000" i="1" dirty="0"/>
              <a:t>Analysis of the Relationship between Issuing Money, Inflation and Economic Growth…</a:t>
            </a:r>
            <a:r>
              <a:rPr lang="en-US" sz="3000" dirty="0"/>
              <a:t> </a:t>
            </a:r>
            <a:r>
              <a:rPr lang="en-US" sz="3000" dirty="0" err="1"/>
              <a:t>Voprosy</a:t>
            </a:r>
            <a:r>
              <a:rPr lang="en-US" sz="3000" dirty="0"/>
              <a:t> </a:t>
            </a:r>
            <a:r>
              <a:rPr lang="en-US" sz="3000" dirty="0" err="1"/>
              <a:t>Ekonomiki</a:t>
            </a:r>
            <a:r>
              <a:rPr lang="en-US" sz="3000" dirty="0"/>
              <a:t>  8: 45-66. (In Russ.).</a:t>
            </a:r>
            <a:endParaRPr lang="ru-RU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846947-F02A-494B-B00B-48BDF91B2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78542"/>
            <a:ext cx="8229600" cy="273975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Calculations based on the </a:t>
            </a:r>
            <a:r>
              <a:rPr lang="en-US" dirty="0" err="1"/>
              <a:t>mesoeconomic</a:t>
            </a:r>
            <a:r>
              <a:rPr lang="en-US" dirty="0"/>
              <a:t> model allowed them to obtain non-trivial theoretical results contributing to the discussion </a:t>
            </a:r>
            <a:r>
              <a:rPr lang="en-US" dirty="0">
                <a:solidFill>
                  <a:srgbClr val="FF0000"/>
                </a:solidFill>
              </a:rPr>
              <a:t>on the neutrality/non-neutrality of money</a:t>
            </a:r>
            <a:r>
              <a:rPr lang="en-US" dirty="0"/>
              <a:t>. </a:t>
            </a:r>
          </a:p>
          <a:p>
            <a:r>
              <a:rPr lang="en-US" dirty="0"/>
              <a:t>It is shown that the phenomenon of money neutrality in the long run is not a general rule, as it is in the orthodox economic model, but just a special case. </a:t>
            </a:r>
          </a:p>
          <a:p>
            <a:r>
              <a:rPr lang="en-US" dirty="0"/>
              <a:t>On the contrary, the general rule can be considered as the phenomenon of </a:t>
            </a:r>
            <a:r>
              <a:rPr lang="en-US" dirty="0">
                <a:solidFill>
                  <a:srgbClr val="FF0000"/>
                </a:solidFill>
              </a:rPr>
              <a:t>non-neutrality of money in the long run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710484-34B2-4EA7-A112-66D26134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B27C7A-80BC-4E9A-B1CD-1373788B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34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AC29E-5BFC-49F4-8892-29EFC199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discussion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3888B6-3204-45C1-846E-6C47048DC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There is still work to be done in the research of money and money circulation, but </a:t>
            </a:r>
            <a:r>
              <a:rPr lang="en-US" dirty="0">
                <a:solidFill>
                  <a:srgbClr val="FF0000"/>
                </a:solidFill>
              </a:rPr>
              <a:t>perspectives for </a:t>
            </a:r>
            <a:r>
              <a:rPr lang="en-US" dirty="0"/>
              <a:t>such work are different for orthodox and heterodox economic theory especially for </a:t>
            </a:r>
            <a:r>
              <a:rPr lang="en-US" dirty="0">
                <a:solidFill>
                  <a:srgbClr val="FF0000"/>
                </a:solidFill>
              </a:rPr>
              <a:t>heterodox </a:t>
            </a:r>
            <a:r>
              <a:rPr lang="en-US" dirty="0" err="1">
                <a:solidFill>
                  <a:srgbClr val="FF0000"/>
                </a:solidFill>
              </a:rPr>
              <a:t>mesoeconomics</a:t>
            </a:r>
            <a:r>
              <a:rPr lang="en-US" dirty="0"/>
              <a:t>.</a:t>
            </a:r>
          </a:p>
          <a:p>
            <a:r>
              <a:rPr lang="en-US" dirty="0"/>
              <a:t>Some results based on the </a:t>
            </a:r>
            <a:r>
              <a:rPr lang="en-US" dirty="0" err="1"/>
              <a:t>mesoeconomic</a:t>
            </a:r>
            <a:r>
              <a:rPr lang="en-US" dirty="0"/>
              <a:t> approach are very promising:</a:t>
            </a:r>
          </a:p>
          <a:p>
            <a:pPr marL="0" indent="0">
              <a:buNone/>
            </a:pPr>
            <a:r>
              <a:rPr lang="en-US" dirty="0"/>
              <a:t>- a deeper understanding of </a:t>
            </a:r>
            <a:r>
              <a:rPr lang="en-US" dirty="0">
                <a:solidFill>
                  <a:srgbClr val="FF0000"/>
                </a:solidFill>
              </a:rPr>
              <a:t>the nature of money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- identification of </a:t>
            </a:r>
            <a:r>
              <a:rPr lang="en-US" dirty="0">
                <a:solidFill>
                  <a:srgbClr val="FF0000"/>
                </a:solidFill>
              </a:rPr>
              <a:t>the specifics of the monetary infrastructure </a:t>
            </a:r>
            <a:r>
              <a:rPr lang="en-US" dirty="0"/>
              <a:t>in various institutional contexts;</a:t>
            </a:r>
          </a:p>
          <a:p>
            <a:pPr marL="0" indent="0">
              <a:buNone/>
            </a:pPr>
            <a:r>
              <a:rPr lang="en-US" dirty="0"/>
              <a:t>- the reliance on </a:t>
            </a:r>
            <a:r>
              <a:rPr lang="en-US" dirty="0" err="1"/>
              <a:t>mesofoundations</a:t>
            </a:r>
            <a:r>
              <a:rPr lang="en-US" dirty="0"/>
              <a:t> allows consideration of endogenous money circulation in the context of capital reproduction processes and to identify the conditions of </a:t>
            </a:r>
            <a:r>
              <a:rPr lang="en-US" dirty="0">
                <a:solidFill>
                  <a:srgbClr val="FF0000"/>
                </a:solidFill>
              </a:rPr>
              <a:t>neutrality / non-neutrality of money in the short and long term</a:t>
            </a:r>
            <a:r>
              <a:rPr lang="en-US" dirty="0"/>
              <a:t>.</a:t>
            </a:r>
          </a:p>
          <a:p>
            <a:r>
              <a:rPr lang="en-US" dirty="0"/>
              <a:t>The main challenges for ongoing </a:t>
            </a:r>
            <a:r>
              <a:rPr lang="en-US" dirty="0" err="1"/>
              <a:t>mesoeconomic</a:t>
            </a:r>
            <a:r>
              <a:rPr lang="en-US" dirty="0"/>
              <a:t> research of money and money circulation are connected with </a:t>
            </a:r>
            <a:r>
              <a:rPr lang="en-US" dirty="0">
                <a:solidFill>
                  <a:srgbClr val="FF0000"/>
                </a:solidFill>
              </a:rPr>
              <a:t>overcoming its fragmentation and providing deeper methodological reflection.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919DD5-D95A-4944-BCBD-A4538103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594D7C-1466-4800-BCE0-E8B17C1C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06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3620835E-8F39-4A34-A6C7-0CF0AEB320D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25241" y="303610"/>
            <a:ext cx="5647134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kumimoji="0" lang="en-US"/>
            </a:br>
            <a:br>
              <a:rPr kumimoji="0" lang="en-US"/>
            </a:br>
            <a:br>
              <a:rPr kumimoji="0" lang="en-US"/>
            </a:br>
            <a:br>
              <a:rPr kumimoji="0" lang="ru-RU"/>
            </a:br>
            <a:endParaRPr kumimoji="0" lang="ru-RU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A4247E08-119E-4CE2-82D2-44C9C6957D4A}"/>
              </a:ext>
            </a:extLst>
          </p:cNvPr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925241" y="2193132"/>
            <a:ext cx="5509022" cy="2431256"/>
          </a:xfrm>
        </p:spPr>
        <p:txBody>
          <a:bodyPr rtlCol="0">
            <a:normAutofit fontScale="77500" lnSpcReduction="20000"/>
          </a:bodyPr>
          <a:lstStyle/>
          <a:p>
            <a:pPr algn="ctr">
              <a:lnSpc>
                <a:spcPct val="80000"/>
              </a:lnSpc>
              <a:buNone/>
              <a:defRPr/>
            </a:pPr>
            <a:endParaRPr lang="en-US" sz="150" dirty="0"/>
          </a:p>
          <a:p>
            <a:pPr algn="ctr">
              <a:lnSpc>
                <a:spcPct val="80000"/>
              </a:lnSpc>
              <a:buNone/>
              <a:defRPr/>
            </a:pPr>
            <a:endParaRPr lang="ru-RU" sz="3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300" dirty="0">
              <a:hlinkClick r:id="rId3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ru-RU" sz="3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700" dirty="0"/>
              <a:t>Svetlana KIRDINA-CHANDLER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700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325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kirdina777@gmail.com</a:t>
            </a:r>
            <a:endParaRPr lang="en-US" sz="2325" dirty="0">
              <a:solidFill>
                <a:srgbClr val="0070C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325" dirty="0">
                <a:solidFill>
                  <a:srgbClr val="0070C0"/>
                </a:solidFill>
              </a:rPr>
              <a:t>kirdina@bk.ru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325" dirty="0">
              <a:solidFill>
                <a:srgbClr val="7030A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325" dirty="0">
                <a:solidFill>
                  <a:srgbClr val="7030A0"/>
                </a:solidFill>
              </a:rPr>
              <a:t>www.kirdina.ru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550" dirty="0">
              <a:solidFill>
                <a:srgbClr val="7030A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2025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25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500" b="1" dirty="0"/>
              <a:t>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15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6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ru-RU" sz="600" b="1" dirty="0"/>
          </a:p>
        </p:txBody>
      </p:sp>
      <p:sp>
        <p:nvSpPr>
          <p:cNvPr id="32772" name="Rectangle 5">
            <a:extLst>
              <a:ext uri="{FF2B5EF4-FFF2-40B4-BE49-F238E27FC236}">
                <a16:creationId xmlns:a16="http://schemas.microsoft.com/office/drawing/2014/main" id="{397504AC-8F6C-41D3-8E03-D279C23D3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859" y="1417138"/>
            <a:ext cx="4536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Thank you for your attention!</a:t>
            </a:r>
            <a:endParaRPr lang="ru-RU" altLang="ru-RU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2773" name="Номер слайда 5">
            <a:extLst>
              <a:ext uri="{FF2B5EF4-FFF2-40B4-BE49-F238E27FC236}">
                <a16:creationId xmlns:a16="http://schemas.microsoft.com/office/drawing/2014/main" id="{5C70773C-9F52-4F79-88A7-E5139406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4B050E-BF59-4281-BAA6-85BF7CD95B54}" type="slidenum">
              <a:rPr lang="ru-RU" altLang="ru-RU" sz="15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78A81FB6-D49D-40AA-80F0-E9224EFF9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AFEE 2021 January 5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A6BDC-E1B2-49CF-87AB-3058F91D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EF7736-E5B9-4527-A02E-4E134A927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200151"/>
            <a:ext cx="7859216" cy="33944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Microeconomic approach</a:t>
            </a:r>
          </a:p>
          <a:p>
            <a:r>
              <a:rPr lang="en-US" dirty="0"/>
              <a:t>Macroeconomic approach</a:t>
            </a:r>
          </a:p>
          <a:p>
            <a:r>
              <a:rPr lang="en-US" dirty="0"/>
              <a:t>Heterodox traditions</a:t>
            </a:r>
          </a:p>
          <a:p>
            <a:r>
              <a:rPr lang="en-US" dirty="0" err="1"/>
              <a:t>Mesoeconomic</a:t>
            </a:r>
            <a:r>
              <a:rPr lang="en-US" dirty="0"/>
              <a:t> heterodox approach</a:t>
            </a:r>
          </a:p>
          <a:p>
            <a:r>
              <a:rPr lang="en-US" dirty="0"/>
              <a:t>Introductory empirical studies</a:t>
            </a:r>
            <a:r>
              <a:rPr lang="ru-RU" dirty="0"/>
              <a:t> </a:t>
            </a:r>
            <a:endParaRPr lang="en-US" dirty="0"/>
          </a:p>
          <a:p>
            <a:r>
              <a:rPr lang="en-US" dirty="0"/>
              <a:t>Conclusion</a:t>
            </a:r>
            <a:r>
              <a:rPr lang="ru-RU" dirty="0"/>
              <a:t>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EB63C9-92BD-459A-AC90-3CEF22CA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1BBB83-1B62-443E-BC75-61B039781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16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1ACEE-AAC0-40E7-93B9-8792894FF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Money in microeconomics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A55E39-341C-4BEA-A2D5-896F7A869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Microeconomic approach</a:t>
            </a:r>
            <a:endParaRPr lang="ru-RU" sz="28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C40EA0-F441-420F-ABE2-8BEE44F3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3709C6-68C2-4990-9E4B-4800A1FF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9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B8FD5-117A-4AA1-866C-1D0A06A4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48" y="184592"/>
            <a:ext cx="8651304" cy="857250"/>
          </a:xfrm>
        </p:spPr>
        <p:txBody>
          <a:bodyPr>
            <a:noAutofit/>
          </a:bodyPr>
          <a:lstStyle/>
          <a:p>
            <a:r>
              <a:rPr lang="en-US" sz="3600" dirty="0"/>
              <a:t>Money in Microeconomic equilibrium models 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145E3F-6C3D-460D-A559-F5A99B42D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/>
              <a:t> “The biggest challenge with analyzing money is that even the most sophisticated model of economics has </a:t>
            </a:r>
            <a:r>
              <a:rPr lang="en-US" sz="2400" dirty="0">
                <a:solidFill>
                  <a:srgbClr val="FF0000"/>
                </a:solidFill>
              </a:rPr>
              <a:t>no place for it. </a:t>
            </a:r>
            <a:r>
              <a:rPr lang="en-US" sz="2400" dirty="0"/>
              <a:t>Such a model is, of course, a version of the </a:t>
            </a:r>
            <a:r>
              <a:rPr lang="en-US" sz="2400" dirty="0" err="1"/>
              <a:t>Walrasian</a:t>
            </a:r>
            <a:r>
              <a:rPr lang="en-US" sz="2400" dirty="0"/>
              <a:t> general equilibrium model proposed by Arrow and Debreu ”(Hahn 1983: 1)</a:t>
            </a:r>
            <a:r>
              <a:rPr lang="ru-RU" sz="2400" dirty="0"/>
              <a:t>.</a:t>
            </a:r>
          </a:p>
          <a:p>
            <a:r>
              <a:rPr lang="en-US" sz="2400" dirty="0"/>
              <a:t>“</a:t>
            </a:r>
            <a:r>
              <a:rPr lang="en-US" sz="2400" dirty="0">
                <a:solidFill>
                  <a:srgbClr val="FF0000"/>
                </a:solidFill>
              </a:rPr>
              <a:t>Money does not even appear in the analytical space </a:t>
            </a:r>
            <a:r>
              <a:rPr lang="en-US" sz="2400" dirty="0"/>
              <a:t>of some of the most prestigious, mathematically sophisticated economic models, such as the Arrow-Debreu general equilibrium model” (I</a:t>
            </a:r>
            <a:r>
              <a:rPr lang="en-GB" sz="2400" dirty="0" err="1"/>
              <a:t>ngham</a:t>
            </a:r>
            <a:r>
              <a:rPr lang="en-GB" sz="2400" dirty="0"/>
              <a:t> 2004:</a:t>
            </a:r>
            <a:r>
              <a:rPr lang="ru-RU" sz="2400" dirty="0"/>
              <a:t> 8</a:t>
            </a:r>
            <a:r>
              <a:rPr lang="en-US" sz="2400" dirty="0"/>
              <a:t>)</a:t>
            </a:r>
            <a:r>
              <a:rPr lang="ru-RU" sz="2400" dirty="0"/>
              <a:t>. </a:t>
            </a:r>
            <a:endParaRPr lang="en-US" sz="2400" dirty="0"/>
          </a:p>
          <a:p>
            <a:r>
              <a:rPr lang="en-US" sz="2400" dirty="0"/>
              <a:t>”The difficulties which the mainstream analysis has in dealing with money and credit are well-known ... The mainstream approach has generally seen </a:t>
            </a:r>
            <a:r>
              <a:rPr lang="en-US" sz="2400" dirty="0">
                <a:solidFill>
                  <a:srgbClr val="FF0000"/>
                </a:solidFill>
              </a:rPr>
              <a:t>‘money as a veil’</a:t>
            </a:r>
            <a:r>
              <a:rPr lang="en-US" sz="2400" dirty="0"/>
              <a:t> ” (Sawyer 2010: 296-297),  without delving into the essence of the very process of money circulation.</a:t>
            </a:r>
          </a:p>
          <a:p>
            <a:r>
              <a:rPr lang="en-US" sz="2400" b="1" dirty="0"/>
              <a:t>So money in equilibrium microeconomic models is of </a:t>
            </a:r>
            <a:r>
              <a:rPr lang="en-US" sz="2400" b="1" dirty="0">
                <a:solidFill>
                  <a:srgbClr val="FF0000"/>
                </a:solidFill>
              </a:rPr>
              <a:t>no fundamental importance.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DB1FE8-85E3-4EAA-AE55-7F6CD67A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96D560-9565-4A08-B9F5-3E8601CD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1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1ACEE-AAC0-40E7-93B9-8792894FF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Money in macroeconomics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A55E39-341C-4BEA-A2D5-896F7A869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Macroeconomic approach</a:t>
            </a:r>
            <a:endParaRPr lang="ru-RU" sz="28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C40EA0-F441-420F-ABE2-8BEE44F3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3709C6-68C2-4990-9E4B-4800A1FF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9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179FF-C18C-4620-8E41-BB08ACC2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435280" cy="857250"/>
          </a:xfrm>
        </p:spPr>
        <p:txBody>
          <a:bodyPr>
            <a:normAutofit/>
          </a:bodyPr>
          <a:lstStyle/>
          <a:p>
            <a:r>
              <a:rPr lang="en-US" sz="3600" dirty="0"/>
              <a:t>Does money feature in Macroeconomics?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6A1163-2606-4DC5-A75B-51F27302A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07288" cy="3394472"/>
          </a:xfrm>
        </p:spPr>
        <p:txBody>
          <a:bodyPr>
            <a:noAutofit/>
          </a:bodyPr>
          <a:lstStyle/>
          <a:p>
            <a:r>
              <a:rPr lang="en-US" sz="1800" dirty="0"/>
              <a:t>Keynes J.M. proposed a more realistic approach to analysis of money circulation when he introduced </a:t>
            </a:r>
            <a:r>
              <a:rPr lang="en-US" sz="1800" dirty="0">
                <a:solidFill>
                  <a:srgbClr val="FF0000"/>
                </a:solidFill>
              </a:rPr>
              <a:t>‘the transmission mechanism of monetary policy</a:t>
            </a:r>
            <a:r>
              <a:rPr lang="en-US" sz="1800" dirty="0"/>
              <a:t>’. </a:t>
            </a:r>
          </a:p>
          <a:p>
            <a:r>
              <a:rPr lang="en-US" sz="1800" dirty="0"/>
              <a:t>However, the current understanding of the transmission mechanisms in mainstream macroeconomics is “masked” in an econometric model where </a:t>
            </a:r>
            <a:r>
              <a:rPr lang="en-US" sz="1800" dirty="0">
                <a:solidFill>
                  <a:srgbClr val="FF0000"/>
                </a:solidFill>
              </a:rPr>
              <a:t>money circulation mechanisms are not studied</a:t>
            </a:r>
            <a:r>
              <a:rPr lang="en-US" sz="1800" dirty="0"/>
              <a:t>, but only the closeness of the correlations between changes in money supply and gross output (or total expenditure). Mainstream monetary economics regards the economy as a “black box” within which unknown processes take place (</a:t>
            </a:r>
            <a:r>
              <a:rPr lang="en-US" sz="1800" dirty="0" err="1"/>
              <a:t>Moiseev</a:t>
            </a:r>
            <a:r>
              <a:rPr lang="en-US" sz="1800" dirty="0"/>
              <a:t> 2002). </a:t>
            </a:r>
          </a:p>
          <a:p>
            <a:r>
              <a:rPr lang="en-US" sz="1800" b="1" dirty="0"/>
              <a:t>In the macroeconomic models of which are also based </a:t>
            </a:r>
            <a:r>
              <a:rPr lang="en-US" sz="1800" b="1" dirty="0">
                <a:solidFill>
                  <a:srgbClr val="FF0000"/>
                </a:solidFill>
              </a:rPr>
              <a:t>on </a:t>
            </a:r>
            <a:r>
              <a:rPr lang="en-US" sz="1800" b="1" dirty="0" err="1">
                <a:solidFill>
                  <a:srgbClr val="FF0000"/>
                </a:solidFill>
              </a:rPr>
              <a:t>microfoundations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(Lavoie 2009; </a:t>
            </a:r>
            <a:r>
              <a:rPr lang="en-US" sz="1800" dirty="0" err="1"/>
              <a:t>Aboobaker</a:t>
            </a:r>
            <a:r>
              <a:rPr lang="en-US" sz="1800" dirty="0"/>
              <a:t>, Köhler, </a:t>
            </a:r>
            <a:r>
              <a:rPr lang="en-US" sz="1800" dirty="0" err="1"/>
              <a:t>Prante</a:t>
            </a:r>
            <a:r>
              <a:rPr lang="en-US" sz="1800" dirty="0"/>
              <a:t>, </a:t>
            </a:r>
            <a:r>
              <a:rPr lang="en-US" sz="1800" dirty="0" err="1"/>
              <a:t>Tarne</a:t>
            </a:r>
            <a:r>
              <a:rPr lang="en-US" sz="1800" dirty="0"/>
              <a:t> 2016</a:t>
            </a:r>
            <a:r>
              <a:rPr lang="en-US" sz="1800" b="1" dirty="0"/>
              <a:t>)</a:t>
            </a:r>
            <a:r>
              <a:rPr lang="ru-RU" sz="1800" b="1" dirty="0"/>
              <a:t> </a:t>
            </a:r>
            <a:r>
              <a:rPr lang="en-US" sz="1800" b="1" dirty="0"/>
              <a:t>namely </a:t>
            </a:r>
            <a:r>
              <a:rPr lang="en-US" sz="1800" b="1" dirty="0">
                <a:solidFill>
                  <a:srgbClr val="FF0000"/>
                </a:solidFill>
              </a:rPr>
              <a:t>DSGE models</a:t>
            </a:r>
            <a:r>
              <a:rPr lang="en-US" sz="1800" b="1" dirty="0"/>
              <a:t>, 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money continues to be considered mainly </a:t>
            </a:r>
            <a:r>
              <a:rPr lang="en-US" sz="1800" b="1" dirty="0">
                <a:solidFill>
                  <a:srgbClr val="FF0000"/>
                </a:solidFill>
              </a:rPr>
              <a:t>from the point of view of money supply</a:t>
            </a:r>
            <a:r>
              <a:rPr lang="en-US" sz="1800" b="1" dirty="0"/>
              <a:t>.</a:t>
            </a:r>
            <a:endParaRPr lang="ru-RU" sz="1800" b="1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7BDC46-2144-455C-984E-D857BA1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AFEE 2021 January 5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0B6A05-3959-421E-9C91-67529985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9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CE9AA-14A6-47D5-A1CF-9B9141D9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not Macroeconomics?</a:t>
            </a:r>
            <a:endParaRPr lang="ru-RU" sz="36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001A748-26B8-4482-9F39-F890D50A12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7583" y="1314408"/>
            <a:ext cx="2012334" cy="2555345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3EB4693-DA08-4D02-905F-068F25ED7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5167" y="1325310"/>
            <a:ext cx="468052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The macroeconomic approach is really not applicable to the analysis of complex structures. “Macroeconomic models are </a:t>
            </a:r>
            <a:r>
              <a:rPr lang="en-US" sz="2200" dirty="0">
                <a:solidFill>
                  <a:srgbClr val="FF0000"/>
                </a:solidFill>
              </a:rPr>
              <a:t>non-historical </a:t>
            </a:r>
            <a:r>
              <a:rPr lang="en-US" sz="2200" dirty="0"/>
              <a:t>and do not contain anything that </a:t>
            </a:r>
            <a:r>
              <a:rPr lang="en-US" sz="2200" dirty="0">
                <a:solidFill>
                  <a:srgbClr val="FF0000"/>
                </a:solidFill>
              </a:rPr>
              <a:t>would distinguish </a:t>
            </a:r>
            <a:r>
              <a:rPr lang="en-US" sz="2200" dirty="0"/>
              <a:t>market economies from Soviet-type economies or from the economies of Ancient Rome and medieval China” (Baumol 2001: 84).</a:t>
            </a:r>
          </a:p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C44F1-F9CC-4081-978F-B05C2A52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4C8650-1903-4D12-9C9C-336703A4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9FA5F-4667-41A1-BDC5-46EF39102DF9}"/>
              </a:ext>
            </a:extLst>
          </p:cNvPr>
          <p:cNvSpPr txBox="1"/>
          <p:nvPr/>
        </p:nvSpPr>
        <p:spPr>
          <a:xfrm>
            <a:off x="979130" y="4120932"/>
            <a:ext cx="1709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William Baumol</a:t>
            </a:r>
            <a:r>
              <a:rPr lang="en-US" dirty="0"/>
              <a:t>,</a:t>
            </a:r>
            <a:r>
              <a:rPr lang="ru-RU" dirty="0"/>
              <a:t> </a:t>
            </a:r>
            <a:endParaRPr lang="en-US" dirty="0"/>
          </a:p>
          <a:p>
            <a:r>
              <a:rPr lang="en-US" dirty="0"/>
              <a:t>  </a:t>
            </a:r>
            <a:r>
              <a:rPr lang="ru-RU" dirty="0"/>
              <a:t>1992-2017</a:t>
            </a:r>
          </a:p>
        </p:txBody>
      </p:sp>
    </p:spTree>
    <p:extLst>
      <p:ext uri="{BB962C8B-B14F-4D97-AF65-F5344CB8AC3E}">
        <p14:creationId xmlns:p14="http://schemas.microsoft.com/office/powerpoint/2010/main" val="74712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4C782-084B-4D22-B57A-A660E996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in modern economic theory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950556-79B7-40BF-8218-FD17C412F9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</a:t>
            </a:r>
            <a:r>
              <a:rPr lang="en-US" i="1" dirty="0"/>
              <a:t>Microeconomics</a:t>
            </a:r>
            <a:r>
              <a:rPr lang="en-US" dirty="0"/>
              <a:t> money is just  ‘a veil’ on economic relations between economic agents.</a:t>
            </a:r>
          </a:p>
          <a:p>
            <a:r>
              <a:rPr lang="en-US" dirty="0"/>
              <a:t>In </a:t>
            </a:r>
            <a:r>
              <a:rPr lang="en-US" i="1" dirty="0"/>
              <a:t>Macroeconomics </a:t>
            </a:r>
            <a:r>
              <a:rPr lang="en-US" dirty="0"/>
              <a:t>monetary and financial theories, as a rule, consider macroeconomic aggregates (money and GDP) and do not investigate the role of money in the process of the whole economic and social reproduction.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7103B98-B19E-45CA-891F-FED1262A70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396779"/>
            <a:ext cx="4038600" cy="3000817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25F509-2DAC-48C7-8B91-297C4DBA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AFEE 2021 January 5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9D54BA-F864-4161-A4D0-5769BE9A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43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6517</TotalTime>
  <Words>1706</Words>
  <Application>Microsoft Office PowerPoint</Application>
  <PresentationFormat>Экран (16:9)</PresentationFormat>
  <Paragraphs>150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  </vt:lpstr>
      <vt:lpstr>Motivation</vt:lpstr>
      <vt:lpstr>Outline</vt:lpstr>
      <vt:lpstr>Money in microeconomics</vt:lpstr>
      <vt:lpstr>Money in Microeconomic equilibrium models </vt:lpstr>
      <vt:lpstr>Money in macroeconomics</vt:lpstr>
      <vt:lpstr>Does money feature in Macroeconomics?</vt:lpstr>
      <vt:lpstr>Why not Macroeconomics?</vt:lpstr>
      <vt:lpstr>Money in modern economic theory</vt:lpstr>
      <vt:lpstr>Classical figures and money</vt:lpstr>
      <vt:lpstr>Thorstein B. Veblen (1857-1929)</vt:lpstr>
      <vt:lpstr>John R. Commons (1862-1945)</vt:lpstr>
      <vt:lpstr>Joseph A. Schumpeter (1883-1950) </vt:lpstr>
      <vt:lpstr>Money in heterodox mesoeconomics</vt:lpstr>
      <vt:lpstr>Modern heterodox Mesoeconomics </vt:lpstr>
      <vt:lpstr>Mesoeconomics’ prerequisites continue evolutionary and institutional traditions -1</vt:lpstr>
      <vt:lpstr>Mesoeconomics’ prerequisites continue evolutionary and institutional traditions -2</vt:lpstr>
      <vt:lpstr>Money Circulation Mechanisms</vt:lpstr>
      <vt:lpstr>mesoeconomic approach to money analysis</vt:lpstr>
      <vt:lpstr>Ingham, G. 2004. The Nature of Money. Cambridge, UK: Polity Press. </vt:lpstr>
      <vt:lpstr>Kirdina, S., Vernikov, A.  2013. Evolution of the Banking System in the Russian Context: An Institutional View.  JEI 47(2): 475-484. </vt:lpstr>
      <vt:lpstr>Maevsky, V.,Malkov, S.,Rubinstein,A. 2019. Analysis of the Relationship between Issuing Money, Inflation and Economic Growth… Voprosy Ekonomiki  8: 45-66. (In Russ.).</vt:lpstr>
      <vt:lpstr>Conclusion and discussion 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</dc:title>
  <dc:creator>Svetlana Kirdina</dc:creator>
  <cp:lastModifiedBy>Svetlana Kirdina</cp:lastModifiedBy>
  <cp:revision>88</cp:revision>
  <dcterms:created xsi:type="dcterms:W3CDTF">2019-09-04T12:47:36Z</dcterms:created>
  <dcterms:modified xsi:type="dcterms:W3CDTF">2021-01-05T19:30:14Z</dcterms:modified>
</cp:coreProperties>
</file>