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9" r:id="rId2"/>
    <p:sldId id="260" r:id="rId3"/>
    <p:sldId id="342" r:id="rId4"/>
    <p:sldId id="303" r:id="rId5"/>
    <p:sldId id="305" r:id="rId6"/>
    <p:sldId id="309" r:id="rId7"/>
    <p:sldId id="320" r:id="rId8"/>
    <p:sldId id="313" r:id="rId9"/>
    <p:sldId id="344" r:id="rId10"/>
    <p:sldId id="346" r:id="rId11"/>
    <p:sldId id="339" r:id="rId12"/>
    <p:sldId id="336" r:id="rId13"/>
    <p:sldId id="347" r:id="rId14"/>
    <p:sldId id="340" r:id="rId15"/>
    <p:sldId id="331" r:id="rId16"/>
    <p:sldId id="322" r:id="rId17"/>
    <p:sldId id="334" r:id="rId18"/>
    <p:sldId id="343" r:id="rId19"/>
    <p:sldId id="290"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CCFF"/>
    <a:srgbClr val="CC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2" autoAdjust="0"/>
    <p:restoredTop sz="92358" autoAdjust="0"/>
  </p:normalViewPr>
  <p:slideViewPr>
    <p:cSldViewPr>
      <p:cViewPr>
        <p:scale>
          <a:sx n="90" d="100"/>
          <a:sy n="90" d="100"/>
        </p:scale>
        <p:origin x="-1074"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1043;&#1088;&#1072;&#1092;&#1080;&#1082;%20X%20Y%20%20&#1074;%20&#1084;&#1080;&#1088;&#1086;&#1074;&#1086;&#1084;%20&#1042;&#1042;&#105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6"/>
  <c:chart>
    <c:plotArea>
      <c:layout>
        <c:manualLayout>
          <c:layoutTarget val="inner"/>
          <c:xMode val="edge"/>
          <c:yMode val="edge"/>
          <c:x val="0.105150214117972"/>
          <c:y val="0.13230580220025687"/>
          <c:w val="0.73159921821826401"/>
          <c:h val="0.74510084265782806"/>
        </c:manualLayout>
      </c:layout>
      <c:lineChart>
        <c:grouping val="standard"/>
        <c:ser>
          <c:idx val="0"/>
          <c:order val="0"/>
          <c:tx>
            <c:v>X-GDP</c:v>
          </c:tx>
          <c:marker>
            <c:symbol val="none"/>
          </c:marker>
          <c:cat>
            <c:numRef>
              <c:f>Лист1!$AL$8:$AL$196</c:f>
              <c:numCache>
                <c:formatCode>General</c:formatCode>
                <c:ptCount val="189"/>
                <c:pt idx="0">
                  <c:v>1820</c:v>
                </c:pt>
                <c:pt idx="30">
                  <c:v>1850</c:v>
                </c:pt>
                <c:pt idx="50">
                  <c:v>1870</c:v>
                </c:pt>
                <c:pt idx="90">
                  <c:v>1910</c:v>
                </c:pt>
                <c:pt idx="110">
                  <c:v>1930</c:v>
                </c:pt>
                <c:pt idx="130">
                  <c:v>1950</c:v>
                </c:pt>
                <c:pt idx="150">
                  <c:v>1970</c:v>
                </c:pt>
                <c:pt idx="170">
                  <c:v>1990</c:v>
                </c:pt>
                <c:pt idx="188">
                  <c:v>2008</c:v>
                </c:pt>
              </c:numCache>
            </c:numRef>
          </c:cat>
          <c:val>
            <c:numRef>
              <c:f>Лист1!$AJ$8:$AJ$199</c:f>
              <c:numCache>
                <c:formatCode>0.00</c:formatCode>
                <c:ptCount val="192"/>
                <c:pt idx="0">
                  <c:v>0.57872380432178083</c:v>
                </c:pt>
                <c:pt idx="1">
                  <c:v>0.57298008462047512</c:v>
                </c:pt>
                <c:pt idx="2">
                  <c:v>0.56737100891548164</c:v>
                </c:pt>
                <c:pt idx="3">
                  <c:v>0.56189189757963742</c:v>
                </c:pt>
                <c:pt idx="4">
                  <c:v>0.55653828535960159</c:v>
                </c:pt>
                <c:pt idx="5">
                  <c:v>0.551305909239308</c:v>
                </c:pt>
                <c:pt idx="6">
                  <c:v>0.54619069711861712</c:v>
                </c:pt>
                <c:pt idx="7">
                  <c:v>0.54118875724413162</c:v>
                </c:pt>
                <c:pt idx="8">
                  <c:v>0.53629636833446159</c:v>
                </c:pt>
                <c:pt idx="9">
                  <c:v>0.53150997034725556</c:v>
                </c:pt>
                <c:pt idx="10">
                  <c:v>0.526826155839896</c:v>
                </c:pt>
                <c:pt idx="11">
                  <c:v>0.52224166187978305</c:v>
                </c:pt>
                <c:pt idx="12">
                  <c:v>0.51775336246385661</c:v>
                </c:pt>
                <c:pt idx="13">
                  <c:v>0.51335826141032259</c:v>
                </c:pt>
                <c:pt idx="14">
                  <c:v>0.5090534856886515</c:v>
                </c:pt>
                <c:pt idx="15">
                  <c:v>0.50483627915661156</c:v>
                </c:pt>
                <c:pt idx="16">
                  <c:v>0.50070399667566701</c:v>
                </c:pt>
                <c:pt idx="17">
                  <c:v>0.49665409857834408</c:v>
                </c:pt>
                <c:pt idx="18">
                  <c:v>0.49268414546323502</c:v>
                </c:pt>
                <c:pt idx="19">
                  <c:v>0.48879179329522532</c:v>
                </c:pt>
                <c:pt idx="20">
                  <c:v>0.48497478879027589</c:v>
                </c:pt>
                <c:pt idx="21">
                  <c:v>0.48123096506564589</c:v>
                </c:pt>
                <c:pt idx="22">
                  <c:v>0.47755823753794624</c:v>
                </c:pt>
                <c:pt idx="23">
                  <c:v>0.47395460005266965</c:v>
                </c:pt>
                <c:pt idx="24">
                  <c:v>0.47041812123011306</c:v>
                </c:pt>
                <c:pt idx="25">
                  <c:v>0.46694694101372602</c:v>
                </c:pt>
                <c:pt idx="26">
                  <c:v>0.46353926740789508</c:v>
                </c:pt>
                <c:pt idx="27">
                  <c:v>0.46019337339315408</c:v>
                </c:pt>
                <c:pt idx="28">
                  <c:v>0.45690759400767494</c:v>
                </c:pt>
                <c:pt idx="29">
                  <c:v>0.45368032358465266</c:v>
                </c:pt>
                <c:pt idx="30">
                  <c:v>0.45051001313597938</c:v>
                </c:pt>
                <c:pt idx="31">
                  <c:v>0.44739516787323819</c:v>
                </c:pt>
                <c:pt idx="32">
                  <c:v>0.4443343448576616</c:v>
                </c:pt>
                <c:pt idx="33">
                  <c:v>0.44132615077133397</c:v>
                </c:pt>
                <c:pt idx="34">
                  <c:v>0.43836923980238424</c:v>
                </c:pt>
                <c:pt idx="35">
                  <c:v>0.43546231163739024</c:v>
                </c:pt>
                <c:pt idx="36">
                  <c:v>0.43260410955478024</c:v>
                </c:pt>
                <c:pt idx="37">
                  <c:v>0.42979341861328579</c:v>
                </c:pt>
                <c:pt idx="38">
                  <c:v>0.42702906393000112</c:v>
                </c:pt>
                <c:pt idx="39">
                  <c:v>0.42430990904288812</c:v>
                </c:pt>
                <c:pt idx="40">
                  <c:v>0.42163485435298531</c:v>
                </c:pt>
                <c:pt idx="41">
                  <c:v>0.41900283564178631</c:v>
                </c:pt>
                <c:pt idx="42">
                  <c:v>0.41641282265959007</c:v>
                </c:pt>
                <c:pt idx="43">
                  <c:v>0.41386381778092024</c:v>
                </c:pt>
                <c:pt idx="44">
                  <c:v>0.41135485472331401</c:v>
                </c:pt>
                <c:pt idx="45">
                  <c:v>0.40888499732601019</c:v>
                </c:pt>
                <c:pt idx="46">
                  <c:v>0.40645333838528502</c:v>
                </c:pt>
                <c:pt idx="47">
                  <c:v>0.40405899854346738</c:v>
                </c:pt>
                <c:pt idx="48">
                  <c:v>0.40170112522864332</c:v>
                </c:pt>
                <c:pt idx="49">
                  <c:v>0.39937889164249785</c:v>
                </c:pt>
                <c:pt idx="50">
                  <c:v>0.39709155840631094</c:v>
                </c:pt>
                <c:pt idx="51">
                  <c:v>0.39193451311484484</c:v>
                </c:pt>
                <c:pt idx="52">
                  <c:v>0.38703143905446824</c:v>
                </c:pt>
                <c:pt idx="53">
                  <c:v>0.38236402594634389</c:v>
                </c:pt>
                <c:pt idx="54">
                  <c:v>0.37791568233249412</c:v>
                </c:pt>
                <c:pt idx="55">
                  <c:v>0.37367133851419299</c:v>
                </c:pt>
                <c:pt idx="56">
                  <c:v>0.36961727599421812</c:v>
                </c:pt>
                <c:pt idx="57">
                  <c:v>0.36574097935531324</c:v>
                </c:pt>
                <c:pt idx="58">
                  <c:v>0.36203100720556408</c:v>
                </c:pt>
                <c:pt idx="59">
                  <c:v>0.35847687938726819</c:v>
                </c:pt>
                <c:pt idx="60">
                  <c:v>0.35506897810740612</c:v>
                </c:pt>
                <c:pt idx="61">
                  <c:v>0.35179846102546924</c:v>
                </c:pt>
                <c:pt idx="62">
                  <c:v>0.3486571846447456</c:v>
                </c:pt>
                <c:pt idx="63">
                  <c:v>0.34563763660966118</c:v>
                </c:pt>
                <c:pt idx="64">
                  <c:v>0.34273287572421907</c:v>
                </c:pt>
                <c:pt idx="65">
                  <c:v>0.33993647868336424</c:v>
                </c:pt>
                <c:pt idx="66">
                  <c:v>0.33724249265686124</c:v>
                </c:pt>
                <c:pt idx="67">
                  <c:v>0.33464539298895907</c:v>
                </c:pt>
                <c:pt idx="68">
                  <c:v>0.33214004538131431</c:v>
                </c:pt>
                <c:pt idx="69">
                  <c:v>0.32972167201442565</c:v>
                </c:pt>
                <c:pt idx="70">
                  <c:v>0.32738582113717912</c:v>
                </c:pt>
                <c:pt idx="71">
                  <c:v>0.32512833971729077</c:v>
                </c:pt>
                <c:pt idx="72">
                  <c:v>0.32294534879911602</c:v>
                </c:pt>
                <c:pt idx="73">
                  <c:v>0.32083322126123531</c:v>
                </c:pt>
                <c:pt idx="74">
                  <c:v>0.31878856170550812</c:v>
                </c:pt>
                <c:pt idx="75">
                  <c:v>0.31680818824305612</c:v>
                </c:pt>
                <c:pt idx="76">
                  <c:v>0.31488911597166813</c:v>
                </c:pt>
                <c:pt idx="77">
                  <c:v>0.31302854196414093</c:v>
                </c:pt>
                <c:pt idx="78">
                  <c:v>0.31122383160880224</c:v>
                </c:pt>
                <c:pt idx="79">
                  <c:v>0.30947250616220912</c:v>
                </c:pt>
                <c:pt idx="80">
                  <c:v>0.30777223771014406</c:v>
                </c:pt>
                <c:pt idx="81">
                  <c:v>0.30503183951780438</c:v>
                </c:pt>
                <c:pt idx="82">
                  <c:v>0.30244508754188831</c:v>
                </c:pt>
                <c:pt idx="83">
                  <c:v>0.29999941239719102</c:v>
                </c:pt>
                <c:pt idx="84">
                  <c:v>0.29768357932798212</c:v>
                </c:pt>
                <c:pt idx="85">
                  <c:v>0.29548751564832132</c:v>
                </c:pt>
                <c:pt idx="86">
                  <c:v>0.29340216428067412</c:v>
                </c:pt>
                <c:pt idx="87">
                  <c:v>0.29141935890093901</c:v>
                </c:pt>
                <c:pt idx="88">
                  <c:v>0.28953171706055608</c:v>
                </c:pt>
                <c:pt idx="89">
                  <c:v>0.28773254833654799</c:v>
                </c:pt>
                <c:pt idx="90">
                  <c:v>0.28601577510079507</c:v>
                </c:pt>
                <c:pt idx="91">
                  <c:v>0.28437586393106512</c:v>
                </c:pt>
                <c:pt idx="92">
                  <c:v>0.28280776603278224</c:v>
                </c:pt>
                <c:pt idx="93">
                  <c:v>0.28130686202073812</c:v>
                </c:pt>
                <c:pt idx="94">
                  <c:v>0.27810446323927418</c:v>
                </c:pt>
                <c:pt idx="95">
                  <c:v>0.27504860386815932</c:v>
                </c:pt>
                <c:pt idx="96">
                  <c:v>0.27212945058686899</c:v>
                </c:pt>
                <c:pt idx="97">
                  <c:v>0.26933803062762501</c:v>
                </c:pt>
                <c:pt idx="98">
                  <c:v>0.26666613965294106</c:v>
                </c:pt>
                <c:pt idx="99">
                  <c:v>0.26410626121917924</c:v>
                </c:pt>
                <c:pt idx="100">
                  <c:v>0.26165149616104799</c:v>
                </c:pt>
                <c:pt idx="101">
                  <c:v>0.25929550049991379</c:v>
                </c:pt>
                <c:pt idx="102">
                  <c:v>0.257032430699208</c:v>
                </c:pt>
                <c:pt idx="103">
                  <c:v>0.25485689527232924</c:v>
                </c:pt>
                <c:pt idx="104">
                  <c:v>0.25276391189934388</c:v>
                </c:pt>
                <c:pt idx="105">
                  <c:v>0.25074886933450125</c:v>
                </c:pt>
                <c:pt idx="106">
                  <c:v>0.24880749349153097</c:v>
                </c:pt>
                <c:pt idx="107">
                  <c:v>0.24693581718179397</c:v>
                </c:pt>
                <c:pt idx="108">
                  <c:v>0.2451301530543285</c:v>
                </c:pt>
                <c:pt idx="109">
                  <c:v>0.24338704925275201</c:v>
                </c:pt>
                <c:pt idx="110">
                  <c:v>0.24120710335110268</c:v>
                </c:pt>
                <c:pt idx="111">
                  <c:v>0.23878123274585941</c:v>
                </c:pt>
                <c:pt idx="112">
                  <c:v>0.23989309454310756</c:v>
                </c:pt>
                <c:pt idx="113">
                  <c:v>0.24248673322054101</c:v>
                </c:pt>
                <c:pt idx="114">
                  <c:v>0.240222574512652</c:v>
                </c:pt>
                <c:pt idx="115">
                  <c:v>0.25272853911787324</c:v>
                </c:pt>
                <c:pt idx="116">
                  <c:v>0.26505487007395406</c:v>
                </c:pt>
                <c:pt idx="117">
                  <c:v>0.26897445973515832</c:v>
                </c:pt>
                <c:pt idx="118">
                  <c:v>0.26802486421896365</c:v>
                </c:pt>
                <c:pt idx="119">
                  <c:v>0.26511956601599201</c:v>
                </c:pt>
                <c:pt idx="120">
                  <c:v>0.26229883129331999</c:v>
                </c:pt>
                <c:pt idx="121">
                  <c:v>0.25855188115706507</c:v>
                </c:pt>
                <c:pt idx="122">
                  <c:v>0.25493866773841994</c:v>
                </c:pt>
                <c:pt idx="123">
                  <c:v>0.2514521565483297</c:v>
                </c:pt>
                <c:pt idx="124">
                  <c:v>0.248085797944637</c:v>
                </c:pt>
                <c:pt idx="125">
                  <c:v>0.24483348606751368</c:v>
                </c:pt>
                <c:pt idx="126">
                  <c:v>0.241689521879004</c:v>
                </c:pt>
                <c:pt idx="127">
                  <c:v>0.23864857983594301</c:v>
                </c:pt>
                <c:pt idx="128">
                  <c:v>0.2357056777862625</c:v>
                </c:pt>
                <c:pt idx="129">
                  <c:v>0.232856149730747</c:v>
                </c:pt>
                <c:pt idx="130">
                  <c:v>0.23009561845732768</c:v>
                </c:pt>
                <c:pt idx="131">
                  <c:v>0.22801835701547613</c:v>
                </c:pt>
                <c:pt idx="132">
                  <c:v>0.23463286906476397</c:v>
                </c:pt>
                <c:pt idx="133">
                  <c:v>0.23515895951190621</c:v>
                </c:pt>
                <c:pt idx="134">
                  <c:v>0.23791554602744197</c:v>
                </c:pt>
                <c:pt idx="135">
                  <c:v>0.23896815291849677</c:v>
                </c:pt>
                <c:pt idx="136">
                  <c:v>0.24639892718135553</c:v>
                </c:pt>
                <c:pt idx="137">
                  <c:v>0.24591226309529515</c:v>
                </c:pt>
                <c:pt idx="138">
                  <c:v>0.25780660369181124</c:v>
                </c:pt>
                <c:pt idx="139">
                  <c:v>0.25195015507426338</c:v>
                </c:pt>
                <c:pt idx="140">
                  <c:v>0.25549275859191906</c:v>
                </c:pt>
                <c:pt idx="141">
                  <c:v>0.25142879543248042</c:v>
                </c:pt>
                <c:pt idx="142">
                  <c:v>0.24903185723241344</c:v>
                </c:pt>
                <c:pt idx="143">
                  <c:v>0.24635729796670341</c:v>
                </c:pt>
                <c:pt idx="144">
                  <c:v>0.25468968850487594</c:v>
                </c:pt>
                <c:pt idx="145">
                  <c:v>0.25407285411895308</c:v>
                </c:pt>
                <c:pt idx="146">
                  <c:v>0.25657595585346132</c:v>
                </c:pt>
                <c:pt idx="147">
                  <c:v>0.25976266978834694</c:v>
                </c:pt>
                <c:pt idx="148">
                  <c:v>0.26081730096829708</c:v>
                </c:pt>
                <c:pt idx="149">
                  <c:v>0.26344679952917338</c:v>
                </c:pt>
                <c:pt idx="150">
                  <c:v>0.27345905272191079</c:v>
                </c:pt>
                <c:pt idx="151">
                  <c:v>0.27302389431290924</c:v>
                </c:pt>
                <c:pt idx="152">
                  <c:v>0.27060641333167806</c:v>
                </c:pt>
                <c:pt idx="153">
                  <c:v>0.27423349271209174</c:v>
                </c:pt>
                <c:pt idx="154">
                  <c:v>0.27276563068557474</c:v>
                </c:pt>
                <c:pt idx="155">
                  <c:v>0.27803989997751538</c:v>
                </c:pt>
                <c:pt idx="156">
                  <c:v>0.27475513150049979</c:v>
                </c:pt>
                <c:pt idx="157">
                  <c:v>0.27570410757206532</c:v>
                </c:pt>
                <c:pt idx="158">
                  <c:v>0.27804698023596525</c:v>
                </c:pt>
                <c:pt idx="159">
                  <c:v>0.27614256974694606</c:v>
                </c:pt>
                <c:pt idx="160">
                  <c:v>0.27933447415874224</c:v>
                </c:pt>
                <c:pt idx="161">
                  <c:v>0.28072770306274242</c:v>
                </c:pt>
                <c:pt idx="162">
                  <c:v>0.28736163546793331</c:v>
                </c:pt>
                <c:pt idx="163">
                  <c:v>0.29029760004656679</c:v>
                </c:pt>
                <c:pt idx="164">
                  <c:v>0.29166257981046412</c:v>
                </c:pt>
                <c:pt idx="165">
                  <c:v>0.29609254814267932</c:v>
                </c:pt>
                <c:pt idx="166">
                  <c:v>0.29968958517822042</c:v>
                </c:pt>
                <c:pt idx="167">
                  <c:v>0.30260528550618793</c:v>
                </c:pt>
                <c:pt idx="168">
                  <c:v>0.30524761239574238</c:v>
                </c:pt>
                <c:pt idx="169">
                  <c:v>0.30547386186462783</c:v>
                </c:pt>
                <c:pt idx="170">
                  <c:v>0.30496201624127695</c:v>
                </c:pt>
                <c:pt idx="171">
                  <c:v>0.30510239114261511</c:v>
                </c:pt>
                <c:pt idx="172">
                  <c:v>0.29977514984063802</c:v>
                </c:pt>
                <c:pt idx="173">
                  <c:v>0.30005361930299124</c:v>
                </c:pt>
                <c:pt idx="174">
                  <c:v>0.29795543384686907</c:v>
                </c:pt>
                <c:pt idx="175">
                  <c:v>0.30436680621856865</c:v>
                </c:pt>
                <c:pt idx="176">
                  <c:v>0.30251889661454812</c:v>
                </c:pt>
                <c:pt idx="177">
                  <c:v>0.30201645558429924</c:v>
                </c:pt>
                <c:pt idx="178">
                  <c:v>0.29738319243955924</c:v>
                </c:pt>
                <c:pt idx="179">
                  <c:v>0.29881833247296324</c:v>
                </c:pt>
                <c:pt idx="180">
                  <c:v>0.30281986185738613</c:v>
                </c:pt>
                <c:pt idx="181">
                  <c:v>0.31212310078171601</c:v>
                </c:pt>
                <c:pt idx="182">
                  <c:v>0.32144466066335042</c:v>
                </c:pt>
                <c:pt idx="183">
                  <c:v>0.33575412326548942</c:v>
                </c:pt>
                <c:pt idx="184">
                  <c:v>0.34074689136358172</c:v>
                </c:pt>
                <c:pt idx="185">
                  <c:v>0.34752934507746608</c:v>
                </c:pt>
                <c:pt idx="186">
                  <c:v>0.35504287062329032</c:v>
                </c:pt>
                <c:pt idx="187">
                  <c:v>0.35910064429644795</c:v>
                </c:pt>
                <c:pt idx="188">
                  <c:v>0.36749572109746065</c:v>
                </c:pt>
              </c:numCache>
            </c:numRef>
          </c:val>
        </c:ser>
        <c:ser>
          <c:idx val="1"/>
          <c:order val="1"/>
          <c:tx>
            <c:v>Y-GDP</c:v>
          </c:tx>
          <c:marker>
            <c:symbol val="none"/>
          </c:marker>
          <c:cat>
            <c:numRef>
              <c:f>Лист1!$AL$8:$AL$196</c:f>
              <c:numCache>
                <c:formatCode>General</c:formatCode>
                <c:ptCount val="189"/>
                <c:pt idx="0">
                  <c:v>1820</c:v>
                </c:pt>
                <c:pt idx="30">
                  <c:v>1850</c:v>
                </c:pt>
                <c:pt idx="50">
                  <c:v>1870</c:v>
                </c:pt>
                <c:pt idx="90">
                  <c:v>1910</c:v>
                </c:pt>
                <c:pt idx="110">
                  <c:v>1930</c:v>
                </c:pt>
                <c:pt idx="130">
                  <c:v>1950</c:v>
                </c:pt>
                <c:pt idx="150">
                  <c:v>1970</c:v>
                </c:pt>
                <c:pt idx="170">
                  <c:v>1990</c:v>
                </c:pt>
                <c:pt idx="188">
                  <c:v>2008</c:v>
                </c:pt>
              </c:numCache>
            </c:numRef>
          </c:cat>
          <c:val>
            <c:numRef>
              <c:f>Лист1!$AK$8:$AK$199</c:f>
              <c:numCache>
                <c:formatCode>0.00</c:formatCode>
                <c:ptCount val="192"/>
                <c:pt idx="0">
                  <c:v>0.22336928325204194</c:v>
                </c:pt>
                <c:pt idx="1">
                  <c:v>0.22686921978775854</c:v>
                </c:pt>
                <c:pt idx="2">
                  <c:v>0.23028711098238724</c:v>
                </c:pt>
                <c:pt idx="3">
                  <c:v>0.23362580836750488</c:v>
                </c:pt>
                <c:pt idx="4">
                  <c:v>0.23688803284595444</c:v>
                </c:pt>
                <c:pt idx="5">
                  <c:v>0.24007638208727988</c:v>
                </c:pt>
                <c:pt idx="6">
                  <c:v>0.24319333742635868</c:v>
                </c:pt>
                <c:pt idx="7">
                  <c:v>0.246241270303757</c:v>
                </c:pt>
                <c:pt idx="8">
                  <c:v>0.24922244828289891</c:v>
                </c:pt>
                <c:pt idx="9">
                  <c:v>0.25213904067616588</c:v>
                </c:pt>
                <c:pt idx="10">
                  <c:v>0.25499312380928302</c:v>
                </c:pt>
                <c:pt idx="11">
                  <c:v>0.25778668595075466</c:v>
                </c:pt>
                <c:pt idx="12">
                  <c:v>0.26052163193105132</c:v>
                </c:pt>
                <c:pt idx="13">
                  <c:v>0.26319978747404132</c:v>
                </c:pt>
                <c:pt idx="14">
                  <c:v>0.26582290326134689</c:v>
                </c:pt>
                <c:pt idx="15">
                  <c:v>0.26839265874868201</c:v>
                </c:pt>
                <c:pt idx="16">
                  <c:v>0.27091066575165218</c:v>
                </c:pt>
                <c:pt idx="17">
                  <c:v>0.27337847181703712</c:v>
                </c:pt>
                <c:pt idx="18">
                  <c:v>0.27579756339448525</c:v>
                </c:pt>
                <c:pt idx="19">
                  <c:v>0.27816936882217602</c:v>
                </c:pt>
                <c:pt idx="20">
                  <c:v>0.28049526113910894</c:v>
                </c:pt>
                <c:pt idx="21">
                  <c:v>0.28277656073563107</c:v>
                </c:pt>
                <c:pt idx="22">
                  <c:v>0.28501453785297065</c:v>
                </c:pt>
                <c:pt idx="23">
                  <c:v>0.28721041494170202</c:v>
                </c:pt>
                <c:pt idx="24">
                  <c:v>0.28936536888836606</c:v>
                </c:pt>
                <c:pt idx="25">
                  <c:v>0.29148053311872224</c:v>
                </c:pt>
                <c:pt idx="26">
                  <c:v>0.29355699958559006</c:v>
                </c:pt>
                <c:pt idx="27">
                  <c:v>0.29559582064856099</c:v>
                </c:pt>
                <c:pt idx="28">
                  <c:v>0.29759801085240106</c:v>
                </c:pt>
                <c:pt idx="29">
                  <c:v>0.29956454861043402</c:v>
                </c:pt>
                <c:pt idx="30">
                  <c:v>0.30149634236932832</c:v>
                </c:pt>
                <c:pt idx="31">
                  <c:v>0.30752017244744712</c:v>
                </c:pt>
                <c:pt idx="32">
                  <c:v>0.31343952836716332</c:v>
                </c:pt>
                <c:pt idx="33">
                  <c:v>0.31925710467978602</c:v>
                </c:pt>
                <c:pt idx="34">
                  <c:v>0.32497550406422565</c:v>
                </c:pt>
                <c:pt idx="35">
                  <c:v>0.33059724120945877</c:v>
                </c:pt>
                <c:pt idx="36">
                  <c:v>0.33612474650177432</c:v>
                </c:pt>
                <c:pt idx="37">
                  <c:v>0.3415603695281173</c:v>
                </c:pt>
                <c:pt idx="38">
                  <c:v>0.34690638240617089</c:v>
                </c:pt>
                <c:pt idx="39">
                  <c:v>0.35216498295110732</c:v>
                </c:pt>
                <c:pt idx="40">
                  <c:v>0.35733829768823738</c:v>
                </c:pt>
                <c:pt idx="41">
                  <c:v>0.36242838472027489</c:v>
                </c:pt>
                <c:pt idx="42">
                  <c:v>0.36743723645730475</c:v>
                </c:pt>
                <c:pt idx="43">
                  <c:v>0.37236678221711011</c:v>
                </c:pt>
                <c:pt idx="44">
                  <c:v>0.37721889070290165</c:v>
                </c:pt>
                <c:pt idx="45">
                  <c:v>0.38199537236525477</c:v>
                </c:pt>
                <c:pt idx="46">
                  <c:v>0.38669798165440489</c:v>
                </c:pt>
                <c:pt idx="47">
                  <c:v>0.39132841916887784</c:v>
                </c:pt>
                <c:pt idx="48">
                  <c:v>0.39588833370592219</c:v>
                </c:pt>
                <c:pt idx="49">
                  <c:v>0.40037932421898831</c:v>
                </c:pt>
                <c:pt idx="50">
                  <c:v>0.40480305818350976</c:v>
                </c:pt>
                <c:pt idx="51">
                  <c:v>0.40407805572481942</c:v>
                </c:pt>
                <c:pt idx="52">
                  <c:v>0.40921887962170694</c:v>
                </c:pt>
                <c:pt idx="53">
                  <c:v>0.40723590691029599</c:v>
                </c:pt>
                <c:pt idx="54">
                  <c:v>0.412738056952414</c:v>
                </c:pt>
                <c:pt idx="55">
                  <c:v>0.41543810756107702</c:v>
                </c:pt>
                <c:pt idx="56">
                  <c:v>0.40213060024750702</c:v>
                </c:pt>
                <c:pt idx="57">
                  <c:v>0.400607033791961</c:v>
                </c:pt>
                <c:pt idx="58">
                  <c:v>0.40007525486451101</c:v>
                </c:pt>
                <c:pt idx="59">
                  <c:v>0.39857338361565342</c:v>
                </c:pt>
                <c:pt idx="60">
                  <c:v>0.414985679453303</c:v>
                </c:pt>
                <c:pt idx="61">
                  <c:v>0.41732184568291442</c:v>
                </c:pt>
                <c:pt idx="62">
                  <c:v>0.42588089062368989</c:v>
                </c:pt>
                <c:pt idx="63">
                  <c:v>0.42721509974341232</c:v>
                </c:pt>
                <c:pt idx="64">
                  <c:v>0.42419431239319799</c:v>
                </c:pt>
                <c:pt idx="65">
                  <c:v>0.41892441045621032</c:v>
                </c:pt>
                <c:pt idx="66">
                  <c:v>0.42001148849964742</c:v>
                </c:pt>
                <c:pt idx="67">
                  <c:v>0.42732701767797465</c:v>
                </c:pt>
                <c:pt idx="68">
                  <c:v>0.42740978045772732</c:v>
                </c:pt>
                <c:pt idx="69">
                  <c:v>0.43554763072078001</c:v>
                </c:pt>
                <c:pt idx="70">
                  <c:v>0.43693108198623631</c:v>
                </c:pt>
                <c:pt idx="71">
                  <c:v>0.43691769365332994</c:v>
                </c:pt>
                <c:pt idx="72">
                  <c:v>0.44260685952350126</c:v>
                </c:pt>
                <c:pt idx="73">
                  <c:v>0.43478113288788006</c:v>
                </c:pt>
                <c:pt idx="74">
                  <c:v>0.43449009409197231</c:v>
                </c:pt>
                <c:pt idx="75">
                  <c:v>0.44949586262568236</c:v>
                </c:pt>
                <c:pt idx="76">
                  <c:v>0.45063276422447507</c:v>
                </c:pt>
                <c:pt idx="77">
                  <c:v>0.460078254301517</c:v>
                </c:pt>
                <c:pt idx="78">
                  <c:v>0.471451402790031</c:v>
                </c:pt>
                <c:pt idx="79">
                  <c:v>0.49003717754188802</c:v>
                </c:pt>
                <c:pt idx="80">
                  <c:v>0.49246820360045318</c:v>
                </c:pt>
                <c:pt idx="81">
                  <c:v>0.49570493908021124</c:v>
                </c:pt>
                <c:pt idx="82">
                  <c:v>0.48806769650660708</c:v>
                </c:pt>
                <c:pt idx="83">
                  <c:v>0.49043208995948412</c:v>
                </c:pt>
                <c:pt idx="84">
                  <c:v>0.48139253107222818</c:v>
                </c:pt>
                <c:pt idx="85">
                  <c:v>0.49006811669912531</c:v>
                </c:pt>
                <c:pt idx="86">
                  <c:v>0.50813935483102357</c:v>
                </c:pt>
                <c:pt idx="87">
                  <c:v>0.51161649352870264</c:v>
                </c:pt>
                <c:pt idx="88">
                  <c:v>0.48274573647399593</c:v>
                </c:pt>
                <c:pt idx="89">
                  <c:v>0.50218434374693799</c:v>
                </c:pt>
                <c:pt idx="90">
                  <c:v>0.49687719719339424</c:v>
                </c:pt>
                <c:pt idx="91">
                  <c:v>0.50564670500144859</c:v>
                </c:pt>
                <c:pt idx="92">
                  <c:v>0.51453592384012559</c:v>
                </c:pt>
                <c:pt idx="93">
                  <c:v>0.52079187953151085</c:v>
                </c:pt>
                <c:pt idx="94">
                  <c:v>0.47606717881922106</c:v>
                </c:pt>
                <c:pt idx="95">
                  <c:v>0.47573623707894702</c:v>
                </c:pt>
                <c:pt idx="96">
                  <c:v>0.49986601781112538</c:v>
                </c:pt>
                <c:pt idx="97">
                  <c:v>0.47630637849437424</c:v>
                </c:pt>
                <c:pt idx="98">
                  <c:v>0.47120525728347901</c:v>
                </c:pt>
                <c:pt idx="99">
                  <c:v>0.44391184076356827</c:v>
                </c:pt>
                <c:pt idx="100">
                  <c:v>0.43894063749507206</c:v>
                </c:pt>
                <c:pt idx="101">
                  <c:v>0.42400385594348394</c:v>
                </c:pt>
                <c:pt idx="102">
                  <c:v>0.4467208685328376</c:v>
                </c:pt>
                <c:pt idx="103">
                  <c:v>0.46040071969109331</c:v>
                </c:pt>
                <c:pt idx="104">
                  <c:v>0.47753149004312473</c:v>
                </c:pt>
                <c:pt idx="105">
                  <c:v>0.48828323687944541</c:v>
                </c:pt>
                <c:pt idx="106">
                  <c:v>0.49671191717509738</c:v>
                </c:pt>
                <c:pt idx="107">
                  <c:v>0.50261503782684203</c:v>
                </c:pt>
                <c:pt idx="108">
                  <c:v>0.50898283098052999</c:v>
                </c:pt>
                <c:pt idx="109">
                  <c:v>0.52010303504341604</c:v>
                </c:pt>
                <c:pt idx="110">
                  <c:v>0.48624143498563399</c:v>
                </c:pt>
                <c:pt idx="111">
                  <c:v>0.44707643744377901</c:v>
                </c:pt>
                <c:pt idx="112">
                  <c:v>0.40816692138305766</c:v>
                </c:pt>
                <c:pt idx="113">
                  <c:v>0.40700791596475089</c:v>
                </c:pt>
                <c:pt idx="114">
                  <c:v>0.422955640046767</c:v>
                </c:pt>
                <c:pt idx="115">
                  <c:v>0.4400347644748126</c:v>
                </c:pt>
                <c:pt idx="116">
                  <c:v>0.46982490861554277</c:v>
                </c:pt>
                <c:pt idx="117">
                  <c:v>0.48511018039473525</c:v>
                </c:pt>
                <c:pt idx="118">
                  <c:v>0.47852442810834594</c:v>
                </c:pt>
                <c:pt idx="119">
                  <c:v>0.50270452180162739</c:v>
                </c:pt>
                <c:pt idx="120">
                  <c:v>0.50777013476903998</c:v>
                </c:pt>
                <c:pt idx="121">
                  <c:v>0.54118684390131711</c:v>
                </c:pt>
                <c:pt idx="122">
                  <c:v>0.58081600178483539</c:v>
                </c:pt>
                <c:pt idx="123">
                  <c:v>0.62695572674752664</c:v>
                </c:pt>
                <c:pt idx="124">
                  <c:v>0.63272249624749977</c:v>
                </c:pt>
                <c:pt idx="125">
                  <c:v>0.57405694666497664</c:v>
                </c:pt>
                <c:pt idx="126">
                  <c:v>0.4841472441061897</c:v>
                </c:pt>
                <c:pt idx="127">
                  <c:v>0.48679167835512199</c:v>
                </c:pt>
                <c:pt idx="128">
                  <c:v>0.50377861151801384</c:v>
                </c:pt>
                <c:pt idx="129">
                  <c:v>0.51597340418896598</c:v>
                </c:pt>
                <c:pt idx="130">
                  <c:v>0.54764050224846861</c:v>
                </c:pt>
                <c:pt idx="131">
                  <c:v>0.55122902458023104</c:v>
                </c:pt>
                <c:pt idx="132">
                  <c:v>0.54625978039910705</c:v>
                </c:pt>
                <c:pt idx="133">
                  <c:v>0.54537211492940496</c:v>
                </c:pt>
                <c:pt idx="134">
                  <c:v>0.53912959924762449</c:v>
                </c:pt>
                <c:pt idx="135">
                  <c:v>0.54118029547886504</c:v>
                </c:pt>
                <c:pt idx="136">
                  <c:v>0.53401703351061203</c:v>
                </c:pt>
                <c:pt idx="137">
                  <c:v>0.53029558032673896</c:v>
                </c:pt>
                <c:pt idx="138">
                  <c:v>0.51787468573689988</c:v>
                </c:pt>
                <c:pt idx="139">
                  <c:v>0.52593738443032956</c:v>
                </c:pt>
                <c:pt idx="140">
                  <c:v>0.52222306580916056</c:v>
                </c:pt>
                <c:pt idx="141">
                  <c:v>0.52277219204259762</c:v>
                </c:pt>
                <c:pt idx="142">
                  <c:v>0.52603812353572899</c:v>
                </c:pt>
                <c:pt idx="143">
                  <c:v>0.52626538762573549</c:v>
                </c:pt>
                <c:pt idx="144">
                  <c:v>0.51941038596721234</c:v>
                </c:pt>
                <c:pt idx="145">
                  <c:v>0.51924901773930565</c:v>
                </c:pt>
                <c:pt idx="146">
                  <c:v>0.51719203697778804</c:v>
                </c:pt>
                <c:pt idx="147">
                  <c:v>0.513198863267737</c:v>
                </c:pt>
                <c:pt idx="148">
                  <c:v>0.51062721127656563</c:v>
                </c:pt>
                <c:pt idx="149">
                  <c:v>0.50526469285161657</c:v>
                </c:pt>
                <c:pt idx="150">
                  <c:v>0.49186472458253838</c:v>
                </c:pt>
                <c:pt idx="151">
                  <c:v>0.48768924313046325</c:v>
                </c:pt>
                <c:pt idx="152">
                  <c:v>0.48688759032845019</c:v>
                </c:pt>
                <c:pt idx="153">
                  <c:v>0.48223830651315974</c:v>
                </c:pt>
                <c:pt idx="154">
                  <c:v>0.47610592780930838</c:v>
                </c:pt>
                <c:pt idx="155">
                  <c:v>0.46720026782557394</c:v>
                </c:pt>
                <c:pt idx="156">
                  <c:v>0.46656379950691501</c:v>
                </c:pt>
                <c:pt idx="157">
                  <c:v>0.46397845515855224</c:v>
                </c:pt>
                <c:pt idx="158">
                  <c:v>0.46302336472871702</c:v>
                </c:pt>
                <c:pt idx="159">
                  <c:v>0.463332894934185</c:v>
                </c:pt>
                <c:pt idx="160">
                  <c:v>0.457715448232206</c:v>
                </c:pt>
                <c:pt idx="161">
                  <c:v>0.45546754195412331</c:v>
                </c:pt>
                <c:pt idx="162">
                  <c:v>0.44749776854846018</c:v>
                </c:pt>
                <c:pt idx="163">
                  <c:v>0.44787363670164759</c:v>
                </c:pt>
                <c:pt idx="164">
                  <c:v>0.44967200628170101</c:v>
                </c:pt>
                <c:pt idx="165">
                  <c:v>0.44918945728741971</c:v>
                </c:pt>
                <c:pt idx="166">
                  <c:v>0.44717829619356236</c:v>
                </c:pt>
                <c:pt idx="167">
                  <c:v>0.44428194250115693</c:v>
                </c:pt>
                <c:pt idx="168">
                  <c:v>0.44330466830118437</c:v>
                </c:pt>
                <c:pt idx="169">
                  <c:v>0.44383366499591337</c:v>
                </c:pt>
                <c:pt idx="170">
                  <c:v>0.44015401257717396</c:v>
                </c:pt>
                <c:pt idx="171">
                  <c:v>0.43681010704231465</c:v>
                </c:pt>
                <c:pt idx="172">
                  <c:v>0.43762481304950518</c:v>
                </c:pt>
                <c:pt idx="173">
                  <c:v>0.43446788585435242</c:v>
                </c:pt>
                <c:pt idx="174">
                  <c:v>0.43482557482719142</c:v>
                </c:pt>
                <c:pt idx="175">
                  <c:v>0.42810220534350224</c:v>
                </c:pt>
                <c:pt idx="176">
                  <c:v>0.425457059768579</c:v>
                </c:pt>
                <c:pt idx="177">
                  <c:v>0.42436914362077732</c:v>
                </c:pt>
                <c:pt idx="178">
                  <c:v>0.43196179254376332</c:v>
                </c:pt>
                <c:pt idx="179">
                  <c:v>0.43305009961359231</c:v>
                </c:pt>
                <c:pt idx="180">
                  <c:v>0.42861057883912707</c:v>
                </c:pt>
                <c:pt idx="181">
                  <c:v>0.42168276560497042</c:v>
                </c:pt>
                <c:pt idx="182">
                  <c:v>0.41364115748718006</c:v>
                </c:pt>
                <c:pt idx="183">
                  <c:v>0.40285939370729118</c:v>
                </c:pt>
                <c:pt idx="184">
                  <c:v>0.39410897024837077</c:v>
                </c:pt>
                <c:pt idx="185">
                  <c:v>0.38564020339692906</c:v>
                </c:pt>
                <c:pt idx="186">
                  <c:v>0.37659134100945624</c:v>
                </c:pt>
                <c:pt idx="187">
                  <c:v>0.36915295925576141</c:v>
                </c:pt>
                <c:pt idx="188">
                  <c:v>0.35972480837510507</c:v>
                </c:pt>
              </c:numCache>
            </c:numRef>
          </c:val>
        </c:ser>
        <c:marker val="1"/>
        <c:axId val="34302592"/>
        <c:axId val="34623488"/>
      </c:lineChart>
      <c:catAx>
        <c:axId val="34302592"/>
        <c:scaling>
          <c:orientation val="minMax"/>
        </c:scaling>
        <c:axPos val="b"/>
        <c:numFmt formatCode="General" sourceLinked="1"/>
        <c:tickLblPos val="nextTo"/>
        <c:crossAx val="34623488"/>
        <c:crosses val="autoZero"/>
        <c:auto val="1"/>
        <c:lblAlgn val="ctr"/>
        <c:lblOffset val="100"/>
        <c:tickLblSkip val="10"/>
        <c:tickMarkSkip val="5"/>
      </c:catAx>
      <c:valAx>
        <c:axId val="34623488"/>
        <c:scaling>
          <c:orientation val="minMax"/>
        </c:scaling>
        <c:axPos val="l"/>
        <c:majorGridlines/>
        <c:numFmt formatCode="0%" sourceLinked="0"/>
        <c:tickLblPos val="nextTo"/>
        <c:crossAx val="34302592"/>
        <c:crossesAt val="1"/>
        <c:crossBetween val="between"/>
      </c:valAx>
    </c:plotArea>
    <c:legend>
      <c:legendPos val="r"/>
    </c:legend>
    <c:plotVisOnly val="1"/>
    <c:dispBlanksAs val="gap"/>
  </c:chart>
  <c:txPr>
    <a:bodyPr/>
    <a:lstStyle/>
    <a:p>
      <a:pPr>
        <a:defRPr sz="1800"/>
      </a:pPr>
      <a:endParaRPr lang="ru-RU"/>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0.38338</cdr:x>
      <cdr:y>0.01361</cdr:y>
    </cdr:from>
    <cdr:to>
      <cdr:x>0.59273</cdr:x>
      <cdr:y>0.07781</cdr:y>
    </cdr:to>
    <cdr:sp macro="" textlink="">
      <cdr:nvSpPr>
        <cdr:cNvPr id="5" name="TextBox 4"/>
        <cdr:cNvSpPr txBox="1"/>
      </cdr:nvSpPr>
      <cdr:spPr>
        <a:xfrm xmlns:a="http://schemas.openxmlformats.org/drawingml/2006/main">
          <a:off x="3469102" y="67009"/>
          <a:ext cx="1894335" cy="3161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400" b="1" dirty="0"/>
        </a:p>
      </cdr:txBody>
    </cdr:sp>
  </cdr:relSizeAnchor>
  <cdr:relSizeAnchor xmlns:cdr="http://schemas.openxmlformats.org/drawingml/2006/chartDrawing">
    <cdr:from>
      <cdr:x>0</cdr:x>
      <cdr:y>0.18182</cdr:y>
    </cdr:from>
    <cdr:to>
      <cdr:x>0.0379</cdr:x>
      <cdr:y>0.83636</cdr:y>
    </cdr:to>
    <cdr:sp macro="" textlink="">
      <cdr:nvSpPr>
        <cdr:cNvPr id="6" name="TextBox 5"/>
        <cdr:cNvSpPr txBox="1"/>
      </cdr:nvSpPr>
      <cdr:spPr>
        <a:xfrm xmlns:a="http://schemas.openxmlformats.org/drawingml/2006/main" rot="16200000">
          <a:off x="-1448448" y="1981850"/>
          <a:ext cx="2743177" cy="3034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smtClean="0"/>
            <a:t>Percentage in global GDP</a:t>
          </a:r>
          <a:endParaRPr lang="ru-RU" sz="1400" b="1" dirty="0"/>
        </a:p>
      </cdr:txBody>
    </cdr:sp>
  </cdr:relSizeAnchor>
  <cdr:relSizeAnchor xmlns:cdr="http://schemas.openxmlformats.org/drawingml/2006/chartDrawing">
    <cdr:from>
      <cdr:x>0.79439</cdr:x>
      <cdr:y>0.89474</cdr:y>
    </cdr:from>
    <cdr:to>
      <cdr:x>0.85647</cdr:x>
      <cdr:y>0.96747</cdr:y>
    </cdr:to>
    <cdr:sp macro="" textlink="">
      <cdr:nvSpPr>
        <cdr:cNvPr id="10" name="TextBox 9"/>
        <cdr:cNvSpPr txBox="1"/>
      </cdr:nvSpPr>
      <cdr:spPr>
        <a:xfrm xmlns:a="http://schemas.openxmlformats.org/drawingml/2006/main">
          <a:off x="6477000" y="3886200"/>
          <a:ext cx="506163" cy="3158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t>2008</a:t>
          </a:r>
          <a:endParaRPr lang="ru-RU" sz="1000" dirty="0"/>
        </a:p>
      </cdr:txBody>
    </cdr:sp>
  </cdr:relSizeAnchor>
  <cdr:relSizeAnchor xmlns:cdr="http://schemas.openxmlformats.org/drawingml/2006/chartDrawing">
    <cdr:from>
      <cdr:x>0.82412</cdr:x>
      <cdr:y>0.51271</cdr:y>
    </cdr:from>
    <cdr:to>
      <cdr:x>0.88429</cdr:x>
      <cdr:y>0.5702</cdr:y>
    </cdr:to>
    <cdr:sp macro="" textlink="">
      <cdr:nvSpPr>
        <cdr:cNvPr id="12" name="Полилиния 11"/>
        <cdr:cNvSpPr/>
      </cdr:nvSpPr>
      <cdr:spPr>
        <a:xfrm xmlns:a="http://schemas.openxmlformats.org/drawingml/2006/main">
          <a:off x="7577244" y="2524815"/>
          <a:ext cx="553224" cy="283105"/>
        </a:xfrm>
        <a:custGeom xmlns:a="http://schemas.openxmlformats.org/drawingml/2006/main">
          <a:avLst/>
          <a:gdLst>
            <a:gd name="connsiteX0" fmla="*/ 0 w 549519"/>
            <a:gd name="connsiteY0" fmla="*/ 0 h 337038"/>
            <a:gd name="connsiteX1" fmla="*/ 43961 w 549519"/>
            <a:gd name="connsiteY1" fmla="*/ 58615 h 337038"/>
            <a:gd name="connsiteX2" fmla="*/ 161192 w 549519"/>
            <a:gd name="connsiteY2" fmla="*/ 168519 h 337038"/>
            <a:gd name="connsiteX3" fmla="*/ 388326 w 549519"/>
            <a:gd name="connsiteY3" fmla="*/ 285750 h 337038"/>
            <a:gd name="connsiteX4" fmla="*/ 549519 w 549519"/>
            <a:gd name="connsiteY4" fmla="*/ 337038 h 337038"/>
            <a:gd name="connsiteX5" fmla="*/ 549519 w 549519"/>
            <a:gd name="connsiteY5" fmla="*/ 337038 h 33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519" h="337038">
              <a:moveTo>
                <a:pt x="0" y="0"/>
              </a:moveTo>
              <a:cubicBezTo>
                <a:pt x="8548" y="15264"/>
                <a:pt x="17096" y="30529"/>
                <a:pt x="43961" y="58615"/>
              </a:cubicBezTo>
              <a:cubicBezTo>
                <a:pt x="70826" y="86701"/>
                <a:pt x="103798" y="130663"/>
                <a:pt x="161192" y="168519"/>
              </a:cubicBezTo>
              <a:cubicBezTo>
                <a:pt x="218586" y="206375"/>
                <a:pt x="323605" y="257663"/>
                <a:pt x="388326" y="285750"/>
              </a:cubicBezTo>
              <a:cubicBezTo>
                <a:pt x="453047" y="313837"/>
                <a:pt x="549519" y="337038"/>
                <a:pt x="549519" y="337038"/>
              </a:cubicBezTo>
              <a:lnTo>
                <a:pt x="549519" y="337038"/>
              </a:lnTo>
            </a:path>
          </a:pathLst>
        </a:custGeom>
        <a:ln xmlns:a="http://schemas.openxmlformats.org/drawingml/2006/main">
          <a:solidFill>
            <a:schemeClr val="accent3">
              <a:lumMod val="50000"/>
            </a:schemeClr>
          </a:solidFill>
          <a:prstDash val="dash"/>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dr:relSizeAnchor xmlns:cdr="http://schemas.openxmlformats.org/drawingml/2006/chartDrawing">
    <cdr:from>
      <cdr:x>0.82577</cdr:x>
      <cdr:y>0.43184</cdr:y>
    </cdr:from>
    <cdr:to>
      <cdr:x>0.88513</cdr:x>
      <cdr:y>0.4928</cdr:y>
    </cdr:to>
    <cdr:sp macro="" textlink="">
      <cdr:nvSpPr>
        <cdr:cNvPr id="13" name="Полилиния 12"/>
        <cdr:cNvSpPr/>
      </cdr:nvSpPr>
      <cdr:spPr>
        <a:xfrm xmlns:a="http://schemas.openxmlformats.org/drawingml/2006/main">
          <a:off x="7592415" y="2126585"/>
          <a:ext cx="545776" cy="300193"/>
        </a:xfrm>
        <a:custGeom xmlns:a="http://schemas.openxmlformats.org/drawingml/2006/main">
          <a:avLst/>
          <a:gdLst>
            <a:gd name="connsiteX0" fmla="*/ 0 w 463550"/>
            <a:gd name="connsiteY0" fmla="*/ 323850 h 323850"/>
            <a:gd name="connsiteX1" fmla="*/ 57150 w 463550"/>
            <a:gd name="connsiteY1" fmla="*/ 254000 h 323850"/>
            <a:gd name="connsiteX2" fmla="*/ 114300 w 463550"/>
            <a:gd name="connsiteY2" fmla="*/ 196850 h 323850"/>
            <a:gd name="connsiteX3" fmla="*/ 266700 w 463550"/>
            <a:gd name="connsiteY3" fmla="*/ 82550 h 323850"/>
            <a:gd name="connsiteX4" fmla="*/ 463550 w 463550"/>
            <a:gd name="connsiteY4" fmla="*/ 0 h 323850"/>
            <a:gd name="connsiteX5" fmla="*/ 463550 w 463550"/>
            <a:gd name="connsiteY5"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50" h="323850">
              <a:moveTo>
                <a:pt x="0" y="323850"/>
              </a:moveTo>
              <a:cubicBezTo>
                <a:pt x="19050" y="299508"/>
                <a:pt x="38100" y="275166"/>
                <a:pt x="57150" y="254000"/>
              </a:cubicBezTo>
              <a:cubicBezTo>
                <a:pt x="76200" y="232834"/>
                <a:pt x="79375" y="225425"/>
                <a:pt x="114300" y="196850"/>
              </a:cubicBezTo>
              <a:cubicBezTo>
                <a:pt x="149225" y="168275"/>
                <a:pt x="208492" y="115358"/>
                <a:pt x="266700" y="82550"/>
              </a:cubicBezTo>
              <a:cubicBezTo>
                <a:pt x="324908" y="49742"/>
                <a:pt x="463550" y="0"/>
                <a:pt x="463550" y="0"/>
              </a:cubicBezTo>
              <a:lnTo>
                <a:pt x="463550" y="0"/>
              </a:lnTo>
            </a:path>
          </a:pathLst>
        </a:custGeom>
        <a:ln xmlns:a="http://schemas.openxmlformats.org/drawingml/2006/main">
          <a:prstDash val="dash"/>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dr:relSizeAnchor xmlns:cdr="http://schemas.openxmlformats.org/drawingml/2006/chartDrawing">
    <cdr:from>
      <cdr:x>0.3271</cdr:x>
      <cdr:y>0.89474</cdr:y>
    </cdr:from>
    <cdr:to>
      <cdr:x>0.38945</cdr:x>
      <cdr:y>0.96747</cdr:y>
    </cdr:to>
    <cdr:sp macro="" textlink="">
      <cdr:nvSpPr>
        <cdr:cNvPr id="7" name="TextBox 6"/>
        <cdr:cNvSpPr txBox="1"/>
      </cdr:nvSpPr>
      <cdr:spPr>
        <a:xfrm xmlns:a="http://schemas.openxmlformats.org/drawingml/2006/main">
          <a:off x="2667000" y="3886200"/>
          <a:ext cx="508364" cy="3158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t>1890</a:t>
          </a:r>
          <a:endParaRPr lang="ru-RU" sz="10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8F19D27-9290-43A7-B1BD-7108CD32CBF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ggdc.net/MADDISON/oriindex.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E48E0515-5285-486C-AFAC-A60E8F7B76CD}" type="slidenum">
              <a:rPr lang="ru-RU" smtClean="0"/>
              <a:pPr/>
              <a:t>1</a:t>
            </a:fld>
            <a:endParaRPr lang="ru-RU"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r>
              <a:rPr lang="ru-RU" smtClean="0"/>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Образ слайда 1"/>
          <p:cNvSpPr>
            <a:spLocks noGrp="1" noRot="1" noChangeAspect="1"/>
          </p:cNvSpPr>
          <p:nvPr>
            <p:ph type="sldImg"/>
          </p:nvPr>
        </p:nvSpPr>
        <p:spPr>
          <a:ln/>
        </p:spPr>
      </p:sp>
      <p:sp>
        <p:nvSpPr>
          <p:cNvPr id="43010" name="Заметки 2"/>
          <p:cNvSpPr>
            <a:spLocks noGrp="1"/>
          </p:cNvSpPr>
          <p:nvPr>
            <p:ph type="body" idx="1"/>
          </p:nvPr>
        </p:nvSpPr>
        <p:spPr>
          <a:noFill/>
          <a:ln/>
        </p:spPr>
        <p:txBody>
          <a:bodyPr/>
          <a:lstStyle/>
          <a:p>
            <a:pPr>
              <a:lnSpc>
                <a:spcPct val="90000"/>
              </a:lnSpc>
            </a:pPr>
            <a:r>
              <a:rPr lang="en-US" smtClean="0"/>
              <a:t>Maddison Database was used to calculate GDP levels for nations with a prevailing X-matrix (China, India, Japan, Brazil and former USSR countries) and Y-matrix (Western Europe-12 including Denmark, Finland, France, Germany, Italy, Netherlands, Norway, Sweden, Switzerland and United Kingdom, and Western Offshoots including Australia, New Zealand, Canada and United States). </a:t>
            </a:r>
          </a:p>
          <a:p>
            <a:pPr>
              <a:lnSpc>
                <a:spcPct val="90000"/>
              </a:lnSpc>
            </a:pPr>
            <a:r>
              <a:rPr lang="en-US" smtClean="0"/>
              <a:t>Angus Maddison (1926-2010), Emeritus Professor, Faculty of Economics, University of Groningen, the Netherlands</a:t>
            </a:r>
            <a:br>
              <a:rPr lang="en-US" smtClean="0"/>
            </a:br>
            <a:r>
              <a:rPr lang="en-US" smtClean="0">
                <a:hlinkClick r:id="rId3"/>
              </a:rPr>
              <a:t>http://www.ggdc.net/MADDISON/oriindex.htm</a:t>
            </a:r>
            <a:r>
              <a:rPr lang="en-US" smtClean="0"/>
              <a:t> </a:t>
            </a:r>
          </a:p>
          <a:p>
            <a:pPr>
              <a:lnSpc>
                <a:spcPct val="90000"/>
              </a:lnSpc>
            </a:pPr>
            <a:r>
              <a:rPr lang="en-US" smtClean="0"/>
              <a:t>We can see over 140 years a long wave with a switching GDP leader. From 1820 (and before) to 1870 more  GDP was produced in countries with a prevailing X-matrix. Since 1868-70 the role of countries with Y-matrix is increasing, and after 1870 they produce more GDP. The maximum spread between shares of Y-matrix and X-matrix countries took place in 1950-65. But since 1970s the dominance of Y-matrix countries gradually decreases; since 2008 the share of X-matrix countries again prevails  and keeps growing.</a:t>
            </a:r>
            <a:r>
              <a:rPr lang="ru-RU" smtClean="0"/>
              <a:t> </a:t>
            </a:r>
            <a:r>
              <a:rPr lang="en-US" smtClean="0"/>
              <a:t>You know forecast for BRICS-countries.</a:t>
            </a:r>
            <a:endParaRPr lang="ru-RU" smtClean="0"/>
          </a:p>
        </p:txBody>
      </p:sp>
      <p:sp>
        <p:nvSpPr>
          <p:cNvPr id="43011" name="Номер слайда 3"/>
          <p:cNvSpPr>
            <a:spLocks noGrp="1"/>
          </p:cNvSpPr>
          <p:nvPr>
            <p:ph type="sldNum" sz="quarter" idx="5"/>
          </p:nvPr>
        </p:nvSpPr>
        <p:spPr>
          <a:noFill/>
        </p:spPr>
        <p:txBody>
          <a:bodyPr/>
          <a:lstStyle/>
          <a:p>
            <a:fld id="{FADADCAE-9186-4ABA-9BB9-8401BBFF2932}" type="slidenum">
              <a:rPr lang="ru-RU" smtClean="0"/>
              <a:pPr/>
              <a:t>16</a:t>
            </a:fld>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Образ слайда 1"/>
          <p:cNvSpPr>
            <a:spLocks noGrp="1" noRot="1" noChangeAspect="1"/>
          </p:cNvSpPr>
          <p:nvPr>
            <p:ph type="sldImg"/>
          </p:nvPr>
        </p:nvSpPr>
        <p:spPr>
          <a:ln/>
        </p:spPr>
      </p:sp>
      <p:sp>
        <p:nvSpPr>
          <p:cNvPr id="45058" name="Заметки 2"/>
          <p:cNvSpPr>
            <a:spLocks noGrp="1"/>
          </p:cNvSpPr>
          <p:nvPr>
            <p:ph type="body" idx="1"/>
          </p:nvPr>
        </p:nvSpPr>
        <p:spPr>
          <a:noFill/>
          <a:ln/>
        </p:spPr>
        <p:txBody>
          <a:bodyPr/>
          <a:lstStyle/>
          <a:p>
            <a:endParaRPr lang="ru-RU" smtClean="0"/>
          </a:p>
        </p:txBody>
      </p:sp>
      <p:sp>
        <p:nvSpPr>
          <p:cNvPr id="45059" name="Номер слайда 3"/>
          <p:cNvSpPr>
            <a:spLocks noGrp="1"/>
          </p:cNvSpPr>
          <p:nvPr>
            <p:ph type="sldNum" sz="quarter" idx="5"/>
          </p:nvPr>
        </p:nvSpPr>
        <p:spPr>
          <a:noFill/>
        </p:spPr>
        <p:txBody>
          <a:bodyPr/>
          <a:lstStyle/>
          <a:p>
            <a:fld id="{3B121D53-AD80-4803-9CEE-B0D40E0F1986}" type="slidenum">
              <a:rPr lang="ru-RU" smtClean="0"/>
              <a:pPr/>
              <a:t>17</a:t>
            </a:fld>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5B0F5786-CF83-4EAB-8012-C2A5F0596C2F}" type="slidenum">
              <a:rPr lang="ru-RU" smtClean="0"/>
              <a:pPr/>
              <a:t>19</a:t>
            </a:fld>
            <a:endParaRPr lang="ru-RU" smtClean="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26CB0BD0-89B1-4431-A07B-129A4E68019B}" type="slidenum">
              <a:rPr lang="ru-RU" smtClean="0"/>
              <a:pPr/>
              <a:t>2</a:t>
            </a:fld>
            <a:endParaRPr lang="ru-RU" smtClean="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066349BF-C99F-4550-9A62-1D6030F79BDE}" type="slidenum">
              <a:rPr lang="ru-RU" smtClean="0"/>
              <a:pPr/>
              <a:t>4</a:t>
            </a:fld>
            <a:endParaRPr lang="ru-RU" smtClean="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r>
              <a:rPr lang="en-US" sz="700" smtClean="0"/>
              <a:t>Here is a scheme of our modeling what a society is. You know that people  - and scholars first of all - like to simplify reality. Me too. In my scheme society is seen as a social system within three “sociological co-ordinates ” being </a:t>
            </a:r>
            <a:r>
              <a:rPr lang="en-US" sz="700" i="1" smtClean="0"/>
              <a:t>economy</a:t>
            </a:r>
            <a:r>
              <a:rPr lang="en-US" sz="700" smtClean="0"/>
              <a:t>, </a:t>
            </a:r>
            <a:r>
              <a:rPr lang="en-US" sz="700" i="1" smtClean="0"/>
              <a:t>politics </a:t>
            </a:r>
            <a:r>
              <a:rPr lang="en-US" sz="700" smtClean="0"/>
              <a:t> and </a:t>
            </a:r>
            <a:r>
              <a:rPr lang="en-US" sz="700" i="1" smtClean="0"/>
              <a:t>ideology.  </a:t>
            </a:r>
            <a:r>
              <a:rPr lang="en-US" sz="700" smtClean="0"/>
              <a:t>In this model:</a:t>
            </a:r>
            <a:endParaRPr lang="en-US" smtClean="0"/>
          </a:p>
          <a:p>
            <a:pPr eaLnBrk="1" hangingPunct="1"/>
            <a:r>
              <a:rPr lang="en-US" smtClean="0"/>
              <a:t>- Economic interrelations  related to resources used for the reproduction of social entities;</a:t>
            </a:r>
          </a:p>
          <a:p>
            <a:pPr eaLnBrk="1" hangingPunct="1">
              <a:buFontTx/>
              <a:buChar char="-"/>
            </a:pPr>
            <a:r>
              <a:rPr lang="en-US" smtClean="0"/>
              <a:t> Political sphere with regular and organized social actions to achieve the defined objectives; and</a:t>
            </a:r>
          </a:p>
          <a:p>
            <a:pPr eaLnBrk="1" hangingPunct="1">
              <a:buFontTx/>
              <a:buChar char="-"/>
            </a:pPr>
            <a:r>
              <a:rPr lang="en-US" smtClean="0"/>
              <a:t> Ideological sub-system embodying important social ideas and values. </a:t>
            </a:r>
          </a:p>
          <a:p>
            <a:pPr eaLnBrk="1" hangingPunct="1"/>
            <a:r>
              <a:rPr lang="en-US" sz="700" smtClean="0"/>
              <a:t>These spheres are strongly interrelated morphologically as parts or sides of one whole. </a:t>
            </a:r>
            <a:r>
              <a:rPr lang="en-US" smtClean="0"/>
              <a:t>You can’t change or reform only one sphere successfully.</a:t>
            </a:r>
          </a:p>
          <a:p>
            <a:pPr eaLnBrk="1" hangingPunct="1"/>
            <a:r>
              <a:rPr lang="en-US" smtClean="0"/>
              <a:t>You </a:t>
            </a:r>
            <a:r>
              <a:rPr lang="en-US" sz="700" smtClean="0"/>
              <a:t>can see that it is very simple and pure model – neither  culture no social institutions like religion or family or education are here. It is an imperative point for constructing a theoretical model which could be used for comparative studies of different countries – from Europe and USA to China and Brazil.  </a:t>
            </a:r>
            <a:endParaRPr lang="ru-RU" sz="7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752CC49F-AB89-4F1E-912A-7C1C1491D9A5}" type="slidenum">
              <a:rPr lang="ru-RU" smtClean="0"/>
              <a:pPr/>
              <a:t>5</a:t>
            </a:fld>
            <a:endParaRPr lang="ru-RU" smtClean="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r>
              <a:rPr lang="en-US" smtClean="0"/>
              <a:t>So, the X-matrix is formed by the following basic institutions:</a:t>
            </a:r>
          </a:p>
          <a:p>
            <a:pPr eaLnBrk="1" hangingPunct="1"/>
            <a:r>
              <a:rPr lang="en-US" smtClean="0"/>
              <a:t>in the economic sphere these are </a:t>
            </a:r>
            <a:r>
              <a:rPr lang="en-US" i="1" smtClean="0"/>
              <a:t>redistributive economy institutions </a:t>
            </a:r>
            <a:r>
              <a:rPr lang="en-US" smtClean="0"/>
              <a:t>(Karl Polanyi has introduced this term).</a:t>
            </a:r>
            <a:r>
              <a:rPr lang="en-US" i="1" smtClean="0"/>
              <a:t> </a:t>
            </a:r>
            <a:r>
              <a:rPr lang="en-US" smtClean="0"/>
              <a:t>Redistribution means that the Center mediates the movement of goods and services, as well as the rights for their production and use; </a:t>
            </a:r>
            <a:endParaRPr lang="ru-RU" smtClean="0"/>
          </a:p>
          <a:p>
            <a:pPr eaLnBrk="1" hangingPunct="1"/>
            <a:r>
              <a:rPr lang="en-US" smtClean="0"/>
              <a:t>in the political sphere they correspond to </a:t>
            </a:r>
            <a:r>
              <a:rPr lang="en-US" i="1" smtClean="0"/>
              <a:t>institutions of unitary-centralized political order</a:t>
            </a:r>
            <a:r>
              <a:rPr lang="en-US" smtClean="0"/>
              <a:t>; </a:t>
            </a:r>
            <a:endParaRPr lang="ru-RU" smtClean="0"/>
          </a:p>
          <a:p>
            <a:pPr eaLnBrk="1" hangingPunct="1"/>
            <a:r>
              <a:rPr lang="en-US" smtClean="0"/>
              <a:t>in the ideological sphere the </a:t>
            </a:r>
            <a:r>
              <a:rPr lang="en-US" i="1" smtClean="0"/>
              <a:t>communitarian ideology </a:t>
            </a:r>
            <a:r>
              <a:rPr lang="en-US" smtClean="0"/>
              <a:t>dominates. It is expressed in the idea of priority of collective, public values over individual ones. We is over Me.</a:t>
            </a:r>
            <a:endParaRPr lang="ru-RU" smtClean="0"/>
          </a:p>
          <a:p>
            <a:pPr eaLnBrk="1" hangingPunct="1"/>
            <a:endParaRPr lang="ru-RU" smtClean="0"/>
          </a:p>
          <a:p>
            <a:pPr eaLnBrk="1" hangingPunct="1"/>
            <a:r>
              <a:rPr lang="en-US" smtClean="0"/>
              <a:t>Different basic institutions are connected in the Y-matrix:</a:t>
            </a:r>
          </a:p>
          <a:p>
            <a:pPr eaLnBrk="1" hangingPunct="1"/>
            <a:r>
              <a:rPr lang="en-US" smtClean="0"/>
              <a:t>in the economic sphere these are </a:t>
            </a:r>
            <a:r>
              <a:rPr lang="en-US" i="1" smtClean="0"/>
              <a:t>institutions of market economy</a:t>
            </a:r>
            <a:r>
              <a:rPr lang="en-US" smtClean="0"/>
              <a:t>; </a:t>
            </a:r>
            <a:endParaRPr lang="ru-RU" smtClean="0"/>
          </a:p>
          <a:p>
            <a:pPr eaLnBrk="1" hangingPunct="1"/>
            <a:r>
              <a:rPr lang="en-US" smtClean="0"/>
              <a:t>in the political sphere they correspond to </a:t>
            </a:r>
            <a:r>
              <a:rPr lang="en-US" i="1" smtClean="0"/>
              <a:t>institutions of federative political order</a:t>
            </a:r>
            <a:r>
              <a:rPr lang="en-US" smtClean="0"/>
              <a:t>;</a:t>
            </a:r>
            <a:endParaRPr lang="ru-RU" smtClean="0"/>
          </a:p>
          <a:p>
            <a:pPr eaLnBrk="1" hangingPunct="1"/>
            <a:r>
              <a:rPr lang="en-US" smtClean="0"/>
              <a:t>Respectively, </a:t>
            </a:r>
            <a:r>
              <a:rPr lang="en-US" i="1" smtClean="0"/>
              <a:t>the ideology of subsidiarity</a:t>
            </a:r>
            <a:r>
              <a:rPr lang="en-US" smtClean="0"/>
              <a:t> dominates. What is the essence of subsidiarity idea? It proclaims the  subsidiary, subordinated character of collective values to individual ones. In this case Me or I  is over We. </a:t>
            </a:r>
            <a:endParaRPr lang="ru-RU" smtClean="0"/>
          </a:p>
          <a:p>
            <a:pPr eaLnBrk="1" hangingPunct="1"/>
            <a:r>
              <a:rPr lang="en-US" smtClean="0"/>
              <a:t>You can see that X-matrix  looks like pure WITT-society ("We're In This Together”) and Y-matrix looks like pure YOYO- society (“You’re On Your Own”).</a:t>
            </a:r>
          </a:p>
          <a:p>
            <a:pPr eaLnBrk="1" hangingPunct="1"/>
            <a:endParaRPr lang="en-US" smtClean="0"/>
          </a:p>
          <a:p>
            <a:pPr eaLnBrk="1" hangingPunct="1"/>
            <a:r>
              <a:rPr lang="en-US" smtClean="0"/>
              <a:t>There is a bunch or set of institutions in economic, political and ideological spheres for each matrix. We won’t consider these institutions in details due to shortage of time. Therefore I skip the next three slides.</a:t>
            </a:r>
            <a:endParaRPr lang="ru-RU" smtClean="0"/>
          </a:p>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F8420238-E948-4D6B-84A7-71CECBE898E5}" type="slidenum">
              <a:rPr lang="ru-RU" smtClean="0"/>
              <a:pPr/>
              <a:t>6</a:t>
            </a:fld>
            <a:endParaRPr lang="ru-RU" smtClean="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r>
              <a:rPr lang="en-US" smtClean="0"/>
              <a:t>Our hypothesis is that the institutional structure of each society can be presented as a combination of these two basic institutional matrices. In some societies the X-matrix institutions prevail, while Y-institutions help them. We assume that it is true for Russia, China, India  and most Asian, Latin American, and some other countries.</a:t>
            </a:r>
          </a:p>
          <a:p>
            <a:pPr eaLnBrk="1" hangingPunct="1"/>
            <a:r>
              <a:rPr lang="en-US" smtClean="0"/>
              <a:t>At the same time in other societies the Y-matrix institutions predominates, whereas the X-matrix institutions are complementary and additional, as, for example, in most countries of Europe and western offshoots including  the USA.</a:t>
            </a:r>
          </a:p>
          <a:p>
            <a:pPr eaLnBrk="1" hangingPunct="1"/>
            <a:r>
              <a:rPr lang="en-US" smtClean="0"/>
              <a:t>We suppose that the main task of social and economic policy in each country is to support the optimal combination of predominant and complementary institutions. For example,  the economic policy has to find the best proportion between market and redistributive institutions as well as forms of their modernization. </a:t>
            </a:r>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D4C6AEB6-3DEA-407A-8508-CAA7FE154456}" type="slidenum">
              <a:rPr lang="ru-RU" smtClean="0"/>
              <a:pPr/>
              <a:t>7</a:t>
            </a:fld>
            <a:endParaRPr lang="ru-RU" smtClean="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r>
              <a:rPr lang="en-US" smtClean="0"/>
              <a:t>There is an explanation why X- or Y-matrix institutions dominate in different countries. Our hypothesis is that the material and technological environment is the key factor. The environment can be a </a:t>
            </a:r>
            <a:r>
              <a:rPr lang="en-US" i="1" smtClean="0"/>
              <a:t>communal </a:t>
            </a:r>
            <a:r>
              <a:rPr lang="en-US" smtClean="0"/>
              <a:t> indivisible system, where removal of some elements can lead to disintegration of the whole system, -  or it can be </a:t>
            </a:r>
            <a:r>
              <a:rPr lang="en-US" i="1" smtClean="0"/>
              <a:t>non-communal</a:t>
            </a:r>
            <a:r>
              <a:rPr lang="en-US" smtClean="0"/>
              <a:t> with possibilities of its technological division. In a communal environment the institutions of X-matrix are dominant whereas Y-matrix institutions are complementary. In a non-communal environment it is </a:t>
            </a:r>
            <a:r>
              <a:rPr lang="en-US" i="1" smtClean="0"/>
              <a:t>vice versa</a:t>
            </a:r>
            <a:r>
              <a:rPr lang="en-US" smtClean="0"/>
              <a:t>. </a:t>
            </a:r>
          </a:p>
          <a:p>
            <a:pPr eaLnBrk="1" hangingPunct="1"/>
            <a:r>
              <a:rPr lang="en-US" smtClean="0"/>
              <a:t>Examples of communal material environment in my country (Russia) are rail transport, gas pipelines, energy consolidated grid, housing in urban areas, engineering services and infrastructure etc.</a:t>
            </a:r>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Образ слайда 1"/>
          <p:cNvSpPr>
            <a:spLocks noGrp="1" noRot="1" noChangeAspect="1" noTextEdit="1"/>
          </p:cNvSpPr>
          <p:nvPr>
            <p:ph type="sldImg"/>
          </p:nvPr>
        </p:nvSpPr>
        <p:spPr>
          <a:ln/>
        </p:spPr>
      </p:sp>
      <p:sp>
        <p:nvSpPr>
          <p:cNvPr id="31746" name="Заметки 2"/>
          <p:cNvSpPr>
            <a:spLocks noGrp="1"/>
          </p:cNvSpPr>
          <p:nvPr>
            <p:ph type="body" idx="1"/>
          </p:nvPr>
        </p:nvSpPr>
        <p:spPr>
          <a:noFill/>
          <a:ln/>
        </p:spPr>
        <p:txBody>
          <a:bodyPr/>
          <a:lstStyle/>
          <a:p>
            <a:r>
              <a:rPr lang="en-US" smtClean="0"/>
              <a:t>I suppose the Institutional Matrices Theory is unknown for you. But 10 000 kilometers away from here some people have heard something about it – I mean my own country.</a:t>
            </a:r>
          </a:p>
          <a:p>
            <a:r>
              <a:rPr lang="en-US" smtClean="0"/>
              <a:t>And main points</a:t>
            </a:r>
            <a:r>
              <a:rPr lang="en-US" sz="2000" smtClean="0"/>
              <a:t> of the Institutional matrices theory will be presented today here.</a:t>
            </a:r>
            <a:endParaRPr lang="ru-RU" sz="2000" smtClean="0"/>
          </a:p>
        </p:txBody>
      </p:sp>
      <p:sp>
        <p:nvSpPr>
          <p:cNvPr id="31747" name="Номер слайда 3"/>
          <p:cNvSpPr>
            <a:spLocks noGrp="1"/>
          </p:cNvSpPr>
          <p:nvPr>
            <p:ph type="sldNum" sz="quarter" idx="5"/>
          </p:nvPr>
        </p:nvSpPr>
        <p:spPr>
          <a:noFill/>
        </p:spPr>
        <p:txBody>
          <a:bodyPr/>
          <a:lstStyle/>
          <a:p>
            <a:fld id="{56081B27-7F7D-4B41-90DE-4C60B77FEC2A}" type="slidenum">
              <a:rPr lang="ru-RU" smtClean="0"/>
              <a:pPr/>
              <a:t>8</a:t>
            </a:fld>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Образ слайда 1"/>
          <p:cNvSpPr>
            <a:spLocks noGrp="1" noRot="1" noChangeAspect="1"/>
          </p:cNvSpPr>
          <p:nvPr>
            <p:ph type="sldImg"/>
          </p:nvPr>
        </p:nvSpPr>
        <p:spPr>
          <a:ln/>
        </p:spPr>
      </p:sp>
      <p:sp>
        <p:nvSpPr>
          <p:cNvPr id="38914" name="Заметки 2"/>
          <p:cNvSpPr>
            <a:spLocks noGrp="1"/>
          </p:cNvSpPr>
          <p:nvPr>
            <p:ph type="body" idx="1"/>
          </p:nvPr>
        </p:nvSpPr>
        <p:spPr>
          <a:noFill/>
          <a:ln/>
        </p:spPr>
        <p:txBody>
          <a:bodyPr/>
          <a:lstStyle/>
          <a:p>
            <a:endParaRPr lang="ru-RU" smtClean="0"/>
          </a:p>
        </p:txBody>
      </p:sp>
      <p:sp>
        <p:nvSpPr>
          <p:cNvPr id="38915" name="Номер слайда 3"/>
          <p:cNvSpPr>
            <a:spLocks noGrp="1"/>
          </p:cNvSpPr>
          <p:nvPr>
            <p:ph type="sldNum" sz="quarter" idx="5"/>
          </p:nvPr>
        </p:nvSpPr>
        <p:spPr>
          <a:noFill/>
        </p:spPr>
        <p:txBody>
          <a:bodyPr/>
          <a:lstStyle/>
          <a:p>
            <a:fld id="{83A1453F-F0D1-4023-95ED-A388FCA819AC}" type="slidenum">
              <a:rPr lang="ru-RU" smtClean="0"/>
              <a:pPr/>
              <a:t>14</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a:ln/>
        </p:spPr>
      </p:sp>
      <p:sp>
        <p:nvSpPr>
          <p:cNvPr id="4096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en-US"/>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n-US"/>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grpSp>
      <p:sp>
        <p:nvSpPr>
          <p:cNvPr id="41993"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a:t>Образец заголовка</a:t>
            </a:r>
          </a:p>
        </p:txBody>
      </p:sp>
      <p:sp>
        <p:nvSpPr>
          <p:cNvPr id="41994"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a:t>Образец подзаголовка</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smtClean="0"/>
            </a:lvl1pPr>
          </a:lstStyle>
          <a:p>
            <a:pPr>
              <a:defRPr/>
            </a:pPr>
            <a:r>
              <a:rPr lang="ru-RU"/>
              <a:t>Калининград, 21 июня  2012</a:t>
            </a:r>
            <a:endParaRPr lang="ru-RU"/>
          </a:p>
        </p:txBody>
      </p:sp>
      <p:sp>
        <p:nvSpPr>
          <p:cNvPr id="13" name="Rectangle 13"/>
          <p:cNvSpPr>
            <a:spLocks noGrp="1" noChangeArrowheads="1"/>
          </p:cNvSpPr>
          <p:nvPr>
            <p:ph type="sldNum" sz="quarter" idx="12"/>
          </p:nvPr>
        </p:nvSpPr>
        <p:spPr/>
        <p:txBody>
          <a:bodyPr/>
          <a:lstStyle>
            <a:lvl1pPr>
              <a:defRPr/>
            </a:lvl1pPr>
          </a:lstStyle>
          <a:p>
            <a:pPr>
              <a:defRPr/>
            </a:pPr>
            <a:fld id="{7C092689-413B-4C51-B19A-10C86339D74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6" name="Rectangle 13"/>
          <p:cNvSpPr>
            <a:spLocks noGrp="1" noChangeArrowheads="1"/>
          </p:cNvSpPr>
          <p:nvPr>
            <p:ph type="sldNum" sz="quarter" idx="12"/>
          </p:nvPr>
        </p:nvSpPr>
        <p:spPr>
          <a:ln/>
        </p:spPr>
        <p:txBody>
          <a:bodyPr/>
          <a:lstStyle>
            <a:lvl1pPr>
              <a:defRPr/>
            </a:lvl1pPr>
          </a:lstStyle>
          <a:p>
            <a:pPr>
              <a:defRPr/>
            </a:pPr>
            <a:fld id="{C0E7C300-6550-482F-8D21-DB9421B6EA0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6" name="Rectangle 13"/>
          <p:cNvSpPr>
            <a:spLocks noGrp="1" noChangeArrowheads="1"/>
          </p:cNvSpPr>
          <p:nvPr>
            <p:ph type="sldNum" sz="quarter" idx="12"/>
          </p:nvPr>
        </p:nvSpPr>
        <p:spPr>
          <a:ln/>
        </p:spPr>
        <p:txBody>
          <a:bodyPr/>
          <a:lstStyle>
            <a:lvl1pPr>
              <a:defRPr/>
            </a:lvl1pPr>
          </a:lstStyle>
          <a:p>
            <a:pPr>
              <a:defRPr/>
            </a:pPr>
            <a:fld id="{3513C24D-A00C-4570-A947-D45619C633AA}"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19050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838200" y="40767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7" name="Rectangle 13"/>
          <p:cNvSpPr>
            <a:spLocks noGrp="1" noChangeArrowheads="1"/>
          </p:cNvSpPr>
          <p:nvPr>
            <p:ph type="sldNum" sz="quarter" idx="12"/>
          </p:nvPr>
        </p:nvSpPr>
        <p:spPr>
          <a:ln/>
        </p:spPr>
        <p:txBody>
          <a:bodyPr/>
          <a:lstStyle>
            <a:lvl1pPr>
              <a:defRPr/>
            </a:lvl1pPr>
          </a:lstStyle>
          <a:p>
            <a:pPr>
              <a:defRPr/>
            </a:pPr>
            <a:fld id="{27ADA1C1-FE97-4A34-B29A-E1BD7F70F9F7}"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838200" y="1905000"/>
            <a:ext cx="8007350" cy="4191000"/>
          </a:xfrm>
        </p:spPr>
        <p:txBody>
          <a:bodyPr/>
          <a:lstStyle/>
          <a:p>
            <a:pPr lvl="0"/>
            <a:endParaRPr lang="ru-RU"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6" name="Rectangle 13"/>
          <p:cNvSpPr>
            <a:spLocks noGrp="1" noChangeArrowheads="1"/>
          </p:cNvSpPr>
          <p:nvPr>
            <p:ph type="sldNum" sz="quarter" idx="12"/>
          </p:nvPr>
        </p:nvSpPr>
        <p:spPr>
          <a:ln/>
        </p:spPr>
        <p:txBody>
          <a:bodyPr/>
          <a:lstStyle>
            <a:lvl1pPr>
              <a:defRPr/>
            </a:lvl1pPr>
          </a:lstStyle>
          <a:p>
            <a:pPr>
              <a:defRPr/>
            </a:pPr>
            <a:fld id="{C982ABEE-EA2D-4827-B41F-119B99EDD8B5}"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7" name="Rectangle 13"/>
          <p:cNvSpPr>
            <a:spLocks noGrp="1" noChangeArrowheads="1"/>
          </p:cNvSpPr>
          <p:nvPr>
            <p:ph type="sldNum" sz="quarter" idx="12"/>
          </p:nvPr>
        </p:nvSpPr>
        <p:spPr>
          <a:ln/>
        </p:spPr>
        <p:txBody>
          <a:bodyPr/>
          <a:lstStyle>
            <a:lvl1pPr>
              <a:defRPr/>
            </a:lvl1pPr>
          </a:lstStyle>
          <a:p>
            <a:pPr>
              <a:defRPr/>
            </a:pPr>
            <a:fld id="{55C4FFCF-95B3-48AE-80FD-48F0361C4A9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6" name="Rectangle 13"/>
          <p:cNvSpPr>
            <a:spLocks noGrp="1" noChangeArrowheads="1"/>
          </p:cNvSpPr>
          <p:nvPr>
            <p:ph type="sldNum" sz="quarter" idx="12"/>
          </p:nvPr>
        </p:nvSpPr>
        <p:spPr>
          <a:ln/>
        </p:spPr>
        <p:txBody>
          <a:bodyPr/>
          <a:lstStyle>
            <a:lvl1pPr>
              <a:defRPr/>
            </a:lvl1pPr>
          </a:lstStyle>
          <a:p>
            <a:pPr>
              <a:defRPr/>
            </a:pPr>
            <a:fld id="{105F6C37-7FA3-4739-A771-9634F321F09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6" name="Rectangle 13"/>
          <p:cNvSpPr>
            <a:spLocks noGrp="1" noChangeArrowheads="1"/>
          </p:cNvSpPr>
          <p:nvPr>
            <p:ph type="sldNum" sz="quarter" idx="12"/>
          </p:nvPr>
        </p:nvSpPr>
        <p:spPr>
          <a:ln/>
        </p:spPr>
        <p:txBody>
          <a:bodyPr/>
          <a:lstStyle>
            <a:lvl1pPr>
              <a:defRPr/>
            </a:lvl1pPr>
          </a:lstStyle>
          <a:p>
            <a:pPr>
              <a:defRPr/>
            </a:pPr>
            <a:fld id="{76572A68-7683-4A0A-B5F4-1646E7D58BA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7" name="Rectangle 13"/>
          <p:cNvSpPr>
            <a:spLocks noGrp="1" noChangeArrowheads="1"/>
          </p:cNvSpPr>
          <p:nvPr>
            <p:ph type="sldNum" sz="quarter" idx="12"/>
          </p:nvPr>
        </p:nvSpPr>
        <p:spPr>
          <a:ln/>
        </p:spPr>
        <p:txBody>
          <a:bodyPr/>
          <a:lstStyle>
            <a:lvl1pPr>
              <a:defRPr/>
            </a:lvl1pPr>
          </a:lstStyle>
          <a:p>
            <a:pPr>
              <a:defRPr/>
            </a:pPr>
            <a:fld id="{DC35D5F6-444D-4CE0-847F-46EDFB2321F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9" name="Rectangle 13"/>
          <p:cNvSpPr>
            <a:spLocks noGrp="1" noChangeArrowheads="1"/>
          </p:cNvSpPr>
          <p:nvPr>
            <p:ph type="sldNum" sz="quarter" idx="12"/>
          </p:nvPr>
        </p:nvSpPr>
        <p:spPr>
          <a:ln/>
        </p:spPr>
        <p:txBody>
          <a:bodyPr/>
          <a:lstStyle>
            <a:lvl1pPr>
              <a:defRPr/>
            </a:lvl1pPr>
          </a:lstStyle>
          <a:p>
            <a:pPr>
              <a:defRPr/>
            </a:pPr>
            <a:fld id="{1262F502-0AB6-4E45-A915-DE7DAD70018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5" name="Rectangle 13"/>
          <p:cNvSpPr>
            <a:spLocks noGrp="1" noChangeArrowheads="1"/>
          </p:cNvSpPr>
          <p:nvPr>
            <p:ph type="sldNum" sz="quarter" idx="12"/>
          </p:nvPr>
        </p:nvSpPr>
        <p:spPr>
          <a:ln/>
        </p:spPr>
        <p:txBody>
          <a:bodyPr/>
          <a:lstStyle>
            <a:lvl1pPr>
              <a:defRPr/>
            </a:lvl1pPr>
          </a:lstStyle>
          <a:p>
            <a:pPr>
              <a:defRPr/>
            </a:pPr>
            <a:fld id="{52920EDF-3254-40B4-8946-EFCC2D91FA9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4" name="Rectangle 13"/>
          <p:cNvSpPr>
            <a:spLocks noGrp="1" noChangeArrowheads="1"/>
          </p:cNvSpPr>
          <p:nvPr>
            <p:ph type="sldNum" sz="quarter" idx="12"/>
          </p:nvPr>
        </p:nvSpPr>
        <p:spPr>
          <a:ln/>
        </p:spPr>
        <p:txBody>
          <a:bodyPr/>
          <a:lstStyle>
            <a:lvl1pPr>
              <a:defRPr/>
            </a:lvl1pPr>
          </a:lstStyle>
          <a:p>
            <a:pPr>
              <a:defRPr/>
            </a:pPr>
            <a:fld id="{93BF6C13-8951-4999-B76B-34CEBF9ACE6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7" name="Rectangle 13"/>
          <p:cNvSpPr>
            <a:spLocks noGrp="1" noChangeArrowheads="1"/>
          </p:cNvSpPr>
          <p:nvPr>
            <p:ph type="sldNum" sz="quarter" idx="12"/>
          </p:nvPr>
        </p:nvSpPr>
        <p:spPr>
          <a:ln/>
        </p:spPr>
        <p:txBody>
          <a:bodyPr/>
          <a:lstStyle>
            <a:lvl1pPr>
              <a:defRPr/>
            </a:lvl1pPr>
          </a:lstStyle>
          <a:p>
            <a:pPr>
              <a:defRPr/>
            </a:pPr>
            <a:fld id="{B88535E6-A89F-4D1F-B136-6612B9BCF79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ru-RU"/>
              <a:t>Калининград, 21 июня  2012</a:t>
            </a:r>
          </a:p>
        </p:txBody>
      </p:sp>
      <p:sp>
        <p:nvSpPr>
          <p:cNvPr id="7" name="Rectangle 13"/>
          <p:cNvSpPr>
            <a:spLocks noGrp="1" noChangeArrowheads="1"/>
          </p:cNvSpPr>
          <p:nvPr>
            <p:ph type="sldNum" sz="quarter" idx="12"/>
          </p:nvPr>
        </p:nvSpPr>
        <p:spPr>
          <a:ln/>
        </p:spPr>
        <p:txBody>
          <a:bodyPr/>
          <a:lstStyle>
            <a:lvl1pPr>
              <a:defRPr/>
            </a:lvl1pPr>
          </a:lstStyle>
          <a:p>
            <a:pPr>
              <a:defRPr/>
            </a:pPr>
            <a:fld id="{FDC1FA63-31D7-4461-9D11-B742D702F72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9088" y="1828800"/>
            <a:ext cx="8824912" cy="5029200"/>
            <a:chOff x="201" y="1152"/>
            <a:chExt cx="5559" cy="3168"/>
          </a:xfrm>
        </p:grpSpPr>
        <p:sp>
          <p:nvSpPr>
            <p:cNvPr id="40963"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n-US"/>
            </a:p>
          </p:txBody>
        </p:sp>
        <p:sp>
          <p:nvSpPr>
            <p:cNvPr id="40964"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en-US"/>
            </a:p>
          </p:txBody>
        </p:sp>
        <p:sp>
          <p:nvSpPr>
            <p:cNvPr id="40965"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en-US"/>
            </a:p>
          </p:txBody>
        </p:sp>
        <p:sp>
          <p:nvSpPr>
            <p:cNvPr id="40966"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40967"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40968"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40969"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40970"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grpSp>
      <p:sp>
        <p:nvSpPr>
          <p:cNvPr id="40971"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C0C0C0"/>
                  </a:outerShdw>
                </a:effectLst>
              </a:defRPr>
            </a:lvl1pPr>
          </a:lstStyle>
          <a:p>
            <a:pPr>
              <a:defRPr/>
            </a:pPr>
            <a:endParaRPr lang="en-US"/>
          </a:p>
        </p:txBody>
      </p:sp>
      <p:sp>
        <p:nvSpPr>
          <p:cNvPr id="40972"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effectLst>
                  <a:outerShdw blurRad="38100" dist="38100" dir="2700000" algn="tl">
                    <a:srgbClr val="C0C0C0"/>
                  </a:outerShdw>
                </a:effectLst>
              </a:defRPr>
            </a:lvl1pPr>
          </a:lstStyle>
          <a:p>
            <a:pPr>
              <a:defRPr/>
            </a:pPr>
            <a:r>
              <a:rPr lang="ru-RU"/>
              <a:t>Калининград, 21 июня  2012</a:t>
            </a:r>
            <a:endParaRPr lang="ru-RU"/>
          </a:p>
        </p:txBody>
      </p:sp>
      <p:sp>
        <p:nvSpPr>
          <p:cNvPr id="40973"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C0C0C0"/>
                  </a:outerShdw>
                </a:effectLst>
              </a:defRPr>
            </a:lvl1pPr>
          </a:lstStyle>
          <a:p>
            <a:pPr>
              <a:defRPr/>
            </a:pPr>
            <a:fld id="{1840D1EC-9BDC-4007-BA39-63B5997CB695}" type="slidenum">
              <a:rPr lang="ru-RU"/>
              <a:pPr>
                <a:defRPr/>
              </a:pPr>
              <a:t>‹#›</a:t>
            </a:fld>
            <a:endParaRPr lang="ru-RU"/>
          </a:p>
        </p:txBody>
      </p:sp>
      <p:sp>
        <p:nvSpPr>
          <p:cNvPr id="40974"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0975"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87" r:id="rId1"/>
    <p:sldLayoutId id="2147483686" r:id="rId2"/>
    <p:sldLayoutId id="2147483685" r:id="rId3"/>
    <p:sldLayoutId id="2147483684" r:id="rId4"/>
    <p:sldLayoutId id="2147483683" r:id="rId5"/>
    <p:sldLayoutId id="2147483682" r:id="rId6"/>
    <p:sldLayoutId id="2147483681" r:id="rId7"/>
    <p:sldLayoutId id="2147483680" r:id="rId8"/>
    <p:sldLayoutId id="2147483679" r:id="rId9"/>
    <p:sldLayoutId id="2147483678" r:id="rId10"/>
    <p:sldLayoutId id="2147483677" r:id="rId11"/>
    <p:sldLayoutId id="2147483676" r:id="rId12"/>
    <p:sldLayoutId id="2147483675" r:id="rId13"/>
    <p:sldLayoutId id="2147483674" r:id="rId14"/>
  </p:sldLayoutIdLst>
  <p:hf hdr="0" dt="0"/>
  <p:txStyles>
    <p:titleStyle>
      <a:lvl1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mj-lt"/>
          <a:ea typeface="Arial" charset="0"/>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C0C0C0"/>
            </a:outerShdw>
          </a:effectLst>
          <a:latin typeface="+mn-lt"/>
          <a:ea typeface="Arial" charset="0"/>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C0C0C0"/>
            </a:outerShdw>
          </a:effectLst>
          <a:latin typeface="+mn-lt"/>
          <a:ea typeface="Arial" charset="0"/>
          <a:cs typeface="+mn-cs"/>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C0C0C0"/>
            </a:outerShdw>
          </a:effectLst>
          <a:latin typeface="+mn-lt"/>
          <a:ea typeface="Arial" charset="0"/>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C0C0C0"/>
            </a:outerShdw>
          </a:effectLst>
          <a:latin typeface="+mn-lt"/>
          <a:ea typeface="Arial" charset="0"/>
          <a:cs typeface="+mn-cs"/>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ea typeface="Arial" charset="0"/>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yuraalexandrov@yandex.r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mailto:kirdina@bk.ru" TargetMode="External"/><Relationship Id="rId4" Type="http://schemas.openxmlformats.org/officeDocument/2006/relationships/hyperlink" Target="http://www.kirdina.r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ctrTitle"/>
          </p:nvPr>
        </p:nvSpPr>
        <p:spPr>
          <a:xfrm>
            <a:off x="762000" y="457200"/>
            <a:ext cx="8001000" cy="4191000"/>
          </a:xfrm>
        </p:spPr>
        <p:txBody>
          <a:bodyPr/>
          <a:lstStyle/>
          <a:p>
            <a:r>
              <a:rPr lang="en-GB" sz="3300" smtClean="0"/>
              <a:t/>
            </a:r>
            <a:br>
              <a:rPr lang="en-GB" sz="3300" smtClean="0"/>
            </a:br>
            <a:r>
              <a:rPr lang="ru-RU" sz="3300" smtClean="0"/>
              <a:t>О взаимосвязи институциональности и ментальности </a:t>
            </a:r>
            <a:br>
              <a:rPr lang="ru-RU" sz="3300" smtClean="0"/>
            </a:br>
            <a:r>
              <a:rPr lang="ru-RU" sz="3300" smtClean="0"/>
              <a:t/>
            </a:r>
            <a:br>
              <a:rPr lang="ru-RU" sz="3300" smtClean="0"/>
            </a:br>
            <a:r>
              <a:rPr lang="en-US" sz="3300" smtClean="0"/>
              <a:t>On the Interconnection of </a:t>
            </a:r>
            <a:br>
              <a:rPr lang="en-US" sz="3300" smtClean="0"/>
            </a:br>
            <a:r>
              <a:rPr lang="en-US" sz="3300" smtClean="0"/>
              <a:t>Mentality </a:t>
            </a:r>
            <a:r>
              <a:rPr lang="en-US" sz="3200" smtClean="0"/>
              <a:t>and </a:t>
            </a:r>
            <a:r>
              <a:rPr lang="ru-RU" sz="3200" smtClean="0"/>
              <a:t/>
            </a:r>
            <a:br>
              <a:rPr lang="ru-RU" sz="3200" smtClean="0"/>
            </a:br>
            <a:r>
              <a:rPr lang="en-US" sz="3200" smtClean="0"/>
              <a:t>Institutionality</a:t>
            </a:r>
            <a:endParaRPr lang="ru-RU" sz="3200" smtClean="0"/>
          </a:p>
        </p:txBody>
      </p:sp>
      <p:sp>
        <p:nvSpPr>
          <p:cNvPr id="43013" name="Rectangle 5"/>
          <p:cNvSpPr>
            <a:spLocks noGrp="1" noChangeArrowheads="1"/>
          </p:cNvSpPr>
          <p:nvPr>
            <p:ph type="subTitle" idx="1"/>
          </p:nvPr>
        </p:nvSpPr>
        <p:spPr>
          <a:xfrm>
            <a:off x="838200" y="4724400"/>
            <a:ext cx="7696200" cy="1371600"/>
          </a:xfrm>
        </p:spPr>
        <p:txBody>
          <a:bodyPr/>
          <a:lstStyle/>
          <a:p>
            <a:pPr eaLnBrk="1" hangingPunct="1">
              <a:lnSpc>
                <a:spcPct val="80000"/>
              </a:lnSpc>
              <a:defRPr/>
            </a:pPr>
            <a:r>
              <a:rPr lang="en-US" sz="1800" b="1" dirty="0" smtClean="0"/>
              <a:t>Yuri </a:t>
            </a:r>
            <a:r>
              <a:rPr lang="en-US" sz="1800" b="1" dirty="0" err="1" smtClean="0"/>
              <a:t>Alexandrov</a:t>
            </a:r>
            <a:endParaRPr lang="en-US" sz="1800" b="1" dirty="0" smtClean="0"/>
          </a:p>
          <a:p>
            <a:pPr eaLnBrk="1" hangingPunct="1">
              <a:lnSpc>
                <a:spcPct val="80000"/>
              </a:lnSpc>
              <a:defRPr/>
            </a:pPr>
            <a:r>
              <a:rPr lang="en-US" sz="1800" b="1" dirty="0" smtClean="0"/>
              <a:t>Institute of Psychology, Russian Academy of Sciences, Moscow</a:t>
            </a:r>
            <a:endParaRPr lang="ru-RU" sz="1800" b="1" dirty="0" smtClean="0"/>
          </a:p>
          <a:p>
            <a:pPr eaLnBrk="1" hangingPunct="1">
              <a:lnSpc>
                <a:spcPct val="80000"/>
              </a:lnSpc>
              <a:defRPr/>
            </a:pPr>
            <a:endParaRPr lang="en-US" sz="1800" b="1" dirty="0" smtClean="0"/>
          </a:p>
          <a:p>
            <a:pPr eaLnBrk="1" hangingPunct="1">
              <a:lnSpc>
                <a:spcPct val="80000"/>
              </a:lnSpc>
              <a:defRPr/>
            </a:pPr>
            <a:r>
              <a:rPr lang="en-US" sz="1800" b="1" dirty="0" smtClean="0"/>
              <a:t>Svetlana </a:t>
            </a:r>
            <a:r>
              <a:rPr lang="en-US" sz="1800" b="1" dirty="0" err="1" smtClean="0"/>
              <a:t>Kirdina</a:t>
            </a:r>
            <a:endParaRPr lang="ru-RU" sz="1800" b="1" dirty="0" smtClean="0"/>
          </a:p>
          <a:p>
            <a:pPr eaLnBrk="1" hangingPunct="1">
              <a:lnSpc>
                <a:spcPct val="80000"/>
              </a:lnSpc>
              <a:defRPr/>
            </a:pPr>
            <a:r>
              <a:rPr lang="en-US" sz="1800" b="1" dirty="0" smtClean="0"/>
              <a:t>Institute of Economics, Russian Academy of Sciences, Moscow</a:t>
            </a:r>
            <a:endParaRPr lang="ru-RU" sz="1800" b="1" dirty="0" smtClean="0"/>
          </a:p>
          <a:p>
            <a:pPr eaLnBrk="1" hangingPunct="1">
              <a:lnSpc>
                <a:spcPct val="80000"/>
              </a:lnSpc>
              <a:buFont typeface="Wingdings" charset="2"/>
              <a:buNone/>
              <a:defRPr/>
            </a:pPr>
            <a:endParaRPr lang="en-US" sz="2400" dirty="0" smtClean="0"/>
          </a:p>
          <a:p>
            <a:pPr>
              <a:buFont typeface="Wingdings" charset="2"/>
              <a:buNone/>
              <a:defRPr/>
            </a:pPr>
            <a:endParaRPr lang="ru-RU" sz="2400" b="1" dirty="0" smtClean="0"/>
          </a:p>
          <a:p>
            <a:pPr>
              <a:buFont typeface="Wingdings" charset="2"/>
              <a:buNone/>
              <a:defRPr/>
            </a:pPr>
            <a:r>
              <a:rPr lang="en-US" sz="2400" dirty="0" smtClean="0"/>
              <a:t/>
            </a:r>
            <a:br>
              <a:rPr lang="en-US" sz="2400" dirty="0" smtClean="0"/>
            </a:br>
            <a:endParaRPr lang="ru-RU" sz="2400" dirty="0" smtClean="0"/>
          </a:p>
          <a:p>
            <a:pPr eaLnBrk="1" hangingPunct="1">
              <a:lnSpc>
                <a:spcPct val="80000"/>
              </a:lnSpc>
              <a:buFont typeface="Wingdings" charset="2"/>
              <a:buNone/>
              <a:defRPr/>
            </a:pPr>
            <a:endParaRPr lang="ru-RU" sz="2400" b="1" dirty="0" smtClean="0"/>
          </a:p>
          <a:p>
            <a:pPr eaLnBrk="1" hangingPunct="1">
              <a:lnSpc>
                <a:spcPct val="80000"/>
              </a:lnSpc>
              <a:defRPr/>
            </a:pPr>
            <a:r>
              <a:rPr lang="en-US" sz="1600" b="1" dirty="0" smtClean="0"/>
              <a:t>Yuri </a:t>
            </a:r>
            <a:r>
              <a:rPr lang="en-US" sz="1600" b="1" dirty="0" err="1" smtClean="0"/>
              <a:t>Alexandrov</a:t>
            </a:r>
            <a:endParaRPr lang="en-US" sz="1600" b="1" dirty="0" smtClean="0"/>
          </a:p>
          <a:p>
            <a:pPr eaLnBrk="1" hangingPunct="1">
              <a:lnSpc>
                <a:spcPct val="80000"/>
              </a:lnSpc>
              <a:defRPr/>
            </a:pPr>
            <a:r>
              <a:rPr lang="en-US" sz="1600" b="1" dirty="0" smtClean="0"/>
              <a:t>Institute of </a:t>
            </a:r>
            <a:r>
              <a:rPr lang="en-US" sz="1600" b="1" dirty="0" err="1" smtClean="0"/>
              <a:t>Psiphology</a:t>
            </a:r>
            <a:r>
              <a:rPr lang="en-US" sz="1600" b="1" dirty="0" smtClean="0"/>
              <a:t>, Russian Academy of Sciences, Moscow</a:t>
            </a:r>
            <a:endParaRPr lang="ru-RU" sz="1600" b="1" dirty="0" smtClean="0"/>
          </a:p>
          <a:p>
            <a:pPr eaLnBrk="1" hangingPunct="1">
              <a:lnSpc>
                <a:spcPct val="80000"/>
              </a:lnSpc>
              <a:defRPr/>
            </a:pPr>
            <a:endParaRPr lang="en-US" sz="1600" b="1" dirty="0" smtClean="0"/>
          </a:p>
          <a:p>
            <a:pPr eaLnBrk="1" hangingPunct="1">
              <a:lnSpc>
                <a:spcPct val="80000"/>
              </a:lnSpc>
              <a:defRPr/>
            </a:pPr>
            <a:r>
              <a:rPr lang="en-US" sz="1600" b="1" dirty="0" smtClean="0"/>
              <a:t>Svetlana </a:t>
            </a:r>
            <a:r>
              <a:rPr lang="en-US" sz="1600" b="1" dirty="0" err="1" smtClean="0"/>
              <a:t>Kirdina</a:t>
            </a:r>
            <a:endParaRPr lang="ru-RU" sz="1600" b="1" dirty="0" smtClean="0"/>
          </a:p>
          <a:p>
            <a:pPr eaLnBrk="1" hangingPunct="1">
              <a:lnSpc>
                <a:spcPct val="80000"/>
              </a:lnSpc>
              <a:defRPr/>
            </a:pPr>
            <a:r>
              <a:rPr lang="en-US" sz="1600" b="1" dirty="0" smtClean="0"/>
              <a:t>Institute of Economics, Russian Academy of Sciences, Moscow</a:t>
            </a:r>
            <a:endParaRPr lang="ru-RU" sz="1600" b="1" dirty="0" smtClean="0"/>
          </a:p>
          <a:p>
            <a:pPr eaLnBrk="1" hangingPunct="1">
              <a:lnSpc>
                <a:spcPct val="80000"/>
              </a:lnSpc>
              <a:buFont typeface="Wingdings" charset="2"/>
              <a:buNone/>
              <a:defRPr/>
            </a:pPr>
            <a:endParaRPr lang="en-US" sz="2400" b="1" dirty="0" smtClean="0"/>
          </a:p>
          <a:p>
            <a:pPr eaLnBrk="1" hangingPunct="1">
              <a:lnSpc>
                <a:spcPct val="80000"/>
              </a:lnSpc>
              <a:buFont typeface="Wingdings" charset="2"/>
              <a:buNone/>
              <a:defRPr/>
            </a:pPr>
            <a:endParaRPr lang="ru-RU" sz="2400" b="1" dirty="0" smtClean="0"/>
          </a:p>
        </p:txBody>
      </p:sp>
      <p:sp>
        <p:nvSpPr>
          <p:cNvPr id="4" name="Номер слайда 3"/>
          <p:cNvSpPr>
            <a:spLocks noGrp="1"/>
          </p:cNvSpPr>
          <p:nvPr>
            <p:ph type="sldNum" sz="quarter" idx="12"/>
          </p:nvPr>
        </p:nvSpPr>
        <p:spPr/>
        <p:txBody>
          <a:bodyPr/>
          <a:lstStyle/>
          <a:p>
            <a:pPr>
              <a:defRPr/>
            </a:pPr>
            <a:fld id="{04113672-28B3-462B-916B-9A0F9F2F4B77}" type="slidenum">
              <a:rPr lang="ru-RU"/>
              <a:pPr>
                <a:defRPr/>
              </a:pPr>
              <a:t>1</a:t>
            </a:fld>
            <a:endParaRPr lang="ru-RU"/>
          </a:p>
        </p:txBody>
      </p:sp>
      <p:sp>
        <p:nvSpPr>
          <p:cNvPr id="6" name="Нижний колонтитул 5"/>
          <p:cNvSpPr>
            <a:spLocks noGrp="1"/>
          </p:cNvSpPr>
          <p:nvPr>
            <p:ph type="ftr" sz="quarter" idx="11"/>
          </p:nvPr>
        </p:nvSpPr>
        <p:spPr/>
        <p:txBody>
          <a:bodyPr/>
          <a:lstStyle/>
          <a:p>
            <a:pPr>
              <a:defRPr/>
            </a:pPr>
            <a:r>
              <a:rPr lang="ru-RU" dirty="0"/>
              <a:t>Калининград, 21 июня  2012</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3600" smtClean="0"/>
              <a:t>Mentality as collective mental characteristics in accordance with the cultural identity</a:t>
            </a:r>
            <a:r>
              <a:rPr lang="ru-RU" sz="3600" smtClean="0"/>
              <a:t>-2</a:t>
            </a:r>
            <a:endParaRPr lang="ru-RU" sz="4000" smtClean="0"/>
          </a:p>
        </p:txBody>
      </p:sp>
      <p:sp>
        <p:nvSpPr>
          <p:cNvPr id="3" name="Содержимое 2"/>
          <p:cNvSpPr>
            <a:spLocks noGrp="1"/>
          </p:cNvSpPr>
          <p:nvPr>
            <p:ph idx="1"/>
          </p:nvPr>
        </p:nvSpPr>
        <p:spPr>
          <a:xfrm>
            <a:off x="685800" y="2133600"/>
            <a:ext cx="8007350" cy="4038600"/>
          </a:xfrm>
        </p:spPr>
        <p:txBody>
          <a:bodyPr/>
          <a:lstStyle/>
          <a:p>
            <a:pPr>
              <a:buFont typeface="Wingdings" charset="2"/>
              <a:buChar char="§"/>
              <a:defRPr/>
            </a:pPr>
            <a:r>
              <a:rPr lang="en-US" dirty="0" smtClean="0"/>
              <a:t>To be more precisely we understand the type of mentality (or cognitive model) like particular perception of the world that is characteristic for the individual belonging to the given culture, from the point of view of its “dimension” and unity and corresponding to this perception the way of solving problems (decision making).</a:t>
            </a:r>
            <a:endParaRPr lang="ru-RU" dirty="0" smtClean="0"/>
          </a:p>
          <a:p>
            <a:pPr>
              <a:buFont typeface="Wingdings" charset="2"/>
              <a:buChar char="§"/>
              <a:defRPr/>
            </a:pPr>
            <a:endParaRPr lang="ru-RU" dirty="0"/>
          </a:p>
        </p:txBody>
      </p:sp>
      <p:sp>
        <p:nvSpPr>
          <p:cNvPr id="4" name="Нижний колонтитул 3"/>
          <p:cNvSpPr>
            <a:spLocks noGrp="1"/>
          </p:cNvSpPr>
          <p:nvPr>
            <p:ph type="ftr" sz="quarter" idx="11"/>
          </p:nvPr>
        </p:nvSpPr>
        <p:spPr/>
        <p:txBody>
          <a:bodyPr/>
          <a:lstStyle/>
          <a:p>
            <a:pPr>
              <a:defRPr/>
            </a:pPr>
            <a:r>
              <a:rPr lang="ru-RU" dirty="0"/>
              <a:t>Калининград, 21 июня  2012</a:t>
            </a:r>
            <a:endParaRPr lang="ru-RU" dirty="0"/>
          </a:p>
        </p:txBody>
      </p:sp>
      <p:sp>
        <p:nvSpPr>
          <p:cNvPr id="5" name="Номер слайда 4"/>
          <p:cNvSpPr>
            <a:spLocks noGrp="1"/>
          </p:cNvSpPr>
          <p:nvPr>
            <p:ph type="sldNum" sz="quarter" idx="12"/>
          </p:nvPr>
        </p:nvSpPr>
        <p:spPr/>
        <p:txBody>
          <a:bodyPr/>
          <a:lstStyle/>
          <a:p>
            <a:pPr>
              <a:defRPr/>
            </a:pPr>
            <a:fld id="{7A4ADA2A-BED5-4CC5-A23D-78E847E58E23}" type="slidenum">
              <a:rPr lang="ru-RU" smtClean="0"/>
              <a:pPr>
                <a:defRPr/>
              </a:pPr>
              <a:t>10</a:t>
            </a:fld>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3"/>
          <p:cNvSpPr>
            <a:spLocks noGrp="1"/>
          </p:cNvSpPr>
          <p:nvPr>
            <p:ph type="ftr" sz="quarter" idx="11"/>
          </p:nvPr>
        </p:nvSpPr>
        <p:spPr/>
        <p:txBody>
          <a:bodyPr/>
          <a:lstStyle/>
          <a:p>
            <a:pPr>
              <a:defRPr/>
            </a:pPr>
            <a:r>
              <a:rPr lang="ru-RU" dirty="0"/>
              <a:t>Калининград, 21 июня  2012</a:t>
            </a:r>
            <a:endParaRPr lang="ru-RU" dirty="0"/>
          </a:p>
        </p:txBody>
      </p:sp>
      <p:sp>
        <p:nvSpPr>
          <p:cNvPr id="5" name="Номер слайда 4"/>
          <p:cNvSpPr>
            <a:spLocks noGrp="1"/>
          </p:cNvSpPr>
          <p:nvPr>
            <p:ph type="sldNum" sz="quarter" idx="12"/>
          </p:nvPr>
        </p:nvSpPr>
        <p:spPr/>
        <p:txBody>
          <a:bodyPr/>
          <a:lstStyle/>
          <a:p>
            <a:pPr>
              <a:defRPr/>
            </a:pPr>
            <a:fld id="{E101F24A-C064-41A0-8044-99E614050EB5}" type="slidenum">
              <a:rPr lang="ru-RU" smtClean="0"/>
              <a:pPr>
                <a:defRPr/>
              </a:pPr>
              <a:t>11</a:t>
            </a:fld>
            <a:endParaRPr lang="ru-RU" dirty="0"/>
          </a:p>
        </p:txBody>
      </p:sp>
      <p:graphicFrame>
        <p:nvGraphicFramePr>
          <p:cNvPr id="6" name="Таблица 5"/>
          <p:cNvGraphicFramePr>
            <a:graphicFrameLocks noGrp="1"/>
          </p:cNvGraphicFramePr>
          <p:nvPr/>
        </p:nvGraphicFramePr>
        <p:xfrm>
          <a:off x="457200" y="533400"/>
          <a:ext cx="8229600" cy="2838450"/>
        </p:xfrm>
        <a:graphic>
          <a:graphicData uri="http://schemas.openxmlformats.org/drawingml/2006/table">
            <a:tbl>
              <a:tblPr/>
              <a:tblGrid>
                <a:gridCol w="2410609"/>
                <a:gridCol w="2896496"/>
                <a:gridCol w="2922495"/>
              </a:tblGrid>
              <a:tr h="0">
                <a:tc>
                  <a:txBody>
                    <a:bodyPr/>
                    <a:lstStyle/>
                    <a:p>
                      <a:pPr algn="ctr">
                        <a:lnSpc>
                          <a:spcPct val="115000"/>
                        </a:lnSpc>
                        <a:spcAft>
                          <a:spcPts val="0"/>
                        </a:spcAft>
                      </a:pPr>
                      <a:r>
                        <a:rPr lang="ru-RU" sz="1800" b="1" dirty="0">
                          <a:solidFill>
                            <a:schemeClr val="tx1"/>
                          </a:solidFill>
                          <a:latin typeface="Arial" pitchFamily="34" charset="0"/>
                          <a:ea typeface="Batang"/>
                          <a:cs typeface="Arial" pitchFamily="34" charset="0"/>
                        </a:rPr>
                        <a:t>Характеристики</a:t>
                      </a:r>
                      <a:endParaRPr lang="ru-RU" sz="1800" dirty="0">
                        <a:solidFill>
                          <a:schemeClr val="tx1"/>
                        </a:solidFill>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bg2">
                              <a:lumMod val="25000"/>
                            </a:schemeClr>
                          </a:solidFill>
                          <a:latin typeface="Arial" pitchFamily="34" charset="0"/>
                          <a:ea typeface="Batang"/>
                          <a:cs typeface="Arial" pitchFamily="34" charset="0"/>
                        </a:rPr>
                        <a:t>«</a:t>
                      </a:r>
                      <a:r>
                        <a:rPr lang="ru-RU" sz="1800" b="1" dirty="0" err="1">
                          <a:solidFill>
                            <a:schemeClr val="bg2">
                              <a:lumMod val="25000"/>
                            </a:schemeClr>
                          </a:solidFill>
                          <a:latin typeface="Arial" pitchFamily="34" charset="0"/>
                          <a:ea typeface="Batang"/>
                          <a:cs typeface="Arial" pitchFamily="34" charset="0"/>
                        </a:rPr>
                        <a:t>Незападный</a:t>
                      </a:r>
                      <a:r>
                        <a:rPr lang="ru-RU" sz="1800" b="1" dirty="0">
                          <a:solidFill>
                            <a:schemeClr val="bg2">
                              <a:lumMod val="25000"/>
                            </a:schemeClr>
                          </a:solidFill>
                          <a:latin typeface="Arial" pitchFamily="34" charset="0"/>
                          <a:ea typeface="Batang"/>
                          <a:cs typeface="Arial" pitchFamily="34" charset="0"/>
                        </a:rPr>
                        <a:t>» тип ментальности</a:t>
                      </a:r>
                      <a:endParaRPr lang="ru-RU" sz="1800" dirty="0">
                        <a:solidFill>
                          <a:schemeClr val="bg2">
                            <a:lumMod val="25000"/>
                          </a:schemeClr>
                        </a:solidFill>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accent6">
                              <a:lumMod val="50000"/>
                            </a:schemeClr>
                          </a:solidFill>
                          <a:latin typeface="Arial" pitchFamily="34" charset="0"/>
                          <a:ea typeface="Batang"/>
                          <a:cs typeface="Arial" pitchFamily="34" charset="0"/>
                        </a:rPr>
                        <a:t>«Западный» тип ментальности</a:t>
                      </a:r>
                      <a:endParaRPr lang="ru-RU" sz="1800" dirty="0">
                        <a:solidFill>
                          <a:schemeClr val="accent6">
                            <a:lumMod val="50000"/>
                          </a:schemeClr>
                        </a:solidFill>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ru-RU" sz="1800" b="1" dirty="0">
                          <a:latin typeface="Arial" pitchFamily="34" charset="0"/>
                          <a:ea typeface="Batang"/>
                          <a:cs typeface="Arial" pitchFamily="34" charset="0"/>
                        </a:rPr>
                        <a:t>«Мерность» мира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bg2">
                              <a:lumMod val="25000"/>
                            </a:schemeClr>
                          </a:solidFill>
                          <a:latin typeface="Arial" pitchFamily="34" charset="0"/>
                          <a:ea typeface="Batang"/>
                          <a:cs typeface="Arial" pitchFamily="34" charset="0"/>
                        </a:rPr>
                        <a:t>Континуальность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accent6">
                              <a:lumMod val="50000"/>
                            </a:schemeClr>
                          </a:solidFill>
                          <a:latin typeface="Arial" pitchFamily="34" charset="0"/>
                          <a:ea typeface="Batang"/>
                          <a:cs typeface="Arial" pitchFamily="34" charset="0"/>
                        </a:rPr>
                        <a:t>Дискретность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ru-RU" sz="1800" b="1" dirty="0">
                          <a:latin typeface="Arial" pitchFamily="34" charset="0"/>
                          <a:ea typeface="Batang"/>
                          <a:cs typeface="Arial" pitchFamily="34" charset="0"/>
                        </a:rPr>
                        <a:t>Восприятие мира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err="1">
                          <a:solidFill>
                            <a:schemeClr val="bg2">
                              <a:lumMod val="25000"/>
                            </a:schemeClr>
                          </a:solidFill>
                          <a:latin typeface="Arial" pitchFamily="34" charset="0"/>
                          <a:ea typeface="Batang"/>
                          <a:cs typeface="Arial" pitchFamily="34" charset="0"/>
                        </a:rPr>
                        <a:t>Холистичность</a:t>
                      </a:r>
                      <a:r>
                        <a:rPr lang="ru-RU" sz="1800" b="1" dirty="0">
                          <a:solidFill>
                            <a:schemeClr val="bg2">
                              <a:lumMod val="25000"/>
                            </a:schemeClr>
                          </a:solidFill>
                          <a:latin typeface="Arial" pitchFamily="34" charset="0"/>
                          <a:ea typeface="Batang"/>
                          <a:cs typeface="Arial" pitchFamily="34" charset="0"/>
                        </a:rPr>
                        <a:t> и взаимосвязанность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err="1">
                          <a:solidFill>
                            <a:schemeClr val="accent6">
                              <a:lumMod val="50000"/>
                            </a:schemeClr>
                          </a:solidFill>
                          <a:latin typeface="Arial" pitchFamily="34" charset="0"/>
                          <a:ea typeface="Batang"/>
                          <a:cs typeface="Arial" pitchFamily="34" charset="0"/>
                        </a:rPr>
                        <a:t>Аналитичность</a:t>
                      </a:r>
                      <a:r>
                        <a:rPr lang="ru-RU" sz="1800" b="1" dirty="0">
                          <a:solidFill>
                            <a:schemeClr val="accent6">
                              <a:lumMod val="50000"/>
                            </a:schemeClr>
                          </a:solidFill>
                          <a:latin typeface="Arial" pitchFamily="34" charset="0"/>
                          <a:ea typeface="Batang"/>
                          <a:cs typeface="Arial" pitchFamily="34" charset="0"/>
                        </a:rPr>
                        <a:t>   и </a:t>
                      </a:r>
                      <a:r>
                        <a:rPr lang="ru-RU" sz="1800" b="1" dirty="0" err="1">
                          <a:solidFill>
                            <a:schemeClr val="accent6">
                              <a:lumMod val="50000"/>
                            </a:schemeClr>
                          </a:solidFill>
                          <a:latin typeface="Arial" pitchFamily="34" charset="0"/>
                          <a:ea typeface="Batang"/>
                          <a:cs typeface="Arial" pitchFamily="34" charset="0"/>
                        </a:rPr>
                        <a:t>атомичность</a:t>
                      </a:r>
                      <a:endParaRPr lang="ru-RU" sz="1800" b="1" dirty="0">
                        <a:solidFill>
                          <a:schemeClr val="accent6">
                            <a:lumMod val="50000"/>
                          </a:schemeClr>
                        </a:solidFill>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ru-RU" sz="1800" b="1">
                          <a:latin typeface="Arial" pitchFamily="34" charset="0"/>
                          <a:ea typeface="Batang"/>
                          <a:cs typeface="Arial" pitchFamily="34" charset="0"/>
                        </a:rPr>
                        <a:t>Тип принятия  решений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bg2">
                              <a:lumMod val="25000"/>
                            </a:schemeClr>
                          </a:solidFill>
                          <a:latin typeface="Arial" pitchFamily="34" charset="0"/>
                          <a:ea typeface="Batang"/>
                          <a:cs typeface="Arial" pitchFamily="34" charset="0"/>
                        </a:rPr>
                        <a:t>Интуитивный тип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accent6">
                              <a:lumMod val="50000"/>
                            </a:schemeClr>
                          </a:solidFill>
                          <a:latin typeface="Arial" pitchFamily="34" charset="0"/>
                          <a:ea typeface="Batang"/>
                          <a:cs typeface="Arial" pitchFamily="34" charset="0"/>
                        </a:rPr>
                        <a:t>Рациональный тип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ru-RU" sz="1800" b="1">
                          <a:latin typeface="Arial" pitchFamily="34" charset="0"/>
                          <a:ea typeface="Batang"/>
                          <a:cs typeface="Arial" pitchFamily="34" charset="0"/>
                        </a:rPr>
                        <a:t>Доминирует среди населения стран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bg2">
                              <a:lumMod val="25000"/>
                            </a:schemeClr>
                          </a:solidFill>
                          <a:latin typeface="Arial" pitchFamily="34" charset="0"/>
                          <a:ea typeface="Batang"/>
                          <a:cs typeface="Arial" pitchFamily="34" charset="0"/>
                        </a:rPr>
                        <a:t>Восточные страны и Россия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chemeClr val="accent6">
                              <a:lumMod val="50000"/>
                            </a:schemeClr>
                          </a:solidFill>
                          <a:latin typeface="Arial" pitchFamily="34" charset="0"/>
                          <a:ea typeface="Batang"/>
                          <a:cs typeface="Arial" pitchFamily="34" charset="0"/>
                        </a:rPr>
                        <a:t>Северная Америка и Европа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Таблица 6"/>
          <p:cNvGraphicFramePr>
            <a:graphicFrameLocks noGrp="1"/>
          </p:cNvGraphicFramePr>
          <p:nvPr/>
        </p:nvGraphicFramePr>
        <p:xfrm>
          <a:off x="381000" y="3733800"/>
          <a:ext cx="8382000" cy="2514600"/>
        </p:xfrm>
        <a:graphic>
          <a:graphicData uri="http://schemas.openxmlformats.org/drawingml/2006/table">
            <a:tbl>
              <a:tblPr/>
              <a:tblGrid>
                <a:gridCol w="2428875"/>
                <a:gridCol w="3133725"/>
                <a:gridCol w="2819400"/>
              </a:tblGrid>
              <a:tr h="6826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Arial" charset="0"/>
                        </a:rPr>
                        <a:t>Characteristics</a:t>
                      </a:r>
                      <a:endParaRPr kumimoji="0" lang="ru-RU" sz="1800" b="0" i="0" u="none" strike="noStrike" cap="none" normalizeH="0" baseline="0" smtClean="0">
                        <a:ln>
                          <a:noFill/>
                        </a:ln>
                        <a:solidFill>
                          <a:schemeClr val="tx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800" b="1" i="0" u="none" strike="noStrike" cap="none" normalizeH="0" baseline="0" smtClean="0">
                          <a:ln>
                            <a:noFill/>
                          </a:ln>
                          <a:solidFill>
                            <a:srgbClr val="214E50"/>
                          </a:solidFill>
                          <a:effectLst/>
                          <a:latin typeface="Arial" charset="0"/>
                          <a:cs typeface="Arial" charset="0"/>
                        </a:rPr>
                        <a:t>“Non-western” type of mentality</a:t>
                      </a:r>
                      <a:endParaRPr kumimoji="0" lang="ru-RU" sz="1800" b="0" i="0" u="none" strike="noStrike" cap="none" normalizeH="0" baseline="0" smtClean="0">
                        <a:ln>
                          <a:noFill/>
                        </a:ln>
                        <a:solidFill>
                          <a:srgbClr val="214E50"/>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800" b="1" i="0" u="none" strike="noStrike" cap="none" normalizeH="0" baseline="0" smtClean="0">
                          <a:ln>
                            <a:noFill/>
                          </a:ln>
                          <a:solidFill>
                            <a:srgbClr val="203E91"/>
                          </a:solidFill>
                          <a:effectLst/>
                          <a:latin typeface="Arial" charset="0"/>
                          <a:cs typeface="Arial" charset="0"/>
                        </a:rPr>
                        <a:t>“Western” type of mentality</a:t>
                      </a:r>
                      <a:endParaRPr kumimoji="0" lang="ru-RU" sz="1800" b="0" i="0" u="none" strike="noStrike" cap="none" normalizeH="0" baseline="0" smtClean="0">
                        <a:ln>
                          <a:noFill/>
                        </a:ln>
                        <a:solidFill>
                          <a:srgbClr val="203E9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91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“Dimension” of the world</a:t>
                      </a:r>
                      <a:endParaRPr kumimoji="0" lang="ru-RU" sz="1600" b="0" i="0" u="none" strike="noStrike" cap="none" normalizeH="0" baseline="0" smtClean="0">
                        <a:ln>
                          <a:noFill/>
                        </a:ln>
                        <a:solidFill>
                          <a:schemeClr val="tx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14E50"/>
                          </a:solidFill>
                          <a:effectLst/>
                          <a:latin typeface="Arial" charset="0"/>
                          <a:cs typeface="Arial" charset="0"/>
                        </a:rPr>
                        <a:t>Continuity</a:t>
                      </a:r>
                      <a:endParaRPr kumimoji="0" lang="ru-RU" sz="1600" b="0" i="0" u="none" strike="noStrike" cap="none" normalizeH="0" baseline="0" smtClean="0">
                        <a:ln>
                          <a:noFill/>
                        </a:ln>
                        <a:solidFill>
                          <a:srgbClr val="214E50"/>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03E91"/>
                          </a:solidFill>
                          <a:effectLst/>
                          <a:latin typeface="Arial" charset="0"/>
                          <a:cs typeface="Arial" charset="0"/>
                        </a:rPr>
                        <a:t>Discontinuity</a:t>
                      </a:r>
                      <a:endParaRPr kumimoji="0" lang="ru-RU" sz="1600" b="0" i="0" u="none" strike="noStrike" cap="none" normalizeH="0" baseline="0" smtClean="0">
                        <a:ln>
                          <a:noFill/>
                        </a:ln>
                        <a:solidFill>
                          <a:srgbClr val="203E9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Perception of the world</a:t>
                      </a:r>
                      <a:endParaRPr kumimoji="0" lang="ru-RU" sz="1600" b="0" i="0" u="none" strike="noStrike" cap="none" normalizeH="0" baseline="0" smtClean="0">
                        <a:ln>
                          <a:noFill/>
                        </a:ln>
                        <a:solidFill>
                          <a:schemeClr val="tx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14E50"/>
                          </a:solidFill>
                          <a:effectLst/>
                          <a:latin typeface="Arial" charset="0"/>
                          <a:cs typeface="Arial" charset="0"/>
                        </a:rPr>
                        <a:t>Holistic and interrelatedness</a:t>
                      </a:r>
                      <a:endParaRPr kumimoji="0" lang="ru-RU" sz="1600" b="0" i="0" u="none" strike="noStrike" cap="none" normalizeH="0" baseline="0" smtClean="0">
                        <a:ln>
                          <a:noFill/>
                        </a:ln>
                        <a:solidFill>
                          <a:srgbClr val="214E50"/>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03E91"/>
                          </a:solidFill>
                          <a:effectLst/>
                          <a:latin typeface="Arial" charset="0"/>
                          <a:cs typeface="Arial" charset="0"/>
                        </a:rPr>
                        <a:t>Analyticity and atomicity</a:t>
                      </a:r>
                      <a:endParaRPr kumimoji="0" lang="ru-RU" sz="1600" b="0" i="0" u="none" strike="noStrike" cap="none" normalizeH="0" baseline="0" smtClean="0">
                        <a:ln>
                          <a:noFill/>
                        </a:ln>
                        <a:solidFill>
                          <a:srgbClr val="203E9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Type of decision making</a:t>
                      </a:r>
                      <a:endParaRPr kumimoji="0" lang="ru-RU" sz="1600" b="0" i="0" u="none" strike="noStrike" cap="none" normalizeH="0" baseline="0" smtClean="0">
                        <a:ln>
                          <a:noFill/>
                        </a:ln>
                        <a:solidFill>
                          <a:schemeClr val="tx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14E50"/>
                          </a:solidFill>
                          <a:effectLst/>
                          <a:latin typeface="Arial" charset="0"/>
                          <a:cs typeface="Arial" charset="0"/>
                        </a:rPr>
                        <a:t>Intuitive type</a:t>
                      </a:r>
                      <a:endParaRPr kumimoji="0" lang="ru-RU" sz="1600" b="0" i="0" u="none" strike="noStrike" cap="none" normalizeH="0" baseline="0" smtClean="0">
                        <a:ln>
                          <a:noFill/>
                        </a:ln>
                        <a:solidFill>
                          <a:srgbClr val="214E50"/>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03E91"/>
                          </a:solidFill>
                          <a:effectLst/>
                          <a:latin typeface="Arial" charset="0"/>
                          <a:cs typeface="Arial" charset="0"/>
                        </a:rPr>
                        <a:t>Rational type</a:t>
                      </a:r>
                      <a:endParaRPr kumimoji="0" lang="ru-RU" sz="1600" b="0" i="0" u="none" strike="noStrike" cap="none" normalizeH="0" baseline="0" smtClean="0">
                        <a:ln>
                          <a:noFill/>
                        </a:ln>
                        <a:solidFill>
                          <a:srgbClr val="203E9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912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Dominating among the population of countries</a:t>
                      </a:r>
                      <a:endParaRPr kumimoji="0" lang="ru-RU" sz="1600" b="0" i="0" u="none" strike="noStrike" cap="none" normalizeH="0" baseline="0" smtClean="0">
                        <a:ln>
                          <a:noFill/>
                        </a:ln>
                        <a:solidFill>
                          <a:schemeClr val="tx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14E50"/>
                          </a:solidFill>
                          <a:effectLst/>
                          <a:latin typeface="Arial" charset="0"/>
                          <a:cs typeface="Arial" charset="0"/>
                        </a:rPr>
                        <a:t>Eastern countries and Russia</a:t>
                      </a:r>
                      <a:endParaRPr kumimoji="0" lang="ru-RU" sz="1600" b="0" i="0" u="none" strike="noStrike" cap="none" normalizeH="0" baseline="0" smtClean="0">
                        <a:ln>
                          <a:noFill/>
                        </a:ln>
                        <a:solidFill>
                          <a:srgbClr val="214E50"/>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rgbClr val="203E91"/>
                          </a:solidFill>
                          <a:effectLst/>
                          <a:latin typeface="Arial" charset="0"/>
                          <a:cs typeface="Arial" charset="0"/>
                        </a:rPr>
                        <a:t>Northern America and Europe</a:t>
                      </a:r>
                      <a:endParaRPr kumimoji="0" lang="ru-RU" sz="1600" b="0" i="0" u="none" strike="noStrike" cap="none" normalizeH="0" baseline="0" smtClean="0">
                        <a:ln>
                          <a:noFill/>
                        </a:ln>
                        <a:solidFill>
                          <a:srgbClr val="203E91"/>
                        </a:solidFill>
                        <a:effectLst/>
                        <a:latin typeface="Arial" charset="0"/>
                        <a:ea typeface="Batang"/>
                        <a:cs typeface="Batang"/>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4871"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Cognition?</a:t>
            </a:r>
            <a:endParaRPr lang="ru-RU" smtClean="0"/>
          </a:p>
        </p:txBody>
      </p:sp>
      <p:sp>
        <p:nvSpPr>
          <p:cNvPr id="3" name="Содержимое 2"/>
          <p:cNvSpPr>
            <a:spLocks noGrp="1"/>
          </p:cNvSpPr>
          <p:nvPr>
            <p:ph idx="1"/>
          </p:nvPr>
        </p:nvSpPr>
        <p:spPr/>
        <p:txBody>
          <a:bodyPr/>
          <a:lstStyle/>
          <a:p>
            <a:r>
              <a:rPr lang="ru-RU" smtClean="0"/>
              <a:t>«</a:t>
            </a:r>
            <a:r>
              <a:rPr lang="en-US" smtClean="0"/>
              <a:t>Cognition </a:t>
            </a:r>
            <a:r>
              <a:rPr lang="ru-RU" smtClean="0"/>
              <a:t>как активное взаимодействие со средой, порождающее знания в качестве средств достижения целей»</a:t>
            </a:r>
            <a:endParaRPr lang="en-US" smtClean="0"/>
          </a:p>
          <a:p>
            <a:r>
              <a:rPr lang="en-US" smtClean="0"/>
              <a:t>“Cognition is active interaction with the environment and the generation of knowledge as a means of achieving goals”</a:t>
            </a:r>
            <a:endParaRPr lang="ru-RU" smtClean="0"/>
          </a:p>
          <a:p>
            <a:endParaRPr lang="ru-RU" smtClean="0"/>
          </a:p>
        </p:txBody>
      </p:sp>
      <p:sp>
        <p:nvSpPr>
          <p:cNvPr id="4" name="Нижний колонтитул 3"/>
          <p:cNvSpPr>
            <a:spLocks noGrp="1"/>
          </p:cNvSpPr>
          <p:nvPr>
            <p:ph type="ftr" sz="quarter" idx="11"/>
          </p:nvPr>
        </p:nvSpPr>
        <p:spPr/>
        <p:txBody>
          <a:bodyPr/>
          <a:lstStyle/>
          <a:p>
            <a:pPr>
              <a:defRPr/>
            </a:pPr>
            <a:r>
              <a:rPr lang="ru-RU" sz="1200" dirty="0"/>
              <a:t>Калининград, 21 июня  2012</a:t>
            </a:r>
            <a:endParaRPr lang="ru-RU" sz="1200" dirty="0"/>
          </a:p>
        </p:txBody>
      </p:sp>
      <p:sp>
        <p:nvSpPr>
          <p:cNvPr id="5" name="Номер слайда 4"/>
          <p:cNvSpPr>
            <a:spLocks noGrp="1"/>
          </p:cNvSpPr>
          <p:nvPr>
            <p:ph type="sldNum" sz="quarter" idx="12"/>
          </p:nvPr>
        </p:nvSpPr>
        <p:spPr/>
        <p:txBody>
          <a:bodyPr/>
          <a:lstStyle/>
          <a:p>
            <a:pPr>
              <a:defRPr/>
            </a:pPr>
            <a:fld id="{3941739B-05EC-45DD-9CC4-F59A4A94947D}" type="slidenum">
              <a:rPr lang="ru-RU" smtClean="0"/>
              <a:pPr>
                <a:defRPr/>
              </a:pPr>
              <a:t>12</a:t>
            </a:fld>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8825" y="304800"/>
            <a:ext cx="8385175" cy="1431925"/>
          </a:xfrm>
        </p:spPr>
        <p:txBody>
          <a:bodyPr/>
          <a:lstStyle/>
          <a:p>
            <a:pPr>
              <a:defRPr/>
            </a:pPr>
            <a:r>
              <a:rPr lang="en-US" sz="3600" dirty="0" smtClean="0"/>
              <a:t>Types of Mentality and Institutional Matrices from      the </a:t>
            </a:r>
            <a:r>
              <a:rPr lang="en-US" sz="3600" i="1" dirty="0" smtClean="0"/>
              <a:t>Cognition</a:t>
            </a:r>
            <a:r>
              <a:rPr lang="en-US" sz="3600" dirty="0" smtClean="0"/>
              <a:t> Point of View </a:t>
            </a:r>
            <a:endParaRPr lang="ru-RU" sz="3600" dirty="0"/>
          </a:p>
        </p:txBody>
      </p:sp>
      <p:sp>
        <p:nvSpPr>
          <p:cNvPr id="3" name="Содержимое 2"/>
          <p:cNvSpPr>
            <a:spLocks noGrp="1"/>
          </p:cNvSpPr>
          <p:nvPr>
            <p:ph idx="1"/>
          </p:nvPr>
        </p:nvSpPr>
        <p:spPr/>
        <p:txBody>
          <a:bodyPr/>
          <a:lstStyle/>
          <a:p>
            <a:pPr>
              <a:buFont typeface="Wingdings" charset="2"/>
              <a:buChar char="§"/>
              <a:defRPr/>
            </a:pPr>
            <a:r>
              <a:rPr lang="en-US" dirty="0" smtClean="0"/>
              <a:t>Active interaction with the environment are resulted in the creation and fixing of prevailing mental and institutional structures, which use as a means of achieving goals for different types of societies. Type of environment could be considered as a key factor of differentiation.</a:t>
            </a:r>
            <a:endParaRPr lang="ru-RU" dirty="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C6CD1772-B863-451F-B956-DC529BC7C407}" type="slidenum">
              <a:rPr lang="ru-RU" smtClean="0"/>
              <a:pPr>
                <a:defRPr/>
              </a:pPr>
              <a:t>13</a:t>
            </a:fld>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4C4F9EB3-17FA-48BA-8808-12CA8BCC7451}" type="slidenum">
              <a:rPr lang="ru-RU" smtClean="0"/>
              <a:pPr>
                <a:defRPr/>
              </a:pPr>
              <a:t>14</a:t>
            </a:fld>
            <a:endParaRPr lang="ru-RU"/>
          </a:p>
        </p:txBody>
      </p:sp>
      <p:sp>
        <p:nvSpPr>
          <p:cNvPr id="1026" name="Oval 2"/>
          <p:cNvSpPr>
            <a:spLocks noChangeArrowheads="1"/>
          </p:cNvSpPr>
          <p:nvPr/>
        </p:nvSpPr>
        <p:spPr bwMode="auto">
          <a:xfrm>
            <a:off x="990600" y="1035050"/>
            <a:ext cx="6781800" cy="4756150"/>
          </a:xfrm>
          <a:prstGeom prst="ellipse">
            <a:avLst/>
          </a:prstGeom>
          <a:solidFill>
            <a:schemeClr val="bg2">
              <a:lumMod val="50000"/>
            </a:schemeClr>
          </a:solidFill>
          <a:ln w="38100">
            <a:solidFill>
              <a:srgbClr val="F2F2F2"/>
            </a:solidFill>
            <a:round/>
            <a:headEnd/>
            <a:tailEnd/>
          </a:ln>
          <a:effectLst>
            <a:outerShdw dist="28398" dir="3806097" algn="ctr" rotWithShape="0">
              <a:srgbClr val="622423">
                <a:alpha val="50000"/>
              </a:srgbClr>
            </a:outerShdw>
          </a:effectLst>
        </p:spPr>
        <p:txBody>
          <a:bodyPr/>
          <a:lstStyle/>
          <a:p>
            <a:pPr algn="ctr">
              <a:spcAft>
                <a:spcPts val="1000"/>
              </a:spcAft>
              <a:defRPr/>
            </a:pPr>
            <a:r>
              <a:rPr lang="ru-RU" sz="2400" b="1" dirty="0">
                <a:latin typeface="Calibri" pitchFamily="34" charset="0"/>
                <a:cs typeface="Arial" pitchFamily="34" charset="0"/>
              </a:rPr>
              <a:t>Материальная среда</a:t>
            </a:r>
          </a:p>
          <a:p>
            <a:pPr>
              <a:spcAft>
                <a:spcPts val="1000"/>
              </a:spcAft>
              <a:defRPr/>
            </a:pPr>
            <a:endParaRPr lang="en-US" sz="1100" dirty="0">
              <a:latin typeface="Times New Roman" pitchFamily="18" charset="0"/>
              <a:cs typeface="Arial" pitchFamily="34" charset="0"/>
            </a:endParaRPr>
          </a:p>
          <a:p>
            <a:pPr>
              <a:spcAft>
                <a:spcPts val="1000"/>
              </a:spcAft>
              <a:defRPr/>
            </a:pPr>
            <a:endParaRPr lang="en-US" sz="1100" dirty="0">
              <a:latin typeface="Times New Roman" pitchFamily="18" charset="0"/>
              <a:cs typeface="Arial" pitchFamily="34" charset="0"/>
            </a:endParaRPr>
          </a:p>
          <a:p>
            <a:pPr>
              <a:defRPr/>
            </a:pPr>
            <a:r>
              <a:rPr lang="en-US" sz="1100" b="1" dirty="0"/>
              <a:t> </a:t>
            </a:r>
            <a:endParaRPr lang="en-US" sz="1100" dirty="0">
              <a:latin typeface="Times New Roman" pitchFamily="18" charset="0"/>
              <a:cs typeface="Arial" pitchFamily="34" charset="0"/>
            </a:endParaRPr>
          </a:p>
          <a:p>
            <a:pPr>
              <a:spcAft>
                <a:spcPts val="1000"/>
              </a:spcAft>
              <a:defRPr/>
            </a:pPr>
            <a:endParaRPr lang="en-US" sz="1100" dirty="0">
              <a:latin typeface="Times New Roman" pitchFamily="18" charset="0"/>
              <a:cs typeface="Arial" pitchFamily="34" charset="0"/>
            </a:endParaRPr>
          </a:p>
          <a:p>
            <a:pPr>
              <a:spcAft>
                <a:spcPts val="1000"/>
              </a:spcAft>
              <a:defRPr/>
            </a:pPr>
            <a:endParaRPr lang="en-US" sz="1100" dirty="0">
              <a:latin typeface="Times New Roman" pitchFamily="18" charset="0"/>
              <a:cs typeface="Arial" pitchFamily="34" charset="0"/>
            </a:endParaRPr>
          </a:p>
          <a:p>
            <a:pPr>
              <a:spcAft>
                <a:spcPts val="1000"/>
              </a:spcAft>
              <a:defRPr/>
            </a:pPr>
            <a:r>
              <a:rPr lang="en-US" sz="1100" dirty="0">
                <a:latin typeface="Calibri" pitchFamily="34" charset="0"/>
                <a:cs typeface="Arial" pitchFamily="34" charset="0"/>
              </a:rPr>
              <a:t>              </a:t>
            </a:r>
          </a:p>
          <a:p>
            <a:pPr>
              <a:spcAft>
                <a:spcPts val="1000"/>
              </a:spcAft>
              <a:defRPr/>
            </a:pPr>
            <a:r>
              <a:rPr lang="en-US" sz="1100" b="1" dirty="0">
                <a:latin typeface="Calibri" pitchFamily="34" charset="0"/>
                <a:cs typeface="Arial" pitchFamily="34" charset="0"/>
              </a:rPr>
              <a:t>                                  </a:t>
            </a:r>
            <a:endParaRPr lang="ru-RU" sz="1100" b="1" dirty="0">
              <a:latin typeface="Calibri" pitchFamily="34" charset="0"/>
              <a:cs typeface="Arial" pitchFamily="34" charset="0"/>
            </a:endParaRPr>
          </a:p>
          <a:p>
            <a:pPr>
              <a:spcAft>
                <a:spcPts val="1000"/>
              </a:spcAft>
              <a:defRPr/>
            </a:pPr>
            <a:endParaRPr lang="ru-RU" sz="1100" b="1" dirty="0">
              <a:latin typeface="Calibri" pitchFamily="34" charset="0"/>
              <a:cs typeface="Arial" pitchFamily="34" charset="0"/>
            </a:endParaRPr>
          </a:p>
          <a:p>
            <a:pPr>
              <a:spcAft>
                <a:spcPts val="1000"/>
              </a:spcAft>
              <a:defRPr/>
            </a:pPr>
            <a:endParaRPr lang="ru-RU" sz="1100" b="1" dirty="0">
              <a:latin typeface="Calibri" pitchFamily="34" charset="0"/>
              <a:cs typeface="Arial" pitchFamily="34" charset="0"/>
            </a:endParaRPr>
          </a:p>
          <a:p>
            <a:pPr>
              <a:spcAft>
                <a:spcPts val="1000"/>
              </a:spcAft>
              <a:defRPr/>
            </a:pPr>
            <a:endParaRPr lang="ru-RU" sz="1100" b="1" dirty="0">
              <a:latin typeface="Calibri" pitchFamily="34" charset="0"/>
              <a:cs typeface="Arial" pitchFamily="34" charset="0"/>
            </a:endParaRPr>
          </a:p>
          <a:p>
            <a:pPr>
              <a:spcAft>
                <a:spcPts val="1000"/>
              </a:spcAft>
              <a:defRPr/>
            </a:pPr>
            <a:r>
              <a:rPr lang="ru-RU" sz="2400" b="1" dirty="0">
                <a:latin typeface="Calibri" pitchFamily="34" charset="0"/>
                <a:cs typeface="Arial" pitchFamily="34" charset="0"/>
              </a:rPr>
              <a:t>              </a:t>
            </a:r>
            <a:r>
              <a:rPr lang="en-US" sz="2400" b="1" dirty="0">
                <a:latin typeface="Calibri" pitchFamily="34" charset="0"/>
                <a:cs typeface="Arial" pitchFamily="34" charset="0"/>
              </a:rPr>
              <a:t>Material environment </a:t>
            </a:r>
            <a:endParaRPr lang="ru-RU" sz="2400" dirty="0">
              <a:latin typeface="Arial" pitchFamily="34" charset="0"/>
              <a:cs typeface="Arial" pitchFamily="34" charset="0"/>
            </a:endParaRPr>
          </a:p>
        </p:txBody>
      </p:sp>
      <p:sp>
        <p:nvSpPr>
          <p:cNvPr id="8" name="Овал 7"/>
          <p:cNvSpPr/>
          <p:nvPr/>
        </p:nvSpPr>
        <p:spPr>
          <a:xfrm>
            <a:off x="1981200" y="2286000"/>
            <a:ext cx="4876800" cy="2590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rPr>
              <a:t>Институты</a:t>
            </a:r>
            <a:endParaRPr lang="en-US" b="1" dirty="0">
              <a:solidFill>
                <a:schemeClr val="tx1"/>
              </a:solidFill>
            </a:endParaRPr>
          </a:p>
          <a:p>
            <a:pPr algn="ctr">
              <a:defRPr/>
            </a:pPr>
            <a:endParaRPr lang="en-US" b="1" dirty="0">
              <a:solidFill>
                <a:schemeClr val="tx1"/>
              </a:solidFill>
            </a:endParaRPr>
          </a:p>
          <a:p>
            <a:pPr algn="ctr">
              <a:defRPr/>
            </a:pPr>
            <a:endParaRPr lang="en-US" b="1" dirty="0">
              <a:solidFill>
                <a:schemeClr val="tx1"/>
              </a:solidFill>
            </a:endParaRPr>
          </a:p>
          <a:p>
            <a:pPr algn="ctr">
              <a:defRPr/>
            </a:pPr>
            <a:endParaRPr lang="en-US" b="1" dirty="0">
              <a:solidFill>
                <a:schemeClr val="tx1"/>
              </a:solidFill>
            </a:endParaRPr>
          </a:p>
          <a:p>
            <a:pPr algn="ctr">
              <a:defRPr/>
            </a:pPr>
            <a:endParaRPr lang="en-US" b="1" dirty="0">
              <a:solidFill>
                <a:schemeClr val="tx1"/>
              </a:solidFill>
            </a:endParaRPr>
          </a:p>
          <a:p>
            <a:pPr algn="ctr">
              <a:defRPr/>
            </a:pPr>
            <a:endParaRPr lang="en-US" b="1" dirty="0">
              <a:solidFill>
                <a:schemeClr val="tx1"/>
              </a:solidFill>
            </a:endParaRPr>
          </a:p>
          <a:p>
            <a:pPr algn="ctr">
              <a:defRPr/>
            </a:pPr>
            <a:r>
              <a:rPr lang="ru-RU" b="1" dirty="0">
                <a:solidFill>
                  <a:schemeClr val="tx1"/>
                </a:solidFill>
              </a:rPr>
              <a:t> </a:t>
            </a:r>
          </a:p>
          <a:p>
            <a:pPr algn="ctr">
              <a:defRPr/>
            </a:pPr>
            <a:r>
              <a:rPr lang="en-US" b="1" dirty="0">
                <a:solidFill>
                  <a:schemeClr val="tx1"/>
                </a:solidFill>
              </a:rPr>
              <a:t>Institutions</a:t>
            </a:r>
            <a:endParaRPr lang="ru-RU" b="1" dirty="0">
              <a:solidFill>
                <a:schemeClr val="tx1"/>
              </a:solidFill>
            </a:endParaRPr>
          </a:p>
        </p:txBody>
      </p:sp>
      <p:sp>
        <p:nvSpPr>
          <p:cNvPr id="9" name="Овал 8"/>
          <p:cNvSpPr/>
          <p:nvPr/>
        </p:nvSpPr>
        <p:spPr>
          <a:xfrm>
            <a:off x="3048000" y="2895600"/>
            <a:ext cx="2667000" cy="1295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rPr>
              <a:t>Индивидуум-ментальность</a:t>
            </a:r>
          </a:p>
          <a:p>
            <a:pPr algn="ctr">
              <a:defRPr/>
            </a:pPr>
            <a:r>
              <a:rPr lang="en-US" b="1" dirty="0">
                <a:solidFill>
                  <a:schemeClr val="tx1"/>
                </a:solidFill>
              </a:rPr>
              <a:t>Mentality</a:t>
            </a:r>
            <a:endParaRPr lang="ru-RU" b="1"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GB" sz="3200" dirty="0" smtClean="0"/>
              <a:t>Preservation of the Leading Position of One or the Other Matrix in the History of Nation-states</a:t>
            </a:r>
            <a:endParaRPr lang="ru-RU" sz="3200" dirty="0" smtClean="0"/>
          </a:p>
        </p:txBody>
      </p:sp>
      <p:sp>
        <p:nvSpPr>
          <p:cNvPr id="3" name="Содержимое 2"/>
          <p:cNvSpPr>
            <a:spLocks noGrp="1"/>
          </p:cNvSpPr>
          <p:nvPr>
            <p:ph idx="1"/>
          </p:nvPr>
        </p:nvSpPr>
        <p:spPr/>
        <p:txBody>
          <a:bodyPr/>
          <a:lstStyle/>
          <a:p>
            <a:pPr>
              <a:buFont typeface="Wingdings" charset="2"/>
              <a:buChar char="§"/>
              <a:defRPr/>
            </a:pPr>
            <a:r>
              <a:rPr lang="en-GB" sz="2400" smtClean="0"/>
              <a:t>Historical research shows that the prevalence of one or the other matrices has a steady character. Even if, by virtue of external pressures or under influence of distorted internal reasons, attempts are made to replace one dominant matrix (X- or Y-) with the other subordinant matrix (Y- or X-), such a situation of outright reversal is, as a rule, short-lived (in historical time). For example, attempts at systematic institutional change in Eastern Europe under influence of the USSR or the countries of Latin America under pressure of the USA.</a:t>
            </a:r>
            <a:endParaRPr lang="ru-RU" sz="2400" smtClean="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9AC369F3-B230-45E9-AB6C-C3777B411139}" type="slidenum">
              <a:rPr lang="ru-RU"/>
              <a:pPr>
                <a:defRPr/>
              </a:pPr>
              <a:t>15</a:t>
            </a:fld>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609600"/>
            <a:ext cx="8385175" cy="1431925"/>
          </a:xfrm>
        </p:spPr>
        <p:txBody>
          <a:bodyPr/>
          <a:lstStyle/>
          <a:p>
            <a:r>
              <a:rPr lang="en-US" sz="1800" smtClean="0"/>
              <a:t>Proportion of GDP produced by countries  with a prevailing X- and Y-matrix, 1820-2008 (Maddison Data Base, sample of 34 nations~75% of World GDP)</a:t>
            </a:r>
            <a:r>
              <a:rPr lang="en-US" sz="1800" b="0" smtClean="0"/>
              <a:t> </a:t>
            </a:r>
            <a:r>
              <a:rPr lang="en-US" sz="2800" b="0" smtClean="0"/>
              <a:t/>
            </a:r>
            <a:br>
              <a:rPr lang="en-US" sz="2800" b="0" smtClean="0"/>
            </a:br>
            <a:r>
              <a:rPr lang="en-US" sz="1400" b="0" smtClean="0"/>
              <a:t>X-matrix and non-western mentality countries: </a:t>
            </a:r>
            <a:r>
              <a:rPr lang="en-US" sz="1400" b="0" smtClean="0">
                <a:effectLst/>
              </a:rPr>
              <a:t>China, India, Japan, Brazil and former USSR </a:t>
            </a:r>
            <a:r>
              <a:rPr lang="ru-RU" sz="1400" b="0" smtClean="0">
                <a:effectLst/>
              </a:rPr>
              <a:t>(</a:t>
            </a:r>
            <a:r>
              <a:rPr lang="en-US" sz="1400" b="0" smtClean="0">
                <a:effectLst/>
              </a:rPr>
              <a:t>or Russian Empire) countries.</a:t>
            </a:r>
            <a:r>
              <a:rPr lang="en-US" sz="1400" b="0" smtClean="0"/>
              <a:t/>
            </a:r>
            <a:br>
              <a:rPr lang="en-US" sz="1400" b="0" smtClean="0"/>
            </a:br>
            <a:r>
              <a:rPr lang="en-US" sz="1400" b="0" smtClean="0"/>
              <a:t>Y-matrix and western-mentality countries:  Western Europe including Denmark, Finland, France, Germany, Italy, Netherlands, Norway, Sweden, Switzerland and United Kingdom and </a:t>
            </a:r>
            <a:br>
              <a:rPr lang="en-US" sz="1400" b="0" smtClean="0"/>
            </a:br>
            <a:r>
              <a:rPr lang="en-US" sz="1400" b="0" smtClean="0"/>
              <a:t>Western Offshoots including Australia, New Zealand, Canada and United States. </a:t>
            </a:r>
            <a:endParaRPr lang="ru-RU" sz="1400" b="0" smtClean="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dirty="0"/>
          </a:p>
        </p:txBody>
      </p:sp>
      <p:sp>
        <p:nvSpPr>
          <p:cNvPr id="5" name="Номер слайда 4"/>
          <p:cNvSpPr>
            <a:spLocks noGrp="1"/>
          </p:cNvSpPr>
          <p:nvPr>
            <p:ph type="sldNum" sz="quarter" idx="12"/>
          </p:nvPr>
        </p:nvSpPr>
        <p:spPr/>
        <p:txBody>
          <a:bodyPr/>
          <a:lstStyle/>
          <a:p>
            <a:pPr>
              <a:defRPr/>
            </a:pPr>
            <a:fld id="{CD143B8C-9513-4662-8137-96E72BC1862D}" type="slidenum">
              <a:rPr lang="ru-RU"/>
              <a:pPr>
                <a:defRPr/>
              </a:pPr>
              <a:t>16</a:t>
            </a:fld>
            <a:endParaRPr lang="ru-RU"/>
          </a:p>
        </p:txBody>
      </p:sp>
      <p:graphicFrame>
        <p:nvGraphicFramePr>
          <p:cNvPr id="8" name="Содержимое 5"/>
          <p:cNvGraphicFramePr>
            <a:graphicFrameLocks noGrp="1"/>
          </p:cNvGraphicFramePr>
          <p:nvPr>
            <p:ph idx="1"/>
          </p:nvPr>
        </p:nvGraphicFramePr>
        <p:xfrm>
          <a:off x="543092" y="2441184"/>
          <a:ext cx="8295997" cy="38079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smtClean="0"/>
              <a:t>Conclusion</a:t>
            </a:r>
            <a:endParaRPr lang="ru-RU" smtClean="0"/>
          </a:p>
        </p:txBody>
      </p:sp>
      <p:sp>
        <p:nvSpPr>
          <p:cNvPr id="3" name="Содержимое 2"/>
          <p:cNvSpPr>
            <a:spLocks noGrp="1"/>
          </p:cNvSpPr>
          <p:nvPr>
            <p:ph idx="1"/>
          </p:nvPr>
        </p:nvSpPr>
        <p:spPr/>
        <p:txBody>
          <a:bodyPr/>
          <a:lstStyle/>
          <a:p>
            <a:r>
              <a:rPr lang="en-US" sz="2000" smtClean="0"/>
              <a:t>Using an evolutionary-systemic approach we compared the classifications of countries by the dominated types of mentality defined on the basis of psychological researches, and types of institutional matri</a:t>
            </a:r>
            <a:r>
              <a:rPr lang="ru-RU" sz="2000" smtClean="0"/>
              <a:t>с</a:t>
            </a:r>
            <a:r>
              <a:rPr lang="en-US" sz="2000" smtClean="0"/>
              <a:t>es, that defined on the basis of economic-sociological researches.</a:t>
            </a:r>
          </a:p>
          <a:p>
            <a:r>
              <a:rPr lang="en-US" sz="2000" smtClean="0"/>
              <a:t> It is shown that Russia is belonging to the countries, where the so called “non-western” type of mentality and institutions of X-matrix are  dominated. </a:t>
            </a:r>
          </a:p>
          <a:p>
            <a:r>
              <a:rPr lang="en-GB" sz="2000" smtClean="0"/>
              <a:t>A balanced development in the public sphere requires purposeful efforts by social agents. Finding an optimal balance of predominant and alternative/complementary institutions and types of mentality as well is a crucial challenge for today’s nation-states, including politicians and civil society</a:t>
            </a:r>
            <a:r>
              <a:rPr lang="ru-RU" sz="2000" smtClean="0"/>
              <a:t>:</a:t>
            </a:r>
            <a:r>
              <a:rPr lang="en-GB" sz="2000" smtClean="0"/>
              <a:t> Specially for Russia.</a:t>
            </a:r>
            <a:endParaRPr lang="ru-RU" sz="2000" smtClean="0"/>
          </a:p>
          <a:p>
            <a:endParaRPr lang="ru-RU" smtClean="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4022ECC5-A758-4E10-844A-E2DF1DD97FE6}" type="slidenum">
              <a:rPr lang="ru-RU"/>
              <a:pPr>
                <a:defRPr/>
              </a:pPr>
              <a:t>17</a:t>
            </a:fld>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sp>
        <p:nvSpPr>
          <p:cNvPr id="3" name="Содержимое 2"/>
          <p:cNvSpPr>
            <a:spLocks noGrp="1"/>
          </p:cNvSpPr>
          <p:nvPr>
            <p:ph idx="1"/>
          </p:nvPr>
        </p:nvSpPr>
        <p:spPr>
          <a:xfrm>
            <a:off x="762000" y="1371600"/>
            <a:ext cx="8083550" cy="4724400"/>
          </a:xfrm>
        </p:spPr>
        <p:txBody>
          <a:bodyPr/>
          <a:lstStyle/>
          <a:p>
            <a:r>
              <a:rPr lang="ru-RU" sz="1400" smtClean="0"/>
              <a:t>Александров Ю.И. Введение в системную психофизиологию //Психология XXI века / Под ред. В.Н.Дружинина. М.: Пер Се, 2004. </a:t>
            </a:r>
          </a:p>
          <a:p>
            <a:r>
              <a:rPr lang="ru-RU" sz="1400" smtClean="0"/>
              <a:t>Александров Ю.И., Александрова Н.Л.  Комплементарность культур//От события к бытию. Грани творчества Г.В.Иванченко. Сб.научных статей и воспоминаний.М., Изд.дом  Государственного университета Высшей школы экономики. 2010.</a:t>
            </a:r>
          </a:p>
          <a:p>
            <a:r>
              <a:rPr lang="ru-RU" sz="1400" smtClean="0"/>
              <a:t>Александров Ю.И., Александрова Н.Л. Субъективный опыт, культура и социальные представления. Москва: Издательство «Института психологии РАН», 2009.</a:t>
            </a:r>
          </a:p>
          <a:p>
            <a:r>
              <a:rPr lang="ru-RU" sz="1400" smtClean="0"/>
              <a:t>Александров Ю.И., Кирдина С.Г. Типы  ментальности   и институциональные матрицы: мультидисциплинарный подход. // СОЦИС, 2012. №</a:t>
            </a:r>
            <a:r>
              <a:rPr lang="en-US" sz="1400" smtClean="0"/>
              <a:t> 7</a:t>
            </a:r>
            <a:r>
              <a:rPr lang="ru-RU" sz="1400" smtClean="0"/>
              <a:t>.</a:t>
            </a:r>
          </a:p>
          <a:p>
            <a:r>
              <a:rPr lang="ru-RU" sz="1400" smtClean="0"/>
              <a:t>Институциональных матриц теория. / Социологический словарь. / Отв. редакторы Г.В. Осипов, Л.Н. Москвичев. М: ИНФРА-М, 2010. </a:t>
            </a:r>
          </a:p>
          <a:p>
            <a:r>
              <a:rPr lang="ru-RU" sz="1400" smtClean="0"/>
              <a:t>Кирдина С.Г.  Институциональные матрицы и развитие России. М: ТЕИС. 2000; 2-е изд. Новосибирск: ИЭиОПП СО РАН, 2001. </a:t>
            </a:r>
          </a:p>
          <a:p>
            <a:r>
              <a:rPr lang="ru-RU" sz="1400" smtClean="0"/>
              <a:t>Матрица институциональная в социологии /Социологическая энциклопедия,  М: Мысль, 2003, т. 1.</a:t>
            </a:r>
          </a:p>
          <a:p>
            <a:r>
              <a:rPr lang="en-US" sz="1400" smtClean="0"/>
              <a:t>Alexandrov Yu., Kirdina S. Mentality, Institutions and “Effect of Increasing Returns”</a:t>
            </a:r>
            <a:r>
              <a:rPr lang="ru-RU" sz="1400" smtClean="0"/>
              <a:t>. </a:t>
            </a:r>
            <a:r>
              <a:rPr lang="en-US" sz="1400" smtClean="0"/>
              <a:t>// </a:t>
            </a:r>
            <a:r>
              <a:rPr lang="ru-RU" sz="1400" smtClean="0"/>
              <a:t>Психология и экономика </a:t>
            </a:r>
            <a:r>
              <a:rPr lang="en-US" sz="1400" smtClean="0"/>
              <a:t>(Psychology and Economics). </a:t>
            </a:r>
            <a:r>
              <a:rPr lang="ru-RU" sz="1400" smtClean="0"/>
              <a:t>2011</a:t>
            </a:r>
            <a:r>
              <a:rPr lang="en-US" sz="1400" smtClean="0"/>
              <a:t>. </a:t>
            </a:r>
            <a:r>
              <a:rPr lang="ru-RU" sz="1400" smtClean="0"/>
              <a:t>Т</a:t>
            </a:r>
            <a:r>
              <a:rPr lang="en-US" sz="1400" smtClean="0"/>
              <a:t>.4, </a:t>
            </a:r>
            <a:r>
              <a:rPr lang="ru-RU" sz="1400" smtClean="0"/>
              <a:t>№</a:t>
            </a:r>
            <a:r>
              <a:rPr lang="en-US" sz="1400" smtClean="0"/>
              <a:t> 2.</a:t>
            </a:r>
            <a:r>
              <a:rPr lang="ru-RU" sz="1400" smtClean="0"/>
              <a:t> </a:t>
            </a:r>
          </a:p>
          <a:p>
            <a:r>
              <a:rPr lang="en-US" sz="1400" smtClean="0"/>
              <a:t>Kirdina S. Prospects of Liberalization for S&amp;T Policies in Russia: Institutional Analysis // Sociology of Science and Technology, 2010, vol. 1, № 2. </a:t>
            </a:r>
            <a:endParaRPr lang="ru-RU" sz="1400" smtClean="0"/>
          </a:p>
          <a:p>
            <a:endParaRPr lang="ru-RU" sz="1300" smtClean="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7CB30376-7FD6-4164-B8A5-ED4E735A4A8D}" type="slidenum">
              <a:rPr lang="ru-RU" smtClean="0"/>
              <a:pPr>
                <a:defRPr/>
              </a:pPr>
              <a:t>18</a:t>
            </a:fld>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rrowheads="1"/>
          </p:cNvSpPr>
          <p:nvPr>
            <p:ph type="title"/>
          </p:nvPr>
        </p:nvSpPr>
        <p:spPr>
          <a:xfrm>
            <a:off x="1042988" y="404813"/>
            <a:ext cx="7529512" cy="1143000"/>
          </a:xfrm>
        </p:spPr>
        <p:txBody>
          <a:bodyPr/>
          <a:lstStyle/>
          <a:p>
            <a:pPr algn="ctr" eaLnBrk="1" hangingPunct="1">
              <a:defRPr/>
            </a:pPr>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ru-RU" sz="5400" dirty="0" smtClean="0"/>
              <a:t/>
            </a:r>
            <a:br>
              <a:rPr lang="ru-RU" sz="5400" dirty="0" smtClean="0"/>
            </a:br>
            <a:endParaRPr lang="ru-RU" sz="5400" b="0" dirty="0" smtClean="0"/>
          </a:p>
        </p:txBody>
      </p:sp>
      <p:sp>
        <p:nvSpPr>
          <p:cNvPr id="107524" name="Rectangle 4"/>
          <p:cNvSpPr>
            <a:spLocks noGrp="1" noRot="1" noChangeArrowheads="1"/>
          </p:cNvSpPr>
          <p:nvPr>
            <p:ph type="body" sz="half" idx="4294967295"/>
          </p:nvPr>
        </p:nvSpPr>
        <p:spPr>
          <a:xfrm>
            <a:off x="1752600" y="3505200"/>
            <a:ext cx="5638800" cy="1531938"/>
          </a:xfrm>
        </p:spPr>
        <p:txBody>
          <a:bodyPr/>
          <a:lstStyle/>
          <a:p>
            <a:pPr algn="ctr" eaLnBrk="1" hangingPunct="1">
              <a:lnSpc>
                <a:spcPct val="80000"/>
              </a:lnSpc>
              <a:buFont typeface="Wingdings" charset="2"/>
              <a:buNone/>
              <a:defRPr/>
            </a:pPr>
            <a:endParaRPr lang="en-US" sz="200" dirty="0" smtClean="0"/>
          </a:p>
          <a:p>
            <a:pPr algn="ctr" eaLnBrk="1" hangingPunct="1">
              <a:lnSpc>
                <a:spcPct val="80000"/>
              </a:lnSpc>
              <a:buFont typeface="Wingdings" charset="2"/>
              <a:buNone/>
              <a:defRPr/>
            </a:pPr>
            <a:endParaRPr lang="ru-RU" sz="400" b="1" dirty="0" smtClean="0"/>
          </a:p>
          <a:p>
            <a:pPr algn="ctr">
              <a:buFont typeface="Wingdings" charset="2"/>
              <a:buNone/>
              <a:defRPr/>
            </a:pPr>
            <a:r>
              <a:rPr lang="en-US" sz="2700" b="1" u="sng" dirty="0" smtClean="0">
                <a:hlinkClick r:id="rId3"/>
              </a:rPr>
              <a:t>yuraalexandrov@yandex.ru</a:t>
            </a:r>
            <a:endParaRPr lang="ru-RU" sz="2700" b="1" dirty="0" smtClean="0"/>
          </a:p>
          <a:p>
            <a:pPr algn="ctr">
              <a:buFont typeface="Wingdings" charset="2"/>
              <a:buNone/>
              <a:defRPr/>
            </a:pPr>
            <a:r>
              <a:rPr lang="en-US" sz="2700" b="1" dirty="0" smtClean="0"/>
              <a:t> </a:t>
            </a:r>
            <a:endParaRPr lang="en-US" sz="400" dirty="0" smtClean="0">
              <a:hlinkClick r:id="rId4"/>
            </a:endParaRPr>
          </a:p>
          <a:p>
            <a:pPr algn="ctr" eaLnBrk="1" hangingPunct="1">
              <a:lnSpc>
                <a:spcPct val="80000"/>
              </a:lnSpc>
              <a:buFont typeface="Wingdings" charset="2"/>
              <a:buNone/>
              <a:defRPr/>
            </a:pPr>
            <a:endParaRPr lang="ru-RU" sz="400" b="1" dirty="0" smtClean="0"/>
          </a:p>
          <a:p>
            <a:pPr algn="ctr" eaLnBrk="1" hangingPunct="1">
              <a:lnSpc>
                <a:spcPct val="80000"/>
              </a:lnSpc>
              <a:buFont typeface="Wingdings" charset="2"/>
              <a:buNone/>
              <a:defRPr/>
            </a:pPr>
            <a:r>
              <a:rPr lang="en-US" sz="2700" b="1" dirty="0" smtClean="0">
                <a:hlinkClick r:id="rId5"/>
              </a:rPr>
              <a:t>kirdina@bk.ru</a:t>
            </a:r>
            <a:endParaRPr lang="ru-RU" sz="2700" b="1" dirty="0" smtClean="0"/>
          </a:p>
          <a:p>
            <a:pPr algn="ctr" eaLnBrk="1" hangingPunct="1">
              <a:lnSpc>
                <a:spcPct val="80000"/>
              </a:lnSpc>
              <a:buFont typeface="Wingdings" charset="2"/>
              <a:buNone/>
              <a:defRPr/>
            </a:pPr>
            <a:r>
              <a:rPr lang="en-US" sz="2700" b="1" dirty="0" smtClean="0">
                <a:hlinkClick r:id="rId4"/>
              </a:rPr>
              <a:t>www.kirdina.ru</a:t>
            </a:r>
            <a:r>
              <a:rPr lang="en-US" sz="2000" b="1" dirty="0" smtClean="0"/>
              <a:t> </a:t>
            </a:r>
          </a:p>
          <a:p>
            <a:pPr algn="ctr" eaLnBrk="1" hangingPunct="1">
              <a:lnSpc>
                <a:spcPct val="80000"/>
              </a:lnSpc>
              <a:buFont typeface="Wingdings" charset="2"/>
              <a:buNone/>
              <a:defRPr/>
            </a:pPr>
            <a:endParaRPr lang="en-US" sz="2000" b="1" dirty="0" smtClean="0"/>
          </a:p>
          <a:p>
            <a:pPr algn="ctr" eaLnBrk="1" hangingPunct="1">
              <a:lnSpc>
                <a:spcPct val="80000"/>
              </a:lnSpc>
              <a:buFont typeface="Wingdings" charset="2"/>
              <a:buNone/>
              <a:defRPr/>
            </a:pPr>
            <a:endParaRPr lang="en-US" sz="2000" b="1" dirty="0" smtClean="0"/>
          </a:p>
          <a:p>
            <a:pPr algn="ctr" eaLnBrk="1" hangingPunct="1">
              <a:lnSpc>
                <a:spcPct val="80000"/>
              </a:lnSpc>
              <a:buFont typeface="Wingdings" charset="2"/>
              <a:buNone/>
              <a:defRPr/>
            </a:pPr>
            <a:endParaRPr lang="en-US" sz="800" b="1" dirty="0" smtClean="0"/>
          </a:p>
          <a:p>
            <a:pPr algn="ctr" eaLnBrk="1" hangingPunct="1">
              <a:lnSpc>
                <a:spcPct val="80000"/>
              </a:lnSpc>
              <a:buFont typeface="Wingdings" charset="2"/>
              <a:buNone/>
              <a:defRPr/>
            </a:pPr>
            <a:endParaRPr lang="ru-RU" sz="800" b="1" dirty="0" smtClean="0"/>
          </a:p>
        </p:txBody>
      </p:sp>
      <p:sp>
        <p:nvSpPr>
          <p:cNvPr id="47107" name="Rectangle 5"/>
          <p:cNvSpPr>
            <a:spLocks noChangeArrowheads="1"/>
          </p:cNvSpPr>
          <p:nvPr/>
        </p:nvSpPr>
        <p:spPr bwMode="auto">
          <a:xfrm>
            <a:off x="1600200" y="1828800"/>
            <a:ext cx="6048375" cy="1446213"/>
          </a:xfrm>
          <a:prstGeom prst="rect">
            <a:avLst/>
          </a:prstGeom>
          <a:noFill/>
          <a:ln w="9525">
            <a:noFill/>
            <a:miter lim="800000"/>
            <a:headEnd/>
            <a:tailEnd/>
          </a:ln>
        </p:spPr>
        <p:txBody>
          <a:bodyPr>
            <a:spAutoFit/>
          </a:bodyPr>
          <a:lstStyle/>
          <a:p>
            <a:pPr algn="ctr"/>
            <a:r>
              <a:rPr lang="en-US" sz="4400" b="1">
                <a:solidFill>
                  <a:schemeClr val="tx2"/>
                </a:solidFill>
                <a:latin typeface="Verdana" pitchFamily="34" charset="0"/>
              </a:rPr>
              <a:t>Thank you for your attention!</a:t>
            </a:r>
            <a:endParaRPr lang="ru-RU" sz="4400" b="1">
              <a:solidFill>
                <a:schemeClr val="tx2"/>
              </a:solidFill>
              <a:latin typeface="Verdana" pitchFamily="34" charset="0"/>
            </a:endParaRPr>
          </a:p>
        </p:txBody>
      </p:sp>
      <p:sp>
        <p:nvSpPr>
          <p:cNvPr id="6" name="Номер слайда 5"/>
          <p:cNvSpPr>
            <a:spLocks noGrp="1"/>
          </p:cNvSpPr>
          <p:nvPr>
            <p:ph type="sldNum" sz="quarter" idx="12"/>
          </p:nvPr>
        </p:nvSpPr>
        <p:spPr/>
        <p:txBody>
          <a:bodyPr/>
          <a:lstStyle/>
          <a:p>
            <a:pPr>
              <a:defRPr/>
            </a:pPr>
            <a:fld id="{613F7048-DEC6-4109-B457-0E3A34BEEF8D}" type="slidenum">
              <a:rPr lang="ru-RU"/>
              <a:pPr>
                <a:defRPr/>
              </a:pPr>
              <a:t>19</a:t>
            </a:fld>
            <a:endParaRPr lang="ru-RU"/>
          </a:p>
        </p:txBody>
      </p:sp>
      <p:sp>
        <p:nvSpPr>
          <p:cNvPr id="8" name="Нижний колонтитул 7"/>
          <p:cNvSpPr>
            <a:spLocks noGrp="1"/>
          </p:cNvSpPr>
          <p:nvPr>
            <p:ph type="ftr" sz="quarter" idx="11"/>
          </p:nvPr>
        </p:nvSpPr>
        <p:spPr/>
        <p:txBody>
          <a:bodyPr/>
          <a:lstStyle/>
          <a:p>
            <a:pPr>
              <a:defRPr/>
            </a:pPr>
            <a:r>
              <a:rPr lang="ru-RU" dirty="0"/>
              <a:t>Калининград, 21 июня  2012</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p:txBody>
          <a:bodyPr/>
          <a:lstStyle/>
          <a:p>
            <a:pPr eaLnBrk="1" hangingPunct="1">
              <a:defRPr/>
            </a:pPr>
            <a:r>
              <a:rPr lang="en-US" dirty="0" smtClean="0"/>
              <a:t>Outline</a:t>
            </a:r>
            <a:endParaRPr lang="ru-RU" dirty="0" smtClean="0"/>
          </a:p>
        </p:txBody>
      </p:sp>
      <p:sp>
        <p:nvSpPr>
          <p:cNvPr id="44035" name="Rectangle 3"/>
          <p:cNvSpPr>
            <a:spLocks noGrp="1" noRot="1" noChangeArrowheads="1"/>
          </p:cNvSpPr>
          <p:nvPr>
            <p:ph type="body" idx="1"/>
          </p:nvPr>
        </p:nvSpPr>
        <p:spPr>
          <a:xfrm>
            <a:off x="457200" y="1447800"/>
            <a:ext cx="8312150" cy="3886200"/>
          </a:xfrm>
        </p:spPr>
        <p:txBody>
          <a:bodyPr/>
          <a:lstStyle/>
          <a:p>
            <a:pPr>
              <a:spcBef>
                <a:spcPct val="0"/>
              </a:spcBef>
            </a:pPr>
            <a:r>
              <a:rPr lang="ru-RU" sz="2200" b="1" smtClean="0"/>
              <a:t>Институциональность (И) и типы институциональности (институциональные матрицы) </a:t>
            </a:r>
            <a:r>
              <a:rPr lang="en-US" sz="2200" b="1" smtClean="0"/>
              <a:t>	</a:t>
            </a:r>
            <a:r>
              <a:rPr lang="en-US" sz="2200" b="1" smtClean="0">
                <a:solidFill>
                  <a:srgbClr val="203E91"/>
                </a:solidFill>
              </a:rPr>
              <a:t>Institutionality (I) and Types of Institutionality </a:t>
            </a:r>
            <a:r>
              <a:rPr lang="ru-RU" sz="2200" b="1" smtClean="0">
                <a:solidFill>
                  <a:srgbClr val="203E91"/>
                </a:solidFill>
              </a:rPr>
              <a:t>	</a:t>
            </a:r>
            <a:r>
              <a:rPr lang="en-US" sz="2200" b="1" smtClean="0">
                <a:solidFill>
                  <a:srgbClr val="203E91"/>
                </a:solidFill>
              </a:rPr>
              <a:t>(Institutional Matrices) </a:t>
            </a:r>
            <a:endParaRPr lang="ru-RU" sz="2200" b="1" smtClean="0">
              <a:solidFill>
                <a:srgbClr val="203E91"/>
              </a:solidFill>
            </a:endParaRPr>
          </a:p>
          <a:p>
            <a:pPr>
              <a:spcBef>
                <a:spcPct val="0"/>
              </a:spcBef>
            </a:pPr>
            <a:r>
              <a:rPr lang="ru-RU" sz="2200" b="1" smtClean="0"/>
              <a:t>Ментальность (М) и типы ментальности</a:t>
            </a:r>
            <a:r>
              <a:rPr lang="en-US" sz="2200" b="1" smtClean="0"/>
              <a:t>                                                                                      	 </a:t>
            </a:r>
            <a:r>
              <a:rPr lang="en-US" sz="2200" b="1" smtClean="0">
                <a:solidFill>
                  <a:srgbClr val="203E91"/>
                </a:solidFill>
              </a:rPr>
              <a:t>Mentality (M) and Types of Mentality</a:t>
            </a:r>
            <a:endParaRPr lang="ru-RU" sz="2200" b="1" smtClean="0">
              <a:solidFill>
                <a:srgbClr val="203E91"/>
              </a:solidFill>
            </a:endParaRPr>
          </a:p>
          <a:p>
            <a:pPr>
              <a:spcBef>
                <a:spcPct val="0"/>
              </a:spcBef>
            </a:pPr>
            <a:r>
              <a:rPr lang="en-US" sz="2200" b="1" smtClean="0"/>
              <a:t> </a:t>
            </a:r>
            <a:r>
              <a:rPr lang="ru-RU" sz="2200" b="1" smtClean="0"/>
              <a:t>И и М как результат  </a:t>
            </a:r>
            <a:r>
              <a:rPr lang="en-US" sz="2200" b="1" i="1" smtClean="0"/>
              <a:t>Cognition</a:t>
            </a:r>
            <a:r>
              <a:rPr lang="ru-RU" sz="2200" b="1" smtClean="0"/>
              <a:t>                                                            </a:t>
            </a:r>
            <a:r>
              <a:rPr lang="en-US" sz="2200" b="1" smtClean="0"/>
              <a:t>	</a:t>
            </a:r>
            <a:r>
              <a:rPr lang="en-US" sz="2200" b="1" smtClean="0">
                <a:solidFill>
                  <a:srgbClr val="203E91"/>
                </a:solidFill>
              </a:rPr>
              <a:t>I &amp; M as a Result of </a:t>
            </a:r>
            <a:r>
              <a:rPr lang="en-US" sz="2200" b="1" i="1" smtClean="0">
                <a:solidFill>
                  <a:srgbClr val="203E91"/>
                </a:solidFill>
              </a:rPr>
              <a:t>Cognition</a:t>
            </a:r>
          </a:p>
          <a:p>
            <a:pPr>
              <a:spcBef>
                <a:spcPct val="0"/>
              </a:spcBef>
            </a:pPr>
            <a:r>
              <a:rPr lang="ru-RU" sz="2200" b="1" smtClean="0"/>
              <a:t>Причины идентичности  И и М</a:t>
            </a:r>
            <a:r>
              <a:rPr lang="en-US" sz="2200" b="1" smtClean="0"/>
              <a:t>                                             	</a:t>
            </a:r>
            <a:r>
              <a:rPr lang="en-US" sz="2200" b="1" smtClean="0">
                <a:solidFill>
                  <a:srgbClr val="203E91"/>
                </a:solidFill>
              </a:rPr>
              <a:t>Identity of I &amp; M. Why?</a:t>
            </a:r>
            <a:endParaRPr lang="ru-RU" sz="2200" b="1" smtClean="0">
              <a:solidFill>
                <a:srgbClr val="203E91"/>
              </a:solidFill>
            </a:endParaRPr>
          </a:p>
          <a:p>
            <a:pPr>
              <a:spcBef>
                <a:spcPct val="0"/>
              </a:spcBef>
            </a:pPr>
            <a:r>
              <a:rPr lang="ru-RU" sz="2200" b="1" smtClean="0"/>
              <a:t>Выводы</a:t>
            </a:r>
            <a:r>
              <a:rPr lang="en-US" sz="2200" b="1" smtClean="0"/>
              <a:t>                                                                                      </a:t>
            </a:r>
            <a:r>
              <a:rPr lang="ru-RU" sz="2200" b="1" smtClean="0"/>
              <a:t> </a:t>
            </a:r>
            <a:r>
              <a:rPr lang="en-US" sz="2200" b="1" smtClean="0"/>
              <a:t>	</a:t>
            </a:r>
            <a:r>
              <a:rPr lang="en-US" sz="2200" b="1" smtClean="0">
                <a:solidFill>
                  <a:srgbClr val="203E91"/>
                </a:solidFill>
              </a:rPr>
              <a:t>Conclusion</a:t>
            </a:r>
            <a:endParaRPr lang="ru-RU" sz="2200" b="1" smtClean="0">
              <a:solidFill>
                <a:srgbClr val="203E91"/>
              </a:solidFill>
            </a:endParaRPr>
          </a:p>
          <a:p>
            <a:endParaRPr lang="ru-RU" sz="2000" smtClean="0"/>
          </a:p>
        </p:txBody>
      </p:sp>
      <p:sp>
        <p:nvSpPr>
          <p:cNvPr id="4" name="Номер слайда 3"/>
          <p:cNvSpPr>
            <a:spLocks noGrp="1"/>
          </p:cNvSpPr>
          <p:nvPr>
            <p:ph type="sldNum" sz="quarter" idx="12"/>
          </p:nvPr>
        </p:nvSpPr>
        <p:spPr/>
        <p:txBody>
          <a:bodyPr/>
          <a:lstStyle/>
          <a:p>
            <a:pPr>
              <a:defRPr/>
            </a:pPr>
            <a:fld id="{1EE2C906-4F71-42D3-8304-AE83544FD821}" type="slidenum">
              <a:rPr lang="ru-RU"/>
              <a:pPr>
                <a:defRPr/>
              </a:pPr>
              <a:t>2</a:t>
            </a:fld>
            <a:endParaRPr lang="ru-RU"/>
          </a:p>
        </p:txBody>
      </p:sp>
      <p:sp>
        <p:nvSpPr>
          <p:cNvPr id="6" name="Нижний колонтитул 5"/>
          <p:cNvSpPr>
            <a:spLocks noGrp="1"/>
          </p:cNvSpPr>
          <p:nvPr>
            <p:ph type="ftr" sz="quarter" idx="11"/>
          </p:nvPr>
        </p:nvSpPr>
        <p:spPr/>
        <p:txBody>
          <a:bodyPr/>
          <a:lstStyle/>
          <a:p>
            <a:pPr>
              <a:defRPr/>
            </a:pPr>
            <a:r>
              <a:rPr lang="ru-RU" sz="1200" dirty="0"/>
              <a:t>Калининград, 21 июня  2012</a:t>
            </a:r>
            <a:endParaRPr lang="ru-RU"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244475"/>
            <a:ext cx="8458200" cy="1431925"/>
          </a:xfrm>
        </p:spPr>
        <p:txBody>
          <a:bodyPr/>
          <a:lstStyle/>
          <a:p>
            <a:r>
              <a:rPr lang="ru-RU" sz="3000" smtClean="0"/>
              <a:t>Институциональность понимается как… </a:t>
            </a:r>
            <a:br>
              <a:rPr lang="ru-RU" sz="3000" smtClean="0"/>
            </a:br>
            <a:r>
              <a:rPr lang="en-US" sz="3000" smtClean="0">
                <a:solidFill>
                  <a:srgbClr val="203E91"/>
                </a:solidFill>
              </a:rPr>
              <a:t>Institutionality:</a:t>
            </a:r>
            <a:endParaRPr lang="ru-RU" sz="3000" smtClean="0"/>
          </a:p>
        </p:txBody>
      </p:sp>
      <p:sp>
        <p:nvSpPr>
          <p:cNvPr id="7" name="Содержимое 6"/>
          <p:cNvSpPr>
            <a:spLocks noGrp="1"/>
          </p:cNvSpPr>
          <p:nvPr>
            <p:ph idx="1"/>
          </p:nvPr>
        </p:nvSpPr>
        <p:spPr/>
        <p:txBody>
          <a:bodyPr/>
          <a:lstStyle/>
          <a:p>
            <a:pPr>
              <a:buFontTx/>
              <a:buChar char="-"/>
            </a:pPr>
            <a:r>
              <a:rPr lang="ru-RU" sz="2400" smtClean="0"/>
              <a:t>устойчивые структуры базовых институтов  общества, или </a:t>
            </a:r>
            <a:r>
              <a:rPr lang="ru-RU" sz="2400" b="1" smtClean="0"/>
              <a:t>институциональные матрицы</a:t>
            </a:r>
            <a:r>
              <a:rPr lang="ru-RU" sz="2400" smtClean="0"/>
              <a:t>. (Институты – формальные и неформальные правила,  упорядочивающие  социальную деятельность</a:t>
            </a:r>
            <a:r>
              <a:rPr lang="en-US" sz="2400" smtClean="0"/>
              <a:t> </a:t>
            </a:r>
            <a:r>
              <a:rPr lang="ru-RU" sz="2400" smtClean="0"/>
              <a:t>в разных сферах, например, институт выборов ).</a:t>
            </a:r>
            <a:endParaRPr lang="en-US" sz="2400" smtClean="0"/>
          </a:p>
          <a:p>
            <a:pPr>
              <a:buFontTx/>
              <a:buChar char="-"/>
            </a:pPr>
            <a:r>
              <a:rPr lang="en-GB" sz="2400" smtClean="0">
                <a:solidFill>
                  <a:srgbClr val="203E91"/>
                </a:solidFill>
              </a:rPr>
              <a:t>aggregations of interrelated basic institutions are defined as </a:t>
            </a:r>
            <a:r>
              <a:rPr lang="en-GB" sz="2400" b="1" smtClean="0">
                <a:solidFill>
                  <a:srgbClr val="203E91"/>
                </a:solidFill>
              </a:rPr>
              <a:t>institutional matrices. </a:t>
            </a:r>
            <a:r>
              <a:rPr lang="en-GB" sz="2400" smtClean="0">
                <a:solidFill>
                  <a:srgbClr val="203E91"/>
                </a:solidFill>
              </a:rPr>
              <a:t>(Institutions are formal and informal rules of social behaviour in different social spheres, e.g. institution of elections).</a:t>
            </a:r>
            <a:endParaRPr lang="ru-RU" sz="2400" smtClean="0">
              <a:solidFill>
                <a:srgbClr val="203E91"/>
              </a:solidFill>
            </a:endParaRPr>
          </a:p>
        </p:txBody>
      </p:sp>
      <p:sp>
        <p:nvSpPr>
          <p:cNvPr id="4" name="Нижний колонтитул 3"/>
          <p:cNvSpPr>
            <a:spLocks noGrp="1"/>
          </p:cNvSpPr>
          <p:nvPr>
            <p:ph type="ftr" sz="quarter" idx="11"/>
          </p:nvPr>
        </p:nvSpPr>
        <p:spPr/>
        <p:txBody>
          <a:bodyPr/>
          <a:lstStyle/>
          <a:p>
            <a:pPr>
              <a:defRPr/>
            </a:pPr>
            <a:r>
              <a:rPr lang="ru-RU" dirty="0"/>
              <a:t>Калининград, 21 июня  2012</a:t>
            </a:r>
            <a:endParaRPr lang="ru-RU" dirty="0"/>
          </a:p>
        </p:txBody>
      </p:sp>
      <p:sp>
        <p:nvSpPr>
          <p:cNvPr id="5" name="Номер слайда 4"/>
          <p:cNvSpPr>
            <a:spLocks noGrp="1"/>
          </p:cNvSpPr>
          <p:nvPr>
            <p:ph type="sldNum" sz="quarter" idx="12"/>
          </p:nvPr>
        </p:nvSpPr>
        <p:spPr/>
        <p:txBody>
          <a:bodyPr/>
          <a:lstStyle/>
          <a:p>
            <a:pPr>
              <a:defRPr/>
            </a:pPr>
            <a:fld id="{0CD8280F-7762-4624-84B6-65A2418ED7A4}" type="slidenum">
              <a:rPr lang="ru-RU" smtClean="0"/>
              <a:pPr>
                <a:defRPr/>
              </a:pPr>
              <a:t>3</a:t>
            </a:fld>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457200" y="457200"/>
            <a:ext cx="8229600" cy="1643063"/>
          </a:xfrm>
        </p:spPr>
        <p:txBody>
          <a:bodyPr/>
          <a:lstStyle/>
          <a:p>
            <a:pPr eaLnBrk="1" hangingPunct="1">
              <a:defRPr/>
            </a:pPr>
            <a:r>
              <a:rPr lang="en-US" sz="2400" dirty="0" smtClean="0">
                <a:solidFill>
                  <a:schemeClr val="tx1"/>
                </a:solidFill>
              </a:rPr>
              <a:t>HUMAN SOCIETY </a:t>
            </a:r>
            <a:r>
              <a:rPr lang="en-US" sz="2400" b="0" dirty="0" smtClean="0">
                <a:solidFill>
                  <a:schemeClr val="tx1"/>
                </a:solidFill>
                <a:effectLst/>
                <a:latin typeface="Arial" charset="0"/>
              </a:rPr>
              <a:t>is  seen as a multiple inter-related social systems, within the main “sociological co-ordinates” being </a:t>
            </a:r>
            <a:r>
              <a:rPr lang="en-US" sz="2400" b="0" i="1" dirty="0" smtClean="0">
                <a:solidFill>
                  <a:schemeClr val="tx1"/>
                </a:solidFill>
                <a:effectLst/>
                <a:latin typeface="Arial" charset="0"/>
              </a:rPr>
              <a:t>economy</a:t>
            </a:r>
            <a:r>
              <a:rPr lang="en-US" sz="2400" b="0" dirty="0" smtClean="0">
                <a:solidFill>
                  <a:schemeClr val="tx1"/>
                </a:solidFill>
                <a:effectLst/>
                <a:latin typeface="Arial" charset="0"/>
              </a:rPr>
              <a:t>, </a:t>
            </a:r>
            <a:r>
              <a:rPr lang="en-US" sz="2400" b="0" i="1" dirty="0" smtClean="0">
                <a:solidFill>
                  <a:schemeClr val="tx1"/>
                </a:solidFill>
                <a:effectLst/>
                <a:latin typeface="Arial" charset="0"/>
              </a:rPr>
              <a:t>politics</a:t>
            </a:r>
            <a:r>
              <a:rPr lang="en-US" sz="2400" b="0" dirty="0" smtClean="0">
                <a:solidFill>
                  <a:schemeClr val="tx1"/>
                </a:solidFill>
                <a:effectLst/>
                <a:latin typeface="Arial" charset="0"/>
              </a:rPr>
              <a:t> and </a:t>
            </a:r>
            <a:r>
              <a:rPr lang="en-US" sz="2400" b="0" i="1" dirty="0" smtClean="0">
                <a:solidFill>
                  <a:schemeClr val="tx1"/>
                </a:solidFill>
                <a:effectLst/>
                <a:latin typeface="Arial" charset="0"/>
              </a:rPr>
              <a:t>ideology</a:t>
            </a:r>
            <a:r>
              <a:rPr lang="en-US" sz="2400" b="0" dirty="0" smtClean="0">
                <a:solidFill>
                  <a:schemeClr val="tx1"/>
                </a:solidFill>
                <a:effectLst/>
                <a:latin typeface="Arial" charset="0"/>
              </a:rPr>
              <a:t>. These value spheres are strongly interrelated morphologically as parts or sides or components of a whole.</a:t>
            </a:r>
            <a:r>
              <a:rPr lang="ru-RU" sz="2400" b="0" dirty="0" smtClean="0">
                <a:solidFill>
                  <a:schemeClr val="tx1"/>
                </a:solidFill>
                <a:effectLst/>
                <a:latin typeface="Arial" charset="0"/>
              </a:rPr>
              <a:t> </a:t>
            </a:r>
            <a:r>
              <a:rPr lang="en-US" sz="2000" b="0" dirty="0" smtClean="0">
                <a:solidFill>
                  <a:schemeClr val="tx1"/>
                </a:solidFill>
                <a:effectLst/>
                <a:latin typeface="Arial" charset="0"/>
              </a:rPr>
              <a:t/>
            </a:r>
            <a:br>
              <a:rPr lang="en-US" sz="2000" b="0" dirty="0" smtClean="0">
                <a:solidFill>
                  <a:schemeClr val="tx1"/>
                </a:solidFill>
                <a:effectLst/>
                <a:latin typeface="Arial" charset="0"/>
              </a:rPr>
            </a:br>
            <a:endParaRPr lang="ru-RU" sz="2000" b="0" dirty="0" smtClean="0">
              <a:effectLst/>
              <a:latin typeface="Arial" charset="0"/>
            </a:endParaRPr>
          </a:p>
        </p:txBody>
      </p:sp>
      <p:grpSp>
        <p:nvGrpSpPr>
          <p:cNvPr id="27652" name="Group 13"/>
          <p:cNvGrpSpPr>
            <a:grpSpLocks/>
          </p:cNvGrpSpPr>
          <p:nvPr/>
        </p:nvGrpSpPr>
        <p:grpSpPr bwMode="auto">
          <a:xfrm>
            <a:off x="684213" y="2924175"/>
            <a:ext cx="4052887" cy="2879725"/>
            <a:chOff x="2195513" y="2133600"/>
            <a:chExt cx="4052887" cy="2879725"/>
          </a:xfrm>
          <a:noFill/>
        </p:grpSpPr>
        <p:sp>
          <p:nvSpPr>
            <p:cNvPr id="27655" name="Line 4"/>
            <p:cNvSpPr>
              <a:spLocks noChangeShapeType="1"/>
            </p:cNvSpPr>
            <p:nvPr/>
          </p:nvSpPr>
          <p:spPr bwMode="auto">
            <a:xfrm flipV="1">
              <a:off x="4211638" y="2133600"/>
              <a:ext cx="3175" cy="1800225"/>
            </a:xfrm>
            <a:prstGeom prst="line">
              <a:avLst/>
            </a:prstGeom>
            <a:grpFill/>
            <a:ln w="57150">
              <a:solidFill>
                <a:schemeClr val="tx1"/>
              </a:solidFill>
              <a:round/>
              <a:headEnd/>
              <a:tailEnd type="triangle" w="med" len="med"/>
            </a:ln>
          </p:spPr>
          <p:txBody>
            <a:bodyPr/>
            <a:lstStyle/>
            <a:p>
              <a:pPr>
                <a:defRPr/>
              </a:pPr>
              <a:endParaRPr lang="en-US" dirty="0"/>
            </a:p>
          </p:txBody>
        </p:sp>
        <p:sp>
          <p:nvSpPr>
            <p:cNvPr id="27656" name="Line 5"/>
            <p:cNvSpPr>
              <a:spLocks noChangeShapeType="1"/>
            </p:cNvSpPr>
            <p:nvPr/>
          </p:nvSpPr>
          <p:spPr bwMode="auto">
            <a:xfrm flipH="1">
              <a:off x="2987675" y="3860800"/>
              <a:ext cx="1257300" cy="1028700"/>
            </a:xfrm>
            <a:prstGeom prst="line">
              <a:avLst/>
            </a:prstGeom>
            <a:grpFill/>
            <a:ln w="57150">
              <a:solidFill>
                <a:schemeClr val="tx1"/>
              </a:solidFill>
              <a:round/>
              <a:headEnd/>
              <a:tailEnd type="triangle" w="med" len="med"/>
            </a:ln>
          </p:spPr>
          <p:txBody>
            <a:bodyPr/>
            <a:lstStyle/>
            <a:p>
              <a:pPr>
                <a:defRPr/>
              </a:pPr>
              <a:endParaRPr lang="en-US" dirty="0"/>
            </a:p>
          </p:txBody>
        </p:sp>
        <p:sp>
          <p:nvSpPr>
            <p:cNvPr id="27657" name="Line 6"/>
            <p:cNvSpPr>
              <a:spLocks noChangeShapeType="1"/>
            </p:cNvSpPr>
            <p:nvPr/>
          </p:nvSpPr>
          <p:spPr bwMode="auto">
            <a:xfrm>
              <a:off x="4211960" y="3861048"/>
              <a:ext cx="1828800" cy="571500"/>
            </a:xfrm>
            <a:prstGeom prst="line">
              <a:avLst/>
            </a:prstGeom>
            <a:grpFill/>
            <a:ln w="57150">
              <a:solidFill>
                <a:schemeClr val="tx1"/>
              </a:solidFill>
              <a:round/>
              <a:headEnd/>
              <a:tailEnd type="triangle" w="med" len="med"/>
            </a:ln>
          </p:spPr>
          <p:txBody>
            <a:bodyPr/>
            <a:lstStyle/>
            <a:p>
              <a:pPr>
                <a:defRPr/>
              </a:pPr>
              <a:endParaRPr lang="en-US" dirty="0"/>
            </a:p>
          </p:txBody>
        </p:sp>
        <p:sp>
          <p:nvSpPr>
            <p:cNvPr id="27658" name="Text Box 9"/>
            <p:cNvSpPr txBox="1">
              <a:spLocks noChangeArrowheads="1"/>
            </p:cNvSpPr>
            <p:nvPr/>
          </p:nvSpPr>
          <p:spPr bwMode="auto">
            <a:xfrm>
              <a:off x="3563938" y="4581525"/>
              <a:ext cx="2187575" cy="431800"/>
            </a:xfrm>
            <a:prstGeom prst="rect">
              <a:avLst/>
            </a:prstGeom>
            <a:grpFill/>
            <a:ln w="9525">
              <a:noFill/>
              <a:miter lim="800000"/>
              <a:headEnd/>
              <a:tailEnd/>
            </a:ln>
          </p:spPr>
          <p:txBody>
            <a:bodyPr/>
            <a:lstStyle/>
            <a:p>
              <a:pPr algn="ctr">
                <a:defRPr/>
              </a:pPr>
              <a:r>
                <a:rPr lang="en-US" dirty="0"/>
                <a:t>Economy</a:t>
              </a:r>
              <a:endParaRPr lang="ru-RU" dirty="0"/>
            </a:p>
          </p:txBody>
        </p:sp>
        <p:sp>
          <p:nvSpPr>
            <p:cNvPr id="27659" name="Rectangle 10"/>
            <p:cNvSpPr>
              <a:spLocks noChangeArrowheads="1"/>
            </p:cNvSpPr>
            <p:nvPr/>
          </p:nvSpPr>
          <p:spPr bwMode="auto">
            <a:xfrm>
              <a:off x="2195513" y="2997200"/>
              <a:ext cx="1655762" cy="719138"/>
            </a:xfrm>
            <a:prstGeom prst="rect">
              <a:avLst/>
            </a:prstGeom>
            <a:grpFill/>
            <a:ln w="9525">
              <a:noFill/>
              <a:miter lim="800000"/>
              <a:headEnd/>
              <a:tailEnd/>
            </a:ln>
          </p:spPr>
          <p:txBody>
            <a:bodyPr wrap="none" anchor="ctr"/>
            <a:lstStyle/>
            <a:p>
              <a:pPr algn="ctr">
                <a:defRPr/>
              </a:pPr>
              <a:r>
                <a:rPr lang="en-US" dirty="0"/>
                <a:t>Politics</a:t>
              </a:r>
              <a:endParaRPr lang="ru-RU" dirty="0"/>
            </a:p>
          </p:txBody>
        </p:sp>
        <p:sp>
          <p:nvSpPr>
            <p:cNvPr id="27660" name="Text Box 12"/>
            <p:cNvSpPr txBox="1">
              <a:spLocks noChangeArrowheads="1"/>
            </p:cNvSpPr>
            <p:nvPr/>
          </p:nvSpPr>
          <p:spPr bwMode="auto">
            <a:xfrm>
              <a:off x="4787900" y="3141663"/>
              <a:ext cx="1460500" cy="366712"/>
            </a:xfrm>
            <a:prstGeom prst="rect">
              <a:avLst/>
            </a:prstGeom>
            <a:grpFill/>
            <a:ln w="9525">
              <a:noFill/>
              <a:miter lim="800000"/>
              <a:headEnd/>
              <a:tailEnd/>
            </a:ln>
          </p:spPr>
          <p:txBody>
            <a:bodyPr>
              <a:spAutoFit/>
            </a:bodyPr>
            <a:lstStyle/>
            <a:p>
              <a:pPr>
                <a:defRPr/>
              </a:pPr>
              <a:r>
                <a:rPr lang="en-US" dirty="0"/>
                <a:t>Ideology</a:t>
              </a:r>
              <a:endParaRPr lang="ru-RU" dirty="0"/>
            </a:p>
          </p:txBody>
        </p:sp>
      </p:grpSp>
      <p:sp>
        <p:nvSpPr>
          <p:cNvPr id="13" name="Номер слайда 12"/>
          <p:cNvSpPr>
            <a:spLocks noGrp="1"/>
          </p:cNvSpPr>
          <p:nvPr>
            <p:ph type="sldNum" sz="quarter" idx="12"/>
          </p:nvPr>
        </p:nvSpPr>
        <p:spPr/>
        <p:txBody>
          <a:bodyPr/>
          <a:lstStyle/>
          <a:p>
            <a:pPr>
              <a:defRPr/>
            </a:pPr>
            <a:fld id="{8BAC9497-D045-47DF-9766-904A799E7220}" type="slidenum">
              <a:rPr lang="ru-RU"/>
              <a:pPr>
                <a:defRPr/>
              </a:pPr>
              <a:t>4</a:t>
            </a:fld>
            <a:endParaRPr lang="ru-RU" dirty="0"/>
          </a:p>
        </p:txBody>
      </p:sp>
      <p:sp>
        <p:nvSpPr>
          <p:cNvPr id="14" name="Нижний колонтитул 13"/>
          <p:cNvSpPr>
            <a:spLocks noGrp="1"/>
          </p:cNvSpPr>
          <p:nvPr>
            <p:ph type="ftr" sz="quarter" idx="11"/>
          </p:nvPr>
        </p:nvSpPr>
        <p:spPr/>
        <p:txBody>
          <a:bodyPr/>
          <a:lstStyle/>
          <a:p>
            <a:pPr>
              <a:defRPr/>
            </a:pPr>
            <a:r>
              <a:rPr lang="ru-RU" dirty="0"/>
              <a:t>Калининград, 21 июня  2012</a:t>
            </a:r>
            <a:endParaRPr lang="ru-RU" dirty="0"/>
          </a:p>
        </p:txBody>
      </p:sp>
      <p:cxnSp>
        <p:nvCxnSpPr>
          <p:cNvPr id="16" name="Прямая соединительная линия 15"/>
          <p:cNvCxnSpPr/>
          <p:nvPr/>
        </p:nvCxnSpPr>
        <p:spPr>
          <a:xfrm flipH="1">
            <a:off x="1600200" y="3048000"/>
            <a:ext cx="1066800" cy="2514600"/>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a:off x="2667000" y="2971800"/>
            <a:ext cx="1752600" cy="2133600"/>
          </a:xfrm>
          <a:prstGeom prst="line">
            <a:avLst/>
          </a:prstGeom>
        </p:spPr>
        <p:style>
          <a:lnRef idx="1">
            <a:schemeClr val="dk1"/>
          </a:lnRef>
          <a:fillRef idx="0">
            <a:schemeClr val="dk1"/>
          </a:fillRef>
          <a:effectRef idx="0">
            <a:schemeClr val="dk1"/>
          </a:effectRef>
          <a:fontRef idx="minor">
            <a:schemeClr val="tx1"/>
          </a:fontRef>
        </p:style>
      </p:cxnSp>
      <p:cxnSp>
        <p:nvCxnSpPr>
          <p:cNvPr id="24" name="Прямая соединительная линия 23"/>
          <p:cNvCxnSpPr/>
          <p:nvPr/>
        </p:nvCxnSpPr>
        <p:spPr>
          <a:xfrm flipV="1">
            <a:off x="1524000" y="5181600"/>
            <a:ext cx="3052763" cy="457200"/>
          </a:xfrm>
          <a:prstGeom prst="line">
            <a:avLst/>
          </a:prstGeom>
        </p:spPr>
        <p:style>
          <a:lnRef idx="1">
            <a:schemeClr val="dk1"/>
          </a:lnRef>
          <a:fillRef idx="0">
            <a:schemeClr val="dk1"/>
          </a:fillRef>
          <a:effectRef idx="0">
            <a:schemeClr val="dk1"/>
          </a:effectRef>
          <a:fontRef idx="minor">
            <a:schemeClr val="tx1"/>
          </a:fontRef>
        </p:style>
      </p:cxnSp>
      <p:sp>
        <p:nvSpPr>
          <p:cNvPr id="22536" name="Прямоугольник 26"/>
          <p:cNvSpPr>
            <a:spLocks noChangeArrowheads="1"/>
          </p:cNvSpPr>
          <p:nvPr/>
        </p:nvSpPr>
        <p:spPr bwMode="auto">
          <a:xfrm>
            <a:off x="5715000" y="2590800"/>
            <a:ext cx="2971800" cy="1631950"/>
          </a:xfrm>
          <a:prstGeom prst="rect">
            <a:avLst/>
          </a:prstGeom>
          <a:noFill/>
          <a:ln w="9525">
            <a:noFill/>
            <a:miter lim="800000"/>
            <a:headEnd/>
            <a:tailEnd/>
          </a:ln>
        </p:spPr>
        <p:txBody>
          <a:bodyPr>
            <a:spAutoFit/>
          </a:bodyPr>
          <a:lstStyle/>
          <a:p>
            <a:r>
              <a:rPr lang="en-US" sz="2000"/>
              <a:t>Structure of economic, political and </a:t>
            </a:r>
          </a:p>
          <a:p>
            <a:r>
              <a:rPr lang="en-US" sz="2000"/>
              <a:t>ideological institutions defines as an </a:t>
            </a:r>
            <a:r>
              <a:rPr lang="en-US" sz="2000" b="1"/>
              <a:t>institutional matrix</a:t>
            </a:r>
            <a:endParaRPr lang="ru-RU" sz="2000" b="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228600" y="228600"/>
            <a:ext cx="8610600" cy="1524000"/>
          </a:xfrm>
        </p:spPr>
        <p:txBody>
          <a:bodyPr/>
          <a:lstStyle/>
          <a:p>
            <a:pPr algn="ctr" eaLnBrk="1" hangingPunct="1">
              <a:defRPr/>
            </a:pPr>
            <a:r>
              <a:rPr lang="en-CA" sz="1600" b="0" dirty="0" smtClean="0">
                <a:effectLst/>
                <a:latin typeface="+mn-lt"/>
              </a:rPr>
              <a:t/>
            </a:r>
            <a:br>
              <a:rPr lang="en-CA" sz="1600" b="0" dirty="0" smtClean="0">
                <a:effectLst/>
                <a:latin typeface="+mn-lt"/>
              </a:rPr>
            </a:br>
            <a:r>
              <a:rPr lang="en-CA" sz="1600" b="0" dirty="0" smtClean="0">
                <a:effectLst/>
                <a:latin typeface="+mn-lt"/>
              </a:rPr>
              <a:t/>
            </a:r>
            <a:br>
              <a:rPr lang="en-CA" sz="1600" b="0" dirty="0" smtClean="0">
                <a:effectLst/>
                <a:latin typeface="+mn-lt"/>
              </a:rPr>
            </a:br>
            <a:r>
              <a:rPr lang="en-CA" sz="1600" dirty="0" smtClean="0">
                <a:effectLst/>
                <a:latin typeface="+mn-lt"/>
              </a:rPr>
              <a:t>Historical observations and empirical research as well as mathematical modelling provide a ground for our hypothesis about two particular interdependent types of institutional matrices existing around the world:  </a:t>
            </a:r>
            <a:r>
              <a:rPr lang="en-CA" sz="1800" b="0" dirty="0" smtClean="0">
                <a:effectLst/>
                <a:latin typeface="+mn-lt"/>
              </a:rPr>
              <a:t/>
            </a:r>
            <a:br>
              <a:rPr lang="en-CA" sz="1800" b="0" dirty="0" smtClean="0">
                <a:effectLst/>
                <a:latin typeface="+mn-lt"/>
              </a:rPr>
            </a:br>
            <a:r>
              <a:rPr lang="en-CA" sz="1800" b="0" dirty="0" smtClean="0">
                <a:effectLst/>
                <a:latin typeface="+mn-lt"/>
              </a:rPr>
              <a:t/>
            </a:r>
            <a:br>
              <a:rPr lang="en-CA" sz="1800" b="0" dirty="0" smtClean="0">
                <a:effectLst/>
                <a:latin typeface="+mn-lt"/>
              </a:rPr>
            </a:br>
            <a:r>
              <a:rPr lang="en-CA" sz="1800" b="0" dirty="0" smtClean="0">
                <a:effectLst/>
                <a:latin typeface="+mn-lt"/>
              </a:rPr>
              <a:t> </a:t>
            </a:r>
            <a:r>
              <a:rPr lang="en-CA" sz="3200" b="0" dirty="0" smtClean="0">
                <a:effectLst/>
                <a:latin typeface="+mn-lt"/>
              </a:rPr>
              <a:t>             </a:t>
            </a:r>
            <a:r>
              <a:rPr lang="en-US" sz="3200" dirty="0" smtClean="0"/>
              <a:t>X- and Y-matrices</a:t>
            </a:r>
            <a:endParaRPr lang="ru-RU" sz="3200" dirty="0" smtClean="0"/>
          </a:p>
        </p:txBody>
      </p:sp>
      <p:sp>
        <p:nvSpPr>
          <p:cNvPr id="19" name="Текст 18"/>
          <p:cNvSpPr>
            <a:spLocks noGrp="1"/>
          </p:cNvSpPr>
          <p:nvPr>
            <p:ph type="body" sz="half" idx="2"/>
          </p:nvPr>
        </p:nvSpPr>
        <p:spPr>
          <a:xfrm>
            <a:off x="381000" y="4953000"/>
            <a:ext cx="8763000" cy="1219200"/>
          </a:xfrm>
        </p:spPr>
        <p:txBody>
          <a:bodyPr/>
          <a:lstStyle/>
          <a:p>
            <a:pPr>
              <a:buFont typeface="Wingdings" charset="2"/>
              <a:buNone/>
              <a:defRPr/>
            </a:pPr>
            <a:r>
              <a:rPr lang="ru-RU" b="1" dirty="0" smtClean="0"/>
              <a:t>* </a:t>
            </a:r>
            <a:r>
              <a:rPr lang="en-US" b="1" dirty="0" smtClean="0"/>
              <a:t>Redistributive economy with the Center               </a:t>
            </a:r>
            <a:r>
              <a:rPr lang="ru-RU" b="1" dirty="0" smtClean="0"/>
              <a:t>* </a:t>
            </a:r>
            <a:r>
              <a:rPr lang="en-US" b="1" dirty="0" smtClean="0"/>
              <a:t> Market (exchange) economy </a:t>
            </a:r>
          </a:p>
          <a:p>
            <a:pPr>
              <a:buFont typeface="Wingdings" charset="2"/>
              <a:buNone/>
              <a:defRPr/>
            </a:pPr>
            <a:r>
              <a:rPr lang="en-US" b="1" dirty="0" smtClean="0"/>
              <a:t>mediating the movement of goods and services   </a:t>
            </a:r>
            <a:r>
              <a:rPr lang="ru-RU" b="1" dirty="0" smtClean="0"/>
              <a:t> * </a:t>
            </a:r>
            <a:r>
              <a:rPr lang="en-US" b="1" dirty="0" smtClean="0"/>
              <a:t> Federative political order (bottom-up model)</a:t>
            </a:r>
          </a:p>
          <a:p>
            <a:pPr>
              <a:buFont typeface="Wingdings" charset="2"/>
              <a:buNone/>
              <a:defRPr/>
            </a:pPr>
            <a:r>
              <a:rPr lang="ru-RU" b="1" dirty="0" smtClean="0"/>
              <a:t>* </a:t>
            </a:r>
            <a:r>
              <a:rPr lang="en-US" b="1" dirty="0" smtClean="0"/>
              <a:t>Centralized political order (top-down model)        </a:t>
            </a:r>
            <a:r>
              <a:rPr lang="ru-RU" b="1" dirty="0" smtClean="0"/>
              <a:t>*</a:t>
            </a:r>
            <a:r>
              <a:rPr lang="en-US" b="1" dirty="0" smtClean="0"/>
              <a:t> Ideology of individualistic  values</a:t>
            </a:r>
          </a:p>
          <a:p>
            <a:pPr>
              <a:buFont typeface="Wingdings" charset="2"/>
              <a:buNone/>
              <a:defRPr/>
            </a:pPr>
            <a:r>
              <a:rPr lang="ru-RU" b="1" dirty="0" smtClean="0"/>
              <a:t>* </a:t>
            </a:r>
            <a:r>
              <a:rPr lang="en-US" b="1" dirty="0" smtClean="0"/>
              <a:t>Communitarian ideology (We over Me)                    (I over We)</a:t>
            </a:r>
            <a:endParaRPr lang="ru-RU" b="1" dirty="0"/>
          </a:p>
        </p:txBody>
      </p:sp>
      <p:sp>
        <p:nvSpPr>
          <p:cNvPr id="15" name="Нижний колонтитул 14"/>
          <p:cNvSpPr>
            <a:spLocks noGrp="1"/>
          </p:cNvSpPr>
          <p:nvPr>
            <p:ph type="ftr" sz="quarter" idx="11"/>
          </p:nvPr>
        </p:nvSpPr>
        <p:spPr/>
        <p:txBody>
          <a:bodyPr/>
          <a:lstStyle/>
          <a:p>
            <a:pPr>
              <a:defRPr/>
            </a:pPr>
            <a:r>
              <a:rPr lang="ru-RU"/>
              <a:t>Калининград, 21 июня  2012</a:t>
            </a:r>
            <a:endParaRPr lang="ru-RU"/>
          </a:p>
        </p:txBody>
      </p:sp>
      <p:sp>
        <p:nvSpPr>
          <p:cNvPr id="14" name="Номер слайда 13"/>
          <p:cNvSpPr>
            <a:spLocks noGrp="1"/>
          </p:cNvSpPr>
          <p:nvPr>
            <p:ph type="sldNum" sz="quarter" idx="12"/>
          </p:nvPr>
        </p:nvSpPr>
        <p:spPr/>
        <p:txBody>
          <a:bodyPr/>
          <a:lstStyle/>
          <a:p>
            <a:pPr>
              <a:defRPr/>
            </a:pPr>
            <a:fld id="{FB1C4CFB-BB6F-4025-843C-ED170BF11E1C}" type="slidenum">
              <a:rPr lang="ru-RU"/>
              <a:pPr>
                <a:defRPr/>
              </a:pPr>
              <a:t>5</a:t>
            </a:fld>
            <a:endParaRPr lang="ru-RU"/>
          </a:p>
        </p:txBody>
      </p:sp>
      <p:sp>
        <p:nvSpPr>
          <p:cNvPr id="24581" name="AutoShape 20"/>
          <p:cNvSpPr>
            <a:spLocks noChangeArrowheads="1"/>
          </p:cNvSpPr>
          <p:nvPr/>
        </p:nvSpPr>
        <p:spPr bwMode="auto">
          <a:xfrm rot="10800000">
            <a:off x="1692275" y="2205038"/>
            <a:ext cx="2520950" cy="2160587"/>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r>
              <a:rPr lang="en-US" sz="4000">
                <a:latin typeface="Tahoma" pitchFamily="34" charset="0"/>
              </a:rPr>
              <a:t>X</a:t>
            </a:r>
            <a:endParaRPr lang="ru-RU" sz="4000">
              <a:latin typeface="Tahoma" pitchFamily="34" charset="0"/>
            </a:endParaRPr>
          </a:p>
        </p:txBody>
      </p:sp>
      <p:sp>
        <p:nvSpPr>
          <p:cNvPr id="24582" name="AutoShape 21"/>
          <p:cNvSpPr>
            <a:spLocks noChangeArrowheads="1"/>
          </p:cNvSpPr>
          <p:nvPr/>
        </p:nvSpPr>
        <p:spPr bwMode="auto">
          <a:xfrm>
            <a:off x="5003800" y="2205038"/>
            <a:ext cx="2520950" cy="2160587"/>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r>
              <a:rPr lang="en-US" sz="4000">
                <a:latin typeface="Tahoma" pitchFamily="34" charset="0"/>
              </a:rPr>
              <a:t>Y</a:t>
            </a:r>
            <a:endParaRPr lang="ru-RU" sz="4000">
              <a:latin typeface="Tahoma" pitchFamily="34" charset="0"/>
            </a:endParaRPr>
          </a:p>
        </p:txBody>
      </p:sp>
      <p:sp>
        <p:nvSpPr>
          <p:cNvPr id="24583" name="Text Box 24"/>
          <p:cNvSpPr txBox="1">
            <a:spLocks noChangeArrowheads="1"/>
          </p:cNvSpPr>
          <p:nvPr/>
        </p:nvSpPr>
        <p:spPr bwMode="auto">
          <a:xfrm>
            <a:off x="1528763" y="1700213"/>
            <a:ext cx="2903537" cy="366712"/>
          </a:xfrm>
          <a:prstGeom prst="rect">
            <a:avLst/>
          </a:prstGeom>
          <a:noFill/>
          <a:ln w="9525">
            <a:noFill/>
            <a:miter lim="800000"/>
            <a:headEnd/>
            <a:tailEnd/>
          </a:ln>
        </p:spPr>
        <p:txBody>
          <a:bodyPr wrap="none">
            <a:spAutoFit/>
          </a:bodyPr>
          <a:lstStyle/>
          <a:p>
            <a:pPr algn="ctr"/>
            <a:r>
              <a:rPr lang="en-US" b="1" i="1">
                <a:latin typeface="Tahoma" pitchFamily="34" charset="0"/>
              </a:rPr>
              <a:t>Redistributive economy</a:t>
            </a:r>
            <a:endParaRPr lang="ru-RU" b="1">
              <a:latin typeface="Tahoma" pitchFamily="34" charset="0"/>
            </a:endParaRPr>
          </a:p>
        </p:txBody>
      </p:sp>
      <p:sp>
        <p:nvSpPr>
          <p:cNvPr id="24584" name="Text Box 26"/>
          <p:cNvSpPr txBox="1">
            <a:spLocks noChangeArrowheads="1"/>
          </p:cNvSpPr>
          <p:nvPr/>
        </p:nvSpPr>
        <p:spPr bwMode="auto">
          <a:xfrm rot="-3633184">
            <a:off x="2686844" y="3144044"/>
            <a:ext cx="2519362" cy="641350"/>
          </a:xfrm>
          <a:prstGeom prst="rect">
            <a:avLst/>
          </a:prstGeom>
          <a:noFill/>
          <a:ln w="9525">
            <a:noFill/>
            <a:miter lim="800000"/>
            <a:headEnd/>
            <a:tailEnd/>
          </a:ln>
        </p:spPr>
        <p:txBody>
          <a:bodyPr>
            <a:spAutoFit/>
          </a:bodyPr>
          <a:lstStyle/>
          <a:p>
            <a:pPr algn="ctr"/>
            <a:r>
              <a:rPr lang="en-US" b="1" i="1">
                <a:latin typeface="Tahoma" pitchFamily="34" charset="0"/>
              </a:rPr>
              <a:t>Communitarian</a:t>
            </a:r>
            <a:r>
              <a:rPr lang="en-US" i="1">
                <a:latin typeface="Tahoma" pitchFamily="34" charset="0"/>
              </a:rPr>
              <a:t> </a:t>
            </a:r>
            <a:r>
              <a:rPr lang="en-US" b="1" i="1">
                <a:latin typeface="Tahoma" pitchFamily="34" charset="0"/>
              </a:rPr>
              <a:t>ideology</a:t>
            </a:r>
            <a:r>
              <a:rPr lang="en-US" b="1">
                <a:latin typeface="Tahoma" pitchFamily="34" charset="0"/>
              </a:rPr>
              <a:t> </a:t>
            </a:r>
            <a:endParaRPr lang="ru-RU" b="1">
              <a:latin typeface="Tahoma" pitchFamily="34" charset="0"/>
            </a:endParaRPr>
          </a:p>
        </p:txBody>
      </p:sp>
      <p:sp>
        <p:nvSpPr>
          <p:cNvPr id="24585" name="Text Box 27"/>
          <p:cNvSpPr txBox="1">
            <a:spLocks noChangeArrowheads="1"/>
          </p:cNvSpPr>
          <p:nvPr/>
        </p:nvSpPr>
        <p:spPr bwMode="auto">
          <a:xfrm rot="3565149">
            <a:off x="642143" y="3069432"/>
            <a:ext cx="2519363" cy="641350"/>
          </a:xfrm>
          <a:prstGeom prst="rect">
            <a:avLst/>
          </a:prstGeom>
          <a:noFill/>
          <a:ln w="9525">
            <a:noFill/>
            <a:miter lim="800000"/>
            <a:headEnd/>
            <a:tailEnd/>
          </a:ln>
        </p:spPr>
        <p:txBody>
          <a:bodyPr>
            <a:spAutoFit/>
          </a:bodyPr>
          <a:lstStyle/>
          <a:p>
            <a:pPr algn="ctr"/>
            <a:r>
              <a:rPr lang="en-US" b="1" i="1">
                <a:latin typeface="Tahoma" pitchFamily="34" charset="0"/>
              </a:rPr>
              <a:t>Unitary-centralized</a:t>
            </a:r>
            <a:r>
              <a:rPr lang="en-US" i="1">
                <a:latin typeface="Tahoma" pitchFamily="34" charset="0"/>
              </a:rPr>
              <a:t> </a:t>
            </a:r>
            <a:r>
              <a:rPr lang="en-US" b="1" i="1">
                <a:latin typeface="Tahoma" pitchFamily="34" charset="0"/>
              </a:rPr>
              <a:t>political order</a:t>
            </a:r>
            <a:r>
              <a:rPr lang="en-US">
                <a:latin typeface="Tahoma" pitchFamily="34" charset="0"/>
              </a:rPr>
              <a:t> </a:t>
            </a:r>
            <a:endParaRPr lang="ru-RU">
              <a:latin typeface="Tahoma" pitchFamily="34" charset="0"/>
            </a:endParaRPr>
          </a:p>
        </p:txBody>
      </p:sp>
      <p:sp>
        <p:nvSpPr>
          <p:cNvPr id="24586" name="Text Box 28"/>
          <p:cNvSpPr txBox="1">
            <a:spLocks noChangeArrowheads="1"/>
          </p:cNvSpPr>
          <p:nvPr/>
        </p:nvSpPr>
        <p:spPr bwMode="auto">
          <a:xfrm rot="-3504247">
            <a:off x="3841750" y="2765425"/>
            <a:ext cx="2863850" cy="641350"/>
          </a:xfrm>
          <a:prstGeom prst="rect">
            <a:avLst/>
          </a:prstGeom>
          <a:noFill/>
          <a:ln w="9525">
            <a:noFill/>
            <a:miter lim="800000"/>
            <a:headEnd/>
            <a:tailEnd/>
          </a:ln>
        </p:spPr>
        <p:txBody>
          <a:bodyPr>
            <a:spAutoFit/>
          </a:bodyPr>
          <a:lstStyle/>
          <a:p>
            <a:pPr algn="ctr"/>
            <a:r>
              <a:rPr lang="en-US" b="1" i="1">
                <a:latin typeface="Tahoma" pitchFamily="34" charset="0"/>
              </a:rPr>
              <a:t>Federative  political order</a:t>
            </a:r>
            <a:r>
              <a:rPr lang="en-US">
                <a:latin typeface="Tahoma" pitchFamily="34" charset="0"/>
              </a:rPr>
              <a:t> </a:t>
            </a:r>
            <a:endParaRPr lang="ru-RU">
              <a:latin typeface="Tahoma" pitchFamily="34" charset="0"/>
            </a:endParaRPr>
          </a:p>
        </p:txBody>
      </p:sp>
      <p:sp>
        <p:nvSpPr>
          <p:cNvPr id="24587" name="Text Box 29"/>
          <p:cNvSpPr txBox="1">
            <a:spLocks noChangeArrowheads="1"/>
          </p:cNvSpPr>
          <p:nvPr/>
        </p:nvSpPr>
        <p:spPr bwMode="auto">
          <a:xfrm rot="3565149">
            <a:off x="5590381" y="2850357"/>
            <a:ext cx="3082925" cy="646112"/>
          </a:xfrm>
          <a:prstGeom prst="rect">
            <a:avLst/>
          </a:prstGeom>
          <a:noFill/>
          <a:ln w="9525">
            <a:noFill/>
            <a:miter lim="800000"/>
            <a:headEnd/>
            <a:tailEnd/>
          </a:ln>
        </p:spPr>
        <p:txBody>
          <a:bodyPr>
            <a:spAutoFit/>
          </a:bodyPr>
          <a:lstStyle/>
          <a:p>
            <a:pPr algn="ctr"/>
            <a:r>
              <a:rPr lang="en-US" b="1" i="1">
                <a:latin typeface="Tahoma" pitchFamily="34" charset="0"/>
              </a:rPr>
              <a:t>Ideology of  individualistic values</a:t>
            </a:r>
            <a:endParaRPr lang="ru-RU">
              <a:latin typeface="Tahoma" pitchFamily="34" charset="0"/>
            </a:endParaRPr>
          </a:p>
        </p:txBody>
      </p:sp>
      <p:sp>
        <p:nvSpPr>
          <p:cNvPr id="24588" name="Text Box 30"/>
          <p:cNvSpPr txBox="1">
            <a:spLocks noChangeArrowheads="1"/>
          </p:cNvSpPr>
          <p:nvPr/>
        </p:nvSpPr>
        <p:spPr bwMode="auto">
          <a:xfrm>
            <a:off x="5165725" y="4365625"/>
            <a:ext cx="2166938" cy="366713"/>
          </a:xfrm>
          <a:prstGeom prst="rect">
            <a:avLst/>
          </a:prstGeom>
          <a:noFill/>
          <a:ln w="9525">
            <a:noFill/>
            <a:miter lim="800000"/>
            <a:headEnd/>
            <a:tailEnd/>
          </a:ln>
        </p:spPr>
        <p:txBody>
          <a:bodyPr wrap="none">
            <a:spAutoFit/>
          </a:bodyPr>
          <a:lstStyle/>
          <a:p>
            <a:pPr algn="ctr"/>
            <a:r>
              <a:rPr lang="en-US" b="1" i="1">
                <a:latin typeface="Tahoma" pitchFamily="34" charset="0"/>
              </a:rPr>
              <a:t>Market economy</a:t>
            </a:r>
            <a:r>
              <a:rPr lang="en-US">
                <a:latin typeface="Tahoma" pitchFamily="34" charset="0"/>
              </a:rPr>
              <a:t> </a:t>
            </a:r>
            <a:endParaRPr lang="ru-RU">
              <a:latin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4"/>
          <p:cNvSpPr>
            <a:spLocks noGrp="1" noChangeArrowheads="1"/>
          </p:cNvSpPr>
          <p:nvPr>
            <p:ph type="title"/>
          </p:nvPr>
        </p:nvSpPr>
        <p:spPr/>
        <p:txBody>
          <a:bodyPr/>
          <a:lstStyle/>
          <a:p>
            <a:pPr eaLnBrk="1" hangingPunct="1">
              <a:defRPr/>
            </a:pPr>
            <a:r>
              <a:rPr lang="en-US" sz="3200" dirty="0" smtClean="0"/>
              <a:t>Combinations of X- and Y-matrices</a:t>
            </a:r>
            <a:endParaRPr lang="ru-RU" sz="3200" dirty="0" smtClean="0"/>
          </a:p>
        </p:txBody>
      </p:sp>
      <p:sp>
        <p:nvSpPr>
          <p:cNvPr id="9221" name="Rectangle 16"/>
          <p:cNvSpPr>
            <a:spLocks noGrp="1" noChangeArrowheads="1"/>
          </p:cNvSpPr>
          <p:nvPr>
            <p:ph type="body" sz="half" idx="2"/>
          </p:nvPr>
        </p:nvSpPr>
        <p:spPr>
          <a:xfrm>
            <a:off x="1295400" y="4508500"/>
            <a:ext cx="7402513" cy="1439863"/>
          </a:xfrm>
        </p:spPr>
        <p:txBody>
          <a:bodyPr/>
          <a:lstStyle/>
          <a:p>
            <a:pPr eaLnBrk="1" hangingPunct="1">
              <a:lnSpc>
                <a:spcPct val="80000"/>
              </a:lnSpc>
              <a:buFontTx/>
              <a:buNone/>
              <a:defRPr/>
            </a:pPr>
            <a:r>
              <a:rPr lang="en-US" sz="1600" dirty="0" smtClean="0"/>
              <a:t>        </a:t>
            </a:r>
            <a:r>
              <a:rPr lang="en-US" sz="1800" dirty="0" smtClean="0"/>
              <a:t>Russia, China, India,                          Europe and Western        </a:t>
            </a:r>
          </a:p>
          <a:p>
            <a:pPr eaLnBrk="1" hangingPunct="1">
              <a:lnSpc>
                <a:spcPct val="80000"/>
              </a:lnSpc>
              <a:buFontTx/>
              <a:buNone/>
              <a:defRPr/>
            </a:pPr>
            <a:r>
              <a:rPr lang="en-US" sz="1800" dirty="0" smtClean="0"/>
              <a:t>   most Asian, Middle Eastern,                   Offshoots: the USA,         </a:t>
            </a:r>
          </a:p>
          <a:p>
            <a:pPr eaLnBrk="1" hangingPunct="1">
              <a:lnSpc>
                <a:spcPct val="80000"/>
              </a:lnSpc>
              <a:buFontTx/>
              <a:buNone/>
              <a:defRPr/>
            </a:pPr>
            <a:r>
              <a:rPr lang="en-US" sz="1800" dirty="0" smtClean="0"/>
              <a:t>       Latin American, and                             Canada, Australia,</a:t>
            </a:r>
          </a:p>
          <a:p>
            <a:pPr eaLnBrk="1" hangingPunct="1">
              <a:lnSpc>
                <a:spcPct val="80000"/>
              </a:lnSpc>
              <a:buFontTx/>
              <a:buNone/>
              <a:defRPr/>
            </a:pPr>
            <a:r>
              <a:rPr lang="en-US" sz="1800" dirty="0" smtClean="0"/>
              <a:t>      some other  countries</a:t>
            </a:r>
            <a:r>
              <a:rPr lang="en-US" sz="1600" dirty="0" smtClean="0"/>
              <a:t> 	</a:t>
            </a:r>
            <a:r>
              <a:rPr lang="en-US" sz="1400" dirty="0" smtClean="0"/>
              <a:t>	</a:t>
            </a:r>
            <a:r>
              <a:rPr lang="en-US" sz="1800" dirty="0" smtClean="0"/>
              <a:t>            and New Zealand	        </a:t>
            </a:r>
          </a:p>
          <a:p>
            <a:pPr eaLnBrk="1" hangingPunct="1">
              <a:lnSpc>
                <a:spcPct val="80000"/>
              </a:lnSpc>
              <a:buFontTx/>
              <a:buNone/>
              <a:defRPr/>
            </a:pPr>
            <a:r>
              <a:rPr lang="en-US" sz="1400" dirty="0" smtClean="0"/>
              <a:t>				</a:t>
            </a:r>
            <a:endParaRPr lang="ru-RU" sz="1400" dirty="0" smtClean="0"/>
          </a:p>
        </p:txBody>
      </p:sp>
      <p:sp>
        <p:nvSpPr>
          <p:cNvPr id="26627" name="Rectangle 59"/>
          <p:cNvSpPr>
            <a:spLocks noChangeArrowheads="1"/>
          </p:cNvSpPr>
          <p:nvPr/>
        </p:nvSpPr>
        <p:spPr bwMode="auto">
          <a:xfrm>
            <a:off x="468313" y="1628775"/>
            <a:ext cx="8229600" cy="2185988"/>
          </a:xfrm>
          <a:prstGeom prst="rect">
            <a:avLst/>
          </a:prstGeom>
          <a:noFill/>
          <a:ln w="9525">
            <a:noFill/>
            <a:miter lim="800000"/>
            <a:headEnd/>
            <a:tailEnd/>
          </a:ln>
        </p:spPr>
        <p:txBody>
          <a:bodyPr/>
          <a:lstStyle/>
          <a:p>
            <a:pPr marL="342900" indent="-342900">
              <a:spcBef>
                <a:spcPct val="20000"/>
              </a:spcBef>
              <a:buFontTx/>
              <a:buChar char="•"/>
            </a:pPr>
            <a:endParaRPr lang="en-US" sz="2800"/>
          </a:p>
        </p:txBody>
      </p:sp>
      <p:sp>
        <p:nvSpPr>
          <p:cNvPr id="26628" name="AutoShape 60"/>
          <p:cNvSpPr>
            <a:spLocks noChangeArrowheads="1"/>
          </p:cNvSpPr>
          <p:nvPr/>
        </p:nvSpPr>
        <p:spPr bwMode="auto">
          <a:xfrm rot="10800000">
            <a:off x="1619250" y="1989138"/>
            <a:ext cx="2743200" cy="2243137"/>
          </a:xfrm>
          <a:prstGeom prst="triangle">
            <a:avLst>
              <a:gd name="adj" fmla="val 50000"/>
            </a:avLst>
          </a:prstGeom>
          <a:solidFill>
            <a:srgbClr val="FFFFFF"/>
          </a:solidFill>
          <a:ln w="19050">
            <a:solidFill>
              <a:srgbClr val="000000"/>
            </a:solidFill>
            <a:miter lim="800000"/>
            <a:headEnd/>
            <a:tailEnd/>
          </a:ln>
        </p:spPr>
        <p:txBody>
          <a:bodyPr/>
          <a:lstStyle/>
          <a:p>
            <a:r>
              <a:rPr lang="en-US" sz="1200"/>
              <a:t>   </a:t>
            </a:r>
            <a:endParaRPr lang="ru-RU"/>
          </a:p>
        </p:txBody>
      </p:sp>
      <p:sp>
        <p:nvSpPr>
          <p:cNvPr id="26629" name="AutoShape 61"/>
          <p:cNvSpPr>
            <a:spLocks noChangeArrowheads="1"/>
          </p:cNvSpPr>
          <p:nvPr/>
        </p:nvSpPr>
        <p:spPr bwMode="auto">
          <a:xfrm>
            <a:off x="5364163" y="2133600"/>
            <a:ext cx="2743200" cy="2171700"/>
          </a:xfrm>
          <a:prstGeom prst="triangle">
            <a:avLst>
              <a:gd name="adj" fmla="val 50000"/>
            </a:avLst>
          </a:prstGeom>
          <a:solidFill>
            <a:srgbClr val="FFFFFF"/>
          </a:solidFill>
          <a:ln w="19050">
            <a:solidFill>
              <a:srgbClr val="000000"/>
            </a:solidFill>
            <a:miter lim="800000"/>
            <a:headEnd/>
            <a:tailEnd/>
          </a:ln>
        </p:spPr>
        <p:txBody>
          <a:bodyPr/>
          <a:lstStyle/>
          <a:p>
            <a:r>
              <a:rPr lang="en-US" sz="1200"/>
              <a:t>   </a:t>
            </a:r>
            <a:endParaRPr lang="ru-RU"/>
          </a:p>
        </p:txBody>
      </p:sp>
      <p:grpSp>
        <p:nvGrpSpPr>
          <p:cNvPr id="26630" name="Group 15"/>
          <p:cNvGrpSpPr>
            <a:grpSpLocks/>
          </p:cNvGrpSpPr>
          <p:nvPr/>
        </p:nvGrpSpPr>
        <p:grpSpPr bwMode="auto">
          <a:xfrm>
            <a:off x="2268538" y="1989138"/>
            <a:ext cx="1439862" cy="1804987"/>
            <a:chOff x="2267744" y="1988840"/>
            <a:chExt cx="1440159" cy="1805285"/>
          </a:xfrm>
        </p:grpSpPr>
        <p:sp>
          <p:nvSpPr>
            <p:cNvPr id="26637" name="AutoShape 62"/>
            <p:cNvSpPr>
              <a:spLocks noChangeArrowheads="1"/>
            </p:cNvSpPr>
            <p:nvPr/>
          </p:nvSpPr>
          <p:spPr bwMode="auto">
            <a:xfrm>
              <a:off x="2267744" y="1988840"/>
              <a:ext cx="1440159" cy="1080120"/>
            </a:xfrm>
            <a:prstGeom prst="triangle">
              <a:avLst>
                <a:gd name="adj" fmla="val 43287"/>
              </a:avLst>
            </a:prstGeom>
            <a:solidFill>
              <a:schemeClr val="accent1"/>
            </a:solidFill>
            <a:ln w="9525">
              <a:solidFill>
                <a:srgbClr val="000000"/>
              </a:solidFill>
              <a:miter lim="800000"/>
              <a:headEnd/>
              <a:tailEnd/>
            </a:ln>
          </p:spPr>
          <p:txBody>
            <a:bodyPr/>
            <a:lstStyle/>
            <a:p>
              <a:r>
                <a:rPr lang="en-US" sz="1200"/>
                <a:t> </a:t>
              </a:r>
              <a:r>
                <a:rPr lang="ru-RU" sz="1200"/>
                <a:t> </a:t>
              </a:r>
              <a:r>
                <a:rPr lang="en-US" sz="1200"/>
                <a:t> </a:t>
              </a:r>
              <a:r>
                <a:rPr lang="ru-RU" sz="1200"/>
                <a:t>  </a:t>
              </a:r>
              <a:r>
                <a:rPr lang="en-US" sz="2000" b="1"/>
                <a:t>Y</a:t>
              </a:r>
              <a:endParaRPr lang="ru-RU"/>
            </a:p>
          </p:txBody>
        </p:sp>
        <p:sp>
          <p:nvSpPr>
            <p:cNvPr id="26638" name="Rectangle 63"/>
            <p:cNvSpPr>
              <a:spLocks noChangeArrowheads="1"/>
            </p:cNvSpPr>
            <p:nvPr/>
          </p:nvSpPr>
          <p:spPr bwMode="auto">
            <a:xfrm>
              <a:off x="2771775" y="3152775"/>
              <a:ext cx="488950" cy="641350"/>
            </a:xfrm>
            <a:prstGeom prst="rect">
              <a:avLst/>
            </a:prstGeom>
            <a:noFill/>
            <a:ln w="9525">
              <a:noFill/>
              <a:miter lim="800000"/>
              <a:headEnd/>
              <a:tailEnd/>
            </a:ln>
          </p:spPr>
          <p:txBody>
            <a:bodyPr wrap="none" anchor="ctr">
              <a:spAutoFit/>
            </a:bodyPr>
            <a:lstStyle/>
            <a:p>
              <a:r>
                <a:rPr lang="en-US" sz="3600" b="1"/>
                <a:t>X</a:t>
              </a:r>
            </a:p>
          </p:txBody>
        </p:sp>
      </p:grpSp>
      <p:sp>
        <p:nvSpPr>
          <p:cNvPr id="26631" name="Rectangle 64"/>
          <p:cNvSpPr>
            <a:spLocks noChangeArrowheads="1"/>
          </p:cNvSpPr>
          <p:nvPr/>
        </p:nvSpPr>
        <p:spPr bwMode="auto">
          <a:xfrm>
            <a:off x="6443663" y="2492375"/>
            <a:ext cx="576262" cy="701675"/>
          </a:xfrm>
          <a:prstGeom prst="rect">
            <a:avLst/>
          </a:prstGeom>
          <a:noFill/>
          <a:ln w="9525">
            <a:noFill/>
            <a:miter lim="800000"/>
            <a:headEnd/>
            <a:tailEnd/>
          </a:ln>
        </p:spPr>
        <p:txBody>
          <a:bodyPr anchor="ctr">
            <a:spAutoFit/>
          </a:bodyPr>
          <a:lstStyle/>
          <a:p>
            <a:r>
              <a:rPr lang="en-US" sz="4000" b="1"/>
              <a:t>Y</a:t>
            </a:r>
          </a:p>
        </p:txBody>
      </p:sp>
      <p:sp>
        <p:nvSpPr>
          <p:cNvPr id="26632" name="Rectangle 65"/>
          <p:cNvSpPr>
            <a:spLocks noChangeArrowheads="1"/>
          </p:cNvSpPr>
          <p:nvPr/>
        </p:nvSpPr>
        <p:spPr bwMode="auto">
          <a:xfrm>
            <a:off x="0" y="0"/>
            <a:ext cx="312738" cy="274638"/>
          </a:xfrm>
          <a:prstGeom prst="rect">
            <a:avLst/>
          </a:prstGeom>
          <a:noFill/>
          <a:ln w="9525">
            <a:noFill/>
            <a:miter lim="800000"/>
            <a:headEnd/>
            <a:tailEnd/>
          </a:ln>
        </p:spPr>
        <p:txBody>
          <a:bodyPr wrap="none" anchor="ctr">
            <a:spAutoFit/>
          </a:bodyPr>
          <a:lstStyle/>
          <a:p>
            <a:r>
              <a:rPr lang="en-US" sz="1200">
                <a:cs typeface="Times New Roman" pitchFamily="18" charset="0"/>
              </a:rPr>
              <a:t>   </a:t>
            </a:r>
            <a:endParaRPr lang="en-US"/>
          </a:p>
        </p:txBody>
      </p:sp>
      <p:sp>
        <p:nvSpPr>
          <p:cNvPr id="26633" name="Rectangle 66"/>
          <p:cNvSpPr>
            <a:spLocks noChangeArrowheads="1"/>
          </p:cNvSpPr>
          <p:nvPr/>
        </p:nvSpPr>
        <p:spPr bwMode="auto">
          <a:xfrm>
            <a:off x="0" y="0"/>
            <a:ext cx="312738" cy="274638"/>
          </a:xfrm>
          <a:prstGeom prst="rect">
            <a:avLst/>
          </a:prstGeom>
          <a:noFill/>
          <a:ln w="9525">
            <a:noFill/>
            <a:miter lim="800000"/>
            <a:headEnd/>
            <a:tailEnd/>
          </a:ln>
        </p:spPr>
        <p:txBody>
          <a:bodyPr wrap="none" anchor="ctr">
            <a:spAutoFit/>
          </a:bodyPr>
          <a:lstStyle/>
          <a:p>
            <a:r>
              <a:rPr lang="en-US" sz="1200">
                <a:cs typeface="Times New Roman" pitchFamily="18" charset="0"/>
              </a:rPr>
              <a:t>   </a:t>
            </a:r>
            <a:endParaRPr lang="en-US"/>
          </a:p>
        </p:txBody>
      </p:sp>
      <p:sp>
        <p:nvSpPr>
          <p:cNvPr id="26634" name="AutoShape 67"/>
          <p:cNvSpPr>
            <a:spLocks noChangeArrowheads="1"/>
          </p:cNvSpPr>
          <p:nvPr/>
        </p:nvSpPr>
        <p:spPr bwMode="auto">
          <a:xfrm rot="10800000">
            <a:off x="6011863" y="3284538"/>
            <a:ext cx="1439862" cy="1028700"/>
          </a:xfrm>
          <a:prstGeom prst="triangle">
            <a:avLst>
              <a:gd name="adj" fmla="val 50000"/>
            </a:avLst>
          </a:prstGeom>
          <a:solidFill>
            <a:schemeClr val="accent1"/>
          </a:solidFill>
          <a:ln w="9525">
            <a:solidFill>
              <a:srgbClr val="000000"/>
            </a:solidFill>
            <a:miter lim="800000"/>
            <a:headEnd/>
            <a:tailEnd/>
          </a:ln>
        </p:spPr>
        <p:txBody>
          <a:bodyPr/>
          <a:lstStyle/>
          <a:p>
            <a:r>
              <a:rPr lang="en-US" sz="2000" b="1"/>
              <a:t>   X</a:t>
            </a:r>
            <a:endParaRPr lang="ru-RU"/>
          </a:p>
        </p:txBody>
      </p:sp>
      <p:sp>
        <p:nvSpPr>
          <p:cNvPr id="16" name="Номер слайда 15"/>
          <p:cNvSpPr>
            <a:spLocks noGrp="1"/>
          </p:cNvSpPr>
          <p:nvPr>
            <p:ph type="sldNum" sz="quarter" idx="12"/>
          </p:nvPr>
        </p:nvSpPr>
        <p:spPr/>
        <p:txBody>
          <a:bodyPr/>
          <a:lstStyle/>
          <a:p>
            <a:pPr>
              <a:defRPr/>
            </a:pPr>
            <a:fld id="{1B962252-2F62-4CBB-97EC-75E86C88A3B7}" type="slidenum">
              <a:rPr lang="ru-RU"/>
              <a:pPr>
                <a:defRPr/>
              </a:pPr>
              <a:t>6</a:t>
            </a:fld>
            <a:endParaRPr lang="ru-RU"/>
          </a:p>
        </p:txBody>
      </p:sp>
      <p:sp>
        <p:nvSpPr>
          <p:cNvPr id="17" name="Нижний колонтитул 16"/>
          <p:cNvSpPr>
            <a:spLocks noGrp="1"/>
          </p:cNvSpPr>
          <p:nvPr>
            <p:ph type="ftr" sz="quarter" idx="11"/>
          </p:nvPr>
        </p:nvSpPr>
        <p:spPr/>
        <p:txBody>
          <a:bodyPr/>
          <a:lstStyle/>
          <a:p>
            <a:pPr>
              <a:defRPr/>
            </a:pPr>
            <a:r>
              <a:rPr lang="ru-RU"/>
              <a:t>Калининград, 21 июня  2012</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pPr eaLnBrk="1" hangingPunct="1">
              <a:defRPr/>
            </a:pPr>
            <a:r>
              <a:rPr lang="en-US" sz="3200" dirty="0" smtClean="0"/>
              <a:t>Why X- or Y-matrix institutions prevail? </a:t>
            </a:r>
            <a:endParaRPr lang="ru-RU" sz="3200" dirty="0" smtClean="0"/>
          </a:p>
        </p:txBody>
      </p:sp>
      <p:sp>
        <p:nvSpPr>
          <p:cNvPr id="10245" name="Rectangle 3"/>
          <p:cNvSpPr>
            <a:spLocks noGrp="1" noChangeArrowheads="1"/>
          </p:cNvSpPr>
          <p:nvPr>
            <p:ph type="body" idx="1"/>
          </p:nvPr>
        </p:nvSpPr>
        <p:spPr>
          <a:xfrm>
            <a:off x="457200" y="1600200"/>
            <a:ext cx="8229600" cy="4724400"/>
          </a:xfrm>
        </p:spPr>
        <p:txBody>
          <a:bodyPr/>
          <a:lstStyle/>
          <a:p>
            <a:pPr eaLnBrk="1" hangingPunct="1">
              <a:lnSpc>
                <a:spcPct val="80000"/>
              </a:lnSpc>
              <a:buFont typeface="Wingdings" charset="2"/>
              <a:buChar char="§"/>
              <a:defRPr/>
            </a:pPr>
            <a:r>
              <a:rPr lang="en-US" sz="2600" dirty="0" smtClean="0"/>
              <a:t>The material and technological environment is a key determinant for the prevalence of either X- or Y- matrices.  </a:t>
            </a:r>
          </a:p>
          <a:p>
            <a:pPr lvl="1" eaLnBrk="1" hangingPunct="1">
              <a:lnSpc>
                <a:spcPct val="80000"/>
              </a:lnSpc>
              <a:buFont typeface="Wingdings" charset="2"/>
              <a:buChar char="§"/>
              <a:defRPr/>
            </a:pPr>
            <a:r>
              <a:rPr lang="en-US" sz="2200" dirty="0" smtClean="0"/>
              <a:t>The environment can be </a:t>
            </a:r>
            <a:r>
              <a:rPr lang="en-US" sz="2200" b="1" dirty="0" smtClean="0"/>
              <a:t>a </a:t>
            </a:r>
            <a:r>
              <a:rPr lang="en-US" sz="2200" b="1" i="1" dirty="0" smtClean="0"/>
              <a:t>communal</a:t>
            </a:r>
            <a:r>
              <a:rPr lang="en-US" sz="2200" i="1" dirty="0" smtClean="0"/>
              <a:t>, </a:t>
            </a:r>
            <a:r>
              <a:rPr lang="en-US" sz="2200" dirty="0" smtClean="0"/>
              <a:t>indivisible system, under which the removal of some elements can lead to the disintegration of the entire system, </a:t>
            </a:r>
            <a:r>
              <a:rPr lang="en-US" sz="2200" i="1" u="sng" dirty="0" smtClean="0"/>
              <a:t>OR</a:t>
            </a:r>
            <a:endParaRPr lang="en-US" sz="2200" u="sng" dirty="0" smtClean="0"/>
          </a:p>
          <a:p>
            <a:pPr lvl="1" eaLnBrk="1" hangingPunct="1">
              <a:lnSpc>
                <a:spcPct val="80000"/>
              </a:lnSpc>
              <a:buFont typeface="Wingdings" charset="2"/>
              <a:buChar char="§"/>
              <a:defRPr/>
            </a:pPr>
            <a:r>
              <a:rPr lang="en-US" sz="2200" dirty="0" smtClean="0"/>
              <a:t>The environment can be </a:t>
            </a:r>
            <a:r>
              <a:rPr lang="en-US" sz="2200" b="1" i="1" dirty="0" smtClean="0"/>
              <a:t>non-communal</a:t>
            </a:r>
            <a:r>
              <a:rPr lang="en-US" sz="2200" i="1" dirty="0" smtClean="0"/>
              <a:t>, </a:t>
            </a:r>
            <a:r>
              <a:rPr lang="en-US" sz="2200" dirty="0" smtClean="0"/>
              <a:t>that is, with opportunities for technological division,</a:t>
            </a:r>
            <a:r>
              <a:rPr lang="en-US" sz="2200" dirty="0" smtClean="0">
                <a:solidFill>
                  <a:srgbClr val="FF0000"/>
                </a:solidFill>
              </a:rPr>
              <a:t> </a:t>
            </a:r>
            <a:r>
              <a:rPr lang="en-US" sz="2200" dirty="0" smtClean="0"/>
              <a:t>with a multiplicity of labor formations and ‘networks’, along with scientific, social and/or cultural diversity. </a:t>
            </a:r>
          </a:p>
          <a:p>
            <a:pPr eaLnBrk="1" hangingPunct="1">
              <a:lnSpc>
                <a:spcPct val="80000"/>
              </a:lnSpc>
              <a:buFont typeface="Wingdings" charset="2"/>
              <a:buChar char="§"/>
              <a:defRPr/>
            </a:pPr>
            <a:endParaRPr lang="en-US" sz="1400" dirty="0" smtClean="0"/>
          </a:p>
          <a:p>
            <a:pPr eaLnBrk="1" hangingPunct="1">
              <a:lnSpc>
                <a:spcPct val="80000"/>
              </a:lnSpc>
              <a:buFont typeface="Wingdings" charset="2"/>
              <a:buChar char="§"/>
              <a:defRPr/>
            </a:pPr>
            <a:r>
              <a:rPr lang="en-US" sz="2600" dirty="0" smtClean="0"/>
              <a:t>In a communal environment the X-matrix institutions are dominant and the Y-matrix institutions are complementary. In a non-communal environment it is the opposite.</a:t>
            </a:r>
            <a:endParaRPr lang="ru-RU" sz="2800" dirty="0" smtClean="0">
              <a:solidFill>
                <a:srgbClr val="FF0000"/>
              </a:solidFill>
            </a:endParaRPr>
          </a:p>
        </p:txBody>
      </p:sp>
      <p:sp>
        <p:nvSpPr>
          <p:cNvPr id="6" name="Номер слайда 5"/>
          <p:cNvSpPr>
            <a:spLocks noGrp="1"/>
          </p:cNvSpPr>
          <p:nvPr>
            <p:ph type="sldNum" sz="quarter" idx="12"/>
          </p:nvPr>
        </p:nvSpPr>
        <p:spPr/>
        <p:txBody>
          <a:bodyPr/>
          <a:lstStyle/>
          <a:p>
            <a:pPr>
              <a:defRPr/>
            </a:pPr>
            <a:fld id="{E53BC22E-F84B-43B2-9F97-52F8B433312C}" type="slidenum">
              <a:rPr lang="ru-RU"/>
              <a:pPr>
                <a:defRPr/>
              </a:pPr>
              <a:t>7</a:t>
            </a:fld>
            <a:endParaRPr lang="ru-RU"/>
          </a:p>
        </p:txBody>
      </p:sp>
      <p:sp>
        <p:nvSpPr>
          <p:cNvPr id="5" name="Нижний колонтитул 4"/>
          <p:cNvSpPr>
            <a:spLocks noGrp="1"/>
          </p:cNvSpPr>
          <p:nvPr>
            <p:ph type="ftr" sz="quarter" idx="11"/>
          </p:nvPr>
        </p:nvSpPr>
        <p:spPr/>
        <p:txBody>
          <a:bodyPr/>
          <a:lstStyle/>
          <a:p>
            <a:pPr>
              <a:defRPr/>
            </a:pPr>
            <a:r>
              <a:rPr lang="ru-RU"/>
              <a:t>Калининград, 21 июня  2012</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sz="4000" smtClean="0"/>
              <a:t>IMT in Russia and beyond</a:t>
            </a:r>
            <a:endParaRPr lang="ru-RU" sz="4000" smtClean="0"/>
          </a:p>
        </p:txBody>
      </p:sp>
      <p:sp>
        <p:nvSpPr>
          <p:cNvPr id="3" name="Содержимое 2"/>
          <p:cNvSpPr>
            <a:spLocks noGrp="1"/>
          </p:cNvSpPr>
          <p:nvPr>
            <p:ph idx="1"/>
          </p:nvPr>
        </p:nvSpPr>
        <p:spPr>
          <a:xfrm>
            <a:off x="838200" y="1752600"/>
            <a:ext cx="8007350" cy="3810000"/>
          </a:xfrm>
        </p:spPr>
        <p:txBody>
          <a:bodyPr/>
          <a:lstStyle/>
          <a:p>
            <a:pPr>
              <a:buFont typeface="Wingdings" charset="2"/>
              <a:buChar char="§"/>
              <a:defRPr/>
            </a:pPr>
            <a:r>
              <a:rPr lang="en-US" sz="1800" dirty="0" smtClean="0"/>
              <a:t>Author’s books and articles on the IMT (</a:t>
            </a:r>
            <a:r>
              <a:rPr lang="en-US" sz="1800" dirty="0" err="1" smtClean="0"/>
              <a:t>Kirdina</a:t>
            </a:r>
            <a:r>
              <a:rPr lang="en-US" sz="1800" dirty="0" smtClean="0"/>
              <a:t> S. Institutional Matrices and Development of Russia. 1-th ed. 2000, 2-nd ed. 2001, 3-rd ed. 2012. In Russian; </a:t>
            </a:r>
            <a:r>
              <a:rPr lang="en-US" sz="1800" dirty="0" err="1" smtClean="0"/>
              <a:t>Kirdina</a:t>
            </a:r>
            <a:r>
              <a:rPr lang="en-US" sz="1800" dirty="0" smtClean="0"/>
              <a:t> S. X- and Y-Economies: Institutional Analysis,  2004. In Russian. See: </a:t>
            </a:r>
            <a:r>
              <a:rPr lang="en-US" sz="1800" u="sng" dirty="0" smtClean="0"/>
              <a:t>www.kirdina.ru</a:t>
            </a:r>
            <a:r>
              <a:rPr lang="en-US" sz="1800" dirty="0" smtClean="0"/>
              <a:t>  in Russian and English) </a:t>
            </a:r>
          </a:p>
          <a:p>
            <a:pPr>
              <a:buFont typeface="Wingdings" charset="2"/>
              <a:buChar char="§"/>
              <a:defRPr/>
            </a:pPr>
            <a:r>
              <a:rPr lang="en-US" sz="1800" dirty="0" smtClean="0"/>
              <a:t>The IMT is included in “Sociological Encyclopedia”, 2003 and  ”Sociological Dictionary”, 2010, 2012.  Both in Russian. </a:t>
            </a:r>
          </a:p>
          <a:p>
            <a:pPr>
              <a:buFont typeface="Wingdings" charset="2"/>
              <a:buChar char="§"/>
              <a:defRPr/>
            </a:pPr>
            <a:r>
              <a:rPr lang="en-US" sz="1800" dirty="0" smtClean="0"/>
              <a:t>The IMT is presented  in curricula on Sociology, Economics &amp; Political Science – more than 30 courses offered at main Russian universities (</a:t>
            </a:r>
            <a:r>
              <a:rPr lang="en-US" sz="1800" i="1" dirty="0" smtClean="0">
                <a:effectLst/>
              </a:rPr>
              <a:t>Russian Internet data</a:t>
            </a:r>
            <a:r>
              <a:rPr lang="en-US" sz="1800" dirty="0" smtClean="0"/>
              <a:t>). </a:t>
            </a:r>
          </a:p>
          <a:p>
            <a:pPr>
              <a:buFont typeface="Wingdings" charset="2"/>
              <a:buChar char="§"/>
              <a:defRPr/>
            </a:pPr>
            <a:r>
              <a:rPr lang="en-US" sz="1800" dirty="0" smtClean="0"/>
              <a:t>References to the IMT and summary of the main IMT provisions  (a critique sometimes too) one can find in many works of scholars in Russia and even in China, Japan and some  European countries.</a:t>
            </a:r>
            <a:endParaRPr lang="ru-RU" sz="1800" dirty="0" smtClean="0"/>
          </a:p>
        </p:txBody>
      </p:sp>
      <p:sp>
        <p:nvSpPr>
          <p:cNvPr id="5" name="Номер слайда 4"/>
          <p:cNvSpPr>
            <a:spLocks noGrp="1"/>
          </p:cNvSpPr>
          <p:nvPr>
            <p:ph type="sldNum" sz="quarter" idx="12"/>
          </p:nvPr>
        </p:nvSpPr>
        <p:spPr/>
        <p:txBody>
          <a:bodyPr/>
          <a:lstStyle/>
          <a:p>
            <a:pPr>
              <a:defRPr/>
            </a:pPr>
            <a:fld id="{42512CB0-C03B-4E33-99C1-FD96CBE777B9}" type="slidenum">
              <a:rPr lang="ru-RU"/>
              <a:pPr>
                <a:defRPr/>
              </a:pPr>
              <a:t>8</a:t>
            </a:fld>
            <a:endParaRPr lang="ru-RU"/>
          </a:p>
        </p:txBody>
      </p:sp>
      <p:sp>
        <p:nvSpPr>
          <p:cNvPr id="6" name="Нижний колонтитул 5"/>
          <p:cNvSpPr>
            <a:spLocks noGrp="1"/>
          </p:cNvSpPr>
          <p:nvPr>
            <p:ph type="ftr" sz="quarter" idx="11"/>
          </p:nvPr>
        </p:nvSpPr>
        <p:spPr/>
        <p:txBody>
          <a:bodyPr/>
          <a:lstStyle/>
          <a:p>
            <a:pPr>
              <a:defRPr/>
            </a:pPr>
            <a:r>
              <a:rPr lang="ru-RU"/>
              <a:t>Калининград, 21 июня  2012</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3600" smtClean="0"/>
              <a:t>Mentality as collective mental characteristics in accordance with the cultural identity</a:t>
            </a:r>
            <a:r>
              <a:rPr lang="ru-RU" sz="3600" smtClean="0"/>
              <a:t>-1</a:t>
            </a:r>
            <a:r>
              <a:rPr lang="en-US" sz="3600" smtClean="0"/>
              <a:t> </a:t>
            </a:r>
            <a:endParaRPr lang="ru-RU" sz="3600" smtClean="0"/>
          </a:p>
        </p:txBody>
      </p:sp>
      <p:sp>
        <p:nvSpPr>
          <p:cNvPr id="3" name="Содержимое 2"/>
          <p:cNvSpPr>
            <a:spLocks noGrp="1"/>
          </p:cNvSpPr>
          <p:nvPr>
            <p:ph idx="1"/>
          </p:nvPr>
        </p:nvSpPr>
        <p:spPr/>
        <p:txBody>
          <a:bodyPr/>
          <a:lstStyle/>
          <a:p>
            <a:pPr>
              <a:buFont typeface="Wingdings" charset="2"/>
              <a:buNone/>
              <a:defRPr/>
            </a:pPr>
            <a:r>
              <a:rPr lang="en-US" sz="2800" dirty="0" smtClean="0"/>
              <a:t>Anthropologists, and then psychologists, neuropsychologists suggest that it is possible to aggregate variations  of collective mental features in two types of mentality (Holden, 1978; Tower et al., 1997; </a:t>
            </a:r>
            <a:r>
              <a:rPr lang="fr-FR" sz="2800" dirty="0" smtClean="0"/>
              <a:t>Nisbett and others,2001;</a:t>
            </a:r>
            <a:r>
              <a:rPr lang="en-GB" sz="2800" dirty="0" smtClean="0"/>
              <a:t> </a:t>
            </a:r>
            <a:r>
              <a:rPr lang="en-GB" sz="2800" dirty="0" err="1" smtClean="0"/>
              <a:t>Kühnen</a:t>
            </a:r>
            <a:r>
              <a:rPr lang="en-GB" sz="2800" dirty="0" smtClean="0"/>
              <a:t> et al. , 2001; </a:t>
            </a:r>
            <a:r>
              <a:rPr lang="en-US" sz="2800" dirty="0" err="1" smtClean="0"/>
              <a:t>Nisbett</a:t>
            </a:r>
            <a:r>
              <a:rPr lang="en-US" sz="2800" dirty="0" smtClean="0"/>
              <a:t>, Masuda, 2003; </a:t>
            </a:r>
            <a:r>
              <a:rPr lang="en-US" sz="2800" dirty="0" err="1" smtClean="0"/>
              <a:t>Alexandrov</a:t>
            </a:r>
            <a:r>
              <a:rPr lang="en-US" sz="2800" dirty="0" smtClean="0"/>
              <a:t>, </a:t>
            </a:r>
            <a:r>
              <a:rPr lang="en-US" sz="2800" dirty="0" err="1" smtClean="0"/>
              <a:t>Alexandrova</a:t>
            </a:r>
            <a:r>
              <a:rPr lang="en-US" sz="2800" dirty="0" smtClean="0"/>
              <a:t>, 2009; </a:t>
            </a:r>
            <a:r>
              <a:rPr lang="en-US" sz="2800" dirty="0" err="1" smtClean="0"/>
              <a:t>Henrich</a:t>
            </a:r>
            <a:r>
              <a:rPr lang="en-US" sz="2800" dirty="0" smtClean="0"/>
              <a:t> et al., 2010; </a:t>
            </a:r>
            <a:r>
              <a:rPr lang="en-US" sz="2800" dirty="0" err="1" smtClean="0"/>
              <a:t>Buchtel</a:t>
            </a:r>
            <a:r>
              <a:rPr lang="en-US" sz="2800" dirty="0" smtClean="0"/>
              <a:t>, </a:t>
            </a:r>
            <a:r>
              <a:rPr lang="en-US" sz="2800" dirty="0" err="1" smtClean="0"/>
              <a:t>Norenzayan</a:t>
            </a:r>
            <a:r>
              <a:rPr lang="en-US" sz="2800" dirty="0" smtClean="0"/>
              <a:t>, 2008, 2009; </a:t>
            </a:r>
            <a:r>
              <a:rPr lang="en-GB" sz="2800" dirty="0" smtClean="0"/>
              <a:t>Grossmann</a:t>
            </a:r>
            <a:r>
              <a:rPr lang="en-US" sz="2800" dirty="0" smtClean="0"/>
              <a:t>, </a:t>
            </a:r>
            <a:r>
              <a:rPr lang="en-GB" sz="2800" dirty="0" err="1" smtClean="0"/>
              <a:t>Varnum</a:t>
            </a:r>
            <a:r>
              <a:rPr lang="en-US" sz="2800" dirty="0" smtClean="0"/>
              <a:t>, 2011 etc)</a:t>
            </a:r>
            <a:endParaRPr lang="ru-RU" sz="2800" dirty="0"/>
          </a:p>
        </p:txBody>
      </p:sp>
      <p:sp>
        <p:nvSpPr>
          <p:cNvPr id="4" name="Нижний колонтитул 3"/>
          <p:cNvSpPr>
            <a:spLocks noGrp="1"/>
          </p:cNvSpPr>
          <p:nvPr>
            <p:ph type="ftr" sz="quarter" idx="11"/>
          </p:nvPr>
        </p:nvSpPr>
        <p:spPr/>
        <p:txBody>
          <a:bodyPr/>
          <a:lstStyle/>
          <a:p>
            <a:pPr>
              <a:defRPr/>
            </a:pPr>
            <a:r>
              <a:rPr lang="ru-RU"/>
              <a:t>Калининград, 21 июня  2012</a:t>
            </a:r>
            <a:endParaRPr lang="ru-RU"/>
          </a:p>
        </p:txBody>
      </p:sp>
      <p:sp>
        <p:nvSpPr>
          <p:cNvPr id="5" name="Номер слайда 4"/>
          <p:cNvSpPr>
            <a:spLocks noGrp="1"/>
          </p:cNvSpPr>
          <p:nvPr>
            <p:ph type="sldNum" sz="quarter" idx="12"/>
          </p:nvPr>
        </p:nvSpPr>
        <p:spPr/>
        <p:txBody>
          <a:bodyPr/>
          <a:lstStyle/>
          <a:p>
            <a:pPr>
              <a:defRPr/>
            </a:pPr>
            <a:fld id="{B09326E8-CB09-46D4-8862-167F6E86DD2B}" type="slidenum">
              <a:rPr lang="ru-RU" smtClean="0"/>
              <a:pPr>
                <a:defRPr/>
              </a:pPr>
              <a:t>9</a:t>
            </a:fld>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рава">
  <a:themeElements>
    <a:clrScheme name="Трава 9">
      <a:dk1>
        <a:srgbClr val="000000"/>
      </a:dk1>
      <a:lt1>
        <a:srgbClr val="FFFFFF"/>
      </a:lt1>
      <a:dk2>
        <a:srgbClr val="000000"/>
      </a:dk2>
      <a:lt2>
        <a:srgbClr val="D6EDEE"/>
      </a:lt2>
      <a:accent1>
        <a:srgbClr val="E8F0F4"/>
      </a:accent1>
      <a:accent2>
        <a:srgbClr val="8EAAFA"/>
      </a:accent2>
      <a:accent3>
        <a:srgbClr val="FFFFFF"/>
      </a:accent3>
      <a:accent4>
        <a:srgbClr val="000000"/>
      </a:accent4>
      <a:accent5>
        <a:srgbClr val="F2F6F8"/>
      </a:accent5>
      <a:accent6>
        <a:srgbClr val="809AE3"/>
      </a:accent6>
      <a:hlink>
        <a:srgbClr val="0066FF"/>
      </a:hlink>
      <a:folHlink>
        <a:srgbClr val="9947FD"/>
      </a:folHlink>
    </a:clrScheme>
    <a:fontScheme name="Трава">
      <a:majorFont>
        <a:latin typeface="Arial Black"/>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
      <a:clrScheme name="Трава 9">
        <a:dk1>
          <a:srgbClr val="000000"/>
        </a:dk1>
        <a:lt1>
          <a:srgbClr val="FFFFFF"/>
        </a:lt1>
        <a:dk2>
          <a:srgbClr val="000000"/>
        </a:dk2>
        <a:lt2>
          <a:srgbClr val="D6EDEE"/>
        </a:lt2>
        <a:accent1>
          <a:srgbClr val="E8F0F4"/>
        </a:accent1>
        <a:accent2>
          <a:srgbClr val="8EAAFA"/>
        </a:accent2>
        <a:accent3>
          <a:srgbClr val="FFFF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3337</TotalTime>
  <Words>2201</Words>
  <Application>Microsoft Office PowerPoint</Application>
  <PresentationFormat>On-screen Show (4:3)</PresentationFormat>
  <Paragraphs>231</Paragraphs>
  <Slides>19</Slides>
  <Notes>12</Notes>
  <HiddenSlides>0</HiddenSlides>
  <MMClips>0</MMClips>
  <ScaleCrop>false</ScaleCrop>
  <HeadingPairs>
    <vt:vector size="6" baseType="variant">
      <vt:variant>
        <vt:lpstr>Использованные шрифты</vt:lpstr>
      </vt:variant>
      <vt:variant>
        <vt:i4>8</vt:i4>
      </vt:variant>
      <vt:variant>
        <vt:lpstr>Шаблон оформления</vt:lpstr>
      </vt:variant>
      <vt:variant>
        <vt:i4>2</vt:i4>
      </vt:variant>
      <vt:variant>
        <vt:lpstr>Заголовки слайдов</vt:lpstr>
      </vt:variant>
      <vt:variant>
        <vt:i4>19</vt:i4>
      </vt:variant>
    </vt:vector>
  </HeadingPairs>
  <TitlesOfParts>
    <vt:vector size="29" baseType="lpstr">
      <vt:lpstr>Arial</vt:lpstr>
      <vt:lpstr>Arial Black</vt:lpstr>
      <vt:lpstr>Wingdings</vt:lpstr>
      <vt:lpstr>Tahoma</vt:lpstr>
      <vt:lpstr>Times New Roman</vt:lpstr>
      <vt:lpstr>Batang</vt:lpstr>
      <vt:lpstr>Calibri</vt:lpstr>
      <vt:lpstr>Verdana</vt:lpstr>
      <vt:lpstr>Трава</vt:lpstr>
      <vt:lpstr>Трава</vt:lpstr>
      <vt:lpstr> О взаимосвязи институциональности и ментальности   On the Interconnection of  Mentality and  Institutionality</vt:lpstr>
      <vt:lpstr>Outline</vt:lpstr>
      <vt:lpstr>Институциональность понимается как…  Institutionality:</vt:lpstr>
      <vt:lpstr>HUMAN SOCIETY is  seen as a multiple inter-related social systems, within the main “sociological co-ordinates” being economy, politics and ideology. These value spheres are strongly interrelated morphologically as parts or sides or components of a whole.  </vt:lpstr>
      <vt:lpstr>  Historical observations and empirical research as well as mathematical modelling provide a ground for our hypothesis about two particular interdependent types of institutional matrices existing around the world:                  X- and Y-matrices</vt:lpstr>
      <vt:lpstr>Combinations of X- and Y-matrices</vt:lpstr>
      <vt:lpstr>Why X- or Y-matrix institutions prevail? </vt:lpstr>
      <vt:lpstr>IMT in Russia and beyond</vt:lpstr>
      <vt:lpstr>Mentality as collective mental characteristics in accordance with the cultural identity-1 </vt:lpstr>
      <vt:lpstr>Mentality as collective mental characteristics in accordance with the cultural identity-2</vt:lpstr>
      <vt:lpstr>Слайд 11</vt:lpstr>
      <vt:lpstr>Cognition?</vt:lpstr>
      <vt:lpstr>Types of Mentality and Institutional Matrices from      the Cognition Point of View </vt:lpstr>
      <vt:lpstr>Слайд 14</vt:lpstr>
      <vt:lpstr>Preservation of the Leading Position of One or the Other Matrix in the History of Nation-states</vt:lpstr>
      <vt:lpstr>Proportion of GDP produced by countries  with a prevailing X- and Y-matrix, 1820-2008 (Maddison Data Base, sample of 34 nations~75% of World GDP)  X-matrix and non-western mentality countries: China, India, Japan, Brazil and former USSR (or Russian Empire) countries. Y-matrix and western-mentality countries:  Western Europe including Denmark, Finland, France, Germany, Italy, Netherlands, Norway, Sweden, Switzerland and United Kingdom and  Western Offshoots including Australia, New Zealand, Canada and United States. </vt:lpstr>
      <vt:lpstr>Conclusion</vt:lpstr>
      <vt:lpstr>Слайд 18</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dc:creator>
  <cp:lastModifiedBy>Машенька</cp:lastModifiedBy>
  <cp:revision>267</cp:revision>
  <cp:lastPrinted>1601-01-01T00:00:00Z</cp:lastPrinted>
  <dcterms:created xsi:type="dcterms:W3CDTF">1601-01-01T00:00:00Z</dcterms:created>
  <dcterms:modified xsi:type="dcterms:W3CDTF">2012-07-05T18:04:18Z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