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</p:sldMasterIdLst>
  <p:notesMasterIdLst>
    <p:notesMasterId r:id="rId44"/>
  </p:notesMasterIdLst>
  <p:sldIdLst>
    <p:sldId id="257" r:id="rId3"/>
    <p:sldId id="972" r:id="rId4"/>
    <p:sldId id="976" r:id="rId5"/>
    <p:sldId id="971" r:id="rId6"/>
    <p:sldId id="961" r:id="rId7"/>
    <p:sldId id="977" r:id="rId8"/>
    <p:sldId id="962" r:id="rId9"/>
    <p:sldId id="978" r:id="rId10"/>
    <p:sldId id="974" r:id="rId11"/>
    <p:sldId id="975" r:id="rId12"/>
    <p:sldId id="949" r:id="rId13"/>
    <p:sldId id="967" r:id="rId14"/>
    <p:sldId id="979" r:id="rId15"/>
    <p:sldId id="980" r:id="rId16"/>
    <p:sldId id="948" r:id="rId17"/>
    <p:sldId id="497" r:id="rId18"/>
    <p:sldId id="870" r:id="rId19"/>
    <p:sldId id="265" r:id="rId20"/>
    <p:sldId id="898" r:id="rId21"/>
    <p:sldId id="272" r:id="rId22"/>
    <p:sldId id="866" r:id="rId23"/>
    <p:sldId id="857" r:id="rId24"/>
    <p:sldId id="865" r:id="rId25"/>
    <p:sldId id="850" r:id="rId26"/>
    <p:sldId id="873" r:id="rId27"/>
    <p:sldId id="860" r:id="rId28"/>
    <p:sldId id="826" r:id="rId29"/>
    <p:sldId id="861" r:id="rId30"/>
    <p:sldId id="824" r:id="rId31"/>
    <p:sldId id="825" r:id="rId32"/>
    <p:sldId id="854" r:id="rId33"/>
    <p:sldId id="953" r:id="rId34"/>
    <p:sldId id="902" r:id="rId35"/>
    <p:sldId id="864" r:id="rId36"/>
    <p:sldId id="458" r:id="rId37"/>
    <p:sldId id="883" r:id="rId38"/>
    <p:sldId id="981" r:id="rId39"/>
    <p:sldId id="982" r:id="rId40"/>
    <p:sldId id="924" r:id="rId41"/>
    <p:sldId id="963" r:id="rId42"/>
    <p:sldId id="906" r:id="rId43"/>
  </p:sldIdLst>
  <p:sldSz cx="11522075" cy="6480175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86"/>
    <a:srgbClr val="000096"/>
    <a:srgbClr val="000091"/>
    <a:srgbClr val="0000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123F1E-BBE8-4A51-8029-2CF49604DF30}" v="147" dt="2024-10-29T17:18:42.1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84144" autoAdjust="0"/>
  </p:normalViewPr>
  <p:slideViewPr>
    <p:cSldViewPr>
      <p:cViewPr varScale="1">
        <p:scale>
          <a:sx n="57" d="100"/>
          <a:sy n="57" d="100"/>
        </p:scale>
        <p:origin x="1072" y="48"/>
      </p:cViewPr>
      <p:guideLst>
        <p:guide orient="horz" pos="2041"/>
        <p:guide pos="36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Лист3!$A$2</c:f>
              <c:strCache>
                <c:ptCount val="1"/>
                <c:pt idx="0">
                  <c:v>Y-страны</c:v>
                </c:pt>
              </c:strCache>
            </c:strRef>
          </c:tx>
          <c:spPr>
            <a:ln w="28575" cap="rnd">
              <a:solidFill>
                <a:schemeClr val="dk1">
                  <a:tint val="885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dk1">
                  <a:tint val="88500"/>
                </a:schemeClr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</c:marker>
          <c:cat>
            <c:numRef>
              <c:f>Лист3!$B$1:$V$1</c:f>
              <c:numCache>
                <c:formatCode>General</c:formatCode>
                <c:ptCount val="21"/>
                <c:pt idx="0">
                  <c:v>1820</c:v>
                </c:pt>
                <c:pt idx="1">
                  <c:v>1830</c:v>
                </c:pt>
                <c:pt idx="2">
                  <c:v>1840</c:v>
                </c:pt>
                <c:pt idx="3">
                  <c:v>1850</c:v>
                </c:pt>
                <c:pt idx="4">
                  <c:v>1860</c:v>
                </c:pt>
                <c:pt idx="5">
                  <c:v>1870</c:v>
                </c:pt>
                <c:pt idx="6">
                  <c:v>1880</c:v>
                </c:pt>
                <c:pt idx="7">
                  <c:v>1890</c:v>
                </c:pt>
                <c:pt idx="8">
                  <c:v>1900</c:v>
                </c:pt>
                <c:pt idx="9">
                  <c:v>1910</c:v>
                </c:pt>
                <c:pt idx="10">
                  <c:v>1920</c:v>
                </c:pt>
                <c:pt idx="11">
                  <c:v>1930</c:v>
                </c:pt>
                <c:pt idx="12">
                  <c:v>1940</c:v>
                </c:pt>
                <c:pt idx="13">
                  <c:v>1950</c:v>
                </c:pt>
                <c:pt idx="14">
                  <c:v>1960</c:v>
                </c:pt>
                <c:pt idx="15">
                  <c:v>1970</c:v>
                </c:pt>
                <c:pt idx="16">
                  <c:v>1980</c:v>
                </c:pt>
                <c:pt idx="17">
                  <c:v>1990</c:v>
                </c:pt>
                <c:pt idx="18">
                  <c:v>2000</c:v>
                </c:pt>
                <c:pt idx="19">
                  <c:v>2010</c:v>
                </c:pt>
                <c:pt idx="20">
                  <c:v>2020</c:v>
                </c:pt>
              </c:numCache>
            </c:numRef>
          </c:cat>
          <c:val>
            <c:numRef>
              <c:f>Лист3!$B$2:$V$2</c:f>
              <c:numCache>
                <c:formatCode>General</c:formatCode>
                <c:ptCount val="21"/>
                <c:pt idx="0">
                  <c:v>22.34</c:v>
                </c:pt>
                <c:pt idx="5">
                  <c:v>40.479999999999997</c:v>
                </c:pt>
                <c:pt idx="8">
                  <c:v>49.25</c:v>
                </c:pt>
                <c:pt idx="9">
                  <c:v>52.08</c:v>
                </c:pt>
                <c:pt idx="12">
                  <c:v>50.78</c:v>
                </c:pt>
                <c:pt idx="13">
                  <c:v>54.76</c:v>
                </c:pt>
                <c:pt idx="14">
                  <c:v>52.22</c:v>
                </c:pt>
                <c:pt idx="15">
                  <c:v>49.19</c:v>
                </c:pt>
                <c:pt idx="16">
                  <c:v>45.77</c:v>
                </c:pt>
                <c:pt idx="17">
                  <c:v>44.02</c:v>
                </c:pt>
                <c:pt idx="18">
                  <c:v>42.86</c:v>
                </c:pt>
                <c:pt idx="19">
                  <c:v>34.659999999999997</c:v>
                </c:pt>
                <c:pt idx="20">
                  <c:v>31.56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9D-4F3F-92B5-729F9DFD0F63}"/>
            </c:ext>
          </c:extLst>
        </c:ser>
        <c:ser>
          <c:idx val="1"/>
          <c:order val="1"/>
          <c:tx>
            <c:strRef>
              <c:f>Лист3!$A$3</c:f>
              <c:strCache>
                <c:ptCount val="1"/>
                <c:pt idx="0">
                  <c:v>Х-страны</c:v>
                </c:pt>
              </c:strCache>
            </c:strRef>
          </c:tx>
          <c:spPr>
            <a:ln w="28575" cap="rnd">
              <a:solidFill>
                <a:schemeClr val="dk1">
                  <a:tint val="5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dk1">
                  <a:tint val="55000"/>
                </a:schemeClr>
              </a:solidFill>
              <a:ln w="9525">
                <a:solidFill>
                  <a:schemeClr val="dk1">
                    <a:tint val="55000"/>
                  </a:schemeClr>
                </a:solidFill>
              </a:ln>
              <a:effectLst/>
            </c:spPr>
          </c:marker>
          <c:cat>
            <c:numRef>
              <c:f>Лист3!$B$1:$V$1</c:f>
              <c:numCache>
                <c:formatCode>General</c:formatCode>
                <c:ptCount val="21"/>
                <c:pt idx="0">
                  <c:v>1820</c:v>
                </c:pt>
                <c:pt idx="1">
                  <c:v>1830</c:v>
                </c:pt>
                <c:pt idx="2">
                  <c:v>1840</c:v>
                </c:pt>
                <c:pt idx="3">
                  <c:v>1850</c:v>
                </c:pt>
                <c:pt idx="4">
                  <c:v>1860</c:v>
                </c:pt>
                <c:pt idx="5">
                  <c:v>1870</c:v>
                </c:pt>
                <c:pt idx="6">
                  <c:v>1880</c:v>
                </c:pt>
                <c:pt idx="7">
                  <c:v>1890</c:v>
                </c:pt>
                <c:pt idx="8">
                  <c:v>1900</c:v>
                </c:pt>
                <c:pt idx="9">
                  <c:v>1910</c:v>
                </c:pt>
                <c:pt idx="10">
                  <c:v>1920</c:v>
                </c:pt>
                <c:pt idx="11">
                  <c:v>1930</c:v>
                </c:pt>
                <c:pt idx="12">
                  <c:v>1940</c:v>
                </c:pt>
                <c:pt idx="13">
                  <c:v>1950</c:v>
                </c:pt>
                <c:pt idx="14">
                  <c:v>1960</c:v>
                </c:pt>
                <c:pt idx="15">
                  <c:v>1970</c:v>
                </c:pt>
                <c:pt idx="16">
                  <c:v>1980</c:v>
                </c:pt>
                <c:pt idx="17">
                  <c:v>1990</c:v>
                </c:pt>
                <c:pt idx="18">
                  <c:v>2000</c:v>
                </c:pt>
                <c:pt idx="19">
                  <c:v>2010</c:v>
                </c:pt>
                <c:pt idx="20">
                  <c:v>2020</c:v>
                </c:pt>
              </c:numCache>
            </c:numRef>
          </c:cat>
          <c:val>
            <c:numRef>
              <c:f>Лист3!$B$3:$V$3</c:f>
              <c:numCache>
                <c:formatCode>General</c:formatCode>
                <c:ptCount val="21"/>
                <c:pt idx="0">
                  <c:v>57.87</c:v>
                </c:pt>
                <c:pt idx="5">
                  <c:v>39.71</c:v>
                </c:pt>
                <c:pt idx="8">
                  <c:v>30.78</c:v>
                </c:pt>
                <c:pt idx="9">
                  <c:v>28.13</c:v>
                </c:pt>
                <c:pt idx="12">
                  <c:v>21.02</c:v>
                </c:pt>
                <c:pt idx="13">
                  <c:v>23.01</c:v>
                </c:pt>
                <c:pt idx="14">
                  <c:v>25.55</c:v>
                </c:pt>
                <c:pt idx="15">
                  <c:v>27.35</c:v>
                </c:pt>
                <c:pt idx="16">
                  <c:v>27.93</c:v>
                </c:pt>
                <c:pt idx="17">
                  <c:v>30.5</c:v>
                </c:pt>
                <c:pt idx="18">
                  <c:v>30.28</c:v>
                </c:pt>
                <c:pt idx="19">
                  <c:v>40.33</c:v>
                </c:pt>
                <c:pt idx="20">
                  <c:v>50.52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9D-4F3F-92B5-729F9DFD0F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2346264"/>
        <c:axId val="462345936"/>
      </c:lineChart>
      <c:catAx>
        <c:axId val="462346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2345936"/>
        <c:crosses val="autoZero"/>
        <c:auto val="1"/>
        <c:lblAlgn val="ctr"/>
        <c:lblOffset val="100"/>
        <c:noMultiLvlLbl val="0"/>
      </c:catAx>
      <c:valAx>
        <c:axId val="462345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2400" b="0" i="0" baseline="0" dirty="0">
                    <a:effectLst/>
                  </a:rPr>
                  <a:t>Доля в мирово ВВП, %</a:t>
                </a:r>
                <a:endParaRPr lang="ru-RU" sz="2400" b="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4.6493530668155827E-3"/>
              <c:y val="9.472554902577391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2346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096AAB8-5B80-7476-4A49-99313941FA5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A43D589-10B0-15BD-65CC-947DF41C130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07617164-FB99-94B4-1CE4-0CF749DA1F1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42CE42B2-E47F-1048-7398-0E042F6A937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73D13907-229A-4FF6-439D-0070DEDAFE2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4A17FD84-3EA0-CC57-6563-FBF060B58B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55D8A8F-147E-4C0F-8978-1558A74AEA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4421C44F-9F4E-51B4-2FD9-AEF9CF15EE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D932FA-4819-482D-8B50-2397F3370DF1}" type="slidenum">
              <a:rPr lang="ru-RU" altLang="ru-RU" smtClean="0"/>
              <a:pPr/>
              <a:t>1</a:t>
            </a:fld>
            <a:endParaRPr lang="ru-RU" altLang="ru-RU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8DB8B65F-134E-91CA-52DA-10B861499C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F9CE198F-3FBA-9898-2B60-F1D7ADA9F3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69AFD6-15C8-0739-9C22-C43177F54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3FFFD9A4-F0A0-5397-5985-67C6C09C99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A64F27-0339-40DC-BD31-E9BB1B63930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7E2AEA87-8FE0-2310-2C4B-93E6A96826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0ED7EB1D-3EC9-B397-2B1E-8EFFC41BFC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38098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9B7A0-F788-F262-0B18-41128742E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62329FEC-626D-1729-0607-1867460A7B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A64F27-0339-40DC-BD31-E9BB1B63930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6FA45B25-107A-39B7-4FCB-AB10C03EE6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5BB94BB7-3808-73AF-A85B-CE3B233B8C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48164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72779-763E-58AC-E75B-92C972F45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BF95F0BF-1BE9-F025-8376-5174C9C321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67A116-018E-4AE6-8744-1FBEA13E13A9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F5FDF134-CC76-9D18-FD9F-6C02AA5850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6F413423-903E-D15A-6904-8D379C0067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 b="1"/>
              <a:t>Название раздела или части доклада</a:t>
            </a:r>
            <a:r>
              <a:rPr lang="ru-RU" altLang="ru-RU"/>
              <a:t>: шрифт </a:t>
            </a:r>
            <a:r>
              <a:rPr lang="en-US" altLang="ru-RU"/>
              <a:t>Myriad Pro</a:t>
            </a:r>
            <a:r>
              <a:rPr lang="ru-RU" altLang="ru-RU"/>
              <a:t>,</a:t>
            </a:r>
            <a:r>
              <a:rPr lang="en-US" altLang="ru-RU"/>
              <a:t> </a:t>
            </a:r>
            <a:r>
              <a:rPr lang="ru-RU" altLang="ru-RU"/>
              <a:t>полужирный прописной, 36 кегль </a:t>
            </a:r>
          </a:p>
          <a:p>
            <a:pPr eaLnBrk="1" hangingPunct="1"/>
            <a:r>
              <a:rPr lang="ru-RU" altLang="ru-RU" b="1"/>
              <a:t>Нижняя строчка с названием доклада:</a:t>
            </a:r>
            <a:r>
              <a:rPr lang="ru-RU" altLang="ru-RU"/>
              <a:t> шрифт </a:t>
            </a:r>
            <a:r>
              <a:rPr lang="en-US" altLang="ru-RU"/>
              <a:t>Myriad Pro</a:t>
            </a:r>
            <a:r>
              <a:rPr lang="ru-RU" altLang="ru-RU"/>
              <a:t>, полужирный,</a:t>
            </a:r>
            <a:r>
              <a:rPr lang="en-US" altLang="ru-RU"/>
              <a:t> </a:t>
            </a:r>
            <a:r>
              <a:rPr lang="ru-RU" altLang="ru-RU"/>
              <a:t>18 кегль</a:t>
            </a:r>
          </a:p>
          <a:p>
            <a:pPr eaLnBrk="1" hangingPunct="1"/>
            <a:r>
              <a:rPr lang="ru-RU" altLang="ru-RU" b="1"/>
              <a:t>Цвет</a:t>
            </a:r>
            <a:r>
              <a:rPr lang="ru-RU" altLang="ru-RU"/>
              <a:t> надписей в цветовой модели </a:t>
            </a:r>
            <a:r>
              <a:rPr lang="en-US" altLang="ru-RU"/>
              <a:t>RGB: R0 G76 B134</a:t>
            </a:r>
            <a:endParaRPr lang="ru-RU" altLang="ru-RU"/>
          </a:p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2185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2FAB1108-8B08-E22E-8D5B-87994C2667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A64F27-0339-40DC-BD31-E9BB1B639304}" type="slidenum">
              <a:rPr lang="ru-RU" altLang="ru-RU" smtClean="0"/>
              <a:pPr/>
              <a:t>15</a:t>
            </a:fld>
            <a:endParaRPr lang="ru-RU" altLang="ru-RU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D697A9CA-5CB9-BE40-BD47-DB9268E352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D02A2B9-0220-D3AB-CF6D-88C6FD441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12001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2FAB1108-8B08-E22E-8D5B-87994C2667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A64F27-0339-40DC-BD31-E9BB1B63930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D697A9CA-5CB9-BE40-BD47-DB9268E352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D02A2B9-0220-D3AB-CF6D-88C6FD441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92650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07C13F8D-1C84-CCD3-9068-579B2B198F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879F82-1350-417A-BE4D-F773430C6D8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F807198B-ECE4-99DF-B45E-EECF2BDE41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496C75EF-4B8B-DB6E-841E-83F24B91E9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66773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2F0AD5B-0FAA-83F1-3F1B-09A89ACD0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DD272-C378-46F2-8D80-9A37C1A49C5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77F6EE4-059A-E62D-A88D-B6AF364F9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AC4E9D4-B637-2E36-EDFB-C05480E3D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2F0AD5B-0FAA-83F1-3F1B-09A89ACD0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DD272-C378-46F2-8D80-9A37C1A49C5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77F6EE4-059A-E62D-A88D-B6AF364F9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AC4E9D4-B637-2E36-EDFB-C05480E3D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62324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13EEA8DE-AE83-F877-D339-F425E39885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3603F7-F66F-4D29-8C91-ED70E9F880D3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85A75DB8-14A8-A7C2-8FEF-94C0116A85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FF483846-CA93-DED9-77B8-22D1FB1385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5CDEAAC5-CF75-B90E-9A7A-D72C84937E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67A116-018E-4AE6-8744-1FBEA13E13A9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1C3719AB-D364-F02E-223D-59BD9A9DBB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1332769F-6206-3D9F-D40C-07DFD164B9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 b="1"/>
              <a:t>Название раздела или части доклада</a:t>
            </a:r>
            <a:r>
              <a:rPr lang="ru-RU" altLang="ru-RU"/>
              <a:t>: шрифт </a:t>
            </a:r>
            <a:r>
              <a:rPr lang="en-US" altLang="ru-RU"/>
              <a:t>Myriad Pro</a:t>
            </a:r>
            <a:r>
              <a:rPr lang="ru-RU" altLang="ru-RU"/>
              <a:t>,</a:t>
            </a:r>
            <a:r>
              <a:rPr lang="en-US" altLang="ru-RU"/>
              <a:t> </a:t>
            </a:r>
            <a:r>
              <a:rPr lang="ru-RU" altLang="ru-RU"/>
              <a:t>полужирный прописной, 36 кегль </a:t>
            </a:r>
          </a:p>
          <a:p>
            <a:pPr eaLnBrk="1" hangingPunct="1"/>
            <a:r>
              <a:rPr lang="ru-RU" altLang="ru-RU" b="1"/>
              <a:t>Нижняя строчка с названием доклада:</a:t>
            </a:r>
            <a:r>
              <a:rPr lang="ru-RU" altLang="ru-RU"/>
              <a:t> шрифт </a:t>
            </a:r>
            <a:r>
              <a:rPr lang="en-US" altLang="ru-RU"/>
              <a:t>Myriad Pro</a:t>
            </a:r>
            <a:r>
              <a:rPr lang="ru-RU" altLang="ru-RU"/>
              <a:t>, полужирный,</a:t>
            </a:r>
            <a:r>
              <a:rPr lang="en-US" altLang="ru-RU"/>
              <a:t> </a:t>
            </a:r>
            <a:r>
              <a:rPr lang="ru-RU" altLang="ru-RU"/>
              <a:t>18 кегль</a:t>
            </a:r>
          </a:p>
          <a:p>
            <a:pPr eaLnBrk="1" hangingPunct="1"/>
            <a:r>
              <a:rPr lang="ru-RU" altLang="ru-RU" b="1"/>
              <a:t>Цвет</a:t>
            </a:r>
            <a:r>
              <a:rPr lang="ru-RU" altLang="ru-RU"/>
              <a:t> надписей в цветовой модели </a:t>
            </a:r>
            <a:r>
              <a:rPr lang="en-US" altLang="ru-RU"/>
              <a:t>RGB: R0 G76 B134</a:t>
            </a:r>
            <a:endParaRPr lang="ru-RU" altLang="ru-RU"/>
          </a:p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9125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A8B28-60DD-18F6-0880-9D496F752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9A077771-90C8-EDDB-6E78-FC8BC972DA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67A116-018E-4AE6-8744-1FBEA13E13A9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AFEA16E-0823-F412-ADBE-F66E4E4CC2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17162562-3E58-26DE-1A6D-99B187DA1E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 b="1" dirty="0"/>
              <a:t>Название раздела или части доклада</a:t>
            </a:r>
            <a:r>
              <a:rPr lang="ru-RU" altLang="ru-RU" dirty="0"/>
              <a:t>: шрифт </a:t>
            </a:r>
            <a:r>
              <a:rPr lang="en-US" altLang="ru-RU" dirty="0"/>
              <a:t>Myriad Pro</a:t>
            </a:r>
            <a:r>
              <a:rPr lang="ru-RU" altLang="ru-RU" dirty="0"/>
              <a:t>,</a:t>
            </a:r>
            <a:r>
              <a:rPr lang="en-US" altLang="ru-RU" dirty="0"/>
              <a:t> </a:t>
            </a:r>
            <a:r>
              <a:rPr lang="ru-RU" altLang="ru-RU" dirty="0"/>
              <a:t>полужирный прописной, 36 кегль </a:t>
            </a:r>
          </a:p>
          <a:p>
            <a:pPr eaLnBrk="1" hangingPunct="1"/>
            <a:r>
              <a:rPr lang="ru-RU" altLang="ru-RU" b="1" dirty="0"/>
              <a:t>Нижняя строчка с названием доклада:</a:t>
            </a:r>
            <a:r>
              <a:rPr lang="ru-RU" altLang="ru-RU" dirty="0"/>
              <a:t> шрифт </a:t>
            </a:r>
            <a:r>
              <a:rPr lang="en-US" altLang="ru-RU" dirty="0"/>
              <a:t>Myriad Pro</a:t>
            </a:r>
            <a:r>
              <a:rPr lang="ru-RU" altLang="ru-RU" dirty="0"/>
              <a:t>, полужирный,</a:t>
            </a:r>
            <a:r>
              <a:rPr lang="en-US" altLang="ru-RU" dirty="0"/>
              <a:t> </a:t>
            </a:r>
            <a:r>
              <a:rPr lang="ru-RU" altLang="ru-RU" dirty="0"/>
              <a:t>18 кегль</a:t>
            </a:r>
          </a:p>
          <a:p>
            <a:pPr eaLnBrk="1" hangingPunct="1"/>
            <a:r>
              <a:rPr lang="ru-RU" altLang="ru-RU" b="1" dirty="0"/>
              <a:t>Цвет</a:t>
            </a:r>
            <a:r>
              <a:rPr lang="ru-RU" altLang="ru-RU" dirty="0"/>
              <a:t> надписей в цветовой модели </a:t>
            </a:r>
            <a:r>
              <a:rPr lang="en-US" altLang="ru-RU" dirty="0"/>
              <a:t>RGB: R0 G76 B134</a:t>
            </a:r>
            <a:endParaRPr lang="ru-RU" altLang="ru-RU" dirty="0"/>
          </a:p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161241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EE421B4E-263F-4CA9-DE43-2F1E7F0018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78C1CD-CAE0-4F17-85A7-6D31EACB454B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45B1999C-4D9B-0943-DB9B-A8BF9C1618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86984874-C19D-4480-E58F-DA8CDF17A9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85566AC1-6C95-9A78-ABC1-64511877F8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4B6A98-FCFD-4394-9DD8-CAD8A4CD6F01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B3C4E7-9119-C872-2545-FD7FB8C45D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DD4EEE4B-3751-3E2D-0313-44D30815DD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00740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2F0AD5B-0FAA-83F1-3F1B-09A89ACD0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DD272-C378-46F2-8D80-9A37C1A49C5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77F6EE4-059A-E62D-A88D-B6AF364F9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AC4E9D4-B637-2E36-EDFB-C05480E3D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495918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FB2D85D4-2C4F-CAFA-7876-991AE89AB0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38B9BC-EB4A-402A-9127-7E55D76FBA6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C8248166-9A40-BAC5-28E0-0167062E87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927B5CB-406F-BDF8-93B8-66512F7441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19078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2F0AD5B-0FAA-83F1-3F1B-09A89ACD0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DD272-C378-46F2-8D80-9A37C1A49C5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77F6EE4-059A-E62D-A88D-B6AF364F9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AC4E9D4-B637-2E36-EDFB-C05480E3D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202263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85566AC1-6C95-9A78-ABC1-64511877F8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4B6A98-FCFD-4394-9DD8-CAD8A4CD6F01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B3C4E7-9119-C872-2545-FD7FB8C45D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DD4EEE4B-3751-3E2D-0313-44D30815DD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2F0AD5B-0FAA-83F1-3F1B-09A89ACD0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DD272-C378-46F2-8D80-9A37C1A49C5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77F6EE4-059A-E62D-A88D-B6AF364F9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AC4E9D4-B637-2E36-EDFB-C05480E3D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250663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2F0AD5B-0FAA-83F1-3F1B-09A89ACD0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DD272-C378-46F2-8D80-9A37C1A49C5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77F6EE4-059A-E62D-A88D-B6AF364F9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AC4E9D4-B637-2E36-EDFB-C05480E3D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917421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85566AC1-6C95-9A78-ABC1-64511877F8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4B6A98-FCFD-4394-9DD8-CAD8A4CD6F01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B3C4E7-9119-C872-2545-FD7FB8C45D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DD4EEE4B-3751-3E2D-0313-44D30815DD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74819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2F0AD5B-0FAA-83F1-3F1B-09A89ACD0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DD272-C378-46F2-8D80-9A37C1A49C5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77F6EE4-059A-E62D-A88D-B6AF364F9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AC4E9D4-B637-2E36-EDFB-C05480E3D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19714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82CA7-72A5-10AA-2B8C-352445C31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2949CDFD-CC14-F066-D93C-0922BF76F9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67A116-018E-4AE6-8744-1FBEA13E13A9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7A3E9000-D478-DC8C-7F20-33927F0487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C23B26E4-B1C2-3B48-996A-EA228E689E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 b="1"/>
              <a:t>Название раздела или части доклада</a:t>
            </a:r>
            <a:r>
              <a:rPr lang="ru-RU" altLang="ru-RU"/>
              <a:t>: шрифт </a:t>
            </a:r>
            <a:r>
              <a:rPr lang="en-US" altLang="ru-RU"/>
              <a:t>Myriad Pro</a:t>
            </a:r>
            <a:r>
              <a:rPr lang="ru-RU" altLang="ru-RU"/>
              <a:t>,</a:t>
            </a:r>
            <a:r>
              <a:rPr lang="en-US" altLang="ru-RU"/>
              <a:t> </a:t>
            </a:r>
            <a:r>
              <a:rPr lang="ru-RU" altLang="ru-RU"/>
              <a:t>полужирный прописной, 36 кегль </a:t>
            </a:r>
          </a:p>
          <a:p>
            <a:pPr eaLnBrk="1" hangingPunct="1"/>
            <a:r>
              <a:rPr lang="ru-RU" altLang="ru-RU" b="1"/>
              <a:t>Нижняя строчка с названием доклада:</a:t>
            </a:r>
            <a:r>
              <a:rPr lang="ru-RU" altLang="ru-RU"/>
              <a:t> шрифт </a:t>
            </a:r>
            <a:r>
              <a:rPr lang="en-US" altLang="ru-RU"/>
              <a:t>Myriad Pro</a:t>
            </a:r>
            <a:r>
              <a:rPr lang="ru-RU" altLang="ru-RU"/>
              <a:t>, полужирный,</a:t>
            </a:r>
            <a:r>
              <a:rPr lang="en-US" altLang="ru-RU"/>
              <a:t> </a:t>
            </a:r>
            <a:r>
              <a:rPr lang="ru-RU" altLang="ru-RU"/>
              <a:t>18 кегль</a:t>
            </a:r>
          </a:p>
          <a:p>
            <a:pPr eaLnBrk="1" hangingPunct="1"/>
            <a:r>
              <a:rPr lang="ru-RU" altLang="ru-RU" b="1"/>
              <a:t>Цвет</a:t>
            </a:r>
            <a:r>
              <a:rPr lang="ru-RU" altLang="ru-RU"/>
              <a:t> надписей в цветовой модели </a:t>
            </a:r>
            <a:r>
              <a:rPr lang="en-US" altLang="ru-RU"/>
              <a:t>RGB: R0 G76 B134</a:t>
            </a:r>
            <a:endParaRPr lang="ru-RU" altLang="ru-RU"/>
          </a:p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19388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2F0AD5B-0FAA-83F1-3F1B-09A89ACD0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DD272-C378-46F2-8D80-9A37C1A49C5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77F6EE4-059A-E62D-A88D-B6AF364F9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AC4E9D4-B637-2E36-EDFB-C05480E3D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426766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FB2D85D4-2C4F-CAFA-7876-991AE89AB0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38B9BC-EB4A-402A-9127-7E55D76FBA6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C8248166-9A40-BAC5-28E0-0167062E87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927B5CB-406F-BDF8-93B8-66512F7441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60000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8A700AEC-75B3-78B4-4F66-F5316B777C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F142DB-E9DA-43BC-ABDB-892817881683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797185D6-5B53-1C6A-7618-8414EE7F2A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C41A5A8D-C75C-E9A0-786C-6F8BA7014B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 dirty="0"/>
              <a:t>Сообщество единой судьбы человечества – концепция, предложенная генеральным секретарём ЦК КПК Си Цзиньпином в ноябре 2012 года на 18 Всекитайском съезде КПК. В дальнейшем Си Цзиньпин не раз выдвигал идею концепции Сообщества единой судьбы человечества на различных международных площадках. Так в 2015 году он озвучил своё предложение о внедрении данной концепции на 70-й Генеральной Ассамблеи ООН. Идея Сообщества единой судьбы человечества является важной основой концепции реализации мирного развития и построения гармоничного мира, предложенной Китаем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2F0AD5B-0FAA-83F1-3F1B-09A89ACD0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DD272-C378-46F2-8D80-9A37C1A49C5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77F6EE4-059A-E62D-A88D-B6AF364F9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AC4E9D4-B637-2E36-EDFB-C05480E3D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153476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DBFBE2-05D6-4AAE-5BBC-116599FAD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DC02AE7D-D338-5700-08DC-EF9AAF3AF5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DD272-C378-46F2-8D80-9A37C1A49C5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1320FFC7-1207-5ADA-2F19-CE4C12D661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F151AB4E-D155-F217-5FD6-72660BAACB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184624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CC0A7-6A89-886F-95A3-FD58F4A0E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3BC07C8-5EAD-43CA-CAC4-DBE356B8EF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DD272-C378-46F2-8D80-9A37C1A49C5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D34F69A3-3F4F-CAA2-E179-CBEBE8B320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A6D6BB4C-B0E3-1C8E-7D66-7E5AD81F47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295998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EB565351-18B8-6BF1-6A7E-2B7A22A324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79DB349-4611-44CD-BEF7-87F50B07F1E8}" type="slidenum">
              <a:rPr lang="ru-RU" altLang="ru-RU" smtClean="0"/>
              <a:pPr/>
              <a:t>39</a:t>
            </a:fld>
            <a:endParaRPr lang="ru-RU" altLang="ru-RU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0FF9345C-E89F-7FA9-1CE1-082F698112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C821F440-D55E-4E9D-ABF9-A513961E2D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2F0AD5B-0FAA-83F1-3F1B-09A89ACD0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DD272-C378-46F2-8D80-9A37C1A49C5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77F6EE4-059A-E62D-A88D-B6AF364F9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AC4E9D4-B637-2E36-EDFB-C05480E3D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88991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8784B-A3F6-DB74-A93E-5BE5D72DD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AEDDDBFF-3B93-1A51-9AA4-A7303F8F7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A64F27-0339-40DC-BD31-E9BB1B63930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268CC067-3EB6-A4D6-D00C-64424D158D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1A958BCA-CBDF-BEB3-1FC0-598EF7D604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8602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4E6AD-CD9D-921F-7AE4-8B82B598A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10AE13AD-A94B-564C-7D0D-C748D872FC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67A116-018E-4AE6-8744-1FBEA13E13A9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EF6AC925-727D-4BDF-6AB7-0E4CAC07EE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9EAE8318-D65E-BB50-BFE8-05519BE585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 b="1"/>
              <a:t>Название раздела или части доклада</a:t>
            </a:r>
            <a:r>
              <a:rPr lang="ru-RU" altLang="ru-RU"/>
              <a:t>: шрифт </a:t>
            </a:r>
            <a:r>
              <a:rPr lang="en-US" altLang="ru-RU"/>
              <a:t>Myriad Pro</a:t>
            </a:r>
            <a:r>
              <a:rPr lang="ru-RU" altLang="ru-RU"/>
              <a:t>,</a:t>
            </a:r>
            <a:r>
              <a:rPr lang="en-US" altLang="ru-RU"/>
              <a:t> </a:t>
            </a:r>
            <a:r>
              <a:rPr lang="ru-RU" altLang="ru-RU"/>
              <a:t>полужирный прописной, 36 кегль </a:t>
            </a:r>
          </a:p>
          <a:p>
            <a:pPr eaLnBrk="1" hangingPunct="1"/>
            <a:r>
              <a:rPr lang="ru-RU" altLang="ru-RU" b="1"/>
              <a:t>Нижняя строчка с названием доклада:</a:t>
            </a:r>
            <a:r>
              <a:rPr lang="ru-RU" altLang="ru-RU"/>
              <a:t> шрифт </a:t>
            </a:r>
            <a:r>
              <a:rPr lang="en-US" altLang="ru-RU"/>
              <a:t>Myriad Pro</a:t>
            </a:r>
            <a:r>
              <a:rPr lang="ru-RU" altLang="ru-RU"/>
              <a:t>, полужирный,</a:t>
            </a:r>
            <a:r>
              <a:rPr lang="en-US" altLang="ru-RU"/>
              <a:t> </a:t>
            </a:r>
            <a:r>
              <a:rPr lang="ru-RU" altLang="ru-RU"/>
              <a:t>18 кегль</a:t>
            </a:r>
          </a:p>
          <a:p>
            <a:pPr eaLnBrk="1" hangingPunct="1"/>
            <a:r>
              <a:rPr lang="ru-RU" altLang="ru-RU" b="1"/>
              <a:t>Цвет</a:t>
            </a:r>
            <a:r>
              <a:rPr lang="ru-RU" altLang="ru-RU"/>
              <a:t> надписей в цветовой модели </a:t>
            </a:r>
            <a:r>
              <a:rPr lang="en-US" altLang="ru-RU"/>
              <a:t>RGB: R0 G76 B134</a:t>
            </a:r>
            <a:endParaRPr lang="ru-RU" altLang="ru-RU"/>
          </a:p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7863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3046D-7721-3E0C-8E3B-6889E4384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B8D0F5F1-27F5-5113-58AE-39D220B5E1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A64F27-0339-40DC-BD31-E9BB1B63930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9B473781-C216-9789-977B-C93ABB47C0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E94474A7-F7A1-B966-76EC-03F63B3089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43718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A472C-4FE1-26CF-CA27-F47B0880E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2188083B-478F-8EF7-B7A1-E5632EB9F8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A64F27-0339-40DC-BD31-E9BB1B63930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FAF65ABE-621F-70F7-7BCD-C69DCAB3B2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522A3FED-3FD9-5913-1950-6C4B3CEB9D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06516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3BCE9-E2CA-0A8A-22FF-E0FD45B54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B2B7CBB2-74A1-5824-78AE-3444F940DD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A64F27-0339-40DC-BD31-E9BB1B63930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6A229F45-F6EA-3B30-BA35-CFD5364E67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01DB64E4-2AAE-193B-E278-C682E8D55B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75324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5CDEAAC5-CF75-B90E-9A7A-D72C84937E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67A116-018E-4AE6-8744-1FBEA13E13A9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1C3719AB-D364-F02E-223D-59BD9A9DBB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1332769F-6206-3D9F-D40C-07DFD164B9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 b="1"/>
              <a:t>Название раздела или части доклада</a:t>
            </a:r>
            <a:r>
              <a:rPr lang="ru-RU" altLang="ru-RU"/>
              <a:t>: шрифт </a:t>
            </a:r>
            <a:r>
              <a:rPr lang="en-US" altLang="ru-RU"/>
              <a:t>Myriad Pro</a:t>
            </a:r>
            <a:r>
              <a:rPr lang="ru-RU" altLang="ru-RU"/>
              <a:t>,</a:t>
            </a:r>
            <a:r>
              <a:rPr lang="en-US" altLang="ru-RU"/>
              <a:t> </a:t>
            </a:r>
            <a:r>
              <a:rPr lang="ru-RU" altLang="ru-RU"/>
              <a:t>полужирный прописной, 36 кегль </a:t>
            </a:r>
          </a:p>
          <a:p>
            <a:pPr eaLnBrk="1" hangingPunct="1"/>
            <a:r>
              <a:rPr lang="ru-RU" altLang="ru-RU" b="1"/>
              <a:t>Нижняя строчка с названием доклада:</a:t>
            </a:r>
            <a:r>
              <a:rPr lang="ru-RU" altLang="ru-RU"/>
              <a:t> шрифт </a:t>
            </a:r>
            <a:r>
              <a:rPr lang="en-US" altLang="ru-RU"/>
              <a:t>Myriad Pro</a:t>
            </a:r>
            <a:r>
              <a:rPr lang="ru-RU" altLang="ru-RU"/>
              <a:t>, полужирный,</a:t>
            </a:r>
            <a:r>
              <a:rPr lang="en-US" altLang="ru-RU"/>
              <a:t> </a:t>
            </a:r>
            <a:r>
              <a:rPr lang="ru-RU" altLang="ru-RU"/>
              <a:t>18 кегль</a:t>
            </a:r>
          </a:p>
          <a:p>
            <a:pPr eaLnBrk="1" hangingPunct="1"/>
            <a:r>
              <a:rPr lang="ru-RU" altLang="ru-RU" b="1"/>
              <a:t>Цвет</a:t>
            </a:r>
            <a:r>
              <a:rPr lang="ru-RU" altLang="ru-RU"/>
              <a:t> надписей в цветовой модели </a:t>
            </a:r>
            <a:r>
              <a:rPr lang="en-US" altLang="ru-RU"/>
              <a:t>RGB: R0 G76 B134</a:t>
            </a:r>
            <a:endParaRPr lang="ru-RU" altLang="ru-RU"/>
          </a:p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5794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F86A6A-13A0-90A0-3569-D226C18E1D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D4E843-3CB4-FE6C-25F6-5A58910A46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80B9B6-CCDD-A41E-0569-35AB06CD10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45640-F254-403D-B9EE-9292741426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9580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A66C7E-74FB-57C2-4AFF-2EA16B3B58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FEC9E3-092E-4002-5193-EEB06F17F3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9151F5-A139-526A-320A-648E897C1C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F4D7A-5AF4-44C9-BF6B-67AF8D45A0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9705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53425" y="258763"/>
            <a:ext cx="2592388" cy="55292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6263" y="258763"/>
            <a:ext cx="7624762" cy="55292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B162D5-BE9E-1CD1-32EC-D526586875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64FAD9-74AD-F58B-6E23-EEBA5940DF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6BED2B-2346-00BC-AAE3-1FF29AA565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23B17-A9DB-40E7-A174-2EC1AD9D65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9243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AB5E5E-FFA9-B0AF-34C7-3C943E721C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FBC4F2-3FC6-7A3F-06E4-E2BF05FCB4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EAEPE 2024, September 6</a:t>
            </a: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16341F-8106-988B-D91B-4A0ADDEC06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FCDC3-19C2-498A-996C-7E0BAFA847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810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F6A40E-6C1F-CC22-2427-966B62BB87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3580E9-1281-F312-D3B8-A63737F26B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EAEPE 2024, September 6</a:t>
            </a: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D442C4-08C1-D07E-F3C2-8D47E3010E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5F125-E201-44D1-945B-E9D1BD5357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8304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300D23-AD17-D0C5-CDE9-A2AFB18F3B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6FE25D-192A-75D4-3874-DC3B8B3F33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EAEPE 2024, September 6</a:t>
            </a: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4D2451-FE04-CAF8-702F-2BB7FD9028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97BB9-DEC7-4C03-B359-5C00D1A998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1977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6263" y="1511300"/>
            <a:ext cx="5108575" cy="4276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37238" y="1511300"/>
            <a:ext cx="5108575" cy="4276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DCD084-5A92-D91D-0E94-839D8CD241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3D107B-B1FB-BD98-A22C-D38C28199A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EAEPE 2024, September 6</a:t>
            </a: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F93554-4EFF-FE1E-9BAA-88EAAF5818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4A285-6F92-4BAB-9428-0FB1C9FAC2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464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9A5D569-155D-9A13-0999-B317C99790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44DF12B-47A5-E419-BEED-A89D761FE8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EAEPE 2024, September 6</a:t>
            </a:r>
            <a:endParaRPr lang="ru-RU" alt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8EFC968-0C36-85B8-E5AE-AB737082AE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C69F2-8A1E-4D21-B52A-DB1261464D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4097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7B4F62B-A335-0C41-A0B0-5E540E6DF3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76FAA93-4059-BB83-25A7-598F4E471A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EAEPE 2024, September 6</a:t>
            </a:r>
            <a:endParaRPr lang="ru-RU" alt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71F4AD7-A537-114C-F3A8-F0593221FB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0783A-BF55-4554-B790-6E82AD525F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5119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0B1E986-6221-D015-2037-05BAE24990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9ACCC99-4B67-9C2D-9ACB-332CFFF38D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EAEPE 2024, September 6</a:t>
            </a:r>
            <a:endParaRPr lang="ru-RU" alt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E5692F7-4793-E8F2-B274-D03E263A9F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BEB03-5392-44C2-B301-577A3F3893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8694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272706-12FE-CF7B-F24D-DB8ADE93A0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E8E2C7-F3EB-B84B-197C-FDD8700A1F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EAEPE 2024, September 6</a:t>
            </a: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83DB3E-C8FE-B1D0-A9FF-D835F6F474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0044C-77B9-4BE9-A8C8-82025A635D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9625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C15612-9538-2B7F-6A56-3CD3E0AF3F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E65EA1-0443-5A86-E963-C448B4AF6D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2A8BA5-08C5-0D59-B8BC-9E002CC8DB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F616B-E431-4898-8C05-7562092450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96775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3239F5-0D1A-ABF0-4379-E5D30033C2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67E3C6-C1BB-F341-B4A7-9AA29D1FBF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EAEPE 2024, September 6</a:t>
            </a: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CC889B-E3CB-F700-EF79-ACB34741A0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E06BE-6B89-44F3-B7B5-5726B2C510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12381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16BF37-A69E-D976-46BE-8D4143A88C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C5559D-FD74-0564-8AA4-3C110C5598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EAEPE 2024, September 6</a:t>
            </a: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49981F-21B1-1C61-D48F-60DC4ED799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B4047-F54C-4432-B62F-28E3AEC6D0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1262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53425" y="258763"/>
            <a:ext cx="2592388" cy="55292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6263" y="258763"/>
            <a:ext cx="7624762" cy="55292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21E632-9EC4-7B26-1563-E092811F79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CBA7CD-9CAD-6CE3-FFFE-23FD87F473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EAEPE 2024, September 6</a:t>
            </a: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99EEBD-18A0-65AC-C682-39E5254B4A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BC63C-AD86-441D-8095-D809C60DA6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2593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6831F9-4646-ECEF-B949-3273523DA5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C69EF5-88B4-9309-CF87-55A5981CA1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2754B7-70A4-636E-B7EB-D492FE58CC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F2B84-6049-4DD2-9A97-5DCCE81AE0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6166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6263" y="1511300"/>
            <a:ext cx="5108575" cy="4276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37238" y="1511300"/>
            <a:ext cx="5108575" cy="4276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19A13E-78F3-4E70-E401-F3E474722F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EC39E9-C073-1AEB-1464-29C9B7738A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9DE377-F7FB-86BF-40BB-5A93FBCB5C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F21EC-82AD-40A2-AD8F-B1EECDCAAC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2745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EC89786-6CB0-22AA-6A7F-1DE7AD6EB5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AF064EA-59D5-E6FE-6708-579E992627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C887420-0CAD-70A9-304C-20891F08FA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3926E-6C6D-45E9-8436-A42E15FBD0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7026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4FC966E-7FC6-76E1-EBAA-DD8A68072B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4FE4487-A83C-F74B-37D6-81B69EF4C5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BDA91D6-EBE2-8DAF-D62D-E471EF66A7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D4198-899B-453C-A6EF-5882086F9B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922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4D5A66F-8792-C8D6-8473-E709072157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1D8A666-31CA-9C89-668A-C752E665A3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86FBA9C-7FCD-29DB-C955-7E995A19FE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1BEBC-1718-4072-A771-F9E9D8AAC4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6983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BA217E-22EA-A15A-D8E6-8BF9BC5FFC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0542F7-EBA5-411A-3D4B-FC5C176240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F9513C-CCE5-FF86-93C9-0CD1EE9347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FC621-EC8C-49D7-83BD-765A37DC61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6353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22375D-C6D1-E76C-B6DE-1DF1D36D4D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3A5E23-6715-CFA2-54D7-B08B14D74F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26B72B-0E4B-14BD-E367-B9C057ABD8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6F776-87AA-45A5-BEDC-F5265CBC6A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2171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8FBE55F-3947-DCBB-21D8-A10CB54A0C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6263" y="258763"/>
            <a:ext cx="10369550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45A9A1D-35B5-C133-8A51-D529D06D75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76263" y="1511300"/>
            <a:ext cx="1036955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71F4B02-FB2E-C1F3-6CD9-D182213714D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6263" y="5900738"/>
            <a:ext cx="2687637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4877666-9A5A-EFF9-BAB8-F4A57457BF4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37000" y="5900738"/>
            <a:ext cx="3648075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ABF0778-7997-ABBC-5EB3-F4380A128F4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8175" y="5900738"/>
            <a:ext cx="2687638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66AB67E-DB5B-42CE-A906-C598B883B8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EDC56CD-D34D-A389-E78B-8F31ACCFE8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6263" y="258763"/>
            <a:ext cx="10369550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82CB6F3-6833-CD16-36C3-5D3ED0E29E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76263" y="1511300"/>
            <a:ext cx="1036955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44B0C89-54DA-4ED5-F49C-0B48C0655AF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6263" y="5900738"/>
            <a:ext cx="2687637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C3D9A17-3487-F6EC-7CED-A23F3E8E246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37000" y="5900738"/>
            <a:ext cx="3648075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n-US" altLang="ru-RU"/>
              <a:t>EAEPE 2024, September 6</a:t>
            </a:r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9FCD842-FF76-C5C9-5E30-90D8A13FAF4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8175" y="5900738"/>
            <a:ext cx="2687638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A5AF882-C29D-4724-8B94-CA6432EC38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0141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chart" Target="../charts/char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>
            <a:extLst>
              <a:ext uri="{FF2B5EF4-FFF2-40B4-BE49-F238E27FC236}">
                <a16:creationId xmlns:a16="http://schemas.microsoft.com/office/drawing/2014/main" id="{8DA55066-41FE-6AE3-E254-AD7551BBC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1522075" cy="64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3">
            <a:extLst>
              <a:ext uri="{FF2B5EF4-FFF2-40B4-BE49-F238E27FC236}">
                <a16:creationId xmlns:a16="http://schemas.microsoft.com/office/drawing/2014/main" id="{83156705-53E4-0B96-37C6-39A1B0427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1655763"/>
            <a:ext cx="11090275" cy="409342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ru-RU" altLang="ru-RU" sz="2200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altLang="ru-RU" sz="3600" b="1" dirty="0">
                <a:solidFill>
                  <a:srgbClr val="002060"/>
                </a:solidFill>
              </a:rPr>
              <a:t>ПЕРЕХОД К ЭКОНОМИКЕ РАЗВИТИЯ:                                   О ЧЁМ СЕГОДНЯ СПОРЯТ ЭКОНОМИСТЫ?</a:t>
            </a:r>
          </a:p>
          <a:p>
            <a:pPr algn="ctr">
              <a:defRPr/>
            </a:pPr>
            <a:endParaRPr lang="ru-RU" altLang="ru-RU" sz="2400" b="1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ru-RU" altLang="ru-RU" sz="2400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altLang="ru-RU" sz="2400" b="1" dirty="0">
                <a:solidFill>
                  <a:srgbClr val="002060"/>
                </a:solidFill>
              </a:rPr>
              <a:t>Светлана Георгиевна Кирдина-Чэндлер</a:t>
            </a:r>
          </a:p>
          <a:p>
            <a:pPr algn="ctr">
              <a:defRPr/>
            </a:pPr>
            <a:endParaRPr lang="ru-RU" altLang="ru-RU" sz="2200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altLang="ru-RU" sz="2400" i="1" dirty="0">
                <a:solidFill>
                  <a:srgbClr val="002060"/>
                </a:solidFill>
                <a:latin typeface="Arial Nova Light" panose="020B0304020202020204" pitchFamily="34" charset="0"/>
              </a:rPr>
              <a:t>Институт экономики Российской академии наук, </a:t>
            </a:r>
          </a:p>
          <a:p>
            <a:pPr algn="ctr">
              <a:defRPr/>
            </a:pPr>
            <a:r>
              <a:rPr lang="ru-RU" altLang="ru-RU" sz="2400" i="1" dirty="0">
                <a:solidFill>
                  <a:srgbClr val="002060"/>
                </a:solidFill>
                <a:latin typeface="Arial Nova Light" panose="020B0304020202020204" pitchFamily="34" charset="0"/>
              </a:rPr>
              <a:t>зав. Центром институционально-эволюционной экономики,</a:t>
            </a:r>
          </a:p>
          <a:p>
            <a:pPr algn="ctr">
              <a:defRPr/>
            </a:pPr>
            <a:r>
              <a:rPr lang="ru-RU" altLang="ru-RU" sz="2400" i="1" dirty="0">
                <a:solidFill>
                  <a:srgbClr val="002060"/>
                </a:solidFill>
                <a:latin typeface="Arial Nova Light" panose="020B0304020202020204" pitchFamily="34" charset="0"/>
              </a:rPr>
              <a:t>доктор социологических наук, кандидат экономических наук</a:t>
            </a:r>
            <a:endParaRPr lang="ru-RU" alt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76" name="Номер слайда 1">
            <a:extLst>
              <a:ext uri="{FF2B5EF4-FFF2-40B4-BE49-F238E27FC236}">
                <a16:creationId xmlns:a16="http://schemas.microsoft.com/office/drawing/2014/main" id="{FBBA0970-CC28-5659-AB1C-C4D5361F84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4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522C7D0-038E-F33A-69AA-9B8E0D68B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469" y="1646355"/>
            <a:ext cx="599626" cy="84354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8C67C-1A4F-9596-E375-1710230E4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841B5C3F-E694-269B-9086-4B7E700D1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525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2C63D6B6-7167-61DE-A515-320477C22C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0517" y="287338"/>
            <a:ext cx="10317733" cy="1152525"/>
          </a:xfrm>
        </p:spPr>
        <p:txBody>
          <a:bodyPr/>
          <a:lstStyle/>
          <a:p>
            <a:pPr eaLnBrk="1" hangingPunct="1"/>
            <a:r>
              <a:rPr lang="ru-RU" altLang="ru-RU" sz="3200" b="1" dirty="0">
                <a:solidFill>
                  <a:srgbClr val="004C86"/>
                </a:solidFill>
                <a:latin typeface="Myriad Pro" panose="020B0503030403020204" pitchFamily="34" charset="0"/>
              </a:rPr>
              <a:t>Экономический рост привёл к </a:t>
            </a:r>
            <a:r>
              <a:rPr lang="ru-RU" altLang="ru-RU" sz="3200" b="1" dirty="0" err="1">
                <a:solidFill>
                  <a:srgbClr val="004C86"/>
                </a:solidFill>
                <a:latin typeface="Myriad Pro" panose="020B0503030403020204" pitchFamily="34" charset="0"/>
              </a:rPr>
              <a:t>поликризису</a:t>
            </a:r>
            <a:r>
              <a:rPr lang="ru-RU" altLang="ru-RU" sz="3200" b="1" dirty="0">
                <a:solidFill>
                  <a:srgbClr val="004C86"/>
                </a:solidFill>
                <a:latin typeface="Myriad Pro" panose="020B0503030403020204" pitchFamily="34" charset="0"/>
              </a:rPr>
              <a:t>?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8989D52D-757D-FE3C-D126-06B9CC72D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51A733AB-EDC3-9CD5-4EF5-C84F1DDED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461" y="1549856"/>
            <a:ext cx="1059420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defRPr/>
            </a:pPr>
            <a:r>
              <a:rPr lang="en-US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“</a:t>
            </a:r>
            <a:r>
              <a:rPr lang="en-US" altLang="ru-RU" sz="2800" dirty="0">
                <a:solidFill>
                  <a:srgbClr val="FF0000"/>
                </a:solidFill>
                <a:latin typeface="Myriad Pro" panose="020B0503030403020204" pitchFamily="34" charset="0"/>
              </a:rPr>
              <a:t>Global </a:t>
            </a:r>
            <a:r>
              <a:rPr lang="en-US" altLang="ru-RU" sz="2800" dirty="0" err="1">
                <a:solidFill>
                  <a:srgbClr val="FF0000"/>
                </a:solidFill>
                <a:latin typeface="Myriad Pro" panose="020B0503030403020204" pitchFamily="34" charset="0"/>
              </a:rPr>
              <a:t>polycrisis</a:t>
            </a:r>
            <a:r>
              <a:rPr lang="en-US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” (</a:t>
            </a:r>
            <a:r>
              <a:rPr lang="en-US" altLang="ru-RU" sz="2800" i="1" dirty="0">
                <a:solidFill>
                  <a:srgbClr val="002060"/>
                </a:solidFill>
                <a:latin typeface="Myriad Pro" panose="020B0503030403020204" pitchFamily="34" charset="0"/>
              </a:rPr>
              <a:t>Lawrence, </a:t>
            </a:r>
            <a:r>
              <a:rPr lang="en-US" altLang="ru-RU" sz="2800" i="1" dirty="0" err="1">
                <a:solidFill>
                  <a:srgbClr val="002060"/>
                </a:solidFill>
                <a:latin typeface="Myriad Pro" panose="020B0503030403020204" pitchFamily="34" charset="0"/>
              </a:rPr>
              <a:t>Janzwood</a:t>
            </a:r>
            <a:r>
              <a:rPr lang="en-US" altLang="ru-RU" sz="2800" i="1" dirty="0">
                <a:solidFill>
                  <a:srgbClr val="002060"/>
                </a:solidFill>
                <a:latin typeface="Myriad Pro" panose="020B0503030403020204" pitchFamily="34" charset="0"/>
              </a:rPr>
              <a:t>, Homer-Dixon,</a:t>
            </a:r>
            <a:r>
              <a:rPr lang="en-US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 2022). </a:t>
            </a:r>
          </a:p>
          <a:p>
            <a:pPr lvl="0">
              <a:spcBef>
                <a:spcPct val="0"/>
              </a:spcBef>
              <a:defRPr/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Включает в себя – климатический, экологический, миграционный, культурно-цивилизационный,  военно-политический….</a:t>
            </a:r>
          </a:p>
          <a:p>
            <a:pPr lvl="0">
              <a:spcBef>
                <a:spcPct val="0"/>
              </a:spcBef>
              <a:defRPr/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Тема </a:t>
            </a:r>
            <a:r>
              <a:rPr lang="ru-RU" altLang="ru-RU" sz="2800" dirty="0" err="1">
                <a:solidFill>
                  <a:srgbClr val="002060"/>
                </a:solidFill>
                <a:latin typeface="Myriad Pro" panose="020B0503030403020204" pitchFamily="34" charset="0"/>
              </a:rPr>
              <a:t>поликризиса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 – одна из самых «горячих тем» сегодня.</a:t>
            </a: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9F0E77D0-DE70-2770-B51D-55D34930DD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336C62-64EA-457A-810E-1BB0157F135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507E5C6-97A0-E8DA-EC1C-ED4111CB29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517" y="3906618"/>
            <a:ext cx="4264340" cy="222129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6D94E6-10CD-C960-583D-E9B14CBCB1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7702" y="3971542"/>
            <a:ext cx="4205461" cy="222129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64E6A6-D551-8FDC-2E76-A7B34E1829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44080" y="5746256"/>
            <a:ext cx="511928" cy="7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24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67509150-5DCD-E12E-A92F-EC47D063AA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405" y="3548063"/>
            <a:ext cx="11377264" cy="1512887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b="1" dirty="0">
                <a:solidFill>
                  <a:srgbClr val="004C86"/>
                </a:solidFill>
              </a:rPr>
              <a:t>Экономика роста себя исчерпывает?              Необходим переход к экономике развития.</a:t>
            </a:r>
            <a:endParaRPr lang="ru-RU" altLang="ru-RU" sz="3600" b="1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7171" name="Rectangle 8">
            <a:extLst>
              <a:ext uri="{FF2B5EF4-FFF2-40B4-BE49-F238E27FC236}">
                <a16:creationId xmlns:a16="http://schemas.microsoft.com/office/drawing/2014/main" id="{54202A66-D62A-D84B-4FB2-4026E641C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25" y="5732463"/>
            <a:ext cx="115220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7172" name="Номер слайда 2">
            <a:extLst>
              <a:ext uri="{FF2B5EF4-FFF2-40B4-BE49-F238E27FC236}">
                <a16:creationId xmlns:a16="http://schemas.microsoft.com/office/drawing/2014/main" id="{550F7E14-C910-2C7E-6951-535756A515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A33181C-233B-417F-2F91-C87FFB39A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25" y="215751"/>
            <a:ext cx="642871" cy="90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315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AC08B-D39E-E6C0-A320-18F4C97C9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69CB1B5B-C070-6AF5-C03B-ADACB24A9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4" y="-128587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B7903269-C601-E511-6572-79EFD64FA5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5911" y="128587"/>
            <a:ext cx="10583862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Экономика развития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1DE11385-64C8-9E56-762A-8E062A0AB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E5463887-B7DB-1C5F-FB2E-B4DF578C2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767" y="1420812"/>
            <a:ext cx="1009015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ru-RU" altLang="ru-RU" sz="2800" dirty="0">
                <a:solidFill>
                  <a:srgbClr val="FF0000"/>
                </a:solidFill>
                <a:latin typeface="Myriad Pro" panose="020B0503030403020204" pitchFamily="34" charset="0"/>
              </a:rPr>
              <a:t>Экономика развития 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предполагает не только рост доходов и ВВП, но расширение возможностей человека, ориентированный на социальные цели политический процесс, прогресс технологий, совершенствование институтов, заботу об окружающей среде, справедливость; сильное государство  с социальными  приоритетами.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Если экономика роста направлена преимущественно на «увеличение богатства», то </a:t>
            </a:r>
            <a:r>
              <a:rPr lang="ru-RU" altLang="ru-RU" sz="2800" dirty="0">
                <a:solidFill>
                  <a:srgbClr val="FF0000"/>
                </a:solidFill>
                <a:latin typeface="Myriad Pro" panose="020B0503030403020204" pitchFamily="34" charset="0"/>
              </a:rPr>
              <a:t>экономика развития направлена на «рост социального благополучия».</a:t>
            </a:r>
            <a:endParaRPr kumimoji="0" lang="ru-RU" altLang="ru-R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1F72FEE6-0075-818A-8DF8-CB9E830AF7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336C62-64EA-457A-810E-1BB0157F135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2A1C9A1-E1E4-452E-0521-6F38D638E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5832" y="5545469"/>
            <a:ext cx="607836" cy="85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1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95EFB-18C1-BACD-23E1-066EF39B7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10FE4802-C05A-DF30-A004-9EF386EC2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6BED6323-EFEC-CCBF-438C-0CF8FFCE03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388" y="358983"/>
            <a:ext cx="10583862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Почему доминировали  теории экономического роста, а не экономического развития?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07090962-1EBB-B71D-4D20-E8CB51087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309D317B-4042-D52F-6E4D-CE54C4872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244" y="1511508"/>
            <a:ext cx="1009015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Теории экономического роста – часть неоклассической экономической теории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мейнстрима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, в ее основе – представление  о </a:t>
            </a:r>
            <a:r>
              <a:rPr kumimoji="0" lang="en-US" altLang="ru-RU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homo economicus</a:t>
            </a:r>
            <a:r>
              <a:rPr kumimoji="0" lang="ru-RU" altLang="ru-RU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, </a:t>
            </a:r>
            <a:r>
              <a:rPr kumimoji="0" lang="ru-RU" altLang="ru-RU" sz="28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т.е. индивиде, который максимизирует свою выгоду в ходе экономического поведения (потребительского или производительного).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Теории экономического развития были </a:t>
            </a:r>
            <a:r>
              <a:rPr lang="ru-RU" altLang="ru-RU" sz="2800" dirty="0">
                <a:solidFill>
                  <a:srgbClr val="FF0000"/>
                </a:solidFill>
                <a:latin typeface="Myriad Pro" panose="020B0503030403020204" pitchFamily="34" charset="0"/>
              </a:rPr>
              <a:t>маргинализированы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, до </a:t>
            </a:r>
            <a:r>
              <a:rPr lang="en-US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XXI 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века они развивались как альтернативы мейнстриму (марксизм,  теории государственного протекционизма, политэкономия социализма,  </a:t>
            </a:r>
            <a:r>
              <a:rPr lang="en-US" altLang="ru-RU" sz="2800" i="1" dirty="0">
                <a:solidFill>
                  <a:srgbClr val="002060"/>
                </a:solidFill>
                <a:latin typeface="Myriad Pro" panose="020B0503030403020204" pitchFamily="34" charset="0"/>
              </a:rPr>
              <a:t>development economics 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в странах Латинской Америки…).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«Если ты такой умный – почему ты такой бедный?»</a:t>
            </a:r>
            <a:endParaRPr kumimoji="0" lang="ru-RU" alt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65AF9D62-951C-1F31-2DC8-E33B07D21D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336C62-64EA-457A-810E-1BB0157F135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8FE920E-2221-55C2-183B-E2C1AEDB1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6293" y="5692750"/>
            <a:ext cx="511928" cy="7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856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E94D0-9B6F-6277-557F-B583E9332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24DE72B2-D4A7-AECA-E506-33E6A9407A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405" y="3548063"/>
            <a:ext cx="11377264" cy="1512887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b="1" dirty="0">
                <a:solidFill>
                  <a:srgbClr val="004C86"/>
                </a:solidFill>
              </a:rPr>
              <a:t>Но ситуация меняется. Наступает новый мировой порядок.</a:t>
            </a:r>
            <a:endParaRPr lang="ru-RU" altLang="ru-RU" sz="3600" b="1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7171" name="Rectangle 8">
            <a:extLst>
              <a:ext uri="{FF2B5EF4-FFF2-40B4-BE49-F238E27FC236}">
                <a16:creationId xmlns:a16="http://schemas.microsoft.com/office/drawing/2014/main" id="{69DC845B-B399-8753-BE42-CE379D95D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25" y="5732463"/>
            <a:ext cx="115220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7172" name="Номер слайда 2">
            <a:extLst>
              <a:ext uri="{FF2B5EF4-FFF2-40B4-BE49-F238E27FC236}">
                <a16:creationId xmlns:a16="http://schemas.microsoft.com/office/drawing/2014/main" id="{46EF2CD4-5DCE-6C98-E565-26A39E8939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FDFF44C-6D9F-063A-D93A-FC5F9AF40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25" y="215751"/>
            <a:ext cx="791592" cy="111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668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B09828FC-DCF2-42D0-EE32-BDFF1D07D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65" y="-1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DF992235-CD6C-6F3B-C1ED-2ED22E623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1951" y="215751"/>
            <a:ext cx="11181829" cy="1718323"/>
          </a:xfrm>
        </p:spPr>
        <p:txBody>
          <a:bodyPr/>
          <a:lstStyle/>
          <a:p>
            <a:pPr eaLnBrk="1" hangingPunct="1"/>
            <a:r>
              <a:rPr lang="ru-RU" altLang="ru-RU" sz="3400" b="1" dirty="0">
                <a:solidFill>
                  <a:srgbClr val="004C86"/>
                </a:solidFill>
                <a:latin typeface="Myriad Pro" panose="020B0503030403020204" pitchFamily="34" charset="0"/>
              </a:rPr>
              <a:t>Определение мирового порядка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B2D17B85-3ED7-483A-D1C0-D2E5CF309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71FCBF65-BCFE-39E0-2F05-4C5914DF1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18" y="1498887"/>
            <a:ext cx="10337006" cy="457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«Относительно устойчивое и достаточно стабильное, хотя и ограниченное в историческом времени состояние международной системы, характеризующееся господством признаваемых большинством акторов (государственных и негосударственных) правил поведения на международной арене и основанное на </a:t>
            </a:r>
            <a:r>
              <a:rPr lang="ru-RU" sz="2800" b="1" dirty="0">
                <a:solidFill>
                  <a:srgbClr val="004C86"/>
                </a:solidFill>
                <a:latin typeface="Myriad Pro" panose="020B0503030403020204" pitchFamily="34" charset="0"/>
              </a:rPr>
              <a:t>балансе сил и интересов ведущих мировых держав </a:t>
            </a:r>
            <a:r>
              <a:rPr 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и политических сил» (Никитин,  2018:32-33).  </a:t>
            </a:r>
          </a:p>
          <a:p>
            <a:r>
              <a:rPr 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Ведущие мировые державы  - это государства с наивысшими показателями «национальной силы».</a:t>
            </a:r>
          </a:p>
          <a:p>
            <a:endParaRPr lang="ru-RU" sz="2800" dirty="0"/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B7EFBAAC-4883-BCFE-02A4-92F3C63C8E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336C62-64EA-457A-810E-1BB0157F135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14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9788208-446F-A48B-6D40-221390897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4096" y="5761038"/>
            <a:ext cx="471307" cy="66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564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B09828FC-DCF2-42D0-EE32-BDFF1D07D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13" y="0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DF992235-CD6C-6F3B-C1ED-2ED22E623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388" y="287338"/>
            <a:ext cx="10583862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Предыдущий «новый мировой порядок»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B2D17B85-3ED7-483A-D1C0-D2E5CF309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71FCBF65-BCFE-39E0-2F05-4C5914DF1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244" y="1302028"/>
            <a:ext cx="1009015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В свое время «новым мировым порядком» был назван итог глобальных изменений в политике и экономике, который проявился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после Второй мировой войны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ru-RU" alt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Он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ознаменовался созданием Организации Объединенных Наций и Бреттон-</a:t>
            </a:r>
            <a:r>
              <a:rPr kumimoji="0" lang="ru-RU" alt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Вудской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системы,  учреждением Всемирного Банка и Международного Валютного Фонда (</a:t>
            </a:r>
            <a:r>
              <a:rPr kumimoji="0" lang="ru-RU" alt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Вятр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, 2012; </a:t>
            </a:r>
            <a:r>
              <a:rPr kumimoji="0" lang="ru-RU" alt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Amadeo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, 2020).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ru-RU" alt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Его также называли «Ялтинским миром» по итогам  конференции держав-победительниц в феврале 1945 г. и отождествляют с </a:t>
            </a:r>
            <a:r>
              <a:rPr lang="ru-RU" altLang="ru-RU" sz="2800" b="1" dirty="0">
                <a:solidFill>
                  <a:srgbClr val="004C86"/>
                </a:solidFill>
                <a:latin typeface="Myriad Pro" panose="020B0503030403020204" pitchFamily="34" charset="0"/>
              </a:rPr>
              <a:t>глобализацией во главе с США</a:t>
            </a:r>
            <a:r>
              <a:rPr lang="ru-RU" alt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.</a:t>
            </a:r>
            <a:endParaRPr kumimoji="0" lang="ru-RU" altLang="ru-RU" sz="2800" b="0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B7EFBAAC-4883-BCFE-02A4-92F3C63C8E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336C62-64EA-457A-810E-1BB0157F135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1CAA1B1-BB0A-AD93-DB7B-CFA8F11AB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5301" y="5571737"/>
            <a:ext cx="563958" cy="79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76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>
            <a:extLst>
              <a:ext uri="{FF2B5EF4-FFF2-40B4-BE49-F238E27FC236}">
                <a16:creationId xmlns:a16="http://schemas.microsoft.com/office/drawing/2014/main" id="{A47C9C39-2A2E-B2B9-ADEF-C72AB40D9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281"/>
            <a:ext cx="11522075" cy="655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7">
            <a:extLst>
              <a:ext uri="{FF2B5EF4-FFF2-40B4-BE49-F238E27FC236}">
                <a16:creationId xmlns:a16="http://schemas.microsoft.com/office/drawing/2014/main" id="{7A3E0BC7-F1E7-9003-DC9B-4A5645B13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2445" y="315913"/>
            <a:ext cx="10585176" cy="1152525"/>
          </a:xfrm>
        </p:spPr>
        <p:txBody>
          <a:bodyPr/>
          <a:lstStyle/>
          <a:p>
            <a:pPr eaLnBrk="1" hangingPunct="1"/>
            <a:b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</a:br>
            <a:b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</a:br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Глобализация предполагала унификацию мировых процессов по универсальным правилам и опиралась на теорию экономического роста </a:t>
            </a:r>
          </a:p>
        </p:txBody>
      </p:sp>
      <p:sp>
        <p:nvSpPr>
          <p:cNvPr id="27652" name="TextBox 7">
            <a:extLst>
              <a:ext uri="{FF2B5EF4-FFF2-40B4-BE49-F238E27FC236}">
                <a16:creationId xmlns:a16="http://schemas.microsoft.com/office/drawing/2014/main" id="{C689975E-08F3-FA2A-DD6F-68852A19D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766" y="2175747"/>
            <a:ext cx="10138359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altLang="ru-RU" sz="2800" b="0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ru-RU" altLang="ru-RU" sz="2800" dirty="0">
              <a:solidFill>
                <a:srgbClr val="004C86"/>
              </a:solidFill>
              <a:latin typeface="Myriad Pro" panose="020B0503030403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altLang="ru-RU" sz="2800" b="0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Но глобализация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идет на спад, </a:t>
            </a:r>
            <a:r>
              <a:rPr kumimoji="0" lang="ru-RU" altLang="ru-RU" sz="280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в  том числе в связи с ослаблением роли гегемона глобализации - США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ru-RU" altLang="ru-RU" sz="2800" b="1" dirty="0">
                <a:solidFill>
                  <a:srgbClr val="004C86"/>
                </a:solidFill>
                <a:latin typeface="Myriad Pro" panose="020B0503030403020204" pitchFamily="34" charset="0"/>
              </a:rPr>
              <a:t>Имеют место  </a:t>
            </a:r>
            <a:r>
              <a:rPr kumimoji="0" lang="ru-RU" altLang="ru-RU" sz="280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дедолларизация, снижение относительных темпов роста трансграничной торговли, </a:t>
            </a:r>
            <a:r>
              <a:rPr kumimoji="0" lang="ru-RU" altLang="ru-RU" sz="2800" i="0" u="none" strike="noStrike" kern="1200" cap="none" spc="0" normalizeH="0" baseline="0" noProof="0" dirty="0" err="1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френдшоринг</a:t>
            </a:r>
            <a:r>
              <a:rPr kumimoji="0" lang="ru-RU" altLang="ru-RU" sz="280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и  рост системного хаоса. </a:t>
            </a:r>
          </a:p>
        </p:txBody>
      </p:sp>
      <p:sp>
        <p:nvSpPr>
          <p:cNvPr id="27653" name="Номер слайда 4">
            <a:extLst>
              <a:ext uri="{FF2B5EF4-FFF2-40B4-BE49-F238E27FC236}">
                <a16:creationId xmlns:a16="http://schemas.microsoft.com/office/drawing/2014/main" id="{1B871C71-92DC-B548-3B6B-DFE3FF751D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298113" y="5688013"/>
            <a:ext cx="576262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15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4707C8F-E039-CBC2-0707-164AE36036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9958" y="5577811"/>
            <a:ext cx="589121" cy="82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42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FC9CADC3-AA9B-EB4C-1AC0-8778FC2D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31" y="51555"/>
            <a:ext cx="11522075" cy="642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03F74BBE-784B-71DD-5643-EA06806E2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215900"/>
            <a:ext cx="10296525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Столкновение двух тенденций</a:t>
            </a: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03CD7D8A-B4CF-4F8D-EBE0-686B9CF0C62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      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id="{1E80A2D8-FA1C-EE3E-8E86-8928C285D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6" y="1350446"/>
            <a:ext cx="6406601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Тренд глобализации с гегемонией одного игрока и давлением в сторону универсализации -  </a:t>
            </a: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ослабевает</a:t>
            </a:r>
            <a:r>
              <a:rPr kumimoji="0" lang="ru-RU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. </a:t>
            </a:r>
            <a:r>
              <a:rPr kumimoji="0" lang="en-US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  <a:r>
              <a:rPr kumimoji="0" lang="ru-RU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Как отметил Фрэнсис Фукуяма, автор концепции конца истории», в своем интервью 20 марта 2022 г, </a:t>
            </a:r>
            <a:r>
              <a:rPr kumimoji="0" lang="en-US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it is </a:t>
            </a:r>
            <a:r>
              <a:rPr kumimoji="0" lang="en-US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“the end of the end of history” </a:t>
            </a:r>
            <a:r>
              <a:rPr kumimoji="0" lang="en-US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now</a:t>
            </a:r>
            <a:r>
              <a:rPr kumimoji="0" lang="ru-RU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Тренд к суверенизации и самостоятельности государств </a:t>
            </a: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возрастает</a:t>
            </a:r>
            <a:r>
              <a:rPr kumimoji="0" lang="ru-RU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.</a:t>
            </a:r>
            <a:r>
              <a:rPr kumimoji="0" lang="en-US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                                                                                                                            </a:t>
            </a: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DF91D0C4-0B8B-186C-CD9D-0228E24AA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C680FE-BAB3-4F3F-B2D6-D543F9F907E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DFA9C5-036F-A024-DFB3-CD96A7B19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204" y="1545007"/>
            <a:ext cx="3747207" cy="328420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195D2F1-AACD-D526-EF92-C512A67766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5309" y="5673053"/>
            <a:ext cx="537861" cy="75556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FC9CADC3-AA9B-EB4C-1AC0-8778FC2D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5" y="0"/>
            <a:ext cx="11414534" cy="638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03F74BBE-784B-71DD-5643-EA06806E2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25" y="136185"/>
            <a:ext cx="10296525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 Смена лидера: доли США и Китая в мировом ВВП, </a:t>
            </a:r>
            <a:r>
              <a:rPr lang="en-US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XXI </a:t>
            </a:r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в.</a:t>
            </a: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03CD7D8A-B4CF-4F8D-EBE0-686B9CF0C62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      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DF91D0C4-0B8B-186C-CD9D-0228E24AA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C680FE-BAB3-4F3F-B2D6-D543F9F907E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23C7412-A155-DA17-3CC4-02C61EB14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549" y="1561453"/>
            <a:ext cx="7923663" cy="42656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954C00-B799-658C-444E-CCD0CA157CD7}"/>
              </a:ext>
            </a:extLst>
          </p:cNvPr>
          <p:cNvSpPr txBox="1"/>
          <p:nvPr/>
        </p:nvSpPr>
        <p:spPr>
          <a:xfrm>
            <a:off x="1872605" y="5730478"/>
            <a:ext cx="80753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https://www.capitaleconomics.com/blog/china-versus-us-size-stakes-its-what-you-measure-counts.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7F2918-A555-33AE-BF18-8BF098CCF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9319" y="5614748"/>
            <a:ext cx="536494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87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B9B6C-729F-81DC-A904-4D5FB6176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D7FCFF17-3C29-05D1-DDF1-1AF611ACBB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405" y="3548063"/>
            <a:ext cx="11377264" cy="1512887"/>
          </a:xfrm>
        </p:spPr>
        <p:txBody>
          <a:bodyPr/>
          <a:lstStyle/>
          <a:p>
            <a:pPr eaLnBrk="1" hangingPunct="1">
              <a:defRPr/>
            </a:pPr>
            <a:endParaRPr lang="ru-RU" altLang="ru-RU" sz="3600" b="1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7171" name="Rectangle 8">
            <a:extLst>
              <a:ext uri="{FF2B5EF4-FFF2-40B4-BE49-F238E27FC236}">
                <a16:creationId xmlns:a16="http://schemas.microsoft.com/office/drawing/2014/main" id="{EA68607E-0CD2-04D1-71B6-96EBA0331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25" y="5732463"/>
            <a:ext cx="115220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7172" name="Номер слайда 2">
            <a:extLst>
              <a:ext uri="{FF2B5EF4-FFF2-40B4-BE49-F238E27FC236}">
                <a16:creationId xmlns:a16="http://schemas.microsoft.com/office/drawing/2014/main" id="{88AD75AB-E78E-3CBC-34CB-6F2787C01A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47CAF5-02F6-3730-0716-1592B042D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98" y="189314"/>
            <a:ext cx="5099623" cy="286853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2CB8D9-7366-9AD0-AAAE-F22E4CE710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7754" y="285331"/>
            <a:ext cx="4460842" cy="267650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DAF2B4-CB37-1CBA-F3DF-6A5E3649B6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5005" y="3130111"/>
            <a:ext cx="3226339" cy="28685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7C186BA-F8F4-F141-F147-06A4F6D56B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0557" y="2651521"/>
            <a:ext cx="5468954" cy="36393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029C49-D511-BFB7-1FC2-65D7BBC0C7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21606" y="5478902"/>
            <a:ext cx="624477" cy="87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421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7789CE28-16DF-9046-0E07-7A8F4F2D0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6974"/>
            <a:ext cx="11522075" cy="635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53646AD1-4F13-A273-B4A6-D4B301A802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0491" y="872564"/>
            <a:ext cx="10296525" cy="1152525"/>
          </a:xfrm>
        </p:spPr>
        <p:txBody>
          <a:bodyPr/>
          <a:lstStyle/>
          <a:p>
            <a:pPr eaLnBrk="1" hangingPunct="1"/>
            <a:endParaRPr lang="ru-RU" altLang="ru-RU" sz="36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7BD7256C-2E7A-DF52-FCDA-59905B2C5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625" y="6297613"/>
            <a:ext cx="11161713" cy="7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      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1271" name="Номер слайда 4">
            <a:extLst>
              <a:ext uri="{FF2B5EF4-FFF2-40B4-BE49-F238E27FC236}">
                <a16:creationId xmlns:a16="http://schemas.microsoft.com/office/drawing/2014/main" id="{24B15305-705A-078A-EC9A-C41C5275A4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3C426D-4592-422D-AF7E-54E532B49F57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FA9020-3A68-2196-C7F1-BBDA1B81CBBB}"/>
              </a:ext>
            </a:extLst>
          </p:cNvPr>
          <p:cNvSpPr txBox="1"/>
          <p:nvPr/>
        </p:nvSpPr>
        <p:spPr>
          <a:xfrm>
            <a:off x="8707246" y="5012334"/>
            <a:ext cx="279177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https://www.b17.ru/foto/article/364281.jpg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67A34DA-9BC7-6FF7-CF7B-97A99EA1B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2925" y="366502"/>
            <a:ext cx="6553250" cy="4504026"/>
          </a:xfrm>
          <a:prstGeom prst="rect">
            <a:avLst/>
          </a:prstGeom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C3365A2C-BED6-FDC3-F3F4-D61AD8F6B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96438" y="4639024"/>
            <a:ext cx="10296525" cy="8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br>
              <a:rPr lang="en-US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</a:br>
            <a:r>
              <a:rPr lang="en-US" altLang="ru-RU" b="1" dirty="0">
                <a:solidFill>
                  <a:srgbClr val="004C86"/>
                </a:solidFill>
                <a:latin typeface="Myriad Pro" panose="020B0503030403020204" pitchFamily="34" charset="0"/>
              </a:rPr>
              <a:t>The outgoing world order</a:t>
            </a:r>
            <a:endParaRPr lang="ru-RU" altLang="ru-RU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C271D2-40E1-B297-A0A5-135FA26B93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7478" y="5674682"/>
            <a:ext cx="536494" cy="75597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67509150-5DCD-E12E-A92F-EC47D063AA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405" y="3548063"/>
            <a:ext cx="11377264" cy="1512887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b="1" dirty="0">
                <a:solidFill>
                  <a:srgbClr val="004C86"/>
                </a:solidFill>
              </a:rPr>
              <a:t>Что идет на смену?</a:t>
            </a:r>
            <a:endParaRPr lang="ru-RU" altLang="ru-RU" sz="3600" b="1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7171" name="Rectangle 8">
            <a:extLst>
              <a:ext uri="{FF2B5EF4-FFF2-40B4-BE49-F238E27FC236}">
                <a16:creationId xmlns:a16="http://schemas.microsoft.com/office/drawing/2014/main" id="{54202A66-D62A-D84B-4FB2-4026E641C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25" y="5732463"/>
            <a:ext cx="115220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7172" name="Номер слайда 2">
            <a:extLst>
              <a:ext uri="{FF2B5EF4-FFF2-40B4-BE49-F238E27FC236}">
                <a16:creationId xmlns:a16="http://schemas.microsoft.com/office/drawing/2014/main" id="{550F7E14-C910-2C7E-6951-535756A515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1BC7CB3-EA7E-4800-5A3D-FBC27D068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29" y="287758"/>
            <a:ext cx="752080" cy="105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27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>
            <a:extLst>
              <a:ext uri="{FF2B5EF4-FFF2-40B4-BE49-F238E27FC236}">
                <a16:creationId xmlns:a16="http://schemas.microsoft.com/office/drawing/2014/main" id="{C011DE55-98E8-7ABB-FDAE-DA420B824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2513"/>
            <a:ext cx="11522075" cy="646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7">
            <a:extLst>
              <a:ext uri="{FF2B5EF4-FFF2-40B4-BE49-F238E27FC236}">
                <a16:creationId xmlns:a16="http://schemas.microsoft.com/office/drawing/2014/main" id="{199DDEA0-1AF7-EEBD-9E26-2EEE5968A3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65493" y="1733213"/>
            <a:ext cx="1368451" cy="4746962"/>
          </a:xfrm>
        </p:spPr>
        <p:txBody>
          <a:bodyPr/>
          <a:lstStyle/>
          <a:p>
            <a:pPr eaLnBrk="1" hangingPunct="1"/>
            <a:br>
              <a:rPr lang="ru-RU" altLang="ru-RU" sz="3200" b="1" dirty="0">
                <a:solidFill>
                  <a:srgbClr val="002060"/>
                </a:solidFill>
              </a:rPr>
            </a:br>
            <a:br>
              <a:rPr lang="ru-RU" altLang="ru-RU" sz="3200" b="1" dirty="0">
                <a:solidFill>
                  <a:srgbClr val="002060"/>
                </a:solidFill>
              </a:rPr>
            </a:br>
            <a:r>
              <a:rPr lang="ru-RU" altLang="ru-RU" sz="20000" b="1" dirty="0">
                <a:solidFill>
                  <a:srgbClr val="002060"/>
                </a:solidFill>
              </a:rPr>
              <a:t>? </a:t>
            </a:r>
            <a:br>
              <a:rPr lang="ru-RU" altLang="ru-RU" sz="20000" b="1" dirty="0">
                <a:solidFill>
                  <a:srgbClr val="002060"/>
                </a:solidFill>
              </a:rPr>
            </a:br>
            <a:endParaRPr lang="ru-RU" altLang="ru-RU" sz="20000" b="1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37892" name="Номер слайда 2">
            <a:extLst>
              <a:ext uri="{FF2B5EF4-FFF2-40B4-BE49-F238E27FC236}">
                <a16:creationId xmlns:a16="http://schemas.microsoft.com/office/drawing/2014/main" id="{59326B34-864D-2CAD-908E-737E44F383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2905420-5474-D109-FDCC-2EC72912EA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590" y="553054"/>
            <a:ext cx="8966887" cy="538013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14092A-B2F6-E166-4278-6CD42FA12C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6778" y="5436696"/>
            <a:ext cx="519035" cy="91489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>
            <a:extLst>
              <a:ext uri="{FF2B5EF4-FFF2-40B4-BE49-F238E27FC236}">
                <a16:creationId xmlns:a16="http://schemas.microsoft.com/office/drawing/2014/main" id="{230D5794-EC2B-B585-C21D-E47291678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7">
            <a:extLst>
              <a:ext uri="{FF2B5EF4-FFF2-40B4-BE49-F238E27FC236}">
                <a16:creationId xmlns:a16="http://schemas.microsoft.com/office/drawing/2014/main" id="{1249EDBE-CB3E-EBE1-5365-28C2C5C542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2370" y="309876"/>
            <a:ext cx="9907587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Биполярность (через создание коалиций)</a:t>
            </a:r>
          </a:p>
        </p:txBody>
      </p:sp>
      <p:sp>
        <p:nvSpPr>
          <p:cNvPr id="41988" name="TextBox 7">
            <a:extLst>
              <a:ext uri="{FF2B5EF4-FFF2-40B4-BE49-F238E27FC236}">
                <a16:creationId xmlns:a16="http://schemas.microsoft.com/office/drawing/2014/main" id="{E134ACFC-451D-B8A7-07B0-38B588BCE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676400"/>
            <a:ext cx="1009015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Биполярность как динамическое (напряженное) равновесие, предотвращающая конфликты,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институционализируется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путем создания  равномощных симметричных коалиций.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Примеры: история войн в Европе, стихающих в периоды «уравновешивания» сил противостоящих коалиций; победа «антигитлеровской коалиции», период «холодной войны»  между СССР и США в условиях ядерного паритета. </a:t>
            </a:r>
            <a:endParaRPr kumimoji="0" lang="en-US" altLang="ru-R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1989" name="Номер слайда 4">
            <a:extLst>
              <a:ext uri="{FF2B5EF4-FFF2-40B4-BE49-F238E27FC236}">
                <a16:creationId xmlns:a16="http://schemas.microsoft.com/office/drawing/2014/main" id="{7550500A-36E4-B582-AEEB-7D0E925CDD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B60AB8-1A13-413C-9862-0C517D4AEE72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0E81C63-6E29-88AE-60E1-ECE563DB70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7362" y="5699505"/>
            <a:ext cx="536494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39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016104E-CC73-B3BC-0502-E32D1586B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F1BEBC-1718-4072-A771-F9E9D8AAC4EA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BB04E1-11F7-27D6-C63D-2D1DED5820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1441" y="1151855"/>
            <a:ext cx="7036019" cy="4563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5289BC-4577-16A1-735C-3DC04D9C6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5573" y="5595618"/>
            <a:ext cx="536494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275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FC9CADC3-AA9B-EB4C-1AC0-8778FC2D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6"/>
            <a:ext cx="11522075" cy="6351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03F74BBE-784B-71DD-5643-EA06806E2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215900"/>
            <a:ext cx="10800828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Вместо гегемонии  - </a:t>
            </a:r>
            <a:r>
              <a:rPr lang="ru-RU" altLang="ru-RU" sz="3600" b="1" dirty="0" err="1">
                <a:solidFill>
                  <a:srgbClr val="004C86"/>
                </a:solidFill>
                <a:latin typeface="Myriad Pro" panose="020B0503030403020204" pitchFamily="34" charset="0"/>
              </a:rPr>
              <a:t>биполяризация</a:t>
            </a:r>
            <a:br>
              <a:rPr lang="en-US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</a:br>
            <a:r>
              <a:rPr lang="en-US" altLang="ru-RU" sz="3600" dirty="0">
                <a:solidFill>
                  <a:srgbClr val="004C86"/>
                </a:solidFill>
                <a:latin typeface="Myriad Pro" panose="020B0503030403020204" pitchFamily="34" charset="0"/>
              </a:rPr>
              <a:t>(</a:t>
            </a:r>
            <a:r>
              <a:rPr lang="ru-RU" altLang="ru-RU" sz="3600" dirty="0">
                <a:solidFill>
                  <a:srgbClr val="004C86"/>
                </a:solidFill>
                <a:latin typeface="Myriad Pro" panose="020B0503030403020204" pitchFamily="34" charset="0"/>
              </a:rPr>
              <a:t>биполярная модель ≠ # модель «центр-периферия»)</a:t>
            </a: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03CD7D8A-B4CF-4F8D-EBE0-686B9CF0C62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      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id="{1E80A2D8-FA1C-EE3E-8E86-8928C285D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775" y="1234660"/>
            <a:ext cx="100885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ru-RU" sz="2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altLang="ru-RU" sz="2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DF91D0C4-0B8B-186C-CD9D-0228E24AA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C680FE-BAB3-4F3F-B2D6-D543F9F907E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CAE1BCD-8EAE-957C-B99D-ACBC22F29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4103" y="1931090"/>
            <a:ext cx="5499069" cy="3737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D5859A-D28B-7C47-4FAD-6BC281E70CE0}"/>
              </a:ext>
            </a:extLst>
          </p:cNvPr>
          <p:cNvSpPr txBox="1"/>
          <p:nvPr/>
        </p:nvSpPr>
        <p:spPr>
          <a:xfrm>
            <a:off x="2803333" y="5745754"/>
            <a:ext cx="59914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https://www.ipis.ir/en/subjectview/725202/new-world-order-signs-and-requirements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1FD451-D05A-E602-32C6-D74247B391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7613" y="5678646"/>
            <a:ext cx="536494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59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6">
            <a:extLst>
              <a:ext uri="{FF2B5EF4-FFF2-40B4-BE49-F238E27FC236}">
                <a16:creationId xmlns:a16="http://schemas.microsoft.com/office/drawing/2014/main" id="{31D76120-0C60-BE39-4491-8F9D1DD87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7">
            <a:extLst>
              <a:ext uri="{FF2B5EF4-FFF2-40B4-BE49-F238E27FC236}">
                <a16:creationId xmlns:a16="http://schemas.microsoft.com/office/drawing/2014/main" id="{01763F3B-F6EC-82C8-DA7D-2A8095F5AC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72604" y="287759"/>
            <a:ext cx="9227195" cy="946859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Взгляд назад…</a:t>
            </a:r>
          </a:p>
        </p:txBody>
      </p:sp>
      <p:sp>
        <p:nvSpPr>
          <p:cNvPr id="46084" name="TextBox 7">
            <a:extLst>
              <a:ext uri="{FF2B5EF4-FFF2-40B4-BE49-F238E27FC236}">
                <a16:creationId xmlns:a16="http://schemas.microsoft.com/office/drawing/2014/main" id="{53724AAF-493E-B6FA-D623-5BD906D9E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293" y="1234618"/>
            <a:ext cx="7383686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«…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биполярность находит свое выражение не только в концентрации материально-технологического потенциала в каждой из групп стран, но и в 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укреплении и развитии институциональных структур и связей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. В конечном счете, именно они становятся вехами так называемого «нового мирового порядка», складывающегося на рубеже XX–XXI веков…На одном полюсе этого порядка концентрируются западные страны с доминированием институтов Y-матрицы... На другом полюсе, включающем группы стран с доминированием Х-матрицы, идут параллельные процессы» </a:t>
            </a:r>
            <a:r>
              <a:rPr kumimoji="0" lang="ru-RU" altLang="ru-RU" sz="2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(Кирдина, 2014: 315-317).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6085" name="Номер слайда 4">
            <a:extLst>
              <a:ext uri="{FF2B5EF4-FFF2-40B4-BE49-F238E27FC236}">
                <a16:creationId xmlns:a16="http://schemas.microsoft.com/office/drawing/2014/main" id="{DA203D93-BDAF-D6CE-A996-E403C46CBC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719539-437F-4864-B9E8-975AA0FD4058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2A03329-1ADD-B296-17E3-08900E961D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70859">
            <a:off x="416794" y="1346107"/>
            <a:ext cx="2932770" cy="438361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8E8800-D52D-09C6-95A2-C7C7111BD4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1395" y="5617153"/>
            <a:ext cx="536494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99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FC9CADC3-AA9B-EB4C-1AC0-8778FC2D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9" y="0"/>
            <a:ext cx="11522075" cy="635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03F74BBE-784B-71DD-5643-EA06806E2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6501" y="333928"/>
            <a:ext cx="10296525" cy="1152525"/>
          </a:xfrm>
        </p:spPr>
        <p:txBody>
          <a:bodyPr/>
          <a:lstStyle/>
          <a:p>
            <a:pPr eaLnBrk="1" hangingPunct="1"/>
            <a:r>
              <a:rPr lang="ru-RU" altLang="ru-RU" sz="2800" b="1" dirty="0">
                <a:solidFill>
                  <a:srgbClr val="004C86"/>
                </a:solidFill>
                <a:latin typeface="Myriad Pro" panose="020B0503030403020204" pitchFamily="34" charset="0"/>
              </a:rPr>
              <a:t>Доли ВВП  стран с доминированием Х-матрицы (серая линия) и </a:t>
            </a:r>
            <a:r>
              <a:rPr lang="en-US" altLang="ru-RU" sz="2800" b="1" dirty="0">
                <a:solidFill>
                  <a:srgbClr val="004C86"/>
                </a:solidFill>
                <a:latin typeface="Myriad Pro" panose="020B0503030403020204" pitchFamily="34" charset="0"/>
              </a:rPr>
              <a:t>Y-</a:t>
            </a:r>
            <a:r>
              <a:rPr lang="ru-RU" altLang="ru-RU" sz="2800" b="1" dirty="0">
                <a:solidFill>
                  <a:srgbClr val="004C86"/>
                </a:solidFill>
                <a:latin typeface="Myriad Pro" panose="020B0503030403020204" pitchFamily="34" charset="0"/>
              </a:rPr>
              <a:t>матрицы (черная линия), 18</a:t>
            </a:r>
            <a:r>
              <a:rPr lang="en-US" altLang="ru-RU" sz="2800" b="1" dirty="0">
                <a:solidFill>
                  <a:srgbClr val="004C86"/>
                </a:solidFill>
                <a:latin typeface="Myriad Pro" panose="020B0503030403020204" pitchFamily="34" charset="0"/>
              </a:rPr>
              <a:t>20-2020</a:t>
            </a:r>
            <a:r>
              <a:rPr lang="ru-RU" altLang="ru-RU" sz="2800" b="1" dirty="0">
                <a:solidFill>
                  <a:srgbClr val="004C86"/>
                </a:solidFill>
                <a:latin typeface="Myriad Pro" panose="020B0503030403020204" pitchFamily="34" charset="0"/>
              </a:rPr>
              <a:t>-е гг.           </a:t>
            </a:r>
            <a:r>
              <a:rPr lang="en-US" altLang="ru-RU" sz="2800" b="1" dirty="0">
                <a:solidFill>
                  <a:srgbClr val="004C86"/>
                </a:solidFill>
                <a:latin typeface="Myriad Pro" panose="020B0503030403020204" pitchFamily="34" charset="0"/>
              </a:rPr>
              <a:t> </a:t>
            </a:r>
            <a:r>
              <a:rPr lang="en-US" alt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(</a:t>
            </a:r>
            <a:r>
              <a:rPr lang="ru-RU" alt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выборка  стран, производящих </a:t>
            </a:r>
            <a:r>
              <a:rPr lang="en-US" alt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 85-90 % </a:t>
            </a:r>
            <a:r>
              <a:rPr lang="ru-RU" alt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мирового ВВП</a:t>
            </a:r>
            <a:r>
              <a:rPr lang="en-US" alt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)</a:t>
            </a:r>
            <a:endParaRPr lang="ru-RU" altLang="ru-RU" sz="2800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03CD7D8A-B4CF-4F8D-EBE0-686B9CF0C62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      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DF91D0C4-0B8B-186C-CD9D-0228E24AA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C680FE-BAB3-4F3F-B2D6-D543F9F907E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F11BF00A-447B-2DD8-0334-DCD0D6A73B4C}"/>
              </a:ext>
            </a:extLst>
          </p:cNvPr>
          <p:cNvGraphicFramePr/>
          <p:nvPr/>
        </p:nvGraphicFramePr>
        <p:xfrm>
          <a:off x="1728589" y="1574176"/>
          <a:ext cx="7499538" cy="4280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036372-B1EE-B055-A638-450511D29A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9319" y="5618960"/>
            <a:ext cx="536494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944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>
            <a:extLst>
              <a:ext uri="{FF2B5EF4-FFF2-40B4-BE49-F238E27FC236}">
                <a16:creationId xmlns:a16="http://schemas.microsoft.com/office/drawing/2014/main" id="{230D5794-EC2B-B585-C21D-E47291678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7">
            <a:extLst>
              <a:ext uri="{FF2B5EF4-FFF2-40B4-BE49-F238E27FC236}">
                <a16:creationId xmlns:a16="http://schemas.microsoft.com/office/drawing/2014/main" id="{1249EDBE-CB3E-EBE1-5365-28C2C5C542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2370" y="309876"/>
            <a:ext cx="9907587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Кристаллизация международных биполярных коалиций</a:t>
            </a:r>
          </a:p>
        </p:txBody>
      </p:sp>
      <p:sp>
        <p:nvSpPr>
          <p:cNvPr id="41988" name="TextBox 7">
            <a:extLst>
              <a:ext uri="{FF2B5EF4-FFF2-40B4-BE49-F238E27FC236}">
                <a16:creationId xmlns:a16="http://schemas.microsoft.com/office/drawing/2014/main" id="{E134ACFC-451D-B8A7-07B0-38B588BCE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676400"/>
            <a:ext cx="100901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Основу первой составляют организации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НАТО 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(1949) и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Евросоюз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(1993). Это  «западная коалиция», или </a:t>
            </a:r>
            <a:r>
              <a:rPr kumimoji="0" lang="en-US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Y-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коалиция.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Стержнем второй коалиции являются организации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СНГ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(1991), 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ШОС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(1996, до 2001 – «Шанхайская пятерка») и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БРИКС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(2006). Это «незападная коалиция», или Х-коалиция. </a:t>
            </a:r>
            <a:endParaRPr kumimoji="0" lang="en-US" altLang="ru-R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1989" name="Номер слайда 4">
            <a:extLst>
              <a:ext uri="{FF2B5EF4-FFF2-40B4-BE49-F238E27FC236}">
                <a16:creationId xmlns:a16="http://schemas.microsoft.com/office/drawing/2014/main" id="{7550500A-36E4-B582-AEEB-7D0E925CDD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B60AB8-1A13-413C-9862-0C517D4AEE72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D5E2EA0-0458-CC58-43F9-696721E72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3463" y="5652471"/>
            <a:ext cx="536494" cy="75597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FC9CADC3-AA9B-EB4C-1AC0-8778FC2D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9" y="128587"/>
            <a:ext cx="11522075" cy="635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03F74BBE-784B-71DD-5643-EA06806E2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2327" y="422042"/>
            <a:ext cx="10296525" cy="1152525"/>
          </a:xfrm>
        </p:spPr>
        <p:txBody>
          <a:bodyPr/>
          <a:lstStyle/>
          <a:p>
            <a:pPr eaLnBrk="1" hangingPunct="1"/>
            <a:r>
              <a:rPr lang="en-US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Core of  the Western coalition:                                                      NATO and the European Union, 2001–202</a:t>
            </a:r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03CD7D8A-B4CF-4F8D-EBE0-686B9CF0C62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      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DF91D0C4-0B8B-186C-CD9D-0228E24AA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C680FE-BAB3-4F3F-B2D6-D543F9F907E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9E8BB69-735F-F9E8-0554-1AB0EB854E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471203"/>
              </p:ext>
            </p:extLst>
          </p:nvPr>
        </p:nvGraphicFramePr>
        <p:xfrm>
          <a:off x="2016621" y="2032411"/>
          <a:ext cx="7488831" cy="2705211"/>
        </p:xfrm>
        <a:graphic>
          <a:graphicData uri="http://schemas.openxmlformats.org/drawingml/2006/table">
            <a:tbl>
              <a:tblPr firstRow="1" firstCol="1" bandRow="1"/>
              <a:tblGrid>
                <a:gridCol w="1188877">
                  <a:extLst>
                    <a:ext uri="{9D8B030D-6E8A-4147-A177-3AD203B41FA5}">
                      <a16:colId xmlns:a16="http://schemas.microsoft.com/office/drawing/2014/main" val="3194889647"/>
                    </a:ext>
                  </a:extLst>
                </a:gridCol>
                <a:gridCol w="2699555">
                  <a:extLst>
                    <a:ext uri="{9D8B030D-6E8A-4147-A177-3AD203B41FA5}">
                      <a16:colId xmlns:a16="http://schemas.microsoft.com/office/drawing/2014/main" val="2437557808"/>
                    </a:ext>
                  </a:extLst>
                </a:gridCol>
                <a:gridCol w="3600399">
                  <a:extLst>
                    <a:ext uri="{9D8B030D-6E8A-4147-A177-3AD203B41FA5}">
                      <a16:colId xmlns:a16="http://schemas.microsoft.com/office/drawing/2014/main" val="4030972069"/>
                    </a:ext>
                  </a:extLst>
                </a:gridCol>
              </a:tblGrid>
              <a:tr h="2254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2001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N of countries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N of countries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9829166"/>
                  </a:ext>
                </a:extLst>
              </a:tr>
              <a:tr h="7294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NATO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 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11557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European Union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46027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(including overlaps)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    </a:t>
                      </a:r>
                      <a:r>
                        <a:rPr lang="en-US" sz="3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6093513"/>
                  </a:ext>
                </a:extLst>
              </a:tr>
            </a:tbl>
          </a:graphicData>
        </a:graphic>
      </p:graphicFrame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74573FA9-D808-73F4-2B69-EFB9C0B71D25}"/>
              </a:ext>
            </a:extLst>
          </p:cNvPr>
          <p:cNvSpPr/>
          <p:nvPr/>
        </p:nvSpPr>
        <p:spPr>
          <a:xfrm rot="16200000">
            <a:off x="7546502" y="3883355"/>
            <a:ext cx="317502" cy="2880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E7995D-ACC4-8E70-5124-ACFFDAF08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2358" y="5680148"/>
            <a:ext cx="536494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444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076EFF-0A2C-ADB6-4998-7D74DBC8F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5A22472C-7754-045E-2842-FA905F86C9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405" y="3548063"/>
            <a:ext cx="11377264" cy="1512887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dirty="0">
                <a:solidFill>
                  <a:srgbClr val="002060"/>
                </a:solidFill>
              </a:rPr>
              <a:t> </a:t>
            </a:r>
            <a:r>
              <a:rPr lang="ru-RU" altLang="ru-RU" b="1" dirty="0">
                <a:solidFill>
                  <a:srgbClr val="004C86"/>
                </a:solidFill>
              </a:rPr>
              <a:t>Предмет спора – </a:t>
            </a:r>
            <a:br>
              <a:rPr lang="ru-RU" altLang="ru-RU" b="1" dirty="0">
                <a:solidFill>
                  <a:srgbClr val="004C86"/>
                </a:solidFill>
              </a:rPr>
            </a:br>
            <a:r>
              <a:rPr lang="ru-RU" altLang="ru-RU" b="1" dirty="0">
                <a:solidFill>
                  <a:srgbClr val="004C86"/>
                </a:solidFill>
              </a:rPr>
              <a:t>экономический рост (экономика роста) или экономическое развитие (экономика развития)?</a:t>
            </a:r>
            <a:endParaRPr lang="ru-RU" altLang="ru-RU" sz="3600" b="1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7171" name="Rectangle 8">
            <a:extLst>
              <a:ext uri="{FF2B5EF4-FFF2-40B4-BE49-F238E27FC236}">
                <a16:creationId xmlns:a16="http://schemas.microsoft.com/office/drawing/2014/main" id="{5965C4BC-38B9-0E5D-0ED1-06ECFAB0F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25" y="5732463"/>
            <a:ext cx="115220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7172" name="Номер слайда 2">
            <a:extLst>
              <a:ext uri="{FF2B5EF4-FFF2-40B4-BE49-F238E27FC236}">
                <a16:creationId xmlns:a16="http://schemas.microsoft.com/office/drawing/2014/main" id="{567235DA-ED91-32FA-91DF-49D3F33617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BB5FDA-A469-15FC-B8D1-C3E4546FB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45" y="431775"/>
            <a:ext cx="591932" cy="83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574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FC9CADC3-AA9B-EB4C-1AC0-8778FC2D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315"/>
            <a:ext cx="11522075" cy="6303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03F74BBE-784B-71DD-5643-EA06806E2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215900"/>
            <a:ext cx="10296525" cy="1152525"/>
          </a:xfrm>
        </p:spPr>
        <p:txBody>
          <a:bodyPr/>
          <a:lstStyle/>
          <a:p>
            <a:pPr eaLnBrk="1" hangingPunct="1"/>
            <a:r>
              <a:rPr lang="en-US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The core of the Non-Western coalition:                                              the SCO, BRICS+ and CIS, 2001-202</a:t>
            </a:r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03CD7D8A-B4CF-4F8D-EBE0-686B9CF0C62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      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DF91D0C4-0B8B-186C-CD9D-0228E24AA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C680FE-BAB3-4F3F-B2D6-D543F9F907E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7DDDFB6D-5F47-3219-E41D-B90A127852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041924"/>
              </p:ext>
            </p:extLst>
          </p:nvPr>
        </p:nvGraphicFramePr>
        <p:xfrm>
          <a:off x="1512565" y="1704180"/>
          <a:ext cx="8424936" cy="4197586"/>
        </p:xfrm>
        <a:graphic>
          <a:graphicData uri="http://schemas.openxmlformats.org/drawingml/2006/table">
            <a:tbl>
              <a:tblPr firstRow="1" firstCol="1" bandRow="1"/>
              <a:tblGrid>
                <a:gridCol w="1829772">
                  <a:extLst>
                    <a:ext uri="{9D8B030D-6E8A-4147-A177-3AD203B41FA5}">
                      <a16:colId xmlns:a16="http://schemas.microsoft.com/office/drawing/2014/main" val="4001652383"/>
                    </a:ext>
                  </a:extLst>
                </a:gridCol>
                <a:gridCol w="3256472">
                  <a:extLst>
                    <a:ext uri="{9D8B030D-6E8A-4147-A177-3AD203B41FA5}">
                      <a16:colId xmlns:a16="http://schemas.microsoft.com/office/drawing/2014/main" val="3737654887"/>
                    </a:ext>
                  </a:extLst>
                </a:gridCol>
                <a:gridCol w="3338692">
                  <a:extLst>
                    <a:ext uri="{9D8B030D-6E8A-4147-A177-3AD203B41FA5}">
                      <a16:colId xmlns:a16="http://schemas.microsoft.com/office/drawing/2014/main" val="692163894"/>
                    </a:ext>
                  </a:extLst>
                </a:gridCol>
              </a:tblGrid>
              <a:tr h="4908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2001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N of countries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 of countries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9776857"/>
                  </a:ext>
                </a:extLst>
              </a:tr>
              <a:tr h="10592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Shanghai Cooperation Organization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(incl. members, observers and dialogue partners</a:t>
                      </a: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1822528"/>
                  </a:ext>
                </a:extLst>
              </a:tr>
              <a:tr h="4862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BRICS </a:t>
                      </a: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8193302"/>
                  </a:ext>
                </a:extLst>
              </a:tr>
              <a:tr h="7541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Commonwealth of Independent States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837524"/>
                  </a:ext>
                </a:extLst>
              </a:tr>
              <a:tr h="6245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                        (including overlaps)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ru-RU" sz="3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3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3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2379489"/>
                  </a:ext>
                </a:extLst>
              </a:tr>
            </a:tbl>
          </a:graphicData>
        </a:graphic>
      </p:graphicFrame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6ACE6992-0396-CDAF-B3F7-169BC6C193AA}"/>
              </a:ext>
            </a:extLst>
          </p:cNvPr>
          <p:cNvSpPr/>
          <p:nvPr/>
        </p:nvSpPr>
        <p:spPr>
          <a:xfrm rot="16200000">
            <a:off x="8099424" y="5040756"/>
            <a:ext cx="317502" cy="2880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D91BA3-4FD1-EF15-94A9-C32FC4F0D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0816" y="5645277"/>
            <a:ext cx="536494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500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>
            <a:extLst>
              <a:ext uri="{FF2B5EF4-FFF2-40B4-BE49-F238E27FC236}">
                <a16:creationId xmlns:a16="http://schemas.microsoft.com/office/drawing/2014/main" id="{230D5794-EC2B-B585-C21D-E47291678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7">
            <a:extLst>
              <a:ext uri="{FF2B5EF4-FFF2-40B4-BE49-F238E27FC236}">
                <a16:creationId xmlns:a16="http://schemas.microsoft.com/office/drawing/2014/main" id="{1249EDBE-CB3E-EBE1-5365-28C2C5C542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2370" y="309876"/>
            <a:ext cx="9907587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Динамика коалиций</a:t>
            </a:r>
          </a:p>
        </p:txBody>
      </p:sp>
      <p:sp>
        <p:nvSpPr>
          <p:cNvPr id="41988" name="TextBox 7">
            <a:extLst>
              <a:ext uri="{FF2B5EF4-FFF2-40B4-BE49-F238E27FC236}">
                <a16:creationId xmlns:a16="http://schemas.microsoft.com/office/drawing/2014/main" id="{E134ACFC-451D-B8A7-07B0-38B588BCE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437" y="1492970"/>
            <a:ext cx="10610801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Y-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коалиция –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36 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стран (начала формироваться на 40 лет раньше), пределы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расширения исчерпываются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, рост замедлился.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Х-коалиция –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40 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стран, 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динамичный рост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,  «стоит  очередь» на присоединение.   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Несмотря на различия по конкретным параметрам (территория, население, объем производства, национальное богатство, военный потенциал, технологии, медийная сила  и др.), в целом коалиции уже сопоставимы по суммарной мощи; при этом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роль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стран Х-коалиции растет. </a:t>
            </a:r>
            <a:endParaRPr kumimoji="0" lang="en-US" alt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1989" name="Номер слайда 4">
            <a:extLst>
              <a:ext uri="{FF2B5EF4-FFF2-40B4-BE49-F238E27FC236}">
                <a16:creationId xmlns:a16="http://schemas.microsoft.com/office/drawing/2014/main" id="{7550500A-36E4-B582-AEEB-7D0E925CDD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B60AB8-1A13-413C-9862-0C517D4AEE72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8D599B1-7FBC-DE5C-F445-AE9101E79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4628" y="5657607"/>
            <a:ext cx="536494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8121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FC9CADC3-AA9B-EB4C-1AC0-8778FC2D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167"/>
            <a:ext cx="11522075" cy="65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03F74BBE-784B-71DD-5643-EA06806E2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215900"/>
            <a:ext cx="10296525" cy="1152525"/>
          </a:xfrm>
        </p:spPr>
        <p:txBody>
          <a:bodyPr/>
          <a:lstStyle/>
          <a:p>
            <a:pPr eaLnBrk="1" hangingPunct="1"/>
            <a:r>
              <a:rPr lang="ru-RU" altLang="ru-RU" sz="4000" b="1" dirty="0">
                <a:solidFill>
                  <a:srgbClr val="004C86"/>
                </a:solidFill>
                <a:latin typeface="Myriad Pro" panose="020B0503030403020204" pitchFamily="34" charset="0"/>
              </a:rPr>
              <a:t>Новые лидеры – впервые за 300 лет                             не с Запада</a:t>
            </a: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03CD7D8A-B4CF-4F8D-EBE0-686B9CF0C62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      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id="{1E80A2D8-FA1C-EE3E-8E86-8928C285D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493" y="1751134"/>
            <a:ext cx="10225136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Ранее смена мировых лидеров происходила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внутри западных стран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, т.е. мировой капиталистической системы: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	- 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в </a:t>
            </a:r>
            <a:r>
              <a:rPr kumimoji="0" lang="en-US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17–18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вв. таким лидером была Голландия</a:t>
            </a:r>
            <a:r>
              <a:rPr kumimoji="0" lang="en-US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	- 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в </a:t>
            </a:r>
            <a:r>
              <a:rPr kumimoji="0" lang="en-US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19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в.  это была Великобритания,</a:t>
            </a:r>
            <a:r>
              <a:rPr kumimoji="0" lang="en-US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	-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в </a:t>
            </a:r>
            <a:r>
              <a:rPr kumimoji="0" lang="en-US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20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в. – Соединенные Штаты. </a:t>
            </a:r>
            <a:r>
              <a:rPr kumimoji="0" lang="en-US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Но 21 в. – это век возрастания роли незападных стран . Например, в списке </a:t>
            </a:r>
            <a:r>
              <a:rPr kumimoji="0" lang="ru-RU" alt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2024 </a:t>
            </a:r>
            <a:r>
              <a:rPr kumimoji="0" lang="en-US" alt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Top-5</a:t>
            </a:r>
            <a:r>
              <a:rPr kumimoji="0" lang="en-US" altLang="ru-RU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, GDP PPS: </a:t>
            </a:r>
            <a:r>
              <a:rPr kumimoji="0" lang="ru-RU" altLang="ru-RU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Китай</a:t>
            </a:r>
            <a:r>
              <a:rPr kumimoji="0" lang="ru-RU" altLang="ru-RU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, США, </a:t>
            </a:r>
            <a:r>
              <a:rPr kumimoji="0" lang="ru-RU" altLang="ru-RU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Индия, Россия</a:t>
            </a:r>
            <a:r>
              <a:rPr kumimoji="0" lang="ru-RU" altLang="ru-RU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, Япония. </a:t>
            </a:r>
            <a:endParaRPr kumimoji="0" lang="ru-RU" altLang="ru-RU" sz="2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DF91D0C4-0B8B-186C-CD9D-0228E24AA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C680FE-BAB3-4F3F-B2D6-D543F9F907E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EE42C91-9570-C28B-5A7E-1BD6857C0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2083" y="5595618"/>
            <a:ext cx="536494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704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FC9CADC3-AA9B-EB4C-1AC0-8778FC2D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020"/>
            <a:ext cx="11522075" cy="65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03F74BBE-784B-71DD-5643-EA06806E2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215900"/>
            <a:ext cx="10296525" cy="1152525"/>
          </a:xfrm>
        </p:spPr>
        <p:txBody>
          <a:bodyPr/>
          <a:lstStyle/>
          <a:p>
            <a:pPr eaLnBrk="1" hangingPunct="1"/>
            <a:r>
              <a:rPr lang="ru-RU" altLang="ru-RU" sz="4000" b="1" dirty="0">
                <a:solidFill>
                  <a:srgbClr val="004C86"/>
                </a:solidFill>
                <a:latin typeface="Myriad Pro" panose="020B0503030403020204" pitchFamily="34" charset="0"/>
              </a:rPr>
              <a:t>Новые лидеры – новые правила? </a:t>
            </a: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03CD7D8A-B4CF-4F8D-EBE0-686B9CF0C62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      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id="{1E80A2D8-FA1C-EE3E-8E86-8928C285D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493" y="1751134"/>
            <a:ext cx="993685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Новые лидеры, хотя и продолжают взаимодействовать с капиталистической мир-системой,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начинают менять «правила глобальной игры»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на основе своих ценностей и способствуют трансформации наднациональных структур.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Новые лидеры мирового большинства декларируют симметричные взаимовыгодные отношения с учетом ценностей и  интересов участников как внутри себя, так и с другими странами.</a:t>
            </a: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DF91D0C4-0B8B-186C-CD9D-0228E24AA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C680FE-BAB3-4F3F-B2D6-D543F9F907E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33F2E4-4A75-0C57-1476-BF1CA9C6E5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9319" y="5673273"/>
            <a:ext cx="536494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0588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6">
            <a:extLst>
              <a:ext uri="{FF2B5EF4-FFF2-40B4-BE49-F238E27FC236}">
                <a16:creationId xmlns:a16="http://schemas.microsoft.com/office/drawing/2014/main" id="{31D76120-0C60-BE39-4491-8F9D1DD87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51" y="-100052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7">
            <a:extLst>
              <a:ext uri="{FF2B5EF4-FFF2-40B4-BE49-F238E27FC236}">
                <a16:creationId xmlns:a16="http://schemas.microsoft.com/office/drawing/2014/main" id="{01763F3B-F6EC-82C8-DA7D-2A8095F5AC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9650" y="331788"/>
            <a:ext cx="10090150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Разное отношение к «другому»</a:t>
            </a:r>
          </a:p>
        </p:txBody>
      </p:sp>
      <p:sp>
        <p:nvSpPr>
          <p:cNvPr id="46085" name="Номер слайда 4">
            <a:extLst>
              <a:ext uri="{FF2B5EF4-FFF2-40B4-BE49-F238E27FC236}">
                <a16:creationId xmlns:a16="http://schemas.microsoft.com/office/drawing/2014/main" id="{DA203D93-BDAF-D6CE-A996-E403C46CBC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719539-437F-4864-B9E8-975AA0FD4058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86CEBDE-9D1D-ED57-CF41-573920908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2400" y="1727919"/>
            <a:ext cx="6624649" cy="339671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4DCD43-BF51-84EA-3359-CD89A71056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9319" y="5613002"/>
            <a:ext cx="536494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828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>
            <a:extLst>
              <a:ext uri="{FF2B5EF4-FFF2-40B4-BE49-F238E27FC236}">
                <a16:creationId xmlns:a16="http://schemas.microsoft.com/office/drawing/2014/main" id="{3FBA51AF-0727-4656-0129-20B47ABC2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587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7">
            <a:extLst>
              <a:ext uri="{FF2B5EF4-FFF2-40B4-BE49-F238E27FC236}">
                <a16:creationId xmlns:a16="http://schemas.microsoft.com/office/drawing/2014/main" id="{A60B147E-5CF6-594D-2E81-EF4321FB98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388" y="287338"/>
            <a:ext cx="10583862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Становление новой модели международного взаимодействия </a:t>
            </a:r>
          </a:p>
        </p:txBody>
      </p:sp>
      <p:sp>
        <p:nvSpPr>
          <p:cNvPr id="19460" name="TextBox 7">
            <a:extLst>
              <a:ext uri="{FF2B5EF4-FFF2-40B4-BE49-F238E27FC236}">
                <a16:creationId xmlns:a16="http://schemas.microsoft.com/office/drawing/2014/main" id="{ADAA0CB7-262F-A6F5-370C-2E9CE0B7F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165" y="1499533"/>
            <a:ext cx="1058386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Уважение интересов, ценностей и политических приоритетов взаимодействующих стран, взаимная безопасность.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Ориентация на взаимовыгодные формы сотрудничества.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Равноправие, отказ от обусловленности сделок, отсутствие диктата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Примеры: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создание «Сообщества единой судьбы человечества» (КНР, 2012): долгосрочный мир, всеобщая безопасность, совместное процветание, открытость и инклюзивность, чистота и красота.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Программа объединения БРИКС+.</a:t>
            </a:r>
          </a:p>
        </p:txBody>
      </p:sp>
      <p:sp>
        <p:nvSpPr>
          <p:cNvPr id="19461" name="Номер слайда 4">
            <a:extLst>
              <a:ext uri="{FF2B5EF4-FFF2-40B4-BE49-F238E27FC236}">
                <a16:creationId xmlns:a16="http://schemas.microsoft.com/office/drawing/2014/main" id="{18C720AD-2F9B-1A1D-E7D1-92827558FD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5DDD79-F314-43E9-94AF-7FDB587493A4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115D461-36E7-3815-8FE2-5D758F6699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9203" y="5625455"/>
            <a:ext cx="536494" cy="75597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FC9CADC3-AA9B-EB4C-1AC0-8778FC2D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9" y="150954"/>
            <a:ext cx="11522075" cy="617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03F74BBE-784B-71DD-5643-EA06806E2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8652" y="289955"/>
            <a:ext cx="9144769" cy="1007963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Роль китайской экономической модели в становлении нового мирового порядка</a:t>
            </a: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03CD7D8A-B4CF-4F8D-EBE0-686B9CF0C62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      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id="{1E80A2D8-FA1C-EE3E-8E86-8928C285D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419" y="1435575"/>
            <a:ext cx="10305208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Впервые после распада социалистической системы Китай предложил достаточно эффективную экономическую и политическую альтернативу капиталистической рыночной модели.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Она состоит из сочетания рыночных элементов и сильного государственного контроля. Государственные предприятия играют ключевую роль.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Китайская модель основана не на дальнейшей либерализации рынка, которая себя исчерпала, а на достижении технологического лидерства, сотрудничества и взаимной безопасности.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Решения Третьего пленума ЦК КПК (июль 2024 г.): продолжение рыночных реформ при сохранении роли государства в экономике.</a:t>
            </a:r>
            <a:endParaRPr kumimoji="0" lang="en-US" altLang="ru-RU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DF91D0C4-0B8B-186C-CD9D-0228E24AA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C680FE-BAB3-4F3F-B2D6-D543F9F907E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715460-B6A6-D1AF-4BF8-81849C983FB5}"/>
              </a:ext>
            </a:extLst>
          </p:cNvPr>
          <p:cNvSpPr txBox="1"/>
          <p:nvPr/>
        </p:nvSpPr>
        <p:spPr>
          <a:xfrm>
            <a:off x="2889397" y="-38650784"/>
            <a:ext cx="5991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936A8A9-443D-E1E5-62D8-EEE7157A0F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3592" y="5768017"/>
            <a:ext cx="424035" cy="59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175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C04D18-9BC9-450A-5C5F-763378F3E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A5703276-CAAD-F993-828F-30C236D46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9" y="150954"/>
            <a:ext cx="11522075" cy="617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20670D02-21EC-DFBC-55B3-4F0A50BECA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1996" y="308904"/>
            <a:ext cx="10786247" cy="1007963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Вместо заключения: условия для перехода к экономике развития</a:t>
            </a: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81418F91-2381-A1AE-29AB-4F0AD68FC08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      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id="{40F2376C-86DA-8A4A-A652-45C04CDC8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419" y="1435575"/>
            <a:ext cx="10511226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Материальные условия: </a:t>
            </a:r>
            <a:r>
              <a:rPr kumimoji="0" lang="ru-RU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рост военно-политического и экономического могущества стран, ориентированных на построение «экономики развития».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Нематериальные условия: </a:t>
            </a:r>
            <a:r>
              <a:rPr kumimoji="0" lang="ru-RU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изменения в содержании  фундаментальных социальных наук, связанные с формированием новой методологической основы, или системы основных предпосылок. Среди них  переход от модели </a:t>
            </a:r>
            <a:r>
              <a:rPr kumimoji="0" lang="en-US" altLang="ru-RU" sz="2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homo economicus</a:t>
            </a:r>
            <a:r>
              <a:rPr kumimoji="0" lang="ru-RU" altLang="ru-RU" sz="2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  <a:r>
              <a:rPr kumimoji="0" lang="ru-RU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к модели </a:t>
            </a:r>
            <a:r>
              <a:rPr kumimoji="0" lang="en-US" altLang="ru-RU" sz="2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homo </a:t>
            </a:r>
            <a:r>
              <a:rPr kumimoji="0" lang="en-US" altLang="ru-RU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socialis</a:t>
            </a:r>
            <a:r>
              <a:rPr kumimoji="0" lang="ru-RU" altLang="ru-RU" sz="2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,</a:t>
            </a:r>
            <a:r>
              <a:rPr kumimoji="0" lang="ru-RU" altLang="ru-RU" sz="2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  <a:r>
              <a:rPr kumimoji="0" lang="ru-RU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т.е. человека, ориентированного не только на собственные достижения, но на становление лучшего и справедливого мира вокруг него. </a:t>
            </a:r>
            <a:endParaRPr kumimoji="0" lang="en-US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A3F517EC-83C6-6390-19FA-05C1771A6A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C680FE-BAB3-4F3F-B2D6-D543F9F907E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D32DCE-5EF3-74E2-CC1C-24CF317D8A16}"/>
              </a:ext>
            </a:extLst>
          </p:cNvPr>
          <p:cNvSpPr txBox="1"/>
          <p:nvPr/>
        </p:nvSpPr>
        <p:spPr>
          <a:xfrm>
            <a:off x="2889397" y="-38650784"/>
            <a:ext cx="5991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3ABF001-65DB-29E2-5A9E-E6FF877BA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1409" y="5632606"/>
            <a:ext cx="536494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8894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1BB8F-83AF-770D-D816-C3D1C3174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8FD1ECAD-D974-888B-16CA-A885F0695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43"/>
            <a:ext cx="11522075" cy="645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0783AF28-641C-F695-7554-AB1A2B2535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1996" y="308904"/>
            <a:ext cx="10786247" cy="1007963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Пол Самуэльсон (1915-2009)</a:t>
            </a: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8D3BC359-5458-7B27-1812-B7C6286749B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      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id="{9DB700DC-027A-7CF2-6588-B11D6C4DB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3732" y="1068032"/>
            <a:ext cx="3653221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“I don't care who writes a nation's laws,</a:t>
            </a:r>
            <a:r>
              <a:rPr kumimoji="0" lang="ru-RU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  <a:r>
              <a:rPr kumimoji="0" lang="en-US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— or crafts its advanced treatises —if I can write its economics textbooks"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ru-RU" sz="2600" dirty="0">
                <a:solidFill>
                  <a:srgbClr val="002060"/>
                </a:solidFill>
                <a:latin typeface="Myriad Pro" panose="020B0503030403020204" pitchFamily="34" charset="0"/>
              </a:rPr>
              <a:t>(</a:t>
            </a:r>
            <a:r>
              <a:rPr kumimoji="0" lang="ru-RU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«Мне все равно, кто пишет законы страны, - или создает передовые трактаты, -  если я могу писать её учебники по экономике».</a:t>
            </a:r>
            <a:endParaRPr kumimoji="0" lang="en-US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3EDCCF54-01F5-C437-323C-52E1AC23E7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C680FE-BAB3-4F3F-B2D6-D543F9F907E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4B0FF4-66EA-E6E7-663D-13A1674C1000}"/>
              </a:ext>
            </a:extLst>
          </p:cNvPr>
          <p:cNvSpPr txBox="1"/>
          <p:nvPr/>
        </p:nvSpPr>
        <p:spPr>
          <a:xfrm>
            <a:off x="2889397" y="-38650784"/>
            <a:ext cx="5991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D5EA991-9BDA-F61A-EBAA-99CEF3EE79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1409" y="5632606"/>
            <a:ext cx="536494" cy="75597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598B43-47AE-6851-BE1A-8E167E670A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2934" y="1528460"/>
            <a:ext cx="3467332" cy="34673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557B1F1-AB49-F8C5-7A11-E27D2A0003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254" y="1528460"/>
            <a:ext cx="2921718" cy="42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882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8">
            <a:extLst>
              <a:ext uri="{FF2B5EF4-FFF2-40B4-BE49-F238E27FC236}">
                <a16:creationId xmlns:a16="http://schemas.microsoft.com/office/drawing/2014/main" id="{336E67D3-3898-8DE2-3488-ECF7F031D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563"/>
            <a:ext cx="11522075" cy="646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9">
            <a:extLst>
              <a:ext uri="{FF2B5EF4-FFF2-40B4-BE49-F238E27FC236}">
                <a16:creationId xmlns:a16="http://schemas.microsoft.com/office/drawing/2014/main" id="{7004178E-4C9B-4CDA-3F17-EF9C7F253B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8063" y="288925"/>
            <a:ext cx="9291637" cy="5400675"/>
          </a:xfrm>
          <a:solidFill>
            <a:schemeClr val="accent1"/>
          </a:solidFill>
        </p:spPr>
        <p:txBody>
          <a:bodyPr/>
          <a:lstStyle/>
          <a:p>
            <a:pPr eaLnBrk="1" hangingPunct="1">
              <a:defRPr/>
            </a:pPr>
            <a:br>
              <a:rPr lang="ru-RU" altLang="ru-RU" sz="3200" dirty="0">
                <a:solidFill>
                  <a:srgbClr val="004C86"/>
                </a:solidFill>
                <a:latin typeface="+mn-lt"/>
              </a:rPr>
            </a:br>
            <a:br>
              <a:rPr lang="ru-RU" altLang="ru-RU" sz="3200" dirty="0">
                <a:solidFill>
                  <a:srgbClr val="004C86"/>
                </a:solidFill>
                <a:latin typeface="+mn-lt"/>
              </a:rPr>
            </a:br>
            <a:r>
              <a:rPr lang="ru-RU" altLang="ru-RU" sz="3200" dirty="0">
                <a:solidFill>
                  <a:srgbClr val="004C86"/>
                </a:solidFill>
                <a:latin typeface="+mn-lt"/>
              </a:rPr>
              <a:t>«</a:t>
            </a:r>
            <a:r>
              <a:rPr lang="ru-RU" altLang="ru-RU" sz="2400" dirty="0">
                <a:solidFill>
                  <a:srgbClr val="004C86"/>
                </a:solidFill>
                <a:latin typeface="+mn-lt"/>
              </a:rPr>
              <a:t>Переход к экономике развития – это реальность нового мирового порядка»</a:t>
            </a:r>
            <a:r>
              <a:rPr lang="ru-RU" altLang="ru-RU" sz="2400" i="1" dirty="0">
                <a:solidFill>
                  <a:srgbClr val="004C86"/>
                </a:solidFill>
                <a:latin typeface="+mn-lt"/>
              </a:rPr>
              <a:t>.</a:t>
            </a:r>
            <a:br>
              <a:rPr lang="ru-RU" altLang="ru-RU" sz="3200" dirty="0">
                <a:solidFill>
                  <a:srgbClr val="004C86"/>
                </a:solidFill>
                <a:latin typeface="+mn-lt"/>
              </a:rPr>
            </a:br>
            <a:r>
              <a:rPr lang="ru-RU" altLang="ru-RU" sz="3200" dirty="0">
                <a:solidFill>
                  <a:srgbClr val="004C86"/>
                </a:solidFill>
                <a:latin typeface="+mn-lt"/>
              </a:rPr>
              <a:t>Светлана Георгиевна Кирдина-Чэндлер</a:t>
            </a:r>
            <a:br>
              <a:rPr lang="en-GB" altLang="ru-RU" sz="3200" dirty="0">
                <a:solidFill>
                  <a:srgbClr val="004C86"/>
                </a:solidFill>
                <a:latin typeface="+mn-lt"/>
              </a:rPr>
            </a:br>
            <a:r>
              <a:rPr lang="en-GB" altLang="ru-RU" sz="2800" i="1" dirty="0" err="1">
                <a:solidFill>
                  <a:srgbClr val="004C86"/>
                </a:solidFill>
                <a:latin typeface="+mn-lt"/>
              </a:rPr>
              <a:t>kirdina</a:t>
            </a:r>
            <a:r>
              <a:rPr lang="en-GB" altLang="ru-RU" sz="2800" i="1" dirty="0">
                <a:solidFill>
                  <a:srgbClr val="004C86"/>
                </a:solidFill>
                <a:latin typeface="+mn-lt"/>
              </a:rPr>
              <a:t>@</a:t>
            </a:r>
            <a:r>
              <a:rPr lang="en-US" altLang="ru-RU" sz="2800" i="1" dirty="0">
                <a:solidFill>
                  <a:srgbClr val="004C86"/>
                </a:solidFill>
                <a:latin typeface="+mn-lt"/>
              </a:rPr>
              <a:t>bk</a:t>
            </a:r>
            <a:r>
              <a:rPr lang="en-GB" altLang="ru-RU" sz="2800" i="1" dirty="0">
                <a:solidFill>
                  <a:srgbClr val="004C86"/>
                </a:solidFill>
                <a:latin typeface="+mn-lt"/>
              </a:rPr>
              <a:t>.ru</a:t>
            </a:r>
            <a:br>
              <a:rPr lang="en-GB" altLang="ru-RU" sz="2800" i="1" dirty="0">
                <a:solidFill>
                  <a:srgbClr val="004C86"/>
                </a:solidFill>
                <a:latin typeface="+mn-lt"/>
              </a:rPr>
            </a:br>
            <a:r>
              <a:rPr lang="en-US" altLang="ru-RU" sz="2800" i="1" dirty="0">
                <a:solidFill>
                  <a:srgbClr val="004C86"/>
                </a:solidFill>
                <a:latin typeface="+mn-lt"/>
              </a:rPr>
              <a:t>www.k</a:t>
            </a:r>
            <a:r>
              <a:rPr lang="en-GB" altLang="ru-RU" sz="2800" i="1" dirty="0">
                <a:solidFill>
                  <a:srgbClr val="004C86"/>
                </a:solidFill>
                <a:latin typeface="+mn-lt"/>
              </a:rPr>
              <a:t>irdina.ru</a:t>
            </a:r>
            <a:br>
              <a:rPr lang="en-GB" altLang="ru-RU" sz="4000" dirty="0">
                <a:latin typeface="+mn-lt"/>
              </a:rPr>
            </a:br>
            <a:r>
              <a:rPr lang="ru-RU" altLang="ru-RU" sz="4000" dirty="0">
                <a:latin typeface="+mn-lt"/>
              </a:rPr>
              <a:t>  </a:t>
            </a:r>
            <a:br>
              <a:rPr lang="en-US" altLang="ru-RU" sz="4000" dirty="0">
                <a:latin typeface="+mn-lt"/>
              </a:rPr>
            </a:br>
            <a:br>
              <a:rPr lang="en-US" altLang="ru-RU" sz="4000" dirty="0">
                <a:latin typeface="+mn-lt"/>
              </a:rPr>
            </a:br>
            <a:br>
              <a:rPr lang="ru-RU" altLang="ru-RU" sz="4000" dirty="0">
                <a:latin typeface="+mn-lt"/>
              </a:rPr>
            </a:br>
            <a:r>
              <a:rPr lang="ru-RU" altLang="ru-RU" sz="3600" b="1" dirty="0">
                <a:solidFill>
                  <a:srgbClr val="004C86"/>
                </a:solidFill>
                <a:latin typeface="+mn-lt"/>
              </a:rPr>
              <a:t>Спасибо за внимание!</a:t>
            </a:r>
            <a:br>
              <a:rPr lang="ru-RU" altLang="ru-RU" sz="3600" b="1" dirty="0">
                <a:solidFill>
                  <a:srgbClr val="004C86"/>
                </a:solidFill>
                <a:latin typeface="+mn-lt"/>
              </a:rPr>
            </a:br>
            <a:br>
              <a:rPr lang="ru-RU" altLang="ru-RU" sz="1800" dirty="0">
                <a:solidFill>
                  <a:srgbClr val="004C86"/>
                </a:solidFill>
                <a:latin typeface="+mn-lt"/>
              </a:rPr>
            </a:br>
            <a:br>
              <a:rPr lang="ru-RU" altLang="ru-RU" sz="3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endParaRPr lang="ru-RU" altLang="ru-RU" sz="32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2228" name="Номер слайда 1">
            <a:extLst>
              <a:ext uri="{FF2B5EF4-FFF2-40B4-BE49-F238E27FC236}">
                <a16:creationId xmlns:a16="http://schemas.microsoft.com/office/drawing/2014/main" id="{73655BB6-B996-D4AF-A9CB-DB809F06BC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B09F42-00FE-4A59-A006-F10D099E9C20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ru-RU" altLang="ru-RU" sz="140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D14ABAB-8045-6EA5-60E9-4E6341766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7733" y="2989262"/>
            <a:ext cx="2292295" cy="14448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8BE58-A99B-55D4-CE95-9566DAB98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BD95BD2E-D7DF-052E-B20B-EC0434AE1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A596341F-17C3-0199-6051-F89CAFE817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388" y="358983"/>
            <a:ext cx="10583862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Со времен Адама Смита (1723-1790) экономическая теория исследует преимущественно экономический рост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2D85A9C3-00EF-ECFC-E517-B7CA76778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6E508120-7293-682B-B8A5-4449A53FA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244" y="1943943"/>
            <a:ext cx="1009015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…положительная количественная динамика основных макроэкономических показателей: 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уровень доходов 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населения и долгосрочные 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темпы роста (прироста) ВВП 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в целом по стране и на душу населения.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Теории экономического роста исследуют причины межстрановых различий этих показателей, факторы выхода на траекторию устойчивого роста и поддержания 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высоких темпов роста на длительном интервале времени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. </a:t>
            </a: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E669E4ED-1B8A-0821-D9E1-9436A6B8D9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336C62-64EA-457A-810E-1BB0157F135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05B5ACA-9F95-4065-87CB-63F977AC0F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0816" y="5655834"/>
            <a:ext cx="544998" cy="76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080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A6CBF-F273-3134-29BB-326A4E081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477F39-CE83-7783-EA08-03F1A6E5B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258763"/>
            <a:ext cx="10369550" cy="1829196"/>
          </a:xfrm>
        </p:spPr>
        <p:txBody>
          <a:bodyPr/>
          <a:lstStyle/>
          <a:p>
            <a:endParaRPr lang="ru-RU" sz="1600" dirty="0">
              <a:solidFill>
                <a:srgbClr val="004C86"/>
              </a:solidFill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CB20AA84-F614-4B77-2833-59E3C33E260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384773" y="2231975"/>
          <a:ext cx="5040559" cy="2808312"/>
        </p:xfrm>
        <a:graphic>
          <a:graphicData uri="http://schemas.openxmlformats.org/drawingml/2006/table">
            <a:tbl>
              <a:tblPr firstRow="1" firstCol="1" bandRow="1"/>
              <a:tblGrid>
                <a:gridCol w="2992501">
                  <a:extLst>
                    <a:ext uri="{9D8B030D-6E8A-4147-A177-3AD203B41FA5}">
                      <a16:colId xmlns:a16="http://schemas.microsoft.com/office/drawing/2014/main" val="1406411007"/>
                    </a:ext>
                  </a:extLst>
                </a:gridCol>
                <a:gridCol w="2048058">
                  <a:extLst>
                    <a:ext uri="{9D8B030D-6E8A-4147-A177-3AD203B41FA5}">
                      <a16:colId xmlns:a16="http://schemas.microsoft.com/office/drawing/2014/main" val="1898651216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4400" kern="10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2000-2010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4400" kern="100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4.0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097801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4400" kern="10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2011-2021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4400" kern="10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3.2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1231042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4400" kern="100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2022-2030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4400" kern="100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&lt; 2.2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915195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0B675F8-DED0-56E0-5493-3D087ECA6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9F616B-E431-4898-8C05-756209245013}" type="slidenum">
              <a:rPr lang="ru-RU" altLang="ru-RU" smtClean="0"/>
              <a:pPr>
                <a:defRPr/>
              </a:pPr>
              <a:t>40</a:t>
            </a:fld>
            <a:endParaRPr lang="ru-RU" alt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FAB0CD-1BDA-215A-D9C1-4EDA8EC42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687" y="687387"/>
            <a:ext cx="78867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749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FC9CADC3-AA9B-EB4C-1AC0-8778FC2D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2" y="42948"/>
            <a:ext cx="11522075" cy="630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03F74BBE-784B-71DD-5643-EA06806E2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8652" y="289955"/>
            <a:ext cx="9144769" cy="1007963"/>
          </a:xfrm>
        </p:spPr>
        <p:txBody>
          <a:bodyPr/>
          <a:lstStyle/>
          <a:p>
            <a:pPr eaLnBrk="1" hangingPunct="1"/>
            <a:r>
              <a:rPr lang="en-US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The growing role of Chinese SOEs in China and the global world</a:t>
            </a:r>
            <a:endParaRPr lang="ru-RU" altLang="ru-RU" sz="36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03CD7D8A-B4CF-4F8D-EBE0-686B9CF0C62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      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id="{1E80A2D8-FA1C-EE3E-8E86-8928C285D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911" y="1439887"/>
            <a:ext cx="10088562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ru-RU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The total capital of firms with some level of state ownership has risen to roughly </a:t>
            </a:r>
            <a:r>
              <a:rPr kumimoji="0" lang="en-US" altLang="ru-RU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68% of total capital </a:t>
            </a:r>
            <a:r>
              <a:rPr kumimoji="0" lang="en-US" altLang="ru-RU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of all firms in the economy in 2017. The share owned by the central government has declined while that of local governments has risen.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ru-RU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Mixed state and private ownership is associated with</a:t>
            </a:r>
            <a:r>
              <a:rPr kumimoji="0" lang="en-US" altLang="ru-RU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higher firm growth, productivity, and profitability</a:t>
            </a:r>
            <a:r>
              <a:rPr kumimoji="0" lang="en-US" altLang="ru-RU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  <a:r>
              <a:rPr kumimoji="0" lang="ru-RU" altLang="ru-RU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(</a:t>
            </a:r>
            <a:r>
              <a:rPr kumimoji="0" lang="en-US" altLang="ru-RU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Allen, Cai, Gu, Qian, Zhao, Zhu, Wu, 2022).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ru-RU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SOEs play an increasingly </a:t>
            </a:r>
            <a:r>
              <a:rPr kumimoji="0" lang="en-US" altLang="ru-RU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important role </a:t>
            </a:r>
            <a:r>
              <a:rPr kumimoji="0" lang="en-US" altLang="ru-RU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in today’s global economy (Lin, Lu, Zhang , Zheng, 2020). Since 2020 China has had </a:t>
            </a:r>
            <a:r>
              <a:rPr kumimoji="0" lang="en-US" altLang="ru-RU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the largest number </a:t>
            </a:r>
            <a:r>
              <a:rPr kumimoji="0" lang="en-US" altLang="ru-RU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of companies on </a:t>
            </a:r>
            <a:r>
              <a:rPr kumimoji="0" lang="en-US" altLang="ru-RU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the Global 500 </a:t>
            </a:r>
            <a:r>
              <a:rPr kumimoji="0" lang="en-US" altLang="ru-RU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List (most of them are associated with governments).</a:t>
            </a: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DF91D0C4-0B8B-186C-CD9D-0228E24AA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C680FE-BAB3-4F3F-B2D6-D543F9F907E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715460-B6A6-D1AF-4BF8-81849C983FB5}"/>
              </a:ext>
            </a:extLst>
          </p:cNvPr>
          <p:cNvSpPr txBox="1"/>
          <p:nvPr/>
        </p:nvSpPr>
        <p:spPr>
          <a:xfrm>
            <a:off x="2889397" y="-38650784"/>
            <a:ext cx="5991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041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AC7594-3A48-FC54-B9DC-99B1AAAE7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013" y="5936605"/>
            <a:ext cx="4792221" cy="87002"/>
          </a:xfrm>
        </p:spPr>
        <p:txBody>
          <a:bodyPr/>
          <a:lstStyle/>
          <a:p>
            <a:r>
              <a:rPr lang="en-GB" sz="1100" dirty="0"/>
              <a:t>https://guru.nes.ru/sem-vekov-istorii-glavnoe-ne-padat-ekonomikoj.html</a:t>
            </a:r>
            <a:endParaRPr lang="ru-RU" sz="11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E82C194-36D8-CF35-31AD-5252762FB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2123" y="2436192"/>
            <a:ext cx="5913973" cy="3456608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D3DABE-3EC8-5D32-74DF-667B84D4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9F616B-E431-4898-8C05-756209245013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F56506-EEFB-6D2C-4AB3-AC9A8A5CE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04" y="404917"/>
            <a:ext cx="4846992" cy="339416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18DF508-42A9-2B8F-5341-22E5C8448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928" y="5272502"/>
            <a:ext cx="768163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23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CE064-EFC4-8251-9E62-1C80F0BAB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4CB8686F-B63A-51AB-195C-EF10F81F9B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182" y="3240087"/>
            <a:ext cx="11377264" cy="1512887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b="1" dirty="0">
                <a:solidFill>
                  <a:srgbClr val="004C86"/>
                </a:solidFill>
              </a:rPr>
              <a:t>Но нынче что-то пошло не так                                с экономическим ростом…</a:t>
            </a:r>
            <a:endParaRPr lang="ru-RU" altLang="ru-RU" sz="3600" b="1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7171" name="Rectangle 8">
            <a:extLst>
              <a:ext uri="{FF2B5EF4-FFF2-40B4-BE49-F238E27FC236}">
                <a16:creationId xmlns:a16="http://schemas.microsoft.com/office/drawing/2014/main" id="{EDD2F853-5478-A84D-06F2-5EEF072D0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25" y="5732463"/>
            <a:ext cx="115220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7172" name="Номер слайда 2">
            <a:extLst>
              <a:ext uri="{FF2B5EF4-FFF2-40B4-BE49-F238E27FC236}">
                <a16:creationId xmlns:a16="http://schemas.microsoft.com/office/drawing/2014/main" id="{2231B4E0-879D-F170-1647-A6C35B3560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0837072-53D1-002C-EA93-03A1173C0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45" y="359767"/>
            <a:ext cx="602901" cy="84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4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525BD-9A54-579D-59A8-8F63C5590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258763"/>
            <a:ext cx="10369550" cy="1829196"/>
          </a:xfrm>
        </p:spPr>
        <p:txBody>
          <a:bodyPr/>
          <a:lstStyle/>
          <a:p>
            <a:r>
              <a:rPr kumimoji="0" lang="ru-RU" altLang="ru-RU" sz="3400" b="1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rPr>
              <a:t>Среднегодовые темпы прироста мирового ВВП, %</a:t>
            </a:r>
            <a:br>
              <a:rPr kumimoji="0" lang="ru-RU" altLang="ru-RU" sz="3400" b="1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rPr>
            </a:br>
            <a:r>
              <a:rPr lang="ru-RU" sz="1600" dirty="0">
                <a:solidFill>
                  <a:srgbClr val="004C86"/>
                </a:solidFill>
              </a:rPr>
              <a:t>(«Обзор актуальных прогнозов мировой экономики», Национальный центр научно-технологического и социально-экономического прогнозирования» программы«Приоритет-2030»).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9599A149-300A-7D7D-DAA5-E44EA55397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5142257"/>
              </p:ext>
            </p:extLst>
          </p:nvPr>
        </p:nvGraphicFramePr>
        <p:xfrm>
          <a:off x="4728004" y="2447999"/>
          <a:ext cx="5040560" cy="2808312"/>
        </p:xfrm>
        <a:graphic>
          <a:graphicData uri="http://schemas.openxmlformats.org/drawingml/2006/table">
            <a:tbl>
              <a:tblPr firstRow="1" firstCol="1" bandRow="1"/>
              <a:tblGrid>
                <a:gridCol w="3462751">
                  <a:extLst>
                    <a:ext uri="{9D8B030D-6E8A-4147-A177-3AD203B41FA5}">
                      <a16:colId xmlns:a16="http://schemas.microsoft.com/office/drawing/2014/main" val="1406411007"/>
                    </a:ext>
                  </a:extLst>
                </a:gridCol>
                <a:gridCol w="1577809">
                  <a:extLst>
                    <a:ext uri="{9D8B030D-6E8A-4147-A177-3AD203B41FA5}">
                      <a16:colId xmlns:a16="http://schemas.microsoft.com/office/drawing/2014/main" val="1898651216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4400" kern="100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2000-2010 гг.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4400" kern="100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4.0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097801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4400" kern="100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2011-2021 гг.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4400" kern="10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3.2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1231042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4400" kern="100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2022-2030 гг.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4400" kern="100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&lt; 2.2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915195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61C8A-DCD3-AB38-58B2-97689E546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9F616B-E431-4898-8C05-756209245013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85CB84E-8D6E-D0EA-9A08-C962F48CC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64" y="2447999"/>
            <a:ext cx="3190319" cy="20233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3B5855-2EDC-1F5C-614E-B80E5A58E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8488" y="5497115"/>
            <a:ext cx="574649" cy="80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101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5FE38-6777-AA6A-8A69-482746696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5EDE827A-8912-4FDD-2585-0C354D795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525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B9E55FB9-5655-6753-AE50-934EEB747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0517" y="287338"/>
            <a:ext cx="10317733" cy="1152525"/>
          </a:xfrm>
        </p:spPr>
        <p:txBody>
          <a:bodyPr/>
          <a:lstStyle/>
          <a:p>
            <a:pPr eaLnBrk="1" hangingPunct="1"/>
            <a:r>
              <a:rPr lang="ru-RU" altLang="ru-RU" sz="3200" b="1" dirty="0">
                <a:solidFill>
                  <a:srgbClr val="004C86"/>
                </a:solidFill>
                <a:latin typeface="Myriad Pro" panose="020B0503030403020204" pitchFamily="34" charset="0"/>
              </a:rPr>
              <a:t>Бедность снова стала расти 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20760CC8-1A4D-819C-5F05-CF23F1497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543E97E4-76A8-3329-ECE6-886BDF0DF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42" y="1392767"/>
            <a:ext cx="1031773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defRPr/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В  1970-2000-е гг. </a:t>
            </a:r>
            <a:r>
              <a:rPr lang="ru-RU" altLang="ru-RU" sz="2800" dirty="0">
                <a:solidFill>
                  <a:srgbClr val="FF0000"/>
                </a:solidFill>
                <a:latin typeface="Myriad Pro" panose="020B0503030403020204" pitchFamily="34" charset="0"/>
              </a:rPr>
              <a:t>бедность в мире сокращалась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: число бедных снизилось с 1млрд. 323 млн.  до 730 млн. чел.,  а крайне бедных – с 554 млн. до </a:t>
            </a:r>
            <a:r>
              <a:rPr lang="ru-RU" altLang="ru-RU" sz="2800" dirty="0">
                <a:solidFill>
                  <a:srgbClr val="FF0000"/>
                </a:solidFill>
                <a:latin typeface="Myriad Pro" panose="020B0503030403020204" pitchFamily="34" charset="0"/>
              </a:rPr>
              <a:t>334 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млн. чел. (данные ООН). </a:t>
            </a:r>
          </a:p>
          <a:p>
            <a:pPr lvl="0">
              <a:spcBef>
                <a:spcPct val="0"/>
              </a:spcBef>
              <a:defRPr/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Но </a:t>
            </a:r>
            <a:r>
              <a:rPr lang="ru-RU" altLang="ru-RU" sz="2800" dirty="0">
                <a:solidFill>
                  <a:srgbClr val="FF0000"/>
                </a:solidFill>
                <a:latin typeface="Myriad Pro" panose="020B0503030403020204" pitchFamily="34" charset="0"/>
              </a:rPr>
              <a:t>с 2019 г. положительная динамика прекратилась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:  доля населения за чертой крайней бедности, достигла в 2020 г. 9,3 % против 8,4 %  2019 г., и в 2024 г. в мире уже как минимум                       </a:t>
            </a:r>
            <a:r>
              <a:rPr lang="ru-RU" altLang="ru-RU" sz="2800" dirty="0">
                <a:solidFill>
                  <a:srgbClr val="FF0000"/>
                </a:solidFill>
                <a:latin typeface="Myriad Pro" panose="020B0503030403020204" pitchFamily="34" charset="0"/>
              </a:rPr>
              <a:t>1.1 млрд. чел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. – крайне бедные (менее 2.15 </a:t>
            </a:r>
            <a:r>
              <a:rPr lang="en-US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$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 в день по ППС).  </a:t>
            </a:r>
          </a:p>
          <a:p>
            <a:pPr lvl="0">
              <a:spcBef>
                <a:spcPct val="0"/>
              </a:spcBef>
              <a:defRPr/>
            </a:pPr>
            <a:r>
              <a:rPr lang="ru-RU" altLang="ru-RU" sz="2800" dirty="0">
                <a:solidFill>
                  <a:srgbClr val="FF0000"/>
                </a:solidFill>
                <a:latin typeface="Myriad Pro" panose="020B0503030403020204" pitchFamily="34" charset="0"/>
              </a:rPr>
              <a:t>В США растет доля бедных: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 12,4% в 2022 г. против 7,8% в 2021.</a:t>
            </a:r>
            <a:endParaRPr kumimoji="0" lang="ru-RU" altLang="ru-R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24C98987-0B63-1780-F64E-D7D7EAE81D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336C62-64EA-457A-810E-1BB0157F135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DFCD157-1123-4D82-A779-4FBB8D1ADC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3565" y="5708650"/>
            <a:ext cx="511929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37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65508-9C4E-FEC0-5C06-969EF8EA9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2387B7B5-BD43-038E-4C48-965BD24BD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" y="-216297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AC2BA857-7001-7421-86C7-6C973F3203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4342" y="101763"/>
            <a:ext cx="10317733" cy="1152525"/>
          </a:xfrm>
        </p:spPr>
        <p:txBody>
          <a:bodyPr/>
          <a:lstStyle/>
          <a:p>
            <a:pPr eaLnBrk="1" hangingPunct="1"/>
            <a:r>
              <a:rPr lang="ru-RU" altLang="ru-RU" sz="3200" b="1" dirty="0">
                <a:solidFill>
                  <a:srgbClr val="004C86"/>
                </a:solidFill>
                <a:latin typeface="Myriad Pro" panose="020B0503030403020204" pitchFamily="34" charset="0"/>
              </a:rPr>
              <a:t>Рост неравенства в  доходах 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6656AE92-542D-9263-C641-8AF5A6DEA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8094AE02-9D4A-8D6E-B380-E2A03859F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9349" y="1403880"/>
            <a:ext cx="532859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defRPr/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Книга «Капитал в XXI веке»                             (фр. 2013, англ. и нем. – 2014,       рус. – 2015).</a:t>
            </a:r>
          </a:p>
          <a:p>
            <a:pPr lvl="0">
              <a:spcBef>
                <a:spcPct val="0"/>
              </a:spcBef>
              <a:defRPr/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Неравенство доходов в Европе и Соединенных Штатах не только  сохраняется, но растет в </a:t>
            </a:r>
            <a:r>
              <a:rPr lang="en-US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XXI 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в. : отмечается </a:t>
            </a:r>
            <a:r>
              <a:rPr lang="ru-RU" altLang="ru-RU" sz="2800" dirty="0">
                <a:solidFill>
                  <a:srgbClr val="FF0000"/>
                </a:solidFill>
                <a:latin typeface="Myriad Pro" panose="020B0503030403020204" pitchFamily="34" charset="0"/>
              </a:rPr>
              <a:t>рост  концентрации богатства </a:t>
            </a:r>
            <a:r>
              <a:rPr lang="ru-RU" alt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(«богатые богатеют, бедные беднеют»). </a:t>
            </a:r>
            <a:endParaRPr kumimoji="0" lang="ru-RU" altLang="ru-RU" sz="2800" b="0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B2D68DAA-C210-12E9-FD04-F7AB1824BF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336C62-64EA-457A-810E-1BB0157F135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5D18A14-182A-1941-AA5F-906D4DA5F2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325" y="1175632"/>
            <a:ext cx="3528392" cy="520676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806E4A-9F14-8A7E-3432-A294CE8DB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6196" y="5563997"/>
            <a:ext cx="579753" cy="81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24071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14620</TotalTime>
  <Words>2406</Words>
  <Application>Microsoft Office PowerPoint</Application>
  <PresentationFormat>Произвольный</PresentationFormat>
  <Paragraphs>268</Paragraphs>
  <Slides>41</Slides>
  <Notes>37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41</vt:i4>
      </vt:variant>
    </vt:vector>
  </HeadingPairs>
  <TitlesOfParts>
    <vt:vector size="49" baseType="lpstr">
      <vt:lpstr>Aptos</vt:lpstr>
      <vt:lpstr>Arial</vt:lpstr>
      <vt:lpstr>Arial Nova Light</vt:lpstr>
      <vt:lpstr>Calibri</vt:lpstr>
      <vt:lpstr>Myriad Pro</vt:lpstr>
      <vt:lpstr>Myriad Pro Light</vt:lpstr>
      <vt:lpstr>Оформление по умолчанию</vt:lpstr>
      <vt:lpstr>2_Оформление по умолчанию</vt:lpstr>
      <vt:lpstr>Презентация PowerPoint</vt:lpstr>
      <vt:lpstr>Презентация PowerPoint</vt:lpstr>
      <vt:lpstr> Предмет спора –  экономический рост (экономика роста) или экономическое развитие (экономика развития)?</vt:lpstr>
      <vt:lpstr>Со времен Адама Смита (1723-1790) экономическая теория исследует преимущественно экономический рост</vt:lpstr>
      <vt:lpstr>https://guru.nes.ru/sem-vekov-istorii-glavnoe-ne-padat-ekonomikoj.html</vt:lpstr>
      <vt:lpstr>Но нынче что-то пошло не так                                с экономическим ростом…</vt:lpstr>
      <vt:lpstr>Среднегодовые темпы прироста мирового ВВП, % («Обзор актуальных прогнозов мировой экономики», Национальный центр научно-технологического и социально-экономического прогнозирования» программы«Приоритет-2030»).</vt:lpstr>
      <vt:lpstr>Бедность снова стала расти </vt:lpstr>
      <vt:lpstr>Рост неравенства в  доходах </vt:lpstr>
      <vt:lpstr>Экономический рост привёл к поликризису?</vt:lpstr>
      <vt:lpstr>Экономика роста себя исчерпывает?              Необходим переход к экономике развития.</vt:lpstr>
      <vt:lpstr>Экономика развития</vt:lpstr>
      <vt:lpstr>Почему доминировали  теории экономического роста, а не экономического развития?</vt:lpstr>
      <vt:lpstr>Но ситуация меняется. Наступает новый мировой порядок.</vt:lpstr>
      <vt:lpstr>Определение мирового порядка</vt:lpstr>
      <vt:lpstr>Предыдущий «новый мировой порядок»</vt:lpstr>
      <vt:lpstr>  Глобализация предполагала унификацию мировых процессов по универсальным правилам и опиралась на теорию экономического роста </vt:lpstr>
      <vt:lpstr>Столкновение двух тенденций</vt:lpstr>
      <vt:lpstr> Смена лидера: доли США и Китая в мировом ВВП, XXI в.</vt:lpstr>
      <vt:lpstr>Презентация PowerPoint</vt:lpstr>
      <vt:lpstr>Что идет на смену?</vt:lpstr>
      <vt:lpstr>  ?  </vt:lpstr>
      <vt:lpstr>Биполярность (через создание коалиций)</vt:lpstr>
      <vt:lpstr>Презентация PowerPoint</vt:lpstr>
      <vt:lpstr>Вместо гегемонии  - биполяризация (биполярная модель ≠ # модель «центр-периферия»)</vt:lpstr>
      <vt:lpstr>Взгляд назад…</vt:lpstr>
      <vt:lpstr>Доли ВВП  стран с доминированием Х-матрицы (серая линия) и Y-матрицы (черная линия), 1820-2020-е гг.            (выборка  стран, производящих  85-90 % мирового ВВП)</vt:lpstr>
      <vt:lpstr>Кристаллизация международных биполярных коалиций</vt:lpstr>
      <vt:lpstr>Core of  the Western coalition:                                                      NATO and the European Union, 2001–2024</vt:lpstr>
      <vt:lpstr>The core of the Non-Western coalition:                                              the SCO, BRICS+ and CIS, 2001-2024</vt:lpstr>
      <vt:lpstr>Динамика коалиций</vt:lpstr>
      <vt:lpstr>Новые лидеры – впервые за 300 лет                             не с Запада</vt:lpstr>
      <vt:lpstr>Новые лидеры – новые правила? </vt:lpstr>
      <vt:lpstr>Разное отношение к «другому»</vt:lpstr>
      <vt:lpstr>Становление новой модели международного взаимодействия </vt:lpstr>
      <vt:lpstr>Роль китайской экономической модели в становлении нового мирового порядка</vt:lpstr>
      <vt:lpstr>Вместо заключения: условия для перехода к экономике развития</vt:lpstr>
      <vt:lpstr>Пол Самуэльсон (1915-2009)</vt:lpstr>
      <vt:lpstr>  «Переход к экономике развития – это реальность нового мирового порядка». Светлана Георгиевна Кирдина-Чэндлер kirdina@bk.ru www.kirdina.ru      Спасибо за внимание!   </vt:lpstr>
      <vt:lpstr>Презентация PowerPoint</vt:lpstr>
      <vt:lpstr>The growing role of Chinese SOEs in China and the global world</vt:lpstr>
    </vt:vector>
  </TitlesOfParts>
  <Company>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name</dc:creator>
  <cp:lastModifiedBy>Svetlana Kirdina</cp:lastModifiedBy>
  <cp:revision>219</cp:revision>
  <dcterms:created xsi:type="dcterms:W3CDTF">2021-12-07T13:39:17Z</dcterms:created>
  <dcterms:modified xsi:type="dcterms:W3CDTF">2024-11-04T15:09:25Z</dcterms:modified>
</cp:coreProperties>
</file>