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8"/>
  </p:notesMasterIdLst>
  <p:sldIdLst>
    <p:sldId id="259" r:id="rId2"/>
    <p:sldId id="260" r:id="rId3"/>
    <p:sldId id="351" r:id="rId4"/>
    <p:sldId id="355" r:id="rId5"/>
    <p:sldId id="344" r:id="rId6"/>
    <p:sldId id="339" r:id="rId7"/>
    <p:sldId id="346" r:id="rId8"/>
    <p:sldId id="342" r:id="rId9"/>
    <p:sldId id="303" r:id="rId10"/>
    <p:sldId id="305" r:id="rId11"/>
    <p:sldId id="309" r:id="rId12"/>
    <p:sldId id="356" r:id="rId13"/>
    <p:sldId id="357" r:id="rId14"/>
    <p:sldId id="358" r:id="rId15"/>
    <p:sldId id="320" r:id="rId16"/>
    <p:sldId id="352" r:id="rId17"/>
    <p:sldId id="359" r:id="rId18"/>
    <p:sldId id="350" r:id="rId19"/>
    <p:sldId id="353" r:id="rId20"/>
    <p:sldId id="347" r:id="rId21"/>
    <p:sldId id="340" r:id="rId22"/>
    <p:sldId id="331" r:id="rId23"/>
    <p:sldId id="348" r:id="rId24"/>
    <p:sldId id="343" r:id="rId25"/>
    <p:sldId id="334" r:id="rId26"/>
    <p:sldId id="290"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CC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0" autoAdjust="0"/>
    <p:restoredTop sz="88580" autoAdjust="0"/>
  </p:normalViewPr>
  <p:slideViewPr>
    <p:cSldViewPr>
      <p:cViewPr>
        <p:scale>
          <a:sx n="90" d="100"/>
          <a:sy n="90" d="100"/>
        </p:scale>
        <p:origin x="-518" y="3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I:\&#1043;&#1088;&#1072;&#1092;&#1080;&#1082;%20X%20Y%20%20&#1074;%20&#1084;&#1080;&#1088;&#1086;&#1074;&#1086;&#1084;%20&#1042;&#1042;&#1055;.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6"/>
  <c:clrMapOvr bg1="dk1" tx1="lt1" bg2="dk2" tx2="lt2" accent1="accent1" accent2="accent2" accent3="accent3" accent4="accent4" accent5="accent5" accent6="accent6" hlink="hlink" folHlink="folHlink"/>
  <c:chart>
    <c:plotArea>
      <c:layout>
        <c:manualLayout>
          <c:layoutTarget val="inner"/>
          <c:xMode val="edge"/>
          <c:yMode val="edge"/>
          <c:x val="0.105150214117972"/>
          <c:y val="0.13230580220025687"/>
          <c:w val="0.73159921821826523"/>
          <c:h val="0.74510084265782972"/>
        </c:manualLayout>
      </c:layout>
      <c:lineChart>
        <c:grouping val="standard"/>
        <c:ser>
          <c:idx val="0"/>
          <c:order val="0"/>
          <c:tx>
            <c:v>X-GDP</c:v>
          </c:tx>
          <c:marker>
            <c:symbol val="none"/>
          </c:marker>
          <c:cat>
            <c:numRef>
              <c:f>Лист1!$AL$8:$AL$196</c:f>
              <c:numCache>
                <c:formatCode>General</c:formatCode>
                <c:ptCount val="189"/>
                <c:pt idx="0">
                  <c:v>1820</c:v>
                </c:pt>
                <c:pt idx="30">
                  <c:v>1850</c:v>
                </c:pt>
                <c:pt idx="50">
                  <c:v>1870</c:v>
                </c:pt>
                <c:pt idx="90">
                  <c:v>1910</c:v>
                </c:pt>
                <c:pt idx="110">
                  <c:v>1930</c:v>
                </c:pt>
                <c:pt idx="130">
                  <c:v>1950</c:v>
                </c:pt>
                <c:pt idx="150">
                  <c:v>1970</c:v>
                </c:pt>
                <c:pt idx="170">
                  <c:v>1990</c:v>
                </c:pt>
                <c:pt idx="188">
                  <c:v>2008</c:v>
                </c:pt>
              </c:numCache>
            </c:numRef>
          </c:cat>
          <c:val>
            <c:numRef>
              <c:f>Лист1!$AJ$8:$AJ$199</c:f>
              <c:numCache>
                <c:formatCode>0.00</c:formatCode>
                <c:ptCount val="192"/>
                <c:pt idx="0">
                  <c:v>0.57872380432178216</c:v>
                </c:pt>
                <c:pt idx="1">
                  <c:v>0.57298008462047634</c:v>
                </c:pt>
                <c:pt idx="2">
                  <c:v>0.56737100891548164</c:v>
                </c:pt>
                <c:pt idx="3">
                  <c:v>0.56189189757963931</c:v>
                </c:pt>
                <c:pt idx="4">
                  <c:v>0.55653828535960159</c:v>
                </c:pt>
                <c:pt idx="5">
                  <c:v>0.551305909239308</c:v>
                </c:pt>
                <c:pt idx="6">
                  <c:v>0.54619069711861834</c:v>
                </c:pt>
                <c:pt idx="7">
                  <c:v>0.54118875724413162</c:v>
                </c:pt>
                <c:pt idx="8">
                  <c:v>0.53629636833446159</c:v>
                </c:pt>
                <c:pt idx="9">
                  <c:v>0.53150997034725556</c:v>
                </c:pt>
                <c:pt idx="10">
                  <c:v>0.526826155839896</c:v>
                </c:pt>
                <c:pt idx="11">
                  <c:v>0.52224166187978305</c:v>
                </c:pt>
                <c:pt idx="12">
                  <c:v>0.51775336246385661</c:v>
                </c:pt>
                <c:pt idx="13">
                  <c:v>0.51335826141032259</c:v>
                </c:pt>
                <c:pt idx="14">
                  <c:v>0.5090534856886515</c:v>
                </c:pt>
                <c:pt idx="15">
                  <c:v>0.50483627915661156</c:v>
                </c:pt>
                <c:pt idx="16">
                  <c:v>0.50070399667566701</c:v>
                </c:pt>
                <c:pt idx="17">
                  <c:v>0.49665409857834408</c:v>
                </c:pt>
                <c:pt idx="18">
                  <c:v>0.49268414546323502</c:v>
                </c:pt>
                <c:pt idx="19">
                  <c:v>0.48879179329522532</c:v>
                </c:pt>
                <c:pt idx="20">
                  <c:v>0.484974788790277</c:v>
                </c:pt>
                <c:pt idx="21">
                  <c:v>0.481230965065647</c:v>
                </c:pt>
                <c:pt idx="22">
                  <c:v>0.47755823753794696</c:v>
                </c:pt>
                <c:pt idx="23">
                  <c:v>0.47395460005267065</c:v>
                </c:pt>
                <c:pt idx="24">
                  <c:v>0.47041812123011367</c:v>
                </c:pt>
                <c:pt idx="25">
                  <c:v>0.46694694101372602</c:v>
                </c:pt>
                <c:pt idx="26">
                  <c:v>0.46353926740789508</c:v>
                </c:pt>
                <c:pt idx="27">
                  <c:v>0.46019337339315408</c:v>
                </c:pt>
                <c:pt idx="28">
                  <c:v>0.4569075940076755</c:v>
                </c:pt>
                <c:pt idx="29">
                  <c:v>0.45368032358465366</c:v>
                </c:pt>
                <c:pt idx="30">
                  <c:v>0.45051001313597938</c:v>
                </c:pt>
                <c:pt idx="31">
                  <c:v>0.44739516787323852</c:v>
                </c:pt>
                <c:pt idx="32">
                  <c:v>0.44433434485766227</c:v>
                </c:pt>
                <c:pt idx="33">
                  <c:v>0.4413261507713338</c:v>
                </c:pt>
                <c:pt idx="34">
                  <c:v>0.4383692398023849</c:v>
                </c:pt>
                <c:pt idx="35">
                  <c:v>0.43546231163739096</c:v>
                </c:pt>
                <c:pt idx="36">
                  <c:v>0.4326041095547809</c:v>
                </c:pt>
                <c:pt idx="37">
                  <c:v>0.42979341861328579</c:v>
                </c:pt>
                <c:pt idx="38">
                  <c:v>0.42702906393000239</c:v>
                </c:pt>
                <c:pt idx="39">
                  <c:v>0.4243099090428894</c:v>
                </c:pt>
                <c:pt idx="40">
                  <c:v>0.42163485435298531</c:v>
                </c:pt>
                <c:pt idx="41">
                  <c:v>0.41900283564178631</c:v>
                </c:pt>
                <c:pt idx="42">
                  <c:v>0.41641282265959068</c:v>
                </c:pt>
                <c:pt idx="43">
                  <c:v>0.41386381778092096</c:v>
                </c:pt>
                <c:pt idx="44">
                  <c:v>0.41135485472331401</c:v>
                </c:pt>
                <c:pt idx="45">
                  <c:v>0.40888499732601147</c:v>
                </c:pt>
                <c:pt idx="46">
                  <c:v>0.40645333838528502</c:v>
                </c:pt>
                <c:pt idx="47">
                  <c:v>0.40405899854346738</c:v>
                </c:pt>
                <c:pt idx="48">
                  <c:v>0.40170112522864332</c:v>
                </c:pt>
                <c:pt idx="49">
                  <c:v>0.39937889164249951</c:v>
                </c:pt>
                <c:pt idx="50">
                  <c:v>0.39709155840631033</c:v>
                </c:pt>
                <c:pt idx="51">
                  <c:v>0.39193451311484651</c:v>
                </c:pt>
                <c:pt idx="52">
                  <c:v>0.38703143905446896</c:v>
                </c:pt>
                <c:pt idx="53">
                  <c:v>0.382364025946345</c:v>
                </c:pt>
                <c:pt idx="54">
                  <c:v>0.3779156823324954</c:v>
                </c:pt>
                <c:pt idx="55">
                  <c:v>0.37367133851419299</c:v>
                </c:pt>
                <c:pt idx="56">
                  <c:v>0.3696172759942194</c:v>
                </c:pt>
                <c:pt idx="57">
                  <c:v>0.36574097935531397</c:v>
                </c:pt>
                <c:pt idx="58">
                  <c:v>0.36203100720556408</c:v>
                </c:pt>
                <c:pt idx="59">
                  <c:v>0.35847687938727008</c:v>
                </c:pt>
                <c:pt idx="60">
                  <c:v>0.3550689781074074</c:v>
                </c:pt>
                <c:pt idx="61">
                  <c:v>0.35179846102546997</c:v>
                </c:pt>
                <c:pt idx="62">
                  <c:v>0.34865718464474627</c:v>
                </c:pt>
                <c:pt idx="63">
                  <c:v>0.34563763660966151</c:v>
                </c:pt>
                <c:pt idx="64">
                  <c:v>0.34273287572421995</c:v>
                </c:pt>
                <c:pt idx="65">
                  <c:v>0.33993647868336496</c:v>
                </c:pt>
                <c:pt idx="66">
                  <c:v>0.33724249265686196</c:v>
                </c:pt>
                <c:pt idx="67">
                  <c:v>0.33464539298895968</c:v>
                </c:pt>
                <c:pt idx="68">
                  <c:v>0.33214004538131431</c:v>
                </c:pt>
                <c:pt idx="69">
                  <c:v>0.32972167201442665</c:v>
                </c:pt>
                <c:pt idx="70">
                  <c:v>0.3273858211371804</c:v>
                </c:pt>
                <c:pt idx="71">
                  <c:v>0.32512833971729177</c:v>
                </c:pt>
                <c:pt idx="72">
                  <c:v>0.32294534879911602</c:v>
                </c:pt>
                <c:pt idx="73">
                  <c:v>0.32083322126123531</c:v>
                </c:pt>
                <c:pt idx="74">
                  <c:v>0.3187885617055094</c:v>
                </c:pt>
                <c:pt idx="75">
                  <c:v>0.3168081882430574</c:v>
                </c:pt>
                <c:pt idx="76">
                  <c:v>0.31488911597166941</c:v>
                </c:pt>
                <c:pt idx="77">
                  <c:v>0.31302854196414259</c:v>
                </c:pt>
                <c:pt idx="78">
                  <c:v>0.31122383160880296</c:v>
                </c:pt>
                <c:pt idx="79">
                  <c:v>0.30947250616221039</c:v>
                </c:pt>
                <c:pt idx="80">
                  <c:v>0.30777223771014467</c:v>
                </c:pt>
                <c:pt idx="81">
                  <c:v>0.30503183951780438</c:v>
                </c:pt>
                <c:pt idx="82">
                  <c:v>0.30244508754188831</c:v>
                </c:pt>
                <c:pt idx="83">
                  <c:v>0.29999941239719102</c:v>
                </c:pt>
                <c:pt idx="84">
                  <c:v>0.29768357932798339</c:v>
                </c:pt>
                <c:pt idx="85">
                  <c:v>0.29548751564832132</c:v>
                </c:pt>
                <c:pt idx="86">
                  <c:v>0.29340216428067539</c:v>
                </c:pt>
                <c:pt idx="87">
                  <c:v>0.29141935890093901</c:v>
                </c:pt>
                <c:pt idx="88">
                  <c:v>0.28953171706055608</c:v>
                </c:pt>
                <c:pt idx="89">
                  <c:v>0.28773254833654799</c:v>
                </c:pt>
                <c:pt idx="90">
                  <c:v>0.28601577510079568</c:v>
                </c:pt>
                <c:pt idx="91">
                  <c:v>0.2843758639310664</c:v>
                </c:pt>
                <c:pt idx="92">
                  <c:v>0.28280776603278296</c:v>
                </c:pt>
                <c:pt idx="93">
                  <c:v>0.28130686202073873</c:v>
                </c:pt>
                <c:pt idx="94">
                  <c:v>0.27810446323927546</c:v>
                </c:pt>
                <c:pt idx="95">
                  <c:v>0.27504860386815932</c:v>
                </c:pt>
                <c:pt idx="96">
                  <c:v>0.27212945058686899</c:v>
                </c:pt>
                <c:pt idx="97">
                  <c:v>0.26933803062762501</c:v>
                </c:pt>
                <c:pt idx="98">
                  <c:v>0.26666613965294167</c:v>
                </c:pt>
                <c:pt idx="99">
                  <c:v>0.26410626121917996</c:v>
                </c:pt>
                <c:pt idx="100">
                  <c:v>0.26165149616104799</c:v>
                </c:pt>
                <c:pt idx="101">
                  <c:v>0.25929550049991379</c:v>
                </c:pt>
                <c:pt idx="102">
                  <c:v>0.257032430699208</c:v>
                </c:pt>
                <c:pt idx="103">
                  <c:v>0.25485689527232996</c:v>
                </c:pt>
                <c:pt idx="104">
                  <c:v>0.25276391189934388</c:v>
                </c:pt>
                <c:pt idx="105">
                  <c:v>0.25074886933450197</c:v>
                </c:pt>
                <c:pt idx="106">
                  <c:v>0.24880749349153153</c:v>
                </c:pt>
                <c:pt idx="107">
                  <c:v>0.24693581718179447</c:v>
                </c:pt>
                <c:pt idx="108">
                  <c:v>0.24513015305432881</c:v>
                </c:pt>
                <c:pt idx="109">
                  <c:v>0.24338704925275201</c:v>
                </c:pt>
                <c:pt idx="110">
                  <c:v>0.24120710335110304</c:v>
                </c:pt>
                <c:pt idx="111">
                  <c:v>0.23878123274585941</c:v>
                </c:pt>
                <c:pt idx="112">
                  <c:v>0.23989309454310792</c:v>
                </c:pt>
                <c:pt idx="113">
                  <c:v>0.24248673322054101</c:v>
                </c:pt>
                <c:pt idx="114">
                  <c:v>0.240222574512652</c:v>
                </c:pt>
                <c:pt idx="115">
                  <c:v>0.25272853911787396</c:v>
                </c:pt>
                <c:pt idx="116">
                  <c:v>0.26505487007395467</c:v>
                </c:pt>
                <c:pt idx="117">
                  <c:v>0.26897445973515832</c:v>
                </c:pt>
                <c:pt idx="118">
                  <c:v>0.26802486421896465</c:v>
                </c:pt>
                <c:pt idx="119">
                  <c:v>0.26511956601599201</c:v>
                </c:pt>
                <c:pt idx="120">
                  <c:v>0.26229883129331999</c:v>
                </c:pt>
                <c:pt idx="121">
                  <c:v>0.25855188115706568</c:v>
                </c:pt>
                <c:pt idx="122">
                  <c:v>0.2549386677384205</c:v>
                </c:pt>
                <c:pt idx="123">
                  <c:v>0.25145215654832903</c:v>
                </c:pt>
                <c:pt idx="124">
                  <c:v>0.248085797944637</c:v>
                </c:pt>
                <c:pt idx="125">
                  <c:v>0.24483348606751404</c:v>
                </c:pt>
                <c:pt idx="126">
                  <c:v>0.241689521879004</c:v>
                </c:pt>
                <c:pt idx="127">
                  <c:v>0.23864857983594301</c:v>
                </c:pt>
                <c:pt idx="128">
                  <c:v>0.23570567778626281</c:v>
                </c:pt>
                <c:pt idx="129">
                  <c:v>0.232856149730747</c:v>
                </c:pt>
                <c:pt idx="130">
                  <c:v>0.23009561845732804</c:v>
                </c:pt>
                <c:pt idx="131">
                  <c:v>0.22801835701547665</c:v>
                </c:pt>
                <c:pt idx="132">
                  <c:v>0.23463286906476397</c:v>
                </c:pt>
                <c:pt idx="133">
                  <c:v>0.23515895951190621</c:v>
                </c:pt>
                <c:pt idx="134">
                  <c:v>0.23791554602744247</c:v>
                </c:pt>
                <c:pt idx="135">
                  <c:v>0.23896815291849724</c:v>
                </c:pt>
                <c:pt idx="136">
                  <c:v>0.24639892718135584</c:v>
                </c:pt>
                <c:pt idx="137">
                  <c:v>0.24591226309529582</c:v>
                </c:pt>
                <c:pt idx="138">
                  <c:v>0.25780660369181196</c:v>
                </c:pt>
                <c:pt idx="139">
                  <c:v>0.25195015507426338</c:v>
                </c:pt>
                <c:pt idx="140">
                  <c:v>0.2554927585919185</c:v>
                </c:pt>
                <c:pt idx="141">
                  <c:v>0.25142879543248126</c:v>
                </c:pt>
                <c:pt idx="142">
                  <c:v>0.24903185723241344</c:v>
                </c:pt>
                <c:pt idx="143">
                  <c:v>0.24635729796670341</c:v>
                </c:pt>
                <c:pt idx="144">
                  <c:v>0.2546896885048765</c:v>
                </c:pt>
                <c:pt idx="145">
                  <c:v>0.25407285411895308</c:v>
                </c:pt>
                <c:pt idx="146">
                  <c:v>0.25657595585346132</c:v>
                </c:pt>
                <c:pt idx="147">
                  <c:v>0.2597626697883475</c:v>
                </c:pt>
                <c:pt idx="148">
                  <c:v>0.26081730096829708</c:v>
                </c:pt>
                <c:pt idx="149">
                  <c:v>0.26344679952917338</c:v>
                </c:pt>
                <c:pt idx="150">
                  <c:v>0.27345905272191079</c:v>
                </c:pt>
                <c:pt idx="151">
                  <c:v>0.27302389431290996</c:v>
                </c:pt>
                <c:pt idx="152">
                  <c:v>0.27060641333167867</c:v>
                </c:pt>
                <c:pt idx="153">
                  <c:v>0.27423349271209174</c:v>
                </c:pt>
                <c:pt idx="154">
                  <c:v>0.27276563068557474</c:v>
                </c:pt>
                <c:pt idx="155">
                  <c:v>0.27803989997751538</c:v>
                </c:pt>
                <c:pt idx="156">
                  <c:v>0.27475513150049979</c:v>
                </c:pt>
                <c:pt idx="157">
                  <c:v>0.27570410757206532</c:v>
                </c:pt>
                <c:pt idx="158">
                  <c:v>0.27804698023596597</c:v>
                </c:pt>
                <c:pt idx="159">
                  <c:v>0.27614256974694668</c:v>
                </c:pt>
                <c:pt idx="160">
                  <c:v>0.27933447415874296</c:v>
                </c:pt>
                <c:pt idx="161">
                  <c:v>0.28072770306274325</c:v>
                </c:pt>
                <c:pt idx="162">
                  <c:v>0.28736163546793331</c:v>
                </c:pt>
                <c:pt idx="163">
                  <c:v>0.29029760004656679</c:v>
                </c:pt>
                <c:pt idx="164">
                  <c:v>0.29166257981046539</c:v>
                </c:pt>
                <c:pt idx="165">
                  <c:v>0.29609254814267932</c:v>
                </c:pt>
                <c:pt idx="166">
                  <c:v>0.29968958517822125</c:v>
                </c:pt>
                <c:pt idx="167">
                  <c:v>0.30260528550618793</c:v>
                </c:pt>
                <c:pt idx="168">
                  <c:v>0.30524761239574238</c:v>
                </c:pt>
                <c:pt idx="169">
                  <c:v>0.30547386186462949</c:v>
                </c:pt>
                <c:pt idx="170">
                  <c:v>0.3049620162412775</c:v>
                </c:pt>
                <c:pt idx="171">
                  <c:v>0.30510239114261634</c:v>
                </c:pt>
                <c:pt idx="172">
                  <c:v>0.29977514984063802</c:v>
                </c:pt>
                <c:pt idx="173">
                  <c:v>0.30005361930299196</c:v>
                </c:pt>
                <c:pt idx="174">
                  <c:v>0.29795543384686968</c:v>
                </c:pt>
                <c:pt idx="175">
                  <c:v>0.30436680621856965</c:v>
                </c:pt>
                <c:pt idx="176">
                  <c:v>0.30251889661454939</c:v>
                </c:pt>
                <c:pt idx="177">
                  <c:v>0.30201645558429996</c:v>
                </c:pt>
                <c:pt idx="178">
                  <c:v>0.29738319243955996</c:v>
                </c:pt>
                <c:pt idx="179">
                  <c:v>0.29881833247296397</c:v>
                </c:pt>
                <c:pt idx="180">
                  <c:v>0.30281986185738741</c:v>
                </c:pt>
                <c:pt idx="181">
                  <c:v>0.31212310078171601</c:v>
                </c:pt>
                <c:pt idx="182">
                  <c:v>0.32144466066335126</c:v>
                </c:pt>
                <c:pt idx="183">
                  <c:v>0.33575412326549026</c:v>
                </c:pt>
                <c:pt idx="184">
                  <c:v>0.34074689136358244</c:v>
                </c:pt>
                <c:pt idx="185">
                  <c:v>0.34752934507746708</c:v>
                </c:pt>
                <c:pt idx="186">
                  <c:v>0.35504287062329032</c:v>
                </c:pt>
                <c:pt idx="187">
                  <c:v>0.3591006442964485</c:v>
                </c:pt>
                <c:pt idx="188">
                  <c:v>0.36749572109746165</c:v>
                </c:pt>
              </c:numCache>
            </c:numRef>
          </c:val>
        </c:ser>
        <c:ser>
          <c:idx val="1"/>
          <c:order val="1"/>
          <c:tx>
            <c:v>Y-GDP</c:v>
          </c:tx>
          <c:marker>
            <c:symbol val="none"/>
          </c:marker>
          <c:cat>
            <c:numRef>
              <c:f>Лист1!$AL$8:$AL$196</c:f>
              <c:numCache>
                <c:formatCode>General</c:formatCode>
                <c:ptCount val="189"/>
                <c:pt idx="0">
                  <c:v>1820</c:v>
                </c:pt>
                <c:pt idx="30">
                  <c:v>1850</c:v>
                </c:pt>
                <c:pt idx="50">
                  <c:v>1870</c:v>
                </c:pt>
                <c:pt idx="90">
                  <c:v>1910</c:v>
                </c:pt>
                <c:pt idx="110">
                  <c:v>1930</c:v>
                </c:pt>
                <c:pt idx="130">
                  <c:v>1950</c:v>
                </c:pt>
                <c:pt idx="150">
                  <c:v>1970</c:v>
                </c:pt>
                <c:pt idx="170">
                  <c:v>1990</c:v>
                </c:pt>
                <c:pt idx="188">
                  <c:v>2008</c:v>
                </c:pt>
              </c:numCache>
            </c:numRef>
          </c:cat>
          <c:val>
            <c:numRef>
              <c:f>Лист1!$AK$8:$AK$199</c:f>
              <c:numCache>
                <c:formatCode>0.00</c:formatCode>
                <c:ptCount val="192"/>
                <c:pt idx="0">
                  <c:v>0.22336928325204225</c:v>
                </c:pt>
                <c:pt idx="1">
                  <c:v>0.2268692197877587</c:v>
                </c:pt>
                <c:pt idx="2">
                  <c:v>0.23028711098238724</c:v>
                </c:pt>
                <c:pt idx="3">
                  <c:v>0.23362580836750488</c:v>
                </c:pt>
                <c:pt idx="4">
                  <c:v>0.23688803284595444</c:v>
                </c:pt>
                <c:pt idx="5">
                  <c:v>0.24007638208728038</c:v>
                </c:pt>
                <c:pt idx="6">
                  <c:v>0.24319333742635904</c:v>
                </c:pt>
                <c:pt idx="7">
                  <c:v>0.246241270303757</c:v>
                </c:pt>
                <c:pt idx="8">
                  <c:v>0.24922244828289938</c:v>
                </c:pt>
                <c:pt idx="9">
                  <c:v>0.25213904067616461</c:v>
                </c:pt>
                <c:pt idx="10">
                  <c:v>0.25499312380928302</c:v>
                </c:pt>
                <c:pt idx="11">
                  <c:v>0.25778668595075566</c:v>
                </c:pt>
                <c:pt idx="12">
                  <c:v>0.26052163193105132</c:v>
                </c:pt>
                <c:pt idx="13">
                  <c:v>0.26319978747404132</c:v>
                </c:pt>
                <c:pt idx="14">
                  <c:v>0.265822903261348</c:v>
                </c:pt>
                <c:pt idx="15">
                  <c:v>0.26839265874868201</c:v>
                </c:pt>
                <c:pt idx="16">
                  <c:v>0.27091066575165346</c:v>
                </c:pt>
                <c:pt idx="17">
                  <c:v>0.27337847181703839</c:v>
                </c:pt>
                <c:pt idx="18">
                  <c:v>0.27579756339448597</c:v>
                </c:pt>
                <c:pt idx="19">
                  <c:v>0.27816936882217602</c:v>
                </c:pt>
                <c:pt idx="20">
                  <c:v>0.2804952611391095</c:v>
                </c:pt>
                <c:pt idx="21">
                  <c:v>0.28277656073563168</c:v>
                </c:pt>
                <c:pt idx="22">
                  <c:v>0.28501453785297165</c:v>
                </c:pt>
                <c:pt idx="23">
                  <c:v>0.28721041494170202</c:v>
                </c:pt>
                <c:pt idx="24">
                  <c:v>0.28936536888836667</c:v>
                </c:pt>
                <c:pt idx="25">
                  <c:v>0.29148053311872296</c:v>
                </c:pt>
                <c:pt idx="26">
                  <c:v>0.29355699958559067</c:v>
                </c:pt>
                <c:pt idx="27">
                  <c:v>0.29559582064856099</c:v>
                </c:pt>
                <c:pt idx="28">
                  <c:v>0.29759801085240167</c:v>
                </c:pt>
                <c:pt idx="29">
                  <c:v>0.29956454861043402</c:v>
                </c:pt>
                <c:pt idx="30">
                  <c:v>0.30149634236932832</c:v>
                </c:pt>
                <c:pt idx="31">
                  <c:v>0.30752017244744839</c:v>
                </c:pt>
                <c:pt idx="32">
                  <c:v>0.31343952836716332</c:v>
                </c:pt>
                <c:pt idx="33">
                  <c:v>0.31925710467978602</c:v>
                </c:pt>
                <c:pt idx="34">
                  <c:v>0.32497550406422665</c:v>
                </c:pt>
                <c:pt idx="35">
                  <c:v>0.33059724120945977</c:v>
                </c:pt>
                <c:pt idx="36">
                  <c:v>0.33612474650177432</c:v>
                </c:pt>
                <c:pt idx="37">
                  <c:v>0.34156036952811752</c:v>
                </c:pt>
                <c:pt idx="38">
                  <c:v>0.34690638240617111</c:v>
                </c:pt>
                <c:pt idx="39">
                  <c:v>0.35216498295110732</c:v>
                </c:pt>
                <c:pt idx="40">
                  <c:v>0.35733829768823738</c:v>
                </c:pt>
                <c:pt idx="41">
                  <c:v>0.362428384720276</c:v>
                </c:pt>
                <c:pt idx="42">
                  <c:v>0.36743723645730475</c:v>
                </c:pt>
                <c:pt idx="43">
                  <c:v>0.37236678221711139</c:v>
                </c:pt>
                <c:pt idx="44">
                  <c:v>0.37721889070290265</c:v>
                </c:pt>
                <c:pt idx="45">
                  <c:v>0.38199537236525577</c:v>
                </c:pt>
                <c:pt idx="46">
                  <c:v>0.386697981654406</c:v>
                </c:pt>
                <c:pt idx="47">
                  <c:v>0.3913284191688795</c:v>
                </c:pt>
                <c:pt idx="48">
                  <c:v>0.39588833370592347</c:v>
                </c:pt>
                <c:pt idx="49">
                  <c:v>0.40037932421898831</c:v>
                </c:pt>
                <c:pt idx="50">
                  <c:v>0.40480305818350976</c:v>
                </c:pt>
                <c:pt idx="51">
                  <c:v>0.40407805572482025</c:v>
                </c:pt>
                <c:pt idx="52">
                  <c:v>0.4092188796217075</c:v>
                </c:pt>
                <c:pt idx="53">
                  <c:v>0.40723590691029599</c:v>
                </c:pt>
                <c:pt idx="54">
                  <c:v>0.412738056952414</c:v>
                </c:pt>
                <c:pt idx="55">
                  <c:v>0.41543810756107702</c:v>
                </c:pt>
                <c:pt idx="56">
                  <c:v>0.40213060024750702</c:v>
                </c:pt>
                <c:pt idx="57">
                  <c:v>0.400607033791961</c:v>
                </c:pt>
                <c:pt idx="58">
                  <c:v>0.40007525486451101</c:v>
                </c:pt>
                <c:pt idx="59">
                  <c:v>0.39857338361565486</c:v>
                </c:pt>
                <c:pt idx="60">
                  <c:v>0.41498567945330356</c:v>
                </c:pt>
                <c:pt idx="61">
                  <c:v>0.41732184568291525</c:v>
                </c:pt>
                <c:pt idx="62">
                  <c:v>0.425880890623691</c:v>
                </c:pt>
                <c:pt idx="63">
                  <c:v>0.42721509974341232</c:v>
                </c:pt>
                <c:pt idx="64">
                  <c:v>0.42419431239319799</c:v>
                </c:pt>
                <c:pt idx="65">
                  <c:v>0.41892441045621032</c:v>
                </c:pt>
                <c:pt idx="66">
                  <c:v>0.42001148849964826</c:v>
                </c:pt>
                <c:pt idx="67">
                  <c:v>0.42732701767797565</c:v>
                </c:pt>
                <c:pt idx="68">
                  <c:v>0.42740978045772732</c:v>
                </c:pt>
                <c:pt idx="69">
                  <c:v>0.43554763072078001</c:v>
                </c:pt>
                <c:pt idx="70">
                  <c:v>0.43693108198623631</c:v>
                </c:pt>
                <c:pt idx="71">
                  <c:v>0.4369176936533305</c:v>
                </c:pt>
                <c:pt idx="72">
                  <c:v>0.44260685952350132</c:v>
                </c:pt>
                <c:pt idx="73">
                  <c:v>0.43478113288788067</c:v>
                </c:pt>
                <c:pt idx="74">
                  <c:v>0.43449009409197231</c:v>
                </c:pt>
                <c:pt idx="75">
                  <c:v>0.4494958626256827</c:v>
                </c:pt>
                <c:pt idx="76">
                  <c:v>0.45063276422447568</c:v>
                </c:pt>
                <c:pt idx="77">
                  <c:v>0.460078254301517</c:v>
                </c:pt>
                <c:pt idx="78">
                  <c:v>0.471451402790031</c:v>
                </c:pt>
                <c:pt idx="79">
                  <c:v>0.49003717754188802</c:v>
                </c:pt>
                <c:pt idx="80">
                  <c:v>0.49246820360045446</c:v>
                </c:pt>
                <c:pt idx="81">
                  <c:v>0.49570493908021196</c:v>
                </c:pt>
                <c:pt idx="82">
                  <c:v>0.48806769650660708</c:v>
                </c:pt>
                <c:pt idx="83">
                  <c:v>0.4904320899594854</c:v>
                </c:pt>
                <c:pt idx="84">
                  <c:v>0.48139253107222885</c:v>
                </c:pt>
                <c:pt idx="85">
                  <c:v>0.49006811669912531</c:v>
                </c:pt>
                <c:pt idx="86">
                  <c:v>0.50813935483102357</c:v>
                </c:pt>
                <c:pt idx="87">
                  <c:v>0.51161649352870264</c:v>
                </c:pt>
                <c:pt idx="88">
                  <c:v>0.48274573647399527</c:v>
                </c:pt>
                <c:pt idx="89">
                  <c:v>0.50218434374693577</c:v>
                </c:pt>
                <c:pt idx="90">
                  <c:v>0.49687719719339496</c:v>
                </c:pt>
                <c:pt idx="91">
                  <c:v>0.50564670500144859</c:v>
                </c:pt>
                <c:pt idx="92">
                  <c:v>0.51453592384012559</c:v>
                </c:pt>
                <c:pt idx="93">
                  <c:v>0.52079187953151262</c:v>
                </c:pt>
                <c:pt idx="94">
                  <c:v>0.47606717881922167</c:v>
                </c:pt>
                <c:pt idx="95">
                  <c:v>0.47573623707894702</c:v>
                </c:pt>
                <c:pt idx="96">
                  <c:v>0.49986601781112538</c:v>
                </c:pt>
                <c:pt idx="97">
                  <c:v>0.47630637849437496</c:v>
                </c:pt>
                <c:pt idx="98">
                  <c:v>0.47120525728347901</c:v>
                </c:pt>
                <c:pt idx="99">
                  <c:v>0.44391184076356832</c:v>
                </c:pt>
                <c:pt idx="100">
                  <c:v>0.43894063749507267</c:v>
                </c:pt>
                <c:pt idx="101">
                  <c:v>0.4240038559434845</c:v>
                </c:pt>
                <c:pt idx="102">
                  <c:v>0.44672086853283827</c:v>
                </c:pt>
                <c:pt idx="103">
                  <c:v>0.46040071969109331</c:v>
                </c:pt>
                <c:pt idx="104">
                  <c:v>0.47753149004312473</c:v>
                </c:pt>
                <c:pt idx="105">
                  <c:v>0.48828323687944625</c:v>
                </c:pt>
                <c:pt idx="106">
                  <c:v>0.49671191717509738</c:v>
                </c:pt>
                <c:pt idx="107">
                  <c:v>0.50261503782684203</c:v>
                </c:pt>
                <c:pt idx="108">
                  <c:v>0.50898283098052999</c:v>
                </c:pt>
                <c:pt idx="109">
                  <c:v>0.52010303504341604</c:v>
                </c:pt>
                <c:pt idx="110">
                  <c:v>0.48624143498563399</c:v>
                </c:pt>
                <c:pt idx="111">
                  <c:v>0.44707643744377923</c:v>
                </c:pt>
                <c:pt idx="112">
                  <c:v>0.40816692138305866</c:v>
                </c:pt>
                <c:pt idx="113">
                  <c:v>0.407007915964752</c:v>
                </c:pt>
                <c:pt idx="114">
                  <c:v>0.422955640046767</c:v>
                </c:pt>
                <c:pt idx="115">
                  <c:v>0.44003476447481327</c:v>
                </c:pt>
                <c:pt idx="116">
                  <c:v>0.46982490861554377</c:v>
                </c:pt>
                <c:pt idx="117">
                  <c:v>0.48511018039473597</c:v>
                </c:pt>
                <c:pt idx="118">
                  <c:v>0.4785244281083465</c:v>
                </c:pt>
                <c:pt idx="119">
                  <c:v>0.50270452180162606</c:v>
                </c:pt>
                <c:pt idx="120">
                  <c:v>0.50777013476903998</c:v>
                </c:pt>
                <c:pt idx="121">
                  <c:v>0.54118684390131599</c:v>
                </c:pt>
                <c:pt idx="122">
                  <c:v>0.58081600178483439</c:v>
                </c:pt>
                <c:pt idx="123">
                  <c:v>0.62695572674752664</c:v>
                </c:pt>
                <c:pt idx="124">
                  <c:v>0.63272249624750176</c:v>
                </c:pt>
                <c:pt idx="125">
                  <c:v>0.57405694666497664</c:v>
                </c:pt>
                <c:pt idx="126">
                  <c:v>0.48414724410618903</c:v>
                </c:pt>
                <c:pt idx="127">
                  <c:v>0.48679167835512199</c:v>
                </c:pt>
                <c:pt idx="128">
                  <c:v>0.50377861151801551</c:v>
                </c:pt>
                <c:pt idx="129">
                  <c:v>0.51597340418896598</c:v>
                </c:pt>
                <c:pt idx="130">
                  <c:v>0.54764050224846994</c:v>
                </c:pt>
                <c:pt idx="131">
                  <c:v>0.55122902458023104</c:v>
                </c:pt>
                <c:pt idx="132">
                  <c:v>0.54625978039910705</c:v>
                </c:pt>
                <c:pt idx="133">
                  <c:v>0.54537211492940496</c:v>
                </c:pt>
                <c:pt idx="134">
                  <c:v>0.53912959924762449</c:v>
                </c:pt>
                <c:pt idx="135">
                  <c:v>0.54118029547886504</c:v>
                </c:pt>
                <c:pt idx="136">
                  <c:v>0.53401703351061203</c:v>
                </c:pt>
                <c:pt idx="137">
                  <c:v>0.53029558032673896</c:v>
                </c:pt>
                <c:pt idx="138">
                  <c:v>0.51787468573689988</c:v>
                </c:pt>
                <c:pt idx="139">
                  <c:v>0.52593738443032956</c:v>
                </c:pt>
                <c:pt idx="140">
                  <c:v>0.52222306580916056</c:v>
                </c:pt>
                <c:pt idx="141">
                  <c:v>0.52277219204259762</c:v>
                </c:pt>
                <c:pt idx="142">
                  <c:v>0.52603812353572899</c:v>
                </c:pt>
                <c:pt idx="143">
                  <c:v>0.52626538762573549</c:v>
                </c:pt>
                <c:pt idx="144">
                  <c:v>0.51941038596720901</c:v>
                </c:pt>
                <c:pt idx="145">
                  <c:v>0.51924901773930565</c:v>
                </c:pt>
                <c:pt idx="146">
                  <c:v>0.51719203697778804</c:v>
                </c:pt>
                <c:pt idx="147">
                  <c:v>0.513198863267737</c:v>
                </c:pt>
                <c:pt idx="148">
                  <c:v>0.51062721127656563</c:v>
                </c:pt>
                <c:pt idx="149">
                  <c:v>0.50526469285161657</c:v>
                </c:pt>
                <c:pt idx="150">
                  <c:v>0.49186472458253838</c:v>
                </c:pt>
                <c:pt idx="151">
                  <c:v>0.48768924313046397</c:v>
                </c:pt>
                <c:pt idx="152">
                  <c:v>0.48688759032845147</c:v>
                </c:pt>
                <c:pt idx="153">
                  <c:v>0.48223830651315974</c:v>
                </c:pt>
                <c:pt idx="154">
                  <c:v>0.47610592780930838</c:v>
                </c:pt>
                <c:pt idx="155">
                  <c:v>0.4672002678255745</c:v>
                </c:pt>
                <c:pt idx="156">
                  <c:v>0.46656379950691501</c:v>
                </c:pt>
                <c:pt idx="157">
                  <c:v>0.46397845515855296</c:v>
                </c:pt>
                <c:pt idx="158">
                  <c:v>0.46302336472871702</c:v>
                </c:pt>
                <c:pt idx="159">
                  <c:v>0.46333289493418556</c:v>
                </c:pt>
                <c:pt idx="160">
                  <c:v>0.457715448232206</c:v>
                </c:pt>
                <c:pt idx="161">
                  <c:v>0.45546754195412331</c:v>
                </c:pt>
                <c:pt idx="162">
                  <c:v>0.44749776854846046</c:v>
                </c:pt>
                <c:pt idx="163">
                  <c:v>0.4478736367016482</c:v>
                </c:pt>
                <c:pt idx="164">
                  <c:v>0.44967200628170123</c:v>
                </c:pt>
                <c:pt idx="165">
                  <c:v>0.44918945728742027</c:v>
                </c:pt>
                <c:pt idx="166">
                  <c:v>0.4471782961935627</c:v>
                </c:pt>
                <c:pt idx="167">
                  <c:v>0.44428194250115655</c:v>
                </c:pt>
                <c:pt idx="168">
                  <c:v>0.4433046683011847</c:v>
                </c:pt>
                <c:pt idx="169">
                  <c:v>0.4438336649959137</c:v>
                </c:pt>
                <c:pt idx="170">
                  <c:v>0.44015401257717385</c:v>
                </c:pt>
                <c:pt idx="171">
                  <c:v>0.43681010704231565</c:v>
                </c:pt>
                <c:pt idx="172">
                  <c:v>0.43762481304950646</c:v>
                </c:pt>
                <c:pt idx="173">
                  <c:v>0.43446788585435386</c:v>
                </c:pt>
                <c:pt idx="174">
                  <c:v>0.43482557482719225</c:v>
                </c:pt>
                <c:pt idx="175">
                  <c:v>0.42810220534350296</c:v>
                </c:pt>
                <c:pt idx="176">
                  <c:v>0.425457059768579</c:v>
                </c:pt>
                <c:pt idx="177">
                  <c:v>0.42436914362077732</c:v>
                </c:pt>
                <c:pt idx="178">
                  <c:v>0.43196179254376332</c:v>
                </c:pt>
                <c:pt idx="179">
                  <c:v>0.43305009961359231</c:v>
                </c:pt>
                <c:pt idx="180">
                  <c:v>0.42861057883912768</c:v>
                </c:pt>
                <c:pt idx="181">
                  <c:v>0.42168276560497187</c:v>
                </c:pt>
                <c:pt idx="182">
                  <c:v>0.4136411574871795</c:v>
                </c:pt>
                <c:pt idx="183">
                  <c:v>0.40285939370729185</c:v>
                </c:pt>
                <c:pt idx="184">
                  <c:v>0.39410897024837177</c:v>
                </c:pt>
                <c:pt idx="185">
                  <c:v>0.38564020339692967</c:v>
                </c:pt>
                <c:pt idx="186">
                  <c:v>0.37659134100945696</c:v>
                </c:pt>
                <c:pt idx="187">
                  <c:v>0.36915295925576225</c:v>
                </c:pt>
                <c:pt idx="188">
                  <c:v>0.35972480837510568</c:v>
                </c:pt>
              </c:numCache>
            </c:numRef>
          </c:val>
        </c:ser>
        <c:marker val="1"/>
        <c:axId val="83063168"/>
        <c:axId val="83075840"/>
      </c:lineChart>
      <c:catAx>
        <c:axId val="83063168"/>
        <c:scaling>
          <c:orientation val="minMax"/>
        </c:scaling>
        <c:axPos val="b"/>
        <c:numFmt formatCode="General" sourceLinked="1"/>
        <c:tickLblPos val="nextTo"/>
        <c:crossAx val="83075840"/>
        <c:crosses val="autoZero"/>
        <c:auto val="1"/>
        <c:lblAlgn val="ctr"/>
        <c:lblOffset val="100"/>
        <c:tickLblSkip val="10"/>
        <c:tickMarkSkip val="5"/>
      </c:catAx>
      <c:valAx>
        <c:axId val="83075840"/>
        <c:scaling>
          <c:orientation val="minMax"/>
        </c:scaling>
        <c:axPos val="l"/>
        <c:majorGridlines/>
        <c:numFmt formatCode="0%" sourceLinked="0"/>
        <c:tickLblPos val="nextTo"/>
        <c:crossAx val="83063168"/>
        <c:crossesAt val="1"/>
        <c:crossBetween val="between"/>
      </c:valAx>
    </c:plotArea>
    <c:legend>
      <c:legendPos val="r"/>
    </c:legend>
    <c:plotVisOnly val="1"/>
    <c:dispBlanksAs val="gap"/>
  </c:chart>
  <c:txPr>
    <a:bodyPr/>
    <a:lstStyle/>
    <a:p>
      <a:pPr>
        <a:defRPr sz="1800"/>
      </a:pPr>
      <a:endParaRPr lang="ru-RU"/>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0.38338</cdr:x>
      <cdr:y>0.01361</cdr:y>
    </cdr:from>
    <cdr:to>
      <cdr:x>0.59273</cdr:x>
      <cdr:y>0.07781</cdr:y>
    </cdr:to>
    <cdr:sp macro="" textlink="">
      <cdr:nvSpPr>
        <cdr:cNvPr id="5" name="TextBox 4"/>
        <cdr:cNvSpPr txBox="1"/>
      </cdr:nvSpPr>
      <cdr:spPr>
        <a:xfrm xmlns:a="http://schemas.openxmlformats.org/drawingml/2006/main">
          <a:off x="3469102" y="67009"/>
          <a:ext cx="1894335" cy="3161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400" b="1" dirty="0"/>
        </a:p>
      </cdr:txBody>
    </cdr:sp>
  </cdr:relSizeAnchor>
  <cdr:relSizeAnchor xmlns:cdr="http://schemas.openxmlformats.org/drawingml/2006/chartDrawing">
    <cdr:from>
      <cdr:x>0</cdr:x>
      <cdr:y>0.18182</cdr:y>
    </cdr:from>
    <cdr:to>
      <cdr:x>0.0379</cdr:x>
      <cdr:y>0.83636</cdr:y>
    </cdr:to>
    <cdr:sp macro="" textlink="">
      <cdr:nvSpPr>
        <cdr:cNvPr id="6" name="TextBox 5"/>
        <cdr:cNvSpPr txBox="1"/>
      </cdr:nvSpPr>
      <cdr:spPr>
        <a:xfrm xmlns:a="http://schemas.openxmlformats.org/drawingml/2006/main" rot="16200000">
          <a:off x="-1448448" y="1981850"/>
          <a:ext cx="2743177" cy="3034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smtClean="0"/>
            <a:t>Percentage in global GDP</a:t>
          </a:r>
          <a:endParaRPr lang="ru-RU" sz="1400" b="1" dirty="0"/>
        </a:p>
      </cdr:txBody>
    </cdr:sp>
  </cdr:relSizeAnchor>
  <cdr:relSizeAnchor xmlns:cdr="http://schemas.openxmlformats.org/drawingml/2006/chartDrawing">
    <cdr:from>
      <cdr:x>0.79439</cdr:x>
      <cdr:y>0.89474</cdr:y>
    </cdr:from>
    <cdr:to>
      <cdr:x>0.85647</cdr:x>
      <cdr:y>0.96747</cdr:y>
    </cdr:to>
    <cdr:sp macro="" textlink="">
      <cdr:nvSpPr>
        <cdr:cNvPr id="10" name="TextBox 9"/>
        <cdr:cNvSpPr txBox="1"/>
      </cdr:nvSpPr>
      <cdr:spPr>
        <a:xfrm xmlns:a="http://schemas.openxmlformats.org/drawingml/2006/main">
          <a:off x="6477000" y="3886200"/>
          <a:ext cx="506163" cy="3158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solidFill>
                <a:schemeClr val="tx1"/>
              </a:solidFill>
            </a:rPr>
            <a:t>2010</a:t>
          </a:r>
          <a:endParaRPr lang="ru-RU" sz="1000" dirty="0">
            <a:solidFill>
              <a:schemeClr val="tx1"/>
            </a:solidFill>
          </a:endParaRPr>
        </a:p>
      </cdr:txBody>
    </cdr:sp>
  </cdr:relSizeAnchor>
  <cdr:relSizeAnchor xmlns:cdr="http://schemas.openxmlformats.org/drawingml/2006/chartDrawing">
    <cdr:from>
      <cdr:x>0.82412</cdr:x>
      <cdr:y>0.51271</cdr:y>
    </cdr:from>
    <cdr:to>
      <cdr:x>0.88429</cdr:x>
      <cdr:y>0.5702</cdr:y>
    </cdr:to>
    <cdr:sp macro="" textlink="">
      <cdr:nvSpPr>
        <cdr:cNvPr id="12" name="Полилиния 11"/>
        <cdr:cNvSpPr/>
      </cdr:nvSpPr>
      <cdr:spPr>
        <a:xfrm xmlns:a="http://schemas.openxmlformats.org/drawingml/2006/main">
          <a:off x="7577244" y="2524815"/>
          <a:ext cx="553224" cy="283105"/>
        </a:xfrm>
        <a:custGeom xmlns:a="http://schemas.openxmlformats.org/drawingml/2006/main">
          <a:avLst/>
          <a:gdLst>
            <a:gd name="connsiteX0" fmla="*/ 0 w 549519"/>
            <a:gd name="connsiteY0" fmla="*/ 0 h 337038"/>
            <a:gd name="connsiteX1" fmla="*/ 43961 w 549519"/>
            <a:gd name="connsiteY1" fmla="*/ 58615 h 337038"/>
            <a:gd name="connsiteX2" fmla="*/ 161192 w 549519"/>
            <a:gd name="connsiteY2" fmla="*/ 168519 h 337038"/>
            <a:gd name="connsiteX3" fmla="*/ 388326 w 549519"/>
            <a:gd name="connsiteY3" fmla="*/ 285750 h 337038"/>
            <a:gd name="connsiteX4" fmla="*/ 549519 w 549519"/>
            <a:gd name="connsiteY4" fmla="*/ 337038 h 337038"/>
            <a:gd name="connsiteX5" fmla="*/ 549519 w 549519"/>
            <a:gd name="connsiteY5" fmla="*/ 337038 h 33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9519" h="337038">
              <a:moveTo>
                <a:pt x="0" y="0"/>
              </a:moveTo>
              <a:cubicBezTo>
                <a:pt x="8548" y="15264"/>
                <a:pt x="17096" y="30529"/>
                <a:pt x="43961" y="58615"/>
              </a:cubicBezTo>
              <a:cubicBezTo>
                <a:pt x="70826" y="86701"/>
                <a:pt x="103798" y="130663"/>
                <a:pt x="161192" y="168519"/>
              </a:cubicBezTo>
              <a:cubicBezTo>
                <a:pt x="218586" y="206375"/>
                <a:pt x="323605" y="257663"/>
                <a:pt x="388326" y="285750"/>
              </a:cubicBezTo>
              <a:cubicBezTo>
                <a:pt x="453047" y="313837"/>
                <a:pt x="549519" y="337038"/>
                <a:pt x="549519" y="337038"/>
              </a:cubicBezTo>
              <a:lnTo>
                <a:pt x="549519" y="337038"/>
              </a:lnTo>
            </a:path>
          </a:pathLst>
        </a:custGeom>
        <a:ln xmlns:a="http://schemas.openxmlformats.org/drawingml/2006/main">
          <a:solidFill>
            <a:schemeClr val="accent3">
              <a:lumMod val="50000"/>
            </a:schemeClr>
          </a:solidFill>
          <a:prstDash val="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dr:relSizeAnchor xmlns:cdr="http://schemas.openxmlformats.org/drawingml/2006/chartDrawing">
    <cdr:from>
      <cdr:x>0.82577</cdr:x>
      <cdr:y>0.43184</cdr:y>
    </cdr:from>
    <cdr:to>
      <cdr:x>0.88513</cdr:x>
      <cdr:y>0.4928</cdr:y>
    </cdr:to>
    <cdr:sp macro="" textlink="">
      <cdr:nvSpPr>
        <cdr:cNvPr id="13" name="Полилиния 12"/>
        <cdr:cNvSpPr/>
      </cdr:nvSpPr>
      <cdr:spPr>
        <a:xfrm xmlns:a="http://schemas.openxmlformats.org/drawingml/2006/main">
          <a:off x="7592415" y="2126585"/>
          <a:ext cx="545776" cy="300193"/>
        </a:xfrm>
        <a:custGeom xmlns:a="http://schemas.openxmlformats.org/drawingml/2006/main">
          <a:avLst/>
          <a:gdLst>
            <a:gd name="connsiteX0" fmla="*/ 0 w 463550"/>
            <a:gd name="connsiteY0" fmla="*/ 323850 h 323850"/>
            <a:gd name="connsiteX1" fmla="*/ 57150 w 463550"/>
            <a:gd name="connsiteY1" fmla="*/ 254000 h 323850"/>
            <a:gd name="connsiteX2" fmla="*/ 114300 w 463550"/>
            <a:gd name="connsiteY2" fmla="*/ 196850 h 323850"/>
            <a:gd name="connsiteX3" fmla="*/ 266700 w 463550"/>
            <a:gd name="connsiteY3" fmla="*/ 82550 h 323850"/>
            <a:gd name="connsiteX4" fmla="*/ 463550 w 463550"/>
            <a:gd name="connsiteY4" fmla="*/ 0 h 323850"/>
            <a:gd name="connsiteX5" fmla="*/ 463550 w 463550"/>
            <a:gd name="connsiteY5" fmla="*/ 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3550" h="323850">
              <a:moveTo>
                <a:pt x="0" y="323850"/>
              </a:moveTo>
              <a:cubicBezTo>
                <a:pt x="19050" y="299508"/>
                <a:pt x="38100" y="275166"/>
                <a:pt x="57150" y="254000"/>
              </a:cubicBezTo>
              <a:cubicBezTo>
                <a:pt x="76200" y="232834"/>
                <a:pt x="79375" y="225425"/>
                <a:pt x="114300" y="196850"/>
              </a:cubicBezTo>
              <a:cubicBezTo>
                <a:pt x="149225" y="168275"/>
                <a:pt x="208492" y="115358"/>
                <a:pt x="266700" y="82550"/>
              </a:cubicBezTo>
              <a:cubicBezTo>
                <a:pt x="324908" y="49742"/>
                <a:pt x="463550" y="0"/>
                <a:pt x="463550" y="0"/>
              </a:cubicBezTo>
              <a:lnTo>
                <a:pt x="463550" y="0"/>
              </a:lnTo>
            </a:path>
          </a:pathLst>
        </a:custGeom>
        <a:ln xmlns:a="http://schemas.openxmlformats.org/drawingml/2006/main">
          <a:prstDash val="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dirty="0">
            <a:solidFill>
              <a:srgbClr val="0070C0"/>
            </a:solidFill>
          </a:endParaRPr>
        </a:p>
      </cdr:txBody>
    </cdr:sp>
  </cdr:relSizeAnchor>
  <cdr:relSizeAnchor xmlns:cdr="http://schemas.openxmlformats.org/drawingml/2006/chartDrawing">
    <cdr:from>
      <cdr:x>0.3271</cdr:x>
      <cdr:y>0.89474</cdr:y>
    </cdr:from>
    <cdr:to>
      <cdr:x>0.38945</cdr:x>
      <cdr:y>0.96747</cdr:y>
    </cdr:to>
    <cdr:sp macro="" textlink="">
      <cdr:nvSpPr>
        <cdr:cNvPr id="7" name="TextBox 6"/>
        <cdr:cNvSpPr txBox="1"/>
      </cdr:nvSpPr>
      <cdr:spPr>
        <a:xfrm xmlns:a="http://schemas.openxmlformats.org/drawingml/2006/main">
          <a:off x="2667000" y="3886200"/>
          <a:ext cx="508364" cy="3158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solidFill>
                <a:schemeClr val="tx1"/>
              </a:solidFill>
            </a:rPr>
            <a:t>1890</a:t>
          </a:r>
          <a:endParaRPr lang="ru-RU" sz="1000"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7F8B6D1-D0EA-41A7-90E6-796EDF4F7874}"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ggdc.net/MADDISON/oriindex.htm"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4D2F412-9DC4-4098-A549-862436BEC7C5}" type="slidenum">
              <a:rPr lang="ru-RU" smtClean="0"/>
              <a:pPr/>
              <a:t>1</a:t>
            </a:fld>
            <a:endParaRPr lang="ru-RU"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ru-RU" smtClean="0"/>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a:ln/>
        </p:spPr>
      </p:sp>
      <p:sp>
        <p:nvSpPr>
          <p:cNvPr id="40963" name="Заметки 2"/>
          <p:cNvSpPr>
            <a:spLocks noGrp="1"/>
          </p:cNvSpPr>
          <p:nvPr>
            <p:ph type="body" idx="1"/>
          </p:nvPr>
        </p:nvSpPr>
        <p:spPr>
          <a:noFill/>
          <a:ln/>
        </p:spPr>
        <p:txBody>
          <a:bodyPr/>
          <a:lstStyle/>
          <a:p>
            <a:endParaRPr lang="ru-RU" smtClean="0"/>
          </a:p>
        </p:txBody>
      </p:sp>
      <p:sp>
        <p:nvSpPr>
          <p:cNvPr id="40964" name="Номер слайда 3"/>
          <p:cNvSpPr>
            <a:spLocks noGrp="1"/>
          </p:cNvSpPr>
          <p:nvPr>
            <p:ph type="sldNum" sz="quarter" idx="5"/>
          </p:nvPr>
        </p:nvSpPr>
        <p:spPr>
          <a:noFill/>
        </p:spPr>
        <p:txBody>
          <a:bodyPr/>
          <a:lstStyle/>
          <a:p>
            <a:fld id="{64EE4499-A80C-4F4A-914A-CD99FC63CB3D}" type="slidenum">
              <a:rPr lang="ru-RU" smtClean="0"/>
              <a:pPr/>
              <a:t>21</a:t>
            </a:fld>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Образ слайда 1"/>
          <p:cNvSpPr>
            <a:spLocks noGrp="1" noRot="1" noChangeAspect="1" noTextEdit="1"/>
          </p:cNvSpPr>
          <p:nvPr>
            <p:ph type="sldImg"/>
          </p:nvPr>
        </p:nvSpPr>
        <p:spPr>
          <a:ln/>
        </p:spPr>
      </p:sp>
      <p:sp>
        <p:nvSpPr>
          <p:cNvPr id="43011" name="Заметки 2"/>
          <p:cNvSpPr>
            <a:spLocks noGrp="1"/>
          </p:cNvSpPr>
          <p:nvPr>
            <p:ph type="body" idx="1"/>
          </p:nvPr>
        </p:nvSpPr>
        <p:spPr>
          <a:noFill/>
          <a:ln/>
        </p:spPr>
        <p:txBody>
          <a:bodyPr/>
          <a:lstStyle/>
          <a:p>
            <a:pPr>
              <a:lnSpc>
                <a:spcPct val="90000"/>
              </a:lnSpc>
            </a:pPr>
            <a:r>
              <a:rPr lang="en-US" smtClean="0"/>
              <a:t>Maddison Database was used to calculate GDP levels for nations with a prevailing X-matrix (China, India, Japan, Brazil and former USSR countries) and Y-matrix (Western Europe-12 including Denmark, Finland, France, Germany, Italy, Netherlands, Norway, Sweden, Switzerland and United Kingdom, and Western Offshoots including Australia, New Zealand, Canada and United States). </a:t>
            </a:r>
          </a:p>
          <a:p>
            <a:pPr>
              <a:lnSpc>
                <a:spcPct val="90000"/>
              </a:lnSpc>
            </a:pPr>
            <a:r>
              <a:rPr lang="en-US" smtClean="0"/>
              <a:t>Angus Maddison (1926-2010), Emeritus Professor, Faculty of Economics, University of Groningen, the Netherlands</a:t>
            </a:r>
            <a:br>
              <a:rPr lang="en-US" smtClean="0"/>
            </a:br>
            <a:r>
              <a:rPr lang="en-US" smtClean="0">
                <a:hlinkClick r:id="rId3"/>
              </a:rPr>
              <a:t>http://www.ggdc.net/MADDISON/oriindex.htm</a:t>
            </a:r>
            <a:r>
              <a:rPr lang="en-US" smtClean="0"/>
              <a:t> </a:t>
            </a:r>
          </a:p>
          <a:p>
            <a:pPr>
              <a:lnSpc>
                <a:spcPct val="90000"/>
              </a:lnSpc>
            </a:pPr>
            <a:r>
              <a:rPr lang="en-US" smtClean="0"/>
              <a:t>We can see over 140 years a long wave with a switching GDP leader. From 1820 (and before) to 1870 more  GDP was produced in countries with a prevailing X-matrix. Since 1868-70 the role of countries with Y-matrix is increasing, and after 1870 they produce more GDP. The maximum spread between shares of Y-matrix and X-matrix countries took place in 1950-65. But since 1970s the dominance of Y-matrix countries gradually decreases; since 2008 the share of X-matrix countries again prevails  and keeps growing.</a:t>
            </a:r>
            <a:r>
              <a:rPr lang="ru-RU" smtClean="0"/>
              <a:t> </a:t>
            </a:r>
            <a:r>
              <a:rPr lang="en-US" smtClean="0"/>
              <a:t>You know forecast for BRICS-countries.</a:t>
            </a:r>
            <a:endParaRPr lang="ru-RU" smtClean="0"/>
          </a:p>
        </p:txBody>
      </p:sp>
      <p:sp>
        <p:nvSpPr>
          <p:cNvPr id="43012" name="Номер слайда 3"/>
          <p:cNvSpPr>
            <a:spLocks noGrp="1"/>
          </p:cNvSpPr>
          <p:nvPr>
            <p:ph type="sldNum" sz="quarter" idx="5"/>
          </p:nvPr>
        </p:nvSpPr>
        <p:spPr>
          <a:noFill/>
        </p:spPr>
        <p:txBody>
          <a:bodyPr/>
          <a:lstStyle/>
          <a:p>
            <a:fld id="{D822CD13-D531-41CB-BD79-DCAD32927B11}" type="slidenum">
              <a:rPr lang="ru-RU" smtClean="0"/>
              <a:pPr/>
              <a:t>23</a:t>
            </a:fld>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раз слайда 1"/>
          <p:cNvSpPr>
            <a:spLocks noGrp="1" noRot="1" noChangeAspect="1" noTextEdit="1"/>
          </p:cNvSpPr>
          <p:nvPr>
            <p:ph type="sldImg"/>
          </p:nvPr>
        </p:nvSpPr>
        <p:spPr>
          <a:ln/>
        </p:spPr>
      </p:sp>
      <p:sp>
        <p:nvSpPr>
          <p:cNvPr id="44035" name="Заметки 2"/>
          <p:cNvSpPr>
            <a:spLocks noGrp="1"/>
          </p:cNvSpPr>
          <p:nvPr>
            <p:ph type="body" idx="1"/>
          </p:nvPr>
        </p:nvSpPr>
        <p:spPr>
          <a:noFill/>
          <a:ln/>
        </p:spPr>
        <p:txBody>
          <a:bodyPr/>
          <a:lstStyle/>
          <a:p>
            <a:endParaRPr lang="ru-RU" smtClean="0"/>
          </a:p>
        </p:txBody>
      </p:sp>
      <p:sp>
        <p:nvSpPr>
          <p:cNvPr id="44036" name="Номер слайда 3"/>
          <p:cNvSpPr>
            <a:spLocks noGrp="1"/>
          </p:cNvSpPr>
          <p:nvPr>
            <p:ph type="sldNum" sz="quarter" idx="5"/>
          </p:nvPr>
        </p:nvSpPr>
        <p:spPr>
          <a:noFill/>
        </p:spPr>
        <p:txBody>
          <a:bodyPr/>
          <a:lstStyle/>
          <a:p>
            <a:fld id="{E5FD9C6C-55A1-4182-9283-ECF9EDF92A50}" type="slidenum">
              <a:rPr lang="ru-RU" smtClean="0"/>
              <a:pPr/>
              <a:t>25</a:t>
            </a:fld>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B8BFBA8-C666-4959-830A-E548DFFFE8FC}" type="slidenum">
              <a:rPr lang="ru-RU" smtClean="0"/>
              <a:pPr/>
              <a:t>26</a:t>
            </a:fld>
            <a:endParaRPr lang="ru-RU"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9A41485-E735-4E38-BEB3-2DBA1D2D36D6}" type="slidenum">
              <a:rPr lang="ru-RU" smtClean="0"/>
              <a:pPr/>
              <a:t>2</a:t>
            </a:fld>
            <a:endParaRPr lang="ru-RU"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7F9FB1A-9620-4232-BC29-CFCA6F654ABF}" type="slidenum">
              <a:rPr lang="ru-RU" smtClean="0"/>
              <a:pPr/>
              <a:t>9</a:t>
            </a:fld>
            <a:endParaRPr lang="ru-RU"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z="700" smtClean="0"/>
              <a:t>Here is a scheme of our modeling what a society is. You know that people  - and scholars first of all - like to simplify reality. Me too. In my scheme society is seen as a social system within three “sociological co-ordinates ” being </a:t>
            </a:r>
            <a:r>
              <a:rPr lang="en-US" sz="700" i="1" smtClean="0"/>
              <a:t>economy</a:t>
            </a:r>
            <a:r>
              <a:rPr lang="en-US" sz="700" smtClean="0"/>
              <a:t>, </a:t>
            </a:r>
            <a:r>
              <a:rPr lang="en-US" sz="700" i="1" smtClean="0"/>
              <a:t>politics </a:t>
            </a:r>
            <a:r>
              <a:rPr lang="en-US" sz="700" smtClean="0"/>
              <a:t> and </a:t>
            </a:r>
            <a:r>
              <a:rPr lang="en-US" sz="700" i="1" smtClean="0"/>
              <a:t>ideology.  </a:t>
            </a:r>
            <a:r>
              <a:rPr lang="en-US" sz="700" smtClean="0"/>
              <a:t>In this model:</a:t>
            </a:r>
            <a:endParaRPr lang="en-US" smtClean="0"/>
          </a:p>
          <a:p>
            <a:pPr eaLnBrk="1" hangingPunct="1"/>
            <a:r>
              <a:rPr lang="en-US" smtClean="0"/>
              <a:t>- Economic interrelations  related to resources used for the reproduction of social entities;</a:t>
            </a:r>
          </a:p>
          <a:p>
            <a:pPr eaLnBrk="1" hangingPunct="1">
              <a:buFontTx/>
              <a:buChar char="-"/>
            </a:pPr>
            <a:r>
              <a:rPr lang="en-US" smtClean="0"/>
              <a:t> Political sphere with regular and organized social actions to achieve the defined objectives; and</a:t>
            </a:r>
          </a:p>
          <a:p>
            <a:pPr eaLnBrk="1" hangingPunct="1">
              <a:buFontTx/>
              <a:buChar char="-"/>
            </a:pPr>
            <a:r>
              <a:rPr lang="en-US" smtClean="0"/>
              <a:t> Ideological sub-system embodying important social ideas and values. </a:t>
            </a:r>
          </a:p>
          <a:p>
            <a:pPr eaLnBrk="1" hangingPunct="1"/>
            <a:r>
              <a:rPr lang="en-US" sz="700" smtClean="0"/>
              <a:t>These spheres are strongly interrelated morphologically as parts or sides of one whole. </a:t>
            </a:r>
            <a:r>
              <a:rPr lang="en-US" smtClean="0"/>
              <a:t>You can’t change or reform only one sphere successfully.</a:t>
            </a:r>
          </a:p>
          <a:p>
            <a:pPr eaLnBrk="1" hangingPunct="1"/>
            <a:r>
              <a:rPr lang="en-US" smtClean="0"/>
              <a:t>You </a:t>
            </a:r>
            <a:r>
              <a:rPr lang="en-US" sz="700" smtClean="0"/>
              <a:t>can see that it is very simple and pure model – neither  culture no social institutions like religion or family or education are here. It is an imperative point for constructing a theoretical model which could be used for comparative studies of different countries – from Europe and USA to China and Brazil.  </a:t>
            </a:r>
            <a:endParaRPr lang="ru-RU" sz="7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E428DD4-8FCE-4708-91C0-5841C510E098}" type="slidenum">
              <a:rPr lang="ru-RU" smtClean="0"/>
              <a:pPr/>
              <a:t>10</a:t>
            </a:fld>
            <a:endParaRPr lang="ru-RU"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So, the X-matrix is formed by the following basic institutions:</a:t>
            </a:r>
          </a:p>
          <a:p>
            <a:pPr eaLnBrk="1" hangingPunct="1"/>
            <a:r>
              <a:rPr lang="en-US" smtClean="0"/>
              <a:t>in the economic sphere these are </a:t>
            </a:r>
            <a:r>
              <a:rPr lang="en-US" i="1" smtClean="0"/>
              <a:t>redistributive economy institutions </a:t>
            </a:r>
            <a:r>
              <a:rPr lang="en-US" smtClean="0"/>
              <a:t>(Karl Polanyi has introduced this term).</a:t>
            </a:r>
            <a:r>
              <a:rPr lang="en-US" i="1" smtClean="0"/>
              <a:t> </a:t>
            </a:r>
            <a:r>
              <a:rPr lang="en-US" smtClean="0"/>
              <a:t>Redistribution means that the Center mediates the movement of goods and services, as well as the rights for their production and use; </a:t>
            </a:r>
            <a:endParaRPr lang="ru-RU" smtClean="0"/>
          </a:p>
          <a:p>
            <a:pPr eaLnBrk="1" hangingPunct="1"/>
            <a:r>
              <a:rPr lang="en-US" smtClean="0"/>
              <a:t>in the political sphere they correspond to </a:t>
            </a:r>
            <a:r>
              <a:rPr lang="en-US" i="1" smtClean="0"/>
              <a:t>institutions of unitary-centralized political order</a:t>
            </a:r>
            <a:r>
              <a:rPr lang="en-US" smtClean="0"/>
              <a:t>; </a:t>
            </a:r>
            <a:endParaRPr lang="ru-RU" smtClean="0"/>
          </a:p>
          <a:p>
            <a:pPr eaLnBrk="1" hangingPunct="1"/>
            <a:r>
              <a:rPr lang="en-US" smtClean="0"/>
              <a:t>in the ideological sphere the </a:t>
            </a:r>
            <a:r>
              <a:rPr lang="en-US" i="1" smtClean="0"/>
              <a:t>communitarian ideology </a:t>
            </a:r>
            <a:r>
              <a:rPr lang="en-US" smtClean="0"/>
              <a:t>dominates. It is expressed in the idea of priority of collective, public values over individual ones. We is over Me.</a:t>
            </a:r>
            <a:endParaRPr lang="ru-RU" smtClean="0"/>
          </a:p>
          <a:p>
            <a:pPr eaLnBrk="1" hangingPunct="1"/>
            <a:endParaRPr lang="ru-RU" smtClean="0"/>
          </a:p>
          <a:p>
            <a:pPr eaLnBrk="1" hangingPunct="1"/>
            <a:r>
              <a:rPr lang="en-US" smtClean="0"/>
              <a:t>Different basic institutions are connected in the Y-matrix:</a:t>
            </a:r>
          </a:p>
          <a:p>
            <a:pPr eaLnBrk="1" hangingPunct="1"/>
            <a:r>
              <a:rPr lang="en-US" smtClean="0"/>
              <a:t>in the economic sphere these are </a:t>
            </a:r>
            <a:r>
              <a:rPr lang="en-US" i="1" smtClean="0"/>
              <a:t>institutions of market economy</a:t>
            </a:r>
            <a:r>
              <a:rPr lang="en-US" smtClean="0"/>
              <a:t>; </a:t>
            </a:r>
            <a:endParaRPr lang="ru-RU" smtClean="0"/>
          </a:p>
          <a:p>
            <a:pPr eaLnBrk="1" hangingPunct="1"/>
            <a:r>
              <a:rPr lang="en-US" smtClean="0"/>
              <a:t>in the political sphere they correspond to </a:t>
            </a:r>
            <a:r>
              <a:rPr lang="en-US" i="1" smtClean="0"/>
              <a:t>institutions of federative political order</a:t>
            </a:r>
            <a:r>
              <a:rPr lang="en-US" smtClean="0"/>
              <a:t>;</a:t>
            </a:r>
            <a:endParaRPr lang="ru-RU" smtClean="0"/>
          </a:p>
          <a:p>
            <a:pPr eaLnBrk="1" hangingPunct="1"/>
            <a:r>
              <a:rPr lang="en-US" smtClean="0"/>
              <a:t>Respectively, </a:t>
            </a:r>
            <a:r>
              <a:rPr lang="en-US" i="1" smtClean="0"/>
              <a:t>the individualistic Ideology</a:t>
            </a:r>
            <a:r>
              <a:rPr lang="en-US" smtClean="0"/>
              <a:t> dominates. What is the essence of it? It proclaims the  subordinated character of collective values to individual ones. In this case Me or I  is over We. </a:t>
            </a:r>
            <a:endParaRPr lang="ru-RU" smtClean="0"/>
          </a:p>
          <a:p>
            <a:pPr eaLnBrk="1" hangingPunct="1"/>
            <a:r>
              <a:rPr lang="en-US" smtClean="0"/>
              <a:t>You can see that X-matrix  looks like pure WITT-society ("We're In This Together”) and Y-matrix looks like pure YOYO- society (“You’re On Your Own”).</a:t>
            </a:r>
          </a:p>
          <a:p>
            <a:pPr eaLnBrk="1" hangingPunct="1"/>
            <a:endParaRPr lang="en-US" smtClean="0"/>
          </a:p>
          <a:p>
            <a:pPr eaLnBrk="1" hangingPunct="1"/>
            <a:r>
              <a:rPr lang="en-US" smtClean="0"/>
              <a:t>There is a bunch or set of institutions in economic, political and ideological spheres for each matrix. We won’t consider these institutions in details due to shortage of time. Therefore I skip the next three slides.</a:t>
            </a:r>
            <a:endParaRPr lang="ru-RU" smtClean="0"/>
          </a:p>
          <a:p>
            <a:pPr eaLnBrk="1" hangingPunct="1"/>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183B996-B16D-4237-B5E2-312456DEC989}" type="slidenum">
              <a:rPr lang="ru-RU" smtClean="0"/>
              <a:pPr/>
              <a:t>11</a:t>
            </a:fld>
            <a:endParaRPr lang="ru-RU"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Our hypothesis is that the institutional structure of each society can be presented as a combination of these two basic institutional matrices. In some societies the X-matrix institutions prevail, while Y-institutions help them. We assume that it is true for Russia, China, India  and most Asian, Latin American, and some other countries.</a:t>
            </a:r>
          </a:p>
          <a:p>
            <a:pPr eaLnBrk="1" hangingPunct="1"/>
            <a:r>
              <a:rPr lang="en-US" smtClean="0"/>
              <a:t>At the same time in other societies the Y-matrix institutions predominates, whereas the X-matrix institutions are complementary and additional, as, for example, in most countries of Europe and western offshoots including  the USA.</a:t>
            </a:r>
          </a:p>
          <a:p>
            <a:pPr eaLnBrk="1" hangingPunct="1"/>
            <a:r>
              <a:rPr lang="en-US" smtClean="0"/>
              <a:t>We suppose that the main task of social and economic policy in each country is to support the optimal combination of predominant and complementary institutions. For example,  the economic policy has to find the best proportion between market and redistributive institutions as well as forms of their modernization. </a:t>
            </a:r>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4168E12-B827-4E69-8998-E1292A8442ED}" type="slidenum">
              <a:rPr lang="ru-RU" smtClean="0"/>
              <a:pPr/>
              <a:t>12</a:t>
            </a:fld>
            <a:endParaRPr lang="ru-RU"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CA" smtClean="0"/>
              <a:t>(There are sets of economic institutions for each matrix). </a:t>
            </a:r>
          </a:p>
          <a:p>
            <a:pPr eaLnBrk="1" hangingPunct="1"/>
            <a:endParaRPr lang="en-CA" smtClean="0"/>
          </a:p>
          <a:p>
            <a:pPr eaLnBrk="1" hangingPunct="1"/>
            <a:r>
              <a:rPr lang="en-US" smtClean="0"/>
              <a:t>First,  I present you different economic X- and Y-institutions and their common functions in the economic structure. We can see them in the table. </a:t>
            </a:r>
          </a:p>
          <a:p>
            <a:pPr eaLnBrk="1" hangingPunct="1"/>
            <a:r>
              <a:rPr lang="en-US" smtClean="0"/>
              <a:t>The first function of economic structure is to support property rights system for fixing of goods. For Y-economies, or market economies, the private property is such basic institution. In X-economies it is a supreme conditional ownership: the supreme level of hierarchy defines conditions of  possession and use of property objects  - land, buildings etc</a:t>
            </a:r>
          </a:p>
          <a:p>
            <a:pPr eaLnBrk="1" hangingPunct="1"/>
            <a:r>
              <a:rPr lang="en-US" smtClean="0"/>
              <a:t>The second function is tr</a:t>
            </a:r>
            <a:r>
              <a:rPr lang="en-US" sz="800" smtClean="0">
                <a:cs typeface="Times New Roman" pitchFamily="18" charset="0"/>
              </a:rPr>
              <a:t>ansfer of goods. In Y-economies we have the institution of exchange (or buying-selling)</a:t>
            </a:r>
            <a:r>
              <a:rPr lang="en-US" smtClean="0"/>
              <a:t>. In X-economies it is r</a:t>
            </a:r>
            <a:r>
              <a:rPr lang="en-US" sz="800" smtClean="0">
                <a:cs typeface="Times New Roman" pitchFamily="18" charset="0"/>
              </a:rPr>
              <a:t>edistribution or accumulation from the bottom to the center and then coordination on the top center level and distribution to lower levels. </a:t>
            </a:r>
          </a:p>
          <a:p>
            <a:pPr eaLnBrk="1" hangingPunct="1"/>
            <a:r>
              <a:rPr lang="en-US" sz="800" smtClean="0">
                <a:cs typeface="Times New Roman" pitchFamily="18" charset="0"/>
              </a:rPr>
              <a:t>Thirdly,  institutions of interactions between economic agents are – cooperation in X-economy model and competition in Y-economy market model. </a:t>
            </a:r>
          </a:p>
          <a:p>
            <a:pPr eaLnBrk="1" hangingPunct="1"/>
            <a:r>
              <a:rPr lang="en-US" sz="800" smtClean="0">
                <a:cs typeface="Times New Roman" pitchFamily="18" charset="0"/>
              </a:rPr>
              <a:t>Forth function is labor system organization. There is employed (unlimited term)</a:t>
            </a:r>
            <a:r>
              <a:rPr lang="ru-RU" sz="800" smtClean="0"/>
              <a:t> </a:t>
            </a:r>
            <a:r>
              <a:rPr lang="en-US" sz="800" smtClean="0">
                <a:cs typeface="Times New Roman" pitchFamily="18" charset="0"/>
              </a:rPr>
              <a:t>labor institution in X-economy. L</a:t>
            </a:r>
            <a:r>
              <a:rPr lang="ru-RU" smtClean="0"/>
              <a:t>ifetime employment </a:t>
            </a:r>
            <a:r>
              <a:rPr lang="en-US" smtClean="0"/>
              <a:t>system in Japan is an example. In Y-economy there is c</a:t>
            </a:r>
            <a:r>
              <a:rPr lang="en-US" sz="800" smtClean="0">
                <a:cs typeface="Times New Roman" pitchFamily="18" charset="0"/>
              </a:rPr>
              <a:t>ontract (short and medium term) labor. </a:t>
            </a:r>
          </a:p>
          <a:p>
            <a:pPr eaLnBrk="1" hangingPunct="1"/>
            <a:r>
              <a:rPr lang="en-US" sz="800" smtClean="0">
                <a:cs typeface="Times New Roman" pitchFamily="18" charset="0"/>
              </a:rPr>
              <a:t>Lastly, there are feed-back institutions. Well-known profit maximization (or Y-efficiency) institution acts in market economy model, and cost limitation (or X-efficiency) institution acts in X-economic model. Harvey Leibenstein is the author of the X-efficiency theory.</a:t>
            </a:r>
            <a:endParaRPr lang="ru-RU" sz="800" smtClean="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37B0891-5572-47CB-B6DA-4BCA892614CE}" type="slidenum">
              <a:rPr lang="ru-RU" smtClean="0"/>
              <a:pPr/>
              <a:t>13</a:t>
            </a:fld>
            <a:endParaRPr lang="ru-RU"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t>Here you can compare X- and Y-political institutions. X-political order represents a top-down model of society. Therefore, Y-political order characterizes bottom-up  model. I give you only the list of institutions. We have not enough time to explain them. Let us enumerate X- and Y-institutions:</a:t>
            </a:r>
          </a:p>
          <a:p>
            <a:pPr eaLnBrk="1" hangingPunct="1"/>
            <a:r>
              <a:rPr lang="en-US" sz="800" smtClean="0">
                <a:cs typeface="Times New Roman" pitchFamily="18" charset="0"/>
              </a:rPr>
              <a:t>First, for Territorial administrative organization of the state there are Administrative system </a:t>
            </a:r>
            <a:r>
              <a:rPr lang="ru-RU" sz="800" smtClean="0">
                <a:cs typeface="Times New Roman" pitchFamily="18" charset="0"/>
              </a:rPr>
              <a:t>(</a:t>
            </a:r>
            <a:r>
              <a:rPr lang="en-US" sz="800" smtClean="0">
                <a:cs typeface="Times New Roman" pitchFamily="18" charset="0"/>
              </a:rPr>
              <a:t>unitarity</a:t>
            </a:r>
            <a:r>
              <a:rPr lang="ru-RU" sz="800" smtClean="0">
                <a:cs typeface="Times New Roman" pitchFamily="18" charset="0"/>
              </a:rPr>
              <a:t>)</a:t>
            </a:r>
            <a:r>
              <a:rPr lang="en-US" sz="800" smtClean="0">
                <a:cs typeface="Times New Roman" pitchFamily="18" charset="0"/>
              </a:rPr>
              <a:t> in X-matrix and Federative structure (federation) </a:t>
            </a:r>
            <a:r>
              <a:rPr lang="en-US" smtClean="0"/>
              <a:t>- in Y-matrix. </a:t>
            </a:r>
          </a:p>
          <a:p>
            <a:pPr eaLnBrk="1" hangingPunct="1"/>
            <a:r>
              <a:rPr lang="en-US" smtClean="0"/>
              <a:t>As for Governance system, or flow of decision making,  in X-model we have </a:t>
            </a:r>
            <a:r>
              <a:rPr lang="en-US" sz="800" smtClean="0">
                <a:cs typeface="Times New Roman" pitchFamily="18" charset="0"/>
              </a:rPr>
              <a:t>Vertical hierarchical authority with Center on the top, versus Self-government and subsidiarity in Y-model.</a:t>
            </a:r>
          </a:p>
          <a:p>
            <a:pPr eaLnBrk="1" hangingPunct="1"/>
            <a:r>
              <a:rPr lang="en-US" smtClean="0"/>
              <a:t>Third:  What is type of interaction  in the order of decision making? </a:t>
            </a:r>
            <a:r>
              <a:rPr lang="en-US" sz="800" smtClean="0">
                <a:cs typeface="Times New Roman" pitchFamily="18" charset="0"/>
              </a:rPr>
              <a:t>General assembly and unanimity for X-model and Multi-party system and democratic majority for Y-model.</a:t>
            </a:r>
          </a:p>
          <a:p>
            <a:pPr eaLnBrk="1" hangingPunct="1"/>
            <a:r>
              <a:rPr lang="en-US" sz="800" smtClean="0">
                <a:cs typeface="Times New Roman" pitchFamily="18" charset="0"/>
              </a:rPr>
              <a:t>Fourth, Filling of governing positions can be carried out on Appointment or Election basis, respectively.</a:t>
            </a:r>
          </a:p>
          <a:p>
            <a:pPr eaLnBrk="1" hangingPunct="1"/>
            <a:r>
              <a:rPr lang="en-US" sz="800" smtClean="0">
                <a:cs typeface="Times New Roman" pitchFamily="18" charset="0"/>
              </a:rPr>
              <a:t>And last we indicate a very important institution for the permanent process of institutional circle, namely Feed</a:t>
            </a:r>
            <a:r>
              <a:rPr lang="ru-RU" sz="800" smtClean="0">
                <a:cs typeface="Times New Roman" pitchFamily="18" charset="0"/>
              </a:rPr>
              <a:t>-</a:t>
            </a:r>
            <a:r>
              <a:rPr lang="en-US" sz="800" smtClean="0">
                <a:cs typeface="Times New Roman" pitchFamily="18" charset="0"/>
              </a:rPr>
              <a:t>back mechanism. It could be  Appeals to higher levels of hierarchical authority for X-matrix or Law suits for Y-matrix.</a:t>
            </a:r>
            <a:endParaRPr lang="ru-RU" sz="800" smtClean="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28647DC-B21D-4295-AA45-C6C1B2F5222B}" type="slidenum">
              <a:rPr lang="ru-RU" smtClean="0"/>
              <a:pPr/>
              <a:t>14</a:t>
            </a:fld>
            <a:endParaRPr lang="ru-RU"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Here is the list of ideological institutions. We will just list them. </a:t>
            </a:r>
            <a:r>
              <a:rPr lang="en-US" sz="1000" smtClean="0">
                <a:cs typeface="Times New Roman" pitchFamily="18" charset="0"/>
              </a:rPr>
              <a:t>X-institutions of communitarian ideology are:</a:t>
            </a:r>
          </a:p>
          <a:p>
            <a:pPr eaLnBrk="1" hangingPunct="1"/>
            <a:r>
              <a:rPr lang="en-US" sz="1000" smtClean="0">
                <a:cs typeface="Times New Roman" pitchFamily="18" charset="0"/>
              </a:rPr>
              <a:t>First, Collectivism as a Core principle of social actions, second, Egalitarianism as Normative understanding of social structure, An order as Prevailing social values, Well-being-oriented Labor attitudes and Generalization &amp; Integralism as Principles of Common thinking. </a:t>
            </a:r>
          </a:p>
          <a:p>
            <a:pPr eaLnBrk="1" hangingPunct="1"/>
            <a:r>
              <a:rPr lang="en-US" sz="1000" smtClean="0">
                <a:cs typeface="Times New Roman" pitchFamily="18" charset="0"/>
              </a:rPr>
              <a:t>Respectively, a complex of Y-institutions of subsidiary ideology includes Individualism, Stratification, Freedom, Pecuniary</a:t>
            </a:r>
            <a:r>
              <a:rPr lang="ru-RU" sz="1000" b="1" smtClean="0">
                <a:cs typeface="Times New Roman" pitchFamily="18" charset="0"/>
              </a:rPr>
              <a:t>-</a:t>
            </a:r>
            <a:r>
              <a:rPr lang="en-US" sz="1000" smtClean="0">
                <a:cs typeface="Times New Roman" pitchFamily="18" charset="0"/>
              </a:rPr>
              <a:t>oriented labor attitudes and Specialization and Mereism.</a:t>
            </a:r>
          </a:p>
          <a:p>
            <a:pPr eaLnBrk="1" hangingPunct="1"/>
            <a:r>
              <a:rPr lang="en-US" sz="1000" i="1" smtClean="0">
                <a:cs typeface="Times New Roman" pitchFamily="18" charset="0"/>
              </a:rPr>
              <a:t>Ideological  institutions express a social consensus on main rules and norms of social actions and indicate what is fair and just in mass opinion .</a:t>
            </a:r>
            <a:endParaRPr lang="ru-RU" sz="1000" i="1" smtClean="0">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A623377-F160-4A32-A183-F804F6A2A46A}" type="slidenum">
              <a:rPr lang="ru-RU" smtClean="0"/>
              <a:pPr/>
              <a:t>15</a:t>
            </a:fld>
            <a:endParaRPr lang="ru-RU"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There is an explanation why X- or Y-matrix institutions dominate in different countries. Our hypothesis is that the material and technological environment is the key factor. The environment can be a </a:t>
            </a:r>
            <a:r>
              <a:rPr lang="en-US" i="1" smtClean="0"/>
              <a:t>communal </a:t>
            </a:r>
            <a:r>
              <a:rPr lang="en-US" smtClean="0"/>
              <a:t> indivisible system, where removal of some elements can lead to disintegration of the whole system, -  or it can be </a:t>
            </a:r>
            <a:r>
              <a:rPr lang="en-US" i="1" smtClean="0"/>
              <a:t>non-communal</a:t>
            </a:r>
            <a:r>
              <a:rPr lang="en-US" smtClean="0"/>
              <a:t> with possibilities of its technological division. In a communal environment the institutions of X-matrix are dominant whereas Y-matrix institutions are complementary. In a non-communal environment it is </a:t>
            </a:r>
            <a:r>
              <a:rPr lang="en-US" i="1" smtClean="0"/>
              <a:t>vice versa</a:t>
            </a:r>
            <a:r>
              <a:rPr lang="en-US" smtClean="0"/>
              <a:t>. </a:t>
            </a:r>
          </a:p>
          <a:p>
            <a:pPr eaLnBrk="1" hangingPunct="1"/>
            <a:r>
              <a:rPr lang="en-US" smtClean="0"/>
              <a:t>Examples of communal material environment in my country (Russia) are rail transport, gas pipelines, energy consolidated grid, housing in urban areas, engineering services and infrastructure etc.</a:t>
            </a: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13"/>
          <p:cNvSpPr>
            <a:spLocks noGrp="1"/>
          </p:cNvSpPr>
          <p:nvPr>
            <p:ph type="dt" sz="half" idx="10"/>
          </p:nvPr>
        </p:nvSpPr>
        <p:spPr/>
        <p:txBody>
          <a:bodyPr/>
          <a:lstStyle>
            <a:lvl1pPr>
              <a:defRPr/>
            </a:lvl1pPr>
          </a:lstStyle>
          <a:p>
            <a:pPr>
              <a:defRPr/>
            </a:pPr>
            <a:endParaRPr lang="en-US"/>
          </a:p>
        </p:txBody>
      </p:sp>
      <p:sp>
        <p:nvSpPr>
          <p:cNvPr id="5"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6" name="Номер слайда 22"/>
          <p:cNvSpPr>
            <a:spLocks noGrp="1"/>
          </p:cNvSpPr>
          <p:nvPr>
            <p:ph type="sldNum" sz="quarter" idx="12"/>
          </p:nvPr>
        </p:nvSpPr>
        <p:spPr/>
        <p:txBody>
          <a:bodyPr/>
          <a:lstStyle>
            <a:lvl1pPr>
              <a:defRPr/>
            </a:lvl1pPr>
          </a:lstStyle>
          <a:p>
            <a:pPr>
              <a:defRPr/>
            </a:pPr>
            <a:fld id="{2B865966-F164-4CD1-9241-24BC5DADF97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en-US"/>
          </a:p>
        </p:txBody>
      </p:sp>
      <p:sp>
        <p:nvSpPr>
          <p:cNvPr id="5"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6" name="Номер слайда 22"/>
          <p:cNvSpPr>
            <a:spLocks noGrp="1"/>
          </p:cNvSpPr>
          <p:nvPr>
            <p:ph type="sldNum" sz="quarter" idx="12"/>
          </p:nvPr>
        </p:nvSpPr>
        <p:spPr/>
        <p:txBody>
          <a:bodyPr/>
          <a:lstStyle>
            <a:lvl1pPr>
              <a:defRPr/>
            </a:lvl1pPr>
          </a:lstStyle>
          <a:p>
            <a:pPr>
              <a:defRPr/>
            </a:pPr>
            <a:fld id="{1787CC3D-A6E4-46A9-8A7E-EAAABDC0585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en-US"/>
          </a:p>
        </p:txBody>
      </p:sp>
      <p:sp>
        <p:nvSpPr>
          <p:cNvPr id="5"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6" name="Номер слайда 22"/>
          <p:cNvSpPr>
            <a:spLocks noGrp="1"/>
          </p:cNvSpPr>
          <p:nvPr>
            <p:ph type="sldNum" sz="quarter" idx="12"/>
          </p:nvPr>
        </p:nvSpPr>
        <p:spPr/>
        <p:txBody>
          <a:bodyPr/>
          <a:lstStyle>
            <a:lvl1pPr>
              <a:defRPr/>
            </a:lvl1pPr>
          </a:lstStyle>
          <a:p>
            <a:pPr>
              <a:defRPr/>
            </a:pPr>
            <a:fld id="{C3E51187-B668-4D25-B6EB-F5A5C6FDF0F5}"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Дата 13"/>
          <p:cNvSpPr>
            <a:spLocks noGrp="1"/>
          </p:cNvSpPr>
          <p:nvPr>
            <p:ph type="dt" sz="half" idx="10"/>
          </p:nvPr>
        </p:nvSpPr>
        <p:spPr/>
        <p:txBody>
          <a:bodyPr/>
          <a:lstStyle>
            <a:lvl1pPr>
              <a:defRPr/>
            </a:lvl1pPr>
          </a:lstStyle>
          <a:p>
            <a:pPr>
              <a:defRPr/>
            </a:pPr>
            <a:endParaRPr lang="en-US"/>
          </a:p>
        </p:txBody>
      </p:sp>
      <p:sp>
        <p:nvSpPr>
          <p:cNvPr id="6"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7" name="Номер слайда 22"/>
          <p:cNvSpPr>
            <a:spLocks noGrp="1"/>
          </p:cNvSpPr>
          <p:nvPr>
            <p:ph type="sldNum" sz="quarter" idx="12"/>
          </p:nvPr>
        </p:nvSpPr>
        <p:spPr/>
        <p:txBody>
          <a:bodyPr/>
          <a:lstStyle>
            <a:lvl1pPr>
              <a:defRPr/>
            </a:lvl1pPr>
          </a:lstStyle>
          <a:p>
            <a:pPr>
              <a:defRPr/>
            </a:pPr>
            <a:fld id="{1CCDF278-1801-42A3-A323-FAB9DF4F25F6}"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838200" y="1905000"/>
            <a:ext cx="8007350" cy="4191000"/>
          </a:xfrm>
        </p:spPr>
        <p:txBody>
          <a:bodyPr/>
          <a:lstStyle/>
          <a:p>
            <a:pPr lvl="0"/>
            <a:endParaRPr lang="ru-RU" noProof="0" smtClean="0"/>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r>
              <a:rPr lang="en-US"/>
              <a:t>AFIT, Houston, Texas, April 2012</a:t>
            </a:r>
            <a:endParaRPr lang="ru-RU"/>
          </a:p>
        </p:txBody>
      </p:sp>
      <p:sp>
        <p:nvSpPr>
          <p:cNvPr id="6" name="Rectangle 13"/>
          <p:cNvSpPr>
            <a:spLocks noGrp="1" noChangeArrowheads="1"/>
          </p:cNvSpPr>
          <p:nvPr>
            <p:ph type="sldNum" sz="quarter" idx="12"/>
          </p:nvPr>
        </p:nvSpPr>
        <p:spPr/>
        <p:txBody>
          <a:bodyPr/>
          <a:lstStyle>
            <a:lvl1pPr>
              <a:defRPr/>
            </a:lvl1pPr>
          </a:lstStyle>
          <a:p>
            <a:pPr>
              <a:defRPr/>
            </a:pPr>
            <a:fld id="{59C907C6-F9ED-4390-83C1-642AEFC65F5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en-US"/>
          </a:p>
        </p:txBody>
      </p:sp>
      <p:sp>
        <p:nvSpPr>
          <p:cNvPr id="5"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6" name="Номер слайда 22"/>
          <p:cNvSpPr>
            <a:spLocks noGrp="1"/>
          </p:cNvSpPr>
          <p:nvPr>
            <p:ph type="sldNum" sz="quarter" idx="12"/>
          </p:nvPr>
        </p:nvSpPr>
        <p:spPr/>
        <p:txBody>
          <a:bodyPr/>
          <a:lstStyle>
            <a:lvl1pPr>
              <a:defRPr/>
            </a:lvl1pPr>
          </a:lstStyle>
          <a:p>
            <a:pPr>
              <a:defRPr/>
            </a:pPr>
            <a:fld id="{4BD33613-4B93-4C1D-BCAC-636F7AA41E5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en-US"/>
          </a:p>
        </p:txBody>
      </p:sp>
      <p:sp>
        <p:nvSpPr>
          <p:cNvPr id="5" name="Нижний колонтитул 4"/>
          <p:cNvSpPr>
            <a:spLocks noGrp="1"/>
          </p:cNvSpPr>
          <p:nvPr>
            <p:ph type="ftr" sz="quarter" idx="11"/>
          </p:nvPr>
        </p:nvSpPr>
        <p:spPr/>
        <p:txBody>
          <a:bodyPr/>
          <a:lstStyle>
            <a:lvl1pPr>
              <a:defRPr/>
            </a:lvl1pPr>
          </a:lstStyle>
          <a:p>
            <a:pPr>
              <a:defRPr/>
            </a:pPr>
            <a:r>
              <a:rPr lang="en-US"/>
              <a:t>Vienna, WCSA, November  2012</a:t>
            </a:r>
            <a:endParaRPr lang="ru-RU"/>
          </a:p>
        </p:txBody>
      </p:sp>
      <p:sp>
        <p:nvSpPr>
          <p:cNvPr id="6" name="Номер слайда 5"/>
          <p:cNvSpPr>
            <a:spLocks noGrp="1"/>
          </p:cNvSpPr>
          <p:nvPr>
            <p:ph type="sldNum" sz="quarter" idx="12"/>
          </p:nvPr>
        </p:nvSpPr>
        <p:spPr/>
        <p:txBody>
          <a:bodyPr/>
          <a:lstStyle>
            <a:lvl1pPr>
              <a:defRPr/>
            </a:lvl1pPr>
          </a:lstStyle>
          <a:p>
            <a:pPr>
              <a:defRPr/>
            </a:pPr>
            <a:fld id="{AABDFE03-149D-4E5E-83B9-87BF98A073C2}"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en-US"/>
          </a:p>
        </p:txBody>
      </p:sp>
      <p:sp>
        <p:nvSpPr>
          <p:cNvPr id="6"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7" name="Номер слайда 22"/>
          <p:cNvSpPr>
            <a:spLocks noGrp="1"/>
          </p:cNvSpPr>
          <p:nvPr>
            <p:ph type="sldNum" sz="quarter" idx="12"/>
          </p:nvPr>
        </p:nvSpPr>
        <p:spPr/>
        <p:txBody>
          <a:bodyPr/>
          <a:lstStyle>
            <a:lvl1pPr>
              <a:defRPr/>
            </a:lvl1pPr>
          </a:lstStyle>
          <a:p>
            <a:pPr>
              <a:defRPr/>
            </a:pPr>
            <a:fld id="{C0CA0303-E192-4FFD-A513-0AC0BC37841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endParaRPr lang="en-US"/>
          </a:p>
        </p:txBody>
      </p:sp>
      <p:sp>
        <p:nvSpPr>
          <p:cNvPr id="8"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9" name="Номер слайда 22"/>
          <p:cNvSpPr>
            <a:spLocks noGrp="1"/>
          </p:cNvSpPr>
          <p:nvPr>
            <p:ph type="sldNum" sz="quarter" idx="12"/>
          </p:nvPr>
        </p:nvSpPr>
        <p:spPr/>
        <p:txBody>
          <a:bodyPr/>
          <a:lstStyle>
            <a:lvl1pPr>
              <a:defRPr/>
            </a:lvl1pPr>
          </a:lstStyle>
          <a:p>
            <a:pPr>
              <a:defRPr/>
            </a:pPr>
            <a:fld id="{8833763C-BAA9-444A-BFD7-EC87653C9863}"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endParaRPr lang="en-US"/>
          </a:p>
        </p:txBody>
      </p:sp>
      <p:sp>
        <p:nvSpPr>
          <p:cNvPr id="4"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5" name="Номер слайда 22"/>
          <p:cNvSpPr>
            <a:spLocks noGrp="1"/>
          </p:cNvSpPr>
          <p:nvPr>
            <p:ph type="sldNum" sz="quarter" idx="12"/>
          </p:nvPr>
        </p:nvSpPr>
        <p:spPr/>
        <p:txBody>
          <a:bodyPr/>
          <a:lstStyle>
            <a:lvl1pPr>
              <a:defRPr/>
            </a:lvl1pPr>
          </a:lstStyle>
          <a:p>
            <a:pPr>
              <a:defRPr/>
            </a:pPr>
            <a:fld id="{A756ED56-93F0-46EF-B8E8-BF3C70A6778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endParaRPr lang="en-US"/>
          </a:p>
        </p:txBody>
      </p:sp>
      <p:sp>
        <p:nvSpPr>
          <p:cNvPr id="3"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4" name="Номер слайда 22"/>
          <p:cNvSpPr>
            <a:spLocks noGrp="1"/>
          </p:cNvSpPr>
          <p:nvPr>
            <p:ph type="sldNum" sz="quarter" idx="12"/>
          </p:nvPr>
        </p:nvSpPr>
        <p:spPr/>
        <p:txBody>
          <a:bodyPr/>
          <a:lstStyle>
            <a:lvl1pPr>
              <a:defRPr/>
            </a:lvl1pPr>
          </a:lstStyle>
          <a:p>
            <a:pPr>
              <a:defRPr/>
            </a:pPr>
            <a:fld id="{B7609123-63BC-4F75-87C0-F0B81F9C945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en-US"/>
          </a:p>
        </p:txBody>
      </p:sp>
      <p:sp>
        <p:nvSpPr>
          <p:cNvPr id="6"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7" name="Номер слайда 22"/>
          <p:cNvSpPr>
            <a:spLocks noGrp="1"/>
          </p:cNvSpPr>
          <p:nvPr>
            <p:ph type="sldNum" sz="quarter" idx="12"/>
          </p:nvPr>
        </p:nvSpPr>
        <p:spPr/>
        <p:txBody>
          <a:bodyPr/>
          <a:lstStyle>
            <a:lvl1pPr>
              <a:defRPr/>
            </a:lvl1pPr>
          </a:lstStyle>
          <a:p>
            <a:pPr>
              <a:defRPr/>
            </a:pPr>
            <a:fld id="{6D90C7B6-BD42-4CD4-ACE6-A8C3A453BF5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13"/>
          <p:cNvSpPr>
            <a:spLocks noGrp="1"/>
          </p:cNvSpPr>
          <p:nvPr>
            <p:ph type="dt" sz="half" idx="10"/>
          </p:nvPr>
        </p:nvSpPr>
        <p:spPr/>
        <p:txBody>
          <a:bodyPr/>
          <a:lstStyle>
            <a:lvl1pPr>
              <a:defRPr/>
            </a:lvl1pPr>
          </a:lstStyle>
          <a:p>
            <a:pPr>
              <a:defRPr/>
            </a:pPr>
            <a:endParaRPr lang="en-US"/>
          </a:p>
        </p:txBody>
      </p:sp>
      <p:sp>
        <p:nvSpPr>
          <p:cNvPr id="6" name="Нижний колонтитул 2"/>
          <p:cNvSpPr>
            <a:spLocks noGrp="1"/>
          </p:cNvSpPr>
          <p:nvPr>
            <p:ph type="ftr" sz="quarter" idx="11"/>
          </p:nvPr>
        </p:nvSpPr>
        <p:spPr/>
        <p:txBody>
          <a:bodyPr/>
          <a:lstStyle>
            <a:lvl1pPr>
              <a:defRPr/>
            </a:lvl1pPr>
          </a:lstStyle>
          <a:p>
            <a:pPr>
              <a:defRPr/>
            </a:pPr>
            <a:r>
              <a:rPr lang="en-US"/>
              <a:t>Vienna, WCSA, November  2012</a:t>
            </a:r>
            <a:endParaRPr lang="ru-RU"/>
          </a:p>
        </p:txBody>
      </p:sp>
      <p:sp>
        <p:nvSpPr>
          <p:cNvPr id="7" name="Номер слайда 22"/>
          <p:cNvSpPr>
            <a:spLocks noGrp="1"/>
          </p:cNvSpPr>
          <p:nvPr>
            <p:ph type="sldNum" sz="quarter" idx="12"/>
          </p:nvPr>
        </p:nvSpPr>
        <p:spPr/>
        <p:txBody>
          <a:bodyPr/>
          <a:lstStyle>
            <a:lvl1pPr>
              <a:defRPr/>
            </a:lvl1pPr>
          </a:lstStyle>
          <a:p>
            <a:pPr>
              <a:defRPr/>
            </a:pPr>
            <a:fld id="{7258B8C6-FB59-4CFD-BAF5-952BE00B465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ru-RU" smtClean="0"/>
              <a:t>Образец заголовка</a:t>
            </a:r>
            <a:endParaRPr lang="en-US"/>
          </a:p>
        </p:txBody>
      </p:sp>
      <p:sp>
        <p:nvSpPr>
          <p:cNvPr id="1027" name="Текст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US"/>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Vienna, WCSA, November  2012</a:t>
            </a:r>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1D77D78F-9A4E-4996-B0BF-36606A02BB11}"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90" r:id="rId1"/>
    <p:sldLayoutId id="2147483791" r:id="rId2"/>
    <p:sldLayoutId id="214748380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2" r:id="rId13"/>
  </p:sldLayoutIdLst>
  <p:hf hd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n.wikipedia.org/wiki/Theory_of_functional_system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yuraalexandrov@yandex.r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kirdina@bk.ru" TargetMode="External"/><Relationship Id="rId4" Type="http://schemas.openxmlformats.org/officeDocument/2006/relationships/hyperlink" Target="http://www.kirdina.r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ctrTitle"/>
          </p:nvPr>
        </p:nvSpPr>
        <p:spPr>
          <a:xfrm>
            <a:off x="609600" y="533400"/>
            <a:ext cx="8001000" cy="2743200"/>
          </a:xfrm>
        </p:spPr>
        <p:txBody>
          <a:bodyPr>
            <a:normAutofit fontScale="90000"/>
          </a:bodyPr>
          <a:lstStyle/>
          <a:p>
            <a:pPr eaLnBrk="1" fontAlgn="auto" hangingPunct="1">
              <a:spcAft>
                <a:spcPts val="0"/>
              </a:spcAft>
              <a:defRPr/>
            </a:pPr>
            <a:r>
              <a:rPr lang="en-GB" sz="3300" dirty="0" smtClean="0"/>
              <a:t/>
            </a:r>
            <a:br>
              <a:rPr lang="en-GB" sz="3300" dirty="0" smtClean="0"/>
            </a:br>
            <a:r>
              <a:rPr lang="en-US" sz="3200" dirty="0" smtClean="0"/>
              <a:t>Systemic Methodology for Integration of Social Mental and Institutional  Models </a:t>
            </a:r>
            <a:r>
              <a:rPr lang="ru-RU" sz="3200" dirty="0" smtClean="0"/>
              <a:t/>
            </a:r>
            <a:br>
              <a:rPr lang="ru-RU" sz="3200" dirty="0" smtClean="0"/>
            </a:br>
            <a:r>
              <a:rPr lang="en-US" sz="3200" dirty="0" smtClean="0"/>
              <a:t> </a:t>
            </a:r>
            <a:r>
              <a:rPr lang="ru-RU" sz="3200" dirty="0" smtClean="0"/>
              <a:t/>
            </a:r>
            <a:br>
              <a:rPr lang="ru-RU" sz="3200" dirty="0" smtClean="0"/>
            </a:br>
            <a:endParaRPr lang="ru-RU" sz="3200" dirty="0" smtClean="0"/>
          </a:p>
        </p:txBody>
      </p:sp>
      <p:sp>
        <p:nvSpPr>
          <p:cNvPr id="6" name="Нижний колонтитул 5"/>
          <p:cNvSpPr>
            <a:spLocks noGrp="1"/>
          </p:cNvSpPr>
          <p:nvPr>
            <p:ph type="ftr" sz="quarter" idx="11"/>
          </p:nvPr>
        </p:nvSpPr>
        <p:spPr/>
        <p:txBody>
          <a:bodyPr/>
          <a:lstStyle/>
          <a:p>
            <a:pPr>
              <a:defRPr/>
            </a:pPr>
            <a:r>
              <a:rPr lang="en-US" dirty="0"/>
              <a:t>Vienna, WCSA, November  2012</a:t>
            </a:r>
            <a:endParaRPr lang="ru-RU" dirty="0"/>
          </a:p>
        </p:txBody>
      </p:sp>
      <p:sp>
        <p:nvSpPr>
          <p:cNvPr id="4" name="Номер слайда 3"/>
          <p:cNvSpPr>
            <a:spLocks noGrp="1"/>
          </p:cNvSpPr>
          <p:nvPr>
            <p:ph type="sldNum" sz="quarter" idx="12"/>
          </p:nvPr>
        </p:nvSpPr>
        <p:spPr/>
        <p:txBody>
          <a:bodyPr/>
          <a:lstStyle/>
          <a:p>
            <a:pPr>
              <a:defRPr/>
            </a:pPr>
            <a:fld id="{BACA69C1-EC81-4B82-BCC3-BCF9F68FF104}" type="slidenum">
              <a:rPr lang="ru-RU"/>
              <a:pPr>
                <a:defRPr/>
              </a:pPr>
              <a:t>1</a:t>
            </a:fld>
            <a:endParaRPr lang="ru-RU" dirty="0"/>
          </a:p>
        </p:txBody>
      </p:sp>
      <p:sp>
        <p:nvSpPr>
          <p:cNvPr id="43013" name="Rectangle 5"/>
          <p:cNvSpPr>
            <a:spLocks noGrp="1" noChangeArrowheads="1"/>
          </p:cNvSpPr>
          <p:nvPr>
            <p:ph type="subTitle" idx="1"/>
          </p:nvPr>
        </p:nvSpPr>
        <p:spPr>
          <a:xfrm>
            <a:off x="838200" y="3276600"/>
            <a:ext cx="7696200" cy="1981200"/>
          </a:xfrm>
        </p:spPr>
        <p:txBody>
          <a:bodyPr>
            <a:normAutofit fontScale="25000" lnSpcReduction="20000"/>
          </a:bodyPr>
          <a:lstStyle/>
          <a:p>
            <a:pPr eaLnBrk="1" fontAlgn="auto" hangingPunct="1">
              <a:lnSpc>
                <a:spcPct val="80000"/>
              </a:lnSpc>
              <a:spcAft>
                <a:spcPts val="0"/>
              </a:spcAft>
              <a:buClr>
                <a:schemeClr val="tx1">
                  <a:shade val="95000"/>
                </a:schemeClr>
              </a:buClr>
              <a:buFont typeface="Wingdings 2"/>
              <a:buNone/>
              <a:defRPr/>
            </a:pPr>
            <a:r>
              <a:rPr lang="en-US" sz="9600" b="1" dirty="0" smtClean="0"/>
              <a:t>Yuri </a:t>
            </a:r>
            <a:r>
              <a:rPr lang="en-US" sz="9600" b="1" dirty="0" err="1" smtClean="0"/>
              <a:t>Alexandrov</a:t>
            </a:r>
            <a:endParaRPr lang="en-US" sz="9600" b="1" dirty="0" smtClean="0"/>
          </a:p>
          <a:p>
            <a:pPr eaLnBrk="1" fontAlgn="auto" hangingPunct="1">
              <a:lnSpc>
                <a:spcPct val="80000"/>
              </a:lnSpc>
              <a:spcAft>
                <a:spcPts val="0"/>
              </a:spcAft>
              <a:buClr>
                <a:schemeClr val="tx1">
                  <a:shade val="95000"/>
                </a:schemeClr>
              </a:buClr>
              <a:buFont typeface="Wingdings 2"/>
              <a:buNone/>
              <a:defRPr/>
            </a:pPr>
            <a:r>
              <a:rPr lang="en-US" sz="9600" b="1" dirty="0" smtClean="0"/>
              <a:t>Institute of Psychology, </a:t>
            </a:r>
          </a:p>
          <a:p>
            <a:pPr eaLnBrk="1" fontAlgn="auto" hangingPunct="1">
              <a:lnSpc>
                <a:spcPct val="80000"/>
              </a:lnSpc>
              <a:spcAft>
                <a:spcPts val="0"/>
              </a:spcAft>
              <a:buClr>
                <a:schemeClr val="tx1">
                  <a:shade val="95000"/>
                </a:schemeClr>
              </a:buClr>
              <a:buFont typeface="Wingdings 2"/>
              <a:buNone/>
              <a:defRPr/>
            </a:pPr>
            <a:r>
              <a:rPr lang="en-US" sz="9600" b="1" dirty="0" smtClean="0"/>
              <a:t>Russian Academy of Sciences, Moscow</a:t>
            </a:r>
            <a:endParaRPr lang="ru-RU" sz="9600" b="1" dirty="0" smtClean="0"/>
          </a:p>
          <a:p>
            <a:pPr eaLnBrk="1" fontAlgn="auto" hangingPunct="1">
              <a:lnSpc>
                <a:spcPct val="80000"/>
              </a:lnSpc>
              <a:spcAft>
                <a:spcPts val="0"/>
              </a:spcAft>
              <a:buClr>
                <a:schemeClr val="tx1">
                  <a:shade val="95000"/>
                </a:schemeClr>
              </a:buClr>
              <a:buFont typeface="Wingdings 2"/>
              <a:buNone/>
              <a:defRPr/>
            </a:pPr>
            <a:endParaRPr lang="en-US" sz="9600" b="1" dirty="0" smtClean="0"/>
          </a:p>
          <a:p>
            <a:pPr eaLnBrk="1" fontAlgn="auto" hangingPunct="1">
              <a:lnSpc>
                <a:spcPct val="80000"/>
              </a:lnSpc>
              <a:spcAft>
                <a:spcPts val="0"/>
              </a:spcAft>
              <a:buClr>
                <a:schemeClr val="tx1">
                  <a:shade val="95000"/>
                </a:schemeClr>
              </a:buClr>
              <a:buFont typeface="Wingdings 2"/>
              <a:buNone/>
              <a:defRPr/>
            </a:pPr>
            <a:r>
              <a:rPr lang="en-US" sz="9600" b="1" dirty="0" smtClean="0"/>
              <a:t>Svetlana </a:t>
            </a:r>
            <a:r>
              <a:rPr lang="en-US" sz="9600" b="1" dirty="0" err="1" smtClean="0"/>
              <a:t>Kirdina</a:t>
            </a:r>
            <a:endParaRPr lang="ru-RU" sz="9600" b="1" dirty="0" smtClean="0"/>
          </a:p>
          <a:p>
            <a:pPr eaLnBrk="1" fontAlgn="auto" hangingPunct="1">
              <a:lnSpc>
                <a:spcPct val="80000"/>
              </a:lnSpc>
              <a:spcAft>
                <a:spcPts val="0"/>
              </a:spcAft>
              <a:buClr>
                <a:schemeClr val="tx1">
                  <a:shade val="95000"/>
                </a:schemeClr>
              </a:buClr>
              <a:buFont typeface="Wingdings 2"/>
              <a:buNone/>
              <a:defRPr/>
            </a:pPr>
            <a:r>
              <a:rPr lang="en-US" sz="9600" b="1" dirty="0" smtClean="0"/>
              <a:t>Institute of Economics, </a:t>
            </a:r>
          </a:p>
          <a:p>
            <a:pPr eaLnBrk="1" fontAlgn="auto" hangingPunct="1">
              <a:lnSpc>
                <a:spcPct val="80000"/>
              </a:lnSpc>
              <a:spcAft>
                <a:spcPts val="0"/>
              </a:spcAft>
              <a:buClr>
                <a:schemeClr val="tx1">
                  <a:shade val="95000"/>
                </a:schemeClr>
              </a:buClr>
              <a:buFont typeface="Wingdings 2"/>
              <a:buNone/>
              <a:defRPr/>
            </a:pPr>
            <a:r>
              <a:rPr lang="en-US" sz="9600" b="1" dirty="0" smtClean="0"/>
              <a:t>Russian Academy of Sciences, Moscow</a:t>
            </a:r>
            <a:endParaRPr lang="ru-RU" sz="9600" b="1" dirty="0" smtClean="0"/>
          </a:p>
          <a:p>
            <a:pPr eaLnBrk="1" fontAlgn="auto" hangingPunct="1">
              <a:lnSpc>
                <a:spcPct val="80000"/>
              </a:lnSpc>
              <a:spcAft>
                <a:spcPts val="0"/>
              </a:spcAft>
              <a:buClr>
                <a:schemeClr val="tx1">
                  <a:shade val="95000"/>
                </a:schemeClr>
              </a:buClr>
              <a:buFont typeface="Wingdings" charset="2"/>
              <a:buNone/>
              <a:defRPr/>
            </a:pPr>
            <a:endParaRPr lang="en-US" sz="9600" dirty="0" smtClean="0"/>
          </a:p>
          <a:p>
            <a:pPr eaLnBrk="1" fontAlgn="auto" hangingPunct="1">
              <a:spcAft>
                <a:spcPts val="0"/>
              </a:spcAft>
              <a:buClr>
                <a:schemeClr val="tx1">
                  <a:shade val="95000"/>
                </a:schemeClr>
              </a:buClr>
              <a:buFont typeface="Wingdings" charset="2"/>
              <a:buNone/>
              <a:defRPr/>
            </a:pPr>
            <a:endParaRPr lang="ru-RU" sz="7400" b="1" dirty="0" smtClean="0"/>
          </a:p>
          <a:p>
            <a:pPr eaLnBrk="1" fontAlgn="auto" hangingPunct="1">
              <a:spcAft>
                <a:spcPts val="0"/>
              </a:spcAft>
              <a:buClr>
                <a:schemeClr val="tx1">
                  <a:shade val="95000"/>
                </a:schemeClr>
              </a:buClr>
              <a:buFont typeface="Wingdings" charset="2"/>
              <a:buNone/>
              <a:defRPr/>
            </a:pPr>
            <a:r>
              <a:rPr lang="en-US" sz="7400" dirty="0" smtClean="0"/>
              <a:t/>
            </a:r>
            <a:br>
              <a:rPr lang="en-US" sz="7400" dirty="0" smtClean="0"/>
            </a:br>
            <a:endParaRPr lang="ru-RU" sz="7400" dirty="0" smtClean="0"/>
          </a:p>
          <a:p>
            <a:pPr eaLnBrk="1" fontAlgn="auto" hangingPunct="1">
              <a:lnSpc>
                <a:spcPct val="80000"/>
              </a:lnSpc>
              <a:spcAft>
                <a:spcPts val="0"/>
              </a:spcAft>
              <a:buClr>
                <a:schemeClr val="tx1">
                  <a:shade val="95000"/>
                </a:schemeClr>
              </a:buClr>
              <a:buFont typeface="Wingdings" charset="2"/>
              <a:buNone/>
              <a:defRPr/>
            </a:pPr>
            <a:endParaRPr lang="ru-RU" sz="74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228600" y="228600"/>
            <a:ext cx="8610600" cy="1524000"/>
          </a:xfrm>
        </p:spPr>
        <p:txBody>
          <a:bodyPr>
            <a:normAutofit fontScale="90000"/>
          </a:bodyPr>
          <a:lstStyle/>
          <a:p>
            <a:pPr eaLnBrk="1" fontAlgn="auto" hangingPunct="1">
              <a:spcAft>
                <a:spcPts val="0"/>
              </a:spcAft>
              <a:defRPr/>
            </a:pPr>
            <a:r>
              <a:rPr lang="en-CA" sz="1600" dirty="0" smtClean="0">
                <a:effectLst>
                  <a:outerShdw blurRad="38100" dist="38100" dir="2700000" algn="tl">
                    <a:srgbClr val="000000">
                      <a:alpha val="43137"/>
                    </a:srgbClr>
                  </a:outerShdw>
                </a:effectLst>
              </a:rPr>
              <a:t/>
            </a:r>
            <a:br>
              <a:rPr lang="en-CA" sz="1600" dirty="0" smtClean="0">
                <a:effectLst>
                  <a:outerShdw blurRad="38100" dist="38100" dir="2700000" algn="tl">
                    <a:srgbClr val="000000">
                      <a:alpha val="43137"/>
                    </a:srgbClr>
                  </a:outerShdw>
                </a:effectLst>
              </a:rPr>
            </a:br>
            <a:r>
              <a:rPr lang="en-CA" sz="1600" dirty="0" smtClean="0">
                <a:effectLst>
                  <a:outerShdw blurRad="38100" dist="38100" dir="2700000" algn="tl">
                    <a:srgbClr val="000000">
                      <a:alpha val="43137"/>
                    </a:srgbClr>
                  </a:outerShdw>
                </a:effectLst>
              </a:rPr>
              <a:t/>
            </a:r>
            <a:br>
              <a:rPr lang="en-CA" sz="1600" dirty="0" smtClean="0">
                <a:effectLst>
                  <a:outerShdw blurRad="38100" dist="38100" dir="2700000" algn="tl">
                    <a:srgbClr val="000000">
                      <a:alpha val="43137"/>
                    </a:srgbClr>
                  </a:outerShdw>
                </a:effectLst>
              </a:rPr>
            </a:br>
            <a:r>
              <a:rPr lang="en-CA" sz="2200" dirty="0" smtClean="0">
                <a:effectLst>
                  <a:outerShdw blurRad="38100" dist="38100" dir="2700000" algn="tl">
                    <a:srgbClr val="000000">
                      <a:alpha val="43137"/>
                    </a:srgbClr>
                  </a:outerShdw>
                </a:effectLst>
              </a:rPr>
              <a:t>Historical observations and empirical research as well as mathematical modelling provide a ground for our hypothesis about two particular interacting types of institutional matrices:  </a:t>
            </a:r>
            <a:r>
              <a:rPr lang="en-CA" sz="1800" dirty="0" smtClean="0">
                <a:effectLst>
                  <a:outerShdw blurRad="38100" dist="38100" dir="2700000" algn="tl">
                    <a:srgbClr val="000000">
                      <a:alpha val="43137"/>
                    </a:srgbClr>
                  </a:outerShdw>
                </a:effectLst>
              </a:rPr>
              <a:t/>
            </a:r>
            <a:br>
              <a:rPr lang="en-CA" sz="1800" dirty="0" smtClean="0">
                <a:effectLst>
                  <a:outerShdw blurRad="38100" dist="38100" dir="2700000" algn="tl">
                    <a:srgbClr val="000000">
                      <a:alpha val="43137"/>
                    </a:srgbClr>
                  </a:outerShdw>
                </a:effectLst>
              </a:rPr>
            </a:br>
            <a:r>
              <a:rPr lang="en-CA" sz="1800" dirty="0" smtClean="0">
                <a:effectLst>
                  <a:outerShdw blurRad="38100" dist="38100" dir="2700000" algn="tl">
                    <a:srgbClr val="000000">
                      <a:alpha val="43137"/>
                    </a:srgbClr>
                  </a:outerShdw>
                </a:effectLst>
              </a:rPr>
              <a:t> </a:t>
            </a:r>
            <a:r>
              <a:rPr lang="en-CA" sz="3200" dirty="0" smtClean="0">
                <a:effectLst>
                  <a:outerShdw blurRad="38100" dist="38100" dir="2700000" algn="tl">
                    <a:srgbClr val="000000">
                      <a:alpha val="43137"/>
                    </a:srgbClr>
                  </a:outerShdw>
                </a:effectLst>
              </a:rPr>
              <a:t>       </a:t>
            </a:r>
            <a:r>
              <a:rPr lang="en-US" sz="3200" dirty="0" smtClean="0">
                <a:effectLst>
                  <a:outerShdw blurRad="38100" dist="38100" dir="2700000" algn="tl" rotWithShape="0">
                    <a:srgbClr val="000000">
                      <a:alpha val="43137"/>
                    </a:srgbClr>
                  </a:outerShdw>
                </a:effectLst>
              </a:rPr>
              <a:t>X- and Y-matrices</a:t>
            </a:r>
            <a:endParaRPr lang="ru-RU" sz="3200" dirty="0" smtClean="0">
              <a:effectLst>
                <a:outerShdw blurRad="38100" dist="38100" dir="2700000" algn="tl" rotWithShape="0">
                  <a:srgbClr val="000000">
                    <a:alpha val="43137"/>
                  </a:srgbClr>
                </a:outerShdw>
              </a:effectLst>
            </a:endParaRPr>
          </a:p>
        </p:txBody>
      </p:sp>
      <p:sp>
        <p:nvSpPr>
          <p:cNvPr id="19" name="Текст 18"/>
          <p:cNvSpPr>
            <a:spLocks noGrp="1"/>
          </p:cNvSpPr>
          <p:nvPr>
            <p:ph type="body" sz="half" idx="2"/>
          </p:nvPr>
        </p:nvSpPr>
        <p:spPr>
          <a:xfrm>
            <a:off x="685800" y="4876800"/>
            <a:ext cx="8077200" cy="1447800"/>
          </a:xfrm>
        </p:spPr>
        <p:txBody>
          <a:bodyPr>
            <a:normAutofit lnSpcReduction="10000"/>
          </a:bodyPr>
          <a:lstStyle/>
          <a:p>
            <a:pPr algn="just" eaLnBrk="1" fontAlgn="auto" hangingPunct="1">
              <a:lnSpc>
                <a:spcPct val="150000"/>
              </a:lnSpc>
              <a:spcAft>
                <a:spcPts val="0"/>
              </a:spcAft>
              <a:buClr>
                <a:schemeClr val="tx1">
                  <a:shade val="95000"/>
                </a:schemeClr>
              </a:buClr>
              <a:buFont typeface="Wingdings" charset="2"/>
              <a:buNone/>
              <a:defRPr/>
            </a:pPr>
            <a:r>
              <a:rPr lang="ru-RU" b="1" dirty="0" smtClean="0">
                <a:latin typeface="Book Antiqua" pitchFamily="18" charset="0"/>
              </a:rPr>
              <a:t>* </a:t>
            </a:r>
            <a:r>
              <a:rPr lang="en-US" b="1" dirty="0" smtClean="0"/>
              <a:t>Redistributive economy with the Center              </a:t>
            </a:r>
            <a:r>
              <a:rPr lang="ru-RU" b="1" dirty="0" smtClean="0">
                <a:latin typeface="Book Antiqua" pitchFamily="18" charset="0"/>
              </a:rPr>
              <a:t>* </a:t>
            </a:r>
            <a:r>
              <a:rPr lang="en-US" b="1" dirty="0" smtClean="0"/>
              <a:t> Market (exchange) economy </a:t>
            </a:r>
          </a:p>
          <a:p>
            <a:pPr algn="just" eaLnBrk="1" fontAlgn="auto" hangingPunct="1">
              <a:lnSpc>
                <a:spcPct val="150000"/>
              </a:lnSpc>
              <a:spcAft>
                <a:spcPts val="0"/>
              </a:spcAft>
              <a:buClr>
                <a:schemeClr val="tx1">
                  <a:shade val="95000"/>
                </a:schemeClr>
              </a:buClr>
              <a:buFont typeface="Wingdings" charset="2"/>
              <a:buNone/>
              <a:defRPr/>
            </a:pPr>
            <a:r>
              <a:rPr lang="en-US" b="1" dirty="0" smtClean="0"/>
              <a:t>mediating the movement of goods and services</a:t>
            </a:r>
          </a:p>
          <a:p>
            <a:pPr algn="just" eaLnBrk="1" fontAlgn="auto" hangingPunct="1">
              <a:lnSpc>
                <a:spcPct val="150000"/>
              </a:lnSpc>
              <a:spcAft>
                <a:spcPts val="0"/>
              </a:spcAft>
              <a:buClr>
                <a:schemeClr val="tx1">
                  <a:shade val="95000"/>
                </a:schemeClr>
              </a:buClr>
              <a:buFont typeface="Wingdings 2"/>
              <a:buNone/>
              <a:defRPr/>
            </a:pPr>
            <a:r>
              <a:rPr lang="ru-RU" b="1" dirty="0" smtClean="0">
                <a:latin typeface="Book Antiqua" pitchFamily="18" charset="0"/>
              </a:rPr>
              <a:t>* </a:t>
            </a:r>
            <a:r>
              <a:rPr lang="en-US" b="1" dirty="0" smtClean="0"/>
              <a:t>Centralized political order (top-down model)      </a:t>
            </a:r>
            <a:r>
              <a:rPr lang="ru-RU" b="1" dirty="0" smtClean="0">
                <a:latin typeface="Book Antiqua" pitchFamily="18" charset="0"/>
              </a:rPr>
              <a:t>* </a:t>
            </a:r>
            <a:r>
              <a:rPr lang="en-US" b="1" dirty="0" smtClean="0"/>
              <a:t> Federative political order (bottom-up model)</a:t>
            </a:r>
          </a:p>
          <a:p>
            <a:pPr algn="just" eaLnBrk="1" fontAlgn="auto" hangingPunct="1">
              <a:lnSpc>
                <a:spcPct val="150000"/>
              </a:lnSpc>
              <a:spcAft>
                <a:spcPts val="0"/>
              </a:spcAft>
              <a:buClr>
                <a:schemeClr val="tx1">
                  <a:shade val="95000"/>
                </a:schemeClr>
              </a:buClr>
              <a:buFont typeface="Wingdings 2"/>
              <a:buNone/>
              <a:defRPr/>
            </a:pPr>
            <a:r>
              <a:rPr lang="ru-RU" b="1" dirty="0" smtClean="0">
                <a:latin typeface="Book Antiqua" pitchFamily="18" charset="0"/>
              </a:rPr>
              <a:t>* </a:t>
            </a:r>
            <a:r>
              <a:rPr lang="en-US" b="1" dirty="0" smtClean="0"/>
              <a:t>Communitarian ideology (We over Me)                 </a:t>
            </a:r>
            <a:r>
              <a:rPr lang="ru-RU" b="1" dirty="0" smtClean="0">
                <a:latin typeface="Book Antiqua" pitchFamily="18" charset="0"/>
              </a:rPr>
              <a:t>*</a:t>
            </a:r>
            <a:r>
              <a:rPr lang="en-US" b="1" dirty="0" smtClean="0"/>
              <a:t> Individualistic Ideology   (I over We)</a:t>
            </a:r>
            <a:endParaRPr lang="ru-RU" b="1" dirty="0">
              <a:latin typeface="Book Antiqua" pitchFamily="18" charset="0"/>
            </a:endParaRPr>
          </a:p>
        </p:txBody>
      </p:sp>
      <p:sp>
        <p:nvSpPr>
          <p:cNvPr id="15" name="Нижний колонтитул 14"/>
          <p:cNvSpPr>
            <a:spLocks noGrp="1"/>
          </p:cNvSpPr>
          <p:nvPr>
            <p:ph type="ftr" sz="quarter" idx="11"/>
          </p:nvPr>
        </p:nvSpPr>
        <p:spPr/>
        <p:txBody>
          <a:bodyPr/>
          <a:lstStyle/>
          <a:p>
            <a:pPr>
              <a:defRPr/>
            </a:pPr>
            <a:r>
              <a:rPr lang="en-US"/>
              <a:t>Vienna, WCSA, November  2012</a:t>
            </a:r>
            <a:endParaRPr lang="ru-RU"/>
          </a:p>
        </p:txBody>
      </p:sp>
      <p:sp>
        <p:nvSpPr>
          <p:cNvPr id="14" name="Номер слайда 13"/>
          <p:cNvSpPr>
            <a:spLocks noGrp="1"/>
          </p:cNvSpPr>
          <p:nvPr>
            <p:ph type="sldNum" sz="quarter" idx="12"/>
          </p:nvPr>
        </p:nvSpPr>
        <p:spPr/>
        <p:txBody>
          <a:bodyPr/>
          <a:lstStyle/>
          <a:p>
            <a:pPr>
              <a:defRPr/>
            </a:pPr>
            <a:fld id="{3E877143-0FA2-42F1-AD87-41764D346126}" type="slidenum">
              <a:rPr lang="ru-RU"/>
              <a:pPr>
                <a:defRPr/>
              </a:pPr>
              <a:t>10</a:t>
            </a:fld>
            <a:endParaRPr lang="ru-RU"/>
          </a:p>
        </p:txBody>
      </p:sp>
      <p:sp>
        <p:nvSpPr>
          <p:cNvPr id="13318" name="AutoShape 20"/>
          <p:cNvSpPr>
            <a:spLocks noChangeArrowheads="1"/>
          </p:cNvSpPr>
          <p:nvPr/>
        </p:nvSpPr>
        <p:spPr bwMode="auto">
          <a:xfrm rot="10800000">
            <a:off x="1692275" y="2205038"/>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pitchFamily="34" charset="0"/>
              </a:rPr>
              <a:t>X</a:t>
            </a:r>
            <a:endParaRPr lang="ru-RU" sz="4000">
              <a:latin typeface="Tahoma" pitchFamily="34" charset="0"/>
            </a:endParaRPr>
          </a:p>
        </p:txBody>
      </p:sp>
      <p:sp>
        <p:nvSpPr>
          <p:cNvPr id="13319" name="AutoShape 21"/>
          <p:cNvSpPr>
            <a:spLocks noChangeArrowheads="1"/>
          </p:cNvSpPr>
          <p:nvPr/>
        </p:nvSpPr>
        <p:spPr bwMode="auto">
          <a:xfrm>
            <a:off x="5003800" y="2205038"/>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pitchFamily="34" charset="0"/>
              </a:rPr>
              <a:t>Y</a:t>
            </a:r>
            <a:endParaRPr lang="ru-RU" sz="4000">
              <a:latin typeface="Tahoma" pitchFamily="34" charset="0"/>
            </a:endParaRPr>
          </a:p>
        </p:txBody>
      </p:sp>
      <p:sp>
        <p:nvSpPr>
          <p:cNvPr id="13320" name="Text Box 24"/>
          <p:cNvSpPr txBox="1">
            <a:spLocks noChangeArrowheads="1"/>
          </p:cNvSpPr>
          <p:nvPr/>
        </p:nvSpPr>
        <p:spPr bwMode="auto">
          <a:xfrm>
            <a:off x="1528763" y="1700213"/>
            <a:ext cx="2903537" cy="366712"/>
          </a:xfrm>
          <a:prstGeom prst="rect">
            <a:avLst/>
          </a:prstGeom>
          <a:noFill/>
          <a:ln w="9525">
            <a:noFill/>
            <a:miter lim="800000"/>
            <a:headEnd/>
            <a:tailEnd/>
          </a:ln>
        </p:spPr>
        <p:txBody>
          <a:bodyPr wrap="none">
            <a:spAutoFit/>
          </a:bodyPr>
          <a:lstStyle/>
          <a:p>
            <a:pPr algn="ctr"/>
            <a:r>
              <a:rPr lang="en-US" b="1" i="1">
                <a:latin typeface="Tahoma" pitchFamily="34" charset="0"/>
              </a:rPr>
              <a:t>Redistributive economy</a:t>
            </a:r>
            <a:endParaRPr lang="ru-RU" b="1">
              <a:latin typeface="Tahoma" pitchFamily="34" charset="0"/>
            </a:endParaRPr>
          </a:p>
        </p:txBody>
      </p:sp>
      <p:sp>
        <p:nvSpPr>
          <p:cNvPr id="13321" name="Text Box 26"/>
          <p:cNvSpPr txBox="1">
            <a:spLocks noChangeArrowheads="1"/>
          </p:cNvSpPr>
          <p:nvPr/>
        </p:nvSpPr>
        <p:spPr bwMode="auto">
          <a:xfrm rot="-3633184">
            <a:off x="2686844" y="3144044"/>
            <a:ext cx="2519362" cy="641350"/>
          </a:xfrm>
          <a:prstGeom prst="rect">
            <a:avLst/>
          </a:prstGeom>
          <a:noFill/>
          <a:ln w="9525">
            <a:noFill/>
            <a:miter lim="800000"/>
            <a:headEnd/>
            <a:tailEnd/>
          </a:ln>
        </p:spPr>
        <p:txBody>
          <a:bodyPr>
            <a:spAutoFit/>
          </a:bodyPr>
          <a:lstStyle/>
          <a:p>
            <a:pPr algn="ctr"/>
            <a:r>
              <a:rPr lang="en-US" b="1" i="1">
                <a:latin typeface="Tahoma" pitchFamily="34" charset="0"/>
              </a:rPr>
              <a:t>Communitarian</a:t>
            </a:r>
            <a:r>
              <a:rPr lang="en-US" i="1">
                <a:latin typeface="Tahoma" pitchFamily="34" charset="0"/>
              </a:rPr>
              <a:t> </a:t>
            </a:r>
            <a:r>
              <a:rPr lang="en-US" b="1" i="1">
                <a:latin typeface="Tahoma" pitchFamily="34" charset="0"/>
              </a:rPr>
              <a:t>ideology</a:t>
            </a:r>
            <a:r>
              <a:rPr lang="en-US" b="1">
                <a:latin typeface="Tahoma" pitchFamily="34" charset="0"/>
              </a:rPr>
              <a:t> </a:t>
            </a:r>
            <a:endParaRPr lang="ru-RU" b="1">
              <a:latin typeface="Tahoma" pitchFamily="34" charset="0"/>
            </a:endParaRPr>
          </a:p>
        </p:txBody>
      </p:sp>
      <p:sp>
        <p:nvSpPr>
          <p:cNvPr id="13322" name="Text Box 27"/>
          <p:cNvSpPr txBox="1">
            <a:spLocks noChangeArrowheads="1"/>
          </p:cNvSpPr>
          <p:nvPr/>
        </p:nvSpPr>
        <p:spPr bwMode="auto">
          <a:xfrm rot="3565149">
            <a:off x="642143" y="3069432"/>
            <a:ext cx="2519363" cy="641350"/>
          </a:xfrm>
          <a:prstGeom prst="rect">
            <a:avLst/>
          </a:prstGeom>
          <a:noFill/>
          <a:ln w="9525">
            <a:noFill/>
            <a:miter lim="800000"/>
            <a:headEnd/>
            <a:tailEnd/>
          </a:ln>
        </p:spPr>
        <p:txBody>
          <a:bodyPr>
            <a:spAutoFit/>
          </a:bodyPr>
          <a:lstStyle/>
          <a:p>
            <a:pPr algn="ctr"/>
            <a:r>
              <a:rPr lang="en-US" b="1" i="1">
                <a:latin typeface="Tahoma" pitchFamily="34" charset="0"/>
              </a:rPr>
              <a:t>Unitary-centralized</a:t>
            </a:r>
            <a:r>
              <a:rPr lang="en-US" i="1">
                <a:latin typeface="Tahoma" pitchFamily="34" charset="0"/>
              </a:rPr>
              <a:t> </a:t>
            </a:r>
            <a:r>
              <a:rPr lang="en-US" b="1" i="1">
                <a:latin typeface="Tahoma" pitchFamily="34" charset="0"/>
              </a:rPr>
              <a:t>political order</a:t>
            </a:r>
            <a:r>
              <a:rPr lang="en-US">
                <a:latin typeface="Tahoma" pitchFamily="34" charset="0"/>
              </a:rPr>
              <a:t> </a:t>
            </a:r>
            <a:endParaRPr lang="ru-RU">
              <a:latin typeface="Tahoma" pitchFamily="34" charset="0"/>
            </a:endParaRPr>
          </a:p>
        </p:txBody>
      </p:sp>
      <p:sp>
        <p:nvSpPr>
          <p:cNvPr id="13323" name="Text Box 28"/>
          <p:cNvSpPr txBox="1">
            <a:spLocks noChangeArrowheads="1"/>
          </p:cNvSpPr>
          <p:nvPr/>
        </p:nvSpPr>
        <p:spPr bwMode="auto">
          <a:xfrm rot="-3504247">
            <a:off x="3841750" y="2765425"/>
            <a:ext cx="2863850" cy="641350"/>
          </a:xfrm>
          <a:prstGeom prst="rect">
            <a:avLst/>
          </a:prstGeom>
          <a:noFill/>
          <a:ln w="9525">
            <a:noFill/>
            <a:miter lim="800000"/>
            <a:headEnd/>
            <a:tailEnd/>
          </a:ln>
        </p:spPr>
        <p:txBody>
          <a:bodyPr>
            <a:spAutoFit/>
          </a:bodyPr>
          <a:lstStyle/>
          <a:p>
            <a:pPr algn="ctr"/>
            <a:r>
              <a:rPr lang="en-US" b="1" i="1">
                <a:latin typeface="Tahoma" pitchFamily="34" charset="0"/>
              </a:rPr>
              <a:t>Federative  political order</a:t>
            </a:r>
            <a:r>
              <a:rPr lang="en-US">
                <a:latin typeface="Tahoma" pitchFamily="34" charset="0"/>
              </a:rPr>
              <a:t> </a:t>
            </a:r>
            <a:endParaRPr lang="ru-RU">
              <a:latin typeface="Tahoma" pitchFamily="34" charset="0"/>
            </a:endParaRPr>
          </a:p>
        </p:txBody>
      </p:sp>
      <p:sp>
        <p:nvSpPr>
          <p:cNvPr id="13324" name="Text Box 29"/>
          <p:cNvSpPr txBox="1">
            <a:spLocks noChangeArrowheads="1"/>
          </p:cNvSpPr>
          <p:nvPr/>
        </p:nvSpPr>
        <p:spPr bwMode="auto">
          <a:xfrm rot="3565149">
            <a:off x="5590381" y="2988469"/>
            <a:ext cx="3082925" cy="369888"/>
          </a:xfrm>
          <a:prstGeom prst="rect">
            <a:avLst/>
          </a:prstGeom>
          <a:noFill/>
          <a:ln w="9525">
            <a:noFill/>
            <a:miter lim="800000"/>
            <a:headEnd/>
            <a:tailEnd/>
          </a:ln>
        </p:spPr>
        <p:txBody>
          <a:bodyPr>
            <a:spAutoFit/>
          </a:bodyPr>
          <a:lstStyle/>
          <a:p>
            <a:pPr algn="ctr"/>
            <a:r>
              <a:rPr lang="en-US" b="1" i="1">
                <a:latin typeface="Tahoma" pitchFamily="34" charset="0"/>
              </a:rPr>
              <a:t>Individualistic Ideology</a:t>
            </a:r>
            <a:endParaRPr lang="ru-RU">
              <a:latin typeface="Tahoma" pitchFamily="34" charset="0"/>
            </a:endParaRPr>
          </a:p>
        </p:txBody>
      </p:sp>
      <p:sp>
        <p:nvSpPr>
          <p:cNvPr id="13325" name="Text Box 30"/>
          <p:cNvSpPr txBox="1">
            <a:spLocks noChangeArrowheads="1"/>
          </p:cNvSpPr>
          <p:nvPr/>
        </p:nvSpPr>
        <p:spPr bwMode="auto">
          <a:xfrm>
            <a:off x="5165725" y="4365625"/>
            <a:ext cx="2166938" cy="366713"/>
          </a:xfrm>
          <a:prstGeom prst="rect">
            <a:avLst/>
          </a:prstGeom>
          <a:noFill/>
          <a:ln w="9525">
            <a:noFill/>
            <a:miter lim="800000"/>
            <a:headEnd/>
            <a:tailEnd/>
          </a:ln>
        </p:spPr>
        <p:txBody>
          <a:bodyPr wrap="none">
            <a:spAutoFit/>
          </a:bodyPr>
          <a:lstStyle/>
          <a:p>
            <a:pPr algn="ctr"/>
            <a:r>
              <a:rPr lang="en-US" b="1" i="1">
                <a:latin typeface="Tahoma" pitchFamily="34" charset="0"/>
              </a:rPr>
              <a:t>Market economy</a:t>
            </a:r>
            <a:r>
              <a:rPr lang="en-US">
                <a:latin typeface="Tahoma" pitchFamily="34" charset="0"/>
              </a:rPr>
              <a:t> </a:t>
            </a:r>
            <a:endParaRPr lang="ru-RU">
              <a:latin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14"/>
          <p:cNvSpPr>
            <a:spLocks noGrp="1" noChangeArrowheads="1"/>
          </p:cNvSpPr>
          <p:nvPr>
            <p:ph type="title"/>
          </p:nvPr>
        </p:nvSpPr>
        <p:spPr/>
        <p:txBody>
          <a:bodyPr/>
          <a:lstStyle/>
          <a:p>
            <a:pPr eaLnBrk="1" fontAlgn="auto" hangingPunct="1">
              <a:spcAft>
                <a:spcPts val="0"/>
              </a:spcAft>
              <a:defRPr/>
            </a:pPr>
            <a:r>
              <a:rPr lang="en-US" sz="3200" dirty="0" smtClean="0"/>
              <a:t>Combinations of X- and Y-matrices</a:t>
            </a:r>
            <a:endParaRPr lang="ru-RU" sz="3200" dirty="0" smtClean="0"/>
          </a:p>
        </p:txBody>
      </p:sp>
      <p:sp>
        <p:nvSpPr>
          <p:cNvPr id="14339" name="Rectangle 16"/>
          <p:cNvSpPr>
            <a:spLocks noGrp="1" noChangeArrowheads="1"/>
          </p:cNvSpPr>
          <p:nvPr>
            <p:ph type="body" sz="half" idx="2"/>
          </p:nvPr>
        </p:nvSpPr>
        <p:spPr>
          <a:xfrm>
            <a:off x="1295400" y="4508500"/>
            <a:ext cx="7402513" cy="1439863"/>
          </a:xfrm>
        </p:spPr>
        <p:txBody>
          <a:bodyPr/>
          <a:lstStyle/>
          <a:p>
            <a:pPr eaLnBrk="1" hangingPunct="1">
              <a:lnSpc>
                <a:spcPct val="80000"/>
              </a:lnSpc>
              <a:buFontTx/>
              <a:buNone/>
            </a:pPr>
            <a:r>
              <a:rPr lang="en-US" sz="1600" smtClean="0"/>
              <a:t>        </a:t>
            </a:r>
            <a:r>
              <a:rPr lang="en-US" sz="1800" smtClean="0"/>
              <a:t>Russia, China, India,                          Europe and Western        </a:t>
            </a:r>
          </a:p>
          <a:p>
            <a:pPr eaLnBrk="1" hangingPunct="1">
              <a:lnSpc>
                <a:spcPct val="80000"/>
              </a:lnSpc>
              <a:buFontTx/>
              <a:buNone/>
            </a:pPr>
            <a:r>
              <a:rPr lang="en-US" sz="1800" smtClean="0"/>
              <a:t>   most Asian, Middle Eastern,                   Offshoots: the USA,         </a:t>
            </a:r>
          </a:p>
          <a:p>
            <a:pPr eaLnBrk="1" hangingPunct="1">
              <a:lnSpc>
                <a:spcPct val="80000"/>
              </a:lnSpc>
              <a:buFontTx/>
              <a:buNone/>
            </a:pPr>
            <a:r>
              <a:rPr lang="en-US" sz="1800" smtClean="0"/>
              <a:t>       Latin American, and                             Canada, Australia,</a:t>
            </a:r>
          </a:p>
          <a:p>
            <a:pPr eaLnBrk="1" hangingPunct="1">
              <a:lnSpc>
                <a:spcPct val="80000"/>
              </a:lnSpc>
              <a:buFontTx/>
              <a:buNone/>
            </a:pPr>
            <a:r>
              <a:rPr lang="en-US" sz="1800" smtClean="0"/>
              <a:t>      some other  countries</a:t>
            </a:r>
            <a:r>
              <a:rPr lang="en-US" sz="1600" smtClean="0"/>
              <a:t> 	</a:t>
            </a:r>
            <a:r>
              <a:rPr lang="en-US" sz="1400" smtClean="0"/>
              <a:t>	</a:t>
            </a:r>
            <a:r>
              <a:rPr lang="en-US" sz="1800" smtClean="0"/>
              <a:t>            and New Zealand	        </a:t>
            </a:r>
          </a:p>
          <a:p>
            <a:pPr eaLnBrk="1" hangingPunct="1">
              <a:lnSpc>
                <a:spcPct val="80000"/>
              </a:lnSpc>
              <a:buFontTx/>
              <a:buNone/>
            </a:pPr>
            <a:r>
              <a:rPr lang="en-US" sz="1400" smtClean="0"/>
              <a:t>				</a:t>
            </a:r>
            <a:endParaRPr lang="ru-RU" sz="1400" smtClean="0"/>
          </a:p>
        </p:txBody>
      </p:sp>
      <p:sp>
        <p:nvSpPr>
          <p:cNvPr id="17" name="Нижний колонтитул 16"/>
          <p:cNvSpPr>
            <a:spLocks noGrp="1"/>
          </p:cNvSpPr>
          <p:nvPr>
            <p:ph type="ftr" sz="quarter" idx="11"/>
          </p:nvPr>
        </p:nvSpPr>
        <p:spPr/>
        <p:txBody>
          <a:bodyPr/>
          <a:lstStyle/>
          <a:p>
            <a:pPr>
              <a:defRPr/>
            </a:pPr>
            <a:r>
              <a:rPr lang="en-US"/>
              <a:t>Vienna, WCSA, November  2012</a:t>
            </a:r>
            <a:endParaRPr lang="ru-RU"/>
          </a:p>
        </p:txBody>
      </p:sp>
      <p:sp>
        <p:nvSpPr>
          <p:cNvPr id="16" name="Номер слайда 15"/>
          <p:cNvSpPr>
            <a:spLocks noGrp="1"/>
          </p:cNvSpPr>
          <p:nvPr>
            <p:ph type="sldNum" sz="quarter" idx="12"/>
          </p:nvPr>
        </p:nvSpPr>
        <p:spPr/>
        <p:txBody>
          <a:bodyPr/>
          <a:lstStyle/>
          <a:p>
            <a:pPr>
              <a:defRPr/>
            </a:pPr>
            <a:fld id="{1EBAB43B-1B5A-4477-BCEE-A275ED608431}" type="slidenum">
              <a:rPr lang="ru-RU"/>
              <a:pPr>
                <a:defRPr/>
              </a:pPr>
              <a:t>11</a:t>
            </a:fld>
            <a:endParaRPr lang="ru-RU"/>
          </a:p>
        </p:txBody>
      </p:sp>
      <p:sp>
        <p:nvSpPr>
          <p:cNvPr id="14342" name="Rectangle 59"/>
          <p:cNvSpPr>
            <a:spLocks noChangeArrowheads="1"/>
          </p:cNvSpPr>
          <p:nvPr/>
        </p:nvSpPr>
        <p:spPr bwMode="auto">
          <a:xfrm>
            <a:off x="468313" y="1628775"/>
            <a:ext cx="8229600" cy="2185988"/>
          </a:xfrm>
          <a:prstGeom prst="rect">
            <a:avLst/>
          </a:prstGeom>
          <a:noFill/>
          <a:ln w="9525">
            <a:noFill/>
            <a:miter lim="800000"/>
            <a:headEnd/>
            <a:tailEnd/>
          </a:ln>
        </p:spPr>
        <p:txBody>
          <a:bodyPr/>
          <a:lstStyle/>
          <a:p>
            <a:pPr marL="342900" indent="-342900">
              <a:spcBef>
                <a:spcPct val="20000"/>
              </a:spcBef>
              <a:buFontTx/>
              <a:buChar char="•"/>
            </a:pPr>
            <a:endParaRPr lang="en-US" sz="2800"/>
          </a:p>
        </p:txBody>
      </p:sp>
      <p:sp>
        <p:nvSpPr>
          <p:cNvPr id="14343" name="AutoShape 60"/>
          <p:cNvSpPr>
            <a:spLocks noChangeArrowheads="1"/>
          </p:cNvSpPr>
          <p:nvPr/>
        </p:nvSpPr>
        <p:spPr bwMode="auto">
          <a:xfrm rot="10800000">
            <a:off x="1619250" y="1989138"/>
            <a:ext cx="2743200" cy="2243137"/>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sp>
        <p:nvSpPr>
          <p:cNvPr id="14344" name="AutoShape 61"/>
          <p:cNvSpPr>
            <a:spLocks noChangeArrowheads="1"/>
          </p:cNvSpPr>
          <p:nvPr/>
        </p:nvSpPr>
        <p:spPr bwMode="auto">
          <a:xfrm>
            <a:off x="5364163" y="2133600"/>
            <a:ext cx="2743200" cy="2171700"/>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grpSp>
        <p:nvGrpSpPr>
          <p:cNvPr id="14345" name="Group 15"/>
          <p:cNvGrpSpPr>
            <a:grpSpLocks/>
          </p:cNvGrpSpPr>
          <p:nvPr/>
        </p:nvGrpSpPr>
        <p:grpSpPr bwMode="auto">
          <a:xfrm>
            <a:off x="2268538" y="1989138"/>
            <a:ext cx="1439862" cy="1808162"/>
            <a:chOff x="2267744" y="1988840"/>
            <a:chExt cx="1440159" cy="1807829"/>
          </a:xfrm>
        </p:grpSpPr>
        <p:sp>
          <p:nvSpPr>
            <p:cNvPr id="14350" name="AutoShape 62"/>
            <p:cNvSpPr>
              <a:spLocks noChangeArrowheads="1"/>
            </p:cNvSpPr>
            <p:nvPr/>
          </p:nvSpPr>
          <p:spPr bwMode="auto">
            <a:xfrm>
              <a:off x="2267744" y="1988840"/>
              <a:ext cx="1440159" cy="1080120"/>
            </a:xfrm>
            <a:prstGeom prst="triangle">
              <a:avLst>
                <a:gd name="adj" fmla="val 43287"/>
              </a:avLst>
            </a:prstGeom>
            <a:solidFill>
              <a:schemeClr val="accent1"/>
            </a:solidFill>
            <a:ln w="9525">
              <a:solidFill>
                <a:srgbClr val="000000"/>
              </a:solidFill>
              <a:miter lim="800000"/>
              <a:headEnd/>
              <a:tailEnd/>
            </a:ln>
          </p:spPr>
          <p:txBody>
            <a:bodyPr/>
            <a:lstStyle/>
            <a:p>
              <a:r>
                <a:rPr lang="en-US" sz="1200"/>
                <a:t> </a:t>
              </a:r>
              <a:r>
                <a:rPr lang="ru-RU" sz="1200"/>
                <a:t> </a:t>
              </a:r>
              <a:r>
                <a:rPr lang="en-US" sz="1200"/>
                <a:t> </a:t>
              </a:r>
              <a:r>
                <a:rPr lang="ru-RU" sz="1200"/>
                <a:t>  </a:t>
              </a:r>
              <a:r>
                <a:rPr lang="en-US" sz="2000" b="1"/>
                <a:t>Y</a:t>
              </a:r>
              <a:endParaRPr lang="ru-RU"/>
            </a:p>
          </p:txBody>
        </p:sp>
        <p:sp>
          <p:nvSpPr>
            <p:cNvPr id="14351" name="Rectangle 63"/>
            <p:cNvSpPr>
              <a:spLocks noChangeArrowheads="1"/>
            </p:cNvSpPr>
            <p:nvPr/>
          </p:nvSpPr>
          <p:spPr bwMode="auto">
            <a:xfrm>
              <a:off x="2771085" y="3150676"/>
              <a:ext cx="493815" cy="645993"/>
            </a:xfrm>
            <a:prstGeom prst="rect">
              <a:avLst/>
            </a:prstGeom>
            <a:noFill/>
            <a:ln w="9525">
              <a:noFill/>
              <a:miter lim="800000"/>
              <a:headEnd/>
              <a:tailEnd/>
            </a:ln>
          </p:spPr>
          <p:txBody>
            <a:bodyPr wrap="none" anchor="ctr">
              <a:spAutoFit/>
            </a:bodyPr>
            <a:lstStyle/>
            <a:p>
              <a:pPr>
                <a:defRPr/>
              </a:pPr>
              <a:r>
                <a:rPr lang="en-US" sz="3600" b="1" dirty="0">
                  <a:solidFill>
                    <a:schemeClr val="bg2">
                      <a:lumMod val="50000"/>
                    </a:schemeClr>
                  </a:solidFill>
                </a:rPr>
                <a:t>X</a:t>
              </a:r>
              <a:endParaRPr lang="en-US" sz="3600" b="1" dirty="0"/>
            </a:p>
          </p:txBody>
        </p:sp>
      </p:grpSp>
      <p:sp>
        <p:nvSpPr>
          <p:cNvPr id="14346" name="Rectangle 64"/>
          <p:cNvSpPr>
            <a:spLocks noChangeArrowheads="1"/>
          </p:cNvSpPr>
          <p:nvPr/>
        </p:nvSpPr>
        <p:spPr bwMode="auto">
          <a:xfrm>
            <a:off x="6443663" y="2489200"/>
            <a:ext cx="576262" cy="708025"/>
          </a:xfrm>
          <a:prstGeom prst="rect">
            <a:avLst/>
          </a:prstGeom>
          <a:noFill/>
          <a:ln w="9525">
            <a:noFill/>
            <a:miter lim="800000"/>
            <a:headEnd/>
            <a:tailEnd/>
          </a:ln>
        </p:spPr>
        <p:txBody>
          <a:bodyPr anchor="ctr">
            <a:spAutoFit/>
          </a:bodyPr>
          <a:lstStyle/>
          <a:p>
            <a:r>
              <a:rPr lang="en-US" sz="4000" b="1">
                <a:solidFill>
                  <a:schemeClr val="bg1"/>
                </a:solidFill>
              </a:rPr>
              <a:t>Y</a:t>
            </a:r>
            <a:endParaRPr lang="en-US" sz="4000" b="1"/>
          </a:p>
        </p:txBody>
      </p:sp>
      <p:sp>
        <p:nvSpPr>
          <p:cNvPr id="14347" name="Rectangle 65"/>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14348" name="Rectangle 66"/>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14349" name="AutoShape 67"/>
          <p:cNvSpPr>
            <a:spLocks noChangeArrowheads="1"/>
          </p:cNvSpPr>
          <p:nvPr/>
        </p:nvSpPr>
        <p:spPr bwMode="auto">
          <a:xfrm rot="10800000">
            <a:off x="6011863" y="3284538"/>
            <a:ext cx="1439862" cy="1028700"/>
          </a:xfrm>
          <a:prstGeom prst="triangle">
            <a:avLst>
              <a:gd name="adj" fmla="val 50000"/>
            </a:avLst>
          </a:prstGeom>
          <a:solidFill>
            <a:schemeClr val="accent1"/>
          </a:solidFill>
          <a:ln w="9525">
            <a:solidFill>
              <a:srgbClr val="000000"/>
            </a:solidFill>
            <a:miter lim="800000"/>
            <a:headEnd/>
            <a:tailEnd/>
          </a:ln>
        </p:spPr>
        <p:txBody>
          <a:bodyPr/>
          <a:lstStyle/>
          <a:p>
            <a:r>
              <a:rPr lang="en-US" sz="2000" b="1"/>
              <a:t>   X</a:t>
            </a:r>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defRPr/>
            </a:pPr>
            <a:r>
              <a:rPr lang="en-US" sz="3200" dirty="0" smtClean="0"/>
              <a:t> Institutions of X- and Y-matrices </a:t>
            </a:r>
            <a:r>
              <a:rPr lang="ru-RU" sz="3200" dirty="0" smtClean="0"/>
              <a:t/>
            </a:r>
            <a:br>
              <a:rPr lang="ru-RU" sz="3200" dirty="0" smtClean="0"/>
            </a:br>
            <a:r>
              <a:rPr lang="en-US" sz="3200" dirty="0" smtClean="0"/>
              <a:t>in </a:t>
            </a:r>
            <a:r>
              <a:rPr lang="en-US" sz="3200" dirty="0" smtClean="0">
                <a:solidFill>
                  <a:schemeClr val="accent1">
                    <a:lumMod val="60000"/>
                    <a:lumOff val="40000"/>
                  </a:schemeClr>
                </a:solidFill>
              </a:rPr>
              <a:t>the E</a:t>
            </a:r>
            <a:r>
              <a:rPr lang="en-US" sz="3200" dirty="0" smtClean="0"/>
              <a:t>conomy</a:t>
            </a:r>
            <a:r>
              <a:rPr lang="ru-RU" sz="3200" dirty="0" smtClean="0"/>
              <a:t> </a:t>
            </a:r>
            <a:r>
              <a:rPr lang="en-US" sz="3200" dirty="0" smtClean="0"/>
              <a:t>and their Functions </a:t>
            </a:r>
            <a:endParaRPr lang="ru-RU" sz="3200" dirty="0" smtClean="0"/>
          </a:p>
        </p:txBody>
      </p:sp>
      <p:graphicFrame>
        <p:nvGraphicFramePr>
          <p:cNvPr id="230403" name="Group 3"/>
          <p:cNvGraphicFramePr>
            <a:graphicFrameLocks noGrp="1"/>
          </p:cNvGraphicFramePr>
          <p:nvPr/>
        </p:nvGraphicFramePr>
        <p:xfrm>
          <a:off x="395288" y="1628775"/>
          <a:ext cx="8229600" cy="4476750"/>
        </p:xfrm>
        <a:graphic>
          <a:graphicData uri="http://schemas.openxmlformats.org/drawingml/2006/table">
            <a:tbl>
              <a:tblPr/>
              <a:tblGrid>
                <a:gridCol w="3097212"/>
                <a:gridCol w="2679700"/>
                <a:gridCol w="2452688"/>
              </a:tblGrid>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cs typeface="Times New Roman" charset="0"/>
                        </a:rPr>
                        <a:t>Functions of institutions</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endParaRPr kumimoji="0" lang="ru-RU" sz="1800" b="0" i="0" u="none" strike="noStrike" cap="none" normalizeH="0" baseline="0" smtClean="0">
                        <a:ln>
                          <a:noFill/>
                        </a:ln>
                        <a:solidFill>
                          <a:schemeClr val="tx1"/>
                        </a:solidFill>
                        <a:effectLst/>
                        <a:latin typeface="Arial" charset="0"/>
                        <a:cs typeface="Times New Roman"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15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1. Regulating access to goods  (property rights system)</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Supreme conditional ownership </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Private ownership </a:t>
                      </a:r>
                      <a:endParaRPr kumimoji="0" lang="en-US" sz="1800" b="1" i="0"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Transfer of goods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Redistribution (accumulation-coordination-distribution)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Exchange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(buying-selling)</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Interactions between economic agents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Cooperation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Competition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Labor system</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Employed (unlimited term)</a:t>
                      </a:r>
                      <a:r>
                        <a:rPr kumimoji="0" lang="ru-RU" sz="1800" b="1" i="0" u="none" strike="noStrike" cap="none" normalizeH="0" baseline="0" smtClean="0">
                          <a:ln>
                            <a:noFill/>
                          </a:ln>
                          <a:solidFill>
                            <a:schemeClr val="tx1"/>
                          </a:solidFill>
                          <a:effectLst/>
                          <a:latin typeface="Arial" charset="0"/>
                          <a:cs typeface="Arial" charset="0"/>
                        </a:rPr>
                        <a:t> </a:t>
                      </a:r>
                      <a:r>
                        <a:rPr kumimoji="0" lang="en-US" sz="1800" b="1" i="0" u="none" strike="noStrike" cap="none" normalizeH="0" baseline="0" smtClean="0">
                          <a:ln>
                            <a:noFill/>
                          </a:ln>
                          <a:solidFill>
                            <a:schemeClr val="tx1"/>
                          </a:solidFill>
                          <a:effectLst/>
                          <a:latin typeface="Arial" charset="0"/>
                          <a:cs typeface="Times New Roman" charset="0"/>
                        </a:rPr>
                        <a:t>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Hired (short and medium term) 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65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Feed-back loops (effectiveness indexes)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Cost limitation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t>
                      </a:r>
                      <a:r>
                        <a:rPr kumimoji="0" lang="ru-RU" sz="1800" b="1" i="0" u="none" strike="noStrike" cap="none" normalizeH="0" baseline="0" smtClean="0">
                          <a:ln>
                            <a:noFill/>
                          </a:ln>
                          <a:solidFill>
                            <a:schemeClr val="tx1"/>
                          </a:solidFill>
                          <a:effectLst/>
                          <a:latin typeface="Arial" charset="0"/>
                          <a:cs typeface="Times New Roman" charset="0"/>
                        </a:rPr>
                        <a:t>Х</a:t>
                      </a:r>
                      <a:r>
                        <a:rPr kumimoji="0" lang="en-US" sz="1800" b="1" i="0" u="none" strike="noStrike" cap="none" normalizeH="0" baseline="0" smtClean="0">
                          <a:ln>
                            <a:noFill/>
                          </a:ln>
                          <a:solidFill>
                            <a:schemeClr val="tx1"/>
                          </a:solidFill>
                          <a:effectLst/>
                          <a:latin typeface="Arial" charset="0"/>
                          <a:cs typeface="Times New Roman" charset="0"/>
                        </a:rPr>
                        <a:t>-efficiency)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Profit maximization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Номер слайда 5"/>
          <p:cNvSpPr>
            <a:spLocks noGrp="1"/>
          </p:cNvSpPr>
          <p:nvPr>
            <p:ph type="sldNum" sz="quarter" idx="12"/>
          </p:nvPr>
        </p:nvSpPr>
        <p:spPr/>
        <p:txBody>
          <a:bodyPr/>
          <a:lstStyle/>
          <a:p>
            <a:pPr>
              <a:defRPr/>
            </a:pPr>
            <a:fld id="{D5618A60-0B65-4874-A256-0A007F2DC908}" type="slidenum">
              <a:rPr lang="ru-RU"/>
              <a:pPr>
                <a:defRPr/>
              </a:pPr>
              <a:t>12</a:t>
            </a:fld>
            <a:endParaRPr lang="ru-RU"/>
          </a:p>
        </p:txBody>
      </p:sp>
      <p:sp>
        <p:nvSpPr>
          <p:cNvPr id="7" name="Нижний колонтитул 6"/>
          <p:cNvSpPr>
            <a:spLocks noGrp="1"/>
          </p:cNvSpPr>
          <p:nvPr>
            <p:ph type="ftr" sz="quarter" idx="11"/>
          </p:nvPr>
        </p:nvSpPr>
        <p:spPr/>
        <p:txBody>
          <a:bodyPr/>
          <a:lstStyle/>
          <a:p>
            <a:pPr>
              <a:defRPr/>
            </a:pPr>
            <a:r>
              <a:rPr lang="en-US"/>
              <a:t>AFIT, Houston, Texas, April 2012</a:t>
            </a:r>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395288" y="188913"/>
            <a:ext cx="8229600" cy="1139825"/>
          </a:xfrm>
        </p:spPr>
        <p:txBody>
          <a:bodyPr/>
          <a:lstStyle/>
          <a:p>
            <a:pPr eaLnBrk="1" hangingPunct="1">
              <a:defRPr/>
            </a:pPr>
            <a:r>
              <a:rPr lang="en-US" sz="3200" dirty="0" smtClean="0"/>
              <a:t>Institutions of X- and Y-matrices   in Politics and their Functions </a:t>
            </a:r>
            <a:endParaRPr lang="ru-RU" sz="3200" dirty="0" smtClean="0"/>
          </a:p>
        </p:txBody>
      </p:sp>
      <p:graphicFrame>
        <p:nvGraphicFramePr>
          <p:cNvPr id="234499" name="Group 3"/>
          <p:cNvGraphicFramePr>
            <a:graphicFrameLocks noGrp="1"/>
          </p:cNvGraphicFramePr>
          <p:nvPr/>
        </p:nvGraphicFramePr>
        <p:xfrm>
          <a:off x="179388" y="1412875"/>
          <a:ext cx="8785225" cy="4430713"/>
        </p:xfrm>
        <a:graphic>
          <a:graphicData uri="http://schemas.openxmlformats.org/drawingml/2006/table">
            <a:tbl>
              <a:tblPr/>
              <a:tblGrid>
                <a:gridCol w="3073400"/>
                <a:gridCol w="2903537"/>
                <a:gridCol w="2808288"/>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1.Territorial administrative organization of the state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Administrative system </a:t>
                      </a:r>
                      <a:r>
                        <a:rPr kumimoji="0" lang="ru-RU" sz="1800" b="1" i="0" u="none" strike="noStrike" cap="none" normalizeH="0" baseline="0" dirty="0" smtClean="0">
                          <a:ln>
                            <a:noFill/>
                          </a:ln>
                          <a:solidFill>
                            <a:schemeClr val="tx1"/>
                          </a:solidFill>
                          <a:effectLst/>
                          <a:latin typeface="Arial" charset="0"/>
                          <a:cs typeface="Times New Roman" charset="0"/>
                        </a:rPr>
                        <a:t>(</a:t>
                      </a:r>
                      <a:r>
                        <a:rPr kumimoji="0" lang="en-US" sz="1800" b="1" i="0" u="none" strike="noStrike" cap="none" normalizeH="0" baseline="0" dirty="0" err="1" smtClean="0">
                          <a:ln>
                            <a:noFill/>
                          </a:ln>
                          <a:solidFill>
                            <a:schemeClr val="tx1"/>
                          </a:solidFill>
                          <a:effectLst/>
                          <a:latin typeface="Arial" charset="0"/>
                          <a:cs typeface="Times New Roman" charset="0"/>
                        </a:rPr>
                        <a:t>unitarity</a:t>
                      </a:r>
                      <a:r>
                        <a:rPr kumimoji="0" lang="ru-RU" sz="1800" b="1" i="0" u="none" strike="noStrike" cap="none" normalizeH="0" baseline="0" dirty="0" smtClean="0">
                          <a:ln>
                            <a:noFill/>
                          </a:ln>
                          <a:solidFill>
                            <a:schemeClr val="tx1"/>
                          </a:solidFill>
                          <a:effectLst/>
                          <a:latin typeface="Arial" charset="0"/>
                          <a:cs typeface="Times New Roman" charset="0"/>
                        </a:rPr>
                        <a: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Federative structure (federation)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Governance system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Vertical hierarchical authority with Centre on the  top</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Self-government and subsidiarity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3.Type of interaction  in the order  of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General assembly  and the rule of unanimity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Multi-party system and the rule of democratic majority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Access to governing  positions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Appointment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Election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a:t>
                      </a:r>
                      <a:r>
                        <a:rPr kumimoji="0" lang="ru-RU" sz="1800" b="0" i="1" u="none" strike="noStrike" cap="none" normalizeH="0" baseline="0" smtClean="0">
                          <a:ln>
                            <a:noFill/>
                          </a:ln>
                          <a:solidFill>
                            <a:schemeClr val="tx1"/>
                          </a:solidFill>
                          <a:effectLst/>
                          <a:latin typeface="Arial" charset="0"/>
                          <a:cs typeface="Times New Roman" charset="0"/>
                        </a:rPr>
                        <a:t>-</a:t>
                      </a:r>
                      <a:r>
                        <a:rPr kumimoji="0" lang="en-US" sz="1800" b="0" i="1" u="none" strike="noStrike" cap="none" normalizeH="0" baseline="0" smtClean="0">
                          <a:ln>
                            <a:noFill/>
                          </a:ln>
                          <a:solidFill>
                            <a:schemeClr val="tx1"/>
                          </a:solidFill>
                          <a:effectLst/>
                          <a:latin typeface="Arial" charset="0"/>
                          <a:cs typeface="Times New Roman" charset="0"/>
                        </a:rPr>
                        <a:t>back loops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Appeals to higher levels of hierarchical authority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Legal suits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6" name="Номер слайда 5"/>
          <p:cNvSpPr>
            <a:spLocks noGrp="1"/>
          </p:cNvSpPr>
          <p:nvPr>
            <p:ph type="sldNum" sz="quarter" idx="12"/>
          </p:nvPr>
        </p:nvSpPr>
        <p:spPr/>
        <p:txBody>
          <a:bodyPr/>
          <a:lstStyle/>
          <a:p>
            <a:pPr>
              <a:defRPr/>
            </a:pPr>
            <a:fld id="{E5B8EE3E-37DF-4E8D-B4F4-EB27DD0A3720}" type="slidenum">
              <a:rPr lang="ru-RU"/>
              <a:pPr>
                <a:defRPr/>
              </a:pPr>
              <a:t>13</a:t>
            </a:fld>
            <a:endParaRPr lang="ru-RU"/>
          </a:p>
        </p:txBody>
      </p:sp>
      <p:sp>
        <p:nvSpPr>
          <p:cNvPr id="7" name="Нижний колонтитул 6"/>
          <p:cNvSpPr>
            <a:spLocks noGrp="1"/>
          </p:cNvSpPr>
          <p:nvPr>
            <p:ph type="ftr" sz="quarter" idx="11"/>
          </p:nvPr>
        </p:nvSpPr>
        <p:spPr/>
        <p:txBody>
          <a:bodyPr/>
          <a:lstStyle/>
          <a:p>
            <a:pPr>
              <a:defRPr/>
            </a:pPr>
            <a:r>
              <a:rPr lang="en-US"/>
              <a:t>AFIT, Houston, Texas, April 2012</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defRPr/>
            </a:pPr>
            <a:r>
              <a:rPr lang="en-US" sz="3200" dirty="0" smtClean="0"/>
              <a:t>Institutions of X- and Y-matrices </a:t>
            </a:r>
            <a:r>
              <a:rPr lang="ru-RU" sz="3200" dirty="0" smtClean="0"/>
              <a:t/>
            </a:r>
            <a:br>
              <a:rPr lang="ru-RU" sz="3200" dirty="0" smtClean="0"/>
            </a:br>
            <a:r>
              <a:rPr lang="en-US" sz="3200" dirty="0" smtClean="0"/>
              <a:t>in Ideology and their Functions</a:t>
            </a:r>
            <a:endParaRPr lang="ru-RU" sz="3200" dirty="0" smtClean="0"/>
          </a:p>
        </p:txBody>
      </p:sp>
      <p:graphicFrame>
        <p:nvGraphicFramePr>
          <p:cNvPr id="42110" name="Group 126"/>
          <p:cNvGraphicFramePr>
            <a:graphicFrameLocks noGrp="1"/>
          </p:cNvGraphicFramePr>
          <p:nvPr/>
        </p:nvGraphicFramePr>
        <p:xfrm>
          <a:off x="323850" y="1844675"/>
          <a:ext cx="8667750" cy="4195763"/>
        </p:xfrm>
        <a:graphic>
          <a:graphicData uri="http://schemas.openxmlformats.org/drawingml/2006/table">
            <a:tbl>
              <a:tblPr/>
              <a:tblGrid>
                <a:gridCol w="2989263"/>
                <a:gridCol w="3025775"/>
                <a:gridCol w="2652712"/>
              </a:tblGrid>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endParaRPr kumimoji="0" lang="ru-RU" sz="1800" b="0" i="0" u="none" strike="noStrike" cap="none" normalizeH="0" baseline="0" dirty="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80963"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 of communitarian ideology</a:t>
                      </a:r>
                      <a:endParaRPr kumimoji="0" lang="ru-RU" sz="18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 of subsidiary ideology</a:t>
                      </a:r>
                      <a:endParaRPr kumimoji="0" lang="ru-RU" sz="1800" b="0"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 1. Core principle of social action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Collectivism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Individualism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42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Normative understanding of social structure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Egalitarianism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Stratification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Prevailing social values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Order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Freedom </a:t>
                      </a:r>
                      <a:endParaRPr kumimoji="0" lang="ru-RU"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Arial" charset="0"/>
                        </a:rPr>
                        <a:t>4. Labor attitudes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Well-being-oriented</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Pecuniary-oriented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5.</a:t>
                      </a:r>
                      <a:r>
                        <a:rPr kumimoji="0" lang="ru-RU" sz="1800" b="0" i="1" u="none" strike="noStrike" cap="none" normalizeH="0" baseline="0" dirty="0" smtClean="0">
                          <a:ln>
                            <a:noFill/>
                          </a:ln>
                          <a:solidFill>
                            <a:schemeClr val="tx1"/>
                          </a:solidFill>
                          <a:effectLst/>
                          <a:latin typeface="Arial" charset="0"/>
                          <a:cs typeface="Times New Roman" charset="0"/>
                        </a:rPr>
                        <a:t> </a:t>
                      </a:r>
                      <a:r>
                        <a:rPr kumimoji="0" lang="en-US" sz="1800" b="0" i="1" u="none" strike="noStrike" cap="none" normalizeH="0" baseline="0" dirty="0" smtClean="0">
                          <a:ln>
                            <a:noFill/>
                          </a:ln>
                          <a:solidFill>
                            <a:schemeClr val="tx1"/>
                          </a:solidFill>
                          <a:effectLst/>
                          <a:latin typeface="Arial" charset="0"/>
                          <a:cs typeface="Times New Roman" charset="0"/>
                        </a:rPr>
                        <a:t>Principles of common  thinking</a:t>
                      </a:r>
                      <a:endParaRPr kumimoji="0" lang="en-US" sz="1400" b="0" i="1"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 Generalization-Integralism/Holism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Specialization-Atomization/Mereism</a:t>
                      </a:r>
                      <a:endParaRPr kumimoji="0" lang="ru-RU"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6" name="Номер слайда 5"/>
          <p:cNvSpPr>
            <a:spLocks noGrp="1"/>
          </p:cNvSpPr>
          <p:nvPr>
            <p:ph type="sldNum" sz="quarter" idx="12"/>
          </p:nvPr>
        </p:nvSpPr>
        <p:spPr/>
        <p:txBody>
          <a:bodyPr/>
          <a:lstStyle/>
          <a:p>
            <a:pPr>
              <a:defRPr/>
            </a:pPr>
            <a:fld id="{C941289B-4976-4EC8-81D9-E29DC939EF60}" type="slidenum">
              <a:rPr lang="ru-RU"/>
              <a:pPr>
                <a:defRPr/>
              </a:pPr>
              <a:t>14</a:t>
            </a:fld>
            <a:endParaRPr lang="ru-RU"/>
          </a:p>
        </p:txBody>
      </p:sp>
      <p:sp>
        <p:nvSpPr>
          <p:cNvPr id="5" name="Нижний колонтитул 4"/>
          <p:cNvSpPr>
            <a:spLocks noGrp="1"/>
          </p:cNvSpPr>
          <p:nvPr>
            <p:ph type="ftr" sz="quarter" idx="11"/>
          </p:nvPr>
        </p:nvSpPr>
        <p:spPr/>
        <p:txBody>
          <a:bodyPr/>
          <a:lstStyle/>
          <a:p>
            <a:pPr>
              <a:defRPr/>
            </a:pPr>
            <a:r>
              <a:rPr lang="en-US"/>
              <a:t>AFIT, Houston, Texas, April 2012</a:t>
            </a: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fontAlgn="auto" hangingPunct="1">
              <a:spcAft>
                <a:spcPts val="0"/>
              </a:spcAft>
              <a:defRPr/>
            </a:pPr>
            <a:r>
              <a:rPr lang="en-US" sz="3200" dirty="0" smtClean="0"/>
              <a:t>Why X- or Y-matrix Institutions Prevail? </a:t>
            </a:r>
            <a:endParaRPr lang="ru-RU" sz="3200" dirty="0" smtClean="0"/>
          </a:p>
        </p:txBody>
      </p:sp>
      <p:sp>
        <p:nvSpPr>
          <p:cNvPr id="18435" name="Rectangle 3"/>
          <p:cNvSpPr>
            <a:spLocks noGrp="1" noChangeArrowheads="1"/>
          </p:cNvSpPr>
          <p:nvPr>
            <p:ph idx="1"/>
          </p:nvPr>
        </p:nvSpPr>
        <p:spPr>
          <a:xfrm>
            <a:off x="457200" y="1600200"/>
            <a:ext cx="8229600" cy="4724400"/>
          </a:xfrm>
        </p:spPr>
        <p:txBody>
          <a:bodyPr/>
          <a:lstStyle/>
          <a:p>
            <a:pPr eaLnBrk="1" hangingPunct="1">
              <a:lnSpc>
                <a:spcPct val="80000"/>
              </a:lnSpc>
              <a:buFont typeface="Wingdings" pitchFamily="2" charset="2"/>
              <a:buChar char="§"/>
            </a:pPr>
            <a:r>
              <a:rPr lang="en-US" sz="2600" smtClean="0"/>
              <a:t>The material and technological environment is a key determinant for the prevalence of either X- or Y- matrices.  </a:t>
            </a:r>
          </a:p>
          <a:p>
            <a:pPr lvl="1" eaLnBrk="1" hangingPunct="1">
              <a:lnSpc>
                <a:spcPct val="80000"/>
              </a:lnSpc>
              <a:buFont typeface="Wingdings" pitchFamily="2" charset="2"/>
              <a:buChar char="§"/>
            </a:pPr>
            <a:r>
              <a:rPr lang="en-US" sz="2200" smtClean="0"/>
              <a:t>The environment can be </a:t>
            </a:r>
            <a:r>
              <a:rPr lang="en-US" sz="2200" b="1" smtClean="0"/>
              <a:t>a </a:t>
            </a:r>
            <a:r>
              <a:rPr lang="en-US" sz="2200" b="1" i="1" smtClean="0"/>
              <a:t>communal</a:t>
            </a:r>
            <a:r>
              <a:rPr lang="en-US" sz="2200" i="1" smtClean="0"/>
              <a:t>, </a:t>
            </a:r>
            <a:r>
              <a:rPr lang="en-US" sz="2200" smtClean="0"/>
              <a:t>indivisible system, under which the removal of some elements can lead to the disintegration of the entire system, </a:t>
            </a:r>
            <a:r>
              <a:rPr lang="en-US" sz="2200" i="1" u="sng" smtClean="0"/>
              <a:t>OR</a:t>
            </a:r>
            <a:endParaRPr lang="en-US" sz="2200" u="sng" smtClean="0"/>
          </a:p>
          <a:p>
            <a:pPr lvl="1" eaLnBrk="1" hangingPunct="1">
              <a:lnSpc>
                <a:spcPct val="80000"/>
              </a:lnSpc>
              <a:buFont typeface="Wingdings" pitchFamily="2" charset="2"/>
              <a:buChar char="§"/>
            </a:pPr>
            <a:r>
              <a:rPr lang="en-US" sz="2200" smtClean="0"/>
              <a:t>The environment can be </a:t>
            </a:r>
            <a:r>
              <a:rPr lang="en-US" sz="2200" b="1" i="1" smtClean="0"/>
              <a:t>non-communal</a:t>
            </a:r>
            <a:r>
              <a:rPr lang="en-US" sz="2200" i="1" smtClean="0"/>
              <a:t>, </a:t>
            </a:r>
            <a:r>
              <a:rPr lang="en-US" sz="2200" smtClean="0"/>
              <a:t>that is, with opportunities for technological division and separate using. </a:t>
            </a:r>
          </a:p>
          <a:p>
            <a:pPr eaLnBrk="1" hangingPunct="1">
              <a:lnSpc>
                <a:spcPct val="80000"/>
              </a:lnSpc>
              <a:buFont typeface="Wingdings" pitchFamily="2" charset="2"/>
              <a:buChar char="§"/>
            </a:pPr>
            <a:endParaRPr lang="en-US" sz="1400" smtClean="0"/>
          </a:p>
          <a:p>
            <a:pPr eaLnBrk="1" hangingPunct="1">
              <a:lnSpc>
                <a:spcPct val="80000"/>
              </a:lnSpc>
              <a:buFont typeface="Wingdings" pitchFamily="2" charset="2"/>
              <a:buChar char="§"/>
            </a:pPr>
            <a:r>
              <a:rPr lang="en-US" sz="2600" smtClean="0"/>
              <a:t>In a communal environment the X-matrix institutions are dominant and the Y-matrix institutions are complementary. In a non-communal environment it is the opposite.</a:t>
            </a:r>
            <a:endParaRPr lang="ru-RU" smtClean="0">
              <a:solidFill>
                <a:srgbClr val="FF0000"/>
              </a:solidFill>
            </a:endParaRPr>
          </a:p>
        </p:txBody>
      </p:sp>
      <p:sp>
        <p:nvSpPr>
          <p:cNvPr id="5" name="Нижний колонтитул 4"/>
          <p:cNvSpPr>
            <a:spLocks noGrp="1"/>
          </p:cNvSpPr>
          <p:nvPr>
            <p:ph type="ftr" sz="quarter" idx="11"/>
          </p:nvPr>
        </p:nvSpPr>
        <p:spPr/>
        <p:txBody>
          <a:bodyPr/>
          <a:lstStyle/>
          <a:p>
            <a:pPr>
              <a:defRPr/>
            </a:pPr>
            <a:r>
              <a:rPr lang="en-US"/>
              <a:t>Vienna, WCSA, November  2012</a:t>
            </a:r>
            <a:endParaRPr lang="ru-RU"/>
          </a:p>
        </p:txBody>
      </p:sp>
      <p:sp>
        <p:nvSpPr>
          <p:cNvPr id="6" name="Номер слайда 5"/>
          <p:cNvSpPr>
            <a:spLocks noGrp="1"/>
          </p:cNvSpPr>
          <p:nvPr>
            <p:ph type="sldNum" sz="quarter" idx="12"/>
          </p:nvPr>
        </p:nvSpPr>
        <p:spPr/>
        <p:txBody>
          <a:bodyPr/>
          <a:lstStyle/>
          <a:p>
            <a:pPr>
              <a:defRPr/>
            </a:pPr>
            <a:fld id="{BED8F872-A469-4337-B4DB-979F7E700971}" type="slidenum">
              <a:rPr lang="ru-RU"/>
              <a:pPr>
                <a:defRPr/>
              </a:pPr>
              <a:t>15</a:t>
            </a:fld>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620962"/>
          </a:xfrm>
        </p:spPr>
        <p:txBody>
          <a:bodyPr>
            <a:normAutofit fontScale="90000"/>
          </a:bodyPr>
          <a:lstStyle/>
          <a:p>
            <a:pPr eaLnBrk="1" fontAlgn="auto" hangingPunct="1">
              <a:spcAft>
                <a:spcPts val="0"/>
              </a:spcAft>
              <a:defRPr/>
            </a:pPr>
            <a:r>
              <a:rPr lang="en-US" dirty="0" smtClean="0"/>
              <a:t>Coincidence of Nation-states Classifications in the Psychological and Sociological Research Projects</a:t>
            </a:r>
            <a:endParaRPr lang="ru-RU" dirty="0"/>
          </a:p>
        </p:txBody>
      </p:sp>
      <p:sp>
        <p:nvSpPr>
          <p:cNvPr id="19459" name="Содержимое 2"/>
          <p:cNvSpPr>
            <a:spLocks noGrp="1"/>
          </p:cNvSpPr>
          <p:nvPr>
            <p:ph idx="1"/>
          </p:nvPr>
        </p:nvSpPr>
        <p:spPr>
          <a:xfrm>
            <a:off x="457200" y="3124200"/>
            <a:ext cx="8229600" cy="3184525"/>
          </a:xfrm>
        </p:spPr>
        <p:txBody>
          <a:bodyPr/>
          <a:lstStyle/>
          <a:p>
            <a:pPr eaLnBrk="1" hangingPunct="1">
              <a:buFont typeface="Wingdings 2" pitchFamily="18" charset="2"/>
              <a:buChar char=""/>
            </a:pPr>
            <a:r>
              <a:rPr lang="en-US" smtClean="0"/>
              <a:t>If “non-western” social mental model prevails in nation-states, the institutional X-matrix  prevails accordingly. </a:t>
            </a:r>
          </a:p>
          <a:p>
            <a:pPr eaLnBrk="1" hangingPunct="1">
              <a:buFont typeface="Wingdings 2" pitchFamily="18" charset="2"/>
              <a:buChar char=""/>
            </a:pPr>
            <a:r>
              <a:rPr lang="en-US" smtClean="0"/>
              <a:t>If “western” social mental model prevails in nation-states, the institutional Y-matrix  prevails accordingly. </a:t>
            </a:r>
          </a:p>
          <a:p>
            <a:pPr eaLnBrk="1" hangingPunct="1">
              <a:buFont typeface="Wingdings 2" pitchFamily="18" charset="2"/>
              <a:buChar char=""/>
            </a:pPr>
            <a:endParaRPr lang="en-US" smtClean="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A9133FE6-B8E3-4A44-B8C0-817DB9D8AB97}" type="slidenum">
              <a:rPr lang="ru-RU"/>
              <a:pPr>
                <a:defRPr/>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en-US" dirty="0" err="1" smtClean="0"/>
              <a:t>Complementarity</a:t>
            </a:r>
            <a:r>
              <a:rPr lang="en-US" dirty="0" smtClean="0"/>
              <a:t> of Models</a:t>
            </a:r>
            <a:endParaRPr lang="ru-RU" dirty="0"/>
          </a:p>
        </p:txBody>
      </p:sp>
      <p:sp>
        <p:nvSpPr>
          <p:cNvPr id="20483" name="Содержимое 2"/>
          <p:cNvSpPr>
            <a:spLocks noGrp="1"/>
          </p:cNvSpPr>
          <p:nvPr>
            <p:ph idx="1"/>
          </p:nvPr>
        </p:nvSpPr>
        <p:spPr/>
        <p:txBody>
          <a:bodyPr/>
          <a:lstStyle/>
          <a:p>
            <a:pPr>
              <a:buFont typeface="Wingdings 2" pitchFamily="18" charset="2"/>
              <a:buChar char=""/>
            </a:pPr>
            <a:r>
              <a:rPr lang="en-US" sz="3200" smtClean="0"/>
              <a:t>Social mental models of both types (“non-western” and “western”) are presented in each country population, but one of them permanent prevails.</a:t>
            </a:r>
          </a:p>
          <a:p>
            <a:pPr>
              <a:buFont typeface="Wingdings 2" pitchFamily="18" charset="2"/>
              <a:buChar char=""/>
            </a:pPr>
            <a:r>
              <a:rPr lang="en-US" sz="3200" smtClean="0"/>
              <a:t>Institutional models (matrices) of both types (X-matrix and Y-matrix) coexist in each country, but one of them historically prevails.</a:t>
            </a:r>
            <a:endParaRPr lang="ru-RU" sz="3200" smtClean="0"/>
          </a:p>
        </p:txBody>
      </p:sp>
      <p:sp>
        <p:nvSpPr>
          <p:cNvPr id="4" name="Нижний колонтитул 3"/>
          <p:cNvSpPr>
            <a:spLocks noGrp="1"/>
          </p:cNvSpPr>
          <p:nvPr>
            <p:ph type="ftr" sz="quarter" idx="11"/>
          </p:nvPr>
        </p:nvSpPr>
        <p:spPr/>
        <p:txBody>
          <a:bodyPr/>
          <a:lstStyle/>
          <a:p>
            <a:pPr>
              <a:defRPr/>
            </a:pPr>
            <a:r>
              <a:rPr lang="en-US" smtClean="0"/>
              <a:t>Vienna, WCSA, November  2012</a:t>
            </a:r>
            <a:endParaRPr lang="ru-RU"/>
          </a:p>
        </p:txBody>
      </p:sp>
      <p:sp>
        <p:nvSpPr>
          <p:cNvPr id="5" name="Номер слайда 4"/>
          <p:cNvSpPr>
            <a:spLocks noGrp="1"/>
          </p:cNvSpPr>
          <p:nvPr>
            <p:ph type="sldNum" sz="quarter" idx="12"/>
          </p:nvPr>
        </p:nvSpPr>
        <p:spPr/>
        <p:txBody>
          <a:bodyPr/>
          <a:lstStyle/>
          <a:p>
            <a:pPr>
              <a:defRPr/>
            </a:pPr>
            <a:fld id="{22D154C7-3DF8-4F79-9827-6697B35AA9A1}" type="slidenum">
              <a:rPr lang="ru-RU" smtClean="0"/>
              <a:pPr>
                <a:defRPr/>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fontAlgn="auto" hangingPunct="1">
              <a:spcAft>
                <a:spcPts val="0"/>
              </a:spcAft>
              <a:defRPr/>
            </a:pPr>
            <a:r>
              <a:rPr lang="en-US" dirty="0" smtClean="0"/>
              <a:t>Systemic Methodology as a Basis for Multi-Disciplinary Synthesis  </a:t>
            </a:r>
            <a:endParaRPr lang="ru-RU" dirty="0"/>
          </a:p>
        </p:txBody>
      </p:sp>
      <p:sp>
        <p:nvSpPr>
          <p:cNvPr id="3" name="Содержимое 2"/>
          <p:cNvSpPr>
            <a:spLocks noGrp="1"/>
          </p:cNvSpPr>
          <p:nvPr>
            <p:ph idx="1"/>
          </p:nvPr>
        </p:nvSpPr>
        <p:spPr/>
        <p:txBody>
          <a:bodyPr>
            <a:normAutofit fontScale="85000" lnSpcReduction="20000"/>
          </a:bodyPr>
          <a:lstStyle/>
          <a:p>
            <a:pPr marL="0" indent="0" eaLnBrk="1" fontAlgn="auto" hangingPunct="1">
              <a:spcAft>
                <a:spcPts val="0"/>
              </a:spcAft>
              <a:buClr>
                <a:schemeClr val="tx1">
                  <a:shade val="95000"/>
                </a:schemeClr>
              </a:buClr>
              <a:buFont typeface="Wingdings 2"/>
              <a:buNone/>
              <a:defRPr/>
            </a:pPr>
            <a:r>
              <a:rPr lang="en-US" dirty="0" smtClean="0"/>
              <a:t>Systemic approach has been used in each above mentioned independently carried out research project: </a:t>
            </a:r>
          </a:p>
          <a:p>
            <a:pPr marL="548640" indent="-411480" eaLnBrk="1" fontAlgn="auto" hangingPunct="1">
              <a:spcAft>
                <a:spcPts val="0"/>
              </a:spcAft>
              <a:buClr>
                <a:schemeClr val="tx1">
                  <a:shade val="95000"/>
                </a:schemeClr>
              </a:buClr>
              <a:buFont typeface="Arial" pitchFamily="34" charset="0"/>
              <a:buChar char="•"/>
              <a:defRPr/>
            </a:pPr>
            <a:r>
              <a:rPr lang="en-US" dirty="0" smtClean="0"/>
              <a:t>Theory of functional  systems and </a:t>
            </a:r>
            <a:r>
              <a:rPr lang="en-US" dirty="0" smtClean="0">
                <a:hlinkClick r:id="rId2" action="ppaction://hlinkfile" tooltip="Theory of functional systems"/>
              </a:rPr>
              <a:t> </a:t>
            </a:r>
            <a:r>
              <a:rPr lang="en-US" dirty="0" smtClean="0"/>
              <a:t>concept of </a:t>
            </a:r>
            <a:r>
              <a:rPr lang="en-US" i="1" dirty="0" err="1" smtClean="0"/>
              <a:t>systemogenesis</a:t>
            </a:r>
            <a:r>
              <a:rPr lang="en-US" dirty="0" smtClean="0"/>
              <a:t> (</a:t>
            </a:r>
            <a:r>
              <a:rPr lang="en-US" dirty="0" err="1" smtClean="0"/>
              <a:t>Anokhin</a:t>
            </a:r>
            <a:r>
              <a:rPr lang="en-US" dirty="0" smtClean="0"/>
              <a:t>, P.K., 1963. </a:t>
            </a:r>
            <a:r>
              <a:rPr lang="en-US" dirty="0" err="1" smtClean="0"/>
              <a:t>Systemogenesis</a:t>
            </a:r>
            <a:r>
              <a:rPr lang="en-US" dirty="0" smtClean="0"/>
              <a:t> as a General Regulator of Brain Development, Progress in Brain Research, Vol. 9, The Developing Brain, Amsterdam, Elsevier) in the psychological research project .</a:t>
            </a:r>
          </a:p>
          <a:p>
            <a:pPr marL="548640" indent="-411480" eaLnBrk="1" fontAlgn="auto" hangingPunct="1">
              <a:spcAft>
                <a:spcPts val="0"/>
              </a:spcAft>
              <a:buClr>
                <a:schemeClr val="tx1">
                  <a:shade val="95000"/>
                </a:schemeClr>
              </a:buClr>
              <a:buFont typeface="Arial" pitchFamily="34" charset="0"/>
              <a:buChar char="•"/>
              <a:defRPr/>
            </a:pPr>
            <a:r>
              <a:rPr lang="en-US" dirty="0" smtClean="0"/>
              <a:t>System paradigm in  economic theory (Kornai J., 1998. The System Paradigm. W.D. Institute Working Papers 278 : William Davidson Institute at the University of Michigan) and systemic approach for the analysis of complex social phenomena (</a:t>
            </a:r>
            <a:r>
              <a:rPr lang="en-US" dirty="0" err="1" smtClean="0"/>
              <a:t>Zaslavskaya</a:t>
            </a:r>
            <a:r>
              <a:rPr lang="en-US" dirty="0" smtClean="0"/>
              <a:t> T.I., works of 1970-1980</a:t>
            </a:r>
            <a:r>
              <a:rPr lang="en-US" baseline="30000" dirty="0" smtClean="0"/>
              <a:t>th </a:t>
            </a:r>
            <a:r>
              <a:rPr lang="en-US" dirty="0" smtClean="0"/>
              <a:t>, in Russian) in the economic and sociological research project.</a:t>
            </a:r>
            <a:endParaRPr lang="ru-RU" dirty="0"/>
          </a:p>
        </p:txBody>
      </p:sp>
      <p:sp>
        <p:nvSpPr>
          <p:cNvPr id="4" name="Нижний колонтитул 3"/>
          <p:cNvSpPr>
            <a:spLocks noGrp="1"/>
          </p:cNvSpPr>
          <p:nvPr>
            <p:ph type="ftr" sz="quarter" idx="11"/>
          </p:nvPr>
        </p:nvSpPr>
        <p:spPr/>
        <p:txBody>
          <a:bodyPr/>
          <a:lstStyle/>
          <a:p>
            <a:pPr>
              <a:defRPr/>
            </a:pPr>
            <a:r>
              <a:rPr lang="en-US" dirty="0"/>
              <a:t>Vienna, WCSA, November  2012</a:t>
            </a:r>
            <a:endParaRPr lang="ru-RU" dirty="0"/>
          </a:p>
        </p:txBody>
      </p:sp>
      <p:sp>
        <p:nvSpPr>
          <p:cNvPr id="5" name="Номер слайда 4"/>
          <p:cNvSpPr>
            <a:spLocks noGrp="1"/>
          </p:cNvSpPr>
          <p:nvPr>
            <p:ph type="sldNum" sz="quarter" idx="12"/>
          </p:nvPr>
        </p:nvSpPr>
        <p:spPr/>
        <p:txBody>
          <a:bodyPr/>
          <a:lstStyle/>
          <a:p>
            <a:pPr>
              <a:defRPr/>
            </a:pPr>
            <a:fld id="{C99BF1C5-F681-4A59-9FBB-CBE3839FFE76}" type="slidenum">
              <a:rPr lang="ru-RU"/>
              <a:pPr>
                <a:defRPr/>
              </a:pPr>
              <a:t>18</a:t>
            </a:fld>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en-US" sz="3200" dirty="0" smtClean="0"/>
              <a:t>Mechanisms of Reproduction for Social Mental and institutional Models </a:t>
            </a:r>
            <a:endParaRPr lang="ru-RU" sz="3200" dirty="0"/>
          </a:p>
        </p:txBody>
      </p:sp>
      <p:sp>
        <p:nvSpPr>
          <p:cNvPr id="3" name="Содержимое 2"/>
          <p:cNvSpPr>
            <a:spLocks noGrp="1"/>
          </p:cNvSpPr>
          <p:nvPr>
            <p:ph idx="1"/>
          </p:nvPr>
        </p:nvSpPr>
        <p:spPr>
          <a:xfrm>
            <a:off x="457200" y="1447800"/>
            <a:ext cx="8229600" cy="5257800"/>
          </a:xfrm>
        </p:spPr>
        <p:txBody>
          <a:bodyPr>
            <a:normAutofit fontScale="70000" lnSpcReduction="20000"/>
          </a:bodyPr>
          <a:lstStyle/>
          <a:p>
            <a:pPr marL="548640" indent="-411480" eaLnBrk="1" fontAlgn="auto" hangingPunct="1">
              <a:spcAft>
                <a:spcPts val="0"/>
              </a:spcAft>
              <a:buClr>
                <a:schemeClr val="tx1">
                  <a:shade val="95000"/>
                </a:schemeClr>
              </a:buClr>
              <a:buFont typeface="Arial" pitchFamily="34" charset="0"/>
              <a:buChar char="•"/>
              <a:defRPr/>
            </a:pPr>
            <a:r>
              <a:rPr lang="en-US" sz="3400" dirty="0" smtClean="0"/>
              <a:t>The prevailing social attitudes (mentality), on the one hand, and the structure of institutions, on the other hand, are related to their rootedness in the social consciousness and social practice. This, in turn, is due to the mechanisms of mental and institutional structures folding (</a:t>
            </a:r>
            <a:r>
              <a:rPr lang="en-US" sz="3400" dirty="0" err="1" smtClean="0"/>
              <a:t>Alexandrov</a:t>
            </a:r>
            <a:r>
              <a:rPr lang="en-US" sz="3400" dirty="0" smtClean="0"/>
              <a:t> Yu., Kirdina S, 2012. </a:t>
            </a:r>
            <a:r>
              <a:rPr lang="en-US" sz="3400" i="1" dirty="0" smtClean="0"/>
              <a:t>Mentality, Institutions and “Effect of Increasing Returns”</a:t>
            </a:r>
            <a:r>
              <a:rPr lang="en-US" sz="3400" dirty="0" smtClean="0"/>
              <a:t>. Psychology and Economics, vol. 4, </a:t>
            </a:r>
            <a:r>
              <a:rPr lang="ru-RU" sz="3400" dirty="0" smtClean="0"/>
              <a:t>№ 2</a:t>
            </a:r>
            <a:r>
              <a:rPr lang="en-US" sz="3400" dirty="0" smtClean="0"/>
              <a:t>). </a:t>
            </a:r>
          </a:p>
          <a:p>
            <a:pPr marL="548640" indent="-411480" eaLnBrk="1" fontAlgn="auto" hangingPunct="1">
              <a:spcAft>
                <a:spcPts val="0"/>
              </a:spcAft>
              <a:buClr>
                <a:schemeClr val="tx1">
                  <a:shade val="95000"/>
                </a:schemeClr>
              </a:buClr>
              <a:buFont typeface="Arial" pitchFamily="34" charset="0"/>
              <a:buChar char="•"/>
              <a:defRPr/>
            </a:pPr>
            <a:r>
              <a:rPr lang="en-US" sz="3400" dirty="0" smtClean="0"/>
              <a:t>The similarity of the reproduction mechanisms of mental models and institutions is related to the fact that they reflect the common ways of self-organization of living systems. Setting connections in the human brain between neurons, as well as institutions in the social system, are a sort of   “instructions”, which define the rules of activity and ensure the development both mental models and institutional structures. </a:t>
            </a:r>
            <a:endParaRPr lang="ru-RU" sz="3400" dirty="0" smtClean="0"/>
          </a:p>
          <a:p>
            <a:pPr marL="548640" indent="-411480" eaLnBrk="1" fontAlgn="auto" hangingPunct="1">
              <a:spcAft>
                <a:spcPts val="0"/>
              </a:spcAft>
              <a:buClr>
                <a:schemeClr val="tx1">
                  <a:shade val="95000"/>
                </a:schemeClr>
              </a:buClr>
              <a:buFont typeface="Arial" pitchFamily="34" charset="0"/>
              <a:buChar char="•"/>
              <a:defRPr/>
            </a:pPr>
            <a:endParaRPr lang="ru-RU" dirty="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07420755-FB9B-415F-A0FA-C901A72BACED}" type="slidenum">
              <a:rPr lang="ru-RU"/>
              <a:pPr>
                <a:defRPr/>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fontAlgn="auto" hangingPunct="1">
              <a:spcAft>
                <a:spcPts val="0"/>
              </a:spcAft>
              <a:defRPr/>
            </a:pPr>
            <a:r>
              <a:rPr lang="en-US" dirty="0" smtClean="0"/>
              <a:t>Outline</a:t>
            </a:r>
            <a:endParaRPr lang="ru-RU" dirty="0" smtClean="0"/>
          </a:p>
        </p:txBody>
      </p:sp>
      <p:sp>
        <p:nvSpPr>
          <p:cNvPr id="44035" name="Rectangle 3"/>
          <p:cNvSpPr>
            <a:spLocks noGrp="1" noRot="1" noChangeArrowheads="1"/>
          </p:cNvSpPr>
          <p:nvPr>
            <p:ph idx="1"/>
          </p:nvPr>
        </p:nvSpPr>
        <p:spPr>
          <a:xfrm>
            <a:off x="457200" y="1447800"/>
            <a:ext cx="8312150" cy="4876800"/>
          </a:xfrm>
        </p:spPr>
        <p:txBody>
          <a:bodyPr>
            <a:normAutofit fontScale="32500" lnSpcReduction="20000"/>
          </a:bodyPr>
          <a:lstStyle/>
          <a:p>
            <a:pPr marL="548640" indent="-411480" eaLnBrk="1" fontAlgn="auto" hangingPunct="1">
              <a:spcBef>
                <a:spcPct val="0"/>
              </a:spcBef>
              <a:spcAft>
                <a:spcPts val="0"/>
              </a:spcAft>
              <a:buClr>
                <a:schemeClr val="tx1">
                  <a:shade val="95000"/>
                </a:schemeClr>
              </a:buClr>
              <a:buFont typeface="Wingdings 2"/>
              <a:buChar char=""/>
              <a:defRPr/>
            </a:pPr>
            <a:r>
              <a:rPr lang="en-US" sz="8600" b="1" dirty="0" smtClean="0">
                <a:solidFill>
                  <a:srgbClr val="203E91"/>
                </a:solidFill>
              </a:rPr>
              <a:t>Introduction</a:t>
            </a:r>
          </a:p>
          <a:p>
            <a:pPr marL="548640" indent="-411480" eaLnBrk="1" fontAlgn="auto" hangingPunct="1">
              <a:spcBef>
                <a:spcPct val="0"/>
              </a:spcBef>
              <a:spcAft>
                <a:spcPts val="0"/>
              </a:spcAft>
              <a:buClr>
                <a:schemeClr val="tx1">
                  <a:shade val="95000"/>
                </a:schemeClr>
              </a:buClr>
              <a:buFont typeface="Wingdings 2"/>
              <a:buChar char=""/>
              <a:defRPr/>
            </a:pPr>
            <a:endParaRPr lang="en-US" sz="8600" b="1" dirty="0" smtClean="0">
              <a:solidFill>
                <a:srgbClr val="203E91"/>
              </a:solidFill>
            </a:endParaRPr>
          </a:p>
          <a:p>
            <a:pPr marL="548640" indent="-411480" eaLnBrk="1" fontAlgn="auto" hangingPunct="1">
              <a:spcBef>
                <a:spcPct val="0"/>
              </a:spcBef>
              <a:spcAft>
                <a:spcPts val="0"/>
              </a:spcAft>
              <a:buClr>
                <a:schemeClr val="tx1">
                  <a:shade val="95000"/>
                </a:schemeClr>
              </a:buClr>
              <a:buFont typeface="Wingdings 2"/>
              <a:buChar char=""/>
              <a:defRPr/>
            </a:pPr>
            <a:r>
              <a:rPr lang="en-US" sz="8600" b="1" dirty="0" smtClean="0">
                <a:solidFill>
                  <a:srgbClr val="203E91"/>
                </a:solidFill>
              </a:rPr>
              <a:t>Social Mental Models: Main Types </a:t>
            </a:r>
          </a:p>
          <a:p>
            <a:pPr marL="548640" indent="-411480" eaLnBrk="1" fontAlgn="auto" hangingPunct="1">
              <a:spcBef>
                <a:spcPct val="0"/>
              </a:spcBef>
              <a:spcAft>
                <a:spcPts val="0"/>
              </a:spcAft>
              <a:buClr>
                <a:schemeClr val="tx1">
                  <a:shade val="95000"/>
                </a:schemeClr>
              </a:buClr>
              <a:buFont typeface="Wingdings 2"/>
              <a:buChar char=""/>
              <a:defRPr/>
            </a:pPr>
            <a:endParaRPr lang="en-US" sz="8600" b="1" dirty="0" smtClean="0">
              <a:solidFill>
                <a:srgbClr val="203E91"/>
              </a:solidFill>
            </a:endParaRPr>
          </a:p>
          <a:p>
            <a:pPr marL="548640" indent="-411480" eaLnBrk="1" fontAlgn="auto" hangingPunct="1">
              <a:spcBef>
                <a:spcPct val="0"/>
              </a:spcBef>
              <a:spcAft>
                <a:spcPts val="0"/>
              </a:spcAft>
              <a:buClr>
                <a:schemeClr val="tx1">
                  <a:shade val="95000"/>
                </a:schemeClr>
              </a:buClr>
              <a:buFont typeface="Wingdings 2"/>
              <a:buChar char=""/>
              <a:defRPr/>
            </a:pPr>
            <a:r>
              <a:rPr lang="en-US" sz="8600" b="1" dirty="0" smtClean="0">
                <a:solidFill>
                  <a:srgbClr val="203E91"/>
                </a:solidFill>
              </a:rPr>
              <a:t> Institutional Models (Matrices): Main Types</a:t>
            </a:r>
          </a:p>
          <a:p>
            <a:pPr marL="548640" indent="-411480" eaLnBrk="1" fontAlgn="auto" hangingPunct="1">
              <a:spcBef>
                <a:spcPct val="0"/>
              </a:spcBef>
              <a:spcAft>
                <a:spcPts val="0"/>
              </a:spcAft>
              <a:buClr>
                <a:schemeClr val="tx1">
                  <a:shade val="95000"/>
                </a:schemeClr>
              </a:buClr>
              <a:buFont typeface="Wingdings 2"/>
              <a:buChar char=""/>
              <a:defRPr/>
            </a:pPr>
            <a:endParaRPr lang="en-US" sz="8600" b="1" dirty="0" smtClean="0">
              <a:solidFill>
                <a:srgbClr val="203E91"/>
              </a:solidFill>
            </a:endParaRPr>
          </a:p>
          <a:p>
            <a:pPr marL="548640" indent="-411480" eaLnBrk="1" fontAlgn="auto" hangingPunct="1">
              <a:spcBef>
                <a:spcPct val="0"/>
              </a:spcBef>
              <a:spcAft>
                <a:spcPts val="0"/>
              </a:spcAft>
              <a:buClr>
                <a:schemeClr val="tx1">
                  <a:shade val="95000"/>
                </a:schemeClr>
              </a:buClr>
              <a:buFont typeface="Wingdings 2"/>
              <a:buChar char=""/>
              <a:defRPr/>
            </a:pPr>
            <a:r>
              <a:rPr lang="en-US" sz="8600" b="1" dirty="0" smtClean="0">
                <a:solidFill>
                  <a:srgbClr val="203E91"/>
                </a:solidFill>
              </a:rPr>
              <a:t>Systemic Methodology as a Basis for Multi-Disciplinary Synthesis</a:t>
            </a:r>
          </a:p>
          <a:p>
            <a:pPr marL="548640" indent="-411480" eaLnBrk="1" fontAlgn="auto" hangingPunct="1">
              <a:spcBef>
                <a:spcPct val="0"/>
              </a:spcBef>
              <a:spcAft>
                <a:spcPts val="0"/>
              </a:spcAft>
              <a:buClr>
                <a:schemeClr val="tx1">
                  <a:shade val="95000"/>
                </a:schemeClr>
              </a:buClr>
              <a:buFont typeface="Wingdings 2"/>
              <a:buChar char=""/>
              <a:defRPr/>
            </a:pPr>
            <a:endParaRPr lang="en-US" sz="8600" b="1" dirty="0" smtClean="0">
              <a:solidFill>
                <a:srgbClr val="203E91"/>
              </a:solidFill>
            </a:endParaRPr>
          </a:p>
          <a:p>
            <a:pPr marL="548640" indent="-411480" eaLnBrk="1" fontAlgn="auto" hangingPunct="1">
              <a:spcBef>
                <a:spcPct val="0"/>
              </a:spcBef>
              <a:spcAft>
                <a:spcPts val="0"/>
              </a:spcAft>
              <a:buClr>
                <a:schemeClr val="tx1">
                  <a:shade val="95000"/>
                </a:schemeClr>
              </a:buClr>
              <a:buFont typeface="Wingdings 2"/>
              <a:buChar char=""/>
              <a:defRPr/>
            </a:pPr>
            <a:r>
              <a:rPr lang="en-US" sz="8600" b="1" dirty="0" err="1" smtClean="0">
                <a:solidFill>
                  <a:srgbClr val="203E91"/>
                </a:solidFill>
              </a:rPr>
              <a:t>Complementarity</a:t>
            </a:r>
            <a:r>
              <a:rPr lang="en-US" sz="8600" b="1" dirty="0" smtClean="0">
                <a:solidFill>
                  <a:srgbClr val="203E91"/>
                </a:solidFill>
              </a:rPr>
              <a:t> of Social  Mental Models and Institutional Mental Models</a:t>
            </a:r>
            <a:endParaRPr lang="en-US" sz="8600" b="1" i="1" dirty="0" smtClean="0">
              <a:solidFill>
                <a:srgbClr val="203E91"/>
              </a:solidFill>
            </a:endParaRPr>
          </a:p>
          <a:p>
            <a:pPr marL="548640" indent="-411480" eaLnBrk="1" fontAlgn="auto" hangingPunct="1">
              <a:spcBef>
                <a:spcPct val="0"/>
              </a:spcBef>
              <a:spcAft>
                <a:spcPts val="0"/>
              </a:spcAft>
              <a:buClr>
                <a:schemeClr val="tx1">
                  <a:shade val="95000"/>
                </a:schemeClr>
              </a:buClr>
              <a:buFont typeface="Wingdings 2"/>
              <a:buNone/>
              <a:defRPr/>
            </a:pPr>
            <a:r>
              <a:rPr lang="en-US" sz="8600" b="1" dirty="0" smtClean="0"/>
              <a:t>	</a:t>
            </a:r>
            <a:endParaRPr lang="ru-RU" sz="8600" b="1" dirty="0" smtClean="0">
              <a:solidFill>
                <a:srgbClr val="203E91"/>
              </a:solidFill>
            </a:endParaRPr>
          </a:p>
          <a:p>
            <a:pPr marL="548640" indent="-411480" eaLnBrk="1" fontAlgn="auto" hangingPunct="1">
              <a:spcBef>
                <a:spcPct val="0"/>
              </a:spcBef>
              <a:spcAft>
                <a:spcPts val="0"/>
              </a:spcAft>
              <a:buClr>
                <a:schemeClr val="tx1">
                  <a:shade val="95000"/>
                </a:schemeClr>
              </a:buClr>
              <a:buFont typeface="Wingdings 2"/>
              <a:buChar char=""/>
              <a:defRPr/>
            </a:pPr>
            <a:r>
              <a:rPr lang="en-US" sz="8600" b="1" dirty="0" smtClean="0">
                <a:solidFill>
                  <a:srgbClr val="203E91"/>
                </a:solidFill>
              </a:rPr>
              <a:t>Conclusion</a:t>
            </a:r>
            <a:endParaRPr lang="ru-RU" sz="8600" b="1" dirty="0" smtClean="0">
              <a:solidFill>
                <a:srgbClr val="203E91"/>
              </a:solidFill>
            </a:endParaRPr>
          </a:p>
          <a:p>
            <a:pPr marL="548640" indent="-411480" eaLnBrk="1" fontAlgn="auto" hangingPunct="1">
              <a:spcAft>
                <a:spcPts val="0"/>
              </a:spcAft>
              <a:buClr>
                <a:schemeClr val="tx1">
                  <a:shade val="95000"/>
                </a:schemeClr>
              </a:buClr>
              <a:buFont typeface="Wingdings 2"/>
              <a:buChar char=""/>
              <a:defRPr/>
            </a:pPr>
            <a:endParaRPr lang="ru-RU" sz="2000" dirty="0" smtClean="0"/>
          </a:p>
        </p:txBody>
      </p:sp>
      <p:sp>
        <p:nvSpPr>
          <p:cNvPr id="6" name="Нижний колонтитул 5"/>
          <p:cNvSpPr>
            <a:spLocks noGrp="1"/>
          </p:cNvSpPr>
          <p:nvPr>
            <p:ph type="ftr" sz="quarter" idx="11"/>
          </p:nvPr>
        </p:nvSpPr>
        <p:spPr/>
        <p:txBody>
          <a:bodyPr/>
          <a:lstStyle/>
          <a:p>
            <a:pPr>
              <a:defRPr/>
            </a:pPr>
            <a:r>
              <a:rPr lang="en-US" dirty="0"/>
              <a:t>Vienna, WCSA, November  2012</a:t>
            </a:r>
            <a:endParaRPr lang="ru-RU" dirty="0"/>
          </a:p>
        </p:txBody>
      </p:sp>
      <p:sp>
        <p:nvSpPr>
          <p:cNvPr id="4" name="Номер слайда 3"/>
          <p:cNvSpPr>
            <a:spLocks noGrp="1"/>
          </p:cNvSpPr>
          <p:nvPr>
            <p:ph type="sldNum" sz="quarter" idx="12"/>
          </p:nvPr>
        </p:nvSpPr>
        <p:spPr/>
        <p:txBody>
          <a:bodyPr/>
          <a:lstStyle/>
          <a:p>
            <a:pPr>
              <a:defRPr/>
            </a:pPr>
            <a:fld id="{7033E114-9704-474D-8230-BCA95910E738}" type="slidenum">
              <a:rPr lang="ru-RU"/>
              <a:pPr>
                <a:defRPr/>
              </a:pPr>
              <a:t>2</a:t>
            </a:fld>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04800"/>
            <a:ext cx="7927975" cy="1431925"/>
          </a:xfrm>
        </p:spPr>
        <p:txBody>
          <a:bodyPr>
            <a:normAutofit fontScale="90000"/>
          </a:bodyPr>
          <a:lstStyle/>
          <a:p>
            <a:pPr eaLnBrk="1" fontAlgn="auto" hangingPunct="1">
              <a:spcAft>
                <a:spcPts val="0"/>
              </a:spcAft>
              <a:defRPr/>
            </a:pPr>
            <a:r>
              <a:rPr lang="en-US" sz="3600" dirty="0" smtClean="0"/>
              <a:t>Environment as a Key Factor </a:t>
            </a:r>
            <a:br>
              <a:rPr lang="en-US" sz="3600" dirty="0" smtClean="0"/>
            </a:br>
            <a:r>
              <a:rPr lang="en-US" sz="3600" dirty="0" smtClean="0"/>
              <a:t>for Both Social Mental Models and     Institutional Matrices</a:t>
            </a:r>
            <a:endParaRPr lang="ru-RU" sz="3600" dirty="0"/>
          </a:p>
        </p:txBody>
      </p:sp>
      <p:sp>
        <p:nvSpPr>
          <p:cNvPr id="23555" name="Содержимое 2"/>
          <p:cNvSpPr>
            <a:spLocks noGrp="1"/>
          </p:cNvSpPr>
          <p:nvPr>
            <p:ph idx="1"/>
          </p:nvPr>
        </p:nvSpPr>
        <p:spPr>
          <a:xfrm>
            <a:off x="457200" y="2149475"/>
            <a:ext cx="8229600" cy="3336925"/>
          </a:xfrm>
        </p:spPr>
        <p:txBody>
          <a:bodyPr/>
          <a:lstStyle/>
          <a:p>
            <a:pPr eaLnBrk="1" hangingPunct="1">
              <a:buFont typeface="Wingdings 2" pitchFamily="18" charset="2"/>
              <a:buNone/>
            </a:pPr>
            <a:r>
              <a:rPr lang="en-US" sz="2900" smtClean="0"/>
              <a:t>Active interactions of population  with the environment are resulted in the creation and fixing of prevailing mental and institutional structures, which use as a means of goals’ achieving  for different types of societies. Type of environment (communal or non-communal) could be considered as a key factor of differentiation.</a:t>
            </a:r>
            <a:endParaRPr lang="ru-RU" sz="2900" smtClean="0"/>
          </a:p>
        </p:txBody>
      </p:sp>
      <p:sp>
        <p:nvSpPr>
          <p:cNvPr id="4" name="Нижний колонтитул 3"/>
          <p:cNvSpPr>
            <a:spLocks noGrp="1"/>
          </p:cNvSpPr>
          <p:nvPr>
            <p:ph type="ftr" sz="quarter" idx="11"/>
          </p:nvPr>
        </p:nvSpPr>
        <p:spPr/>
        <p:txBody>
          <a:bodyPr/>
          <a:lstStyle/>
          <a:p>
            <a:pPr>
              <a:defRPr/>
            </a:pPr>
            <a:r>
              <a:rPr lang="en-US" dirty="0"/>
              <a:t>Vienna, WCSA, November  2012</a:t>
            </a:r>
            <a:endParaRPr lang="ru-RU" dirty="0"/>
          </a:p>
        </p:txBody>
      </p:sp>
      <p:sp>
        <p:nvSpPr>
          <p:cNvPr id="5" name="Номер слайда 4"/>
          <p:cNvSpPr>
            <a:spLocks noGrp="1"/>
          </p:cNvSpPr>
          <p:nvPr>
            <p:ph type="sldNum" sz="quarter" idx="12"/>
          </p:nvPr>
        </p:nvSpPr>
        <p:spPr/>
        <p:txBody>
          <a:bodyPr/>
          <a:lstStyle/>
          <a:p>
            <a:pPr>
              <a:defRPr/>
            </a:pPr>
            <a:fld id="{00510685-E8EB-427B-8DED-5FEA981F25E0}" type="slidenum">
              <a:rPr lang="ru-RU"/>
              <a:pPr>
                <a:defRPr/>
              </a:pPr>
              <a:t>20</a:t>
            </a:fld>
            <a:endParaRPr 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6A80AE40-21A6-4FED-A425-01B040E9FE56}" type="slidenum">
              <a:rPr lang="ru-RU"/>
              <a:pPr>
                <a:defRPr/>
              </a:pPr>
              <a:t>21</a:t>
            </a:fld>
            <a:endParaRPr lang="ru-RU"/>
          </a:p>
        </p:txBody>
      </p:sp>
      <p:sp>
        <p:nvSpPr>
          <p:cNvPr id="1026" name="Oval 2"/>
          <p:cNvSpPr>
            <a:spLocks noChangeArrowheads="1"/>
          </p:cNvSpPr>
          <p:nvPr/>
        </p:nvSpPr>
        <p:spPr bwMode="auto">
          <a:xfrm>
            <a:off x="990600" y="1035050"/>
            <a:ext cx="6781800" cy="4756150"/>
          </a:xfrm>
          <a:prstGeom prst="ellipse">
            <a:avLst/>
          </a:prstGeom>
          <a:solidFill>
            <a:schemeClr val="bg2">
              <a:lumMod val="50000"/>
            </a:schemeClr>
          </a:solidFill>
          <a:ln w="38100">
            <a:solidFill>
              <a:srgbClr val="F2F2F2"/>
            </a:solidFill>
            <a:round/>
            <a:headEnd/>
            <a:tailEnd/>
          </a:ln>
          <a:effectLst>
            <a:outerShdw dist="28398" dir="3806097" algn="ctr" rotWithShape="0">
              <a:srgbClr val="622423">
                <a:alpha val="50000"/>
              </a:srgbClr>
            </a:outerShdw>
          </a:effectLst>
        </p:spPr>
        <p:txBody>
          <a:bodyPr/>
          <a:lstStyle/>
          <a:p>
            <a:pPr>
              <a:spcAft>
                <a:spcPts val="1000"/>
              </a:spcAft>
              <a:defRPr/>
            </a:pPr>
            <a:endParaRPr lang="en-US" sz="1100" dirty="0">
              <a:latin typeface="Times New Roman" pitchFamily="18" charset="0"/>
              <a:cs typeface="Arial" pitchFamily="34" charset="0"/>
            </a:endParaRPr>
          </a:p>
          <a:p>
            <a:pPr>
              <a:spcAft>
                <a:spcPts val="1000"/>
              </a:spcAft>
              <a:defRPr/>
            </a:pPr>
            <a:endParaRPr lang="en-US" sz="1100" dirty="0">
              <a:latin typeface="Times New Roman" pitchFamily="18" charset="0"/>
              <a:cs typeface="Arial" pitchFamily="34" charset="0"/>
            </a:endParaRPr>
          </a:p>
          <a:p>
            <a:pPr>
              <a:defRPr/>
            </a:pPr>
            <a:r>
              <a:rPr lang="en-US" sz="1100" b="1" dirty="0"/>
              <a:t> </a:t>
            </a:r>
            <a:endParaRPr lang="en-US" sz="1100" dirty="0">
              <a:latin typeface="Times New Roman" pitchFamily="18" charset="0"/>
              <a:cs typeface="Arial" pitchFamily="34" charset="0"/>
            </a:endParaRPr>
          </a:p>
          <a:p>
            <a:pPr>
              <a:spcAft>
                <a:spcPts val="1000"/>
              </a:spcAft>
              <a:defRPr/>
            </a:pPr>
            <a:endParaRPr lang="en-US" sz="1100" dirty="0">
              <a:latin typeface="Times New Roman" pitchFamily="18" charset="0"/>
              <a:cs typeface="Arial" pitchFamily="34" charset="0"/>
            </a:endParaRPr>
          </a:p>
          <a:p>
            <a:pPr>
              <a:spcAft>
                <a:spcPts val="1000"/>
              </a:spcAft>
              <a:defRPr/>
            </a:pPr>
            <a:endParaRPr lang="en-US" sz="1100" dirty="0">
              <a:latin typeface="Times New Roman" pitchFamily="18" charset="0"/>
              <a:cs typeface="Arial" pitchFamily="34" charset="0"/>
            </a:endParaRPr>
          </a:p>
          <a:p>
            <a:pPr>
              <a:spcAft>
                <a:spcPts val="1000"/>
              </a:spcAft>
              <a:defRPr/>
            </a:pPr>
            <a:r>
              <a:rPr lang="en-US" sz="1100" dirty="0">
                <a:latin typeface="Calibri" pitchFamily="34" charset="0"/>
                <a:cs typeface="Arial" pitchFamily="34" charset="0"/>
              </a:rPr>
              <a:t>              </a:t>
            </a:r>
          </a:p>
          <a:p>
            <a:pPr>
              <a:spcAft>
                <a:spcPts val="1000"/>
              </a:spcAft>
              <a:defRPr/>
            </a:pPr>
            <a:r>
              <a:rPr lang="en-US" sz="1100" b="1" dirty="0">
                <a:latin typeface="Calibri" pitchFamily="34" charset="0"/>
                <a:cs typeface="Arial" pitchFamily="34" charset="0"/>
              </a:rPr>
              <a:t>                                  </a:t>
            </a:r>
            <a:endParaRPr lang="ru-RU" sz="1100" b="1" dirty="0">
              <a:latin typeface="Calibri" pitchFamily="34" charset="0"/>
              <a:cs typeface="Arial" pitchFamily="34" charset="0"/>
            </a:endParaRPr>
          </a:p>
          <a:p>
            <a:pPr>
              <a:spcAft>
                <a:spcPts val="1000"/>
              </a:spcAft>
              <a:defRPr/>
            </a:pPr>
            <a:endParaRPr lang="ru-RU" sz="1100" b="1" dirty="0">
              <a:latin typeface="Calibri" pitchFamily="34" charset="0"/>
              <a:cs typeface="Arial" pitchFamily="34" charset="0"/>
            </a:endParaRPr>
          </a:p>
          <a:p>
            <a:pPr>
              <a:spcAft>
                <a:spcPts val="1000"/>
              </a:spcAft>
              <a:defRPr/>
            </a:pPr>
            <a:endParaRPr lang="ru-RU" sz="1100" b="1" dirty="0">
              <a:latin typeface="Calibri" pitchFamily="34" charset="0"/>
              <a:cs typeface="Arial" pitchFamily="34" charset="0"/>
            </a:endParaRPr>
          </a:p>
          <a:p>
            <a:pPr>
              <a:spcAft>
                <a:spcPts val="1000"/>
              </a:spcAft>
              <a:defRPr/>
            </a:pPr>
            <a:endParaRPr lang="ru-RU" sz="1100" b="1" dirty="0">
              <a:latin typeface="Calibri" pitchFamily="34" charset="0"/>
              <a:cs typeface="Arial" pitchFamily="34" charset="0"/>
            </a:endParaRPr>
          </a:p>
          <a:p>
            <a:pPr>
              <a:spcAft>
                <a:spcPts val="1000"/>
              </a:spcAft>
              <a:defRPr/>
            </a:pPr>
            <a:r>
              <a:rPr lang="ru-RU" sz="2400" b="1" dirty="0">
                <a:latin typeface="Calibri" pitchFamily="34" charset="0"/>
                <a:cs typeface="Arial" pitchFamily="34" charset="0"/>
              </a:rPr>
              <a:t>              </a:t>
            </a:r>
            <a:endParaRPr lang="en-US" sz="2400" b="1" dirty="0">
              <a:latin typeface="Calibri" pitchFamily="34" charset="0"/>
              <a:cs typeface="Arial" pitchFamily="34" charset="0"/>
            </a:endParaRPr>
          </a:p>
          <a:p>
            <a:pPr>
              <a:spcAft>
                <a:spcPts val="1000"/>
              </a:spcAft>
              <a:defRPr/>
            </a:pPr>
            <a:r>
              <a:rPr lang="en-US" sz="2400" b="1" dirty="0">
                <a:latin typeface="Calibri" pitchFamily="34" charset="0"/>
                <a:cs typeface="Arial" pitchFamily="34" charset="0"/>
              </a:rPr>
              <a:t>             Material environment </a:t>
            </a:r>
            <a:endParaRPr lang="ru-RU" sz="2400" dirty="0">
              <a:latin typeface="Arial" pitchFamily="34" charset="0"/>
              <a:cs typeface="Arial" pitchFamily="34" charset="0"/>
            </a:endParaRPr>
          </a:p>
        </p:txBody>
      </p:sp>
      <p:sp>
        <p:nvSpPr>
          <p:cNvPr id="8" name="Овал 7"/>
          <p:cNvSpPr/>
          <p:nvPr/>
        </p:nvSpPr>
        <p:spPr>
          <a:xfrm>
            <a:off x="1981200" y="2286000"/>
            <a:ext cx="4876800" cy="2590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tx1"/>
              </a:solidFill>
            </a:endParaRPr>
          </a:p>
          <a:p>
            <a:pPr algn="ctr">
              <a:defRPr/>
            </a:pPr>
            <a:endParaRPr lang="en-US" b="1" dirty="0">
              <a:solidFill>
                <a:schemeClr val="tx1"/>
              </a:solidFill>
            </a:endParaRPr>
          </a:p>
          <a:p>
            <a:pPr algn="ctr">
              <a:defRPr/>
            </a:pPr>
            <a:endParaRPr lang="en-US" b="1" dirty="0">
              <a:solidFill>
                <a:schemeClr val="tx1"/>
              </a:solidFill>
            </a:endParaRPr>
          </a:p>
          <a:p>
            <a:pPr algn="ctr">
              <a:defRPr/>
            </a:pPr>
            <a:endParaRPr lang="en-US" b="1" dirty="0">
              <a:solidFill>
                <a:schemeClr val="tx1"/>
              </a:solidFill>
            </a:endParaRPr>
          </a:p>
          <a:p>
            <a:pPr algn="ctr">
              <a:defRPr/>
            </a:pPr>
            <a:endParaRPr lang="en-US" b="1" dirty="0">
              <a:solidFill>
                <a:schemeClr val="tx1"/>
              </a:solidFill>
            </a:endParaRPr>
          </a:p>
          <a:p>
            <a:pPr algn="ctr">
              <a:defRPr/>
            </a:pPr>
            <a:r>
              <a:rPr lang="ru-RU" b="1" dirty="0">
                <a:solidFill>
                  <a:schemeClr val="tx1"/>
                </a:solidFill>
              </a:rPr>
              <a:t> </a:t>
            </a:r>
          </a:p>
          <a:p>
            <a:pPr algn="ctr">
              <a:defRPr/>
            </a:pPr>
            <a:r>
              <a:rPr lang="en-US" b="1" dirty="0">
                <a:solidFill>
                  <a:schemeClr val="tx1"/>
                </a:solidFill>
                <a:latin typeface="Arial" pitchFamily="34" charset="0"/>
                <a:cs typeface="Arial" pitchFamily="34" charset="0"/>
              </a:rPr>
              <a:t>Institutions</a:t>
            </a:r>
            <a:endParaRPr lang="ru-RU" b="1" dirty="0">
              <a:solidFill>
                <a:schemeClr val="tx1"/>
              </a:solidFill>
              <a:latin typeface="Arial" pitchFamily="34" charset="0"/>
              <a:cs typeface="Arial" pitchFamily="34" charset="0"/>
            </a:endParaRPr>
          </a:p>
        </p:txBody>
      </p:sp>
      <p:sp>
        <p:nvSpPr>
          <p:cNvPr id="9" name="Овал 8"/>
          <p:cNvSpPr/>
          <p:nvPr/>
        </p:nvSpPr>
        <p:spPr>
          <a:xfrm>
            <a:off x="3048000" y="2895600"/>
            <a:ext cx="2667000" cy="1295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2">
                    <a:lumMod val="50000"/>
                  </a:schemeClr>
                </a:solidFill>
                <a:latin typeface="Arial" pitchFamily="34" charset="0"/>
                <a:cs typeface="Arial" pitchFamily="34" charset="0"/>
              </a:rPr>
              <a:t>Mentality</a:t>
            </a:r>
            <a:endParaRPr lang="ru-RU" b="1" dirty="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en-GB" sz="3200" dirty="0" smtClean="0"/>
              <a:t>Stable Combination of Social Mental Models and Institutional Matrices</a:t>
            </a:r>
            <a:endParaRPr lang="ru-RU" sz="3200" dirty="0" smtClean="0"/>
          </a:p>
        </p:txBody>
      </p:sp>
      <p:sp>
        <p:nvSpPr>
          <p:cNvPr id="25603" name="Содержимое 2"/>
          <p:cNvSpPr>
            <a:spLocks noGrp="1"/>
          </p:cNvSpPr>
          <p:nvPr>
            <p:ph idx="1"/>
          </p:nvPr>
        </p:nvSpPr>
        <p:spPr/>
        <p:txBody>
          <a:bodyPr/>
          <a:lstStyle/>
          <a:p>
            <a:pPr eaLnBrk="1" hangingPunct="1">
              <a:buFont typeface="Wingdings" pitchFamily="2" charset="2"/>
              <a:buChar char="§"/>
            </a:pPr>
            <a:r>
              <a:rPr lang="en-GB" sz="2400" smtClean="0"/>
              <a:t>Historical research shows that the prevalence of one or the other type of social mental models as well as institutional matrices  has a steady character. Even if, by virtue of external pressures or under influence of distorted internal reasons, attempts are made to replace one dominant  social mental model or institutional matrix with the other subordinanted  one, such a situation of outright reversal is, as a rule, short-lived (in historical time). Attempts at systematic institutional and mental change in Eastern Europe under influence of the USSR or in  the countries of Latin America under pressure of the USA were vivid examples.</a:t>
            </a:r>
            <a:endParaRPr lang="ru-RU" sz="2400" smtClean="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D596DB73-6CED-4D7F-B5A4-E8DA565FB8A0}" type="slidenum">
              <a:rPr lang="ru-RU"/>
              <a:pPr>
                <a:defRPr/>
              </a:pPr>
              <a:t>22</a:t>
            </a:fld>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04800"/>
            <a:ext cx="8537575" cy="1981200"/>
          </a:xfrm>
        </p:spPr>
        <p:txBody>
          <a:bodyPr>
            <a:normAutofit fontScale="90000"/>
          </a:bodyPr>
          <a:lstStyle/>
          <a:p>
            <a:pPr eaLnBrk="1" fontAlgn="auto" hangingPunct="1">
              <a:spcAft>
                <a:spcPts val="0"/>
              </a:spcAft>
              <a:defRPr/>
            </a:pPr>
            <a:r>
              <a:rPr lang="en-US" sz="1800" dirty="0" smtClean="0"/>
              <a:t>Proportion of GDP produced by countries  with a prevailing X- and Y-matrix, 1820-2008 (</a:t>
            </a:r>
            <a:r>
              <a:rPr lang="en-US" sz="1800" dirty="0" err="1" smtClean="0"/>
              <a:t>Maddison</a:t>
            </a:r>
            <a:r>
              <a:rPr lang="en-US" sz="1800" dirty="0" smtClean="0"/>
              <a:t> Data Base, sample of 34 nations~75% of World GDP) </a:t>
            </a:r>
            <a:r>
              <a:rPr lang="en-US" sz="2800" dirty="0" smtClean="0"/>
              <a:t/>
            </a:r>
            <a:br>
              <a:rPr lang="en-US" sz="2800" dirty="0" smtClean="0"/>
            </a:br>
            <a:r>
              <a:rPr lang="en-US" sz="1800" dirty="0" smtClean="0"/>
              <a:t>X-matrix countries</a:t>
            </a:r>
            <a:r>
              <a:rPr lang="en-US" sz="1800" dirty="0" smtClean="0">
                <a:effectLst>
                  <a:outerShdw blurRad="38100" dist="38100" dir="2700000" algn="tl">
                    <a:srgbClr val="000000">
                      <a:alpha val="43137"/>
                    </a:srgbClr>
                  </a:outerShdw>
                </a:effectLst>
              </a:rPr>
              <a:t>: China, India, Japan, Brazil and former USSR countries.</a:t>
            </a:r>
            <a:r>
              <a:rPr lang="en-US" sz="1600" dirty="0" smtClean="0"/>
              <a:t/>
            </a:r>
            <a:br>
              <a:rPr lang="en-US" sz="1600" dirty="0" smtClean="0"/>
            </a:br>
            <a:r>
              <a:rPr lang="en-US" sz="1800" dirty="0" smtClean="0"/>
              <a:t>Y-matrix countries:  Western Europe including Austria, Belgium, Denmark, Finland, France, Germany, Italy, Netherlands, Norway, Sweden, Switzerland and United Kingdom and Western Offshoots including Australia, New Zealand, Canada and United States</a:t>
            </a:r>
            <a:r>
              <a:rPr lang="en-US" sz="1600" dirty="0" smtClean="0"/>
              <a:t>. </a:t>
            </a:r>
            <a:endParaRPr lang="ru-RU" sz="1600" dirty="0" smtClean="0"/>
          </a:p>
        </p:txBody>
      </p:sp>
      <p:graphicFrame>
        <p:nvGraphicFramePr>
          <p:cNvPr id="8" name="Содержимое 5"/>
          <p:cNvGraphicFramePr>
            <a:graphicFrameLocks noGrp="1"/>
          </p:cNvGraphicFramePr>
          <p:nvPr>
            <p:ph idx="1"/>
          </p:nvPr>
        </p:nvGraphicFramePr>
        <p:xfrm>
          <a:off x="685800" y="1905000"/>
          <a:ext cx="81534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4" name="Нижний колонтитул 3"/>
          <p:cNvSpPr>
            <a:spLocks noGrp="1"/>
          </p:cNvSpPr>
          <p:nvPr>
            <p:ph type="ftr" sz="quarter" idx="11"/>
          </p:nvPr>
        </p:nvSpPr>
        <p:spPr/>
        <p:txBody>
          <a:bodyPr/>
          <a:lstStyle/>
          <a:p>
            <a:pPr>
              <a:defRPr/>
            </a:pPr>
            <a:r>
              <a:rPr lang="en-US"/>
              <a:t>Beijing, China, October  2012</a:t>
            </a:r>
            <a:endParaRPr lang="ru-RU" dirty="0"/>
          </a:p>
        </p:txBody>
      </p:sp>
      <p:sp>
        <p:nvSpPr>
          <p:cNvPr id="5" name="Номер слайда 4"/>
          <p:cNvSpPr>
            <a:spLocks noGrp="1"/>
          </p:cNvSpPr>
          <p:nvPr>
            <p:ph type="sldNum" sz="quarter" idx="12"/>
          </p:nvPr>
        </p:nvSpPr>
        <p:spPr/>
        <p:txBody>
          <a:bodyPr/>
          <a:lstStyle/>
          <a:p>
            <a:pPr>
              <a:defRPr/>
            </a:pPr>
            <a:fld id="{C57EB0F3-A98E-4D5F-A600-66156D066E15}" type="slidenum">
              <a:rPr lang="ru-RU"/>
              <a:pPr>
                <a:defRPr/>
              </a:pPr>
              <a:t>23</a:t>
            </a:fld>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en-US" dirty="0" smtClean="0"/>
              <a:t>Recent  References</a:t>
            </a:r>
            <a:endParaRPr lang="ru-RU" dirty="0"/>
          </a:p>
        </p:txBody>
      </p:sp>
      <p:sp>
        <p:nvSpPr>
          <p:cNvPr id="27651" name="Содержимое 2"/>
          <p:cNvSpPr>
            <a:spLocks noGrp="1"/>
          </p:cNvSpPr>
          <p:nvPr>
            <p:ph idx="1"/>
          </p:nvPr>
        </p:nvSpPr>
        <p:spPr>
          <a:xfrm>
            <a:off x="762000" y="1371600"/>
            <a:ext cx="8083550" cy="4724400"/>
          </a:xfrm>
        </p:spPr>
        <p:txBody>
          <a:bodyPr/>
          <a:lstStyle/>
          <a:p>
            <a:pPr eaLnBrk="1" hangingPunct="1"/>
            <a:r>
              <a:rPr lang="ru-RU" sz="1400" smtClean="0"/>
              <a:t>Александров Ю.И. Введение в системную психофизиологию //Психология XXI века / Под ред. В.Н.Дружинина. М.: Пер Се, 2004. </a:t>
            </a:r>
          </a:p>
          <a:p>
            <a:pPr eaLnBrk="1" hangingPunct="1"/>
            <a:r>
              <a:rPr lang="ru-RU" sz="1400" smtClean="0"/>
              <a:t>Александров Ю.И., Александрова Н.Л.  Комплементарность культур//От события к бытию. Грани творчества Г.В.Иванченко. Сб.научных статей и воспоминаний.М., Изд.дом  Государственного университета Высшей школы экономики. 2010.</a:t>
            </a:r>
          </a:p>
          <a:p>
            <a:pPr eaLnBrk="1" hangingPunct="1"/>
            <a:r>
              <a:rPr lang="ru-RU" sz="1400" smtClean="0"/>
              <a:t>Александров Ю.И., Александрова Н.Л. Субъективный опыт, культура и социальные представления. Москва: Издательство «Института психологии РАН», 2009.</a:t>
            </a:r>
          </a:p>
          <a:p>
            <a:pPr eaLnBrk="1" hangingPunct="1"/>
            <a:r>
              <a:rPr lang="ru-RU" sz="1400" smtClean="0"/>
              <a:t>Александров Ю.И., Кирдина С.Г. Типы  ментальности   и институциональные матрицы: мультидисциплинарный подход. // СОЦИС, 2012. №</a:t>
            </a:r>
            <a:r>
              <a:rPr lang="en-US" sz="1400" smtClean="0"/>
              <a:t> 7</a:t>
            </a:r>
            <a:r>
              <a:rPr lang="ru-RU" sz="1400" smtClean="0"/>
              <a:t>.</a:t>
            </a:r>
          </a:p>
          <a:p>
            <a:pPr eaLnBrk="1" hangingPunct="1"/>
            <a:r>
              <a:rPr lang="ru-RU" sz="1400" smtClean="0"/>
              <a:t>Институциональных матриц теория. / Социологический словарь. / Отв. редакторы Г.В. Осипов, Л.Н. Москвичев. М: ИНФРА-М, 2010. </a:t>
            </a:r>
          </a:p>
          <a:p>
            <a:pPr eaLnBrk="1" hangingPunct="1"/>
            <a:r>
              <a:rPr lang="ru-RU" sz="1400" smtClean="0"/>
              <a:t>Кирдина С.Г.  Институциональные матрицы и развитие России. М: ТЕИС. 2000; 2-е изд. Новосибирск: ИЭиОПП СО РАН, 2001. </a:t>
            </a:r>
          </a:p>
          <a:p>
            <a:pPr eaLnBrk="1" hangingPunct="1"/>
            <a:r>
              <a:rPr lang="ru-RU" sz="1400" smtClean="0"/>
              <a:t>Матрица институциональная в социологии /Социологическая энциклопедия,  М: Мысль, 2003, т. 1.</a:t>
            </a:r>
          </a:p>
          <a:p>
            <a:pPr eaLnBrk="1" hangingPunct="1"/>
            <a:r>
              <a:rPr lang="en-US" sz="1400" smtClean="0"/>
              <a:t>Alexandrov Yu., Kirdina S. Mentality, Institutions and “Effect of Increasing Returns”</a:t>
            </a:r>
            <a:r>
              <a:rPr lang="ru-RU" sz="1400" smtClean="0"/>
              <a:t>. </a:t>
            </a:r>
            <a:r>
              <a:rPr lang="en-US" sz="1400" smtClean="0"/>
              <a:t>// </a:t>
            </a:r>
            <a:r>
              <a:rPr lang="ru-RU" sz="1400" smtClean="0"/>
              <a:t>Психология и экономика </a:t>
            </a:r>
            <a:r>
              <a:rPr lang="en-US" sz="1400" smtClean="0"/>
              <a:t>(Psychology and Economics). </a:t>
            </a:r>
            <a:r>
              <a:rPr lang="ru-RU" sz="1400" smtClean="0"/>
              <a:t>2011</a:t>
            </a:r>
            <a:r>
              <a:rPr lang="en-US" sz="1400" smtClean="0"/>
              <a:t>. </a:t>
            </a:r>
            <a:r>
              <a:rPr lang="ru-RU" sz="1400" smtClean="0"/>
              <a:t>Т</a:t>
            </a:r>
            <a:r>
              <a:rPr lang="en-US" sz="1400" smtClean="0"/>
              <a:t>.4, </a:t>
            </a:r>
            <a:r>
              <a:rPr lang="ru-RU" sz="1400" smtClean="0"/>
              <a:t>№</a:t>
            </a:r>
            <a:r>
              <a:rPr lang="en-US" sz="1400" smtClean="0"/>
              <a:t> 2.</a:t>
            </a:r>
            <a:r>
              <a:rPr lang="ru-RU" sz="1400" smtClean="0"/>
              <a:t> </a:t>
            </a:r>
          </a:p>
          <a:p>
            <a:pPr eaLnBrk="1" hangingPunct="1"/>
            <a:r>
              <a:rPr lang="en-US" sz="1400" smtClean="0"/>
              <a:t>Kirdina S. Prospects of Liberalization for S&amp;T Policies in Russia: Institutional Analysis // Sociology of Science and Technology, 2010, vol. 1, № 2. </a:t>
            </a:r>
            <a:endParaRPr lang="ru-RU" sz="1400" smtClean="0"/>
          </a:p>
          <a:p>
            <a:pPr eaLnBrk="1" hangingPunct="1"/>
            <a:endParaRPr lang="ru-RU" sz="1300" smtClean="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5B33D364-FDB6-4149-B74D-BA4496A5073D}" type="slidenum">
              <a:rPr lang="ru-RU"/>
              <a:pPr>
                <a:defRPr/>
              </a:pPr>
              <a:t>24</a:t>
            </a:fld>
            <a:endParaRPr lang="ru-R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en-US" smtClean="0"/>
              <a:t>Conclusion</a:t>
            </a:r>
            <a:endParaRPr lang="ru-RU" smtClean="0"/>
          </a:p>
        </p:txBody>
      </p:sp>
      <p:sp>
        <p:nvSpPr>
          <p:cNvPr id="28675" name="Содержимое 2"/>
          <p:cNvSpPr>
            <a:spLocks noGrp="1"/>
          </p:cNvSpPr>
          <p:nvPr>
            <p:ph idx="1"/>
          </p:nvPr>
        </p:nvSpPr>
        <p:spPr>
          <a:xfrm>
            <a:off x="685800" y="1676400"/>
            <a:ext cx="7620000" cy="4191000"/>
          </a:xfrm>
        </p:spPr>
        <p:txBody>
          <a:bodyPr/>
          <a:lstStyle/>
          <a:p>
            <a:pPr algn="just" eaLnBrk="1" hangingPunct="1">
              <a:buFont typeface="Wingdings" pitchFamily="2" charset="2"/>
              <a:buChar char="§"/>
            </a:pPr>
            <a:r>
              <a:rPr lang="en-US" sz="2200" smtClean="0"/>
              <a:t>Using a systemic approach we built the classifications of countries by the dominated types of mentality defined on the basis of psychological research, and types of institutional matrices, that defined on the basis of economic and sociological research. There are concurring classifications.</a:t>
            </a:r>
          </a:p>
          <a:p>
            <a:pPr algn="just" eaLnBrk="1" hangingPunct="1">
              <a:buFont typeface="Wingdings" pitchFamily="2" charset="2"/>
              <a:buChar char="§"/>
            </a:pPr>
            <a:r>
              <a:rPr lang="en-GB" sz="2200" smtClean="0"/>
              <a:t>Global challenges ask for finding an optimal balance of predominant and alternative (or complementary) types of institutions and types of mentality as well for today’s nation-states.</a:t>
            </a:r>
            <a:endParaRPr lang="ru-RU" smtClean="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CAD4BC2F-19ED-4CD2-8139-1124BBBE0489}" type="slidenum">
              <a:rPr lang="ru-RU"/>
              <a:pPr>
                <a:defRPr/>
              </a:pPr>
              <a:t>25</a:t>
            </a:fld>
            <a:endParaRPr lang="ru-R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a:xfrm>
            <a:off x="1042988" y="404813"/>
            <a:ext cx="7529512" cy="1143000"/>
          </a:xfrm>
        </p:spPr>
        <p:txBody>
          <a:bodyPr>
            <a:normAutofit fontScale="90000"/>
          </a:bodyPr>
          <a:lstStyle/>
          <a:p>
            <a:pPr eaLnBrk="1" fontAlgn="auto" hangingPunct="1">
              <a:spcAft>
                <a:spcPts val="0"/>
              </a:spcAft>
              <a:defRPr/>
            </a:pP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ru-RU" sz="5400" dirty="0" smtClean="0"/>
              <a:t/>
            </a:r>
            <a:br>
              <a:rPr lang="ru-RU" sz="5400" dirty="0" smtClean="0"/>
            </a:br>
            <a:endParaRPr lang="ru-RU" sz="5400" b="0" dirty="0" smtClean="0"/>
          </a:p>
        </p:txBody>
      </p:sp>
      <p:sp>
        <p:nvSpPr>
          <p:cNvPr id="107524" name="Rectangle 4"/>
          <p:cNvSpPr>
            <a:spLocks noGrp="1" noRot="1" noChangeArrowheads="1"/>
          </p:cNvSpPr>
          <p:nvPr>
            <p:ph idx="1"/>
          </p:nvPr>
        </p:nvSpPr>
        <p:spPr>
          <a:xfrm>
            <a:off x="1752600" y="3505200"/>
            <a:ext cx="5638800" cy="1531938"/>
          </a:xfrm>
        </p:spPr>
        <p:txBody>
          <a:bodyPr>
            <a:normAutofit fontScale="85000" lnSpcReduction="20000"/>
          </a:bodyPr>
          <a:lstStyle/>
          <a:p>
            <a:pPr marL="548640" indent="-411480" algn="ctr" eaLnBrk="1" fontAlgn="auto" hangingPunct="1">
              <a:lnSpc>
                <a:spcPct val="80000"/>
              </a:lnSpc>
              <a:spcAft>
                <a:spcPts val="0"/>
              </a:spcAft>
              <a:buClr>
                <a:schemeClr val="tx1">
                  <a:shade val="95000"/>
                </a:schemeClr>
              </a:buClr>
              <a:buFont typeface="Wingdings" charset="2"/>
              <a:buNone/>
              <a:defRPr/>
            </a:pPr>
            <a:endParaRPr lang="en-US" sz="200" dirty="0" smtClean="0"/>
          </a:p>
          <a:p>
            <a:pPr marL="548640" indent="-411480" algn="ctr" eaLnBrk="1" fontAlgn="auto" hangingPunct="1">
              <a:lnSpc>
                <a:spcPct val="80000"/>
              </a:lnSpc>
              <a:spcAft>
                <a:spcPts val="0"/>
              </a:spcAft>
              <a:buClr>
                <a:schemeClr val="tx1">
                  <a:shade val="95000"/>
                </a:schemeClr>
              </a:buClr>
              <a:buFont typeface="Wingdings" charset="2"/>
              <a:buNone/>
              <a:defRPr/>
            </a:pPr>
            <a:endParaRPr lang="ru-RU" sz="400" b="1" dirty="0" smtClean="0"/>
          </a:p>
          <a:p>
            <a:pPr marL="548640" indent="-411480" algn="ctr" eaLnBrk="1" fontAlgn="auto" hangingPunct="1">
              <a:spcAft>
                <a:spcPts val="0"/>
              </a:spcAft>
              <a:buClr>
                <a:schemeClr val="tx1">
                  <a:shade val="95000"/>
                </a:schemeClr>
              </a:buClr>
              <a:buFont typeface="Wingdings" charset="2"/>
              <a:buNone/>
              <a:defRPr/>
            </a:pPr>
            <a:r>
              <a:rPr lang="en-US" sz="2700" b="1" u="sng" dirty="0" smtClean="0">
                <a:hlinkClick r:id="rId3"/>
              </a:rPr>
              <a:t>yuraalexandrov@yandex.ru</a:t>
            </a:r>
            <a:endParaRPr lang="ru-RU" sz="2700" b="1" dirty="0" smtClean="0"/>
          </a:p>
          <a:p>
            <a:pPr marL="548640" indent="-411480" algn="ctr" eaLnBrk="1" fontAlgn="auto" hangingPunct="1">
              <a:spcAft>
                <a:spcPts val="0"/>
              </a:spcAft>
              <a:buClr>
                <a:schemeClr val="tx1">
                  <a:shade val="95000"/>
                </a:schemeClr>
              </a:buClr>
              <a:buFont typeface="Wingdings" charset="2"/>
              <a:buNone/>
              <a:defRPr/>
            </a:pPr>
            <a:r>
              <a:rPr lang="en-US" sz="2700" b="1" dirty="0" smtClean="0"/>
              <a:t> </a:t>
            </a:r>
            <a:endParaRPr lang="en-US" sz="400" dirty="0" smtClean="0">
              <a:hlinkClick r:id="rId4"/>
            </a:endParaRPr>
          </a:p>
          <a:p>
            <a:pPr marL="548640" indent="-411480" algn="ctr" eaLnBrk="1" fontAlgn="auto" hangingPunct="1">
              <a:lnSpc>
                <a:spcPct val="80000"/>
              </a:lnSpc>
              <a:spcAft>
                <a:spcPts val="0"/>
              </a:spcAft>
              <a:buClr>
                <a:schemeClr val="tx1">
                  <a:shade val="95000"/>
                </a:schemeClr>
              </a:buClr>
              <a:buFont typeface="Wingdings" charset="2"/>
              <a:buNone/>
              <a:defRPr/>
            </a:pPr>
            <a:endParaRPr lang="ru-RU" sz="400" b="1" dirty="0" smtClean="0"/>
          </a:p>
          <a:p>
            <a:pPr marL="548640" indent="-411480" algn="ctr" eaLnBrk="1" fontAlgn="auto" hangingPunct="1">
              <a:lnSpc>
                <a:spcPct val="80000"/>
              </a:lnSpc>
              <a:spcAft>
                <a:spcPts val="0"/>
              </a:spcAft>
              <a:buClr>
                <a:schemeClr val="tx1">
                  <a:shade val="95000"/>
                </a:schemeClr>
              </a:buClr>
              <a:buFont typeface="Wingdings" charset="2"/>
              <a:buNone/>
              <a:defRPr/>
            </a:pPr>
            <a:r>
              <a:rPr lang="en-US" sz="2700" b="1" dirty="0" smtClean="0">
                <a:hlinkClick r:id="rId5"/>
              </a:rPr>
              <a:t>kirdina@bk.ru</a:t>
            </a:r>
            <a:endParaRPr lang="ru-RU" sz="2700" b="1" dirty="0" smtClean="0"/>
          </a:p>
          <a:p>
            <a:pPr marL="548640" indent="-411480" algn="ctr" eaLnBrk="1" fontAlgn="auto" hangingPunct="1">
              <a:lnSpc>
                <a:spcPct val="80000"/>
              </a:lnSpc>
              <a:spcAft>
                <a:spcPts val="0"/>
              </a:spcAft>
              <a:buClr>
                <a:schemeClr val="tx1">
                  <a:shade val="95000"/>
                </a:schemeClr>
              </a:buClr>
              <a:buFont typeface="Wingdings" charset="2"/>
              <a:buNone/>
              <a:defRPr/>
            </a:pPr>
            <a:r>
              <a:rPr lang="en-US" sz="2700" b="1" dirty="0" smtClean="0">
                <a:hlinkClick r:id="rId4"/>
              </a:rPr>
              <a:t>www.kirdina.ru</a:t>
            </a:r>
            <a:r>
              <a:rPr lang="en-US" sz="2000" b="1" dirty="0" smtClean="0"/>
              <a:t> </a:t>
            </a:r>
          </a:p>
          <a:p>
            <a:pPr marL="548640" indent="-411480" algn="ctr" eaLnBrk="1" fontAlgn="auto" hangingPunct="1">
              <a:lnSpc>
                <a:spcPct val="80000"/>
              </a:lnSpc>
              <a:spcAft>
                <a:spcPts val="0"/>
              </a:spcAft>
              <a:buClr>
                <a:schemeClr val="tx1">
                  <a:shade val="95000"/>
                </a:schemeClr>
              </a:buClr>
              <a:buFont typeface="Wingdings" charset="2"/>
              <a:buNone/>
              <a:defRPr/>
            </a:pPr>
            <a:endParaRPr lang="en-US" sz="2000" b="1" dirty="0" smtClean="0"/>
          </a:p>
          <a:p>
            <a:pPr marL="548640" indent="-411480" algn="ctr" eaLnBrk="1" fontAlgn="auto" hangingPunct="1">
              <a:lnSpc>
                <a:spcPct val="80000"/>
              </a:lnSpc>
              <a:spcAft>
                <a:spcPts val="0"/>
              </a:spcAft>
              <a:buClr>
                <a:schemeClr val="tx1">
                  <a:shade val="95000"/>
                </a:schemeClr>
              </a:buClr>
              <a:buFont typeface="Wingdings" charset="2"/>
              <a:buNone/>
              <a:defRPr/>
            </a:pPr>
            <a:endParaRPr lang="en-US" sz="2000" b="1" dirty="0" smtClean="0"/>
          </a:p>
          <a:p>
            <a:pPr marL="548640" indent="-411480" algn="ctr" eaLnBrk="1" fontAlgn="auto" hangingPunct="1">
              <a:lnSpc>
                <a:spcPct val="80000"/>
              </a:lnSpc>
              <a:spcAft>
                <a:spcPts val="0"/>
              </a:spcAft>
              <a:buClr>
                <a:schemeClr val="tx1">
                  <a:shade val="95000"/>
                </a:schemeClr>
              </a:buClr>
              <a:buFont typeface="Wingdings" charset="2"/>
              <a:buNone/>
              <a:defRPr/>
            </a:pPr>
            <a:endParaRPr lang="en-US" sz="800" b="1" dirty="0" smtClean="0"/>
          </a:p>
          <a:p>
            <a:pPr marL="548640" indent="-411480" algn="ctr" eaLnBrk="1" fontAlgn="auto" hangingPunct="1">
              <a:lnSpc>
                <a:spcPct val="80000"/>
              </a:lnSpc>
              <a:spcAft>
                <a:spcPts val="0"/>
              </a:spcAft>
              <a:buClr>
                <a:schemeClr val="tx1">
                  <a:shade val="95000"/>
                </a:schemeClr>
              </a:buClr>
              <a:buFont typeface="Wingdings" charset="2"/>
              <a:buNone/>
              <a:defRPr/>
            </a:pPr>
            <a:endParaRPr lang="ru-RU" sz="800" b="1" dirty="0" smtClean="0"/>
          </a:p>
        </p:txBody>
      </p:sp>
      <p:sp>
        <p:nvSpPr>
          <p:cNvPr id="8" name="Нижний колонтитул 7"/>
          <p:cNvSpPr>
            <a:spLocks noGrp="1"/>
          </p:cNvSpPr>
          <p:nvPr>
            <p:ph type="ftr" sz="quarter" idx="11"/>
          </p:nvPr>
        </p:nvSpPr>
        <p:spPr/>
        <p:txBody>
          <a:bodyPr/>
          <a:lstStyle/>
          <a:p>
            <a:pPr>
              <a:defRPr/>
            </a:pPr>
            <a:r>
              <a:rPr lang="en-US"/>
              <a:t>Vienna, WCSA, November  2012</a:t>
            </a:r>
            <a:endParaRPr lang="ru-RU" dirty="0"/>
          </a:p>
        </p:txBody>
      </p:sp>
      <p:sp>
        <p:nvSpPr>
          <p:cNvPr id="6" name="Номер слайда 5"/>
          <p:cNvSpPr>
            <a:spLocks noGrp="1"/>
          </p:cNvSpPr>
          <p:nvPr>
            <p:ph type="sldNum" sz="quarter" idx="12"/>
          </p:nvPr>
        </p:nvSpPr>
        <p:spPr/>
        <p:txBody>
          <a:bodyPr/>
          <a:lstStyle/>
          <a:p>
            <a:pPr>
              <a:defRPr/>
            </a:pPr>
            <a:fld id="{1D8FFEBB-C733-4A9F-B3C7-1BEEDD54FB11}" type="slidenum">
              <a:rPr lang="ru-RU"/>
              <a:pPr>
                <a:defRPr/>
              </a:pPr>
              <a:t>26</a:t>
            </a:fld>
            <a:endParaRPr lang="ru-RU"/>
          </a:p>
        </p:txBody>
      </p:sp>
      <p:sp>
        <p:nvSpPr>
          <p:cNvPr id="29702" name="Rectangle 5"/>
          <p:cNvSpPr>
            <a:spLocks noChangeArrowheads="1"/>
          </p:cNvSpPr>
          <p:nvPr/>
        </p:nvSpPr>
        <p:spPr bwMode="auto">
          <a:xfrm>
            <a:off x="1600200" y="1828800"/>
            <a:ext cx="6048375" cy="1446213"/>
          </a:xfrm>
          <a:prstGeom prst="rect">
            <a:avLst/>
          </a:prstGeom>
          <a:noFill/>
          <a:ln w="9525">
            <a:noFill/>
            <a:miter lim="800000"/>
            <a:headEnd/>
            <a:tailEnd/>
          </a:ln>
        </p:spPr>
        <p:txBody>
          <a:bodyPr>
            <a:spAutoFit/>
          </a:bodyPr>
          <a:lstStyle/>
          <a:p>
            <a:pPr algn="ctr"/>
            <a:r>
              <a:rPr lang="en-US" sz="4400" b="1">
                <a:solidFill>
                  <a:schemeClr val="tx2"/>
                </a:solidFill>
                <a:latin typeface="Verdana" pitchFamily="34" charset="0"/>
              </a:rPr>
              <a:t>Thank you for your attention!</a:t>
            </a:r>
            <a:endParaRPr lang="ru-RU" sz="4400" b="1">
              <a:solidFill>
                <a:schemeClr val="tx2"/>
              </a:solidFill>
              <a:latin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en-US" dirty="0" smtClean="0"/>
              <a:t>Introduction </a:t>
            </a:r>
            <a:endParaRPr lang="ru-RU" dirty="0"/>
          </a:p>
        </p:txBody>
      </p:sp>
      <p:sp>
        <p:nvSpPr>
          <p:cNvPr id="6147" name="Содержимое 2"/>
          <p:cNvSpPr>
            <a:spLocks noGrp="1"/>
          </p:cNvSpPr>
          <p:nvPr>
            <p:ph idx="1"/>
          </p:nvPr>
        </p:nvSpPr>
        <p:spPr>
          <a:xfrm>
            <a:off x="533400" y="1447800"/>
            <a:ext cx="8229600" cy="4708525"/>
          </a:xfrm>
        </p:spPr>
        <p:txBody>
          <a:bodyPr/>
          <a:lstStyle/>
          <a:p>
            <a:pPr eaLnBrk="1" hangingPunct="1">
              <a:buFont typeface="Wingdings 2" pitchFamily="18" charset="2"/>
              <a:buChar char=""/>
            </a:pPr>
            <a:r>
              <a:rPr lang="en-US" b="1" smtClean="0">
                <a:solidFill>
                  <a:srgbClr val="203E91"/>
                </a:solidFill>
              </a:rPr>
              <a:t>Comparative studies results of two research project  in different scientific disciplines will be  presented: </a:t>
            </a:r>
            <a:r>
              <a:rPr lang="ru-RU" b="1" smtClean="0">
                <a:solidFill>
                  <a:srgbClr val="203E91"/>
                </a:solidFill>
              </a:rPr>
              <a:t> 1) </a:t>
            </a:r>
            <a:r>
              <a:rPr lang="en-US" b="1" smtClean="0">
                <a:solidFill>
                  <a:srgbClr val="203E91"/>
                </a:solidFill>
              </a:rPr>
              <a:t> in Psychology and Cognitive Neuroscience (supervised by Yuri Alexandrov)</a:t>
            </a:r>
            <a:r>
              <a:rPr lang="ru-RU" b="1" smtClean="0">
                <a:solidFill>
                  <a:srgbClr val="203E91"/>
                </a:solidFill>
              </a:rPr>
              <a:t>; 2) </a:t>
            </a:r>
            <a:r>
              <a:rPr lang="en-US" b="1" smtClean="0">
                <a:solidFill>
                  <a:srgbClr val="203E91"/>
                </a:solidFill>
              </a:rPr>
              <a:t>in Economics and Sociology (supervised by Svetlana Kirdina).</a:t>
            </a:r>
          </a:p>
          <a:p>
            <a:pPr eaLnBrk="1" hangingPunct="1">
              <a:buFont typeface="Wingdings 2" pitchFamily="18" charset="2"/>
              <a:buChar char=""/>
            </a:pPr>
            <a:r>
              <a:rPr lang="en-US" b="1" smtClean="0">
                <a:solidFill>
                  <a:srgbClr val="203E91"/>
                </a:solidFill>
              </a:rPr>
              <a:t>Systemic methodology will be used as a bases to explain and synthesize the results of two independent research projects.</a:t>
            </a:r>
            <a:endParaRPr lang="ru-RU" smtClean="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5E97C0A3-E205-43B4-8492-AE2234319092}" type="slidenum">
              <a:rPr lang="ru-RU"/>
              <a:pPr>
                <a:defRPr/>
              </a:pPr>
              <a:t>3</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defRPr/>
            </a:pPr>
            <a:r>
              <a:rPr lang="en-US" dirty="0" smtClean="0"/>
              <a:t>Psychological Research Project:  </a:t>
            </a:r>
            <a:br>
              <a:rPr lang="en-US" dirty="0" smtClean="0"/>
            </a:br>
            <a:r>
              <a:rPr lang="en-US" dirty="0" smtClean="0"/>
              <a:t>Social Mental Models </a:t>
            </a:r>
            <a:endParaRPr lang="ru-RU" dirty="0"/>
          </a:p>
        </p:txBody>
      </p:sp>
      <p:sp>
        <p:nvSpPr>
          <p:cNvPr id="7171" name="Содержимое 2"/>
          <p:cNvSpPr>
            <a:spLocks noGrp="1"/>
          </p:cNvSpPr>
          <p:nvPr>
            <p:ph idx="1"/>
          </p:nvPr>
        </p:nvSpPr>
        <p:spPr/>
        <p:txBody>
          <a:bodyPr/>
          <a:lstStyle/>
          <a:p>
            <a:pPr>
              <a:buFont typeface="Wingdings 2" pitchFamily="18" charset="2"/>
              <a:buNone/>
            </a:pPr>
            <a:r>
              <a:rPr lang="en-US" sz="3200" smtClean="0"/>
              <a:t>The notion that every nation has its own collective mental characteristics and social mental models, that are distinguish them from the other nations, is  “as old, as nations themselves” (Hofstede, McCray, 2010, p.10). Is it possible to aggregate these variations? </a:t>
            </a:r>
            <a:endParaRPr lang="ru-RU" sz="3200" smtClean="0"/>
          </a:p>
        </p:txBody>
      </p:sp>
      <p:sp>
        <p:nvSpPr>
          <p:cNvPr id="4" name="Нижний колонтитул 3"/>
          <p:cNvSpPr>
            <a:spLocks noGrp="1"/>
          </p:cNvSpPr>
          <p:nvPr>
            <p:ph type="ftr" sz="quarter" idx="11"/>
          </p:nvPr>
        </p:nvSpPr>
        <p:spPr/>
        <p:txBody>
          <a:bodyPr/>
          <a:lstStyle/>
          <a:p>
            <a:pPr>
              <a:defRPr/>
            </a:pPr>
            <a:r>
              <a:rPr lang="en-US" smtClean="0"/>
              <a:t>Vienna, WCSA, November  2012</a:t>
            </a:r>
            <a:endParaRPr lang="ru-RU"/>
          </a:p>
        </p:txBody>
      </p:sp>
      <p:sp>
        <p:nvSpPr>
          <p:cNvPr id="5" name="Номер слайда 4"/>
          <p:cNvSpPr>
            <a:spLocks noGrp="1"/>
          </p:cNvSpPr>
          <p:nvPr>
            <p:ph type="sldNum" sz="quarter" idx="12"/>
          </p:nvPr>
        </p:nvSpPr>
        <p:spPr/>
        <p:txBody>
          <a:bodyPr/>
          <a:lstStyle/>
          <a:p>
            <a:pPr>
              <a:defRPr/>
            </a:pPr>
            <a:fld id="{C96D13E1-87BE-46F3-90E6-87A5ED5DA2BD}" type="slidenum">
              <a:rPr lang="ru-RU" smtClean="0"/>
              <a:pPr>
                <a:defRPr/>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fontAlgn="auto" hangingPunct="1">
              <a:spcAft>
                <a:spcPts val="0"/>
              </a:spcAft>
              <a:defRPr/>
            </a:pPr>
            <a:r>
              <a:rPr lang="en-US" sz="3600" dirty="0" smtClean="0"/>
              <a:t>How Many Types of </a:t>
            </a:r>
            <a:br>
              <a:rPr lang="en-US" sz="3600" dirty="0" smtClean="0"/>
            </a:br>
            <a:r>
              <a:rPr lang="en-US" sz="3600" dirty="0" smtClean="0"/>
              <a:t>Social Mental Models are There?</a:t>
            </a:r>
            <a:endParaRPr lang="ru-RU" sz="3600" dirty="0"/>
          </a:p>
        </p:txBody>
      </p:sp>
      <p:sp>
        <p:nvSpPr>
          <p:cNvPr id="8195" name="Содержимое 2"/>
          <p:cNvSpPr>
            <a:spLocks noGrp="1"/>
          </p:cNvSpPr>
          <p:nvPr>
            <p:ph idx="1"/>
          </p:nvPr>
        </p:nvSpPr>
        <p:spPr/>
        <p:txBody>
          <a:bodyPr/>
          <a:lstStyle/>
          <a:p>
            <a:pPr marL="355600" indent="0" eaLnBrk="1" hangingPunct="1">
              <a:buFont typeface="Wingdings 2" pitchFamily="18" charset="2"/>
              <a:buNone/>
            </a:pPr>
            <a:r>
              <a:rPr lang="en-US" sz="2600" smtClean="0"/>
              <a:t>Anthropologists, and then psychologists and neuropsychologists suggest that it is possible to aggregate variations  of individual social attitudes and  mental features in </a:t>
            </a:r>
          </a:p>
          <a:p>
            <a:pPr marL="355600" indent="0" eaLnBrk="1" hangingPunct="1">
              <a:buFont typeface="Wingdings 2" pitchFamily="18" charset="2"/>
              <a:buNone/>
            </a:pPr>
            <a:r>
              <a:rPr lang="en-US" sz="2600" b="1" smtClean="0"/>
              <a:t>two types </a:t>
            </a:r>
          </a:p>
          <a:p>
            <a:pPr marL="355600" indent="0" eaLnBrk="1" hangingPunct="1">
              <a:buFont typeface="Wingdings 2" pitchFamily="18" charset="2"/>
              <a:buNone/>
            </a:pPr>
            <a:r>
              <a:rPr lang="en-US" sz="2600" smtClean="0"/>
              <a:t>of social mental models (Holden, 1978; Tower et al., 1997; </a:t>
            </a:r>
            <a:r>
              <a:rPr lang="fr-FR" sz="2600" smtClean="0"/>
              <a:t>Nisbett and others,2001;</a:t>
            </a:r>
            <a:r>
              <a:rPr lang="en-GB" sz="2600" smtClean="0"/>
              <a:t> Kühnen et al. , 2001; </a:t>
            </a:r>
            <a:r>
              <a:rPr lang="en-US" sz="2600" smtClean="0"/>
              <a:t>Nisbett, Masuda, 2003; Alexandrov, Alexandrova, 2009; Henrich et al., 2010; Buchtel, Norenzayan, 2008, 2009; </a:t>
            </a:r>
            <a:r>
              <a:rPr lang="en-GB" sz="2600" smtClean="0"/>
              <a:t>Grossmann</a:t>
            </a:r>
            <a:r>
              <a:rPr lang="en-US" sz="2600" smtClean="0"/>
              <a:t>, </a:t>
            </a:r>
            <a:r>
              <a:rPr lang="en-GB" sz="2600" smtClean="0"/>
              <a:t>Varnum</a:t>
            </a:r>
            <a:r>
              <a:rPr lang="en-US" sz="2600" smtClean="0"/>
              <a:t>, 2011 etc).</a:t>
            </a:r>
            <a:endParaRPr lang="ru-RU" sz="2600" smtClean="0"/>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a:p>
        </p:txBody>
      </p:sp>
      <p:sp>
        <p:nvSpPr>
          <p:cNvPr id="5" name="Номер слайда 4"/>
          <p:cNvSpPr>
            <a:spLocks noGrp="1"/>
          </p:cNvSpPr>
          <p:nvPr>
            <p:ph type="sldNum" sz="quarter" idx="12"/>
          </p:nvPr>
        </p:nvSpPr>
        <p:spPr/>
        <p:txBody>
          <a:bodyPr/>
          <a:lstStyle/>
          <a:p>
            <a:pPr>
              <a:defRPr/>
            </a:pPr>
            <a:fld id="{3B69A970-FD23-4E63-8AC0-D059CFDFF5BD}" type="slidenum">
              <a:rPr lang="ru-RU"/>
              <a:pPr>
                <a:defRPr/>
              </a:pPr>
              <a:t>5</a:t>
            </a:fld>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r>
              <a:rPr lang="en-US"/>
              <a:t>Vienna, WCSA, November  2012</a:t>
            </a:r>
            <a:endParaRPr lang="ru-RU" dirty="0"/>
          </a:p>
        </p:txBody>
      </p:sp>
      <p:sp>
        <p:nvSpPr>
          <p:cNvPr id="5" name="Номер слайда 4"/>
          <p:cNvSpPr>
            <a:spLocks noGrp="1"/>
          </p:cNvSpPr>
          <p:nvPr>
            <p:ph type="sldNum" sz="quarter" idx="12"/>
          </p:nvPr>
        </p:nvSpPr>
        <p:spPr/>
        <p:txBody>
          <a:bodyPr/>
          <a:lstStyle/>
          <a:p>
            <a:pPr>
              <a:defRPr/>
            </a:pPr>
            <a:fld id="{DC8C95B4-31DD-4B46-A7F8-83A64E97161D}" type="slidenum">
              <a:rPr lang="ru-RU"/>
              <a:pPr>
                <a:defRPr/>
              </a:pPr>
              <a:t>6</a:t>
            </a:fld>
            <a:endParaRPr lang="ru-RU" dirty="0"/>
          </a:p>
        </p:txBody>
      </p:sp>
      <p:graphicFrame>
        <p:nvGraphicFramePr>
          <p:cNvPr id="6" name="Таблица 5"/>
          <p:cNvGraphicFramePr>
            <a:graphicFrameLocks noGrp="1"/>
          </p:cNvGraphicFramePr>
          <p:nvPr/>
        </p:nvGraphicFramePr>
        <p:xfrm>
          <a:off x="304800" y="228600"/>
          <a:ext cx="8229600" cy="1261872"/>
        </p:xfrm>
        <a:graphic>
          <a:graphicData uri="http://schemas.openxmlformats.org/drawingml/2006/table">
            <a:tbl>
              <a:tblPr/>
              <a:tblGrid>
                <a:gridCol w="8229600"/>
              </a:tblGrid>
              <a:tr h="642112">
                <a:tc>
                  <a:txBody>
                    <a:bodyPr/>
                    <a:lstStyle/>
                    <a:p>
                      <a:pPr algn="ctr">
                        <a:lnSpc>
                          <a:spcPct val="115000"/>
                        </a:lnSpc>
                        <a:spcAft>
                          <a:spcPts val="0"/>
                        </a:spcAft>
                      </a:pPr>
                      <a:r>
                        <a:rPr lang="en-US" sz="3600" dirty="0" smtClean="0">
                          <a:solidFill>
                            <a:schemeClr val="tx1"/>
                          </a:solidFill>
                          <a:latin typeface="+mj-lt"/>
                          <a:ea typeface="Batang"/>
                          <a:cs typeface="Arial" pitchFamily="34" charset="0"/>
                        </a:rPr>
                        <a:t>Two Main Types of </a:t>
                      </a:r>
                    </a:p>
                    <a:p>
                      <a:pPr algn="ctr">
                        <a:lnSpc>
                          <a:spcPct val="115000"/>
                        </a:lnSpc>
                        <a:spcAft>
                          <a:spcPts val="0"/>
                        </a:spcAft>
                      </a:pPr>
                      <a:r>
                        <a:rPr lang="en-US" sz="3600" dirty="0" smtClean="0">
                          <a:solidFill>
                            <a:schemeClr val="tx1"/>
                          </a:solidFill>
                          <a:latin typeface="+mj-lt"/>
                          <a:ea typeface="Batang"/>
                          <a:cs typeface="Arial" pitchFamily="34" charset="0"/>
                        </a:rPr>
                        <a:t>Social Mental Models </a:t>
                      </a:r>
                      <a:endParaRPr lang="ru-RU" sz="3600" dirty="0">
                        <a:solidFill>
                          <a:schemeClr val="tx1"/>
                        </a:solidFill>
                        <a:latin typeface="+mj-lt"/>
                        <a:ea typeface="Batang"/>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Таблица 6"/>
          <p:cNvGraphicFramePr>
            <a:graphicFrameLocks noGrp="1"/>
          </p:cNvGraphicFramePr>
          <p:nvPr/>
        </p:nvGraphicFramePr>
        <p:xfrm>
          <a:off x="381000" y="1600200"/>
          <a:ext cx="8382000" cy="4689348"/>
        </p:xfrm>
        <a:graphic>
          <a:graphicData uri="http://schemas.openxmlformats.org/drawingml/2006/table">
            <a:tbl>
              <a:tblPr/>
              <a:tblGrid>
                <a:gridCol w="2590800"/>
                <a:gridCol w="2971801"/>
                <a:gridCol w="2819399"/>
              </a:tblGrid>
              <a:tr h="1219200">
                <a:tc>
                  <a:txBody>
                    <a:bodyPr/>
                    <a:lstStyle/>
                    <a:p>
                      <a:pPr algn="ctr">
                        <a:lnSpc>
                          <a:spcPct val="115000"/>
                        </a:lnSpc>
                        <a:spcAft>
                          <a:spcPts val="0"/>
                        </a:spcAft>
                      </a:pPr>
                      <a:r>
                        <a:rPr lang="en-US" sz="2200" b="1" dirty="0">
                          <a:latin typeface="+mn-lt"/>
                          <a:ea typeface="Calibri"/>
                        </a:rPr>
                        <a:t>Characteristics</a:t>
                      </a:r>
                      <a:endParaRPr lang="ru-RU" sz="2200" dirty="0">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b="1" dirty="0">
                          <a:solidFill>
                            <a:schemeClr val="bg2">
                              <a:lumMod val="25000"/>
                            </a:schemeClr>
                          </a:solidFill>
                          <a:latin typeface="+mn-lt"/>
                          <a:ea typeface="Calibri"/>
                        </a:rPr>
                        <a:t>“Non-western” type of mentality</a:t>
                      </a:r>
                      <a:endParaRPr lang="ru-RU" sz="2200" dirty="0">
                        <a:solidFill>
                          <a:schemeClr val="bg2">
                            <a:lumMod val="25000"/>
                          </a:schemeClr>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b="1" dirty="0">
                          <a:solidFill>
                            <a:schemeClr val="bg1"/>
                          </a:solidFill>
                          <a:latin typeface="+mn-lt"/>
                          <a:ea typeface="Calibri"/>
                        </a:rPr>
                        <a:t>“Western” type of mentality</a:t>
                      </a:r>
                      <a:endParaRPr lang="ru-RU" sz="2200" dirty="0">
                        <a:solidFill>
                          <a:schemeClr val="bg1"/>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971">
                <a:tc>
                  <a:txBody>
                    <a:bodyPr/>
                    <a:lstStyle/>
                    <a:p>
                      <a:pPr algn="ctr">
                        <a:lnSpc>
                          <a:spcPct val="115000"/>
                        </a:lnSpc>
                        <a:spcAft>
                          <a:spcPts val="0"/>
                        </a:spcAft>
                      </a:pPr>
                      <a:r>
                        <a:rPr lang="en-US" sz="2200" dirty="0">
                          <a:latin typeface="+mn-lt"/>
                          <a:ea typeface="Calibri"/>
                        </a:rPr>
                        <a:t>“Dimension” of the world</a:t>
                      </a:r>
                      <a:endParaRPr lang="ru-RU" sz="2200" dirty="0">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2">
                              <a:lumMod val="25000"/>
                            </a:schemeClr>
                          </a:solidFill>
                          <a:latin typeface="+mn-lt"/>
                          <a:ea typeface="Calibri"/>
                        </a:rPr>
                        <a:t>Continuity</a:t>
                      </a:r>
                      <a:endParaRPr lang="ru-RU" sz="2200" dirty="0">
                        <a:solidFill>
                          <a:schemeClr val="bg2">
                            <a:lumMod val="25000"/>
                          </a:schemeClr>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1"/>
                          </a:solidFill>
                          <a:latin typeface="+mn-lt"/>
                          <a:ea typeface="Calibri"/>
                        </a:rPr>
                        <a:t>Discontinuity</a:t>
                      </a:r>
                      <a:endParaRPr lang="ru-RU" sz="2200" dirty="0">
                        <a:solidFill>
                          <a:schemeClr val="bg1"/>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209">
                <a:tc>
                  <a:txBody>
                    <a:bodyPr/>
                    <a:lstStyle/>
                    <a:p>
                      <a:pPr algn="ctr">
                        <a:lnSpc>
                          <a:spcPct val="115000"/>
                        </a:lnSpc>
                        <a:spcAft>
                          <a:spcPts val="0"/>
                        </a:spcAft>
                      </a:pPr>
                      <a:r>
                        <a:rPr lang="en-US" sz="2200" dirty="0">
                          <a:latin typeface="+mn-lt"/>
                          <a:ea typeface="Calibri"/>
                        </a:rPr>
                        <a:t>Perception of the world</a:t>
                      </a:r>
                      <a:endParaRPr lang="ru-RU" sz="2200" dirty="0">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2">
                              <a:lumMod val="25000"/>
                            </a:schemeClr>
                          </a:solidFill>
                          <a:latin typeface="+mn-lt"/>
                          <a:ea typeface="Calibri"/>
                        </a:rPr>
                        <a:t>Holistic and interrelatedness</a:t>
                      </a:r>
                      <a:endParaRPr lang="ru-RU" sz="2200" dirty="0">
                        <a:solidFill>
                          <a:schemeClr val="bg2">
                            <a:lumMod val="25000"/>
                          </a:schemeClr>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1"/>
                          </a:solidFill>
                          <a:latin typeface="+mn-lt"/>
                          <a:ea typeface="Calibri"/>
                        </a:rPr>
                        <a:t>Analyticity and </a:t>
                      </a:r>
                      <a:r>
                        <a:rPr lang="en-US" sz="2200" dirty="0" err="1" smtClean="0">
                          <a:solidFill>
                            <a:schemeClr val="bg1"/>
                          </a:solidFill>
                          <a:latin typeface="+mn-lt"/>
                          <a:ea typeface="Calibri"/>
                        </a:rPr>
                        <a:t>fragmentarity</a:t>
                      </a:r>
                      <a:endParaRPr lang="ru-RU" sz="2200" dirty="0">
                        <a:solidFill>
                          <a:schemeClr val="bg1"/>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407">
                <a:tc>
                  <a:txBody>
                    <a:bodyPr/>
                    <a:lstStyle/>
                    <a:p>
                      <a:pPr algn="ctr">
                        <a:lnSpc>
                          <a:spcPct val="115000"/>
                        </a:lnSpc>
                        <a:spcAft>
                          <a:spcPts val="0"/>
                        </a:spcAft>
                      </a:pPr>
                      <a:r>
                        <a:rPr lang="en-US" sz="2200">
                          <a:latin typeface="+mn-lt"/>
                          <a:ea typeface="Calibri"/>
                        </a:rPr>
                        <a:t>Type of decision making</a:t>
                      </a:r>
                      <a:endParaRPr lang="ru-RU" sz="2200">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2">
                              <a:lumMod val="25000"/>
                            </a:schemeClr>
                          </a:solidFill>
                          <a:latin typeface="+mn-lt"/>
                          <a:ea typeface="Calibri"/>
                        </a:rPr>
                        <a:t>Intuitive type</a:t>
                      </a:r>
                      <a:endParaRPr lang="ru-RU" sz="2200" dirty="0">
                        <a:solidFill>
                          <a:schemeClr val="bg2">
                            <a:lumMod val="25000"/>
                          </a:schemeClr>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1"/>
                          </a:solidFill>
                          <a:latin typeface="+mn-lt"/>
                          <a:ea typeface="Calibri"/>
                        </a:rPr>
                        <a:t>Rational type</a:t>
                      </a:r>
                      <a:endParaRPr lang="ru-RU" sz="2200" dirty="0">
                        <a:solidFill>
                          <a:schemeClr val="bg1"/>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670">
                <a:tc>
                  <a:txBody>
                    <a:bodyPr/>
                    <a:lstStyle/>
                    <a:p>
                      <a:pPr algn="ctr">
                        <a:lnSpc>
                          <a:spcPct val="115000"/>
                        </a:lnSpc>
                        <a:spcAft>
                          <a:spcPts val="0"/>
                        </a:spcAft>
                      </a:pPr>
                      <a:r>
                        <a:rPr lang="en-US" sz="2200">
                          <a:latin typeface="+mn-lt"/>
                          <a:ea typeface="Calibri"/>
                        </a:rPr>
                        <a:t>Dominating among the population of countries</a:t>
                      </a:r>
                      <a:endParaRPr lang="ru-RU" sz="2200">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dirty="0">
                          <a:solidFill>
                            <a:schemeClr val="bg2">
                              <a:lumMod val="25000"/>
                            </a:schemeClr>
                          </a:solidFill>
                          <a:latin typeface="+mn-lt"/>
                          <a:ea typeface="Calibri"/>
                        </a:rPr>
                        <a:t>Eastern </a:t>
                      </a:r>
                      <a:r>
                        <a:rPr lang="en-US" sz="2200" dirty="0" smtClean="0">
                          <a:solidFill>
                            <a:schemeClr val="bg2">
                              <a:lumMod val="25000"/>
                            </a:schemeClr>
                          </a:solidFill>
                          <a:latin typeface="+mn-lt"/>
                          <a:ea typeface="Calibri"/>
                        </a:rPr>
                        <a:t>countries          </a:t>
                      </a:r>
                      <a:r>
                        <a:rPr lang="en-US" sz="2200" dirty="0">
                          <a:solidFill>
                            <a:schemeClr val="bg2">
                              <a:lumMod val="25000"/>
                            </a:schemeClr>
                          </a:solidFill>
                          <a:latin typeface="+mn-lt"/>
                          <a:ea typeface="Calibri"/>
                        </a:rPr>
                        <a:t>and </a:t>
                      </a:r>
                      <a:r>
                        <a:rPr lang="en-US" sz="2200" kern="1200" dirty="0" smtClean="0">
                          <a:solidFill>
                            <a:schemeClr val="bg2">
                              <a:lumMod val="25000"/>
                            </a:schemeClr>
                          </a:solidFill>
                          <a:latin typeface="+mn-lt"/>
                          <a:ea typeface="+mn-ea"/>
                          <a:cs typeface="+mn-cs"/>
                        </a:rPr>
                        <a:t>Russia</a:t>
                      </a:r>
                      <a:endParaRPr lang="ru-RU" sz="2200" dirty="0">
                        <a:solidFill>
                          <a:schemeClr val="bg2">
                            <a:lumMod val="25000"/>
                          </a:schemeClr>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200" b="0" dirty="0" smtClean="0">
                          <a:solidFill>
                            <a:schemeClr val="bg1"/>
                          </a:solidFill>
                        </a:rPr>
                        <a:t>Western offshoots  </a:t>
                      </a:r>
                      <a:r>
                        <a:rPr lang="en-US" sz="2200" b="0" dirty="0" smtClean="0">
                          <a:solidFill>
                            <a:schemeClr val="bg1"/>
                          </a:solidFill>
                          <a:latin typeface="+mn-lt"/>
                          <a:ea typeface="Calibri"/>
                        </a:rPr>
                        <a:t>  </a:t>
                      </a:r>
                      <a:r>
                        <a:rPr lang="en-US" sz="2200" dirty="0" smtClean="0">
                          <a:solidFill>
                            <a:schemeClr val="bg1"/>
                          </a:solidFill>
                          <a:latin typeface="+mn-lt"/>
                          <a:ea typeface="Calibri"/>
                        </a:rPr>
                        <a:t>and </a:t>
                      </a:r>
                      <a:r>
                        <a:rPr lang="en-US" sz="2200" kern="1200" dirty="0" smtClean="0">
                          <a:solidFill>
                            <a:schemeClr val="bg1"/>
                          </a:solidFill>
                          <a:latin typeface="+mn-lt"/>
                          <a:ea typeface="+mn-ea"/>
                          <a:cs typeface="+mn-cs"/>
                        </a:rPr>
                        <a:t>Europe</a:t>
                      </a:r>
                      <a:endParaRPr lang="ru-RU" sz="2200" dirty="0">
                        <a:solidFill>
                          <a:schemeClr val="bg1"/>
                        </a:solidFill>
                        <a:latin typeface="+mn-lt"/>
                        <a:ea typeface="Batang"/>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252"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fontAlgn="auto" hangingPunct="1">
              <a:spcAft>
                <a:spcPts val="0"/>
              </a:spcAft>
              <a:defRPr/>
            </a:pPr>
            <a:r>
              <a:rPr lang="en-US" dirty="0" smtClean="0"/>
              <a:t>Social Mental Models: Description</a:t>
            </a:r>
            <a:endParaRPr lang="ru-RU" dirty="0"/>
          </a:p>
        </p:txBody>
      </p:sp>
      <p:sp>
        <p:nvSpPr>
          <p:cNvPr id="3" name="Содержимое 2"/>
          <p:cNvSpPr>
            <a:spLocks noGrp="1"/>
          </p:cNvSpPr>
          <p:nvPr>
            <p:ph idx="1"/>
          </p:nvPr>
        </p:nvSpPr>
        <p:spPr>
          <a:xfrm>
            <a:off x="838200" y="1143000"/>
            <a:ext cx="8007350" cy="4953000"/>
          </a:xfrm>
        </p:spPr>
        <p:txBody>
          <a:bodyPr>
            <a:normAutofit/>
          </a:bodyPr>
          <a:lstStyle/>
          <a:p>
            <a:pPr marL="177800" indent="-177800" eaLnBrk="1" fontAlgn="auto" hangingPunct="1">
              <a:spcAft>
                <a:spcPts val="0"/>
              </a:spcAft>
              <a:buClr>
                <a:schemeClr val="tx1">
                  <a:shade val="95000"/>
                </a:schemeClr>
              </a:buClr>
              <a:buFont typeface="Wingdings" charset="2"/>
              <a:buChar char="§"/>
              <a:defRPr/>
            </a:pPr>
            <a:endParaRPr lang="en-US" dirty="0" smtClean="0"/>
          </a:p>
          <a:p>
            <a:pPr marL="177800" indent="-177800" eaLnBrk="1" fontAlgn="auto" hangingPunct="1">
              <a:spcAft>
                <a:spcPts val="0"/>
              </a:spcAft>
              <a:buClr>
                <a:schemeClr val="tx1">
                  <a:shade val="95000"/>
                </a:schemeClr>
              </a:buClr>
              <a:buFont typeface="Arial" pitchFamily="34" charset="0"/>
              <a:buChar char="•"/>
              <a:defRPr/>
            </a:pPr>
            <a:r>
              <a:rPr lang="en-US" sz="3200" dirty="0" smtClean="0"/>
              <a:t>As seen from the table,  the  social mental models reflect  particular perceptions of the social reality  that is characteristic for the individual belonging to the given culture, from the point of view of its “dimension” and unity and corresponding to this perception the way of solving problems (decision making).</a:t>
            </a:r>
            <a:endParaRPr lang="ru-RU" sz="3200" dirty="0" smtClean="0"/>
          </a:p>
          <a:p>
            <a:pPr marL="548640" indent="-411480" eaLnBrk="1" fontAlgn="auto" hangingPunct="1">
              <a:spcAft>
                <a:spcPts val="0"/>
              </a:spcAft>
              <a:buClr>
                <a:schemeClr val="tx1">
                  <a:shade val="95000"/>
                </a:schemeClr>
              </a:buClr>
              <a:buFont typeface="Wingdings" charset="2"/>
              <a:buChar char="§"/>
              <a:defRPr/>
            </a:pPr>
            <a:endParaRPr lang="ru-RU" dirty="0"/>
          </a:p>
        </p:txBody>
      </p:sp>
      <p:sp>
        <p:nvSpPr>
          <p:cNvPr id="4" name="Нижний колонтитул 3"/>
          <p:cNvSpPr>
            <a:spLocks noGrp="1"/>
          </p:cNvSpPr>
          <p:nvPr>
            <p:ph type="ftr" sz="quarter" idx="11"/>
          </p:nvPr>
        </p:nvSpPr>
        <p:spPr/>
        <p:txBody>
          <a:bodyPr/>
          <a:lstStyle/>
          <a:p>
            <a:pPr>
              <a:defRPr/>
            </a:pPr>
            <a:r>
              <a:rPr lang="en-US" dirty="0"/>
              <a:t>Vienna, WCSA, November  2012</a:t>
            </a:r>
            <a:endParaRPr lang="ru-RU" dirty="0"/>
          </a:p>
        </p:txBody>
      </p:sp>
      <p:sp>
        <p:nvSpPr>
          <p:cNvPr id="5" name="Номер слайда 4"/>
          <p:cNvSpPr>
            <a:spLocks noGrp="1"/>
          </p:cNvSpPr>
          <p:nvPr>
            <p:ph type="sldNum" sz="quarter" idx="12"/>
          </p:nvPr>
        </p:nvSpPr>
        <p:spPr/>
        <p:txBody>
          <a:bodyPr/>
          <a:lstStyle/>
          <a:p>
            <a:pPr>
              <a:defRPr/>
            </a:pPr>
            <a:fld id="{2B339A83-680A-4463-9B67-94752FBA2C88}" type="slidenum">
              <a:rPr lang="ru-RU"/>
              <a:pPr>
                <a:defRPr/>
              </a:pPr>
              <a:t>7</a:t>
            </a:fld>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244475"/>
            <a:ext cx="8458200" cy="1431925"/>
          </a:xfrm>
        </p:spPr>
        <p:txBody>
          <a:bodyPr/>
          <a:lstStyle/>
          <a:p>
            <a:pPr eaLnBrk="1" fontAlgn="auto" hangingPunct="1">
              <a:spcAft>
                <a:spcPts val="0"/>
              </a:spcAft>
              <a:defRPr/>
            </a:pPr>
            <a:r>
              <a:rPr lang="en-US" sz="3700" dirty="0" smtClean="0"/>
              <a:t>Sociological Research Project:  Institutional Models</a:t>
            </a:r>
            <a:endParaRPr lang="ru-RU" sz="3700" dirty="0" smtClean="0"/>
          </a:p>
        </p:txBody>
      </p:sp>
      <p:sp>
        <p:nvSpPr>
          <p:cNvPr id="11267" name="Содержимое 6"/>
          <p:cNvSpPr>
            <a:spLocks noGrp="1"/>
          </p:cNvSpPr>
          <p:nvPr>
            <p:ph idx="1"/>
          </p:nvPr>
        </p:nvSpPr>
        <p:spPr/>
        <p:txBody>
          <a:bodyPr/>
          <a:lstStyle/>
          <a:p>
            <a:pPr marL="355600" indent="-219075" eaLnBrk="1" hangingPunct="1">
              <a:buFont typeface="Arial" charset="0"/>
              <a:buChar char="•"/>
            </a:pPr>
            <a:r>
              <a:rPr lang="en-GB" sz="3600" smtClean="0">
                <a:solidFill>
                  <a:srgbClr val="203E91"/>
                </a:solidFill>
              </a:rPr>
              <a:t>Institutions are formal and informal rules of social behaviour in different spheres of the society.</a:t>
            </a:r>
          </a:p>
          <a:p>
            <a:pPr marL="355600" indent="-219075" eaLnBrk="1" hangingPunct="1">
              <a:buFont typeface="Arial" charset="0"/>
              <a:buChar char="•"/>
            </a:pPr>
            <a:r>
              <a:rPr lang="en-GB" sz="3600" smtClean="0">
                <a:solidFill>
                  <a:srgbClr val="203E91"/>
                </a:solidFill>
              </a:rPr>
              <a:t>Stable sets of institutions could be considered as institutional models, or so  called “institutional matrices” (on Institutional Matrices Theory see: Kirdina, 2000; 2004; 2007; 2011 etc)</a:t>
            </a:r>
            <a:endParaRPr lang="ru-RU" sz="3600" smtClean="0">
              <a:solidFill>
                <a:srgbClr val="203E91"/>
              </a:solidFill>
            </a:endParaRPr>
          </a:p>
        </p:txBody>
      </p:sp>
      <p:sp>
        <p:nvSpPr>
          <p:cNvPr id="4" name="Нижний колонтитул 3"/>
          <p:cNvSpPr>
            <a:spLocks noGrp="1"/>
          </p:cNvSpPr>
          <p:nvPr>
            <p:ph type="ftr" sz="quarter" idx="11"/>
          </p:nvPr>
        </p:nvSpPr>
        <p:spPr/>
        <p:txBody>
          <a:bodyPr/>
          <a:lstStyle/>
          <a:p>
            <a:pPr>
              <a:defRPr/>
            </a:pPr>
            <a:r>
              <a:rPr lang="en-US"/>
              <a:t>Vienna, WCSA, November  2012</a:t>
            </a:r>
            <a:endParaRPr lang="ru-RU" dirty="0"/>
          </a:p>
        </p:txBody>
      </p:sp>
      <p:sp>
        <p:nvSpPr>
          <p:cNvPr id="5" name="Номер слайда 4"/>
          <p:cNvSpPr>
            <a:spLocks noGrp="1"/>
          </p:cNvSpPr>
          <p:nvPr>
            <p:ph type="sldNum" sz="quarter" idx="12"/>
          </p:nvPr>
        </p:nvSpPr>
        <p:spPr/>
        <p:txBody>
          <a:bodyPr/>
          <a:lstStyle/>
          <a:p>
            <a:pPr>
              <a:defRPr/>
            </a:pPr>
            <a:fld id="{25D79D28-6148-4F38-809C-4FF5E227F137}" type="slidenum">
              <a:rPr lang="ru-RU"/>
              <a:pPr>
                <a:defRPr/>
              </a:pPr>
              <a:t>8</a:t>
            </a:fld>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57200" y="457200"/>
            <a:ext cx="8229600" cy="1643063"/>
          </a:xfrm>
        </p:spPr>
        <p:txBody>
          <a:bodyPr>
            <a:normAutofit fontScale="90000"/>
          </a:bodyPr>
          <a:lstStyle/>
          <a:p>
            <a:pPr eaLnBrk="1" fontAlgn="auto" hangingPunct="1">
              <a:spcAft>
                <a:spcPts val="0"/>
              </a:spcAft>
              <a:defRPr/>
            </a:pPr>
            <a:r>
              <a:rPr lang="en-US" sz="2400" dirty="0" smtClean="0">
                <a:solidFill>
                  <a:schemeClr val="tx1"/>
                </a:solidFill>
              </a:rPr>
              <a:t>HUMAN SOCIETY </a:t>
            </a:r>
            <a:r>
              <a:rPr lang="en-US" sz="2400" b="0" dirty="0" smtClean="0">
                <a:solidFill>
                  <a:schemeClr val="tx1"/>
                </a:solidFill>
                <a:effectLst/>
                <a:latin typeface="Arial" charset="0"/>
              </a:rPr>
              <a:t>is  seen as a multiple inter-related social system, within the main “sociological co-ordinates” being </a:t>
            </a:r>
            <a:r>
              <a:rPr lang="en-US" sz="2400" b="0" i="1" dirty="0" smtClean="0">
                <a:solidFill>
                  <a:schemeClr val="tx1"/>
                </a:solidFill>
                <a:effectLst/>
                <a:latin typeface="Arial" charset="0"/>
              </a:rPr>
              <a:t>economy</a:t>
            </a:r>
            <a:r>
              <a:rPr lang="en-US" sz="2400" b="0" dirty="0" smtClean="0">
                <a:solidFill>
                  <a:schemeClr val="tx1"/>
                </a:solidFill>
                <a:effectLst/>
                <a:latin typeface="Arial" charset="0"/>
              </a:rPr>
              <a:t>, </a:t>
            </a:r>
            <a:r>
              <a:rPr lang="en-US" sz="2400" b="0" i="1" dirty="0" smtClean="0">
                <a:solidFill>
                  <a:schemeClr val="tx1"/>
                </a:solidFill>
                <a:effectLst/>
                <a:latin typeface="Arial" charset="0"/>
              </a:rPr>
              <a:t>politics</a:t>
            </a:r>
            <a:r>
              <a:rPr lang="en-US" sz="2400" b="0" dirty="0" smtClean="0">
                <a:solidFill>
                  <a:schemeClr val="tx1"/>
                </a:solidFill>
                <a:effectLst/>
                <a:latin typeface="Arial" charset="0"/>
              </a:rPr>
              <a:t> and </a:t>
            </a:r>
            <a:r>
              <a:rPr lang="en-US" sz="2400" b="0" i="1" dirty="0" smtClean="0">
                <a:solidFill>
                  <a:schemeClr val="tx1"/>
                </a:solidFill>
                <a:effectLst/>
                <a:latin typeface="Arial" charset="0"/>
              </a:rPr>
              <a:t>ideology</a:t>
            </a:r>
            <a:r>
              <a:rPr lang="en-US" sz="2400" b="0" dirty="0" smtClean="0">
                <a:solidFill>
                  <a:schemeClr val="tx1"/>
                </a:solidFill>
                <a:effectLst/>
                <a:latin typeface="Arial" charset="0"/>
              </a:rPr>
              <a:t>. These value spheres are strongly interrelated morphologically as parts or sides or components of a whole.</a:t>
            </a:r>
            <a:r>
              <a:rPr lang="ru-RU" sz="2400" b="0" dirty="0" smtClean="0">
                <a:solidFill>
                  <a:schemeClr val="tx1"/>
                </a:solidFill>
                <a:effectLst/>
              </a:rPr>
              <a:t> </a:t>
            </a:r>
            <a:r>
              <a:rPr lang="en-US" sz="2000" b="0" dirty="0" smtClean="0">
                <a:solidFill>
                  <a:schemeClr val="tx1"/>
                </a:solidFill>
                <a:effectLst/>
                <a:latin typeface="Arial" charset="0"/>
              </a:rPr>
              <a:t/>
            </a:r>
            <a:br>
              <a:rPr lang="en-US" sz="2000" b="0" dirty="0" smtClean="0">
                <a:solidFill>
                  <a:schemeClr val="tx1"/>
                </a:solidFill>
                <a:effectLst/>
                <a:latin typeface="Arial" charset="0"/>
              </a:rPr>
            </a:br>
            <a:endParaRPr lang="ru-RU" sz="2000" b="0" dirty="0" smtClean="0">
              <a:effectLst/>
            </a:endParaRPr>
          </a:p>
        </p:txBody>
      </p:sp>
      <p:sp>
        <p:nvSpPr>
          <p:cNvPr id="14" name="Нижний колонтитул 13"/>
          <p:cNvSpPr>
            <a:spLocks noGrp="1"/>
          </p:cNvSpPr>
          <p:nvPr>
            <p:ph type="ftr" sz="quarter" idx="11"/>
          </p:nvPr>
        </p:nvSpPr>
        <p:spPr/>
        <p:txBody>
          <a:bodyPr/>
          <a:lstStyle/>
          <a:p>
            <a:pPr>
              <a:defRPr/>
            </a:pPr>
            <a:r>
              <a:rPr lang="en-US"/>
              <a:t>Vienna, WCSA, November  2012</a:t>
            </a:r>
            <a:endParaRPr lang="ru-RU" dirty="0"/>
          </a:p>
        </p:txBody>
      </p:sp>
      <p:sp>
        <p:nvSpPr>
          <p:cNvPr id="13" name="Номер слайда 12"/>
          <p:cNvSpPr>
            <a:spLocks noGrp="1"/>
          </p:cNvSpPr>
          <p:nvPr>
            <p:ph type="sldNum" sz="quarter" idx="12"/>
          </p:nvPr>
        </p:nvSpPr>
        <p:spPr/>
        <p:txBody>
          <a:bodyPr/>
          <a:lstStyle/>
          <a:p>
            <a:pPr>
              <a:defRPr/>
            </a:pPr>
            <a:fld id="{B005D66D-E276-4E26-B8C4-76F5FC2F2E53}" type="slidenum">
              <a:rPr lang="ru-RU"/>
              <a:pPr>
                <a:defRPr/>
              </a:pPr>
              <a:t>9</a:t>
            </a:fld>
            <a:endParaRPr lang="ru-RU" dirty="0"/>
          </a:p>
        </p:txBody>
      </p:sp>
      <p:grpSp>
        <p:nvGrpSpPr>
          <p:cNvPr id="2" name="Group 13"/>
          <p:cNvGrpSpPr>
            <a:grpSpLocks/>
          </p:cNvGrpSpPr>
          <p:nvPr/>
        </p:nvGrpSpPr>
        <p:grpSpPr bwMode="auto">
          <a:xfrm>
            <a:off x="684213" y="2924175"/>
            <a:ext cx="4052887" cy="2879725"/>
            <a:chOff x="2195513" y="2133600"/>
            <a:chExt cx="4052887" cy="2879725"/>
          </a:xfrm>
          <a:noFill/>
        </p:grpSpPr>
        <p:sp>
          <p:nvSpPr>
            <p:cNvPr id="27655" name="Line 4"/>
            <p:cNvSpPr>
              <a:spLocks noChangeShapeType="1"/>
            </p:cNvSpPr>
            <p:nvPr/>
          </p:nvSpPr>
          <p:spPr bwMode="auto">
            <a:xfrm flipV="1">
              <a:off x="4211638" y="2133600"/>
              <a:ext cx="3175" cy="1800225"/>
            </a:xfrm>
            <a:prstGeom prst="line">
              <a:avLst/>
            </a:prstGeom>
            <a:grpFill/>
            <a:ln w="57150">
              <a:solidFill>
                <a:schemeClr val="tx1"/>
              </a:solidFill>
              <a:round/>
              <a:headEnd/>
              <a:tailEnd type="triangle" w="med" len="med"/>
            </a:ln>
          </p:spPr>
          <p:txBody>
            <a:bodyPr/>
            <a:lstStyle/>
            <a:p>
              <a:pPr>
                <a:defRPr/>
              </a:pPr>
              <a:endParaRPr lang="en-US" dirty="0"/>
            </a:p>
          </p:txBody>
        </p:sp>
        <p:sp>
          <p:nvSpPr>
            <p:cNvPr id="27656" name="Line 5"/>
            <p:cNvSpPr>
              <a:spLocks noChangeShapeType="1"/>
            </p:cNvSpPr>
            <p:nvPr/>
          </p:nvSpPr>
          <p:spPr bwMode="auto">
            <a:xfrm flipH="1">
              <a:off x="2987675" y="3860800"/>
              <a:ext cx="1257300" cy="1028700"/>
            </a:xfrm>
            <a:prstGeom prst="line">
              <a:avLst/>
            </a:prstGeom>
            <a:grpFill/>
            <a:ln w="57150">
              <a:solidFill>
                <a:schemeClr val="tx1"/>
              </a:solidFill>
              <a:round/>
              <a:headEnd/>
              <a:tailEnd type="triangle" w="med" len="med"/>
            </a:ln>
          </p:spPr>
          <p:txBody>
            <a:bodyPr/>
            <a:lstStyle/>
            <a:p>
              <a:pPr>
                <a:defRPr/>
              </a:pPr>
              <a:endParaRPr lang="en-US" dirty="0"/>
            </a:p>
          </p:txBody>
        </p:sp>
        <p:sp>
          <p:nvSpPr>
            <p:cNvPr id="27657" name="Line 6"/>
            <p:cNvSpPr>
              <a:spLocks noChangeShapeType="1"/>
            </p:cNvSpPr>
            <p:nvPr/>
          </p:nvSpPr>
          <p:spPr bwMode="auto">
            <a:xfrm>
              <a:off x="4211960" y="3861048"/>
              <a:ext cx="1828800" cy="571500"/>
            </a:xfrm>
            <a:prstGeom prst="line">
              <a:avLst/>
            </a:prstGeom>
            <a:grpFill/>
            <a:ln w="57150">
              <a:solidFill>
                <a:schemeClr val="tx1"/>
              </a:solidFill>
              <a:round/>
              <a:headEnd/>
              <a:tailEnd type="triangle" w="med" len="med"/>
            </a:ln>
          </p:spPr>
          <p:txBody>
            <a:bodyPr/>
            <a:lstStyle/>
            <a:p>
              <a:pPr>
                <a:defRPr/>
              </a:pPr>
              <a:endParaRPr lang="en-US" dirty="0"/>
            </a:p>
          </p:txBody>
        </p:sp>
        <p:sp>
          <p:nvSpPr>
            <p:cNvPr id="27658" name="Text Box 9"/>
            <p:cNvSpPr txBox="1">
              <a:spLocks noChangeArrowheads="1"/>
            </p:cNvSpPr>
            <p:nvPr/>
          </p:nvSpPr>
          <p:spPr bwMode="auto">
            <a:xfrm>
              <a:off x="3563938" y="4581525"/>
              <a:ext cx="2187575" cy="431800"/>
            </a:xfrm>
            <a:prstGeom prst="rect">
              <a:avLst/>
            </a:prstGeom>
            <a:grpFill/>
            <a:ln w="9525">
              <a:noFill/>
              <a:miter lim="800000"/>
              <a:headEnd/>
              <a:tailEnd/>
            </a:ln>
          </p:spPr>
          <p:txBody>
            <a:bodyPr/>
            <a:lstStyle/>
            <a:p>
              <a:pPr algn="ctr">
                <a:defRPr/>
              </a:pPr>
              <a:r>
                <a:rPr lang="en-US" dirty="0"/>
                <a:t>Economy</a:t>
              </a:r>
              <a:endParaRPr lang="ru-RU" dirty="0"/>
            </a:p>
          </p:txBody>
        </p:sp>
        <p:sp>
          <p:nvSpPr>
            <p:cNvPr id="27659" name="Rectangle 10"/>
            <p:cNvSpPr>
              <a:spLocks noChangeArrowheads="1"/>
            </p:cNvSpPr>
            <p:nvPr/>
          </p:nvSpPr>
          <p:spPr bwMode="auto">
            <a:xfrm>
              <a:off x="2195513" y="2997200"/>
              <a:ext cx="1655762" cy="719138"/>
            </a:xfrm>
            <a:prstGeom prst="rect">
              <a:avLst/>
            </a:prstGeom>
            <a:grpFill/>
            <a:ln w="9525">
              <a:noFill/>
              <a:miter lim="800000"/>
              <a:headEnd/>
              <a:tailEnd/>
            </a:ln>
          </p:spPr>
          <p:txBody>
            <a:bodyPr wrap="none" anchor="ctr"/>
            <a:lstStyle/>
            <a:p>
              <a:pPr algn="ctr">
                <a:defRPr/>
              </a:pPr>
              <a:r>
                <a:rPr lang="en-US" dirty="0"/>
                <a:t>Politics</a:t>
              </a:r>
              <a:endParaRPr lang="ru-RU" dirty="0"/>
            </a:p>
          </p:txBody>
        </p:sp>
        <p:sp>
          <p:nvSpPr>
            <p:cNvPr id="27660" name="Text Box 12"/>
            <p:cNvSpPr txBox="1">
              <a:spLocks noChangeArrowheads="1"/>
            </p:cNvSpPr>
            <p:nvPr/>
          </p:nvSpPr>
          <p:spPr bwMode="auto">
            <a:xfrm>
              <a:off x="4787900" y="3141663"/>
              <a:ext cx="1460500" cy="366712"/>
            </a:xfrm>
            <a:prstGeom prst="rect">
              <a:avLst/>
            </a:prstGeom>
            <a:grpFill/>
            <a:ln w="9525">
              <a:noFill/>
              <a:miter lim="800000"/>
              <a:headEnd/>
              <a:tailEnd/>
            </a:ln>
          </p:spPr>
          <p:txBody>
            <a:bodyPr>
              <a:spAutoFit/>
            </a:bodyPr>
            <a:lstStyle/>
            <a:p>
              <a:pPr>
                <a:defRPr/>
              </a:pPr>
              <a:r>
                <a:rPr lang="en-US" dirty="0"/>
                <a:t>Ideology</a:t>
              </a:r>
              <a:endParaRPr lang="ru-RU" dirty="0"/>
            </a:p>
          </p:txBody>
        </p:sp>
      </p:grpSp>
      <p:cxnSp>
        <p:nvCxnSpPr>
          <p:cNvPr id="16" name="Прямая соединительная линия 15"/>
          <p:cNvCxnSpPr/>
          <p:nvPr/>
        </p:nvCxnSpPr>
        <p:spPr>
          <a:xfrm flipH="1">
            <a:off x="1600200" y="3048000"/>
            <a:ext cx="1066800" cy="2514600"/>
          </a:xfrm>
          <a:prstGeom prst="line">
            <a:avLst/>
          </a:prstGeom>
        </p:spPr>
        <p:style>
          <a:lnRef idx="1">
            <a:schemeClr val="dk1"/>
          </a:lnRef>
          <a:fillRef idx="0">
            <a:schemeClr val="dk1"/>
          </a:fillRef>
          <a:effectRef idx="0">
            <a:schemeClr val="dk1"/>
          </a:effectRef>
          <a:fontRef idx="minor">
            <a:schemeClr val="tx1"/>
          </a:fontRef>
        </p:style>
      </p:cxnSp>
      <p:cxnSp>
        <p:nvCxnSpPr>
          <p:cNvPr id="22" name="Прямая соединительная линия 21"/>
          <p:cNvCxnSpPr/>
          <p:nvPr/>
        </p:nvCxnSpPr>
        <p:spPr>
          <a:xfrm>
            <a:off x="2667000" y="2971800"/>
            <a:ext cx="1752600" cy="2133600"/>
          </a:xfrm>
          <a:prstGeom prst="line">
            <a:avLst/>
          </a:prstGeom>
        </p:spPr>
        <p:style>
          <a:lnRef idx="1">
            <a:schemeClr val="dk1"/>
          </a:lnRef>
          <a:fillRef idx="0">
            <a:schemeClr val="dk1"/>
          </a:fillRef>
          <a:effectRef idx="0">
            <a:schemeClr val="dk1"/>
          </a:effectRef>
          <a:fontRef idx="minor">
            <a:schemeClr val="tx1"/>
          </a:fontRef>
        </p:style>
      </p:cxnSp>
      <p:cxnSp>
        <p:nvCxnSpPr>
          <p:cNvPr id="24" name="Прямая соединительная линия 23"/>
          <p:cNvCxnSpPr/>
          <p:nvPr/>
        </p:nvCxnSpPr>
        <p:spPr>
          <a:xfrm flipV="1">
            <a:off x="1524000" y="5181600"/>
            <a:ext cx="3052763" cy="457200"/>
          </a:xfrm>
          <a:prstGeom prst="line">
            <a:avLst/>
          </a:prstGeom>
        </p:spPr>
        <p:style>
          <a:lnRef idx="1">
            <a:schemeClr val="dk1"/>
          </a:lnRef>
          <a:fillRef idx="0">
            <a:schemeClr val="dk1"/>
          </a:fillRef>
          <a:effectRef idx="0">
            <a:schemeClr val="dk1"/>
          </a:effectRef>
          <a:fontRef idx="minor">
            <a:schemeClr val="tx1"/>
          </a:fontRef>
        </p:style>
      </p:cxnSp>
      <p:sp>
        <p:nvSpPr>
          <p:cNvPr id="12297" name="Прямоугольник 26"/>
          <p:cNvSpPr>
            <a:spLocks noChangeArrowheads="1"/>
          </p:cNvSpPr>
          <p:nvPr/>
        </p:nvSpPr>
        <p:spPr bwMode="auto">
          <a:xfrm>
            <a:off x="5715000" y="2590800"/>
            <a:ext cx="2971800" cy="1631950"/>
          </a:xfrm>
          <a:prstGeom prst="rect">
            <a:avLst/>
          </a:prstGeom>
          <a:noFill/>
          <a:ln w="9525">
            <a:noFill/>
            <a:miter lim="800000"/>
            <a:headEnd/>
            <a:tailEnd/>
          </a:ln>
        </p:spPr>
        <p:txBody>
          <a:bodyPr>
            <a:spAutoFit/>
          </a:bodyPr>
          <a:lstStyle/>
          <a:p>
            <a:r>
              <a:rPr lang="en-US" sz="2000"/>
              <a:t>Structure of economic, political and </a:t>
            </a:r>
          </a:p>
          <a:p>
            <a:r>
              <a:rPr lang="en-US" sz="2000"/>
              <a:t>ideological institutions defines as an </a:t>
            </a:r>
            <a:r>
              <a:rPr lang="en-US" sz="2000" b="1"/>
              <a:t>institutional matrix</a:t>
            </a:r>
            <a:endParaRPr lang="ru-RU" sz="2000" b="1"/>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Override>
</file>

<file path=docProps/app.xml><?xml version="1.0" encoding="utf-8"?>
<Properties xmlns="http://schemas.openxmlformats.org/officeDocument/2006/extended-properties" xmlns:vt="http://schemas.openxmlformats.org/officeDocument/2006/docPropsVTypes">
  <Template>Apex</Template>
  <TotalTime>3750</TotalTime>
  <Words>3418</Words>
  <Application>Microsoft Office PowerPoint</Application>
  <PresentationFormat>Экран (4:3)</PresentationFormat>
  <Paragraphs>329</Paragraphs>
  <Slides>26</Slides>
  <Notes>14</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1</vt:i4>
      </vt:variant>
      <vt:variant>
        <vt:lpstr>Заголовки слайдов</vt:lpstr>
      </vt:variant>
      <vt:variant>
        <vt:i4>26</vt:i4>
      </vt:variant>
    </vt:vector>
  </HeadingPairs>
  <TitlesOfParts>
    <vt:vector size="38" baseType="lpstr">
      <vt:lpstr>Arial</vt:lpstr>
      <vt:lpstr>Times New Roman</vt:lpstr>
      <vt:lpstr>Wingdings 2</vt:lpstr>
      <vt:lpstr>Wingdings</vt:lpstr>
      <vt:lpstr>Wingdings 3</vt:lpstr>
      <vt:lpstr>Book Antiqua</vt:lpstr>
      <vt:lpstr>Lucida Sans</vt:lpstr>
      <vt:lpstr>Batang</vt:lpstr>
      <vt:lpstr>Calibri</vt:lpstr>
      <vt:lpstr>Tahoma</vt:lpstr>
      <vt:lpstr>Verdana</vt:lpstr>
      <vt:lpstr>Апекс</vt:lpstr>
      <vt:lpstr> Systemic Methodology for Integration of Social Mental and Institutional  Models    </vt:lpstr>
      <vt:lpstr>Outline</vt:lpstr>
      <vt:lpstr>Introduction </vt:lpstr>
      <vt:lpstr>Psychological Research Project:   Social Mental Models </vt:lpstr>
      <vt:lpstr>How Many Types of  Social Mental Models are There?</vt:lpstr>
      <vt:lpstr>Слайд 6</vt:lpstr>
      <vt:lpstr>Social Mental Models: Description</vt:lpstr>
      <vt:lpstr>Sociological Research Project:  Institutional Models</vt:lpstr>
      <vt:lpstr>HUMAN SOCIETY is  seen as a multiple inter-related social system, within the main “sociological co-ordinates” being economy, politics and ideology. These value spheres are strongly interrelated morphologically as parts or sides or components of a whole.  </vt:lpstr>
      <vt:lpstr>  Historical observations and empirical research as well as mathematical modelling provide a ground for our hypothesis about two particular interacting types of institutional matrices:           X- and Y-matrices</vt:lpstr>
      <vt:lpstr>Combinations of X- and Y-matrices</vt:lpstr>
      <vt:lpstr> Institutions of X- and Y-matrices  in the Economy and their Functions </vt:lpstr>
      <vt:lpstr>Institutions of X- and Y-matrices   in Politics and their Functions </vt:lpstr>
      <vt:lpstr>Institutions of X- and Y-matrices  in Ideology and their Functions</vt:lpstr>
      <vt:lpstr>Why X- or Y-matrix Institutions Prevail? </vt:lpstr>
      <vt:lpstr>Coincidence of Nation-states Classifications in the Psychological and Sociological Research Projects</vt:lpstr>
      <vt:lpstr>Complementarity of Models</vt:lpstr>
      <vt:lpstr>Systemic Methodology as a Basis for Multi-Disciplinary Synthesis  </vt:lpstr>
      <vt:lpstr>Mechanisms of Reproduction for Social Mental and institutional Models </vt:lpstr>
      <vt:lpstr>Environment as a Key Factor  for Both Social Mental Models and     Institutional Matrices</vt:lpstr>
      <vt:lpstr>Слайд 21</vt:lpstr>
      <vt:lpstr>Stable Combination of Social Mental Models and Institutional Matrices</vt:lpstr>
      <vt:lpstr>Proportion of GDP produced by countries  with a prevailing X- and Y-matrix, 1820-2008 (Maddison Data Base, sample of 34 nations~75% of World GDP)  X-matrix countries: China, India, Japan, Brazil and former USSR countries. Y-matrix countries:  Western Europe including Austria, Belgium, Denmark, Finland, France, Germany, Italy, Netherlands, Norway, Sweden, Switzerland and United Kingdom and Western Offshoots including Australia, New Zealand, Canada and United States. </vt:lpstr>
      <vt:lpstr>Recent  References</vt:lpstr>
      <vt:lpstr>Conclusion</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314</cp:revision>
  <cp:lastPrinted>1601-01-01T00:00:00Z</cp:lastPrinted>
  <dcterms:created xsi:type="dcterms:W3CDTF">1601-01-01T00:00:00Z</dcterms:created>
  <dcterms:modified xsi:type="dcterms:W3CDTF">2012-11-19T06:45:28Z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