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312" r:id="rId3"/>
    <p:sldId id="554" r:id="rId4"/>
    <p:sldId id="558" r:id="rId5"/>
    <p:sldId id="267" r:id="rId6"/>
    <p:sldId id="314" r:id="rId7"/>
    <p:sldId id="553" r:id="rId8"/>
    <p:sldId id="559" r:id="rId9"/>
    <p:sldId id="560" r:id="rId10"/>
    <p:sldId id="561" r:id="rId11"/>
    <p:sldId id="562" r:id="rId12"/>
    <p:sldId id="564" r:id="rId13"/>
    <p:sldId id="315" r:id="rId14"/>
    <p:sldId id="563" r:id="rId15"/>
    <p:sldId id="272" r:id="rId16"/>
    <p:sldId id="565" r:id="rId17"/>
    <p:sldId id="566" r:id="rId18"/>
    <p:sldId id="567" r:id="rId19"/>
    <p:sldId id="273" r:id="rId20"/>
    <p:sldId id="514" r:id="rId21"/>
    <p:sldId id="548" r:id="rId22"/>
    <p:sldId id="568" r:id="rId23"/>
    <p:sldId id="313" r:id="rId24"/>
    <p:sldId id="294" r:id="rId25"/>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vetlana Kirdina" initials="SK" lastIdx="1" clrIdx="0">
    <p:extLst>
      <p:ext uri="{19B8F6BF-5375-455C-9EA6-DF929625EA0E}">
        <p15:presenceInfo xmlns:p15="http://schemas.microsoft.com/office/powerpoint/2012/main" userId="5bc42092c5dd30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78751" autoAdjust="0"/>
  </p:normalViewPr>
  <p:slideViewPr>
    <p:cSldViewPr>
      <p:cViewPr varScale="1">
        <p:scale>
          <a:sx n="65" d="100"/>
          <a:sy n="65" d="100"/>
        </p:scale>
        <p:origin x="1220" y="4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FA3D3-0B8C-44F2-B723-3A394BFDA8CB}" type="datetimeFigureOut">
              <a:rPr lang="ru-RU" smtClean="0"/>
              <a:t>04.09.2019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9492E9-B0F1-4115-A64D-234B43B4D05D}" type="slidenum">
              <a:rPr lang="ru-RU" smtClean="0"/>
              <a:t>‹#›</a:t>
            </a:fld>
            <a:endParaRPr lang="ru-RU"/>
          </a:p>
        </p:txBody>
      </p:sp>
    </p:spTree>
    <p:extLst>
      <p:ext uri="{BB962C8B-B14F-4D97-AF65-F5344CB8AC3E}">
        <p14:creationId xmlns:p14="http://schemas.microsoft.com/office/powerpoint/2010/main" val="2883571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a:t>
            </a:fld>
            <a:endParaRPr lang="ru-RU"/>
          </a:p>
        </p:txBody>
      </p:sp>
    </p:spTree>
    <p:extLst>
      <p:ext uri="{BB962C8B-B14F-4D97-AF65-F5344CB8AC3E}">
        <p14:creationId xmlns:p14="http://schemas.microsoft.com/office/powerpoint/2010/main" val="840539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2</a:t>
            </a:fld>
            <a:endParaRPr lang="ru-RU"/>
          </a:p>
        </p:txBody>
      </p:sp>
    </p:spTree>
    <p:extLst>
      <p:ext uri="{BB962C8B-B14F-4D97-AF65-F5344CB8AC3E}">
        <p14:creationId xmlns:p14="http://schemas.microsoft.com/office/powerpoint/2010/main" val="2517359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3</a:t>
            </a:fld>
            <a:endParaRPr lang="ru-RU"/>
          </a:p>
        </p:txBody>
      </p:sp>
    </p:spTree>
    <p:extLst>
      <p:ext uri="{BB962C8B-B14F-4D97-AF65-F5344CB8AC3E}">
        <p14:creationId xmlns:p14="http://schemas.microsoft.com/office/powerpoint/2010/main" val="201106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It motivated me to prepare the paper with the following structure:</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5</a:t>
            </a:fld>
            <a:endParaRPr lang="ru-RU"/>
          </a:p>
        </p:txBody>
      </p:sp>
    </p:spTree>
    <p:extLst>
      <p:ext uri="{BB962C8B-B14F-4D97-AF65-F5344CB8AC3E}">
        <p14:creationId xmlns:p14="http://schemas.microsoft.com/office/powerpoint/2010/main" val="4286116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7B9492E9-B0F1-4115-A64D-234B43B4D05D}" type="slidenum">
              <a:rPr lang="ru-RU" smtClean="0"/>
              <a:t>6</a:t>
            </a:fld>
            <a:endParaRPr lang="ru-RU"/>
          </a:p>
        </p:txBody>
      </p:sp>
    </p:spTree>
    <p:extLst>
      <p:ext uri="{BB962C8B-B14F-4D97-AF65-F5344CB8AC3E}">
        <p14:creationId xmlns:p14="http://schemas.microsoft.com/office/powerpoint/2010/main" val="365673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15</a:t>
            </a:fld>
            <a:endParaRPr lang="ru-RU"/>
          </a:p>
        </p:txBody>
      </p:sp>
    </p:spTree>
    <p:extLst>
      <p:ext uri="{BB962C8B-B14F-4D97-AF65-F5344CB8AC3E}">
        <p14:creationId xmlns:p14="http://schemas.microsoft.com/office/powerpoint/2010/main" val="438716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19</a:t>
            </a:fld>
            <a:endParaRPr lang="ru-RU"/>
          </a:p>
        </p:txBody>
      </p:sp>
    </p:spTree>
    <p:extLst>
      <p:ext uri="{BB962C8B-B14F-4D97-AF65-F5344CB8AC3E}">
        <p14:creationId xmlns:p14="http://schemas.microsoft.com/office/powerpoint/2010/main" val="4086304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7B9492E9-B0F1-4115-A64D-234B43B4D05D}" type="slidenum">
              <a:rPr lang="ru-RU" smtClean="0"/>
              <a:t>21</a:t>
            </a:fld>
            <a:endParaRPr lang="ru-RU"/>
          </a:p>
        </p:txBody>
      </p:sp>
    </p:spTree>
    <p:extLst>
      <p:ext uri="{BB962C8B-B14F-4D97-AF65-F5344CB8AC3E}">
        <p14:creationId xmlns:p14="http://schemas.microsoft.com/office/powerpoint/2010/main" val="1566865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23</a:t>
            </a:fld>
            <a:endParaRPr lang="ru-RU"/>
          </a:p>
        </p:txBody>
      </p:sp>
    </p:spTree>
    <p:extLst>
      <p:ext uri="{BB962C8B-B14F-4D97-AF65-F5344CB8AC3E}">
        <p14:creationId xmlns:p14="http://schemas.microsoft.com/office/powerpoint/2010/main" val="92608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E5FFE6FF-AE57-4A3C-AEE9-1AB26C8593FF}" type="datetime1">
              <a:rPr lang="ru-RU" smtClean="0"/>
              <a:t>04.09.2019</a:t>
            </a:fld>
            <a:endParaRPr lang="ru-RU"/>
          </a:p>
        </p:txBody>
      </p:sp>
      <p:sp>
        <p:nvSpPr>
          <p:cNvPr id="5" name="Нижний колонтитул 4"/>
          <p:cNvSpPr>
            <a:spLocks noGrp="1"/>
          </p:cNvSpPr>
          <p:nvPr>
            <p:ph type="ftr" sz="quarter" idx="11"/>
          </p:nvPr>
        </p:nvSpPr>
        <p:spPr/>
        <p:txBody>
          <a:bodyPr/>
          <a:lstStyle/>
          <a:p>
            <a:r>
              <a:rPr lang="en-US"/>
              <a:t>2019,  Pushchino</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D26F654-C387-4D0F-94B3-162D6D05B702}" type="datetime1">
              <a:rPr lang="ru-RU" smtClean="0"/>
              <a:t>04.09.2019</a:t>
            </a:fld>
            <a:endParaRPr lang="ru-RU"/>
          </a:p>
        </p:txBody>
      </p:sp>
      <p:sp>
        <p:nvSpPr>
          <p:cNvPr id="5" name="Нижний колонтитул 4"/>
          <p:cNvSpPr>
            <a:spLocks noGrp="1"/>
          </p:cNvSpPr>
          <p:nvPr>
            <p:ph type="ftr" sz="quarter" idx="11"/>
          </p:nvPr>
        </p:nvSpPr>
        <p:spPr/>
        <p:txBody>
          <a:bodyPr/>
          <a:lstStyle/>
          <a:p>
            <a:r>
              <a:rPr lang="en-US"/>
              <a:t>2019,  Pushchino</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0FA4C95-8B84-43B9-8936-4730CB96A080}" type="datetime1">
              <a:rPr lang="ru-RU" smtClean="0"/>
              <a:t>04.09.2019</a:t>
            </a:fld>
            <a:endParaRPr lang="ru-RU"/>
          </a:p>
        </p:txBody>
      </p:sp>
      <p:sp>
        <p:nvSpPr>
          <p:cNvPr id="5" name="Нижний колонтитул 4"/>
          <p:cNvSpPr>
            <a:spLocks noGrp="1"/>
          </p:cNvSpPr>
          <p:nvPr>
            <p:ph type="ftr" sz="quarter" idx="11"/>
          </p:nvPr>
        </p:nvSpPr>
        <p:spPr/>
        <p:txBody>
          <a:bodyPr/>
          <a:lstStyle/>
          <a:p>
            <a:r>
              <a:rPr lang="en-US"/>
              <a:t>2019,  Pushchino</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Content Placeholder 2"/>
          <p:cNvSpPr>
            <a:spLocks noGrp="1"/>
          </p:cNvSpPr>
          <p:nvPr>
            <p:ph sz="half" idx="1"/>
          </p:nvPr>
        </p:nvSpPr>
        <p:spPr>
          <a:xfrm>
            <a:off x="457200" y="1200150"/>
            <a:ext cx="8229600" cy="1639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53942"/>
            <a:ext cx="8229600" cy="16406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fld id="{1B734678-F1FC-48FC-9B61-2BEAC9CB4F24}" type="datetime1">
              <a:rPr lang="ru-RU" smtClean="0"/>
              <a:t>04.09.2019</a:t>
            </a:fld>
            <a:endParaRPr lang="en-US"/>
          </a:p>
        </p:txBody>
      </p:sp>
      <p:sp>
        <p:nvSpPr>
          <p:cNvPr id="6" name="Rectangle 12"/>
          <p:cNvSpPr>
            <a:spLocks noGrp="1" noChangeArrowheads="1"/>
          </p:cNvSpPr>
          <p:nvPr>
            <p:ph type="ftr" sz="quarter" idx="11"/>
          </p:nvPr>
        </p:nvSpPr>
        <p:spPr>
          <a:ln/>
        </p:spPr>
        <p:txBody>
          <a:bodyPr/>
          <a:lstStyle>
            <a:lvl1pPr>
              <a:defRPr/>
            </a:lvl1pPr>
          </a:lstStyle>
          <a:p>
            <a:r>
              <a:rPr lang="en-US"/>
              <a:t>2019,  Pushchino</a:t>
            </a:r>
            <a:endParaRPr lang="ru-RU"/>
          </a:p>
        </p:txBody>
      </p:sp>
      <p:sp>
        <p:nvSpPr>
          <p:cNvPr id="7" name="Rectangle 13"/>
          <p:cNvSpPr>
            <a:spLocks noGrp="1" noChangeArrowheads="1"/>
          </p:cNvSpPr>
          <p:nvPr>
            <p:ph type="sldNum" sz="quarter" idx="12"/>
          </p:nvPr>
        </p:nvSpPr>
        <p:spPr>
          <a:ln/>
        </p:spPr>
        <p:txBody>
          <a:bodyPr/>
          <a:lstStyle>
            <a:lvl1pPr>
              <a:defRPr/>
            </a:lvl1pPr>
          </a:lstStyle>
          <a:p>
            <a:fld id="{E0BF3FFD-2CA9-4CAF-A496-FC4D677C06AA}" type="slidenum">
              <a:rPr lang="ru-RU"/>
              <a:pPr/>
              <a:t>‹#›</a:t>
            </a:fld>
            <a:endParaRPr lang="ru-RU"/>
          </a:p>
        </p:txBody>
      </p:sp>
    </p:spTree>
    <p:extLst>
      <p:ext uri="{BB962C8B-B14F-4D97-AF65-F5344CB8AC3E}">
        <p14:creationId xmlns:p14="http://schemas.microsoft.com/office/powerpoint/2010/main" val="262620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9101AF10-BA2B-4821-8BAE-BE5E10C19F02}" type="datetime1">
              <a:rPr lang="ru-RU" smtClean="0"/>
              <a:t>04.09.2019</a:t>
            </a:fld>
            <a:endParaRPr lang="ru-RU"/>
          </a:p>
        </p:txBody>
      </p:sp>
      <p:sp>
        <p:nvSpPr>
          <p:cNvPr id="5" name="Нижний колонтитул 4"/>
          <p:cNvSpPr>
            <a:spLocks noGrp="1"/>
          </p:cNvSpPr>
          <p:nvPr>
            <p:ph type="ftr" sz="quarter" idx="11"/>
          </p:nvPr>
        </p:nvSpPr>
        <p:spPr/>
        <p:txBody>
          <a:bodyPr/>
          <a:lstStyle/>
          <a:p>
            <a:r>
              <a:rPr lang="en-US"/>
              <a:t>2019,  Pushchino</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530792D-330B-4579-A923-5E9299E72F41}" type="datetime1">
              <a:rPr lang="ru-RU" smtClean="0"/>
              <a:t>04.09.2019</a:t>
            </a:fld>
            <a:endParaRPr lang="ru-RU"/>
          </a:p>
        </p:txBody>
      </p:sp>
      <p:sp>
        <p:nvSpPr>
          <p:cNvPr id="5" name="Нижний колонтитул 4"/>
          <p:cNvSpPr>
            <a:spLocks noGrp="1"/>
          </p:cNvSpPr>
          <p:nvPr>
            <p:ph type="ftr" sz="quarter" idx="11"/>
          </p:nvPr>
        </p:nvSpPr>
        <p:spPr/>
        <p:txBody>
          <a:bodyPr/>
          <a:lstStyle/>
          <a:p>
            <a:r>
              <a:rPr lang="en-US"/>
              <a:t>2019,  Pushchino</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56D92CFA-B82F-408B-82A2-A9D0BBCDC3A7}" type="datetime1">
              <a:rPr lang="ru-RU" smtClean="0"/>
              <a:t>04.09.2019</a:t>
            </a:fld>
            <a:endParaRPr lang="ru-RU"/>
          </a:p>
        </p:txBody>
      </p:sp>
      <p:sp>
        <p:nvSpPr>
          <p:cNvPr id="6" name="Нижний колонтитул 5"/>
          <p:cNvSpPr>
            <a:spLocks noGrp="1"/>
          </p:cNvSpPr>
          <p:nvPr>
            <p:ph type="ftr" sz="quarter" idx="11"/>
          </p:nvPr>
        </p:nvSpPr>
        <p:spPr/>
        <p:txBody>
          <a:bodyPr/>
          <a:lstStyle/>
          <a:p>
            <a:r>
              <a:rPr lang="en-US"/>
              <a:t>2019,  Pushchino</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9BE56109-5951-4259-998F-F88E7A262B8C}" type="datetime1">
              <a:rPr lang="ru-RU" smtClean="0"/>
              <a:t>04.09.2019</a:t>
            </a:fld>
            <a:endParaRPr lang="ru-RU"/>
          </a:p>
        </p:txBody>
      </p:sp>
      <p:sp>
        <p:nvSpPr>
          <p:cNvPr id="8" name="Нижний колонтитул 7"/>
          <p:cNvSpPr>
            <a:spLocks noGrp="1"/>
          </p:cNvSpPr>
          <p:nvPr>
            <p:ph type="ftr" sz="quarter" idx="11"/>
          </p:nvPr>
        </p:nvSpPr>
        <p:spPr/>
        <p:txBody>
          <a:bodyPr/>
          <a:lstStyle/>
          <a:p>
            <a:r>
              <a:rPr lang="en-US"/>
              <a:t>2019,  Pushchino</a:t>
            </a:r>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CF64A81-783A-4BDE-A69B-662785F004F5}" type="datetime1">
              <a:rPr lang="ru-RU" smtClean="0"/>
              <a:t>04.09.2019</a:t>
            </a:fld>
            <a:endParaRPr lang="ru-RU"/>
          </a:p>
        </p:txBody>
      </p:sp>
      <p:sp>
        <p:nvSpPr>
          <p:cNvPr id="4" name="Нижний колонтитул 3"/>
          <p:cNvSpPr>
            <a:spLocks noGrp="1"/>
          </p:cNvSpPr>
          <p:nvPr>
            <p:ph type="ftr" sz="quarter" idx="11"/>
          </p:nvPr>
        </p:nvSpPr>
        <p:spPr/>
        <p:txBody>
          <a:bodyPr/>
          <a:lstStyle/>
          <a:p>
            <a:r>
              <a:rPr lang="en-US"/>
              <a:t>2019,  Pushchino</a:t>
            </a:r>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398888B-B026-4E28-B958-90016215E5A6}" type="datetime1">
              <a:rPr lang="ru-RU" smtClean="0"/>
              <a:t>04.09.2019</a:t>
            </a:fld>
            <a:endParaRPr lang="ru-RU"/>
          </a:p>
        </p:txBody>
      </p:sp>
      <p:sp>
        <p:nvSpPr>
          <p:cNvPr id="3" name="Нижний колонтитул 2"/>
          <p:cNvSpPr>
            <a:spLocks noGrp="1"/>
          </p:cNvSpPr>
          <p:nvPr>
            <p:ph type="ftr" sz="quarter" idx="11"/>
          </p:nvPr>
        </p:nvSpPr>
        <p:spPr/>
        <p:txBody>
          <a:bodyPr/>
          <a:lstStyle/>
          <a:p>
            <a:r>
              <a:rPr lang="en-US"/>
              <a:t>2019,  Pushchino</a:t>
            </a:r>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8315A36E-0250-4604-9849-C9679D0CBCB0}" type="datetime1">
              <a:rPr lang="ru-RU" smtClean="0"/>
              <a:t>04.09.2019</a:t>
            </a:fld>
            <a:endParaRPr lang="ru-RU"/>
          </a:p>
        </p:txBody>
      </p:sp>
      <p:sp>
        <p:nvSpPr>
          <p:cNvPr id="6" name="Нижний колонтитул 5"/>
          <p:cNvSpPr>
            <a:spLocks noGrp="1"/>
          </p:cNvSpPr>
          <p:nvPr>
            <p:ph type="ftr" sz="quarter" idx="11"/>
          </p:nvPr>
        </p:nvSpPr>
        <p:spPr/>
        <p:txBody>
          <a:bodyPr/>
          <a:lstStyle/>
          <a:p>
            <a:r>
              <a:rPr lang="en-US"/>
              <a:t>2019,  Pushchino</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B68573E-CF0C-4D3F-AD00-13C262BB65CF}" type="datetime1">
              <a:rPr lang="ru-RU" smtClean="0"/>
              <a:t>04.09.2019</a:t>
            </a:fld>
            <a:endParaRPr lang="ru-RU"/>
          </a:p>
        </p:txBody>
      </p:sp>
      <p:sp>
        <p:nvSpPr>
          <p:cNvPr id="6" name="Нижний колонтитул 5"/>
          <p:cNvSpPr>
            <a:spLocks noGrp="1"/>
          </p:cNvSpPr>
          <p:nvPr>
            <p:ph type="ftr" sz="quarter" idx="11"/>
          </p:nvPr>
        </p:nvSpPr>
        <p:spPr/>
        <p:txBody>
          <a:bodyPr/>
          <a:lstStyle/>
          <a:p>
            <a:r>
              <a:rPr lang="en-US"/>
              <a:t>2019,  Pushchino</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4DCD2E7-0C03-423B-B106-508715F2CD86}" type="datetime1">
              <a:rPr lang="ru-RU" smtClean="0"/>
              <a:t>04.09.2019</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2019,  Pushchino</a:t>
            </a:r>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a:t> </a:t>
            </a:r>
            <a:br>
              <a:rPr lang="ru-RU" dirty="0"/>
            </a:br>
            <a:endParaRPr lang="ru-RU" dirty="0"/>
          </a:p>
        </p:txBody>
      </p:sp>
      <p:sp>
        <p:nvSpPr>
          <p:cNvPr id="3" name="Подзаголовок 2"/>
          <p:cNvSpPr>
            <a:spLocks noGrp="1"/>
          </p:cNvSpPr>
          <p:nvPr>
            <p:ph type="subTitle" idx="1"/>
          </p:nvPr>
        </p:nvSpPr>
        <p:spPr>
          <a:xfrm>
            <a:off x="1371600" y="3434441"/>
            <a:ext cx="6400800" cy="1314450"/>
          </a:xfrm>
        </p:spPr>
        <p:txBody>
          <a:bodyPr>
            <a:normAutofit fontScale="40000" lnSpcReduction="20000"/>
          </a:bodyPr>
          <a:lstStyle/>
          <a:p>
            <a:r>
              <a:rPr lang="en-US" sz="4900" b="1" dirty="0"/>
              <a:t>Svetlana Kirdina-Chandler</a:t>
            </a:r>
          </a:p>
          <a:p>
            <a:r>
              <a:rPr lang="en-US" sz="4900" dirty="0"/>
              <a:t>Institute of Economics, Russian Academy of Sciences,</a:t>
            </a:r>
          </a:p>
          <a:p>
            <a:r>
              <a:rPr lang="en-US" sz="4900" dirty="0"/>
              <a:t>Moscow, Russia</a:t>
            </a:r>
            <a:endParaRPr lang="ru-RU" dirty="0"/>
          </a:p>
        </p:txBody>
      </p:sp>
      <p:graphicFrame>
        <p:nvGraphicFramePr>
          <p:cNvPr id="5" name="Таблица 4">
            <a:extLst>
              <a:ext uri="{FF2B5EF4-FFF2-40B4-BE49-F238E27FC236}">
                <a16:creationId xmlns:a16="http://schemas.microsoft.com/office/drawing/2014/main" id="{CB954354-EB04-45FB-8AA0-CDA4A21C8EEA}"/>
              </a:ext>
            </a:extLst>
          </p:cNvPr>
          <p:cNvGraphicFramePr>
            <a:graphicFrameLocks noGrp="1"/>
          </p:cNvGraphicFramePr>
          <p:nvPr>
            <p:extLst>
              <p:ext uri="{D42A27DB-BD31-4B8C-83A1-F6EECF244321}">
                <p14:modId xmlns:p14="http://schemas.microsoft.com/office/powerpoint/2010/main" val="2000312134"/>
              </p:ext>
            </p:extLst>
          </p:nvPr>
        </p:nvGraphicFramePr>
        <p:xfrm>
          <a:off x="323528" y="202969"/>
          <a:ext cx="8363272" cy="3012180"/>
        </p:xfrm>
        <a:graphic>
          <a:graphicData uri="http://schemas.openxmlformats.org/drawingml/2006/table">
            <a:tbl>
              <a:tblPr firstRow="1" firstCol="1" bandRow="1"/>
              <a:tblGrid>
                <a:gridCol w="8363272">
                  <a:extLst>
                    <a:ext uri="{9D8B030D-6E8A-4147-A177-3AD203B41FA5}">
                      <a16:colId xmlns:a16="http://schemas.microsoft.com/office/drawing/2014/main" val="1054442648"/>
                    </a:ext>
                  </a:extLst>
                </a:gridCol>
              </a:tblGrid>
              <a:tr h="301218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ea typeface="+mn-ea"/>
                          <a:cs typeface="+mn-cs"/>
                        </a:rPr>
                        <a:t>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ea typeface="+mn-ea"/>
                          <a:cs typeface="+mn-cs"/>
                        </a:rPr>
                        <a:t>The mechanism of money circulation: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ea typeface="+mn-ea"/>
                          <a:cs typeface="+mn-cs"/>
                        </a:rPr>
                        <a:t>micro-macro-meso</a:t>
                      </a:r>
                    </a:p>
                  </a:txBody>
                  <a:tcPr marL="58616" marR="58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556573"/>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8218E0-4EDD-4EF2-9DEB-8BE4380F1DE1}"/>
              </a:ext>
            </a:extLst>
          </p:cNvPr>
          <p:cNvSpPr>
            <a:spLocks noGrp="1"/>
          </p:cNvSpPr>
          <p:nvPr>
            <p:ph type="title"/>
          </p:nvPr>
        </p:nvSpPr>
        <p:spPr>
          <a:xfrm>
            <a:off x="107504" y="205979"/>
            <a:ext cx="8784976" cy="857250"/>
          </a:xfrm>
        </p:spPr>
        <p:txBody>
          <a:bodyPr>
            <a:normAutofit fontScale="90000"/>
          </a:bodyPr>
          <a:lstStyle/>
          <a:p>
            <a:r>
              <a:rPr lang="en-US" dirty="0"/>
              <a:t>Money institution as a functional structure</a:t>
            </a:r>
            <a:endParaRPr lang="ru-RU" dirty="0"/>
          </a:p>
        </p:txBody>
      </p:sp>
      <p:sp>
        <p:nvSpPr>
          <p:cNvPr id="3" name="Объект 2">
            <a:extLst>
              <a:ext uri="{FF2B5EF4-FFF2-40B4-BE49-F238E27FC236}">
                <a16:creationId xmlns:a16="http://schemas.microsoft.com/office/drawing/2014/main" id="{AB6DF529-53C7-4AAE-8BDB-1A855AC08CDF}"/>
              </a:ext>
            </a:extLst>
          </p:cNvPr>
          <p:cNvSpPr>
            <a:spLocks noGrp="1"/>
          </p:cNvSpPr>
          <p:nvPr>
            <p:ph idx="1"/>
          </p:nvPr>
        </p:nvSpPr>
        <p:spPr>
          <a:xfrm>
            <a:off x="457200" y="1509713"/>
            <a:ext cx="8229600" cy="2862237"/>
          </a:xfrm>
        </p:spPr>
        <p:txBody>
          <a:bodyPr>
            <a:normAutofit fontScale="70000" lnSpcReduction="20000"/>
          </a:bodyPr>
          <a:lstStyle/>
          <a:p>
            <a:r>
              <a:rPr lang="ru-RU" dirty="0"/>
              <a:t>    </a:t>
            </a:r>
            <a:r>
              <a:rPr lang="en-US" dirty="0"/>
              <a:t>Money institution function is to ensure the commensurability of the most important proportions in economic processes and the translation (circulation) of the necessary information in the structures of the economic system.</a:t>
            </a:r>
          </a:p>
          <a:p>
            <a:r>
              <a:rPr lang="ru-RU" dirty="0"/>
              <a:t>    </a:t>
            </a:r>
            <a:r>
              <a:rPr lang="en-US" dirty="0"/>
              <a:t> “Money is a bunch of socially </a:t>
            </a:r>
            <a:r>
              <a:rPr lang="en-US" dirty="0" err="1"/>
              <a:t>recognised</a:t>
            </a:r>
            <a:r>
              <a:rPr lang="en-US" dirty="0"/>
              <a:t> information with independent value, information about the amount of value that business entities </a:t>
            </a:r>
            <a:r>
              <a:rPr lang="en-US" dirty="0" err="1"/>
              <a:t>recognise</a:t>
            </a:r>
            <a:r>
              <a:rPr lang="en-US" dirty="0"/>
              <a:t> in transactions related to goods and services ...” (</a:t>
            </a:r>
            <a:r>
              <a:rPr lang="en-US" dirty="0" err="1"/>
              <a:t>Surikov</a:t>
            </a:r>
            <a:r>
              <a:rPr lang="en-US" dirty="0"/>
              <a:t>, 2015, p. 35), regardless of what kind of the economic system - market or redistributive, - </a:t>
            </a:r>
            <a:r>
              <a:rPr lang="en-US" sz="3100" dirty="0">
                <a:solidFill>
                  <a:prstClr val="black"/>
                </a:solidFill>
              </a:rPr>
              <a:t>these processes occur. </a:t>
            </a:r>
            <a:endParaRPr lang="ru-RU" dirty="0"/>
          </a:p>
        </p:txBody>
      </p:sp>
      <p:sp>
        <p:nvSpPr>
          <p:cNvPr id="4" name="Нижний колонтитул 3">
            <a:extLst>
              <a:ext uri="{FF2B5EF4-FFF2-40B4-BE49-F238E27FC236}">
                <a16:creationId xmlns:a16="http://schemas.microsoft.com/office/drawing/2014/main" id="{7B54B0ED-CF0D-4C0E-B736-32514618F979}"/>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7D270E01-9908-4ACA-A6F1-C04C7DE3BF6C}"/>
              </a:ext>
            </a:extLst>
          </p:cNvPr>
          <p:cNvSpPr>
            <a:spLocks noGrp="1"/>
          </p:cNvSpPr>
          <p:nvPr>
            <p:ph type="sldNum" sz="quarter" idx="12"/>
          </p:nvPr>
        </p:nvSpPr>
        <p:spPr/>
        <p:txBody>
          <a:bodyPr/>
          <a:lstStyle/>
          <a:p>
            <a:fld id="{725C68B6-61C2-468F-89AB-4B9F7531AA68}" type="slidenum">
              <a:rPr lang="ru-RU" smtClean="0"/>
              <a:pPr/>
              <a:t>10</a:t>
            </a:fld>
            <a:endParaRPr lang="ru-RU"/>
          </a:p>
        </p:txBody>
      </p:sp>
    </p:spTree>
    <p:extLst>
      <p:ext uri="{BB962C8B-B14F-4D97-AF65-F5344CB8AC3E}">
        <p14:creationId xmlns:p14="http://schemas.microsoft.com/office/powerpoint/2010/main" val="3359833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3E779E-30D5-4D64-99FF-00363918CCB9}"/>
              </a:ext>
            </a:extLst>
          </p:cNvPr>
          <p:cNvSpPr>
            <a:spLocks noGrp="1"/>
          </p:cNvSpPr>
          <p:nvPr>
            <p:ph type="title"/>
          </p:nvPr>
        </p:nvSpPr>
        <p:spPr/>
        <p:txBody>
          <a:bodyPr>
            <a:normAutofit fontScale="90000"/>
          </a:bodyPr>
          <a:lstStyle/>
          <a:p>
            <a:r>
              <a:rPr lang="en-US" dirty="0"/>
              <a:t>Money institution as a temporal structure</a:t>
            </a:r>
            <a:endParaRPr lang="ru-RU" dirty="0"/>
          </a:p>
        </p:txBody>
      </p:sp>
      <p:sp>
        <p:nvSpPr>
          <p:cNvPr id="3" name="Объект 2">
            <a:extLst>
              <a:ext uri="{FF2B5EF4-FFF2-40B4-BE49-F238E27FC236}">
                <a16:creationId xmlns:a16="http://schemas.microsoft.com/office/drawing/2014/main" id="{F178CCE1-DD9F-4042-900C-AD1A0EC43FC3}"/>
              </a:ext>
            </a:extLst>
          </p:cNvPr>
          <p:cNvSpPr>
            <a:spLocks noGrp="1"/>
          </p:cNvSpPr>
          <p:nvPr>
            <p:ph idx="1"/>
          </p:nvPr>
        </p:nvSpPr>
        <p:spPr>
          <a:xfrm>
            <a:off x="457200" y="1543049"/>
            <a:ext cx="8229600" cy="3394472"/>
          </a:xfrm>
        </p:spPr>
        <p:txBody>
          <a:bodyPr/>
          <a:lstStyle/>
          <a:p>
            <a:r>
              <a:rPr lang="en-US" dirty="0"/>
              <a:t>On the basis of money, a comparison of past, present and future labor is possible, the institution of money allows us to create the basis of “accounting for present and expected future prices” (Rothbard, 2011. P. 18).</a:t>
            </a:r>
            <a:endParaRPr lang="ru-RU" dirty="0"/>
          </a:p>
        </p:txBody>
      </p:sp>
      <p:sp>
        <p:nvSpPr>
          <p:cNvPr id="4" name="Нижний колонтитул 3">
            <a:extLst>
              <a:ext uri="{FF2B5EF4-FFF2-40B4-BE49-F238E27FC236}">
                <a16:creationId xmlns:a16="http://schemas.microsoft.com/office/drawing/2014/main" id="{FA1BC34C-1F35-4848-9ABF-6D70FE74F5B0}"/>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E97A54D8-274C-4073-BD28-56574EE6C135}"/>
              </a:ext>
            </a:extLst>
          </p:cNvPr>
          <p:cNvSpPr>
            <a:spLocks noGrp="1"/>
          </p:cNvSpPr>
          <p:nvPr>
            <p:ph type="sldNum" sz="quarter" idx="12"/>
          </p:nvPr>
        </p:nvSpPr>
        <p:spPr/>
        <p:txBody>
          <a:bodyPr/>
          <a:lstStyle/>
          <a:p>
            <a:fld id="{725C68B6-61C2-468F-89AB-4B9F7531AA68}" type="slidenum">
              <a:rPr lang="ru-RU" smtClean="0"/>
              <a:pPr/>
              <a:t>11</a:t>
            </a:fld>
            <a:endParaRPr lang="ru-RU"/>
          </a:p>
        </p:txBody>
      </p:sp>
    </p:spTree>
    <p:extLst>
      <p:ext uri="{BB962C8B-B14F-4D97-AF65-F5344CB8AC3E}">
        <p14:creationId xmlns:p14="http://schemas.microsoft.com/office/powerpoint/2010/main" val="1642581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38E25C-DBF8-4712-A128-FADD724C2299}"/>
              </a:ext>
            </a:extLst>
          </p:cNvPr>
          <p:cNvSpPr>
            <a:spLocks noGrp="1"/>
          </p:cNvSpPr>
          <p:nvPr>
            <p:ph type="title"/>
          </p:nvPr>
        </p:nvSpPr>
        <p:spPr/>
        <p:txBody>
          <a:bodyPr/>
          <a:lstStyle/>
          <a:p>
            <a:r>
              <a:rPr lang="en-US" dirty="0"/>
              <a:t>Preliminary summary</a:t>
            </a:r>
            <a:endParaRPr lang="ru-RU" dirty="0"/>
          </a:p>
        </p:txBody>
      </p:sp>
      <p:sp>
        <p:nvSpPr>
          <p:cNvPr id="3" name="Объект 2">
            <a:extLst>
              <a:ext uri="{FF2B5EF4-FFF2-40B4-BE49-F238E27FC236}">
                <a16:creationId xmlns:a16="http://schemas.microsoft.com/office/drawing/2014/main" id="{76C95126-E0BA-4AF8-90AF-147E8CA95397}"/>
              </a:ext>
            </a:extLst>
          </p:cNvPr>
          <p:cNvSpPr>
            <a:spLocks noGrp="1"/>
          </p:cNvSpPr>
          <p:nvPr>
            <p:ph idx="1"/>
          </p:nvPr>
        </p:nvSpPr>
        <p:spPr/>
        <p:txBody>
          <a:bodyPr>
            <a:normAutofit/>
          </a:bodyPr>
          <a:lstStyle/>
          <a:p>
            <a:r>
              <a:rPr lang="en-US" dirty="0"/>
              <a:t>In the </a:t>
            </a:r>
            <a:r>
              <a:rPr lang="en-US" dirty="0" err="1"/>
              <a:t>mesoeconomic</a:t>
            </a:r>
            <a:r>
              <a:rPr lang="en-US" dirty="0"/>
              <a:t> analysis, we focus on the objective nature of money circulation mechanisms, allowing them to fulfill their basic tasks of ensuring the reproduction of the economic system.</a:t>
            </a:r>
            <a:endParaRPr lang="ru-RU" dirty="0"/>
          </a:p>
        </p:txBody>
      </p:sp>
      <p:sp>
        <p:nvSpPr>
          <p:cNvPr id="4" name="Нижний колонтитул 3">
            <a:extLst>
              <a:ext uri="{FF2B5EF4-FFF2-40B4-BE49-F238E27FC236}">
                <a16:creationId xmlns:a16="http://schemas.microsoft.com/office/drawing/2014/main" id="{4E13BE65-26FF-4E22-8181-DCC395D0FFCD}"/>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AE3C08B5-8876-4791-8538-35E2752E9309}"/>
              </a:ext>
            </a:extLst>
          </p:cNvPr>
          <p:cNvSpPr>
            <a:spLocks noGrp="1"/>
          </p:cNvSpPr>
          <p:nvPr>
            <p:ph type="sldNum" sz="quarter" idx="12"/>
          </p:nvPr>
        </p:nvSpPr>
        <p:spPr/>
        <p:txBody>
          <a:bodyPr/>
          <a:lstStyle/>
          <a:p>
            <a:fld id="{725C68B6-61C2-468F-89AB-4B9F7531AA68}" type="slidenum">
              <a:rPr lang="ru-RU" smtClean="0"/>
              <a:pPr/>
              <a:t>12</a:t>
            </a:fld>
            <a:endParaRPr lang="ru-RU"/>
          </a:p>
        </p:txBody>
      </p:sp>
    </p:spTree>
    <p:extLst>
      <p:ext uri="{BB962C8B-B14F-4D97-AF65-F5344CB8AC3E}">
        <p14:creationId xmlns:p14="http://schemas.microsoft.com/office/powerpoint/2010/main" val="2626791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A57C9-E468-4538-86A6-2FF153AE85C6}"/>
              </a:ext>
            </a:extLst>
          </p:cNvPr>
          <p:cNvSpPr>
            <a:spLocks noGrp="1"/>
          </p:cNvSpPr>
          <p:nvPr>
            <p:ph type="title"/>
          </p:nvPr>
        </p:nvSpPr>
        <p:spPr>
          <a:xfrm>
            <a:off x="827584" y="3219822"/>
            <a:ext cx="7772400" cy="1125140"/>
          </a:xfrm>
        </p:spPr>
        <p:txBody>
          <a:bodyPr>
            <a:normAutofit/>
          </a:bodyPr>
          <a:lstStyle/>
          <a:p>
            <a:pPr marL="342900" lvl="0" indent="-342900">
              <a:spcBef>
                <a:spcPct val="20000"/>
              </a:spcBef>
            </a:pPr>
            <a:endParaRPr lang="ru-RU" sz="2500" cap="none" dirty="0"/>
          </a:p>
        </p:txBody>
      </p:sp>
      <p:sp>
        <p:nvSpPr>
          <p:cNvPr id="3" name="Текст 2">
            <a:extLst>
              <a:ext uri="{FF2B5EF4-FFF2-40B4-BE49-F238E27FC236}">
                <a16:creationId xmlns:a16="http://schemas.microsoft.com/office/drawing/2014/main" id="{E7654B1D-0B3F-4CAE-95C0-D43079D4A4F4}"/>
              </a:ext>
            </a:extLst>
          </p:cNvPr>
          <p:cNvSpPr>
            <a:spLocks noGrp="1"/>
          </p:cNvSpPr>
          <p:nvPr>
            <p:ph type="body" idx="1"/>
          </p:nvPr>
        </p:nvSpPr>
        <p:spPr/>
        <p:txBody>
          <a:bodyPr>
            <a:noAutofit/>
          </a:bodyPr>
          <a:lstStyle/>
          <a:p>
            <a:pPr>
              <a:spcBef>
                <a:spcPts val="0"/>
              </a:spcBef>
            </a:pPr>
            <a:r>
              <a:rPr lang="en-US" sz="3600" b="1" dirty="0"/>
              <a:t>The role of new ideas about money circulation to distinguish macroeconomics from microeconomics</a:t>
            </a:r>
          </a:p>
        </p:txBody>
      </p:sp>
      <p:sp>
        <p:nvSpPr>
          <p:cNvPr id="4" name="Номер слайда 3">
            <a:extLst>
              <a:ext uri="{FF2B5EF4-FFF2-40B4-BE49-F238E27FC236}">
                <a16:creationId xmlns:a16="http://schemas.microsoft.com/office/drawing/2014/main" id="{6380820D-0A4A-404E-A391-B74164BD12AF}"/>
              </a:ext>
            </a:extLst>
          </p:cNvPr>
          <p:cNvSpPr>
            <a:spLocks noGrp="1"/>
          </p:cNvSpPr>
          <p:nvPr>
            <p:ph type="sldNum" sz="quarter" idx="12"/>
          </p:nvPr>
        </p:nvSpPr>
        <p:spPr/>
        <p:txBody>
          <a:bodyPr/>
          <a:lstStyle/>
          <a:p>
            <a:fld id="{725C68B6-61C2-468F-89AB-4B9F7531AA68}" type="slidenum">
              <a:rPr lang="ru-RU" smtClean="0"/>
              <a:pPr/>
              <a:t>13</a:t>
            </a:fld>
            <a:endParaRPr lang="ru-RU"/>
          </a:p>
        </p:txBody>
      </p:sp>
      <p:sp>
        <p:nvSpPr>
          <p:cNvPr id="5" name="Нижний колонтитул 4">
            <a:extLst>
              <a:ext uri="{FF2B5EF4-FFF2-40B4-BE49-F238E27FC236}">
                <a16:creationId xmlns:a16="http://schemas.microsoft.com/office/drawing/2014/main" id="{8685D320-3744-4B5D-B852-68D87820B25D}"/>
              </a:ext>
            </a:extLst>
          </p:cNvPr>
          <p:cNvSpPr>
            <a:spLocks noGrp="1"/>
          </p:cNvSpPr>
          <p:nvPr>
            <p:ph type="ftr" sz="quarter" idx="11"/>
          </p:nvPr>
        </p:nvSpPr>
        <p:spPr>
          <a:xfrm>
            <a:off x="3124200" y="4731990"/>
            <a:ext cx="3824064" cy="309117"/>
          </a:xfrm>
        </p:spPr>
        <p:txBody>
          <a:bodyPr/>
          <a:lstStyle/>
          <a:p>
            <a:r>
              <a:rPr lang="en-US"/>
              <a:t>2019,  Pushchino</a:t>
            </a:r>
            <a:endParaRPr lang="ru-RU" dirty="0"/>
          </a:p>
        </p:txBody>
      </p:sp>
    </p:spTree>
    <p:extLst>
      <p:ext uri="{BB962C8B-B14F-4D97-AF65-F5344CB8AC3E}">
        <p14:creationId xmlns:p14="http://schemas.microsoft.com/office/powerpoint/2010/main" val="4106542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EED3585-3D4D-4E24-9458-EA9426D765A7}"/>
              </a:ext>
            </a:extLst>
          </p:cNvPr>
          <p:cNvSpPr>
            <a:spLocks noGrp="1"/>
          </p:cNvSpPr>
          <p:nvPr>
            <p:ph type="title"/>
          </p:nvPr>
        </p:nvSpPr>
        <p:spPr/>
        <p:txBody>
          <a:bodyPr>
            <a:normAutofit fontScale="90000"/>
          </a:bodyPr>
          <a:lstStyle/>
          <a:p>
            <a:r>
              <a:rPr lang="en-US" dirty="0">
                <a:solidFill>
                  <a:srgbClr val="000000"/>
                </a:solidFill>
                <a:latin typeface="Calibri" panose="020F0502020204030204" pitchFamily="34" charset="0"/>
                <a:ea typeface="Calibri" panose="020F0502020204030204" pitchFamily="34" charset="0"/>
              </a:rPr>
              <a:t>T</a:t>
            </a:r>
            <a:r>
              <a:rPr lang="ru-RU" dirty="0" err="1">
                <a:solidFill>
                  <a:srgbClr val="222222"/>
                </a:solidFill>
                <a:latin typeface="Calibri" panose="020F0502020204030204" pitchFamily="34" charset="0"/>
                <a:ea typeface="Calibri" panose="020F0502020204030204" pitchFamily="34" charset="0"/>
              </a:rPr>
              <a:t>he</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paradox</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of</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thrift</a:t>
            </a:r>
            <a:r>
              <a:rPr lang="en-US"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paradox</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of</a:t>
            </a:r>
            <a:r>
              <a:rPr lang="ru-RU" dirty="0">
                <a:solidFill>
                  <a:srgbClr val="222222"/>
                </a:solidFill>
                <a:latin typeface="Calibri" panose="020F0502020204030204" pitchFamily="34" charset="0"/>
                <a:ea typeface="Calibri" panose="020F0502020204030204" pitchFamily="34" charset="0"/>
              </a:rPr>
              <a:t> </a:t>
            </a:r>
            <a:r>
              <a:rPr lang="ru-RU" dirty="0" err="1">
                <a:solidFill>
                  <a:srgbClr val="222222"/>
                </a:solidFill>
                <a:latin typeface="Calibri" panose="020F0502020204030204" pitchFamily="34" charset="0"/>
                <a:ea typeface="Calibri" panose="020F0502020204030204" pitchFamily="34" charset="0"/>
              </a:rPr>
              <a:t>saving</a:t>
            </a:r>
            <a:r>
              <a:rPr lang="en-US" dirty="0">
                <a:solidFill>
                  <a:srgbClr val="222222"/>
                </a:solidFill>
                <a:latin typeface="Calibri" panose="020F0502020204030204" pitchFamily="34" charset="0"/>
                <a:ea typeface="Calibri" panose="020F0502020204030204" pitchFamily="34" charset="0"/>
              </a:rPr>
              <a:t>)</a:t>
            </a:r>
            <a:endParaRPr lang="ru-RU" dirty="0"/>
          </a:p>
        </p:txBody>
      </p:sp>
      <p:sp>
        <p:nvSpPr>
          <p:cNvPr id="3" name="Объект 2">
            <a:extLst>
              <a:ext uri="{FF2B5EF4-FFF2-40B4-BE49-F238E27FC236}">
                <a16:creationId xmlns:a16="http://schemas.microsoft.com/office/drawing/2014/main" id="{29DBBE8B-02E5-462A-87EA-BB54B6C84DDB}"/>
              </a:ext>
            </a:extLst>
          </p:cNvPr>
          <p:cNvSpPr>
            <a:spLocks noGrp="1"/>
          </p:cNvSpPr>
          <p:nvPr>
            <p:ph idx="1"/>
          </p:nvPr>
        </p:nvSpPr>
        <p:spPr/>
        <p:txBody>
          <a:bodyPr>
            <a:normAutofit fontScale="70000" lnSpcReduction="20000"/>
          </a:bodyPr>
          <a:lstStyle/>
          <a:p>
            <a:pPr algn="just">
              <a:spcAft>
                <a:spcPts val="0"/>
              </a:spcAft>
            </a:pPr>
            <a:r>
              <a:rPr lang="en-US" dirty="0"/>
              <a:t>The fundamental difference between macroeconomics as a new level of economic analysis is that it implies the structure of the monetary mechanism in which public finances appear (in microeconomic models, money did not appear at all, </a:t>
            </a:r>
            <a:r>
              <a:rPr lang="en-US" i="1" dirty="0">
                <a:latin typeface="Calibri" panose="020F0502020204030204" pitchFamily="34" charset="0"/>
                <a:ea typeface="Calibri" panose="020F0502020204030204" pitchFamily="34" charset="0"/>
                <a:cs typeface="Times New Roman" panose="02020603050405020304" pitchFamily="18" charset="0"/>
              </a:rPr>
              <a:t>Ingham</a:t>
            </a:r>
            <a:r>
              <a:rPr lang="ru-RU" i="1" dirty="0">
                <a:latin typeface="Calibri" panose="020F0502020204030204" pitchFamily="34" charset="0"/>
                <a:ea typeface="Calibri" panose="020F0502020204030204" pitchFamily="34" charset="0"/>
                <a:cs typeface="Times New Roman" panose="02020603050405020304" pitchFamily="18" charset="0"/>
              </a:rPr>
              <a:t>, 2004. </a:t>
            </a:r>
            <a:r>
              <a:rPr lang="en-US" i="1" dirty="0">
                <a:latin typeface="Calibri" panose="020F0502020204030204" pitchFamily="34" charset="0"/>
                <a:ea typeface="Calibri" panose="020F0502020204030204" pitchFamily="34" charset="0"/>
                <a:cs typeface="Times New Roman" panose="02020603050405020304" pitchFamily="18" charset="0"/>
              </a:rPr>
              <a:t>P</a:t>
            </a:r>
            <a:r>
              <a:rPr lang="ru-RU" i="1" dirty="0">
                <a:latin typeface="Calibri" panose="020F0502020204030204" pitchFamily="34" charset="0"/>
                <a:ea typeface="Calibri" panose="020F0502020204030204" pitchFamily="34" charset="0"/>
                <a:cs typeface="Times New Roman" panose="02020603050405020304" pitchFamily="18" charset="0"/>
              </a:rPr>
              <a:t>. 8</a:t>
            </a:r>
            <a:r>
              <a:rPr lang="en-US" dirty="0"/>
              <a:t>).</a:t>
            </a:r>
          </a:p>
          <a:p>
            <a:pPr algn="just">
              <a:spcAft>
                <a:spcPts val="0"/>
              </a:spcAft>
            </a:pPr>
            <a:r>
              <a:rPr lang="en-US" dirty="0"/>
              <a:t>The separation of a new level was associated with a more adequate representation of money circulation processes in the theoretical model of the economy, which began to include the transmission mechanism of monetary policy. Through these mechanisms, a change in the proportions of money affects business activity and economic equilibrium.</a:t>
            </a:r>
            <a:endParaRPr lang="ru-RU" dirty="0"/>
          </a:p>
        </p:txBody>
      </p:sp>
      <p:sp>
        <p:nvSpPr>
          <p:cNvPr id="4" name="Нижний колонтитул 3">
            <a:extLst>
              <a:ext uri="{FF2B5EF4-FFF2-40B4-BE49-F238E27FC236}">
                <a16:creationId xmlns:a16="http://schemas.microsoft.com/office/drawing/2014/main" id="{B9E58B8C-9AF3-4874-8040-6CFE3828E363}"/>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5D415AB8-B1E4-468F-A528-AE4C4C83AF5A}"/>
              </a:ext>
            </a:extLst>
          </p:cNvPr>
          <p:cNvSpPr>
            <a:spLocks noGrp="1"/>
          </p:cNvSpPr>
          <p:nvPr>
            <p:ph type="sldNum" sz="quarter" idx="12"/>
          </p:nvPr>
        </p:nvSpPr>
        <p:spPr/>
        <p:txBody>
          <a:bodyPr/>
          <a:lstStyle/>
          <a:p>
            <a:fld id="{725C68B6-61C2-468F-89AB-4B9F7531AA68}" type="slidenum">
              <a:rPr lang="ru-RU" smtClean="0"/>
              <a:pPr/>
              <a:t>14</a:t>
            </a:fld>
            <a:endParaRPr lang="ru-RU"/>
          </a:p>
        </p:txBody>
      </p:sp>
    </p:spTree>
    <p:extLst>
      <p:ext uri="{BB962C8B-B14F-4D97-AF65-F5344CB8AC3E}">
        <p14:creationId xmlns:p14="http://schemas.microsoft.com/office/powerpoint/2010/main" val="377373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Объект 4" descr="Related image">
            <a:extLst>
              <a:ext uri="{FF2B5EF4-FFF2-40B4-BE49-F238E27FC236}">
                <a16:creationId xmlns:a16="http://schemas.microsoft.com/office/drawing/2014/main" id="{B99E75B4-A3DB-404A-B588-94C7B53271A9}"/>
              </a:ext>
            </a:extLst>
          </p:cNvPr>
          <p:cNvPicPr>
            <a:picLocks noGrp="1"/>
          </p:cNvPicPr>
          <p:nvPr>
            <p:ph sz="half" idx="2"/>
          </p:nvPr>
        </p:nvPicPr>
        <p:blipFill rotWithShape="1">
          <a:blip r:embed="rId3">
            <a:extLst>
              <a:ext uri="{28A0092B-C50C-407E-A947-70E740481C1C}">
                <a14:useLocalDpi xmlns:a14="http://schemas.microsoft.com/office/drawing/2010/main" val="0"/>
              </a:ext>
            </a:extLst>
          </a:blip>
          <a:srcRect t="17279"/>
          <a:stretch/>
        </p:blipFill>
        <p:spPr bwMode="auto">
          <a:xfrm>
            <a:off x="-16387" y="-7236"/>
            <a:ext cx="9143979" cy="5143490"/>
          </a:xfrm>
          <a:prstGeom prst="rect">
            <a:avLst/>
          </a:prstGeom>
          <a:noFill/>
        </p:spPr>
      </p:pic>
      <p:sp>
        <p:nvSpPr>
          <p:cNvPr id="10" name="Freeform 5">
            <a:extLst>
              <a:ext uri="{FF2B5EF4-FFF2-40B4-BE49-F238E27FC236}">
                <a16:creationId xmlns:a16="http://schemas.microsoft.com/office/drawing/2014/main" id="{3CD9DF72-87A3-404E-A828-84CBF11A830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748631"/>
            <a:ext cx="4512879" cy="4394869"/>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2" name="Straight Connector 11">
            <a:extLst>
              <a:ext uri="{FF2B5EF4-FFF2-40B4-BE49-F238E27FC236}">
                <a16:creationId xmlns:a16="http://schemas.microsoft.com/office/drawing/2014/main" id="{20E3A342-4D61-4E3F-AF90-1AB42AEB96C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15288" y="2502854"/>
            <a:ext cx="701565"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C19DF6EE-DC01-4330-9272-F85187A93FC6}"/>
              </a:ext>
            </a:extLst>
          </p:cNvPr>
          <p:cNvSpPr>
            <a:spLocks noGrp="1"/>
          </p:cNvSpPr>
          <p:nvPr>
            <p:ph type="title"/>
          </p:nvPr>
        </p:nvSpPr>
        <p:spPr>
          <a:xfrm>
            <a:off x="587737" y="341423"/>
            <a:ext cx="3153102" cy="70426"/>
          </a:xfrm>
        </p:spPr>
        <p:txBody>
          <a:bodyPr vert="horz" lIns="91440" tIns="45720" rIns="91440" bIns="45720" rtlCol="0" anchor="ctr">
            <a:normAutofit fontScale="90000"/>
          </a:bodyPr>
          <a:lstStyle/>
          <a:p>
            <a:pPr>
              <a:lnSpc>
                <a:spcPct val="90000"/>
              </a:lnSpc>
            </a:pPr>
            <a:endParaRPr lang="en-US" sz="2100" b="1" dirty="0"/>
          </a:p>
        </p:txBody>
      </p:sp>
      <p:sp>
        <p:nvSpPr>
          <p:cNvPr id="3" name="Объект 2">
            <a:extLst>
              <a:ext uri="{FF2B5EF4-FFF2-40B4-BE49-F238E27FC236}">
                <a16:creationId xmlns:a16="http://schemas.microsoft.com/office/drawing/2014/main" id="{836CC391-5E8B-4EC2-AAFF-968413A4D73F}"/>
              </a:ext>
            </a:extLst>
          </p:cNvPr>
          <p:cNvSpPr>
            <a:spLocks noGrp="1"/>
          </p:cNvSpPr>
          <p:nvPr>
            <p:ph sz="half" idx="1"/>
          </p:nvPr>
        </p:nvSpPr>
        <p:spPr>
          <a:xfrm>
            <a:off x="16408" y="38122"/>
            <a:ext cx="3745815" cy="3923276"/>
          </a:xfrm>
        </p:spPr>
        <p:txBody>
          <a:bodyPr vert="horz" lIns="91440" tIns="45720" rIns="91440" bIns="45720" rtlCol="0" anchor="ctr">
            <a:noAutofit/>
          </a:bodyPr>
          <a:lstStyle/>
          <a:p>
            <a:pPr indent="0" algn="just">
              <a:lnSpc>
                <a:spcPct val="107000"/>
              </a:lnSpc>
              <a:spcAft>
                <a:spcPts val="800"/>
              </a:spcAft>
              <a:buNone/>
            </a:pPr>
            <a:endParaRPr lang="en-US" sz="1800" dirty="0">
              <a:ea typeface="Calibri" panose="020F0502020204030204" pitchFamily="34" charset="0"/>
              <a:cs typeface="Times New Roman" panose="02020603050405020304" pitchFamily="18" charset="0"/>
            </a:endParaRPr>
          </a:p>
          <a:p>
            <a:pPr indent="-228600">
              <a:lnSpc>
                <a:spcPct val="90000"/>
              </a:lnSpc>
            </a:pPr>
            <a:endParaRPr lang="en-US" sz="1800" dirty="0"/>
          </a:p>
        </p:txBody>
      </p:sp>
      <p:sp>
        <p:nvSpPr>
          <p:cNvPr id="8" name="Прямоугольник 7">
            <a:extLst>
              <a:ext uri="{FF2B5EF4-FFF2-40B4-BE49-F238E27FC236}">
                <a16:creationId xmlns:a16="http://schemas.microsoft.com/office/drawing/2014/main" id="{2790CCDD-2070-4470-BFA4-A1F05BD8C1F4}"/>
              </a:ext>
            </a:extLst>
          </p:cNvPr>
          <p:cNvSpPr/>
          <p:nvPr/>
        </p:nvSpPr>
        <p:spPr>
          <a:xfrm>
            <a:off x="4570091" y="4420337"/>
            <a:ext cx="4572000" cy="215444"/>
          </a:xfrm>
          <a:prstGeom prst="rect">
            <a:avLst/>
          </a:prstGeom>
        </p:spPr>
        <p:txBody>
          <a:bodyPr>
            <a:spAutoFit/>
          </a:bodyPr>
          <a:lstStyle/>
          <a:p>
            <a:r>
              <a:rPr lang="ru-RU" sz="400" dirty="0">
                <a:latin typeface="Calibri" panose="020F0502020204030204" pitchFamily="34" charset="0"/>
                <a:ea typeface="Calibri" panose="020F0502020204030204" pitchFamily="34" charset="0"/>
                <a:cs typeface="Times New Roman" panose="02020603050405020304" pitchFamily="18" charset="0"/>
              </a:rPr>
              <a:t>https://www.google.ru/search?q=%D1%81%D0%BB%D0%BE%D0%B6%D0%BD%D0%BE%D1%81%D1%82%D1%8C&amp;newwindow=1&amp;source=lnms&amp;tbm=isch&amp;sa=X&amp;ved=0ahUKEwit8PzyuN_YAhXKMywKHRKICVkQ_AUICigB&amp;biw=1270&amp;bih=564#imgrc=A8qFNHepA2DzNM</a:t>
            </a:r>
            <a:endParaRPr lang="ru-RU" sz="400" dirty="0"/>
          </a:p>
        </p:txBody>
      </p:sp>
      <p:sp>
        <p:nvSpPr>
          <p:cNvPr id="4" name="Номер слайда 3">
            <a:extLst>
              <a:ext uri="{FF2B5EF4-FFF2-40B4-BE49-F238E27FC236}">
                <a16:creationId xmlns:a16="http://schemas.microsoft.com/office/drawing/2014/main" id="{92F4E9AA-0E05-4A15-BF8D-FBDBF72E3C1F}"/>
              </a:ext>
            </a:extLst>
          </p:cNvPr>
          <p:cNvSpPr>
            <a:spLocks noGrp="1"/>
          </p:cNvSpPr>
          <p:nvPr>
            <p:ph type="sldNum" sz="quarter" idx="12"/>
          </p:nvPr>
        </p:nvSpPr>
        <p:spPr/>
        <p:txBody>
          <a:bodyPr/>
          <a:lstStyle/>
          <a:p>
            <a:fld id="{725C68B6-61C2-468F-89AB-4B9F7531AA68}" type="slidenum">
              <a:rPr lang="ru-RU" smtClean="0"/>
              <a:pPr/>
              <a:t>15</a:t>
            </a:fld>
            <a:endParaRPr lang="ru-RU"/>
          </a:p>
        </p:txBody>
      </p:sp>
      <p:sp>
        <p:nvSpPr>
          <p:cNvPr id="6" name="Нижний колонтитул 5">
            <a:extLst>
              <a:ext uri="{FF2B5EF4-FFF2-40B4-BE49-F238E27FC236}">
                <a16:creationId xmlns:a16="http://schemas.microsoft.com/office/drawing/2014/main" id="{1793D1F3-7E62-4D39-AB7F-6BD0625F6ECC}"/>
              </a:ext>
            </a:extLst>
          </p:cNvPr>
          <p:cNvSpPr>
            <a:spLocks noGrp="1"/>
          </p:cNvSpPr>
          <p:nvPr>
            <p:ph type="ftr" sz="quarter" idx="11"/>
          </p:nvPr>
        </p:nvSpPr>
        <p:spPr>
          <a:xfrm>
            <a:off x="3124200" y="4635781"/>
            <a:ext cx="3824064" cy="405326"/>
          </a:xfrm>
        </p:spPr>
        <p:txBody>
          <a:bodyPr/>
          <a:lstStyle/>
          <a:p>
            <a:r>
              <a:rPr lang="en-US"/>
              <a:t>2019,  Pushchino</a:t>
            </a:r>
            <a:endParaRPr lang="ru-RU" dirty="0"/>
          </a:p>
        </p:txBody>
      </p:sp>
      <p:sp>
        <p:nvSpPr>
          <p:cNvPr id="9" name="Прямоугольник 8">
            <a:extLst>
              <a:ext uri="{FF2B5EF4-FFF2-40B4-BE49-F238E27FC236}">
                <a16:creationId xmlns:a16="http://schemas.microsoft.com/office/drawing/2014/main" id="{70F33669-01BF-4348-822E-F66E30DA5EBC}"/>
              </a:ext>
            </a:extLst>
          </p:cNvPr>
          <p:cNvSpPr/>
          <p:nvPr/>
        </p:nvSpPr>
        <p:spPr>
          <a:xfrm>
            <a:off x="204211" y="1182102"/>
            <a:ext cx="3824064" cy="3477875"/>
          </a:xfrm>
          <a:prstGeom prst="rect">
            <a:avLst/>
          </a:prstGeom>
        </p:spPr>
        <p:txBody>
          <a:bodyPr wrap="square">
            <a:spAutoFit/>
          </a:bodyPr>
          <a:lstStyle/>
          <a:p>
            <a:r>
              <a:rPr lang="en-US" sz="2000" dirty="0"/>
              <a:t>The new theoretical model, involving the interaction of macro and micro levels, turned out to be very relevant, for example, to overcome the consequences of the Great Depression. After the Second World War, also  “macroeconomic regulation gave remarkably accurate and predictable results” (Baumol, 2001. P. 101).</a:t>
            </a:r>
            <a:endParaRPr lang="ru-RU" sz="2000" dirty="0"/>
          </a:p>
        </p:txBody>
      </p:sp>
    </p:spTree>
    <p:extLst>
      <p:ext uri="{BB962C8B-B14F-4D97-AF65-F5344CB8AC3E}">
        <p14:creationId xmlns:p14="http://schemas.microsoft.com/office/powerpoint/2010/main" val="747907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B01ED0-DE48-401C-A119-54BBCD78ABCB}"/>
              </a:ext>
            </a:extLst>
          </p:cNvPr>
          <p:cNvSpPr>
            <a:spLocks noGrp="1"/>
          </p:cNvSpPr>
          <p:nvPr>
            <p:ph type="title"/>
          </p:nvPr>
        </p:nvSpPr>
        <p:spPr/>
        <p:txBody>
          <a:bodyPr/>
          <a:lstStyle/>
          <a:p>
            <a:r>
              <a:rPr lang="en-US" dirty="0"/>
              <a:t>Next step is needed </a:t>
            </a:r>
            <a:endParaRPr lang="ru-RU" dirty="0"/>
          </a:p>
        </p:txBody>
      </p:sp>
      <p:sp>
        <p:nvSpPr>
          <p:cNvPr id="3" name="Объект 2">
            <a:extLst>
              <a:ext uri="{FF2B5EF4-FFF2-40B4-BE49-F238E27FC236}">
                <a16:creationId xmlns:a16="http://schemas.microsoft.com/office/drawing/2014/main" id="{2116C3CA-81D9-4D2A-B04D-EE14484FC410}"/>
              </a:ext>
            </a:extLst>
          </p:cNvPr>
          <p:cNvSpPr>
            <a:spLocks noGrp="1"/>
          </p:cNvSpPr>
          <p:nvPr>
            <p:ph idx="1"/>
          </p:nvPr>
        </p:nvSpPr>
        <p:spPr/>
        <p:txBody>
          <a:bodyPr>
            <a:normAutofit fontScale="77500" lnSpcReduction="20000"/>
          </a:bodyPr>
          <a:lstStyle/>
          <a:p>
            <a:r>
              <a:rPr lang="en-US" dirty="0"/>
              <a:t>However, further complication of the economic structure, new players entering the arena, and the development of financial mechanisms required the refinement of the theoretical model. </a:t>
            </a:r>
          </a:p>
          <a:p>
            <a:r>
              <a:rPr lang="en-US" dirty="0"/>
              <a:t>The micro-macrostructural representation of the economy, being sufficiently effective for its time, in the new conditions turned out to be insufficiently heuristic, and operating only with the proportions of money entering the economy, without </a:t>
            </a:r>
            <a:r>
              <a:rPr lang="en-US" dirty="0" err="1"/>
              <a:t>analysing</a:t>
            </a:r>
            <a:r>
              <a:rPr lang="en-US" dirty="0"/>
              <a:t> how the money circulation inside the economy occurs, is insufficient.</a:t>
            </a:r>
            <a:endParaRPr lang="ru-RU" dirty="0"/>
          </a:p>
        </p:txBody>
      </p:sp>
      <p:sp>
        <p:nvSpPr>
          <p:cNvPr id="4" name="Нижний колонтитул 3">
            <a:extLst>
              <a:ext uri="{FF2B5EF4-FFF2-40B4-BE49-F238E27FC236}">
                <a16:creationId xmlns:a16="http://schemas.microsoft.com/office/drawing/2014/main" id="{D08CD0D7-5F44-49F8-9FA7-34A29121171C}"/>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D1AEFB15-14C1-4B18-9699-D388F15B791E}"/>
              </a:ext>
            </a:extLst>
          </p:cNvPr>
          <p:cNvSpPr>
            <a:spLocks noGrp="1"/>
          </p:cNvSpPr>
          <p:nvPr>
            <p:ph type="sldNum" sz="quarter" idx="12"/>
          </p:nvPr>
        </p:nvSpPr>
        <p:spPr/>
        <p:txBody>
          <a:bodyPr/>
          <a:lstStyle/>
          <a:p>
            <a:fld id="{725C68B6-61C2-468F-89AB-4B9F7531AA68}" type="slidenum">
              <a:rPr lang="ru-RU" smtClean="0"/>
              <a:pPr/>
              <a:t>16</a:t>
            </a:fld>
            <a:endParaRPr lang="ru-RU"/>
          </a:p>
        </p:txBody>
      </p:sp>
    </p:spTree>
    <p:extLst>
      <p:ext uri="{BB962C8B-B14F-4D97-AF65-F5344CB8AC3E}">
        <p14:creationId xmlns:p14="http://schemas.microsoft.com/office/powerpoint/2010/main" val="4114406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C9ECEA-7B52-4091-87D9-5EC5F0E0F9BC}"/>
              </a:ext>
            </a:extLst>
          </p:cNvPr>
          <p:cNvSpPr>
            <a:spLocks noGrp="1"/>
          </p:cNvSpPr>
          <p:nvPr>
            <p:ph type="title"/>
          </p:nvPr>
        </p:nvSpPr>
        <p:spPr/>
        <p:txBody>
          <a:bodyPr>
            <a:normAutofit fontScale="90000"/>
          </a:bodyPr>
          <a:lstStyle/>
          <a:p>
            <a:r>
              <a:rPr lang="en-US" dirty="0"/>
              <a:t>From macro- to </a:t>
            </a:r>
            <a:r>
              <a:rPr lang="en-US" dirty="0" err="1"/>
              <a:t>mesoeconomic</a:t>
            </a:r>
            <a:r>
              <a:rPr lang="en-US" dirty="0"/>
              <a:t> analysis of money circulation-1 </a:t>
            </a:r>
            <a:endParaRPr lang="ru-RU" dirty="0"/>
          </a:p>
        </p:txBody>
      </p:sp>
      <p:sp>
        <p:nvSpPr>
          <p:cNvPr id="3" name="Объект 2">
            <a:extLst>
              <a:ext uri="{FF2B5EF4-FFF2-40B4-BE49-F238E27FC236}">
                <a16:creationId xmlns:a16="http://schemas.microsoft.com/office/drawing/2014/main" id="{B896D935-76A1-4A37-862E-015F7ED1E2C4}"/>
              </a:ext>
            </a:extLst>
          </p:cNvPr>
          <p:cNvSpPr>
            <a:spLocks noGrp="1"/>
          </p:cNvSpPr>
          <p:nvPr>
            <p:ph idx="1"/>
          </p:nvPr>
        </p:nvSpPr>
        <p:spPr>
          <a:xfrm>
            <a:off x="457200" y="1372791"/>
            <a:ext cx="8229600" cy="3394472"/>
          </a:xfrm>
        </p:spPr>
        <p:txBody>
          <a:bodyPr>
            <a:normAutofit fontScale="55000" lnSpcReduction="20000"/>
          </a:bodyPr>
          <a:lstStyle/>
          <a:p>
            <a:r>
              <a:rPr lang="en-GB" dirty="0"/>
              <a:t>Of course, in the modern monetary theory new transmission mechanisms are the subject of analysis.  But based only  on neo-classical macro- and microeconomic foundations, the notions of transmission mechanisms (among them </a:t>
            </a:r>
            <a:r>
              <a:rPr lang="en-GB" i="1" dirty="0"/>
              <a:t>money view</a:t>
            </a:r>
            <a:r>
              <a:rPr lang="en-GB" dirty="0"/>
              <a:t>, </a:t>
            </a:r>
            <a:r>
              <a:rPr lang="en-GB" i="1" dirty="0"/>
              <a:t>lending view </a:t>
            </a:r>
            <a:r>
              <a:rPr lang="en-GB" dirty="0"/>
              <a:t>&amp; </a:t>
            </a:r>
            <a:r>
              <a:rPr lang="en-GB" i="1" dirty="0"/>
              <a:t>supply view</a:t>
            </a:r>
            <a:r>
              <a:rPr lang="en-GB" dirty="0"/>
              <a:t>) allow one to study changes in the real sector only in the short-term period of time under stationary conditions (</a:t>
            </a:r>
            <a:r>
              <a:rPr lang="en-GB" dirty="0" err="1"/>
              <a:t>Moiseev</a:t>
            </a:r>
            <a:r>
              <a:rPr lang="en-GB" dirty="0"/>
              <a:t>, 2002. P. 41-42.  As  he noticed, “m</a:t>
            </a:r>
            <a:r>
              <a:rPr lang="en-US" dirty="0" err="1"/>
              <a:t>onetarism</a:t>
            </a:r>
            <a:r>
              <a:rPr lang="en-US" dirty="0"/>
              <a:t> sees the economy as a "black box" within which unknown processes take place. Thus, the transmission mechanism as such is absent, </a:t>
            </a:r>
            <a:r>
              <a:rPr lang="en-US" dirty="0" err="1"/>
              <a:t>Moiseev</a:t>
            </a:r>
            <a:r>
              <a:rPr lang="en-US" dirty="0"/>
              <a:t>, 2002. P. 45).</a:t>
            </a:r>
            <a:endParaRPr lang="en-GB" dirty="0"/>
          </a:p>
          <a:p>
            <a:br>
              <a:rPr lang="en-GB" dirty="0"/>
            </a:br>
            <a:r>
              <a:rPr lang="en-GB" dirty="0"/>
              <a:t>But for modern economies with a complex structure that strongly “deviate” from the neoclassical model, a deeper analysis of the transmission mechanisms of money circulation is necessary, which attracts modern </a:t>
            </a:r>
            <a:r>
              <a:rPr lang="en-GB" dirty="0" err="1"/>
              <a:t>mesoeconomists</a:t>
            </a:r>
            <a:r>
              <a:rPr lang="en-GB" dirty="0"/>
              <a:t> to this subject (</a:t>
            </a:r>
            <a:r>
              <a:rPr lang="en-GB" dirty="0" err="1"/>
              <a:t>Mayevsky</a:t>
            </a:r>
            <a:r>
              <a:rPr lang="en-GB" dirty="0"/>
              <a:t>, 2018, p. 26).</a:t>
            </a:r>
          </a:p>
          <a:p>
            <a:endParaRPr lang="ru-RU" dirty="0"/>
          </a:p>
        </p:txBody>
      </p:sp>
      <p:sp>
        <p:nvSpPr>
          <p:cNvPr id="4" name="Нижний колонтитул 3">
            <a:extLst>
              <a:ext uri="{FF2B5EF4-FFF2-40B4-BE49-F238E27FC236}">
                <a16:creationId xmlns:a16="http://schemas.microsoft.com/office/drawing/2014/main" id="{74BD289A-AC9B-4D9D-B342-C35FCB7E0BE9}"/>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5FBC2565-8839-4F15-91EA-759E2D6CD964}"/>
              </a:ext>
            </a:extLst>
          </p:cNvPr>
          <p:cNvSpPr>
            <a:spLocks noGrp="1"/>
          </p:cNvSpPr>
          <p:nvPr>
            <p:ph type="sldNum" sz="quarter" idx="12"/>
          </p:nvPr>
        </p:nvSpPr>
        <p:spPr/>
        <p:txBody>
          <a:bodyPr/>
          <a:lstStyle/>
          <a:p>
            <a:fld id="{725C68B6-61C2-468F-89AB-4B9F7531AA68}" type="slidenum">
              <a:rPr lang="ru-RU" smtClean="0"/>
              <a:pPr/>
              <a:t>17</a:t>
            </a:fld>
            <a:endParaRPr lang="ru-RU"/>
          </a:p>
        </p:txBody>
      </p:sp>
    </p:spTree>
    <p:extLst>
      <p:ext uri="{BB962C8B-B14F-4D97-AF65-F5344CB8AC3E}">
        <p14:creationId xmlns:p14="http://schemas.microsoft.com/office/powerpoint/2010/main" val="44503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04304C-F648-43E4-BAE5-0B15729BCA33}"/>
              </a:ext>
            </a:extLst>
          </p:cNvPr>
          <p:cNvSpPr>
            <a:spLocks noGrp="1"/>
          </p:cNvSpPr>
          <p:nvPr>
            <p:ph type="title"/>
          </p:nvPr>
        </p:nvSpPr>
        <p:spPr/>
        <p:txBody>
          <a:bodyPr>
            <a:normAutofit fontScale="90000"/>
          </a:bodyPr>
          <a:lstStyle/>
          <a:p>
            <a:r>
              <a:rPr lang="en-US" sz="4000" dirty="0">
                <a:solidFill>
                  <a:prstClr val="black"/>
                </a:solidFill>
              </a:rPr>
              <a:t>From macro- to </a:t>
            </a:r>
            <a:r>
              <a:rPr lang="en-US" sz="4000" dirty="0" err="1">
                <a:solidFill>
                  <a:prstClr val="black"/>
                </a:solidFill>
              </a:rPr>
              <a:t>mesoeconomic</a:t>
            </a:r>
            <a:r>
              <a:rPr lang="en-US" sz="4000" dirty="0">
                <a:solidFill>
                  <a:prstClr val="black"/>
                </a:solidFill>
              </a:rPr>
              <a:t> analysis of money circulation-2 </a:t>
            </a:r>
            <a:endParaRPr lang="ru-RU" dirty="0"/>
          </a:p>
        </p:txBody>
      </p:sp>
      <p:sp>
        <p:nvSpPr>
          <p:cNvPr id="3" name="Объект 2">
            <a:extLst>
              <a:ext uri="{FF2B5EF4-FFF2-40B4-BE49-F238E27FC236}">
                <a16:creationId xmlns:a16="http://schemas.microsoft.com/office/drawing/2014/main" id="{9325BAFE-D5E0-4A1F-8391-05F4D87EC912}"/>
              </a:ext>
            </a:extLst>
          </p:cNvPr>
          <p:cNvSpPr>
            <a:spLocks noGrp="1"/>
          </p:cNvSpPr>
          <p:nvPr>
            <p:ph idx="1"/>
          </p:nvPr>
        </p:nvSpPr>
        <p:spPr>
          <a:xfrm>
            <a:off x="457200" y="1200150"/>
            <a:ext cx="8229600" cy="4107903"/>
          </a:xfrm>
        </p:spPr>
        <p:txBody>
          <a:bodyPr>
            <a:noAutofit/>
          </a:bodyPr>
          <a:lstStyle/>
          <a:p>
            <a:pPr indent="540385" algn="just">
              <a:spcBef>
                <a:spcPts val="0"/>
              </a:spcBef>
            </a:pPr>
            <a:r>
              <a:rPr lang="en-US" sz="1800" dirty="0"/>
              <a:t>The macroeconomic approach is poorly applicable for the analysis of new complex structures. “Macroeconomic models are nonhistorical and do not contain anything that would distinguish market economies from Soviet-type economies or from the economies of Ancient Rome and medieval China ”(Baumol, 2001, p. 84).</a:t>
            </a:r>
          </a:p>
          <a:p>
            <a:pPr indent="540385" algn="just">
              <a:spcBef>
                <a:spcPts val="0"/>
              </a:spcBef>
            </a:pPr>
            <a:r>
              <a:rPr lang="en-US" sz="1800" dirty="0"/>
              <a:t>“Economies differ primarily in their meso-economic characteristics (</a:t>
            </a:r>
            <a:r>
              <a:rPr lang="en-US" sz="1800" dirty="0" err="1"/>
              <a:t>Dementiev</a:t>
            </a:r>
            <a:r>
              <a:rPr lang="en-US" sz="1800" dirty="0"/>
              <a:t>, 2002, p. 72). Both market and non-market forms of coordination operate in them, nonequilibrium exchanges are possible, which determines the specifics of the more complex money mechanisms operating here, which occupy an intermediate position between the micro and macro levels of the economy.</a:t>
            </a:r>
          </a:p>
          <a:p>
            <a:pPr indent="540385" algn="just">
              <a:spcBef>
                <a:spcPts val="0"/>
              </a:spcBef>
            </a:pPr>
            <a:r>
              <a:rPr lang="en-US" sz="1800" dirty="0"/>
              <a:t>In this complex structures, money is not only (and not so much) the result of the issuance of central banks and state policy, but also is formed endogenously, due to banks and credit operations in financial markets.</a:t>
            </a:r>
          </a:p>
        </p:txBody>
      </p:sp>
      <p:sp>
        <p:nvSpPr>
          <p:cNvPr id="4" name="Нижний колонтитул 3">
            <a:extLst>
              <a:ext uri="{FF2B5EF4-FFF2-40B4-BE49-F238E27FC236}">
                <a16:creationId xmlns:a16="http://schemas.microsoft.com/office/drawing/2014/main" id="{73A57A67-7F1C-4D3B-A657-20D7531DD662}"/>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32C7141B-A981-4D05-850E-16C7DEE9C723}"/>
              </a:ext>
            </a:extLst>
          </p:cNvPr>
          <p:cNvSpPr>
            <a:spLocks noGrp="1"/>
          </p:cNvSpPr>
          <p:nvPr>
            <p:ph type="sldNum" sz="quarter" idx="12"/>
          </p:nvPr>
        </p:nvSpPr>
        <p:spPr/>
        <p:txBody>
          <a:bodyPr/>
          <a:lstStyle/>
          <a:p>
            <a:fld id="{725C68B6-61C2-468F-89AB-4B9F7531AA68}" type="slidenum">
              <a:rPr lang="ru-RU" smtClean="0"/>
              <a:pPr/>
              <a:t>18</a:t>
            </a:fld>
            <a:endParaRPr lang="ru-RU" dirty="0"/>
          </a:p>
        </p:txBody>
      </p:sp>
    </p:spTree>
    <p:extLst>
      <p:ext uri="{BB962C8B-B14F-4D97-AF65-F5344CB8AC3E}">
        <p14:creationId xmlns:p14="http://schemas.microsoft.com/office/powerpoint/2010/main" val="712872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E4A809D5-3600-46D4-A466-67F2349A54F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70332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5" name="Объект 4" descr="Related image">
            <a:extLst>
              <a:ext uri="{FF2B5EF4-FFF2-40B4-BE49-F238E27FC236}">
                <a16:creationId xmlns:a16="http://schemas.microsoft.com/office/drawing/2014/main" id="{B99E75B4-A3DB-404A-B588-94C7B53271A9}"/>
              </a:ext>
            </a:extLst>
          </p:cNvPr>
          <p:cNvPicPr>
            <a:picLocks noGrp="1"/>
          </p:cNvPicPr>
          <p:nvPr>
            <p:ph sz="half" idx="2"/>
          </p:nvPr>
        </p:nvPicPr>
        <p:blipFill rotWithShape="1">
          <a:blip r:embed="rId3">
            <a:extLst>
              <a:ext uri="{28A0092B-C50C-407E-A947-70E740481C1C}">
                <a14:useLocalDpi xmlns:a14="http://schemas.microsoft.com/office/drawing/2010/main" val="0"/>
              </a:ext>
            </a:extLst>
          </a:blip>
          <a:srcRect l="5170" r="32233" b="1"/>
          <a:stretch/>
        </p:blipFill>
        <p:spPr bwMode="auto">
          <a:xfrm>
            <a:off x="4409136" y="10"/>
            <a:ext cx="4734863" cy="51434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p:spPr>
      </p:pic>
      <p:sp>
        <p:nvSpPr>
          <p:cNvPr id="2" name="Заголовок 1">
            <a:extLst>
              <a:ext uri="{FF2B5EF4-FFF2-40B4-BE49-F238E27FC236}">
                <a16:creationId xmlns:a16="http://schemas.microsoft.com/office/drawing/2014/main" id="{C19DF6EE-DC01-4330-9272-F85187A93FC6}"/>
              </a:ext>
            </a:extLst>
          </p:cNvPr>
          <p:cNvSpPr>
            <a:spLocks noGrp="1"/>
          </p:cNvSpPr>
          <p:nvPr>
            <p:ph type="title"/>
          </p:nvPr>
        </p:nvSpPr>
        <p:spPr>
          <a:xfrm>
            <a:off x="251520" y="627537"/>
            <a:ext cx="4157616" cy="1069864"/>
          </a:xfrm>
        </p:spPr>
        <p:txBody>
          <a:bodyPr vert="horz" lIns="91440" tIns="45720" rIns="91440" bIns="45720" rtlCol="0" anchor="ctr">
            <a:normAutofit/>
          </a:bodyPr>
          <a:lstStyle/>
          <a:p>
            <a:pPr algn="l">
              <a:lnSpc>
                <a:spcPct val="90000"/>
              </a:lnSpc>
            </a:pPr>
            <a:endParaRPr lang="en-US" sz="2800" dirty="0"/>
          </a:p>
        </p:txBody>
      </p:sp>
      <p:sp>
        <p:nvSpPr>
          <p:cNvPr id="3" name="Объект 2">
            <a:extLst>
              <a:ext uri="{FF2B5EF4-FFF2-40B4-BE49-F238E27FC236}">
                <a16:creationId xmlns:a16="http://schemas.microsoft.com/office/drawing/2014/main" id="{836CC391-5E8B-4EC2-AAFF-968413A4D73F}"/>
              </a:ext>
            </a:extLst>
          </p:cNvPr>
          <p:cNvSpPr>
            <a:spLocks noGrp="1"/>
          </p:cNvSpPr>
          <p:nvPr>
            <p:ph sz="half" idx="1"/>
          </p:nvPr>
        </p:nvSpPr>
        <p:spPr>
          <a:xfrm>
            <a:off x="395536" y="1931275"/>
            <a:ext cx="3888432" cy="2978340"/>
          </a:xfrm>
        </p:spPr>
        <p:txBody>
          <a:bodyPr vert="horz" lIns="91440" tIns="45720" rIns="91440" bIns="45720" rtlCol="0">
            <a:noAutofit/>
          </a:bodyPr>
          <a:lstStyle/>
          <a:p>
            <a:pPr marL="0" indent="0">
              <a:buNone/>
            </a:pPr>
            <a:endParaRPr lang="en-US" sz="1800" dirty="0">
              <a:solidFill>
                <a:prstClr val="black"/>
              </a:solidFill>
            </a:endParaRPr>
          </a:p>
        </p:txBody>
      </p:sp>
      <p:sp>
        <p:nvSpPr>
          <p:cNvPr id="4" name="Номер слайда 3">
            <a:extLst>
              <a:ext uri="{FF2B5EF4-FFF2-40B4-BE49-F238E27FC236}">
                <a16:creationId xmlns:a16="http://schemas.microsoft.com/office/drawing/2014/main" id="{0184B290-DBD3-46F4-8470-5C5F5D220E59}"/>
              </a:ext>
            </a:extLst>
          </p:cNvPr>
          <p:cNvSpPr>
            <a:spLocks noGrp="1"/>
          </p:cNvSpPr>
          <p:nvPr>
            <p:ph type="sldNum" sz="quarter" idx="12"/>
          </p:nvPr>
        </p:nvSpPr>
        <p:spPr/>
        <p:txBody>
          <a:bodyPr/>
          <a:lstStyle/>
          <a:p>
            <a:fld id="{725C68B6-61C2-468F-89AB-4B9F7531AA68}" type="slidenum">
              <a:rPr lang="ru-RU" smtClean="0"/>
              <a:pPr/>
              <a:t>19</a:t>
            </a:fld>
            <a:endParaRPr lang="ru-RU"/>
          </a:p>
        </p:txBody>
      </p:sp>
      <p:sp>
        <p:nvSpPr>
          <p:cNvPr id="6" name="Нижний колонтитул 5">
            <a:extLst>
              <a:ext uri="{FF2B5EF4-FFF2-40B4-BE49-F238E27FC236}">
                <a16:creationId xmlns:a16="http://schemas.microsoft.com/office/drawing/2014/main" id="{EA96D154-FB79-44AE-9B53-EE6BF6D5C98A}"/>
              </a:ext>
            </a:extLst>
          </p:cNvPr>
          <p:cNvSpPr>
            <a:spLocks noGrp="1"/>
          </p:cNvSpPr>
          <p:nvPr>
            <p:ph type="ftr" sz="quarter" idx="11"/>
          </p:nvPr>
        </p:nvSpPr>
        <p:spPr>
          <a:xfrm>
            <a:off x="2267744" y="4778123"/>
            <a:ext cx="3752056" cy="131492"/>
          </a:xfrm>
        </p:spPr>
        <p:txBody>
          <a:bodyPr/>
          <a:lstStyle/>
          <a:p>
            <a:r>
              <a:rPr lang="en-US"/>
              <a:t>2019,  Pushchino</a:t>
            </a:r>
            <a:endParaRPr lang="ru-RU" dirty="0"/>
          </a:p>
        </p:txBody>
      </p:sp>
    </p:spTree>
    <p:extLst>
      <p:ext uri="{BB962C8B-B14F-4D97-AF65-F5344CB8AC3E}">
        <p14:creationId xmlns:p14="http://schemas.microsoft.com/office/powerpoint/2010/main" val="2166386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Arrow Connector 1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53B5F2E9-E951-4570-87C3-5566E9CB6DBE}"/>
              </a:ext>
            </a:extLst>
          </p:cNvPr>
          <p:cNvSpPr>
            <a:spLocks noGrp="1"/>
          </p:cNvSpPr>
          <p:nvPr>
            <p:ph type="title"/>
          </p:nvPr>
        </p:nvSpPr>
        <p:spPr>
          <a:xfrm>
            <a:off x="491490" y="273843"/>
            <a:ext cx="4224526" cy="1269596"/>
          </a:xfrm>
        </p:spPr>
        <p:txBody>
          <a:bodyPr vert="horz" lIns="91440" tIns="45720" rIns="91440" bIns="45720" rtlCol="0" anchor="ctr">
            <a:normAutofit/>
          </a:bodyPr>
          <a:lstStyle/>
          <a:p>
            <a:pPr algn="l">
              <a:lnSpc>
                <a:spcPct val="90000"/>
              </a:lnSpc>
            </a:pPr>
            <a:r>
              <a:rPr lang="en-US" sz="3600" dirty="0"/>
              <a:t>Who were the first?</a:t>
            </a:r>
          </a:p>
        </p:txBody>
      </p:sp>
      <p:sp>
        <p:nvSpPr>
          <p:cNvPr id="5" name="Номер слайда 4">
            <a:extLst>
              <a:ext uri="{FF2B5EF4-FFF2-40B4-BE49-F238E27FC236}">
                <a16:creationId xmlns:a16="http://schemas.microsoft.com/office/drawing/2014/main" id="{3443EC47-0F5F-4C42-B649-178FCABCB9DA}"/>
              </a:ext>
            </a:extLst>
          </p:cNvPr>
          <p:cNvSpPr>
            <a:spLocks noGrp="1"/>
          </p:cNvSpPr>
          <p:nvPr>
            <p:ph type="sldNum" sz="quarter" idx="12"/>
          </p:nvPr>
        </p:nvSpPr>
        <p:spPr>
          <a:xfrm>
            <a:off x="8032175" y="4732729"/>
            <a:ext cx="874395" cy="273844"/>
          </a:xfrm>
        </p:spPr>
        <p:txBody>
          <a:bodyPr vert="horz" lIns="91440" tIns="45720" rIns="91440" bIns="45720" rtlCol="0" anchor="ctr">
            <a:normAutofit/>
          </a:bodyPr>
          <a:lstStyle/>
          <a:p>
            <a:pPr>
              <a:lnSpc>
                <a:spcPct val="90000"/>
              </a:lnSpc>
              <a:spcAft>
                <a:spcPts val="600"/>
              </a:spcAft>
              <a:defRPr/>
            </a:pPr>
            <a:fld id="{725C68B6-61C2-468F-89AB-4B9F7531AA68}" type="slidenum">
              <a:rPr lang="en-US" smtClean="0">
                <a:solidFill>
                  <a:prstClr val="black">
                    <a:tint val="75000"/>
                  </a:prstClr>
                </a:solidFill>
                <a:latin typeface="Calibri" panose="020F0502020204030204"/>
              </a:rPr>
              <a:pPr>
                <a:lnSpc>
                  <a:spcPct val="90000"/>
                </a:lnSpc>
                <a:spcAft>
                  <a:spcPts val="600"/>
                </a:spcAft>
                <a:defRPr/>
              </a:pPr>
              <a:t>2</a:t>
            </a:fld>
            <a:endParaRPr lang="en-US" dirty="0">
              <a:solidFill>
                <a:prstClr val="black">
                  <a:tint val="75000"/>
                </a:prstClr>
              </a:solidFill>
              <a:latin typeface="Calibri" panose="020F0502020204030204"/>
            </a:endParaRPr>
          </a:p>
        </p:txBody>
      </p:sp>
      <p:sp>
        <p:nvSpPr>
          <p:cNvPr id="3" name="Нижний колонтитул 2">
            <a:extLst>
              <a:ext uri="{FF2B5EF4-FFF2-40B4-BE49-F238E27FC236}">
                <a16:creationId xmlns:a16="http://schemas.microsoft.com/office/drawing/2014/main" id="{F70373EE-14CC-4D34-A103-1D62AA8F0946}"/>
              </a:ext>
            </a:extLst>
          </p:cNvPr>
          <p:cNvSpPr>
            <a:spLocks noGrp="1"/>
          </p:cNvSpPr>
          <p:nvPr>
            <p:ph type="ftr" sz="quarter" idx="11"/>
          </p:nvPr>
        </p:nvSpPr>
        <p:spPr>
          <a:xfrm>
            <a:off x="2123728" y="4740213"/>
            <a:ext cx="3896072" cy="273844"/>
          </a:xfrm>
        </p:spPr>
        <p:txBody>
          <a:bodyPr/>
          <a:lstStyle/>
          <a:p>
            <a:r>
              <a:rPr lang="en-US"/>
              <a:t>2019,  Pushchino</a:t>
            </a:r>
            <a:endParaRPr lang="ru-RU" dirty="0"/>
          </a:p>
        </p:txBody>
      </p:sp>
      <p:sp>
        <p:nvSpPr>
          <p:cNvPr id="12" name="Объект 11">
            <a:extLst>
              <a:ext uri="{FF2B5EF4-FFF2-40B4-BE49-F238E27FC236}">
                <a16:creationId xmlns:a16="http://schemas.microsoft.com/office/drawing/2014/main" id="{9439BF02-E615-4A7E-B180-3A18097F6B86}"/>
              </a:ext>
            </a:extLst>
          </p:cNvPr>
          <p:cNvSpPr>
            <a:spLocks noGrp="1"/>
          </p:cNvSpPr>
          <p:nvPr>
            <p:ph sz="half" idx="2"/>
          </p:nvPr>
        </p:nvSpPr>
        <p:spPr>
          <a:xfrm>
            <a:off x="683568" y="1824534"/>
            <a:ext cx="4320480" cy="2440661"/>
          </a:xfrm>
        </p:spPr>
        <p:txBody>
          <a:bodyPr>
            <a:noAutofit/>
          </a:bodyPr>
          <a:lstStyle/>
          <a:p>
            <a:pPr marL="0" indent="0">
              <a:lnSpc>
                <a:spcPct val="120000"/>
              </a:lnSpc>
              <a:spcBef>
                <a:spcPts val="0"/>
              </a:spcBef>
              <a:buNone/>
            </a:pPr>
            <a:r>
              <a:rPr lang="en-US" sz="2000" dirty="0">
                <a:latin typeface="Arial" panose="020B0604020202020204" pitchFamily="34" charset="0"/>
                <a:ea typeface="Calibri" panose="020F0502020204030204" pitchFamily="34" charset="0"/>
              </a:rPr>
              <a:t>The idea of  money circulation’s mechanisms as the most important subject of </a:t>
            </a:r>
            <a:r>
              <a:rPr lang="en-US" sz="2000" dirty="0" err="1">
                <a:latin typeface="Arial" panose="020B0604020202020204" pitchFamily="34" charset="0"/>
                <a:ea typeface="Calibri" panose="020F0502020204030204" pitchFamily="34" charset="0"/>
                <a:cs typeface="Arial" panose="020B0604020202020204" pitchFamily="34" charset="0"/>
              </a:rPr>
              <a:t>mesoeconomic</a:t>
            </a:r>
            <a:r>
              <a:rPr lang="en-US" sz="2000" dirty="0">
                <a:latin typeface="Arial" panose="020B0604020202020204" pitchFamily="34" charset="0"/>
                <a:ea typeface="Calibri" panose="020F0502020204030204" pitchFamily="34" charset="0"/>
              </a:rPr>
              <a:t> research</a:t>
            </a:r>
            <a:r>
              <a:rPr lang="ru-RU" sz="2000" dirty="0">
                <a:latin typeface="Arial" panose="020B0604020202020204" pitchFamily="34" charset="0"/>
                <a:ea typeface="Calibri" panose="020F0502020204030204" pitchFamily="34" charset="0"/>
              </a:rPr>
              <a:t> </a:t>
            </a:r>
            <a:r>
              <a:rPr lang="en-US" sz="2000" dirty="0">
                <a:latin typeface="Arial" panose="020B0604020202020204" pitchFamily="34" charset="0"/>
                <a:ea typeface="Calibri" panose="020F0502020204030204" pitchFamily="34" charset="0"/>
              </a:rPr>
              <a:t>was first outlined in the works of corresponding member</a:t>
            </a:r>
            <a:r>
              <a:rPr lang="ru-RU" sz="2000" dirty="0">
                <a:latin typeface="Arial" panose="020B0604020202020204" pitchFamily="34" charset="0"/>
                <a:ea typeface="Calibri" panose="020F0502020204030204" pitchFamily="34" charset="0"/>
              </a:rPr>
              <a:t> </a:t>
            </a:r>
            <a:r>
              <a:rPr lang="en-US" sz="2000" dirty="0">
                <a:latin typeface="Arial" panose="020B0604020202020204" pitchFamily="34" charset="0"/>
                <a:ea typeface="Calibri" panose="020F0502020204030204" pitchFamily="34" charset="0"/>
              </a:rPr>
              <a:t>of  RAS Victor </a:t>
            </a:r>
            <a:r>
              <a:rPr lang="en-US" sz="2000" dirty="0" err="1">
                <a:latin typeface="Arial" panose="020B0604020202020204" pitchFamily="34" charset="0"/>
                <a:ea typeface="Calibri" panose="020F0502020204030204" pitchFamily="34" charset="0"/>
              </a:rPr>
              <a:t>Dementiev</a:t>
            </a:r>
            <a:r>
              <a:rPr lang="en-US" sz="2000" dirty="0">
                <a:latin typeface="Arial" panose="020B0604020202020204" pitchFamily="34" charset="0"/>
                <a:ea typeface="Calibri" panose="020F0502020204030204" pitchFamily="34" charset="0"/>
              </a:rPr>
              <a:t> and then articulated by academician RAN  Vladimir </a:t>
            </a:r>
            <a:r>
              <a:rPr lang="en-US" sz="2000" dirty="0" err="1">
                <a:latin typeface="Arial" panose="020B0604020202020204" pitchFamily="34" charset="0"/>
                <a:ea typeface="Calibri" panose="020F0502020204030204" pitchFamily="34" charset="0"/>
              </a:rPr>
              <a:t>Maevsky</a:t>
            </a:r>
            <a:r>
              <a:rPr lang="en-US" sz="2000" dirty="0">
                <a:latin typeface="Arial" panose="020B0604020202020204" pitchFamily="34" charset="0"/>
                <a:ea typeface="Calibri" panose="020F0502020204030204" pitchFamily="34" charset="0"/>
              </a:rPr>
              <a:t>.</a:t>
            </a:r>
            <a:endParaRPr lang="ru-RU" sz="2000" dirty="0"/>
          </a:p>
        </p:txBody>
      </p:sp>
      <p:pic>
        <p:nvPicPr>
          <p:cNvPr id="1032" name="Picture 8" descr="Image result for Ð².Ð¸. Ð¼Ð°ÐµÐ²ÑÐºÐ¸Ð¹">
            <a:extLst>
              <a:ext uri="{FF2B5EF4-FFF2-40B4-BE49-F238E27FC236}">
                <a16:creationId xmlns:a16="http://schemas.microsoft.com/office/drawing/2014/main" id="{32E1F560-D563-4C52-92AE-32CC1B0154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5185" y="187373"/>
            <a:ext cx="1847850" cy="240549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Ð´ÐµÐ¼ÐµÐ½ÑÑÐµÐ² Ð²Ð¸ÐºÑÐ¾Ñ ÐµÐ²Ð³ÐµÐ½ÑÐµÐ²Ð¸Ñ">
            <a:extLst>
              <a:ext uri="{FF2B5EF4-FFF2-40B4-BE49-F238E27FC236}">
                <a16:creationId xmlns:a16="http://schemas.microsoft.com/office/drawing/2014/main" id="{7E0235B9-916C-49D6-87F6-9959229BF6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3304" y="353857"/>
            <a:ext cx="1729015" cy="2308324"/>
          </a:xfrm>
          <a:prstGeom prst="rect">
            <a:avLst/>
          </a:prstGeom>
          <a:noFill/>
          <a:extLst>
            <a:ext uri="{909E8E84-426E-40DD-AFC4-6F175D3DCCD1}">
              <a14:hiddenFill xmlns:a14="http://schemas.microsoft.com/office/drawing/2010/main">
                <a:solidFill>
                  <a:srgbClr val="FFFFFF"/>
                </a:solidFill>
              </a14:hiddenFill>
            </a:ext>
          </a:extLst>
        </p:spPr>
      </p:pic>
      <p:sp>
        <p:nvSpPr>
          <p:cNvPr id="21" name="Прямоугольник 20">
            <a:extLst>
              <a:ext uri="{FF2B5EF4-FFF2-40B4-BE49-F238E27FC236}">
                <a16:creationId xmlns:a16="http://schemas.microsoft.com/office/drawing/2014/main" id="{0BB400AF-FF87-4E89-9D45-5FDB0690D277}"/>
              </a:ext>
            </a:extLst>
          </p:cNvPr>
          <p:cNvSpPr/>
          <p:nvPr/>
        </p:nvSpPr>
        <p:spPr>
          <a:xfrm>
            <a:off x="7003544" y="2678110"/>
            <a:ext cx="1903026" cy="2062103"/>
          </a:xfrm>
          <a:prstGeom prst="rect">
            <a:avLst/>
          </a:prstGeom>
        </p:spPr>
        <p:txBody>
          <a:bodyPr wrap="square">
            <a:spAutoFit/>
          </a:bodyPr>
          <a:lstStyle/>
          <a:p>
            <a:pPr algn="just">
              <a:spcAft>
                <a:spcPts val="0"/>
              </a:spcAft>
            </a:pPr>
            <a:r>
              <a:rPr lang="en-US" sz="1600" i="1" dirty="0" err="1">
                <a:solidFill>
                  <a:srgbClr val="000000"/>
                </a:solidFill>
                <a:latin typeface="Arial" panose="020B0604020202020204" pitchFamily="34" charset="0"/>
                <a:ea typeface="Calibri" panose="020F0502020204030204" pitchFamily="34" charset="0"/>
              </a:rPr>
              <a:t>MaevskyV</a:t>
            </a:r>
            <a:r>
              <a:rPr lang="en-US" sz="1600" i="1" dirty="0">
                <a:solidFill>
                  <a:srgbClr val="000000"/>
                </a:solidFill>
                <a:latin typeface="Arial" panose="020B0604020202020204" pitchFamily="34" charset="0"/>
                <a:ea typeface="Calibri" panose="020F0502020204030204" pitchFamily="34" charset="0"/>
              </a:rPr>
              <a:t>. I. (</a:t>
            </a:r>
            <a:r>
              <a:rPr lang="en-US" sz="1600" dirty="0">
                <a:solidFill>
                  <a:srgbClr val="000000"/>
                </a:solidFill>
                <a:latin typeface="Arial" panose="020B0604020202020204" pitchFamily="34" charset="0"/>
                <a:ea typeface="Calibri" panose="020F0502020204030204" pitchFamily="34" charset="0"/>
              </a:rPr>
              <a:t>2018). </a:t>
            </a:r>
            <a:r>
              <a:rPr lang="en-US" sz="1600" dirty="0" err="1">
                <a:solidFill>
                  <a:srgbClr val="000000"/>
                </a:solidFill>
                <a:latin typeface="Arial" panose="020B0604020202020204" pitchFamily="34" charset="0"/>
                <a:ea typeface="Calibri" panose="020F0502020204030204" pitchFamily="34" charset="0"/>
              </a:rPr>
              <a:t>Mesolevel</a:t>
            </a:r>
            <a:r>
              <a:rPr lang="en-US" sz="1600" dirty="0">
                <a:solidFill>
                  <a:srgbClr val="000000"/>
                </a:solidFill>
                <a:latin typeface="Arial" panose="020B0604020202020204" pitchFamily="34" charset="0"/>
                <a:ea typeface="Calibri" panose="020F0502020204030204" pitchFamily="34" charset="0"/>
              </a:rPr>
              <a:t> and hierarchical structure of the economy. </a:t>
            </a:r>
            <a:r>
              <a:rPr lang="en-US" sz="1600" i="1" dirty="0">
                <a:solidFill>
                  <a:srgbClr val="000000"/>
                </a:solidFill>
                <a:latin typeface="Arial" panose="020B0604020202020204" pitchFamily="34" charset="0"/>
                <a:ea typeface="Times New Roman" panose="02020603050405020304" pitchFamily="18" charset="0"/>
              </a:rPr>
              <a:t>Journal of Institutional Studies</a:t>
            </a:r>
            <a:r>
              <a:rPr lang="en-US" sz="1600" dirty="0">
                <a:solidFill>
                  <a:srgbClr val="000000"/>
                </a:solidFill>
                <a:latin typeface="Arial" panose="020B0604020202020204" pitchFamily="34" charset="0"/>
                <a:ea typeface="Times New Roman" panose="02020603050405020304" pitchFamily="18" charset="0"/>
              </a:rPr>
              <a:t>, vol. 10, no. 3, pp.18-29</a:t>
            </a:r>
            <a:r>
              <a:rPr lang="en-US" sz="1600" dirty="0">
                <a:solidFill>
                  <a:srgbClr val="000000"/>
                </a:solidFill>
                <a:latin typeface="Arial" panose="020B0604020202020204" pitchFamily="34" charset="0"/>
                <a:ea typeface="Calibri" panose="020F0502020204030204" pitchFamily="34" charset="0"/>
              </a:rPr>
              <a:t>. </a:t>
            </a:r>
            <a:endParaRPr lang="ru-RU" sz="1600" dirty="0"/>
          </a:p>
        </p:txBody>
      </p:sp>
      <p:sp>
        <p:nvSpPr>
          <p:cNvPr id="15" name="Прямоугольник 14">
            <a:extLst>
              <a:ext uri="{FF2B5EF4-FFF2-40B4-BE49-F238E27FC236}">
                <a16:creationId xmlns:a16="http://schemas.microsoft.com/office/drawing/2014/main" id="{87782096-3360-4279-B640-2B3A8B52103C}"/>
              </a:ext>
            </a:extLst>
          </p:cNvPr>
          <p:cNvSpPr/>
          <p:nvPr/>
        </p:nvSpPr>
        <p:spPr>
          <a:xfrm>
            <a:off x="4913801" y="2662181"/>
            <a:ext cx="1888022" cy="2308324"/>
          </a:xfrm>
          <a:prstGeom prst="rect">
            <a:avLst/>
          </a:prstGeom>
        </p:spPr>
        <p:txBody>
          <a:bodyPr wrap="square">
            <a:spAutoFit/>
          </a:bodyPr>
          <a:lstStyle/>
          <a:p>
            <a:pPr algn="just">
              <a:spcAft>
                <a:spcPts val="0"/>
              </a:spcAft>
            </a:pPr>
            <a:r>
              <a:rPr lang="en-US" sz="1600" i="1" dirty="0" err="1">
                <a:solidFill>
                  <a:srgbClr val="000000"/>
                </a:solidFill>
                <a:latin typeface="Arial" panose="020B0604020202020204" pitchFamily="34" charset="0"/>
                <a:ea typeface="Calibri" panose="020F0502020204030204" pitchFamily="34" charset="0"/>
              </a:rPr>
              <a:t>Dementiev</a:t>
            </a:r>
            <a:r>
              <a:rPr lang="en-US" sz="1600" i="1" dirty="0">
                <a:solidFill>
                  <a:srgbClr val="000000"/>
                </a:solidFill>
                <a:latin typeface="Arial" panose="020B0604020202020204" pitchFamily="34" charset="0"/>
                <a:ea typeface="Calibri" panose="020F0502020204030204" pitchFamily="34" charset="0"/>
              </a:rPr>
              <a:t> V.E. (</a:t>
            </a:r>
            <a:r>
              <a:rPr lang="en-US" sz="1600" dirty="0">
                <a:solidFill>
                  <a:srgbClr val="000000"/>
                </a:solidFill>
                <a:latin typeface="Arial" panose="020B0604020202020204" pitchFamily="34" charset="0"/>
                <a:ea typeface="Calibri" panose="020F0502020204030204" pitchFamily="34" charset="0"/>
              </a:rPr>
              <a:t>2002). Theory of the national economy and </a:t>
            </a:r>
            <a:r>
              <a:rPr lang="en-US" sz="1600" dirty="0" err="1">
                <a:solidFill>
                  <a:srgbClr val="000000"/>
                </a:solidFill>
                <a:latin typeface="Arial" panose="020B0604020202020204" pitchFamily="34" charset="0"/>
                <a:ea typeface="Calibri" panose="020F0502020204030204" pitchFamily="34" charset="0"/>
              </a:rPr>
              <a:t>mesoeconomic</a:t>
            </a:r>
            <a:r>
              <a:rPr lang="en-US" sz="1600" dirty="0">
                <a:solidFill>
                  <a:srgbClr val="000000"/>
                </a:solidFill>
                <a:latin typeface="Arial" panose="020B0604020202020204" pitchFamily="34" charset="0"/>
                <a:ea typeface="Calibri" panose="020F0502020204030204" pitchFamily="34" charset="0"/>
              </a:rPr>
              <a:t> theory. </a:t>
            </a:r>
            <a:r>
              <a:rPr lang="en-US" sz="1600" i="1" dirty="0" err="1">
                <a:solidFill>
                  <a:srgbClr val="000000"/>
                </a:solidFill>
                <a:latin typeface="Arial" panose="020B0604020202020204" pitchFamily="34" charset="0"/>
                <a:ea typeface="Calibri" panose="020F0502020204030204" pitchFamily="34" charset="0"/>
              </a:rPr>
              <a:t>Rossiysky</a:t>
            </a:r>
            <a:r>
              <a:rPr lang="en-US" sz="1600" i="1" dirty="0">
                <a:solidFill>
                  <a:srgbClr val="000000"/>
                </a:solidFill>
                <a:latin typeface="Arial" panose="020B0604020202020204" pitchFamily="34" charset="0"/>
                <a:ea typeface="Calibri" panose="020F0502020204030204" pitchFamily="34" charset="0"/>
              </a:rPr>
              <a:t> </a:t>
            </a:r>
            <a:r>
              <a:rPr lang="en-US" sz="1600" i="1" dirty="0" err="1">
                <a:solidFill>
                  <a:srgbClr val="000000"/>
                </a:solidFill>
                <a:latin typeface="Arial" panose="020B0604020202020204" pitchFamily="34" charset="0"/>
                <a:ea typeface="Calibri" panose="020F0502020204030204" pitchFamily="34" charset="0"/>
              </a:rPr>
              <a:t>ekonomicheskiy</a:t>
            </a:r>
            <a:r>
              <a:rPr lang="en-US" sz="1600" i="1" dirty="0">
                <a:solidFill>
                  <a:srgbClr val="000000"/>
                </a:solidFill>
                <a:latin typeface="Arial" panose="020B0604020202020204" pitchFamily="34" charset="0"/>
                <a:ea typeface="Calibri" panose="020F0502020204030204" pitchFamily="34" charset="0"/>
              </a:rPr>
              <a:t> </a:t>
            </a:r>
            <a:r>
              <a:rPr lang="en-US" sz="1600" i="1" dirty="0" err="1">
                <a:solidFill>
                  <a:srgbClr val="000000"/>
                </a:solidFill>
                <a:latin typeface="Arial" panose="020B0604020202020204" pitchFamily="34" charset="0"/>
                <a:ea typeface="Calibri" panose="020F0502020204030204" pitchFamily="34" charset="0"/>
              </a:rPr>
              <a:t>zhurnal</a:t>
            </a:r>
            <a:r>
              <a:rPr lang="en-US" sz="1600" dirty="0">
                <a:solidFill>
                  <a:srgbClr val="000000"/>
                </a:solidFill>
                <a:latin typeface="Arial" panose="020B0604020202020204" pitchFamily="34" charset="0"/>
                <a:ea typeface="Calibri" panose="020F0502020204030204" pitchFamily="34" charset="0"/>
              </a:rPr>
              <a:t>, no. 4, pp. 71-82.</a:t>
            </a:r>
            <a:endParaRPr lang="ru-RU" sz="1600" dirty="0"/>
          </a:p>
        </p:txBody>
      </p:sp>
    </p:spTree>
    <p:extLst>
      <p:ext uri="{BB962C8B-B14F-4D97-AF65-F5344CB8AC3E}">
        <p14:creationId xmlns:p14="http://schemas.microsoft.com/office/powerpoint/2010/main" val="2075639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A57C9-E468-4538-86A6-2FF153AE85C6}"/>
              </a:ext>
            </a:extLst>
          </p:cNvPr>
          <p:cNvSpPr>
            <a:spLocks noGrp="1"/>
          </p:cNvSpPr>
          <p:nvPr>
            <p:ph type="title"/>
          </p:nvPr>
        </p:nvSpPr>
        <p:spPr>
          <a:xfrm>
            <a:off x="722313" y="3201592"/>
            <a:ext cx="7772400" cy="1125140"/>
          </a:xfrm>
        </p:spPr>
        <p:txBody>
          <a:bodyPr>
            <a:normAutofit/>
          </a:bodyPr>
          <a:lstStyle/>
          <a:p>
            <a:pPr marL="342900" lvl="0" indent="-342900">
              <a:spcBef>
                <a:spcPct val="20000"/>
              </a:spcBef>
            </a:pPr>
            <a:endParaRPr lang="ru-RU" sz="2400" dirty="0"/>
          </a:p>
        </p:txBody>
      </p:sp>
      <p:sp>
        <p:nvSpPr>
          <p:cNvPr id="3" name="Текст 2">
            <a:extLst>
              <a:ext uri="{FF2B5EF4-FFF2-40B4-BE49-F238E27FC236}">
                <a16:creationId xmlns:a16="http://schemas.microsoft.com/office/drawing/2014/main" id="{E7654B1D-0B3F-4CAE-95C0-D43079D4A4F4}"/>
              </a:ext>
            </a:extLst>
          </p:cNvPr>
          <p:cNvSpPr>
            <a:spLocks noGrp="1"/>
          </p:cNvSpPr>
          <p:nvPr>
            <p:ph type="body" idx="1"/>
          </p:nvPr>
        </p:nvSpPr>
        <p:spPr/>
        <p:txBody>
          <a:bodyPr>
            <a:normAutofit fontScale="85000" lnSpcReduction="20000"/>
          </a:bodyPr>
          <a:lstStyle/>
          <a:p>
            <a:pPr lvl="0"/>
            <a:endParaRPr lang="en-US" sz="4000" dirty="0">
              <a:solidFill>
                <a:prstClr val="black"/>
              </a:solidFill>
            </a:endParaRPr>
          </a:p>
          <a:p>
            <a:r>
              <a:rPr lang="en-US" sz="4000" b="1" dirty="0"/>
              <a:t>Conclusion and discussion</a:t>
            </a:r>
            <a:endParaRPr lang="en-US" sz="4000" dirty="0">
              <a:solidFill>
                <a:prstClr val="black"/>
              </a:solidFill>
            </a:endParaRPr>
          </a:p>
        </p:txBody>
      </p:sp>
      <p:sp>
        <p:nvSpPr>
          <p:cNvPr id="4" name="Номер слайда 3">
            <a:extLst>
              <a:ext uri="{FF2B5EF4-FFF2-40B4-BE49-F238E27FC236}">
                <a16:creationId xmlns:a16="http://schemas.microsoft.com/office/drawing/2014/main" id="{6380820D-0A4A-404E-A391-B74164BD12AF}"/>
              </a:ext>
            </a:extLst>
          </p:cNvPr>
          <p:cNvSpPr>
            <a:spLocks noGrp="1"/>
          </p:cNvSpPr>
          <p:nvPr>
            <p:ph type="sldNum" sz="quarter" idx="12"/>
          </p:nvPr>
        </p:nvSpPr>
        <p:spPr/>
        <p:txBody>
          <a:bodyPr/>
          <a:lstStyle/>
          <a:p>
            <a:fld id="{725C68B6-61C2-468F-89AB-4B9F7531AA68}" type="slidenum">
              <a:rPr lang="ru-RU" smtClean="0"/>
              <a:pPr/>
              <a:t>20</a:t>
            </a:fld>
            <a:endParaRPr lang="ru-RU"/>
          </a:p>
        </p:txBody>
      </p:sp>
      <p:sp>
        <p:nvSpPr>
          <p:cNvPr id="5" name="Нижний колонтитул 4">
            <a:extLst>
              <a:ext uri="{FF2B5EF4-FFF2-40B4-BE49-F238E27FC236}">
                <a16:creationId xmlns:a16="http://schemas.microsoft.com/office/drawing/2014/main" id="{9F9CDC67-2E77-46E1-A281-C7F5AAC0E514}"/>
              </a:ext>
            </a:extLst>
          </p:cNvPr>
          <p:cNvSpPr>
            <a:spLocks noGrp="1"/>
          </p:cNvSpPr>
          <p:nvPr>
            <p:ph type="ftr" sz="quarter" idx="11"/>
          </p:nvPr>
        </p:nvSpPr>
        <p:spPr>
          <a:xfrm>
            <a:off x="3124200" y="4443959"/>
            <a:ext cx="3824064" cy="432048"/>
          </a:xfrm>
        </p:spPr>
        <p:txBody>
          <a:bodyPr/>
          <a:lstStyle/>
          <a:p>
            <a:r>
              <a:rPr lang="en-US"/>
              <a:t>2019,  Pushchino</a:t>
            </a:r>
            <a:endParaRPr lang="ru-RU" dirty="0"/>
          </a:p>
        </p:txBody>
      </p:sp>
    </p:spTree>
    <p:extLst>
      <p:ext uri="{BB962C8B-B14F-4D97-AF65-F5344CB8AC3E}">
        <p14:creationId xmlns:p14="http://schemas.microsoft.com/office/powerpoint/2010/main" val="1685604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FCFD5A-E97E-4F82-A929-19E6D8ABFAD8}"/>
              </a:ext>
            </a:extLst>
          </p:cNvPr>
          <p:cNvSpPr>
            <a:spLocks noGrp="1"/>
          </p:cNvSpPr>
          <p:nvPr>
            <p:ph type="title"/>
          </p:nvPr>
        </p:nvSpPr>
        <p:spPr>
          <a:xfrm>
            <a:off x="457200" y="321543"/>
            <a:ext cx="8229600" cy="363687"/>
          </a:xfrm>
        </p:spPr>
        <p:txBody>
          <a:bodyPr>
            <a:normAutofit fontScale="90000"/>
          </a:bodyPr>
          <a:lstStyle/>
          <a:p>
            <a:endParaRPr lang="ru-RU" dirty="0"/>
          </a:p>
        </p:txBody>
      </p:sp>
      <p:sp>
        <p:nvSpPr>
          <p:cNvPr id="3" name="Объект 2">
            <a:extLst>
              <a:ext uri="{FF2B5EF4-FFF2-40B4-BE49-F238E27FC236}">
                <a16:creationId xmlns:a16="http://schemas.microsoft.com/office/drawing/2014/main" id="{51A9DF68-07B3-43F7-81C6-39C72A0C8203}"/>
              </a:ext>
            </a:extLst>
          </p:cNvPr>
          <p:cNvSpPr>
            <a:spLocks noGrp="1"/>
          </p:cNvSpPr>
          <p:nvPr>
            <p:ph idx="1"/>
          </p:nvPr>
        </p:nvSpPr>
        <p:spPr>
          <a:xfrm>
            <a:off x="323528" y="771550"/>
            <a:ext cx="8496944" cy="3823073"/>
          </a:xfrm>
        </p:spPr>
        <p:txBody>
          <a:bodyPr>
            <a:noAutofit/>
          </a:bodyPr>
          <a:lstStyle/>
          <a:p>
            <a:r>
              <a:rPr lang="en-US" sz="1800" dirty="0"/>
              <a:t>The increasing complexity of the economic structure is reflected in the growth of the diversity of economic relations, which cannot be attributed to either the micro or macro level. We are talking about large corporations, about emerging alliances, about the development of clusters, about financial and industrial groups, platform markets, innovative systems and other structures in which hierarchical and horizontal forms of interaction coexist and complex monetary mechanisms for supporting their activities develop. “In general, evolutionary and institutional theories, modeling, clusters, network structures, and all sorts of group associations may require their own theoretical space — meso” (Chen, 2008. P. 121), which has happened in recent years in economic theory.</a:t>
            </a:r>
          </a:p>
        </p:txBody>
      </p:sp>
      <p:sp>
        <p:nvSpPr>
          <p:cNvPr id="4" name="Нижний колонтитул 3">
            <a:extLst>
              <a:ext uri="{FF2B5EF4-FFF2-40B4-BE49-F238E27FC236}">
                <a16:creationId xmlns:a16="http://schemas.microsoft.com/office/drawing/2014/main" id="{A2760894-C54D-40B5-B4F0-4E94B9C1768E}"/>
              </a:ext>
            </a:extLst>
          </p:cNvPr>
          <p:cNvSpPr>
            <a:spLocks noGrp="1"/>
          </p:cNvSpPr>
          <p:nvPr>
            <p:ph type="ftr" sz="quarter" idx="11"/>
          </p:nvPr>
        </p:nvSpPr>
        <p:spPr>
          <a:xfrm>
            <a:off x="3124200" y="4515966"/>
            <a:ext cx="3896072" cy="525141"/>
          </a:xfrm>
        </p:spPr>
        <p:txBody>
          <a:bodyPr/>
          <a:lstStyle/>
          <a:p>
            <a:r>
              <a:rPr lang="en-US" dirty="0"/>
              <a:t>2019,  </a:t>
            </a:r>
            <a:r>
              <a:rPr lang="en-US" dirty="0" err="1"/>
              <a:t>Pushchino</a:t>
            </a:r>
            <a:endParaRPr lang="ru-RU" dirty="0"/>
          </a:p>
        </p:txBody>
      </p:sp>
      <p:sp>
        <p:nvSpPr>
          <p:cNvPr id="5" name="Номер слайда 4">
            <a:extLst>
              <a:ext uri="{FF2B5EF4-FFF2-40B4-BE49-F238E27FC236}">
                <a16:creationId xmlns:a16="http://schemas.microsoft.com/office/drawing/2014/main" id="{E095CE5F-6512-49E1-AB52-0A9983B63E62}"/>
              </a:ext>
            </a:extLst>
          </p:cNvPr>
          <p:cNvSpPr>
            <a:spLocks noGrp="1"/>
          </p:cNvSpPr>
          <p:nvPr>
            <p:ph type="sldNum" sz="quarter" idx="12"/>
          </p:nvPr>
        </p:nvSpPr>
        <p:spPr/>
        <p:txBody>
          <a:bodyPr/>
          <a:lstStyle/>
          <a:p>
            <a:fld id="{725C68B6-61C2-468F-89AB-4B9F7531AA68}" type="slidenum">
              <a:rPr lang="ru-RU" smtClean="0"/>
              <a:pPr/>
              <a:t>21</a:t>
            </a:fld>
            <a:endParaRPr lang="ru-RU"/>
          </a:p>
        </p:txBody>
      </p:sp>
    </p:spTree>
    <p:extLst>
      <p:ext uri="{BB962C8B-B14F-4D97-AF65-F5344CB8AC3E}">
        <p14:creationId xmlns:p14="http://schemas.microsoft.com/office/powerpoint/2010/main" val="3667453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A52507-6733-48E2-9B90-D7CB43CFD61F}"/>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75E59C9E-1D8D-4BAD-B6D8-0F1858526683}"/>
              </a:ext>
            </a:extLst>
          </p:cNvPr>
          <p:cNvSpPr>
            <a:spLocks noGrp="1"/>
          </p:cNvSpPr>
          <p:nvPr>
            <p:ph idx="1"/>
          </p:nvPr>
        </p:nvSpPr>
        <p:spPr/>
        <p:txBody>
          <a:bodyPr>
            <a:normAutofit fontScale="77500" lnSpcReduction="20000"/>
          </a:bodyPr>
          <a:lstStyle/>
          <a:p>
            <a:r>
              <a:rPr lang="en-US" dirty="0"/>
              <a:t>We also showed that the complication of ideas about the structure of the economy - from micro - to macro and then to meso - turns out to be connected with the inclusion of more developed money circulation schemes in theoretical economic models. As they say in the famous American phrase - </a:t>
            </a:r>
            <a:r>
              <a:rPr lang="en-US" i="1" dirty="0"/>
              <a:t>follow the money</a:t>
            </a:r>
            <a:r>
              <a:rPr lang="en-US" dirty="0"/>
              <a:t>, if you want to understand complicated things. The study of the mechanisms of money circulation in </a:t>
            </a:r>
            <a:r>
              <a:rPr lang="en-US" dirty="0" err="1"/>
              <a:t>mesoeconomic</a:t>
            </a:r>
            <a:r>
              <a:rPr lang="en-US" dirty="0"/>
              <a:t> studies can be a very promising direction for deepening our ideas about the structure of the modern economy.</a:t>
            </a:r>
            <a:endParaRPr lang="ru-RU" dirty="0"/>
          </a:p>
        </p:txBody>
      </p:sp>
      <p:sp>
        <p:nvSpPr>
          <p:cNvPr id="4" name="Нижний колонтитул 3">
            <a:extLst>
              <a:ext uri="{FF2B5EF4-FFF2-40B4-BE49-F238E27FC236}">
                <a16:creationId xmlns:a16="http://schemas.microsoft.com/office/drawing/2014/main" id="{8C1C4845-BF51-492D-8A4F-3D6FEB1218CC}"/>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1D6C545E-DCDD-480C-8596-472C73F99F0D}"/>
              </a:ext>
            </a:extLst>
          </p:cNvPr>
          <p:cNvSpPr>
            <a:spLocks noGrp="1"/>
          </p:cNvSpPr>
          <p:nvPr>
            <p:ph type="sldNum" sz="quarter" idx="12"/>
          </p:nvPr>
        </p:nvSpPr>
        <p:spPr/>
        <p:txBody>
          <a:bodyPr/>
          <a:lstStyle/>
          <a:p>
            <a:fld id="{725C68B6-61C2-468F-89AB-4B9F7531AA68}" type="slidenum">
              <a:rPr lang="ru-RU" smtClean="0"/>
              <a:pPr/>
              <a:t>22</a:t>
            </a:fld>
            <a:endParaRPr lang="ru-RU"/>
          </a:p>
        </p:txBody>
      </p:sp>
    </p:spTree>
    <p:extLst>
      <p:ext uri="{BB962C8B-B14F-4D97-AF65-F5344CB8AC3E}">
        <p14:creationId xmlns:p14="http://schemas.microsoft.com/office/powerpoint/2010/main" val="2219890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4A50E-77AF-4DF1-B43A-64D901B42FA4}"/>
              </a:ext>
            </a:extLst>
          </p:cNvPr>
          <p:cNvSpPr>
            <a:spLocks noGrp="1"/>
          </p:cNvSpPr>
          <p:nvPr>
            <p:ph type="title"/>
          </p:nvPr>
        </p:nvSpPr>
        <p:spPr/>
        <p:txBody>
          <a:bodyPr>
            <a:noAutofit/>
          </a:bodyPr>
          <a:lstStyle/>
          <a:p>
            <a:r>
              <a:rPr lang="en-US" sz="2800" b="1" dirty="0"/>
              <a:t>See more</a:t>
            </a:r>
            <a:endParaRPr lang="ru-RU" sz="2800" b="1" dirty="0"/>
          </a:p>
        </p:txBody>
      </p:sp>
      <p:sp>
        <p:nvSpPr>
          <p:cNvPr id="3" name="Объект 2">
            <a:extLst>
              <a:ext uri="{FF2B5EF4-FFF2-40B4-BE49-F238E27FC236}">
                <a16:creationId xmlns:a16="http://schemas.microsoft.com/office/drawing/2014/main" id="{6CECB979-757D-4AF4-B4C1-12DDF1C1AEA4}"/>
              </a:ext>
            </a:extLst>
          </p:cNvPr>
          <p:cNvSpPr>
            <a:spLocks noGrp="1"/>
          </p:cNvSpPr>
          <p:nvPr>
            <p:ph idx="1"/>
          </p:nvPr>
        </p:nvSpPr>
        <p:spPr/>
        <p:txBody>
          <a:bodyPr>
            <a:normAutofit/>
          </a:bodyPr>
          <a:lstStyle/>
          <a:p>
            <a:pPr marL="0" indent="0" algn="just">
              <a:lnSpc>
                <a:spcPct val="107000"/>
              </a:lnSpc>
              <a:spcAft>
                <a:spcPts val="0"/>
              </a:spcAft>
              <a:buNone/>
            </a:pPr>
            <a:r>
              <a:rPr lang="ru-RU" sz="2000" dirty="0"/>
              <a:t>Кирдина-Чэндлер С.Г. </a:t>
            </a:r>
            <a:r>
              <a:rPr lang="en-US" sz="2000" dirty="0"/>
              <a:t>(2019) </a:t>
            </a:r>
            <a:r>
              <a:rPr lang="ru-RU" sz="2000" dirty="0"/>
              <a:t>Механизм денежного обращения как объект </a:t>
            </a:r>
            <a:r>
              <a:rPr lang="ru-RU" sz="2000" dirty="0" err="1"/>
              <a:t>мезоэкономического</a:t>
            </a:r>
            <a:r>
              <a:rPr lang="ru-RU" sz="2000" dirty="0"/>
              <a:t> анализа </a:t>
            </a:r>
            <a:r>
              <a:rPr lang="en-US" sz="2000" dirty="0"/>
              <a:t>//</a:t>
            </a:r>
            <a:r>
              <a:rPr lang="ru-RU" sz="2000" dirty="0"/>
              <a:t> </a:t>
            </a:r>
            <a:r>
              <a:rPr lang="en-US" sz="2000" dirty="0"/>
              <a:t>Journal of Institutional Studies</a:t>
            </a:r>
            <a:r>
              <a:rPr lang="ru-RU" sz="2000" dirty="0"/>
              <a:t>. Т. 12. № 3. (</a:t>
            </a:r>
            <a:r>
              <a:rPr lang="en-US" sz="2000" dirty="0">
                <a:solidFill>
                  <a:srgbClr val="000000"/>
                </a:solidFill>
                <a:ea typeface="Calibri" panose="020F0502020204030204" pitchFamily="34" charset="0"/>
                <a:cs typeface="Times New Roman" panose="02020603050405020304" pitchFamily="18" charset="0"/>
              </a:rPr>
              <a:t>Kirdina-Chandler, s.  (2019) Mechanism of money circulation as a subject of </a:t>
            </a:r>
            <a:r>
              <a:rPr lang="en-US" sz="2000" dirty="0" err="1">
                <a:solidFill>
                  <a:srgbClr val="000000"/>
                </a:solidFill>
                <a:ea typeface="Calibri" panose="020F0502020204030204" pitchFamily="34" charset="0"/>
                <a:cs typeface="Times New Roman" panose="02020603050405020304" pitchFamily="18" charset="0"/>
              </a:rPr>
              <a:t>mesoeconomic</a:t>
            </a:r>
            <a:r>
              <a:rPr lang="en-US" sz="2000" dirty="0">
                <a:solidFill>
                  <a:srgbClr val="000000"/>
                </a:solidFill>
                <a:ea typeface="Calibri" panose="020F0502020204030204" pitchFamily="34" charset="0"/>
                <a:cs typeface="Times New Roman" panose="02020603050405020304" pitchFamily="18" charset="0"/>
              </a:rPr>
              <a:t> analysis </a:t>
            </a:r>
            <a:r>
              <a:rPr lang="en-US" sz="2000" dirty="0">
                <a:solidFill>
                  <a:prstClr val="black"/>
                </a:solidFill>
              </a:rPr>
              <a:t>//</a:t>
            </a:r>
            <a:r>
              <a:rPr lang="ru-RU" sz="2000" dirty="0">
                <a:solidFill>
                  <a:prstClr val="black"/>
                </a:solidFill>
              </a:rPr>
              <a:t> </a:t>
            </a:r>
            <a:r>
              <a:rPr lang="en-US" sz="2000" dirty="0">
                <a:solidFill>
                  <a:prstClr val="black"/>
                </a:solidFill>
              </a:rPr>
              <a:t>Journal of Institutional Studies</a:t>
            </a:r>
            <a:r>
              <a:rPr lang="ru-RU" sz="2000" dirty="0">
                <a:solidFill>
                  <a:prstClr val="black"/>
                </a:solidFill>
              </a:rPr>
              <a:t>. </a:t>
            </a:r>
            <a:r>
              <a:rPr lang="en-US" sz="2000" dirty="0">
                <a:solidFill>
                  <a:prstClr val="black"/>
                </a:solidFill>
              </a:rPr>
              <a:t>Vol. </a:t>
            </a:r>
            <a:r>
              <a:rPr lang="ru-RU" sz="2000" dirty="0">
                <a:solidFill>
                  <a:prstClr val="black"/>
                </a:solidFill>
              </a:rPr>
              <a:t> 12. № 3</a:t>
            </a:r>
            <a:r>
              <a:rPr lang="en-US" sz="2000" dirty="0">
                <a:solidFill>
                  <a:prstClr val="black"/>
                </a:solidFill>
              </a:rPr>
              <a:t>. In Russian).</a:t>
            </a:r>
            <a:endParaRPr lang="ru-RU" sz="2000"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US" sz="2000" dirty="0">
                <a:solidFill>
                  <a:srgbClr val="000000"/>
                </a:solidFill>
                <a:ea typeface="Times New Roman" panose="02020603050405020304" pitchFamily="18" charset="0"/>
                <a:cs typeface="Times New Roman" panose="02020603050405020304" pitchFamily="18" charset="0"/>
              </a:rPr>
              <a:t> </a:t>
            </a:r>
            <a:endParaRPr lang="ru-RU" sz="2000" dirty="0">
              <a:ea typeface="Calibri" panose="020F0502020204030204" pitchFamily="34" charset="0"/>
              <a:cs typeface="Times New Roman" panose="02020603050405020304" pitchFamily="18" charset="0"/>
            </a:endParaRPr>
          </a:p>
        </p:txBody>
      </p:sp>
      <p:sp>
        <p:nvSpPr>
          <p:cNvPr id="4" name="Номер слайда 3">
            <a:extLst>
              <a:ext uri="{FF2B5EF4-FFF2-40B4-BE49-F238E27FC236}">
                <a16:creationId xmlns:a16="http://schemas.microsoft.com/office/drawing/2014/main" id="{B94D554D-62CC-4558-B868-2333DD1909F2}"/>
              </a:ext>
            </a:extLst>
          </p:cNvPr>
          <p:cNvSpPr>
            <a:spLocks noGrp="1"/>
          </p:cNvSpPr>
          <p:nvPr>
            <p:ph type="sldNum" sz="quarter" idx="12"/>
          </p:nvPr>
        </p:nvSpPr>
        <p:spPr/>
        <p:txBody>
          <a:bodyPr/>
          <a:lstStyle/>
          <a:p>
            <a:fld id="{725C68B6-61C2-468F-89AB-4B9F7531AA68}" type="slidenum">
              <a:rPr lang="ru-RU" smtClean="0"/>
              <a:pPr/>
              <a:t>23</a:t>
            </a:fld>
            <a:endParaRPr lang="ru-RU"/>
          </a:p>
        </p:txBody>
      </p:sp>
      <p:sp>
        <p:nvSpPr>
          <p:cNvPr id="5" name="Нижний колонтитул 4">
            <a:extLst>
              <a:ext uri="{FF2B5EF4-FFF2-40B4-BE49-F238E27FC236}">
                <a16:creationId xmlns:a16="http://schemas.microsoft.com/office/drawing/2014/main" id="{C9A28B69-1EB5-4FB2-B819-809C98F521E7}"/>
              </a:ext>
            </a:extLst>
          </p:cNvPr>
          <p:cNvSpPr>
            <a:spLocks noGrp="1"/>
          </p:cNvSpPr>
          <p:nvPr>
            <p:ph type="ftr" sz="quarter" idx="11"/>
          </p:nvPr>
        </p:nvSpPr>
        <p:spPr>
          <a:xfrm>
            <a:off x="2267744" y="4767263"/>
            <a:ext cx="3752056" cy="273844"/>
          </a:xfrm>
        </p:spPr>
        <p:txBody>
          <a:bodyPr/>
          <a:lstStyle/>
          <a:p>
            <a:r>
              <a:rPr lang="en-US"/>
              <a:t>2019,  Pushchino</a:t>
            </a:r>
            <a:endParaRPr lang="ru-RU" dirty="0"/>
          </a:p>
        </p:txBody>
      </p:sp>
    </p:spTree>
    <p:extLst>
      <p:ext uri="{BB962C8B-B14F-4D97-AF65-F5344CB8AC3E}">
        <p14:creationId xmlns:p14="http://schemas.microsoft.com/office/powerpoint/2010/main" val="807078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4C3103B-AE2E-41DA-8805-65F1A948FD5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CB1340FC-C4E2-4CD5-9BCA-7A022E8B49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0761" y="749976"/>
            <a:ext cx="2583177" cy="2583177"/>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E3BC0C31-69A7-4200-9AFE-927230E1E04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22807"/>
            <a:ext cx="5253850" cy="3620693"/>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5" name="Straight Connector 14">
            <a:extLst>
              <a:ext uri="{FF2B5EF4-FFF2-40B4-BE49-F238E27FC236}">
                <a16:creationId xmlns:a16="http://schemas.microsoft.com/office/drawing/2014/main" id="{45B5AFC7-2F07-4F7B-9151-E45D7548D8F3}"/>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4405" y="3337560"/>
            <a:ext cx="925830"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29B2C473-05A8-41FD-8754-184433B1D0B4}"/>
              </a:ext>
            </a:extLst>
          </p:cNvPr>
          <p:cNvSpPr>
            <a:spLocks noGrp="1"/>
          </p:cNvSpPr>
          <p:nvPr>
            <p:ph type="title"/>
          </p:nvPr>
        </p:nvSpPr>
        <p:spPr>
          <a:xfrm>
            <a:off x="-339700" y="2119474"/>
            <a:ext cx="7730964" cy="994172"/>
          </a:xfrm>
        </p:spPr>
        <p:txBody>
          <a:bodyPr>
            <a:normAutofit fontScale="90000"/>
          </a:bodyPr>
          <a:lstStyle/>
          <a:p>
            <a:r>
              <a:rPr lang="en-US" dirty="0"/>
              <a:t>Thank you for your attention!</a:t>
            </a:r>
            <a:br>
              <a:rPr lang="en-US" dirty="0"/>
            </a:br>
            <a:r>
              <a:rPr lang="en-US" dirty="0"/>
              <a:t> </a:t>
            </a:r>
            <a:r>
              <a:rPr lang="ru-RU" dirty="0"/>
              <a:t>Спасибо за внимание!</a:t>
            </a:r>
          </a:p>
        </p:txBody>
      </p:sp>
      <p:sp>
        <p:nvSpPr>
          <p:cNvPr id="3" name="Объект 2">
            <a:extLst>
              <a:ext uri="{FF2B5EF4-FFF2-40B4-BE49-F238E27FC236}">
                <a16:creationId xmlns:a16="http://schemas.microsoft.com/office/drawing/2014/main" id="{EF5CC2D4-3B1D-47CB-9348-161ED8F02F9A}"/>
              </a:ext>
            </a:extLst>
          </p:cNvPr>
          <p:cNvSpPr>
            <a:spLocks noGrp="1"/>
          </p:cNvSpPr>
          <p:nvPr>
            <p:ph idx="1"/>
          </p:nvPr>
        </p:nvSpPr>
        <p:spPr>
          <a:xfrm>
            <a:off x="870966" y="525764"/>
            <a:ext cx="4863070" cy="2807387"/>
          </a:xfrm>
        </p:spPr>
        <p:txBody>
          <a:bodyPr anchor="ctr">
            <a:normAutofit/>
          </a:bodyPr>
          <a:lstStyle/>
          <a:p>
            <a:pPr marL="0" indent="0">
              <a:buNone/>
            </a:pPr>
            <a:endParaRPr lang="ru-RU" sz="2400" b="1" dirty="0">
              <a:solidFill>
                <a:srgbClr val="FF0000"/>
              </a:solidFill>
            </a:endParaRPr>
          </a:p>
        </p:txBody>
      </p:sp>
      <p:sp>
        <p:nvSpPr>
          <p:cNvPr id="4" name="Номер слайда 3">
            <a:extLst>
              <a:ext uri="{FF2B5EF4-FFF2-40B4-BE49-F238E27FC236}">
                <a16:creationId xmlns:a16="http://schemas.microsoft.com/office/drawing/2014/main" id="{EB6D32C9-7561-4332-88BB-CA66F19A038E}"/>
              </a:ext>
            </a:extLst>
          </p:cNvPr>
          <p:cNvSpPr>
            <a:spLocks noGrp="1"/>
          </p:cNvSpPr>
          <p:nvPr>
            <p:ph type="sldNum" sz="quarter" idx="12"/>
          </p:nvPr>
        </p:nvSpPr>
        <p:spPr>
          <a:xfrm>
            <a:off x="8272458" y="4767262"/>
            <a:ext cx="411480" cy="273844"/>
          </a:xfrm>
        </p:spPr>
        <p:txBody>
          <a:bodyPr>
            <a:normAutofit/>
          </a:bodyPr>
          <a:lstStyle/>
          <a:p>
            <a:pPr>
              <a:spcAft>
                <a:spcPts val="600"/>
              </a:spcAft>
            </a:pPr>
            <a:fld id="{725C68B6-61C2-468F-89AB-4B9F7531AA68}" type="slidenum">
              <a:rPr lang="ru-RU" sz="800">
                <a:solidFill>
                  <a:prstClr val="black">
                    <a:tint val="75000"/>
                  </a:prstClr>
                </a:solidFill>
              </a:rPr>
              <a:pPr>
                <a:spcAft>
                  <a:spcPts val="600"/>
                </a:spcAft>
              </a:pPr>
              <a:t>24</a:t>
            </a:fld>
            <a:endParaRPr lang="ru-RU" sz="800">
              <a:solidFill>
                <a:prstClr val="black">
                  <a:tint val="75000"/>
                </a:prstClr>
              </a:solidFill>
            </a:endParaRPr>
          </a:p>
        </p:txBody>
      </p:sp>
      <p:sp>
        <p:nvSpPr>
          <p:cNvPr id="5" name="Нижний колонтитул 4">
            <a:extLst>
              <a:ext uri="{FF2B5EF4-FFF2-40B4-BE49-F238E27FC236}">
                <a16:creationId xmlns:a16="http://schemas.microsoft.com/office/drawing/2014/main" id="{2D133F35-E97B-442B-9695-2D2B18ED57EA}"/>
              </a:ext>
            </a:extLst>
          </p:cNvPr>
          <p:cNvSpPr>
            <a:spLocks noGrp="1"/>
          </p:cNvSpPr>
          <p:nvPr>
            <p:ph type="ftr" sz="quarter" idx="11"/>
          </p:nvPr>
        </p:nvSpPr>
        <p:spPr/>
        <p:txBody>
          <a:bodyPr/>
          <a:lstStyle/>
          <a:p>
            <a:r>
              <a:rPr lang="en-US"/>
              <a:t>2019,  Pushchino</a:t>
            </a:r>
            <a:endParaRPr lang="ru-RU"/>
          </a:p>
        </p:txBody>
      </p:sp>
      <p:sp>
        <p:nvSpPr>
          <p:cNvPr id="6" name="Прямоугольник 5">
            <a:extLst>
              <a:ext uri="{FF2B5EF4-FFF2-40B4-BE49-F238E27FC236}">
                <a16:creationId xmlns:a16="http://schemas.microsoft.com/office/drawing/2014/main" id="{052C0022-E14E-48FE-B3B5-EC18A328E317}"/>
              </a:ext>
            </a:extLst>
          </p:cNvPr>
          <p:cNvSpPr/>
          <p:nvPr/>
        </p:nvSpPr>
        <p:spPr>
          <a:xfrm>
            <a:off x="1488831" y="3836472"/>
            <a:ext cx="3136949" cy="461665"/>
          </a:xfrm>
          <a:prstGeom prst="rect">
            <a:avLst/>
          </a:prstGeom>
        </p:spPr>
        <p:txBody>
          <a:bodyPr wrap="none">
            <a:spAutoFit/>
          </a:bodyPr>
          <a:lstStyle/>
          <a:p>
            <a:r>
              <a:rPr lang="en-US" sz="2400" b="1" dirty="0">
                <a:solidFill>
                  <a:srgbClr val="FF0000"/>
                </a:solidFill>
              </a:rPr>
              <a:t>kirdina777@gmail.com</a:t>
            </a:r>
            <a:endParaRPr lang="ru-RU" sz="2400" b="1" dirty="0">
              <a:solidFill>
                <a:srgbClr val="FF0000"/>
              </a:solidFill>
            </a:endParaRPr>
          </a:p>
        </p:txBody>
      </p:sp>
    </p:spTree>
    <p:extLst>
      <p:ext uri="{BB962C8B-B14F-4D97-AF65-F5344CB8AC3E}">
        <p14:creationId xmlns:p14="http://schemas.microsoft.com/office/powerpoint/2010/main" val="2845081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Arrow Connector 1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53B5F2E9-E951-4570-87C3-5566E9CB6DBE}"/>
              </a:ext>
            </a:extLst>
          </p:cNvPr>
          <p:cNvSpPr>
            <a:spLocks noGrp="1"/>
          </p:cNvSpPr>
          <p:nvPr>
            <p:ph type="title"/>
          </p:nvPr>
        </p:nvSpPr>
        <p:spPr>
          <a:xfrm>
            <a:off x="491490" y="273843"/>
            <a:ext cx="3840085" cy="1269596"/>
          </a:xfrm>
        </p:spPr>
        <p:txBody>
          <a:bodyPr vert="horz" lIns="91440" tIns="45720" rIns="91440" bIns="45720" rtlCol="0" anchor="ctr">
            <a:normAutofit/>
          </a:bodyPr>
          <a:lstStyle/>
          <a:p>
            <a:pPr algn="l">
              <a:lnSpc>
                <a:spcPct val="90000"/>
              </a:lnSpc>
            </a:pPr>
            <a:r>
              <a:rPr lang="en-US" dirty="0"/>
              <a:t>Motivation-1</a:t>
            </a:r>
          </a:p>
        </p:txBody>
      </p:sp>
      <p:sp>
        <p:nvSpPr>
          <p:cNvPr id="5" name="Номер слайда 4">
            <a:extLst>
              <a:ext uri="{FF2B5EF4-FFF2-40B4-BE49-F238E27FC236}">
                <a16:creationId xmlns:a16="http://schemas.microsoft.com/office/drawing/2014/main" id="{3443EC47-0F5F-4C42-B649-178FCABCB9DA}"/>
              </a:ext>
            </a:extLst>
          </p:cNvPr>
          <p:cNvSpPr>
            <a:spLocks noGrp="1"/>
          </p:cNvSpPr>
          <p:nvPr>
            <p:ph type="sldNum" sz="quarter" idx="12"/>
          </p:nvPr>
        </p:nvSpPr>
        <p:spPr>
          <a:xfrm>
            <a:off x="8032175" y="4732729"/>
            <a:ext cx="874395" cy="273844"/>
          </a:xfrm>
        </p:spPr>
        <p:txBody>
          <a:bodyPr vert="horz" lIns="91440" tIns="45720" rIns="91440" bIns="45720" rtlCol="0" anchor="ctr">
            <a:normAutofit/>
          </a:bodyPr>
          <a:lstStyle/>
          <a:p>
            <a:pPr>
              <a:lnSpc>
                <a:spcPct val="90000"/>
              </a:lnSpc>
              <a:spcAft>
                <a:spcPts val="600"/>
              </a:spcAft>
              <a:defRPr/>
            </a:pPr>
            <a:fld id="{725C68B6-61C2-468F-89AB-4B9F7531AA68}" type="slidenum">
              <a:rPr lang="en-US" smtClean="0">
                <a:solidFill>
                  <a:prstClr val="black">
                    <a:tint val="75000"/>
                  </a:prstClr>
                </a:solidFill>
                <a:latin typeface="Calibri" panose="020F0502020204030204"/>
              </a:rPr>
              <a:pPr>
                <a:lnSpc>
                  <a:spcPct val="90000"/>
                </a:lnSpc>
                <a:spcAft>
                  <a:spcPts val="600"/>
                </a:spcAft>
                <a:defRPr/>
              </a:pPr>
              <a:t>3</a:t>
            </a:fld>
            <a:endParaRPr lang="en-US" dirty="0">
              <a:solidFill>
                <a:prstClr val="black">
                  <a:tint val="75000"/>
                </a:prstClr>
              </a:solidFill>
              <a:latin typeface="Calibri" panose="020F0502020204030204"/>
            </a:endParaRPr>
          </a:p>
        </p:txBody>
      </p:sp>
      <p:sp>
        <p:nvSpPr>
          <p:cNvPr id="3" name="Нижний колонтитул 2">
            <a:extLst>
              <a:ext uri="{FF2B5EF4-FFF2-40B4-BE49-F238E27FC236}">
                <a16:creationId xmlns:a16="http://schemas.microsoft.com/office/drawing/2014/main" id="{F70373EE-14CC-4D34-A103-1D62AA8F0946}"/>
              </a:ext>
            </a:extLst>
          </p:cNvPr>
          <p:cNvSpPr>
            <a:spLocks noGrp="1"/>
          </p:cNvSpPr>
          <p:nvPr>
            <p:ph type="ftr" sz="quarter" idx="11"/>
          </p:nvPr>
        </p:nvSpPr>
        <p:spPr>
          <a:xfrm>
            <a:off x="2123728" y="4740213"/>
            <a:ext cx="3896072" cy="273844"/>
          </a:xfrm>
        </p:spPr>
        <p:txBody>
          <a:bodyPr/>
          <a:lstStyle/>
          <a:p>
            <a:r>
              <a:rPr lang="en-US"/>
              <a:t>2019,  Pushchino</a:t>
            </a:r>
            <a:endParaRPr lang="ru-RU" dirty="0"/>
          </a:p>
        </p:txBody>
      </p:sp>
      <p:pic>
        <p:nvPicPr>
          <p:cNvPr id="1028" name="Picture 4">
            <a:extLst>
              <a:ext uri="{FF2B5EF4-FFF2-40B4-BE49-F238E27FC236}">
                <a16:creationId xmlns:a16="http://schemas.microsoft.com/office/drawing/2014/main" id="{DB7ED5AD-6B7D-4943-8158-E58B68C902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2010" y="987574"/>
            <a:ext cx="3574899" cy="2573927"/>
          </a:xfrm>
          <a:prstGeom prst="rect">
            <a:avLst/>
          </a:prstGeom>
          <a:noFill/>
          <a:extLst>
            <a:ext uri="{909E8E84-426E-40DD-AFC4-6F175D3DCCD1}">
              <a14:hiddenFill xmlns:a14="http://schemas.microsoft.com/office/drawing/2010/main">
                <a:solidFill>
                  <a:srgbClr val="FFFFFF"/>
                </a:solidFill>
              </a14:hiddenFill>
            </a:ext>
          </a:extLst>
        </p:spPr>
      </p:pic>
      <p:sp>
        <p:nvSpPr>
          <p:cNvPr id="12" name="Объект 11">
            <a:extLst>
              <a:ext uri="{FF2B5EF4-FFF2-40B4-BE49-F238E27FC236}">
                <a16:creationId xmlns:a16="http://schemas.microsoft.com/office/drawing/2014/main" id="{9439BF02-E615-4A7E-B180-3A18097F6B86}"/>
              </a:ext>
            </a:extLst>
          </p:cNvPr>
          <p:cNvSpPr>
            <a:spLocks noGrp="1"/>
          </p:cNvSpPr>
          <p:nvPr>
            <p:ph sz="half" idx="2"/>
          </p:nvPr>
        </p:nvSpPr>
        <p:spPr>
          <a:xfrm>
            <a:off x="251520" y="1737360"/>
            <a:ext cx="4680520" cy="2808926"/>
          </a:xfrm>
        </p:spPr>
        <p:txBody>
          <a:bodyPr>
            <a:noAutofit/>
          </a:bodyPr>
          <a:lstStyle/>
          <a:p>
            <a:r>
              <a:rPr lang="en-US" sz="1600" dirty="0" err="1">
                <a:latin typeface="Arial" panose="020B0604020202020204" pitchFamily="34" charset="0"/>
                <a:cs typeface="Arial" panose="020B0604020202020204" pitchFamily="34" charset="0"/>
              </a:rPr>
              <a:t>Monetisation</a:t>
            </a:r>
            <a:r>
              <a:rPr lang="en-US" sz="1600" dirty="0">
                <a:latin typeface="Arial" panose="020B0604020202020204" pitchFamily="34" charset="0"/>
                <a:cs typeface="Arial" panose="020B0604020202020204" pitchFamily="34" charset="0"/>
              </a:rPr>
              <a:t> of the economy (the ratio of broad money to nominal GDP) varies from 14.5 or 25.9% (Chad or the Central African Republic) to 199.1 or 252.1 (China or Japan);  it is not related to  economic growth.</a:t>
            </a:r>
          </a:p>
          <a:p>
            <a:r>
              <a:rPr lang="en-US" sz="1600" dirty="0">
                <a:latin typeface="Arial" panose="020B0604020202020204" pitchFamily="34" charset="0"/>
                <a:cs typeface="Arial" panose="020B0604020202020204" pitchFamily="34" charset="0"/>
              </a:rPr>
              <a:t>Therefore, it can be assumed that the mechanisms that ensure the circulation of money in the economic system are important. </a:t>
            </a:r>
          </a:p>
          <a:p>
            <a:r>
              <a:rPr lang="en-US" sz="1600" dirty="0">
                <a:latin typeface="Arial" panose="020B0604020202020204" pitchFamily="34" charset="0"/>
                <a:cs typeface="Arial" panose="020B0604020202020204" pitchFamily="34" charset="0"/>
              </a:rPr>
              <a:t>Therefore, such mechanisms must be studied.</a:t>
            </a: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5397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B4965E-E529-48C6-AB0D-AD66937EE62A}"/>
              </a:ext>
            </a:extLst>
          </p:cNvPr>
          <p:cNvSpPr>
            <a:spLocks noGrp="1"/>
          </p:cNvSpPr>
          <p:nvPr>
            <p:ph type="title"/>
          </p:nvPr>
        </p:nvSpPr>
        <p:spPr/>
        <p:txBody>
          <a:bodyPr/>
          <a:lstStyle/>
          <a:p>
            <a:r>
              <a:rPr lang="en-US" dirty="0"/>
              <a:t>Motivation-2</a:t>
            </a:r>
            <a:endParaRPr lang="ru-RU" dirty="0"/>
          </a:p>
        </p:txBody>
      </p:sp>
      <p:sp>
        <p:nvSpPr>
          <p:cNvPr id="3" name="Объект 2">
            <a:extLst>
              <a:ext uri="{FF2B5EF4-FFF2-40B4-BE49-F238E27FC236}">
                <a16:creationId xmlns:a16="http://schemas.microsoft.com/office/drawing/2014/main" id="{137CC20E-BF05-4D2A-864A-C58F44D24653}"/>
              </a:ext>
            </a:extLst>
          </p:cNvPr>
          <p:cNvSpPr>
            <a:spLocks noGrp="1"/>
          </p:cNvSpPr>
          <p:nvPr>
            <p:ph idx="1"/>
          </p:nvPr>
        </p:nvSpPr>
        <p:spPr>
          <a:xfrm>
            <a:off x="457200" y="1200151"/>
            <a:ext cx="8229600" cy="3567112"/>
          </a:xfrm>
        </p:spPr>
        <p:txBody>
          <a:bodyPr>
            <a:normAutofit fontScale="47500" lnSpcReduction="20000"/>
          </a:bodyPr>
          <a:lstStyle/>
          <a:p>
            <a:pPr lvl="0"/>
            <a:r>
              <a:rPr lang="en-US" sz="3800" dirty="0">
                <a:latin typeface="Arial" panose="020B0604020202020204" pitchFamily="34" charset="0"/>
                <a:cs typeface="Arial" panose="020B0604020202020204" pitchFamily="34" charset="0"/>
              </a:rPr>
              <a:t>Long-term studies on the theory of X and institutional matrices showed that the mechanisms of money circulation differ in countries with a dominance of X and Y economic institutions. </a:t>
            </a:r>
          </a:p>
          <a:p>
            <a:pPr lvl="0"/>
            <a:endParaRPr lang="ru-RU" sz="3800" dirty="0">
              <a:latin typeface="Arial" panose="020B0604020202020204" pitchFamily="34" charset="0"/>
              <a:cs typeface="Arial" panose="020B0604020202020204" pitchFamily="34" charset="0"/>
            </a:endParaRPr>
          </a:p>
          <a:p>
            <a:pPr marL="0" indent="0">
              <a:buNone/>
            </a:pP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Vernikov</a:t>
            </a:r>
            <a:r>
              <a:rPr lang="en-US" sz="3400" i="1" dirty="0">
                <a:latin typeface="Arial" panose="020B0604020202020204" pitchFamily="34" charset="0"/>
                <a:cs typeface="Arial" panose="020B0604020202020204" pitchFamily="34" charset="0"/>
              </a:rPr>
              <a:t> A.V. and Kirdina S.G.</a:t>
            </a:r>
            <a:r>
              <a:rPr lang="en-US" sz="3400" dirty="0">
                <a:latin typeface="Arial" panose="020B0604020202020204" pitchFamily="34" charset="0"/>
                <a:cs typeface="Arial" panose="020B0604020202020204" pitchFamily="34" charset="0"/>
              </a:rPr>
              <a:t> (2010). Evolution of banks in the X- and Y-economies. In: Evolutionary Economics and Finance: Innovation, Competition, Economic Growth. Materials of the VIII International Symposium on Evolutionary Economics, </a:t>
            </a:r>
            <a:r>
              <a:rPr lang="en-US" sz="3400" dirty="0" err="1">
                <a:latin typeface="Arial" panose="020B0604020202020204" pitchFamily="34" charset="0"/>
                <a:cs typeface="Arial" panose="020B0604020202020204" pitchFamily="34" charset="0"/>
              </a:rPr>
              <a:t>Pushchino</a:t>
            </a:r>
            <a:r>
              <a:rPr lang="en-US" sz="3400" dirty="0">
                <a:latin typeface="Arial" panose="020B0604020202020204" pitchFamily="34" charset="0"/>
                <a:cs typeface="Arial" panose="020B0604020202020204" pitchFamily="34" charset="0"/>
              </a:rPr>
              <a:t>, Moscow Region, Russia, September 17-19, 2009. Moscow: </a:t>
            </a:r>
            <a:r>
              <a:rPr lang="en-US" sz="3400" dirty="0" err="1">
                <a:latin typeface="Arial" panose="020B0604020202020204" pitchFamily="34" charset="0"/>
                <a:cs typeface="Arial" panose="020B0604020202020204" pitchFamily="34" charset="0"/>
              </a:rPr>
              <a:t>Institut</a:t>
            </a:r>
            <a:r>
              <a:rPr lang="en-US" sz="3400" dirty="0">
                <a:latin typeface="Arial" panose="020B0604020202020204" pitchFamily="34" charset="0"/>
                <a:cs typeface="Arial" panose="020B0604020202020204" pitchFamily="34" charset="0"/>
              </a:rPr>
              <a:t> </a:t>
            </a:r>
            <a:r>
              <a:rPr lang="en-US" sz="3400" dirty="0" err="1">
                <a:latin typeface="Arial" panose="020B0604020202020204" pitchFamily="34" charset="0"/>
                <a:cs typeface="Arial" panose="020B0604020202020204" pitchFamily="34" charset="0"/>
              </a:rPr>
              <a:t>ekonomiki</a:t>
            </a:r>
            <a:r>
              <a:rPr lang="en-US" sz="3400" dirty="0">
                <a:latin typeface="Arial" panose="020B0604020202020204" pitchFamily="34" charset="0"/>
                <a:cs typeface="Arial" panose="020B0604020202020204" pitchFamily="34" charset="0"/>
              </a:rPr>
              <a:t> RAS, pp. 246-280. (In Russian). </a:t>
            </a:r>
            <a:endParaRPr lang="ru-RU" sz="3400" dirty="0">
              <a:latin typeface="Arial" panose="020B0604020202020204" pitchFamily="34" charset="0"/>
              <a:cs typeface="Arial" panose="020B0604020202020204" pitchFamily="34" charset="0"/>
            </a:endParaRPr>
          </a:p>
          <a:p>
            <a:pPr marL="0" indent="0">
              <a:buNone/>
            </a:pPr>
            <a:r>
              <a:rPr lang="en-US" sz="3400" i="1" dirty="0">
                <a:latin typeface="Arial" panose="020B0604020202020204" pitchFamily="34" charset="0"/>
                <a:cs typeface="Arial" panose="020B0604020202020204" pitchFamily="34" charset="0"/>
              </a:rPr>
              <a:t>  Kirdina, S., </a:t>
            </a:r>
            <a:r>
              <a:rPr lang="en-US" sz="3400" i="1" dirty="0" err="1">
                <a:latin typeface="Arial" panose="020B0604020202020204" pitchFamily="34" charset="0"/>
                <a:cs typeface="Arial" panose="020B0604020202020204" pitchFamily="34" charset="0"/>
              </a:rPr>
              <a:t>Vernikov</a:t>
            </a:r>
            <a:r>
              <a:rPr lang="en-US" sz="3400" i="1" dirty="0">
                <a:latin typeface="Arial" panose="020B0604020202020204" pitchFamily="34" charset="0"/>
                <a:cs typeface="Arial" panose="020B0604020202020204" pitchFamily="34" charset="0"/>
              </a:rPr>
              <a:t>, A.</a:t>
            </a:r>
            <a:r>
              <a:rPr lang="en-US" sz="3400" dirty="0">
                <a:latin typeface="Arial" panose="020B0604020202020204" pitchFamily="34" charset="0"/>
                <a:cs typeface="Arial" panose="020B0604020202020204" pitchFamily="34" charset="0"/>
              </a:rPr>
              <a:t> (2013). Evolution of the Banking System in the Russian Context: An Institutional View. </a:t>
            </a:r>
            <a:r>
              <a:rPr lang="en-US" sz="3400" i="1" dirty="0">
                <a:latin typeface="Arial" panose="020B0604020202020204" pitchFamily="34" charset="0"/>
                <a:cs typeface="Arial" panose="020B0604020202020204" pitchFamily="34" charset="0"/>
              </a:rPr>
              <a:t>Journal of Economic Issues</a:t>
            </a:r>
            <a:r>
              <a:rPr lang="en-US" sz="3400" dirty="0">
                <a:latin typeface="Arial" panose="020B0604020202020204" pitchFamily="34" charset="0"/>
                <a:cs typeface="Arial" panose="020B0604020202020204" pitchFamily="34" charset="0"/>
              </a:rPr>
              <a:t>, vol. 47, no. 2, pp.  475-484.</a:t>
            </a:r>
            <a:endParaRPr lang="ru-RU" sz="3400" dirty="0">
              <a:latin typeface="Arial" panose="020B0604020202020204" pitchFamily="34" charset="0"/>
              <a:cs typeface="Arial" panose="020B0604020202020204" pitchFamily="34" charset="0"/>
            </a:endParaRPr>
          </a:p>
          <a:p>
            <a:pPr marL="0" indent="0">
              <a:buNone/>
            </a:pPr>
            <a:r>
              <a:rPr lang="en-US" sz="3400" i="1" dirty="0">
                <a:latin typeface="Arial" panose="020B0604020202020204" pitchFamily="34" charset="0"/>
                <a:cs typeface="Arial" panose="020B0604020202020204" pitchFamily="34" charset="0"/>
              </a:rPr>
              <a:t>  Kirdina S.G</a:t>
            </a:r>
            <a:r>
              <a:rPr lang="en-US" sz="3400" dirty="0">
                <a:latin typeface="Arial" panose="020B0604020202020204" pitchFamily="34" charset="0"/>
                <a:cs typeface="Arial" panose="020B0604020202020204" pitchFamily="34" charset="0"/>
              </a:rPr>
              <a:t>. (2013). Institutional Models of Real Sector Financing, </a:t>
            </a:r>
            <a:r>
              <a:rPr lang="en-US" sz="3400" i="1" dirty="0" err="1">
                <a:latin typeface="Arial" panose="020B0604020202020204" pitchFamily="34" charset="0"/>
                <a:cs typeface="Arial" panose="020B0604020202020204" pitchFamily="34" charset="0"/>
              </a:rPr>
              <a:t>Zhurnal</a:t>
            </a: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Novoy</a:t>
            </a: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ekonomicheskoy</a:t>
            </a:r>
            <a:r>
              <a:rPr lang="en-US" sz="3400" i="1" dirty="0">
                <a:latin typeface="Arial" panose="020B0604020202020204" pitchFamily="34" charset="0"/>
                <a:cs typeface="Arial" panose="020B0604020202020204" pitchFamily="34" charset="0"/>
              </a:rPr>
              <a:t> </a:t>
            </a:r>
            <a:r>
              <a:rPr lang="en-US" sz="3400" i="1" dirty="0" err="1">
                <a:latin typeface="Arial" panose="020B0604020202020204" pitchFamily="34" charset="0"/>
                <a:cs typeface="Arial" panose="020B0604020202020204" pitchFamily="34" charset="0"/>
              </a:rPr>
              <a:t>assotciatcii</a:t>
            </a:r>
            <a:r>
              <a:rPr lang="en-US" sz="3400" dirty="0">
                <a:latin typeface="Arial" panose="020B0604020202020204" pitchFamily="34" charset="0"/>
                <a:cs typeface="Arial" panose="020B0604020202020204" pitchFamily="34" charset="0"/>
              </a:rPr>
              <a:t>, no. 2 (18), pp. 129-157. (In Russian). </a:t>
            </a:r>
            <a:endParaRPr lang="ru-RU" sz="3400" dirty="0">
              <a:latin typeface="Arial" panose="020B0604020202020204" pitchFamily="34" charset="0"/>
              <a:cs typeface="Arial" panose="020B0604020202020204" pitchFamily="34" charset="0"/>
            </a:endParaRPr>
          </a:p>
          <a:p>
            <a:pPr marL="0" indent="0">
              <a:buNone/>
            </a:pPr>
            <a:r>
              <a:rPr lang="en-US" sz="3400" i="1" dirty="0">
                <a:latin typeface="Arial" panose="020B0604020202020204" pitchFamily="34" charset="0"/>
                <a:cs typeface="Arial" panose="020B0604020202020204" pitchFamily="34" charset="0"/>
              </a:rPr>
              <a:t>  Kirdina S.G</a:t>
            </a:r>
            <a:r>
              <a:rPr lang="en-US" sz="3400" dirty="0">
                <a:latin typeface="Arial" panose="020B0604020202020204" pitchFamily="34" charset="0"/>
                <a:cs typeface="Arial" panose="020B0604020202020204" pitchFamily="34" charset="0"/>
              </a:rPr>
              <a:t>. (2016). Institutional organization of economic reproduction in X- and Y-economies,  </a:t>
            </a:r>
            <a:r>
              <a:rPr lang="en-US" sz="3400" i="1" dirty="0">
                <a:latin typeface="Arial" panose="020B0604020202020204" pitchFamily="34" charset="0"/>
                <a:cs typeface="Arial" panose="020B0604020202020204" pitchFamily="34" charset="0"/>
              </a:rPr>
              <a:t>Journal of Institutional Studies, </a:t>
            </a:r>
            <a:r>
              <a:rPr lang="en-US" sz="3400" dirty="0">
                <a:latin typeface="Arial" panose="020B0604020202020204" pitchFamily="34" charset="0"/>
                <a:cs typeface="Arial" panose="020B0604020202020204" pitchFamily="34" charset="0"/>
              </a:rPr>
              <a:t>vol. 8, no. 4, pp. 72-91. (In Russian).</a:t>
            </a:r>
            <a:r>
              <a:rPr lang="en-US" sz="3400" i="1" dirty="0">
                <a:latin typeface="Arial" panose="020B0604020202020204" pitchFamily="34" charset="0"/>
                <a:cs typeface="Arial" panose="020B0604020202020204" pitchFamily="34" charset="0"/>
              </a:rPr>
              <a:t> </a:t>
            </a:r>
            <a:endParaRPr lang="ru-RU" sz="3400" dirty="0">
              <a:latin typeface="Arial" panose="020B0604020202020204" pitchFamily="34" charset="0"/>
              <a:cs typeface="Arial" panose="020B0604020202020204" pitchFamily="34" charset="0"/>
            </a:endParaRPr>
          </a:p>
          <a:p>
            <a:pPr marL="0" indent="0" algn="just">
              <a:lnSpc>
                <a:spcPct val="120000"/>
              </a:lnSpc>
              <a:spcBef>
                <a:spcPts val="0"/>
              </a:spcBef>
              <a:buNone/>
            </a:pPr>
            <a:endParaRPr lang="ru-RU" sz="3400" dirty="0">
              <a:latin typeface="Arial" panose="020B0604020202020204" pitchFamily="34" charset="0"/>
              <a:cs typeface="Arial" panose="020B0604020202020204" pitchFamily="34" charset="0"/>
            </a:endParaRPr>
          </a:p>
          <a:p>
            <a:pPr algn="just">
              <a:spcAft>
                <a:spcPts val="0"/>
              </a:spcAft>
            </a:pPr>
            <a:endParaRPr lang="ru-RU" sz="4300" dirty="0"/>
          </a:p>
          <a:p>
            <a:endParaRPr lang="ru-RU" dirty="0"/>
          </a:p>
        </p:txBody>
      </p:sp>
      <p:sp>
        <p:nvSpPr>
          <p:cNvPr id="4" name="Нижний колонтитул 3">
            <a:extLst>
              <a:ext uri="{FF2B5EF4-FFF2-40B4-BE49-F238E27FC236}">
                <a16:creationId xmlns:a16="http://schemas.microsoft.com/office/drawing/2014/main" id="{40125AB3-4D42-4B24-B3C9-05C26F5E4EE4}"/>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68A1213D-FB3B-44A9-8458-8FEBE8B15D37}"/>
              </a:ext>
            </a:extLst>
          </p:cNvPr>
          <p:cNvSpPr>
            <a:spLocks noGrp="1"/>
          </p:cNvSpPr>
          <p:nvPr>
            <p:ph type="sldNum" sz="quarter" idx="12"/>
          </p:nvPr>
        </p:nvSpPr>
        <p:spPr/>
        <p:txBody>
          <a:bodyPr/>
          <a:lstStyle/>
          <a:p>
            <a:fld id="{725C68B6-61C2-468F-89AB-4B9F7531AA68}" type="slidenum">
              <a:rPr lang="ru-RU" smtClean="0"/>
              <a:pPr/>
              <a:t>4</a:t>
            </a:fld>
            <a:endParaRPr lang="ru-RU"/>
          </a:p>
        </p:txBody>
      </p:sp>
    </p:spTree>
    <p:extLst>
      <p:ext uri="{BB962C8B-B14F-4D97-AF65-F5344CB8AC3E}">
        <p14:creationId xmlns:p14="http://schemas.microsoft.com/office/powerpoint/2010/main" val="3697039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D51AC6-69C9-41CF-AF83-F8E7CFF8E310}"/>
              </a:ext>
            </a:extLst>
          </p:cNvPr>
          <p:cNvSpPr>
            <a:spLocks noGrp="1"/>
          </p:cNvSpPr>
          <p:nvPr>
            <p:ph type="title"/>
          </p:nvPr>
        </p:nvSpPr>
        <p:spPr>
          <a:xfrm>
            <a:off x="457200" y="205979"/>
            <a:ext cx="8229600" cy="857250"/>
          </a:xfrm>
          <a:prstGeom prst="rect">
            <a:avLst/>
          </a:prstGeom>
        </p:spPr>
        <p:txBody>
          <a:bodyPr anchor="ctr">
            <a:normAutofit/>
          </a:bodyPr>
          <a:lstStyle/>
          <a:p>
            <a:r>
              <a:rPr lang="en-US"/>
              <a:t>Outline </a:t>
            </a:r>
            <a:endParaRPr lang="ru-RU"/>
          </a:p>
        </p:txBody>
      </p:sp>
      <p:sp>
        <p:nvSpPr>
          <p:cNvPr id="3" name="Объект 2">
            <a:extLst>
              <a:ext uri="{FF2B5EF4-FFF2-40B4-BE49-F238E27FC236}">
                <a16:creationId xmlns:a16="http://schemas.microsoft.com/office/drawing/2014/main" id="{6E41DBDA-67EB-4148-A9F6-84CF388595DD}"/>
              </a:ext>
            </a:extLst>
          </p:cNvPr>
          <p:cNvSpPr>
            <a:spLocks noGrp="1"/>
          </p:cNvSpPr>
          <p:nvPr>
            <p:ph sz="half" idx="1"/>
          </p:nvPr>
        </p:nvSpPr>
        <p:spPr>
          <a:xfrm>
            <a:off x="457200" y="2551798"/>
            <a:ext cx="8229600" cy="1639491"/>
          </a:xfrm>
          <a:prstGeom prst="rect">
            <a:avLst/>
          </a:prstGeom>
        </p:spPr>
        <p:txBody>
          <a:bodyPr>
            <a:noAutofit/>
          </a:bodyPr>
          <a:lstStyle/>
          <a:p>
            <a:pPr>
              <a:lnSpc>
                <a:spcPct val="90000"/>
              </a:lnSpc>
            </a:pPr>
            <a:r>
              <a:rPr lang="en-US" sz="1800" dirty="0"/>
              <a:t>The institution of money  from the perspective of methodological institutionalism.</a:t>
            </a:r>
          </a:p>
          <a:p>
            <a:pPr>
              <a:lnSpc>
                <a:spcPct val="90000"/>
              </a:lnSpc>
            </a:pPr>
            <a:r>
              <a:rPr lang="en-US" sz="1800" dirty="0"/>
              <a:t>Testing the hypothesis that the distinguish of structural levels of economic theory (microeconomics,  macroeconomics and then </a:t>
            </a:r>
            <a:r>
              <a:rPr lang="en-US" sz="1800" dirty="0" err="1"/>
              <a:t>mesoeconomics</a:t>
            </a:r>
            <a:r>
              <a:rPr lang="en-US" sz="1800" dirty="0"/>
              <a:t>) can be associated with the introduction into economic analysis of increasingly sophisticated theoretical ideas about money circulation in the economic system.</a:t>
            </a:r>
          </a:p>
          <a:p>
            <a:pPr>
              <a:lnSpc>
                <a:spcPct val="90000"/>
              </a:lnSpc>
            </a:pPr>
            <a:r>
              <a:rPr lang="en-US" sz="1800" dirty="0"/>
              <a:t>The specificity of the </a:t>
            </a:r>
            <a:r>
              <a:rPr lang="en-US" sz="1800" dirty="0" err="1"/>
              <a:t>mesoeconomic</a:t>
            </a:r>
            <a:r>
              <a:rPr lang="en-US" sz="1800" dirty="0"/>
              <a:t> approach to the analysis of money circulation in studying the characteristics of transmission mechanisms of money circulation. </a:t>
            </a:r>
          </a:p>
          <a:p>
            <a:pPr>
              <a:lnSpc>
                <a:spcPct val="90000"/>
              </a:lnSpc>
            </a:pPr>
            <a:r>
              <a:rPr lang="en-US" sz="1800" dirty="0"/>
              <a:t>Conclusion and Discussion.</a:t>
            </a:r>
            <a:endParaRPr lang="ru-RU" sz="1800" dirty="0"/>
          </a:p>
        </p:txBody>
      </p:sp>
      <p:pic>
        <p:nvPicPr>
          <p:cNvPr id="6" name="Рисунок 5">
            <a:extLst>
              <a:ext uri="{FF2B5EF4-FFF2-40B4-BE49-F238E27FC236}">
                <a16:creationId xmlns:a16="http://schemas.microsoft.com/office/drawing/2014/main" id="{2FC0B990-553B-4330-877E-8F4405BF8E18}"/>
              </a:ext>
            </a:extLst>
          </p:cNvPr>
          <p:cNvPicPr>
            <a:picLocks noChangeAspect="1"/>
          </p:cNvPicPr>
          <p:nvPr/>
        </p:nvPicPr>
        <p:blipFill>
          <a:blip r:embed="rId3"/>
          <a:stretch>
            <a:fillRect/>
          </a:stretch>
        </p:blipFill>
        <p:spPr>
          <a:xfrm>
            <a:off x="1259632" y="1044730"/>
            <a:ext cx="7089248" cy="1313324"/>
          </a:xfrm>
          <a:prstGeom prst="rect">
            <a:avLst/>
          </a:prstGeom>
        </p:spPr>
      </p:pic>
      <p:sp>
        <p:nvSpPr>
          <p:cNvPr id="15" name="Text Placeholder 3">
            <a:extLst>
              <a:ext uri="{FF2B5EF4-FFF2-40B4-BE49-F238E27FC236}">
                <a16:creationId xmlns:a16="http://schemas.microsoft.com/office/drawing/2014/main" id="{9DA421E8-2008-441D-94A0-D7BC935D6335}"/>
              </a:ext>
            </a:extLst>
          </p:cNvPr>
          <p:cNvSpPr>
            <a:spLocks noGrp="1"/>
          </p:cNvSpPr>
          <p:nvPr>
            <p:ph type="body" sz="half" idx="2"/>
          </p:nvPr>
        </p:nvSpPr>
        <p:spPr>
          <a:xfrm>
            <a:off x="611560" y="119044"/>
            <a:ext cx="8229600" cy="1640681"/>
          </a:xfrm>
        </p:spPr>
        <p:txBody>
          <a:bodyPr/>
          <a:lstStyle/>
          <a:p>
            <a:endParaRPr lang="en-US" dirty="0"/>
          </a:p>
        </p:txBody>
      </p:sp>
      <p:sp>
        <p:nvSpPr>
          <p:cNvPr id="5" name="Нижний колонтитул 4">
            <a:extLst>
              <a:ext uri="{FF2B5EF4-FFF2-40B4-BE49-F238E27FC236}">
                <a16:creationId xmlns:a16="http://schemas.microsoft.com/office/drawing/2014/main" id="{96A82511-7107-49EA-8DB0-FC801BFC9F88}"/>
              </a:ext>
            </a:extLst>
          </p:cNvPr>
          <p:cNvSpPr>
            <a:spLocks noGrp="1"/>
          </p:cNvSpPr>
          <p:nvPr>
            <p:ph type="ftr" sz="quarter" idx="11"/>
          </p:nvPr>
        </p:nvSpPr>
        <p:spPr>
          <a:xfrm>
            <a:off x="3124200" y="4767263"/>
            <a:ext cx="2895600" cy="273844"/>
          </a:xfrm>
          <a:prstGeom prst="rect">
            <a:avLst/>
          </a:prstGeom>
          <a:ln/>
        </p:spPr>
        <p:txBody>
          <a:bodyPr anchor="ctr">
            <a:normAutofit/>
          </a:bodyPr>
          <a:lstStyle/>
          <a:p>
            <a:pPr>
              <a:lnSpc>
                <a:spcPct val="90000"/>
              </a:lnSpc>
              <a:spcAft>
                <a:spcPts val="600"/>
              </a:spcAft>
            </a:pPr>
            <a:r>
              <a:rPr lang="en-US"/>
              <a:t>2019,  Pushchino</a:t>
            </a:r>
            <a:endParaRPr lang="ru-RU"/>
          </a:p>
        </p:txBody>
      </p:sp>
      <p:sp>
        <p:nvSpPr>
          <p:cNvPr id="4" name="Номер слайда 3">
            <a:extLst>
              <a:ext uri="{FF2B5EF4-FFF2-40B4-BE49-F238E27FC236}">
                <a16:creationId xmlns:a16="http://schemas.microsoft.com/office/drawing/2014/main" id="{748BD75A-F687-469F-9F1F-2D284CD00F9E}"/>
              </a:ext>
            </a:extLst>
          </p:cNvPr>
          <p:cNvSpPr>
            <a:spLocks noGrp="1"/>
          </p:cNvSpPr>
          <p:nvPr>
            <p:ph type="sldNum" sz="quarter" idx="12"/>
          </p:nvPr>
        </p:nvSpPr>
        <p:spPr>
          <a:xfrm>
            <a:off x="6553200" y="4767263"/>
            <a:ext cx="2133600" cy="273844"/>
          </a:xfrm>
          <a:prstGeom prst="rect">
            <a:avLst/>
          </a:prstGeom>
          <a:ln/>
        </p:spPr>
        <p:txBody>
          <a:bodyPr anchor="ctr">
            <a:normAutofit/>
          </a:bodyPr>
          <a:lstStyle/>
          <a:p>
            <a:pPr>
              <a:lnSpc>
                <a:spcPct val="90000"/>
              </a:lnSpc>
              <a:spcAft>
                <a:spcPts val="600"/>
              </a:spcAft>
            </a:pPr>
            <a:fld id="{725C68B6-61C2-468F-89AB-4B9F7531AA68}" type="slidenum">
              <a:rPr lang="ru-RU" smtClean="0"/>
              <a:pPr>
                <a:lnSpc>
                  <a:spcPct val="90000"/>
                </a:lnSpc>
                <a:spcAft>
                  <a:spcPts val="600"/>
                </a:spcAft>
              </a:pPr>
              <a:t>5</a:t>
            </a:fld>
            <a:endParaRPr lang="ru-RU"/>
          </a:p>
        </p:txBody>
      </p:sp>
    </p:spTree>
    <p:extLst>
      <p:ext uri="{BB962C8B-B14F-4D97-AF65-F5344CB8AC3E}">
        <p14:creationId xmlns:p14="http://schemas.microsoft.com/office/powerpoint/2010/main" val="3637980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F2964-4C1C-4662-AB6F-94641D7414B9}"/>
              </a:ext>
            </a:extLst>
          </p:cNvPr>
          <p:cNvSpPr>
            <a:spLocks noGrp="1"/>
          </p:cNvSpPr>
          <p:nvPr>
            <p:ph type="title"/>
          </p:nvPr>
        </p:nvSpPr>
        <p:spPr/>
        <p:txBody>
          <a:bodyPr>
            <a:normAutofit/>
          </a:bodyPr>
          <a:lstStyle/>
          <a:p>
            <a:pPr marL="342900" lvl="0" indent="-342900">
              <a:spcBef>
                <a:spcPct val="20000"/>
              </a:spcBef>
            </a:pPr>
            <a:br>
              <a:rPr lang="en-US" sz="2000" b="0" cap="none" dirty="0">
                <a:solidFill>
                  <a:prstClr val="black"/>
                </a:solidFill>
                <a:ea typeface="+mn-ea"/>
                <a:cs typeface="+mn-cs"/>
              </a:rPr>
            </a:br>
            <a:endParaRPr lang="ru-RU" dirty="0"/>
          </a:p>
        </p:txBody>
      </p:sp>
      <p:sp>
        <p:nvSpPr>
          <p:cNvPr id="3" name="Текст 2">
            <a:extLst>
              <a:ext uri="{FF2B5EF4-FFF2-40B4-BE49-F238E27FC236}">
                <a16:creationId xmlns:a16="http://schemas.microsoft.com/office/drawing/2014/main" id="{9CB3B5EF-4317-41FE-85A7-B0C6DC75379D}"/>
              </a:ext>
            </a:extLst>
          </p:cNvPr>
          <p:cNvSpPr>
            <a:spLocks noGrp="1"/>
          </p:cNvSpPr>
          <p:nvPr>
            <p:ph type="body" idx="1"/>
          </p:nvPr>
        </p:nvSpPr>
        <p:spPr/>
        <p:txBody>
          <a:bodyPr>
            <a:normAutofit/>
          </a:bodyPr>
          <a:lstStyle/>
          <a:p>
            <a:pPr lvl="0"/>
            <a:r>
              <a:rPr lang="en-US" sz="4000" b="1" dirty="0">
                <a:solidFill>
                  <a:schemeClr val="bg1">
                    <a:lumMod val="50000"/>
                  </a:schemeClr>
                </a:solidFill>
              </a:rPr>
              <a:t>Money as institution</a:t>
            </a:r>
            <a:endParaRPr lang="ru-RU" sz="4000" b="1" dirty="0"/>
          </a:p>
        </p:txBody>
      </p:sp>
      <p:sp>
        <p:nvSpPr>
          <p:cNvPr id="4" name="Номер слайда 3">
            <a:extLst>
              <a:ext uri="{FF2B5EF4-FFF2-40B4-BE49-F238E27FC236}">
                <a16:creationId xmlns:a16="http://schemas.microsoft.com/office/drawing/2014/main" id="{0EE00CD1-251F-40B8-A705-246DB912B10E}"/>
              </a:ext>
            </a:extLst>
          </p:cNvPr>
          <p:cNvSpPr>
            <a:spLocks noGrp="1"/>
          </p:cNvSpPr>
          <p:nvPr>
            <p:ph type="sldNum" sz="quarter" idx="12"/>
          </p:nvPr>
        </p:nvSpPr>
        <p:spPr/>
        <p:txBody>
          <a:bodyPr/>
          <a:lstStyle/>
          <a:p>
            <a:fld id="{725C68B6-61C2-468F-89AB-4B9F7531AA68}" type="slidenum">
              <a:rPr lang="ru-RU" smtClean="0"/>
              <a:pPr/>
              <a:t>6</a:t>
            </a:fld>
            <a:endParaRPr lang="ru-RU"/>
          </a:p>
        </p:txBody>
      </p:sp>
      <p:sp>
        <p:nvSpPr>
          <p:cNvPr id="5" name="Нижний колонтитул 4">
            <a:extLst>
              <a:ext uri="{FF2B5EF4-FFF2-40B4-BE49-F238E27FC236}">
                <a16:creationId xmlns:a16="http://schemas.microsoft.com/office/drawing/2014/main" id="{A95E9DC7-2344-49EE-92DA-056448E90AD5}"/>
              </a:ext>
            </a:extLst>
          </p:cNvPr>
          <p:cNvSpPr>
            <a:spLocks noGrp="1"/>
          </p:cNvSpPr>
          <p:nvPr>
            <p:ph type="ftr" sz="quarter" idx="11"/>
          </p:nvPr>
        </p:nvSpPr>
        <p:spPr>
          <a:xfrm>
            <a:off x="2588469" y="4630341"/>
            <a:ext cx="4040088" cy="273844"/>
          </a:xfrm>
        </p:spPr>
        <p:txBody>
          <a:bodyPr/>
          <a:lstStyle/>
          <a:p>
            <a:r>
              <a:rPr lang="en-US"/>
              <a:t>2019,  Pushchino</a:t>
            </a:r>
            <a:endParaRPr lang="ru-RU" dirty="0"/>
          </a:p>
        </p:txBody>
      </p:sp>
    </p:spTree>
    <p:extLst>
      <p:ext uri="{BB962C8B-B14F-4D97-AF65-F5344CB8AC3E}">
        <p14:creationId xmlns:p14="http://schemas.microsoft.com/office/powerpoint/2010/main" val="1843041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F21863-8282-40DB-A0FB-FEF15B5A9EEF}"/>
              </a:ext>
            </a:extLst>
          </p:cNvPr>
          <p:cNvSpPr>
            <a:spLocks noGrp="1"/>
          </p:cNvSpPr>
          <p:nvPr>
            <p:ph type="title"/>
          </p:nvPr>
        </p:nvSpPr>
        <p:spPr/>
        <p:txBody>
          <a:bodyPr/>
          <a:lstStyle/>
          <a:p>
            <a:r>
              <a:rPr lang="en-US" dirty="0"/>
              <a:t>Methodological institutionalism </a:t>
            </a:r>
            <a:endParaRPr lang="ru-RU" dirty="0"/>
          </a:p>
        </p:txBody>
      </p:sp>
      <p:sp>
        <p:nvSpPr>
          <p:cNvPr id="3" name="Объект 2">
            <a:extLst>
              <a:ext uri="{FF2B5EF4-FFF2-40B4-BE49-F238E27FC236}">
                <a16:creationId xmlns:a16="http://schemas.microsoft.com/office/drawing/2014/main" id="{45B5FFCC-574F-4352-85DF-E922831E92B7}"/>
              </a:ext>
            </a:extLst>
          </p:cNvPr>
          <p:cNvSpPr>
            <a:spLocks noGrp="1"/>
          </p:cNvSpPr>
          <p:nvPr>
            <p:ph idx="1"/>
          </p:nvPr>
        </p:nvSpPr>
        <p:spPr/>
        <p:txBody>
          <a:bodyPr>
            <a:normAutofit fontScale="85000" lnSpcReduction="20000"/>
          </a:bodyPr>
          <a:lstStyle/>
          <a:p>
            <a:pPr fontAlgn="t"/>
            <a:r>
              <a:rPr lang="en-GB" dirty="0"/>
              <a:t>We consistently adhere to the principle  of </a:t>
            </a:r>
            <a:r>
              <a:rPr lang="en-GB" i="1" dirty="0"/>
              <a:t>methodological institutionalism </a:t>
            </a:r>
            <a:r>
              <a:rPr lang="en-GB" dirty="0"/>
              <a:t>(</a:t>
            </a:r>
            <a:r>
              <a:rPr lang="en-GB" i="1" dirty="0"/>
              <a:t>Kirdina</a:t>
            </a:r>
            <a:r>
              <a:rPr lang="en-GB" dirty="0"/>
              <a:t>, 2015) when highlighting the </a:t>
            </a:r>
            <a:r>
              <a:rPr lang="en-GB" dirty="0" err="1"/>
              <a:t>mesolevel</a:t>
            </a:r>
            <a:r>
              <a:rPr lang="en-GB" dirty="0"/>
              <a:t>  in social and economic analysis</a:t>
            </a:r>
            <a:br>
              <a:rPr lang="en-GB" dirty="0"/>
            </a:br>
            <a:r>
              <a:rPr lang="en-GB" dirty="0"/>
              <a:t>“</a:t>
            </a:r>
            <a:r>
              <a:rPr lang="en-GB" dirty="0" err="1"/>
              <a:t>Institutionality</a:t>
            </a:r>
            <a:r>
              <a:rPr lang="en-GB" dirty="0"/>
              <a:t>" of the </a:t>
            </a:r>
            <a:r>
              <a:rPr lang="en-GB" dirty="0" err="1"/>
              <a:t>mesolevel</a:t>
            </a:r>
            <a:r>
              <a:rPr lang="en-GB" dirty="0"/>
              <a:t> means its interpretation as a sphere of action of the rules of joint activity followed by individuals or groups of </a:t>
            </a:r>
            <a:r>
              <a:rPr lang="en-GB" i="1" dirty="0"/>
              <a:t>the micro </a:t>
            </a:r>
            <a:r>
              <a:rPr lang="en-GB" dirty="0"/>
              <a:t>level, which allows for the functioning of the entire system at the </a:t>
            </a:r>
            <a:r>
              <a:rPr lang="en-GB" i="1" dirty="0"/>
              <a:t>macro </a:t>
            </a:r>
            <a:r>
              <a:rPr lang="en-GB" dirty="0"/>
              <a:t>level.</a:t>
            </a:r>
          </a:p>
          <a:p>
            <a:endParaRPr lang="ru-RU" dirty="0"/>
          </a:p>
        </p:txBody>
      </p:sp>
      <p:sp>
        <p:nvSpPr>
          <p:cNvPr id="4" name="Нижний колонтитул 3">
            <a:extLst>
              <a:ext uri="{FF2B5EF4-FFF2-40B4-BE49-F238E27FC236}">
                <a16:creationId xmlns:a16="http://schemas.microsoft.com/office/drawing/2014/main" id="{DF45EBD7-333C-46D1-952D-44DFF17C2A68}"/>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FE407389-B5FB-420F-89A7-13E83ACEC866}"/>
              </a:ext>
            </a:extLst>
          </p:cNvPr>
          <p:cNvSpPr>
            <a:spLocks noGrp="1"/>
          </p:cNvSpPr>
          <p:nvPr>
            <p:ph type="sldNum" sz="quarter" idx="12"/>
          </p:nvPr>
        </p:nvSpPr>
        <p:spPr/>
        <p:txBody>
          <a:bodyPr/>
          <a:lstStyle/>
          <a:p>
            <a:fld id="{725C68B6-61C2-468F-89AB-4B9F7531AA68}" type="slidenum">
              <a:rPr lang="ru-RU" smtClean="0"/>
              <a:pPr/>
              <a:t>7</a:t>
            </a:fld>
            <a:endParaRPr lang="ru-RU"/>
          </a:p>
        </p:txBody>
      </p:sp>
    </p:spTree>
    <p:extLst>
      <p:ext uri="{BB962C8B-B14F-4D97-AF65-F5344CB8AC3E}">
        <p14:creationId xmlns:p14="http://schemas.microsoft.com/office/powerpoint/2010/main" val="1309727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385920-B493-4BBA-A2BA-D243935022DB}"/>
              </a:ext>
            </a:extLst>
          </p:cNvPr>
          <p:cNvSpPr>
            <a:spLocks noGrp="1"/>
          </p:cNvSpPr>
          <p:nvPr>
            <p:ph type="title"/>
          </p:nvPr>
        </p:nvSpPr>
        <p:spPr/>
        <p:txBody>
          <a:bodyPr/>
          <a:lstStyle/>
          <a:p>
            <a:r>
              <a:rPr lang="en-US" dirty="0"/>
              <a:t>The main focus of analysis</a:t>
            </a:r>
            <a:endParaRPr lang="ru-RU" dirty="0"/>
          </a:p>
        </p:txBody>
      </p:sp>
      <p:sp>
        <p:nvSpPr>
          <p:cNvPr id="3" name="Объект 2">
            <a:extLst>
              <a:ext uri="{FF2B5EF4-FFF2-40B4-BE49-F238E27FC236}">
                <a16:creationId xmlns:a16="http://schemas.microsoft.com/office/drawing/2014/main" id="{1B4839F5-3FCA-45AC-B624-59AAFA7697D5}"/>
              </a:ext>
            </a:extLst>
          </p:cNvPr>
          <p:cNvSpPr>
            <a:spLocks noGrp="1"/>
          </p:cNvSpPr>
          <p:nvPr>
            <p:ph idx="1"/>
          </p:nvPr>
        </p:nvSpPr>
        <p:spPr/>
        <p:txBody>
          <a:bodyPr>
            <a:normAutofit fontScale="62500" lnSpcReduction="20000"/>
          </a:bodyPr>
          <a:lstStyle/>
          <a:p>
            <a:r>
              <a:rPr lang="ru-RU" dirty="0"/>
              <a:t>       </a:t>
            </a:r>
            <a:r>
              <a:rPr lang="en-US" dirty="0"/>
              <a:t>Study of the institutional design of economic relations, which ensures the whole economy to develop and provide the proportions necessary for its expanded reproduction in the conditions (spatial, temporal, technological, global-political, etc.) in which this economic system is located.</a:t>
            </a:r>
          </a:p>
          <a:p>
            <a:r>
              <a:rPr lang="ru-RU" dirty="0"/>
              <a:t>      </a:t>
            </a:r>
            <a:r>
              <a:rPr lang="en-US" dirty="0"/>
              <a:t>The institutional environment is considered not so much from the point of view of ensuring the </a:t>
            </a:r>
            <a:r>
              <a:rPr lang="en-US" dirty="0" err="1"/>
              <a:t>harmonisation</a:t>
            </a:r>
            <a:r>
              <a:rPr lang="en-US" dirty="0"/>
              <a:t> of the interests of participants in economic activity (which is important, although almost unattainable), but primarily as an instrument, the existing structure of reproduction of the economic system.</a:t>
            </a:r>
          </a:p>
          <a:p>
            <a:r>
              <a:rPr lang="ru-RU" dirty="0"/>
              <a:t>     </a:t>
            </a:r>
            <a:r>
              <a:rPr lang="en-US" dirty="0"/>
              <a:t>The institution of money and the mechanisms of money circulation under the </a:t>
            </a:r>
            <a:r>
              <a:rPr lang="en-US" dirty="0" err="1"/>
              <a:t>mesoeconomic</a:t>
            </a:r>
            <a:r>
              <a:rPr lang="en-US" dirty="0"/>
              <a:t> approach are supposed to be considered from this point of view.</a:t>
            </a:r>
            <a:endParaRPr lang="ru-RU" dirty="0"/>
          </a:p>
        </p:txBody>
      </p:sp>
      <p:sp>
        <p:nvSpPr>
          <p:cNvPr id="4" name="Нижний колонтитул 3">
            <a:extLst>
              <a:ext uri="{FF2B5EF4-FFF2-40B4-BE49-F238E27FC236}">
                <a16:creationId xmlns:a16="http://schemas.microsoft.com/office/drawing/2014/main" id="{0968A4CA-61F7-4FFE-8FC5-BD700BCB44B7}"/>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8FF82115-410C-42FF-B2CE-C36F132986FB}"/>
              </a:ext>
            </a:extLst>
          </p:cNvPr>
          <p:cNvSpPr>
            <a:spLocks noGrp="1"/>
          </p:cNvSpPr>
          <p:nvPr>
            <p:ph type="sldNum" sz="quarter" idx="12"/>
          </p:nvPr>
        </p:nvSpPr>
        <p:spPr/>
        <p:txBody>
          <a:bodyPr/>
          <a:lstStyle/>
          <a:p>
            <a:fld id="{725C68B6-61C2-468F-89AB-4B9F7531AA68}" type="slidenum">
              <a:rPr lang="ru-RU" smtClean="0"/>
              <a:pPr/>
              <a:t>8</a:t>
            </a:fld>
            <a:endParaRPr lang="ru-RU"/>
          </a:p>
        </p:txBody>
      </p:sp>
    </p:spTree>
    <p:extLst>
      <p:ext uri="{BB962C8B-B14F-4D97-AF65-F5344CB8AC3E}">
        <p14:creationId xmlns:p14="http://schemas.microsoft.com/office/powerpoint/2010/main" val="1809191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D6312D-204F-4767-BF26-ABB3D9CF88C2}"/>
              </a:ext>
            </a:extLst>
          </p:cNvPr>
          <p:cNvSpPr>
            <a:spLocks noGrp="1"/>
          </p:cNvSpPr>
          <p:nvPr>
            <p:ph type="title"/>
          </p:nvPr>
        </p:nvSpPr>
        <p:spPr/>
        <p:txBody>
          <a:bodyPr>
            <a:normAutofit fontScale="90000"/>
          </a:bodyPr>
          <a:lstStyle/>
          <a:p>
            <a:r>
              <a:rPr lang="en-US" dirty="0"/>
              <a:t>Our analysis of the money institution</a:t>
            </a:r>
            <a:endParaRPr lang="ru-RU" dirty="0"/>
          </a:p>
        </p:txBody>
      </p:sp>
      <p:sp>
        <p:nvSpPr>
          <p:cNvPr id="3" name="Объект 2">
            <a:extLst>
              <a:ext uri="{FF2B5EF4-FFF2-40B4-BE49-F238E27FC236}">
                <a16:creationId xmlns:a16="http://schemas.microsoft.com/office/drawing/2014/main" id="{0CDAA460-F4AF-4421-BD04-9B59356BC9B4}"/>
              </a:ext>
            </a:extLst>
          </p:cNvPr>
          <p:cNvSpPr>
            <a:spLocks noGrp="1"/>
          </p:cNvSpPr>
          <p:nvPr>
            <p:ph idx="1"/>
          </p:nvPr>
        </p:nvSpPr>
        <p:spPr>
          <a:xfrm>
            <a:off x="457200" y="1184835"/>
            <a:ext cx="8229600" cy="3779689"/>
          </a:xfrm>
        </p:spPr>
        <p:txBody>
          <a:bodyPr>
            <a:normAutofit fontScale="32500" lnSpcReduction="20000"/>
          </a:bodyPr>
          <a:lstStyle/>
          <a:p>
            <a:pPr indent="540385" algn="just">
              <a:spcBef>
                <a:spcPts val="480"/>
              </a:spcBef>
              <a:spcAft>
                <a:spcPts val="0"/>
              </a:spcAft>
            </a:pPr>
            <a:r>
              <a:rPr lang="en-US" sz="6200" dirty="0">
                <a:cs typeface="Calibri" panose="020F0502020204030204" pitchFamily="34" charset="0"/>
              </a:rPr>
              <a:t>The money institution was formed with the aim of reducing the uncertainty of joint economic activity and creating certain expectations among its participants: “if there were no uncertainty in the real world, the monetary system could not exist at all!” (Rothbard, 2011. P. 36).</a:t>
            </a:r>
          </a:p>
          <a:p>
            <a:pPr indent="540385" algn="just">
              <a:spcBef>
                <a:spcPts val="480"/>
              </a:spcBef>
              <a:spcAft>
                <a:spcPts val="0"/>
              </a:spcAft>
            </a:pPr>
            <a:r>
              <a:rPr lang="en-US" sz="6200" dirty="0">
                <a:cs typeface="Calibri" panose="020F0502020204030204" pitchFamily="34" charset="0"/>
              </a:rPr>
              <a:t>The main types of uncertainty that </a:t>
            </a:r>
            <a:r>
              <a:rPr lang="en-US" sz="6200" dirty="0" err="1">
                <a:cs typeface="Calibri" panose="020F0502020204030204" pitchFamily="34" charset="0"/>
              </a:rPr>
              <a:t>characterise</a:t>
            </a:r>
            <a:r>
              <a:rPr lang="ru-RU" sz="6200" dirty="0">
                <a:cs typeface="Calibri" panose="020F0502020204030204" pitchFamily="34" charset="0"/>
              </a:rPr>
              <a:t> </a:t>
            </a:r>
            <a:r>
              <a:rPr lang="en-US" sz="6200" dirty="0">
                <a:cs typeface="Calibri" panose="020F0502020204030204" pitchFamily="34" charset="0"/>
              </a:rPr>
              <a:t>the process of economic reproduction is the measurement of products of different quality, but, more importantly, in the context we are considering, the comparison of the costs and results of economic activity at different periods of time and the creation of conditions for continuous renewal of economic system.</a:t>
            </a:r>
          </a:p>
          <a:p>
            <a:pPr indent="540385" algn="just">
              <a:spcBef>
                <a:spcPts val="480"/>
              </a:spcBef>
              <a:spcAft>
                <a:spcPts val="0"/>
              </a:spcAft>
            </a:pPr>
            <a:r>
              <a:rPr lang="en-US" sz="6200" dirty="0">
                <a:cs typeface="Calibri" panose="020F0502020204030204" pitchFamily="34" charset="0"/>
              </a:rPr>
              <a:t> From this point of view, the money institution and the mechanisms of money circulation inherent in it are </a:t>
            </a:r>
            <a:r>
              <a:rPr lang="en-US" sz="6200" b="1" dirty="0">
                <a:cs typeface="Calibri" panose="020F0502020204030204" pitchFamily="34" charset="0"/>
              </a:rPr>
              <a:t>functional-temporal structures.</a:t>
            </a:r>
          </a:p>
          <a:p>
            <a:pPr indent="540385" algn="just">
              <a:lnSpc>
                <a:spcPct val="150000"/>
              </a:lnSpc>
              <a:spcAft>
                <a:spcPts val="0"/>
              </a:spcAft>
            </a:pPr>
            <a:endParaRPr lang="ru-RU" dirty="0"/>
          </a:p>
        </p:txBody>
      </p:sp>
      <p:sp>
        <p:nvSpPr>
          <p:cNvPr id="4" name="Нижний колонтитул 3">
            <a:extLst>
              <a:ext uri="{FF2B5EF4-FFF2-40B4-BE49-F238E27FC236}">
                <a16:creationId xmlns:a16="http://schemas.microsoft.com/office/drawing/2014/main" id="{30CE6CE6-DA73-4FEF-92CF-50FE632963BE}"/>
              </a:ext>
            </a:extLst>
          </p:cNvPr>
          <p:cNvSpPr>
            <a:spLocks noGrp="1"/>
          </p:cNvSpPr>
          <p:nvPr>
            <p:ph type="ftr" sz="quarter" idx="11"/>
          </p:nvPr>
        </p:nvSpPr>
        <p:spPr/>
        <p:txBody>
          <a:bodyPr/>
          <a:lstStyle/>
          <a:p>
            <a:r>
              <a:rPr lang="en-US"/>
              <a:t>2019,  Pushchino</a:t>
            </a:r>
            <a:endParaRPr lang="ru-RU"/>
          </a:p>
        </p:txBody>
      </p:sp>
      <p:sp>
        <p:nvSpPr>
          <p:cNvPr id="5" name="Номер слайда 4">
            <a:extLst>
              <a:ext uri="{FF2B5EF4-FFF2-40B4-BE49-F238E27FC236}">
                <a16:creationId xmlns:a16="http://schemas.microsoft.com/office/drawing/2014/main" id="{317A5806-024F-4824-B3B5-B16D63714D6D}"/>
              </a:ext>
            </a:extLst>
          </p:cNvPr>
          <p:cNvSpPr>
            <a:spLocks noGrp="1"/>
          </p:cNvSpPr>
          <p:nvPr>
            <p:ph type="sldNum" sz="quarter" idx="12"/>
          </p:nvPr>
        </p:nvSpPr>
        <p:spPr/>
        <p:txBody>
          <a:bodyPr/>
          <a:lstStyle/>
          <a:p>
            <a:fld id="{725C68B6-61C2-468F-89AB-4B9F7531AA68}" type="slidenum">
              <a:rPr lang="ru-RU" smtClean="0"/>
              <a:pPr/>
              <a:t>9</a:t>
            </a:fld>
            <a:endParaRPr lang="ru-RU"/>
          </a:p>
        </p:txBody>
      </p:sp>
    </p:spTree>
    <p:extLst>
      <p:ext uri="{BB962C8B-B14F-4D97-AF65-F5344CB8AC3E}">
        <p14:creationId xmlns:p14="http://schemas.microsoft.com/office/powerpoint/2010/main" val="331853127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1829</Words>
  <Application>Microsoft Office PowerPoint</Application>
  <PresentationFormat>Экран (16:9)</PresentationFormat>
  <Paragraphs>128</Paragraphs>
  <Slides>24</Slides>
  <Notes>9</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24</vt:i4>
      </vt:variant>
    </vt:vector>
  </HeadingPairs>
  <TitlesOfParts>
    <vt:vector size="27" baseType="lpstr">
      <vt:lpstr>Arial</vt:lpstr>
      <vt:lpstr>Calibri</vt:lpstr>
      <vt:lpstr>Тема Office</vt:lpstr>
      <vt:lpstr>  </vt:lpstr>
      <vt:lpstr>Who were the first?</vt:lpstr>
      <vt:lpstr>Motivation-1</vt:lpstr>
      <vt:lpstr>Motivation-2</vt:lpstr>
      <vt:lpstr>Outline </vt:lpstr>
      <vt:lpstr> </vt:lpstr>
      <vt:lpstr>Methodological institutionalism </vt:lpstr>
      <vt:lpstr>The main focus of analysis</vt:lpstr>
      <vt:lpstr>Our analysis of the money institution</vt:lpstr>
      <vt:lpstr>Money institution as a functional structure</vt:lpstr>
      <vt:lpstr>Money institution as a temporal structure</vt:lpstr>
      <vt:lpstr>Preliminary summary</vt:lpstr>
      <vt:lpstr>Презентация PowerPoint</vt:lpstr>
      <vt:lpstr>The paradox of thrift (paradox of saving)</vt:lpstr>
      <vt:lpstr>Презентация PowerPoint</vt:lpstr>
      <vt:lpstr>Next step is needed </vt:lpstr>
      <vt:lpstr>From macro- to mesoeconomic analysis of money circulation-1 </vt:lpstr>
      <vt:lpstr>From macro- to mesoeconomic analysis of money circulation-2 </vt:lpstr>
      <vt:lpstr>Презентация PowerPoint</vt:lpstr>
      <vt:lpstr>Презентация PowerPoint</vt:lpstr>
      <vt:lpstr>Презентация PowerPoint</vt:lpstr>
      <vt:lpstr>Презентация PowerPoint</vt:lpstr>
      <vt:lpstr>See more</vt:lpstr>
      <vt:lpstr>Thank you for your attention!  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Svetlana Kirdina</dc:creator>
  <cp:lastModifiedBy>Svetlana Kirdina</cp:lastModifiedBy>
  <cp:revision>6</cp:revision>
  <dcterms:created xsi:type="dcterms:W3CDTF">2019-09-04T12:47:36Z</dcterms:created>
  <dcterms:modified xsi:type="dcterms:W3CDTF">2019-09-04T15:03:35Z</dcterms:modified>
</cp:coreProperties>
</file>