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727" r:id="rId1"/>
  </p:sldMasterIdLst>
  <p:notesMasterIdLst>
    <p:notesMasterId r:id="rId11"/>
  </p:notesMasterIdLst>
  <p:sldIdLst>
    <p:sldId id="256" r:id="rId2"/>
    <p:sldId id="706" r:id="rId3"/>
    <p:sldId id="707" r:id="rId4"/>
    <p:sldId id="709" r:id="rId5"/>
    <p:sldId id="738" r:id="rId6"/>
    <p:sldId id="763" r:id="rId7"/>
    <p:sldId id="764" r:id="rId8"/>
    <p:sldId id="710" r:id="rId9"/>
    <p:sldId id="295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87" autoAdjust="0"/>
    <p:restoredTop sz="88613" autoAdjust="0"/>
  </p:normalViewPr>
  <p:slideViewPr>
    <p:cSldViewPr snapToGrid="0">
      <p:cViewPr varScale="1">
        <p:scale>
          <a:sx n="57" d="100"/>
          <a:sy n="57" d="100"/>
        </p:scale>
        <p:origin x="90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F4C3D-F318-4EB0-B6C4-5F10EBFADBF1}" type="datetimeFigureOut">
              <a:rPr lang="ru-RU" smtClean="0"/>
              <a:t>08.12.2021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86D62C-FE83-43F6-8549-0CE31F61DD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28456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86D62C-FE83-43F6-8549-0CE31F61DDF9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93578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0D03462-5A52-4EC2-86DE-B79C9993C9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84A35C9-4FDE-43B5-8478-369DB305FB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65047FE-C839-4514-A535-579052C9BD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74A25-E9D6-4899-8376-C004671EA73C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174B0AD-8BD4-4E92-A9EC-8E36DD651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IX Всероссийский симпозиум по экономической теории, Екатеринбург, 10.11.2020</a:t>
            </a:r>
            <a:endParaRPr lang="en-US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196FB6E-0E6E-45EB-82ED-B015BDC6D7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7123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DA71FD-BDA2-4E9B-B428-D2D571A784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4A3EC05-F205-437B-A4CC-4F2BCD9F82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9400781-6A6A-4BC0-B59F-E1B058E4CF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64B9B-D86B-4102-8130-77A2E5735FB7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F64AEDE-57A9-4F0F-9E2E-524324137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IX Всероссийский симпозиум по экономической теории, Екатеринбург, 10.11.2020</a:t>
            </a:r>
            <a:endParaRPr lang="en-US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12094B7-0631-4FA2-8E04-4009E03F9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4934310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2ACF3D38-FE39-4720-912F-234E85D795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76E7CA7-08B3-4508-9B82-BDA3BD4829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0E996AF-0A96-4039-8080-E0B50FC08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64B9B-D86B-4102-8130-77A2E5735FB7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0C136B3-C9E8-41E6-B0D5-D140140FD9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IX Всероссийский симпозиум по экономической теории, Екатеринбург, 10.11.2020</a:t>
            </a:r>
            <a:endParaRPr lang="en-US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0749E70-22D7-441D-8FA7-784F363B6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4502117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D9B890E-837B-4EEB-859B-08D52ADE0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4AF5A46-E41F-407A-BE9B-E794A8F4B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1730DC1-170B-451F-A02C-2B238D6F53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64B9B-D86B-4102-8130-77A2E5735FB7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342861F-A7E2-4257-9EC8-E999EE3F1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IX Всероссийский симпозиум по экономической теории, Екатеринбург, 10.11.2020</a:t>
            </a:r>
            <a:endParaRPr lang="en-US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E675201-C602-40EB-AB1A-6ADB081AFA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3225140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ECDE4C3-D006-41EA-B835-C50533039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754B486-0BD5-4520-A093-9793E697B8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D309EDC-7D44-4D51-807B-E11F407F6C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5858B-DC94-4A22-BC0C-CB75DCD76AEA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1C94142-F1A0-4F8B-A0D6-63412F8D4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IX Всероссийский симпозиум по экономической теории, Екатеринбург, 10.11.2020</a:t>
            </a:r>
            <a:endParaRPr lang="en-US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CDF4569-3E52-485B-8BDC-FBCF4F21F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649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62CB7C-C686-445B-916E-A14AE801A2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7177F48-FBBE-42FB-93ED-A0E2B7B1C4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306C526-02DF-4200-8D2A-EF53888FE8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CA02FA1-90F6-4C07-9326-19019C9D2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64B9B-D86B-4102-8130-77A2E5735FB7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6326B93-FF16-49FA-8A32-3411808B0C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IX Всероссийский симпозиум по экономической теории, Екатеринбург, 10.11.2020</a:t>
            </a:r>
            <a:endParaRPr lang="en-US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3C72319-7D34-400E-B373-A2DEA5E93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497965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4817C0A-8544-4262-99E3-AD16F0C1C8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E7D1794-C88D-416F-AD21-8BC694B764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6A8325A-5564-47B8-8C55-5C00165AF5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BCE07AF6-A8CE-4E1B-B604-D1B29A9C48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C448201F-33AD-4BB8-B128-33A778C0AE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8D6C8115-5113-4058-AB0D-6F23A3D75F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64B9B-D86B-4102-8130-77A2E5735FB7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64A8249B-8D83-4833-8EAE-96413835C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IX Всероссийский симпозиум по экономической теории, Екатеринбург, 10.11.2020</a:t>
            </a:r>
            <a:endParaRPr lang="en-US" dirty="0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F71985C7-99D2-4447-858F-EFD5049C9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0507748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F550DFB-E523-4FFB-8072-78FE0CF1D4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38F3F146-AF6B-4900-A227-3BCA9E6C02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535AF-7B45-43E0-8DCA-7FD137FD265B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3B97E9CF-81E2-4D23-BA67-ADE212493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IX Всероссийский симпозиум по экономической теории, Екатеринбург, 10.11.2020</a:t>
            </a:r>
            <a:endParaRPr lang="en-US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641FC25-4518-42B9-B12C-BEC94D05E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2359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14F39A6B-D71A-4611-950E-47183222D9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5253E-AFD3-4F3D-93CD-3D68A74981AE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62E39BF3-CEAD-4D5C-9795-85346814C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IX Всероссийский симпозиум по экономической теории, Екатеринбург, 10.11.2020</a:t>
            </a:r>
            <a:endParaRPr lang="en-US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B4358A7-635B-49B6-A302-9955A776E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6517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8F14796-48DD-4F17-B370-479A90E00E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3F8B463-96CB-41AE-BC2A-DC231F39E3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2CB62E1-3F74-4E7F-9208-00D53C0EE2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584828A-B914-4858-A761-670B585770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64B9B-D86B-4102-8130-77A2E5735FB7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70E5B3B-D23A-47C9-9363-790C208185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IX Всероссийский симпозиум по экономической теории, Екатеринбург, 10.11.2020</a:t>
            </a:r>
            <a:endParaRPr lang="en-US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6374D3C-3543-4FB7-B457-809AC4644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9545247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19363C-7125-45AA-99EE-A14C2FCF7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CF8A8E1-0BB9-4D1E-825B-674F5F0B7B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0ACE6A0-5959-4828-895B-1C0B0A9494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4383E6A-7475-4A96-A58F-0AFF15DA9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E0672-7C02-4D9F-907A-6133954574A9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191EE6D-8A43-447C-B514-C3D0C9A2D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IX Всероссийский симпозиум по экономической теории, Екатеринбург, 10.11.2020</a:t>
            </a:r>
            <a:endParaRPr lang="en-US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6F44996-8889-4A79-8935-EECEA50F90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3308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36BDA38-4454-4C99-B71A-1B312F8231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3200AA0-AD91-420B-8AD3-A4961D698C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988BFC5-28F9-4E24-AADD-35D6500167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E64B9B-D86B-4102-8130-77A2E5735FB7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C9BB7A0-F11B-41CB-A1AA-1E88BCA3EC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/>
              <a:t>IX Всероссийский симпозиум по экономической теории, Екатеринбург, 10.11.2020</a:t>
            </a:r>
            <a:endParaRPr lang="en-US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4ECC769-1DE4-4756-B4A7-F971839CD9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9261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34" r:id="rId7"/>
    <p:sldLayoutId id="2147483735" r:id="rId8"/>
    <p:sldLayoutId id="2147483736" r:id="rId9"/>
    <p:sldLayoutId id="2147483737" r:id="rId10"/>
    <p:sldLayoutId id="2147483738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kirdina@bk.ru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3178A7-1559-4D49-B3FC-5E3868A121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9410" y="1248158"/>
            <a:ext cx="7496129" cy="3558017"/>
          </a:xfrm>
        </p:spPr>
        <p:txBody>
          <a:bodyPr>
            <a:noAutofit/>
          </a:bodyPr>
          <a:lstStyle/>
          <a:p>
            <a:pPr algn="ctr">
              <a:spcAft>
                <a:spcPts val="0"/>
              </a:spcAft>
            </a:pPr>
            <a:r>
              <a:rPr lang="ru-RU" sz="4400" dirty="0"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Правовое регулирование экономических процессов и экономическая теория: анализ коллизий</a:t>
            </a:r>
            <a:br>
              <a:rPr lang="en-US" sz="3200" dirty="0"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sz="3600" dirty="0"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3600" b="1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1A900EF-460E-4F1F-9DA6-FB7DAECD8A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58031" y="4302521"/>
            <a:ext cx="4643383" cy="2308710"/>
          </a:xfrm>
        </p:spPr>
        <p:txBody>
          <a:bodyPr>
            <a:normAutofit/>
          </a:bodyPr>
          <a:lstStyle/>
          <a:p>
            <a:pPr algn="ctr"/>
            <a:br>
              <a:rPr lang="ru-RU" sz="1600" dirty="0"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600" dirty="0">
                <a:ea typeface="Calibri" panose="020F0502020204030204" pitchFamily="34" charset="0"/>
                <a:cs typeface="Times New Roman" panose="02020603050405020304" pitchFamily="18" charset="0"/>
              </a:rPr>
              <a:t>,  </a:t>
            </a:r>
            <a:br>
              <a:rPr lang="ru-RU" sz="1600" dirty="0"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cap="none" dirty="0">
                <a:ea typeface="Calibri" panose="020F0502020204030204" pitchFamily="34" charset="0"/>
                <a:cs typeface="Times New Roman" panose="02020603050405020304" pitchFamily="18" charset="0"/>
              </a:rPr>
              <a:t>Кирдина-Чэндлер                                         Светлана Георгиевна</a:t>
            </a:r>
          </a:p>
          <a:p>
            <a:pPr algn="ctr"/>
            <a:r>
              <a:rPr lang="ru-RU" sz="2000" cap="none" dirty="0">
                <a:ea typeface="Calibri" panose="020F0502020204030204" pitchFamily="34" charset="0"/>
                <a:cs typeface="Times New Roman" panose="02020603050405020304" pitchFamily="18" charset="0"/>
              </a:rPr>
              <a:t> к.э.н., д.с.н., </a:t>
            </a:r>
          </a:p>
          <a:p>
            <a:pPr algn="ctr"/>
            <a:r>
              <a:rPr lang="ru-RU" sz="2000" cap="none" dirty="0">
                <a:ea typeface="Calibri" panose="020F0502020204030204" pitchFamily="34" charset="0"/>
                <a:cs typeface="Times New Roman" panose="02020603050405020304" pitchFamily="18" charset="0"/>
              </a:rPr>
              <a:t>Институт экономики РАН, г. Москва</a:t>
            </a:r>
            <a:endParaRPr lang="ru-RU" sz="2000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01AD3EFB-77AC-4BB0-8E5D-D4F6CD762A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92584" y="212035"/>
            <a:ext cx="3842305" cy="3392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12897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E6C2268-5C1D-4F15-AD2C-B90E64E348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План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B96CD68-B067-495C-96EC-ADEF7C5245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/>
              <a:t>1.	</a:t>
            </a:r>
            <a:r>
              <a:rPr lang="ru-RU" sz="3200" b="1" dirty="0"/>
              <a:t>Место</a:t>
            </a:r>
            <a:r>
              <a:rPr lang="ru-RU" sz="3200" dirty="0"/>
              <a:t> экономической теории в анализе правового регулирования экономических процессов.</a:t>
            </a:r>
          </a:p>
          <a:p>
            <a:pPr marL="514350" indent="-514350">
              <a:buAutoNum type="arabicPeriod" startAt="2"/>
            </a:pPr>
            <a:r>
              <a:rPr lang="ru-RU" sz="3200" dirty="0"/>
              <a:t>СССР: </a:t>
            </a:r>
            <a:r>
              <a:rPr lang="ru-RU" sz="3200" b="1" dirty="0"/>
              <a:t>Политэкономия социализма </a:t>
            </a:r>
            <a:r>
              <a:rPr lang="ru-RU" sz="3200" dirty="0"/>
              <a:t>и правовое регулирование экономики.</a:t>
            </a:r>
          </a:p>
          <a:p>
            <a:pPr marL="514350" indent="-514350">
              <a:buAutoNum type="arabicPeriod" startAt="3"/>
            </a:pPr>
            <a:r>
              <a:rPr lang="ru-RU" sz="3200" dirty="0"/>
              <a:t>Современная Россия: «</a:t>
            </a:r>
            <a:r>
              <a:rPr lang="ru-RU" sz="3200" b="1" dirty="0" err="1"/>
              <a:t>Law</a:t>
            </a:r>
            <a:r>
              <a:rPr lang="ru-RU" sz="3200" b="1" dirty="0"/>
              <a:t> </a:t>
            </a:r>
            <a:r>
              <a:rPr lang="ru-RU" sz="3200" b="1" dirty="0" err="1"/>
              <a:t>and</a:t>
            </a:r>
            <a:r>
              <a:rPr lang="ru-RU" sz="3200" b="1" dirty="0"/>
              <a:t> Economics», «</a:t>
            </a:r>
            <a:r>
              <a:rPr lang="en-US" sz="3200" b="1" dirty="0"/>
              <a:t>C</a:t>
            </a:r>
            <a:r>
              <a:rPr lang="ru-RU" sz="3200" b="1" dirty="0" err="1"/>
              <a:t>onstitutional</a:t>
            </a:r>
            <a:r>
              <a:rPr lang="ru-RU" sz="3200" b="1" dirty="0"/>
              <a:t> Economics»</a:t>
            </a:r>
            <a:r>
              <a:rPr lang="ru-RU" sz="3200" dirty="0"/>
              <a:t>. </a:t>
            </a:r>
          </a:p>
          <a:p>
            <a:pPr marL="514350" indent="-514350">
              <a:buAutoNum type="arabicPeriod" startAt="3"/>
            </a:pPr>
            <a:r>
              <a:rPr lang="ru-RU" sz="3200" b="1" dirty="0"/>
              <a:t>Коллизии: </a:t>
            </a:r>
            <a:r>
              <a:rPr lang="ru-RU" sz="3200" dirty="0"/>
              <a:t>идеологические, методологические, коммуникативные.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BCCAA26-9458-47C1-86B1-48211ADAC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4805725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0157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FC2368-FD95-4BC0-BE1B-1A77D5C01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Основания и источники права                              </a:t>
            </a:r>
            <a:r>
              <a:rPr lang="ru-RU" sz="3600" dirty="0"/>
              <a:t>(место экономической теории)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C40F0FD-0C38-4309-83FB-284EA2E72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7146" y="1853754"/>
            <a:ext cx="10437538" cy="3450613"/>
          </a:xfrm>
        </p:spPr>
        <p:txBody>
          <a:bodyPr>
            <a:noAutofit/>
          </a:bodyPr>
          <a:lstStyle/>
          <a:p>
            <a:r>
              <a:rPr lang="ru-RU" sz="2400" b="1" dirty="0"/>
              <a:t>Правовой обычай (обычное право</a:t>
            </a:r>
            <a:r>
              <a:rPr lang="ru-RU" sz="2400" dirty="0"/>
              <a:t>) – легитимация сложившихся норм. Пример: «Полицейское право» в дореволюционной России ( Соловей, 2005). </a:t>
            </a:r>
          </a:p>
          <a:p>
            <a:r>
              <a:rPr lang="ru-RU" sz="2400" b="1" dirty="0"/>
              <a:t>Зарубежное законодательство</a:t>
            </a:r>
            <a:r>
              <a:rPr lang="ru-RU" sz="2400" dirty="0"/>
              <a:t>. Часто при интернационализации права и необходимости приведения национального права к международным стандартам. Пример: заимствование правовых новелл при разработке законодательства о Центральном банке РФ в 1990-е гг. (Красавина, 2000). </a:t>
            </a:r>
          </a:p>
          <a:p>
            <a:r>
              <a:rPr lang="ru-RU" sz="2400" b="1" dirty="0"/>
              <a:t>Экономическая теория</a:t>
            </a:r>
            <a:r>
              <a:rPr lang="ru-RU" sz="2400" dirty="0"/>
              <a:t>  для правового регулирования  экономических процессов - часто рассматривается как панацея от возможных дефектов правового регулирования. Пример: экономический анализ права определяется как  средство нормативного преобразования (Синицын, 2019. С. 142)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1307F4D-F26D-4211-8D11-133865AC0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5052578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85958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FC2368-FD95-4BC0-BE1B-1A77D5C01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900" dirty="0"/>
              <a:t>Экономическая теория и право в СССР </a:t>
            </a:r>
            <a:r>
              <a:rPr lang="ru-RU" dirty="0"/>
              <a:t>(</a:t>
            </a:r>
            <a:r>
              <a:rPr lang="ru-RU" sz="4000" dirty="0"/>
              <a:t>политэкономия социализма и правовое регулирование экономики)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C40F0FD-0C38-4309-83FB-284EA2E72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10327473" cy="3450613"/>
          </a:xfrm>
        </p:spPr>
        <p:txBody>
          <a:bodyPr>
            <a:noAutofit/>
          </a:bodyPr>
          <a:lstStyle/>
          <a:p>
            <a:r>
              <a:rPr lang="ru-RU" sz="2400" b="1" dirty="0"/>
              <a:t>Декларативный характер </a:t>
            </a:r>
            <a:r>
              <a:rPr lang="ru-RU" sz="2400" dirty="0"/>
              <a:t>политэкономии социализма (когда желаемое выдавалось за действительное) создавал трудности для использования ее категорий  - о планомерности и непосредственно общественном характере производства, - для юридического оформления реальных хозяйственных процессов. </a:t>
            </a:r>
          </a:p>
          <a:p>
            <a:r>
              <a:rPr lang="ru-RU" sz="2400" dirty="0"/>
              <a:t>«В результате получался </a:t>
            </a:r>
            <a:r>
              <a:rPr lang="ru-RU" sz="2400" b="1" dirty="0"/>
              <a:t>разрыв </a:t>
            </a:r>
            <a:r>
              <a:rPr lang="ru-RU" sz="2400" dirty="0"/>
              <a:t>между отправным – </a:t>
            </a:r>
            <a:r>
              <a:rPr lang="ru-RU" sz="2400" dirty="0" err="1"/>
              <a:t>марксовым</a:t>
            </a:r>
            <a:r>
              <a:rPr lang="ru-RU" sz="2400" dirty="0"/>
              <a:t> – экономическим понятием собственности и юридическим конструкциями права собственности» (Венедиктов, 1948. С. 6) - основным экономическим отношением.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1307F4D-F26D-4211-8D11-133865AC0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0431" y="4962767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44940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C9E829-2F49-4B92-8702-7F63FA812D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ru-RU" sz="4900" dirty="0"/>
              <a:t>Экономическая теория и право в современной России </a:t>
            </a:r>
            <a:br>
              <a:rPr lang="ru-RU" dirty="0"/>
            </a:br>
            <a:r>
              <a:rPr lang="ru-RU" sz="4000" dirty="0"/>
              <a:t>(</a:t>
            </a:r>
            <a:r>
              <a:rPr lang="en-US" sz="4000" dirty="0"/>
              <a:t>«Law and Economics», «Constitutional Economics»</a:t>
            </a:r>
            <a:r>
              <a:rPr lang="ru-RU" sz="4000" dirty="0"/>
              <a:t>)</a:t>
            </a:r>
            <a:br>
              <a:rPr lang="en-US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2AAC60E-9AB5-44B5-B022-5E50CAFB30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19093"/>
            <a:ext cx="10515600" cy="3957870"/>
          </a:xfrm>
        </p:spPr>
        <p:txBody>
          <a:bodyPr>
            <a:normAutofit/>
          </a:bodyPr>
          <a:lstStyle/>
          <a:p>
            <a:r>
              <a:rPr lang="ru-RU" dirty="0"/>
              <a:t>Пришли </a:t>
            </a:r>
            <a:r>
              <a:rPr lang="ru-RU" b="1" dirty="0"/>
              <a:t>из-за рубежа</a:t>
            </a:r>
            <a:r>
              <a:rPr lang="ru-RU" dirty="0"/>
              <a:t>. Джеймс Бьюкенен, лауреат премии им. А. Нобеля по экономике, 1986 г. </a:t>
            </a:r>
          </a:p>
          <a:p>
            <a:r>
              <a:rPr lang="ru-RU" dirty="0"/>
              <a:t>Охватывают широкий спектр правовых норм регулирования отношений в экономике (специфика термина </a:t>
            </a:r>
            <a:r>
              <a:rPr lang="en-US" b="1" i="1" dirty="0"/>
              <a:t>constitution</a:t>
            </a:r>
            <a:r>
              <a:rPr lang="ru-RU" dirty="0"/>
              <a:t> в английском языке).   </a:t>
            </a:r>
          </a:p>
          <a:p>
            <a:r>
              <a:rPr lang="ru-RU" dirty="0"/>
              <a:t>Предполагают оценку права и его  институтов через категории </a:t>
            </a:r>
            <a:r>
              <a:rPr lang="ru-RU" b="1" dirty="0"/>
              <a:t>эффективности, рациональности и целесообразности </a:t>
            </a:r>
            <a:r>
              <a:rPr lang="ru-RU" dirty="0"/>
              <a:t>(</a:t>
            </a:r>
            <a:r>
              <a:rPr lang="ru-RU" dirty="0" err="1"/>
              <a:t>Cooter</a:t>
            </a:r>
            <a:r>
              <a:rPr lang="ru-RU" dirty="0"/>
              <a:t>, </a:t>
            </a:r>
            <a:r>
              <a:rPr lang="ru-RU" dirty="0" err="1"/>
              <a:t>Ulen</a:t>
            </a:r>
            <a:r>
              <a:rPr lang="ru-RU" dirty="0"/>
              <a:t>, 2012). </a:t>
            </a:r>
            <a:r>
              <a:rPr lang="ru-RU" dirty="0" err="1"/>
              <a:t>Суб</a:t>
            </a:r>
            <a:r>
              <a:rPr lang="ru-RU" dirty="0"/>
              <a:t>-дисциплины в рамках экономической науки. </a:t>
            </a:r>
          </a:p>
          <a:p>
            <a:r>
              <a:rPr lang="ru-RU" dirty="0"/>
              <a:t>В России развиваются преимущественно </a:t>
            </a:r>
            <a:r>
              <a:rPr lang="ru-RU" b="1" dirty="0"/>
              <a:t>юристами.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10A01E2-7FD3-4B2F-95F9-20409BA80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26127" y="5025916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57042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C9E829-2F49-4B92-8702-7F63FA812D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</p:spPr>
        <p:txBody>
          <a:bodyPr>
            <a:normAutofit/>
          </a:bodyPr>
          <a:lstStyle/>
          <a:p>
            <a:r>
              <a:rPr lang="ru-RU" sz="4900" dirty="0"/>
              <a:t>Коллизии </a:t>
            </a:r>
            <a:br>
              <a:rPr lang="ru-RU" dirty="0"/>
            </a:br>
            <a:r>
              <a:rPr lang="ru-RU" sz="4000" dirty="0"/>
              <a:t>(идеологические)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2AAC60E-9AB5-44B5-B022-5E50CAFB30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19093"/>
            <a:ext cx="10515600" cy="3957870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«</a:t>
            </a:r>
            <a:r>
              <a:rPr lang="ru-RU" b="1" dirty="0"/>
              <a:t>Не существует абсолютного определения </a:t>
            </a:r>
            <a:r>
              <a:rPr lang="ru-RU" dirty="0"/>
              <a:t>понятий "эффективность" и "макроэкономическая выгодность", из чего следует, что экономический анализ права не может обойтись без собственных оценочных суждений» (</a:t>
            </a:r>
            <a:r>
              <a:rPr lang="de-DE" dirty="0" err="1"/>
              <a:t>Krimphove</a:t>
            </a:r>
            <a:r>
              <a:rPr lang="ru-RU" dirty="0"/>
              <a:t>, 2006. С. 29-30).</a:t>
            </a:r>
            <a:r>
              <a:rPr lang="de-DE" dirty="0"/>
              <a:t> </a:t>
            </a:r>
            <a:endParaRPr lang="ru-RU" dirty="0"/>
          </a:p>
          <a:p>
            <a:r>
              <a:rPr lang="ru-RU" dirty="0"/>
              <a:t>Экономический анализ воспринимается как «</a:t>
            </a:r>
            <a:r>
              <a:rPr lang="ru-RU" b="1" dirty="0"/>
              <a:t>идеологическое средство</a:t>
            </a:r>
            <a:r>
              <a:rPr lang="ru-RU" dirty="0"/>
              <a:t>, используемое для изменения действующего законодательств, … как подход, применяемый для оценки качества правового регулирования с целью его </a:t>
            </a:r>
            <a:r>
              <a:rPr lang="ru-RU" b="1" dirty="0"/>
              <a:t>приближения к заданному </a:t>
            </a:r>
            <a:r>
              <a:rPr lang="ru-RU" dirty="0"/>
              <a:t>экономическому стандарту, к которому стремятся, удовлетворяя интересы лоббистов, участники законотворческого процесса» (Синицын, 2019. С. 142).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10A01E2-7FD3-4B2F-95F9-20409BA80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26127" y="5025916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49256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C9E829-2F49-4B92-8702-7F63FA812D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</p:spPr>
        <p:txBody>
          <a:bodyPr>
            <a:normAutofit/>
          </a:bodyPr>
          <a:lstStyle/>
          <a:p>
            <a:r>
              <a:rPr lang="ru-RU" sz="4900" dirty="0"/>
              <a:t>Коллизии </a:t>
            </a:r>
            <a:br>
              <a:rPr lang="ru-RU" dirty="0"/>
            </a:br>
            <a:r>
              <a:rPr lang="ru-RU" sz="4000" dirty="0"/>
              <a:t>( методологические)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2AAC60E-9AB5-44B5-B022-5E50CAFB30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19093"/>
            <a:ext cx="10515600" cy="3957870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 «Следует признать, что экономико-правовой анализ пока ещё </a:t>
            </a:r>
            <a:r>
              <a:rPr lang="ru-RU" b="1" dirty="0"/>
              <a:t>не имеет </a:t>
            </a:r>
            <a:r>
              <a:rPr lang="ru-RU" dirty="0"/>
              <a:t>разработанной методологической базы» (</a:t>
            </a:r>
            <a:r>
              <a:rPr lang="ru-RU" dirty="0" err="1"/>
              <a:t>Хабриева</a:t>
            </a:r>
            <a:r>
              <a:rPr lang="ru-RU" dirty="0"/>
              <a:t>, 2010. С. 6)</a:t>
            </a:r>
          </a:p>
          <a:p>
            <a:r>
              <a:rPr lang="ru-RU" dirty="0"/>
              <a:t>«Методология "права и экономики" должна полагаться на </a:t>
            </a:r>
            <a:r>
              <a:rPr lang="ru-RU" b="1" dirty="0"/>
              <a:t>поиск единых когнитивных подходов</a:t>
            </a:r>
            <a:r>
              <a:rPr lang="ru-RU" dirty="0"/>
              <a:t>, но не на рассмотрение законов экономики как альтернативы законодательству, что предполагает только проникновение экономических концепций и идей в сознание правоприменителя на познавательно-мировоззренческом уровне» (Гаджиев, 2018. С. 10). </a:t>
            </a:r>
          </a:p>
          <a:p>
            <a:r>
              <a:rPr lang="ru-RU" dirty="0"/>
              <a:t>«Смешение специальных методов правовой и экономической науки при определении строго правовых категорий </a:t>
            </a:r>
            <a:r>
              <a:rPr lang="ru-RU" b="1" dirty="0"/>
              <a:t>приводит к негативным последствиям</a:t>
            </a:r>
            <a:r>
              <a:rPr lang="ru-RU" dirty="0"/>
              <a:t>, выраженным в размытости получаемого результата, который при этом позиционируется как научный вывод и предложение по актуальным вопросам» (Синицын, 2019. С. 141)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10A01E2-7FD3-4B2F-95F9-20409BA80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26127" y="5025916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4639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C9E829-2F49-4B92-8702-7F63FA812D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7410" y="387427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ru-RU" sz="4900" dirty="0"/>
              <a:t>Коллизии</a:t>
            </a:r>
            <a:br>
              <a:rPr lang="ru-RU" sz="4900" dirty="0"/>
            </a:br>
            <a:r>
              <a:rPr lang="ru-RU" dirty="0"/>
              <a:t>(коммуникативные)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2AAC60E-9AB5-44B5-B022-5E50CAFB30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8800" y="1853754"/>
            <a:ext cx="11054080" cy="3450613"/>
          </a:xfrm>
        </p:spPr>
        <p:txBody>
          <a:bodyPr>
            <a:noAutofit/>
          </a:bodyPr>
          <a:lstStyle/>
          <a:p>
            <a:r>
              <a:rPr lang="ru-RU" sz="2400" dirty="0"/>
              <a:t>Зачастую «экономический анализ права </a:t>
            </a:r>
            <a:r>
              <a:rPr lang="ru-RU" sz="2400" b="1" dirty="0"/>
              <a:t>направлен на модификацию юридического мировоззрения</a:t>
            </a:r>
            <a:r>
              <a:rPr lang="ru-RU" sz="2400" dirty="0"/>
              <a:t>, отступление от буквы закона и чаще всего позиционируется его сторонниками как "ключ к лучшему праву" во всех правовых системах» (Синицын, 2019. С. 142).</a:t>
            </a:r>
          </a:p>
          <a:p>
            <a:r>
              <a:rPr lang="ru-RU" sz="2400" dirty="0"/>
              <a:t>Это связано с </a:t>
            </a:r>
            <a:r>
              <a:rPr lang="ru-RU" sz="2400" b="1" dirty="0"/>
              <a:t>несимметричностью коммуникации </a:t>
            </a:r>
            <a:r>
              <a:rPr lang="ru-RU" sz="2400" dirty="0"/>
              <a:t>между этими направлениями. Как правило, взаимодействие права и экономики  изучается в концептах экономического анализа права, когда при анализе законотворческого процесса  исходными постулатами являются задачи роста экономической эффективности.</a:t>
            </a:r>
          </a:p>
          <a:p>
            <a:r>
              <a:rPr lang="ru-RU" sz="2400" dirty="0"/>
              <a:t>Экономическая теория (как и во времена СССР) </a:t>
            </a:r>
            <a:r>
              <a:rPr lang="ru-RU" sz="2400" b="1" dirty="0"/>
              <a:t>навязывает свои «законы» </a:t>
            </a:r>
            <a:r>
              <a:rPr lang="ru-RU" sz="2400" dirty="0"/>
              <a:t>правовому регулированию экономических процессов. 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10A01E2-7FD3-4B2F-95F9-20409BA80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56857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AC0BF1-BF03-47DA-8774-D4DC55B8A6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26127" y="780527"/>
            <a:ext cx="8637073" cy="2541431"/>
          </a:xfrm>
        </p:spPr>
        <p:txBody>
          <a:bodyPr>
            <a:normAutofit/>
          </a:bodyPr>
          <a:lstStyle/>
          <a:p>
            <a:pPr algn="ctr"/>
            <a:r>
              <a:rPr lang="ru-RU" dirty="0"/>
              <a:t>СПАСИБО ЗА ВНИМАНИЕ!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147B43B-3A16-450A-8ED6-1777A82289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28800" y="3886199"/>
            <a:ext cx="8534400" cy="2052145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hlinkClick r:id="rId2"/>
              </a:rPr>
              <a:t>kirdina@bk.ru</a:t>
            </a:r>
            <a:endParaRPr lang="en-US" dirty="0"/>
          </a:p>
          <a:p>
            <a:pPr algn="ctr"/>
            <a:r>
              <a:rPr lang="en-US" dirty="0">
                <a:solidFill>
                  <a:srgbClr val="002060"/>
                </a:solidFill>
              </a:rPr>
              <a:t>www.kirdina.ru</a:t>
            </a:r>
          </a:p>
        </p:txBody>
      </p:sp>
    </p:spTree>
    <p:extLst>
      <p:ext uri="{BB962C8B-B14F-4D97-AF65-F5344CB8AC3E}">
        <p14:creationId xmlns:p14="http://schemas.microsoft.com/office/powerpoint/2010/main" val="45371963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2296</TotalTime>
  <Words>707</Words>
  <Application>Microsoft Office PowerPoint</Application>
  <PresentationFormat>Широкоэкранный</PresentationFormat>
  <Paragraphs>43</Paragraphs>
  <Slides>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Тема Office</vt:lpstr>
      <vt:lpstr>Правовое регулирование экономических процессов и экономическая теория: анализ коллизий  </vt:lpstr>
      <vt:lpstr>План</vt:lpstr>
      <vt:lpstr>Основания и источники права                              (место экономической теории)</vt:lpstr>
      <vt:lpstr>Экономическая теория и право в СССР (политэкономия социализма и правовое регулирование экономики)</vt:lpstr>
      <vt:lpstr>Экономическая теория и право в современной России  («Law and Economics», «Constitutional Economics») </vt:lpstr>
      <vt:lpstr>Коллизии  (идеологические)</vt:lpstr>
      <vt:lpstr>Коллизии  ( методологические)</vt:lpstr>
      <vt:lpstr>Коллизии (коммуникативные)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Денежное обращение  как объект мезоэкономического анализа</dc:title>
  <dc:creator>Svetlana Kirdina</dc:creator>
  <cp:lastModifiedBy>Svetlana Kirdina</cp:lastModifiedBy>
  <cp:revision>110</cp:revision>
  <dcterms:created xsi:type="dcterms:W3CDTF">2020-11-29T12:37:42Z</dcterms:created>
  <dcterms:modified xsi:type="dcterms:W3CDTF">2021-12-08T11:35:01Z</dcterms:modified>
</cp:coreProperties>
</file>