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94" r:id="rId16"/>
    <p:sldId id="291" r:id="rId17"/>
    <p:sldId id="302" r:id="rId18"/>
    <p:sldId id="298" r:id="rId19"/>
    <p:sldId id="295" r:id="rId20"/>
    <p:sldId id="296" r:id="rId21"/>
    <p:sldId id="297" r:id="rId22"/>
    <p:sldId id="300" r:id="rId23"/>
    <p:sldId id="303" r:id="rId24"/>
    <p:sldId id="304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Лист1!$A$2:$A$27</c:f>
              <c:numCache>
                <c:formatCode>General</c:formatCode>
                <c:ptCount val="2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20</c:v>
                </c:pt>
                <c:pt idx="3">
                  <c:v>20</c:v>
                </c:pt>
                <c:pt idx="4">
                  <c:v>2</c:v>
                </c:pt>
                <c:pt idx="5">
                  <c:v>9</c:v>
                </c:pt>
                <c:pt idx="6">
                  <c:v>12</c:v>
                </c:pt>
                <c:pt idx="7">
                  <c:v>39</c:v>
                </c:pt>
                <c:pt idx="8">
                  <c:v>52</c:v>
                </c:pt>
                <c:pt idx="9">
                  <c:v>45</c:v>
                </c:pt>
                <c:pt idx="10">
                  <c:v>78</c:v>
                </c:pt>
                <c:pt idx="11">
                  <c:v>41</c:v>
                </c:pt>
                <c:pt idx="12">
                  <c:v>35</c:v>
                </c:pt>
                <c:pt idx="13">
                  <c:v>37</c:v>
                </c:pt>
                <c:pt idx="14">
                  <c:v>27</c:v>
                </c:pt>
                <c:pt idx="15">
                  <c:v>48</c:v>
                </c:pt>
                <c:pt idx="16">
                  <c:v>42</c:v>
                </c:pt>
                <c:pt idx="17">
                  <c:v>10</c:v>
                </c:pt>
                <c:pt idx="18">
                  <c:v>9</c:v>
                </c:pt>
                <c:pt idx="19">
                  <c:v>7</c:v>
                </c:pt>
                <c:pt idx="20">
                  <c:v>5</c:v>
                </c:pt>
                <c:pt idx="21">
                  <c:v>7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A5-41A6-8C53-E1F6631AB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46447840"/>
        <c:axId val="-1122235152"/>
      </c:lineChart>
      <c:catAx>
        <c:axId val="-10464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35152"/>
        <c:crosses val="autoZero"/>
        <c:auto val="1"/>
        <c:lblAlgn val="ctr"/>
        <c:lblOffset val="100"/>
        <c:noMultiLvlLbl val="0"/>
      </c:catAx>
      <c:valAx>
        <c:axId val="-112223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464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206911636043"/>
          <c:y val="4.3650793650793648E-2"/>
          <c:w val="0.59453904199475061"/>
          <c:h val="0.86429258842644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C02763-0F01-481F-B7B5-652E8F81B48E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FF-4C6B-98CB-AFC3DD7909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FF-4C6B-98CB-AFC3DD7909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595C70-2D43-4614-A8EF-19BA6C4A418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FF-4C6B-98CB-AFC3DD7909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FF-4C6B-98CB-AFC3DD7909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F781B9-FDE9-4A6B-B47C-1C7DF0F29943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FF-4C6B-98CB-AFC3DD7909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EF6A443-C7FC-4822-AD87-E22174BDE030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FF-4C6B-98CB-AFC3DD7909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073606-4A63-4E5F-B5EF-20B562539115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3FF-4C6B-98CB-AFC3DD7909C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6A6D391-F17F-4419-AA0C-FC69036B1286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FF-4C6B-98CB-AFC3DD7909C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3FF-4C6B-98CB-AFC3DD7909C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22B5C76-8C7F-43C2-AF70-ACB54179C2C4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FF-4C6B-98CB-AFC3DD790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Политика. Политические науки</c:v>
                </c:pt>
                <c:pt idx="1">
                  <c:v>Биология</c:v>
                </c:pt>
                <c:pt idx="2">
                  <c:v>История. Исторические науки</c:v>
                </c:pt>
                <c:pt idx="3">
                  <c:v>Химия</c:v>
                </c:pt>
                <c:pt idx="4">
                  <c:v>Экономика. Экономические науки</c:v>
                </c:pt>
                <c:pt idx="5">
                  <c:v>Математика</c:v>
                </c:pt>
                <c:pt idx="6">
                  <c:v>Психология</c:v>
                </c:pt>
                <c:pt idx="7">
                  <c:v>Электроника. Радиотехника</c:v>
                </c:pt>
                <c:pt idx="8">
                  <c:v>Автоматика. Вычислительная техника</c:v>
                </c:pt>
                <c:pt idx="9">
                  <c:v>Языкознание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FF-4C6B-98CB-AFC3DD790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44951664"/>
        <c:axId val="-1044948944"/>
      </c:barChart>
      <c:catAx>
        <c:axId val="-104495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44948944"/>
        <c:crosses val="autoZero"/>
        <c:auto val="1"/>
        <c:lblAlgn val="ctr"/>
        <c:lblOffset val="100"/>
        <c:noMultiLvlLbl val="0"/>
      </c:catAx>
      <c:valAx>
        <c:axId val="-104494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44951664"/>
        <c:crosses val="autoZero"/>
        <c:crossBetween val="between"/>
      </c:valAx>
      <c:spPr>
        <a:noFill/>
        <a:ln>
          <a:solidFill>
            <a:sysClr val="window" lastClr="FFFF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1997</c:v>
                </c:pt>
                <c:pt idx="2">
                  <c:v>1999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13</c:v>
                </c:pt>
                <c:pt idx="7">
                  <c:v>5</c:v>
                </c:pt>
                <c:pt idx="8">
                  <c:v>22</c:v>
                </c:pt>
                <c:pt idx="9">
                  <c:v>9</c:v>
                </c:pt>
                <c:pt idx="10">
                  <c:v>22</c:v>
                </c:pt>
                <c:pt idx="11">
                  <c:v>37</c:v>
                </c:pt>
                <c:pt idx="12">
                  <c:v>56</c:v>
                </c:pt>
                <c:pt idx="13">
                  <c:v>29</c:v>
                </c:pt>
                <c:pt idx="14">
                  <c:v>47</c:v>
                </c:pt>
                <c:pt idx="15">
                  <c:v>48</c:v>
                </c:pt>
                <c:pt idx="16">
                  <c:v>31</c:v>
                </c:pt>
                <c:pt idx="17">
                  <c:v>25</c:v>
                </c:pt>
                <c:pt idx="18">
                  <c:v>31</c:v>
                </c:pt>
                <c:pt idx="19">
                  <c:v>24</c:v>
                </c:pt>
                <c:pt idx="20">
                  <c:v>31</c:v>
                </c:pt>
                <c:pt idx="21">
                  <c:v>24</c:v>
                </c:pt>
                <c:pt idx="22">
                  <c:v>24</c:v>
                </c:pt>
                <c:pt idx="23">
                  <c:v>8</c:v>
                </c:pt>
                <c:pt idx="24">
                  <c:v>22</c:v>
                </c:pt>
                <c:pt idx="2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2-4344-99DA-F64132983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2244400"/>
        <c:axId val="-1122237328"/>
      </c:lineChart>
      <c:catAx>
        <c:axId val="-11222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37328"/>
        <c:crosses val="autoZero"/>
        <c:auto val="1"/>
        <c:lblAlgn val="ctr"/>
        <c:lblOffset val="100"/>
        <c:noMultiLvlLbl val="0"/>
      </c:catAx>
      <c:valAx>
        <c:axId val="-112223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4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28A-4A06-AEE4-6AA0236028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EA78E5-0B11-46D1-A6A0-FB6DD5BC88A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8A-4A06-AEE4-6AA0236028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8A-4A06-AEE4-6AA0236028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8A-4A06-AEE4-6AA0236028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8A-4A06-AEE4-6AA0236028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B12708A-6CDE-4878-ADA1-CD6ED8993CF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8A-4A06-AEE4-6AA02360283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DA11F75-CCF7-498D-B766-08A867A3BF8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8A-4A06-AEE4-6AA02360283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0E96272-5751-46F5-9994-C64F71F2A1B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8A-4A06-AEE4-6AA02360283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F00D5AB-BF23-4F85-8DC2-D06DAA892CE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28A-4A06-AEE4-6AA02360283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7E29E3-F79A-44E8-B497-EE9C4984A342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8A-4A06-AEE4-6AA023602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Философия</c:v>
                </c:pt>
                <c:pt idx="1">
                  <c:v>Физика</c:v>
                </c:pt>
                <c:pt idx="2">
                  <c:v>Экономика. Экономические науки</c:v>
                </c:pt>
                <c:pt idx="3">
                  <c:v>Биология</c:v>
                </c:pt>
                <c:pt idx="4">
                  <c:v>История. Исторические науки</c:v>
                </c:pt>
                <c:pt idx="5">
                  <c:v>Медицина и здравоохранение</c:v>
                </c:pt>
                <c:pt idx="6">
                  <c:v>Строительство. Архитектура</c:v>
                </c:pt>
                <c:pt idx="7">
                  <c:v>Геология</c:v>
                </c:pt>
                <c:pt idx="8">
                  <c:v>Сельское и лесное хозяйство</c:v>
                </c:pt>
                <c:pt idx="9">
                  <c:v>Химия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6.7226890756302522</c:v>
                </c:pt>
                <c:pt idx="1">
                  <c:v>7.5630252100840334</c:v>
                </c:pt>
                <c:pt idx="2">
                  <c:v>7.5630252100840334</c:v>
                </c:pt>
                <c:pt idx="3">
                  <c:v>10.084033613445378</c:v>
                </c:pt>
                <c:pt idx="4">
                  <c:v>10.084033613445378</c:v>
                </c:pt>
                <c:pt idx="5">
                  <c:v>10.084033613445378</c:v>
                </c:pt>
                <c:pt idx="6">
                  <c:v>10.084033613445378</c:v>
                </c:pt>
                <c:pt idx="7">
                  <c:v>10.92436974789916</c:v>
                </c:pt>
                <c:pt idx="8">
                  <c:v>11.764705882352942</c:v>
                </c:pt>
                <c:pt idx="9">
                  <c:v>15.126050420168067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8A-4A06-AEE4-6AA023602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17503728"/>
        <c:axId val="-917501552"/>
      </c:barChart>
      <c:catAx>
        <c:axId val="-91750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17501552"/>
        <c:crosses val="autoZero"/>
        <c:auto val="1"/>
        <c:lblAlgn val="ctr"/>
        <c:lblOffset val="100"/>
        <c:noMultiLvlLbl val="0"/>
      </c:catAx>
      <c:valAx>
        <c:axId val="-91750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175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1998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2</c:v>
                </c:pt>
                <c:pt idx="4">
                  <c:v>7</c:v>
                </c:pt>
                <c:pt idx="5">
                  <c:v>17</c:v>
                </c:pt>
                <c:pt idx="6">
                  <c:v>19</c:v>
                </c:pt>
                <c:pt idx="7">
                  <c:v>6</c:v>
                </c:pt>
                <c:pt idx="8">
                  <c:v>13</c:v>
                </c:pt>
                <c:pt idx="9">
                  <c:v>13</c:v>
                </c:pt>
                <c:pt idx="10">
                  <c:v>17</c:v>
                </c:pt>
                <c:pt idx="11">
                  <c:v>15</c:v>
                </c:pt>
                <c:pt idx="12">
                  <c:v>12</c:v>
                </c:pt>
                <c:pt idx="13">
                  <c:v>20</c:v>
                </c:pt>
                <c:pt idx="14">
                  <c:v>22</c:v>
                </c:pt>
                <c:pt idx="15">
                  <c:v>33</c:v>
                </c:pt>
                <c:pt idx="16">
                  <c:v>36</c:v>
                </c:pt>
                <c:pt idx="17">
                  <c:v>35</c:v>
                </c:pt>
                <c:pt idx="18">
                  <c:v>24</c:v>
                </c:pt>
                <c:pt idx="19">
                  <c:v>18</c:v>
                </c:pt>
                <c:pt idx="20">
                  <c:v>38</c:v>
                </c:pt>
                <c:pt idx="21">
                  <c:v>22</c:v>
                </c:pt>
                <c:pt idx="22">
                  <c:v>18</c:v>
                </c:pt>
                <c:pt idx="2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FB-423F-BFE5-3F79FCF5D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2248752"/>
        <c:axId val="-1122240592"/>
      </c:lineChart>
      <c:catAx>
        <c:axId val="-11222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40592"/>
        <c:crosses val="autoZero"/>
        <c:auto val="1"/>
        <c:lblAlgn val="ctr"/>
        <c:lblOffset val="100"/>
        <c:noMultiLvlLbl val="0"/>
      </c:catAx>
      <c:valAx>
        <c:axId val="-112224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4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Психология</c:v>
                </c:pt>
                <c:pt idx="1">
                  <c:v>Искусство. Искусствоведение</c:v>
                </c:pt>
                <c:pt idx="2">
                  <c:v>Массовая коммуникация. Журналистика. Средства массовой информации</c:v>
                </c:pt>
                <c:pt idx="3">
                  <c:v>Государство и право. Юридические науки</c:v>
                </c:pt>
                <c:pt idx="4">
                  <c:v>Литература. Литературоведение. Устное народное творчество</c:v>
                </c:pt>
                <c:pt idx="5">
                  <c:v>Языкознание</c:v>
                </c:pt>
                <c:pt idx="6">
                  <c:v>Экономика. Экономические науки</c:v>
                </c:pt>
                <c:pt idx="7">
                  <c:v>Медицина и здравоохранение</c:v>
                </c:pt>
                <c:pt idx="8">
                  <c:v>Народное образование. Педагогика</c:v>
                </c:pt>
                <c:pt idx="9">
                  <c:v>История. Исторические науки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0.09</c:v>
                </c:pt>
                <c:pt idx="6">
                  <c:v>0.09</c:v>
                </c:pt>
                <c:pt idx="7">
                  <c:v>0.11</c:v>
                </c:pt>
                <c:pt idx="8">
                  <c:v>0.12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0-4224-BE51-5B399DCF7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86990640"/>
        <c:axId val="-986989008"/>
      </c:barChart>
      <c:catAx>
        <c:axId val="-98699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6989008"/>
        <c:crosses val="autoZero"/>
        <c:auto val="1"/>
        <c:lblAlgn val="ctr"/>
        <c:lblOffset val="100"/>
        <c:noMultiLvlLbl val="0"/>
      </c:catAx>
      <c:valAx>
        <c:axId val="-98698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699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9209417004692E-2"/>
          <c:y val="1.721793004714536E-2"/>
          <c:w val="0.94433190169410641"/>
          <c:h val="0.892795399007725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2023</c:v>
                </c:pt>
                <c:pt idx="6">
                  <c:v>2004</c:v>
                </c:pt>
                <c:pt idx="7">
                  <c:v>2005</c:v>
                </c:pt>
                <c:pt idx="8">
                  <c:v>2008</c:v>
                </c:pt>
                <c:pt idx="9">
                  <c:v>2007</c:v>
                </c:pt>
                <c:pt idx="10">
                  <c:v>2009</c:v>
                </c:pt>
                <c:pt idx="11">
                  <c:v>2006</c:v>
                </c:pt>
                <c:pt idx="12">
                  <c:v>2011</c:v>
                </c:pt>
                <c:pt idx="13">
                  <c:v>2010</c:v>
                </c:pt>
                <c:pt idx="14">
                  <c:v>2012</c:v>
                </c:pt>
                <c:pt idx="15">
                  <c:v>2022</c:v>
                </c:pt>
                <c:pt idx="16">
                  <c:v>2021</c:v>
                </c:pt>
                <c:pt idx="17">
                  <c:v>2013</c:v>
                </c:pt>
                <c:pt idx="18">
                  <c:v>2019</c:v>
                </c:pt>
                <c:pt idx="19">
                  <c:v>2018</c:v>
                </c:pt>
                <c:pt idx="20">
                  <c:v>2020</c:v>
                </c:pt>
                <c:pt idx="21">
                  <c:v>2014</c:v>
                </c:pt>
                <c:pt idx="22">
                  <c:v>2016</c:v>
                </c:pt>
                <c:pt idx="23">
                  <c:v>2017</c:v>
                </c:pt>
                <c:pt idx="24">
                  <c:v>2015</c:v>
                </c:pt>
              </c:numCache>
            </c:num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342</c:v>
                </c:pt>
                <c:pt idx="1">
                  <c:v>866</c:v>
                </c:pt>
                <c:pt idx="2">
                  <c:v>977</c:v>
                </c:pt>
                <c:pt idx="3">
                  <c:v>1049</c:v>
                </c:pt>
                <c:pt idx="4">
                  <c:v>1239</c:v>
                </c:pt>
                <c:pt idx="5">
                  <c:v>1251</c:v>
                </c:pt>
                <c:pt idx="6">
                  <c:v>1312</c:v>
                </c:pt>
                <c:pt idx="7">
                  <c:v>1410</c:v>
                </c:pt>
                <c:pt idx="8">
                  <c:v>1473</c:v>
                </c:pt>
                <c:pt idx="9">
                  <c:v>1565</c:v>
                </c:pt>
                <c:pt idx="10">
                  <c:v>1587</c:v>
                </c:pt>
                <c:pt idx="11">
                  <c:v>1591</c:v>
                </c:pt>
                <c:pt idx="12">
                  <c:v>1648</c:v>
                </c:pt>
                <c:pt idx="13">
                  <c:v>1655</c:v>
                </c:pt>
                <c:pt idx="14">
                  <c:v>1740</c:v>
                </c:pt>
                <c:pt idx="15">
                  <c:v>1831</c:v>
                </c:pt>
                <c:pt idx="16">
                  <c:v>1905</c:v>
                </c:pt>
                <c:pt idx="17">
                  <c:v>2021</c:v>
                </c:pt>
                <c:pt idx="18">
                  <c:v>2026</c:v>
                </c:pt>
                <c:pt idx="19">
                  <c:v>2062</c:v>
                </c:pt>
                <c:pt idx="20">
                  <c:v>2071</c:v>
                </c:pt>
                <c:pt idx="21">
                  <c:v>2234</c:v>
                </c:pt>
                <c:pt idx="22">
                  <c:v>2283</c:v>
                </c:pt>
                <c:pt idx="23">
                  <c:v>2357</c:v>
                </c:pt>
                <c:pt idx="24">
                  <c:v>2380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B-47BF-83B6-CFDF8E99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80244752"/>
        <c:axId val="-980248016"/>
      </c:lineChart>
      <c:catAx>
        <c:axId val="-98024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0248016"/>
        <c:crosses val="autoZero"/>
        <c:auto val="1"/>
        <c:lblAlgn val="ctr"/>
        <c:lblOffset val="100"/>
        <c:noMultiLvlLbl val="0"/>
      </c:catAx>
      <c:valAx>
        <c:axId val="-98024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8024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Agricultural and Biological Sciences </c:v>
                </c:pt>
                <c:pt idx="1">
                  <c:v>Environmental Science </c:v>
                </c:pt>
                <c:pt idx="2">
                  <c:v> Chemistry </c:v>
                </c:pt>
                <c:pt idx="3">
                  <c:v>Social Sciences </c:v>
                </c:pt>
                <c:pt idx="4">
                  <c:v>Materials Science </c:v>
                </c:pt>
                <c:pt idx="5">
                  <c:v>Earth and Planetary Sciences </c:v>
                </c:pt>
                <c:pt idx="6">
                  <c:v>Biochemistry, Genetics and Molecular Biology </c:v>
                </c:pt>
                <c:pt idx="7">
                  <c:v>Medicine and Dentistry </c:v>
                </c:pt>
                <c:pt idx="8">
                  <c:v>Computer Science </c:v>
                </c:pt>
                <c:pt idx="9">
                  <c:v>Engineering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  <c:pt idx="5">
                  <c:v>0.1</c:v>
                </c:pt>
                <c:pt idx="6">
                  <c:v>0.12</c:v>
                </c:pt>
                <c:pt idx="7">
                  <c:v>0.13</c:v>
                </c:pt>
                <c:pt idx="8">
                  <c:v>0.15</c:v>
                </c:pt>
                <c:pt idx="9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B-4ED8-B94F-0550B2672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46440768"/>
        <c:axId val="-1046439680"/>
      </c:barChart>
      <c:catAx>
        <c:axId val="-104644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46439680"/>
        <c:crosses val="autoZero"/>
        <c:auto val="1"/>
        <c:lblAlgn val="ctr"/>
        <c:lblOffset val="100"/>
        <c:noMultiLvlLbl val="0"/>
      </c:catAx>
      <c:valAx>
        <c:axId val="-104643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464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Лист1!$A$2:$A$26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63</c:v>
                </c:pt>
                <c:pt idx="1">
                  <c:v>128</c:v>
                </c:pt>
                <c:pt idx="2">
                  <c:v>115</c:v>
                </c:pt>
                <c:pt idx="3">
                  <c:v>128</c:v>
                </c:pt>
                <c:pt idx="4">
                  <c:v>137</c:v>
                </c:pt>
                <c:pt idx="5">
                  <c:v>116</c:v>
                </c:pt>
                <c:pt idx="6">
                  <c:v>139</c:v>
                </c:pt>
                <c:pt idx="7">
                  <c:v>154</c:v>
                </c:pt>
                <c:pt idx="8">
                  <c:v>164</c:v>
                </c:pt>
                <c:pt idx="9">
                  <c:v>166</c:v>
                </c:pt>
                <c:pt idx="10">
                  <c:v>170</c:v>
                </c:pt>
                <c:pt idx="11">
                  <c:v>186</c:v>
                </c:pt>
                <c:pt idx="12">
                  <c:v>215</c:v>
                </c:pt>
                <c:pt idx="13">
                  <c:v>205</c:v>
                </c:pt>
                <c:pt idx="14">
                  <c:v>255</c:v>
                </c:pt>
                <c:pt idx="15">
                  <c:v>285</c:v>
                </c:pt>
                <c:pt idx="16">
                  <c:v>314</c:v>
                </c:pt>
                <c:pt idx="17">
                  <c:v>280</c:v>
                </c:pt>
                <c:pt idx="18">
                  <c:v>257</c:v>
                </c:pt>
                <c:pt idx="19">
                  <c:v>278</c:v>
                </c:pt>
                <c:pt idx="20">
                  <c:v>271</c:v>
                </c:pt>
                <c:pt idx="21">
                  <c:v>229</c:v>
                </c:pt>
                <c:pt idx="22">
                  <c:v>187</c:v>
                </c:pt>
                <c:pt idx="23">
                  <c:v>211</c:v>
                </c:pt>
                <c:pt idx="24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0-4AAB-BD37-3F3E5C6E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2242768"/>
        <c:axId val="-1122241680"/>
      </c:lineChart>
      <c:catAx>
        <c:axId val="-11222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41680"/>
        <c:crosses val="autoZero"/>
        <c:auto val="1"/>
        <c:lblAlgn val="ctr"/>
        <c:lblOffset val="100"/>
        <c:noMultiLvlLbl val="0"/>
      </c:catAx>
      <c:valAx>
        <c:axId val="-112224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224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8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5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7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6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7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6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7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7/4/2023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 defTabSz="457200"/>
              <a:t>7/4/2023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1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8FFB0-0607-4D2C-A3E0-FC4A7130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05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884E8-A90A-4069-BC59-8D9277F84240}"/>
              </a:ext>
            </a:extLst>
          </p:cNvPr>
          <p:cNvSpPr txBox="1"/>
          <p:nvPr/>
        </p:nvSpPr>
        <p:spPr>
          <a:xfrm>
            <a:off x="2284257" y="5128902"/>
            <a:ext cx="7394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Главный редактор –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д.соц.н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., к.э.н. С.Г.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Кирдина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Чэндлер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Выпускающий редактор – к.э.н. Ю.Г.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Мыслякова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4AD08F-63D0-4E71-A4E0-19F89BB0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9373"/>
            <a:ext cx="2179598" cy="3524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6831" y="3369593"/>
            <a:ext cx="7252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выпуск – мода или необходимость?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37" y="3245375"/>
            <a:ext cx="2319463" cy="35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568" y="100729"/>
            <a:ext cx="8728830" cy="726330"/>
          </a:xfrm>
        </p:spPr>
        <p:txBody>
          <a:bodyPr>
            <a:noAutofit/>
          </a:bodyPr>
          <a:lstStyle/>
          <a:p>
            <a:r>
              <a:rPr lang="ru-RU" sz="2400" dirty="0"/>
              <a:t>Периодичность тематических выпусков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60784" y="1029398"/>
            <a:ext cx="7438156" cy="9308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</a:rPr>
              <a:t>Журналы с ежегодным тематическим выпуском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027119" y="2005037"/>
            <a:ext cx="7438156" cy="9308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</a:rPr>
              <a:t>Журналы с тематическими выпусками более 2 номеров в год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299871" y="3970608"/>
            <a:ext cx="7438156" cy="9308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</a:rPr>
              <a:t>Журналы с разделом «Тема номера», поэтому без тематических номеров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60784" y="2980676"/>
            <a:ext cx="7438156" cy="9308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</a:rPr>
              <a:t>Журналы без четкой периодичности тематических выпусков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915971" y="5005303"/>
            <a:ext cx="5819334" cy="9308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ru-RU" sz="1600" b="1" dirty="0">
                <a:solidFill>
                  <a:schemeClr val="bg1"/>
                </a:solidFill>
              </a:rPr>
              <a:t>Журналы без тематических выпусков</a:t>
            </a:r>
          </a:p>
        </p:txBody>
      </p:sp>
    </p:spTree>
    <p:extLst>
      <p:ext uri="{BB962C8B-B14F-4D97-AF65-F5344CB8AC3E}">
        <p14:creationId xmlns:p14="http://schemas.microsoft.com/office/powerpoint/2010/main" val="171500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08573"/>
              </p:ext>
            </p:extLst>
          </p:nvPr>
        </p:nvGraphicFramePr>
        <p:xfrm>
          <a:off x="1004073" y="1005373"/>
          <a:ext cx="10058400" cy="432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82810" y="5518698"/>
            <a:ext cx="9967783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выхода «тематических выпусков» по тематике Экономика. Экономические науки, РИНЦ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7307732"/>
              </p:ext>
            </p:extLst>
          </p:nvPr>
        </p:nvGraphicFramePr>
        <p:xfrm>
          <a:off x="0" y="0"/>
          <a:ext cx="5991225" cy="215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43728" y="163148"/>
            <a:ext cx="2893996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«тематических выпусков» по тематикам, 1996-2023 гг., РИНЦ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2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338718"/>
              </p:ext>
            </p:extLst>
          </p:nvPr>
        </p:nvGraphicFramePr>
        <p:xfrm>
          <a:off x="979532" y="1801360"/>
          <a:ext cx="10058400" cy="42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5176" y="6000653"/>
            <a:ext cx="8509686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выхода «специальных выпусков» по тематике Экономика. Экономические науки, РИНЦ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41738350"/>
              </p:ext>
            </p:extLst>
          </p:nvPr>
        </p:nvGraphicFramePr>
        <p:xfrm>
          <a:off x="163627" y="-67378"/>
          <a:ext cx="5804035" cy="257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43728" y="163148"/>
            <a:ext cx="2893996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«специальных выпусков» по тематикам, 1995-2023 гг., РИНЦ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7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36725"/>
              </p:ext>
            </p:extLst>
          </p:nvPr>
        </p:nvGraphicFramePr>
        <p:xfrm>
          <a:off x="1109864" y="1585587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66551" y="5774070"/>
            <a:ext cx="8171936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выхода «тематических номеров» по тематике Экономика. Экономические науки, РИНЦ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99548399"/>
              </p:ext>
            </p:extLst>
          </p:nvPr>
        </p:nvGraphicFramePr>
        <p:xfrm>
          <a:off x="830981" y="77003"/>
          <a:ext cx="4973053" cy="243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66070" y="326561"/>
            <a:ext cx="3035167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«тематических номеров» по тематикам, 1998-2023 гг., РИНЦ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0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96748"/>
              </p:ext>
            </p:extLst>
          </p:nvPr>
        </p:nvGraphicFramePr>
        <p:xfrm>
          <a:off x="1029903" y="1921193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38964" y="5972493"/>
            <a:ext cx="9281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Динамика публикаций с термином “</a:t>
            </a:r>
            <a:r>
              <a:rPr lang="en-US" alt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Special issue</a:t>
            </a:r>
            <a:r>
              <a:rPr lang="ru-RU" alt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по годам по базе </a:t>
            </a:r>
            <a:r>
              <a:rPr lang="en-US" altLang="ru-RU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lang="ru-RU" alt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ограничена типом статьи (</a:t>
            </a:r>
            <a:r>
              <a:rPr lang="en-US" alt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Editorial)</a:t>
            </a:r>
            <a:endParaRPr lang="en-US" altLang="ru-RU" sz="2000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83578637"/>
              </p:ext>
            </p:extLst>
          </p:nvPr>
        </p:nvGraphicFramePr>
        <p:xfrm>
          <a:off x="176462" y="0"/>
          <a:ext cx="5473567" cy="264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5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5529177"/>
              </p:ext>
            </p:extLst>
          </p:nvPr>
        </p:nvGraphicFramePr>
        <p:xfrm>
          <a:off x="4291913" y="2380132"/>
          <a:ext cx="7718854" cy="351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88025" y="5897689"/>
            <a:ext cx="8903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Динамика публикаций с термином “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Special issue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по годам по базе </a:t>
            </a:r>
            <a:r>
              <a:rPr kumimoji="0" lang="en-US" alt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ограничена 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типом статьи (</a:t>
            </a:r>
            <a:r>
              <a:rPr lang="en-US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Editorial)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+областью </a:t>
            </a:r>
            <a:r>
              <a:rPr lang="en-US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Social Sciences</a:t>
            </a:r>
            <a:endParaRPr kumimoji="0" lang="en-US" alt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873578" cy="2899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617" y="3023113"/>
            <a:ext cx="420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Динамика публикаций с термином “</a:t>
            </a:r>
            <a:r>
              <a:rPr lang="en-US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Special issue</a:t>
            </a: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по годам по базе </a:t>
            </a:r>
            <a:r>
              <a:rPr lang="en-US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Semantic Scholar</a:t>
            </a: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ограничена типом статьи (</a:t>
            </a:r>
            <a:r>
              <a:rPr lang="en-US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Editorial) </a:t>
            </a: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областью </a:t>
            </a:r>
            <a:r>
              <a:rPr lang="en-US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endParaRPr lang="en-US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93" y="112025"/>
            <a:ext cx="7604595" cy="52862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Общие черты тематических выпусков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393" y="813138"/>
            <a:ext cx="11550522" cy="59007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/>
              <a:t>Журналы, выпускающие тематические номера, имеют историю функционирования, сформировавшийся круг авторов, рецензентов, читателей. На начальном этапе жизненного цикла журналы этим выпускам не уделяют внимания.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1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/>
              <a:t>У каждого тематического выпуска присутствует редакторская статья, подробно раскрывающая задумку, цели и задачи, структуру и логику номера. Приглашенный редактор подмечает и обобщает наиболее интересные идеи авторов, связывая их в концептуальный каркас выпуска.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1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/>
              <a:t>Тематический выпуск имеет четкую логику как в контексте перехода: «теория – методология – методика – практика», так и содержательного раскрытия  заявленной темы, что обеспечивает его научную целостность и законченность.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1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/>
              <a:t>Тематический выпуск требует расширения пула рецензентов и уточнения иерархичности их работы: рецензенты – научные редакторы – главный редактор – приглашенный редактор.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1400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400" dirty="0"/>
              <a:t>Журналы, имеющие тематические выпуски с периодичностью выхода, создают дополнительное информационное поле на всех этапах подготовки этих номеров (сайты, </a:t>
            </a:r>
            <a:r>
              <a:rPr lang="ru-RU" sz="1400" dirty="0" err="1"/>
              <a:t>соцсети</a:t>
            </a:r>
            <a:r>
              <a:rPr lang="ru-RU" sz="1400" dirty="0"/>
              <a:t>, конференции, круглые столы и т.п.). Особое внимание уделяется информационной среде тематических выпусков после их выхода в свет (создание самостоятельного раздела в основном меню сайта журнала «</a:t>
            </a:r>
            <a:r>
              <a:rPr lang="en-US" sz="1400" dirty="0"/>
              <a:t>Special Issue</a:t>
            </a:r>
            <a:r>
              <a:rPr lang="ru-RU" sz="1400" dirty="0"/>
              <a:t>» для быстрого поиска и концентрации внимания посетителей сайта).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7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31" y="1399624"/>
            <a:ext cx="4878565" cy="371139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трансформации и занятость населения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рынков в условиях геополитических изменений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Бизнес-модели и формы их организации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Стратегическое управление в контексте динамической сложности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системы и вызовы предпринимательству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развития институциональной экономики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  <a:endParaRPr lang="ru-RU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Технологии управления общественным мнением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5908" y="1399624"/>
            <a:ext cx="6198670" cy="528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Вывод циркулярной экономики новый уровень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Journal of Industrial Ecology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Влияние налогов и социальных расходов на неравенство и бедность в развивающихся странах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Finance Review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Экономика здоровья и пенсионный возраст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Work, aging and retirement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агропродукции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и улучшение питания на уровне фермы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Journal of Development Studies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Знания и политика в установлении и измерении целей устойчивого развития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Global Policy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Новые направления миграции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Journal of Ethnic and Migration Studies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Проклятие ресурсов - что мы узнали за два десятилетия интенсивных исследований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Journal of Development Studies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Бесхозные активы и окружающая среда (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Journal of Sustainable Finance &amp; Investment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173" y="5111015"/>
            <a:ext cx="55377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ru-RU" sz="12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Форсайт; Вестник Московского университета. Серия 6: Экономика; Вестник Санкт-Петербургского университета. Экономика; Инновации; Экономика региона; </a:t>
            </a:r>
            <a:r>
              <a:rPr lang="ru-RU" sz="1200" i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AlterEconomics</a:t>
            </a:r>
            <a:r>
              <a:rPr lang="ru-RU" sz="12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Управленец; Банковские услуги; Экономика и предпринимательство; Маркетинг и маркетинговые исследования; Микроэкономика; Дискуссия; Региональная экономика: теория и практика; Проблемы современной экономики; Финансовый журнал; </a:t>
            </a:r>
            <a:r>
              <a:rPr lang="ru-RU" sz="12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Вестник Пермского университета. Серия: Экономика; </a:t>
            </a:r>
            <a:r>
              <a:rPr lang="ru-RU" sz="12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Экономическая социология и др.</a:t>
            </a:r>
            <a:r>
              <a:rPr lang="ru-RU" sz="1200" i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830" y="176385"/>
            <a:ext cx="820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НАИБОЛЕЕ ВОСТРЕБОВАННЫЕ ТЕМЫ СПЕЦИАЛЬНЫХ ВЫПУСКОВ  </a:t>
            </a:r>
          </a:p>
          <a:p>
            <a:pPr algn="ctr"/>
            <a:r>
              <a:rPr lang="ru-RU" dirty="0"/>
              <a:t>ЗА 2014-2019 ГГ.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214" y="930438"/>
            <a:ext cx="399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00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РИНЦ</a:t>
            </a:r>
            <a:r>
              <a:rPr lang="ru-RU" sz="1600" kern="100" cap="all" dirty="0">
                <a:ea typeface="Calibri" panose="020F0502020204030204" pitchFamily="34" charset="0"/>
                <a:cs typeface="Times New Roman" panose="02020603050405020304" pitchFamily="18" charset="0"/>
              </a:rPr>
              <a:t> (по цитируемости выпуска)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92346" y="8308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kern="100" cap="all" dirty="0">
                <a:solidFill>
                  <a:srgbClr val="00206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Semantic scholar</a:t>
            </a:r>
            <a:r>
              <a:rPr lang="ru-RU" sz="1600" b="1" kern="100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kern="100" cap="all" dirty="0">
                <a:ea typeface="Calibri" panose="020F0502020204030204" pitchFamily="34" charset="0"/>
                <a:cs typeface="Times New Roman" panose="02020603050405020304" pitchFamily="18" charset="0"/>
              </a:rPr>
              <a:t>по цитируемости редакторской статьи</a:t>
            </a:r>
            <a:r>
              <a:rPr lang="ru-RU" sz="1600" b="1" kern="100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90" y="100842"/>
            <a:ext cx="7917634" cy="66789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два подхода к выбору темы специального выпуска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747" y="1386016"/>
            <a:ext cx="5123934" cy="44628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prstClr val="white"/>
              </a:solidFill>
            </a:endParaRPr>
          </a:p>
          <a:p>
            <a:pPr algn="just"/>
            <a:endParaRPr lang="ru-RU" dirty="0">
              <a:solidFill>
                <a:prstClr val="white"/>
              </a:solidFill>
            </a:endParaRPr>
          </a:p>
          <a:p>
            <a:pPr algn="just"/>
            <a:r>
              <a:rPr lang="ru-RU" dirty="0">
                <a:solidFill>
                  <a:prstClr val="white"/>
                </a:solidFill>
              </a:rPr>
              <a:t>Реактивный подход – тема выпуска связана: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>
                <a:solidFill>
                  <a:prstClr val="white"/>
                </a:solidFill>
              </a:rPr>
              <a:t>с открытиями и идеями известных ученых;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>
                <a:solidFill>
                  <a:prstClr val="white"/>
                </a:solidFill>
              </a:rPr>
              <a:t>конференциями и симпозиумами;</a:t>
            </a:r>
          </a:p>
          <a:p>
            <a:pPr marL="342900" indent="-342900" algn="just">
              <a:buFontTx/>
              <a:buAutoNum type="arabicParenR"/>
            </a:pPr>
            <a:r>
              <a:rPr lang="ru-RU" dirty="0">
                <a:solidFill>
                  <a:prstClr val="white"/>
                </a:solidFill>
              </a:rPr>
              <a:t>юбилейными датами: ученых, организаций и самих журналов (посвящены 10-ю, 15-ю и т.п.).</a:t>
            </a:r>
          </a:p>
          <a:p>
            <a:pPr algn="just"/>
            <a:endParaRPr lang="ru-RU" dirty="0">
              <a:solidFill>
                <a:prstClr val="white"/>
              </a:solidFill>
            </a:endParaRPr>
          </a:p>
          <a:p>
            <a:pPr algn="just"/>
            <a:r>
              <a:rPr lang="ru-RU" dirty="0">
                <a:solidFill>
                  <a:prstClr val="white"/>
                </a:solidFill>
              </a:rPr>
              <a:t>Статьи содержат научный взгляд авторов на настоящее через призму прошлого и возможности применения имеющегося опыта.</a:t>
            </a:r>
          </a:p>
          <a:p>
            <a:pPr algn="just"/>
            <a:endParaRPr lang="ru-RU" dirty="0">
              <a:solidFill>
                <a:prstClr val="white"/>
              </a:solidFill>
            </a:endParaRPr>
          </a:p>
          <a:p>
            <a:pPr algn="just"/>
            <a:r>
              <a:rPr lang="ru-RU" dirty="0">
                <a:solidFill>
                  <a:prstClr val="white"/>
                </a:solidFill>
              </a:rPr>
              <a:t>В выпуске журнала возникают специальные рубрики, которые не носят постоянный характер.</a:t>
            </a:r>
          </a:p>
          <a:p>
            <a:pPr algn="just"/>
            <a:endParaRPr lang="ru-RU" dirty="0">
              <a:solidFill>
                <a:prstClr val="white"/>
              </a:solidFill>
            </a:endParaRPr>
          </a:p>
          <a:p>
            <a:pPr algn="just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53249" y="1386017"/>
            <a:ext cx="4357302" cy="44628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Проактивный</a:t>
            </a:r>
            <a:r>
              <a:rPr lang="ru-RU" sz="1800" dirty="0"/>
              <a:t> подход – тема выпуска формулируется для обсуждения актуальной проблемы, стоящей перед наукой, бизнесом и обществом в целом. </a:t>
            </a:r>
          </a:p>
          <a:p>
            <a:pPr marL="0" indent="0" algn="just">
              <a:buNone/>
            </a:pPr>
            <a:r>
              <a:rPr lang="ru-RU" sz="1800" dirty="0"/>
              <a:t>Иногда тематический кейс искусственно моделируется для разработки опережающих решений.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/>
              <a:t>Статьи содержат научный взгляд авторов в будущее через призму настоящего.</a:t>
            </a:r>
          </a:p>
          <a:p>
            <a:pPr marL="0" indent="0" algn="just">
              <a:buNone/>
            </a:pPr>
            <a:r>
              <a:rPr lang="ru-RU" sz="1800" dirty="0"/>
              <a:t>Используются традиционные рубрики журналов.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586681" y="5997146"/>
            <a:ext cx="1326292" cy="5272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377665" y="5997146"/>
            <a:ext cx="1326292" cy="52722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38E181-32D5-4C4B-AC24-939640EC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81" y="2210938"/>
            <a:ext cx="10865393" cy="4647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Маевский В.И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Идеи Н.Д. Кондратьева в трудах современных экономистов. Предисловие приглашенного редактора</a:t>
            </a:r>
          </a:p>
          <a:p>
            <a:pPr marL="0" indent="0" algn="ctr">
              <a:buNone/>
            </a:pPr>
            <a:r>
              <a:rPr lang="ru-RU" sz="1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Идеи и роль Н.Д. Кондратьева в экономической теории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Акаев А.А.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Эпохальные открытия Николая Кондратьева и его место в современной экономической науке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Сухих В.В.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и политические взгляды Н.Д. Кондратьева в 1913-1915 гг. (по книге «Развитие хозяйства Кинешемского земства Костромской губернии»)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O’Hara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P. A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Kondratie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Wave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Bunge’s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Emergence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Braudel’s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Veblen’s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Polanyi’s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Double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Кирдина-Чэндлер С. Г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Экономическая теория, идеология и экономический интерес</a:t>
            </a:r>
          </a:p>
          <a:p>
            <a:pPr marL="0" indent="0" algn="ctr">
              <a:buNone/>
            </a:pPr>
            <a:r>
              <a:rPr lang="ru-RU" sz="1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динамика и технологическое развитие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Глазьев С. Ю.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Глобальная трансформация через призму смены технологических и мирохозяйственных укладов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Дементьев В. Е.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Технологическое развитие и структурные изменения в экономике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Мальцев А. А.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 третьей промышленной революции — к четвертой: сравнительный обзор концепций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Гринин Л.Е.,  Гринин А.Л., Коротаев А.В.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Кибернетическая революция, шестой длинный цикл Кондратьева и глобальное старение</a:t>
            </a:r>
          </a:p>
          <a:p>
            <a:pPr marL="0" indent="0" algn="ctr">
              <a:buNone/>
            </a:pPr>
            <a:r>
              <a:rPr lang="ru-RU" sz="1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длинноволновой динамики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Маевский В.И.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Волны Кондратьева и макроэкономика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Малков С.Ю., Рубинштейн А.А.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кредитной эмиссии в растущей экономике в долгосрочном периоде: эффекты и эксцессы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4E35B-F878-4C2E-A733-5D11D09A1C56}"/>
              </a:ext>
            </a:extLst>
          </p:cNvPr>
          <p:cNvSpPr txBox="1"/>
          <p:nvPr/>
        </p:nvSpPr>
        <p:spPr>
          <a:xfrm>
            <a:off x="721381" y="1123002"/>
            <a:ext cx="9746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cap="all" dirty="0">
                <a:solidFill>
                  <a:srgbClr val="0070C0"/>
                </a:solidFill>
              </a:rPr>
              <a:t>экономическая динамика: методология, теория, моделирование.</a:t>
            </a:r>
          </a:p>
          <a:p>
            <a:pPr algn="ctr" defTabSz="457200">
              <a:defRPr/>
            </a:pPr>
            <a:r>
              <a:rPr lang="ru-RU" b="1" cap="all" dirty="0">
                <a:solidFill>
                  <a:srgbClr val="0070C0"/>
                </a:solidFill>
              </a:rPr>
              <a:t> к 130-</a:t>
            </a:r>
            <a:r>
              <a:rPr lang="ru-RU" b="1" dirty="0">
                <a:solidFill>
                  <a:srgbClr val="0070C0"/>
                </a:solidFill>
              </a:rPr>
              <a:t>летию</a:t>
            </a:r>
            <a:r>
              <a:rPr lang="ru-RU" b="1" cap="all" dirty="0">
                <a:solidFill>
                  <a:srgbClr val="0070C0"/>
                </a:solidFill>
              </a:rPr>
              <a:t> Н.Д. </a:t>
            </a:r>
            <a:r>
              <a:rPr lang="ru-RU" b="1" dirty="0">
                <a:solidFill>
                  <a:srgbClr val="0070C0"/>
                </a:solidFill>
              </a:rPr>
              <a:t>Кондратьева.  </a:t>
            </a:r>
            <a:br>
              <a:rPr lang="ru-RU" cap="all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Приглашенный редактор — академик РАН, д.э.н., проф. В. И. Маевский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556" y="64153"/>
            <a:ext cx="8297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Тематический номер в рамках реактивного подхода</a:t>
            </a:r>
          </a:p>
        </p:txBody>
      </p:sp>
      <p:pic>
        <p:nvPicPr>
          <p:cNvPr id="1026" name="Picture 2" descr="Золотая медаль Н.Д.Кондратье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2"/>
          <a:stretch/>
        </p:blipFill>
        <p:spPr bwMode="auto">
          <a:xfrm>
            <a:off x="10812865" y="1047346"/>
            <a:ext cx="1146412" cy="11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3276600" cy="8187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2500" y="933015"/>
            <a:ext cx="10048875" cy="1504351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Что такое тематический выпуск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25" y="2551666"/>
            <a:ext cx="11906250" cy="407833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Тематический, или специальный выпуск (</a:t>
            </a:r>
            <a:r>
              <a:rPr lang="ru-RU" sz="2600" b="1" dirty="0" err="1"/>
              <a:t>Special</a:t>
            </a:r>
            <a:r>
              <a:rPr lang="ru-RU" sz="2600" b="1" dirty="0"/>
              <a:t> </a:t>
            </a:r>
            <a:r>
              <a:rPr lang="ru-RU" sz="2600" b="1" dirty="0" err="1"/>
              <a:t>Issue</a:t>
            </a:r>
            <a:r>
              <a:rPr lang="ru-RU" sz="2600" dirty="0"/>
              <a:t>) отличается от обычного выпуска журнала тем, что фокусируется на конкретной </a:t>
            </a:r>
            <a:r>
              <a:rPr lang="ru-RU" sz="2600" b="1" dirty="0"/>
              <a:t>привлекательной</a:t>
            </a:r>
            <a:r>
              <a:rPr lang="ru-RU" sz="2600" dirty="0"/>
              <a:t> или </a:t>
            </a:r>
            <a:r>
              <a:rPr lang="ru-RU" sz="2600" b="1" dirty="0"/>
              <a:t>«горячей» </a:t>
            </a:r>
            <a:r>
              <a:rPr lang="ru-RU" sz="2600" dirty="0"/>
              <a:t>или </a:t>
            </a:r>
            <a:r>
              <a:rPr lang="ru-RU" sz="2600" b="1" dirty="0"/>
              <a:t>перспективной теме </a:t>
            </a:r>
            <a:r>
              <a:rPr lang="ru-RU" sz="2600" dirty="0"/>
              <a:t>исследований.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Также фокусом могут быть конференция, особенное научное мероприятие, годовщина или значимое лицо, внесшее вклад в развитие науки.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Для подготовки тематического выпуска привлекается специально </a:t>
            </a:r>
            <a:r>
              <a:rPr lang="ru-RU" sz="2600" b="1" dirty="0"/>
              <a:t>приглашенный редактор (</a:t>
            </a:r>
            <a:r>
              <a:rPr lang="ru-RU" sz="2600" b="1" dirty="0" err="1"/>
              <a:t>Guest</a:t>
            </a:r>
            <a:r>
              <a:rPr lang="ru-RU" sz="2600" b="1" dirty="0"/>
              <a:t> </a:t>
            </a:r>
            <a:r>
              <a:rPr lang="ru-RU" sz="2600" b="1" dirty="0" err="1"/>
              <a:t>Editor</a:t>
            </a:r>
            <a:r>
              <a:rPr lang="ru-RU" sz="26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0636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51B83-1295-4E87-E096-0608A1C8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DECC2-E345-6E7D-6249-B959B75CA41A}"/>
              </a:ext>
            </a:extLst>
          </p:cNvPr>
          <p:cNvSpPr txBox="1"/>
          <p:nvPr/>
        </p:nvSpPr>
        <p:spPr>
          <a:xfrm>
            <a:off x="314187" y="71562"/>
            <a:ext cx="85674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cap="all" dirty="0">
                <a:solidFill>
                  <a:srgbClr val="002060"/>
                </a:solidFill>
              </a:rPr>
              <a:t>тематический номер в рамках </a:t>
            </a:r>
            <a:r>
              <a:rPr lang="ru-RU" sz="2200" cap="all" dirty="0" err="1">
                <a:solidFill>
                  <a:srgbClr val="002060"/>
                </a:solidFill>
              </a:rPr>
              <a:t>проактивного</a:t>
            </a:r>
            <a:r>
              <a:rPr lang="ru-RU" sz="2200" cap="all" dirty="0">
                <a:solidFill>
                  <a:srgbClr val="002060"/>
                </a:solidFill>
              </a:rPr>
              <a:t> подхода </a:t>
            </a:r>
          </a:p>
          <a:p>
            <a:pPr algn="ctr">
              <a:defRPr/>
            </a:pPr>
            <a:r>
              <a:rPr lang="ru-RU" cap="all" dirty="0">
                <a:solidFill>
                  <a:srgbClr val="002060"/>
                </a:solidFill>
              </a:rPr>
              <a:t>«Расширяющаяся вселенная экономической теории: основы </a:t>
            </a:r>
            <a:r>
              <a:rPr lang="ru-RU" cap="all" dirty="0" err="1">
                <a:solidFill>
                  <a:srgbClr val="002060"/>
                </a:solidFill>
              </a:rPr>
              <a:t>форсайта</a:t>
            </a:r>
            <a:r>
              <a:rPr lang="ru-RU" cap="all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909B3-4CD1-4BF5-9D12-834F5ABBF4BF}"/>
              </a:ext>
            </a:extLst>
          </p:cNvPr>
          <p:cNvSpPr txBox="1"/>
          <p:nvPr/>
        </p:nvSpPr>
        <p:spPr>
          <a:xfrm>
            <a:off x="474428" y="925116"/>
            <a:ext cx="1140338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YS Text"/>
              </a:rPr>
              <a:t>Содержание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YS Tex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YS Text"/>
              </a:rPr>
              <a:t>Предисловие приглашенного редактора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Клейнер Г. Б.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Расширяющаяся вселенная экономической теории </a:t>
            </a:r>
          </a:p>
          <a:p>
            <a:endParaRPr lang="ru-RU" sz="1400" dirty="0">
              <a:solidFill>
                <a:srgbClr val="1A1A1A"/>
              </a:solidFill>
              <a:latin typeface="YS Tex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YS Text"/>
              </a:rPr>
              <a:t>Методологические вопросы экономической теории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Ореховский П. А., Нуреев Р. М.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Схоластика в экономической науке как симптом неизбежного кризиса. 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Малахов С. В.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Оптимальное распределение материальных и нематериальных благ: вмененные цены семейных и религиозных обязанностей (</a:t>
            </a:r>
            <a:r>
              <a:rPr lang="ru-RU" sz="1400" b="1" dirty="0">
                <a:solidFill>
                  <a:srgbClr val="9B2D1F">
                    <a:lumMod val="75000"/>
                  </a:srgbClr>
                </a:solidFill>
                <a:latin typeface="YS Text"/>
              </a:rPr>
              <a:t>Франция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)</a:t>
            </a:r>
          </a:p>
          <a:p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Кирдина-Чэндлер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С. Г.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О синтезе и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междисциплинарности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в экономической теории: сравнение русскоязычного и англоязычного дискурсов. </a:t>
            </a:r>
          </a:p>
          <a:p>
            <a:pPr algn="just"/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Лаврикова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Ю. Г., </a:t>
            </a:r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Бучинская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О. Н., </a:t>
            </a:r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Мыслякова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Ю. Г.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Теория хаоса: расширение границ экономических исследований 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Фролов Д. П.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Сложностно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-ориентированная повестка дня для институциональной экономической теории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Варакин Д. Н.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Что такое устойчивое знание? </a:t>
            </a:r>
          </a:p>
          <a:p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Wei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X.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Understanding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the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Modern World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with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Marx's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Political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Economic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Critical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dirty="0" err="1">
                <a:solidFill>
                  <a:srgbClr val="1A1A1A"/>
                </a:solidFill>
                <a:latin typeface="YS Text"/>
              </a:rPr>
              <a:t>Thinking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(</a:t>
            </a:r>
            <a:r>
              <a:rPr lang="ru-RU" sz="1400" b="1" dirty="0">
                <a:solidFill>
                  <a:srgbClr val="9B2D1F">
                    <a:lumMod val="75000"/>
                  </a:srgbClr>
                </a:solidFill>
                <a:latin typeface="YS Text"/>
              </a:rPr>
              <a:t>Китай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)</a:t>
            </a:r>
          </a:p>
          <a:p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Кадомцева М. Е.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Концепция устойчивого развития: эволюция теоретических подходов и современное видение</a:t>
            </a:r>
          </a:p>
          <a:p>
            <a:endParaRPr lang="ru-RU" sz="1400" dirty="0">
              <a:solidFill>
                <a:srgbClr val="1A1A1A"/>
              </a:solidFill>
              <a:latin typeface="YS Tex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YS Text"/>
              </a:rPr>
              <a:t>Новые феномены экономической жизни</a:t>
            </a:r>
          </a:p>
          <a:p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Борох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О. Н.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Приоритеты экономического развития Китая в современной официальной идеологии. </a:t>
            </a:r>
          </a:p>
          <a:p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Криштаносов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В. Б., Бровко Н. А.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Концептуально-аналитические подходы к возникновению потенциальных угроз в цифровой экономике (</a:t>
            </a:r>
            <a:r>
              <a:rPr lang="ru-RU" sz="1400" b="1" dirty="0" err="1">
                <a:solidFill>
                  <a:srgbClr val="9B2D1F">
                    <a:lumMod val="75000"/>
                  </a:srgbClr>
                </a:solidFill>
                <a:latin typeface="YS Text"/>
              </a:rPr>
              <a:t>Беллоруссия</a:t>
            </a:r>
            <a:r>
              <a:rPr lang="ru-RU" sz="1400" b="1" dirty="0">
                <a:solidFill>
                  <a:srgbClr val="9B2D1F">
                    <a:lumMod val="75000"/>
                  </a:srgbClr>
                </a:solidFill>
                <a:latin typeface="YS Text"/>
              </a:rPr>
              <a:t>, Кыргызстан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)</a:t>
            </a:r>
          </a:p>
          <a:p>
            <a:endParaRPr lang="ru-RU" sz="1400" b="1" dirty="0">
              <a:solidFill>
                <a:srgbClr val="1A1A1A"/>
              </a:solidFill>
              <a:latin typeface="YS Tex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YS Text"/>
              </a:rPr>
              <a:t>Финансы, инвестиции и страхование</a:t>
            </a:r>
          </a:p>
          <a:p>
            <a:r>
              <a:rPr lang="ru-RU" sz="1400" b="1" i="1" dirty="0" err="1">
                <a:solidFill>
                  <a:srgbClr val="1A1A1A"/>
                </a:solidFill>
                <a:latin typeface="YS Text"/>
              </a:rPr>
              <a:t>Розмаинский</a:t>
            </a:r>
            <a:r>
              <a:rPr lang="ru-RU" sz="1400" b="1" i="1" dirty="0">
                <a:solidFill>
                  <a:srgbClr val="1A1A1A"/>
                </a:solidFill>
                <a:latin typeface="YS Text"/>
              </a:rPr>
              <a:t> И. В., Денисова Н. Н., Плотникова В. А.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Динамика финансовой хрупкости компаний нефинансового частного сектора США </a:t>
            </a:r>
          </a:p>
          <a:p>
            <a:r>
              <a:rPr lang="ru-RU" sz="1400" b="1" dirty="0">
                <a:solidFill>
                  <a:srgbClr val="1A1A1A"/>
                </a:solidFill>
                <a:latin typeface="YS Text"/>
              </a:rPr>
              <a:t>Диденко В. Ю. 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Учет поведенческой иррациональности финансовых решений в моделях финансового поведения населения при формировании денежно-кредитной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7241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8" y="304801"/>
            <a:ext cx="8329462" cy="84360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+mn-lt"/>
              </a:rPr>
              <a:t>Плюсы тематических выпусков на основе анализа цитируемости журналов, РИНЦ за 2008 -2022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38" y="1887996"/>
            <a:ext cx="11232682" cy="4050792"/>
          </a:xfrm>
        </p:spPr>
        <p:txBody>
          <a:bodyPr>
            <a:normAutofit/>
          </a:bodyPr>
          <a:lstStyle/>
          <a:p>
            <a:pPr algn="just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</a:rPr>
              <a:t>Средняя цитируемость тематического выпуска выше на 80% и более процентов, чем у стандартных выпусков этого же журнала в рамках одного и того же года (на основе анализа тематических номеров журналов: 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Форсайт; Вестник Московского университета. Серия 6: Экономика; Вестник Санкт-Петербургского университета. Экономика; Инновации; Экономика региона; </a:t>
            </a:r>
            <a:r>
              <a:rPr lang="ru-RU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AlterEconomics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 Управленец; Банковские услуги; Экономика и предпринимательство; Маркетинг и маркетинговые исследования; Микроэкономика; Дискуссия; Региональная экономика: теория и практика; Проблемы современной экономики; Финансовый журнал; 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Вестник Пермского университета. Серия: Экономика; 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Экономическая социология и др.</a:t>
            </a:r>
            <a:r>
              <a:rPr lang="ru-RU" sz="1600" i="1" dirty="0">
                <a:solidFill>
                  <a:prstClr val="black"/>
                </a:solidFill>
              </a:rPr>
              <a:t>).</a:t>
            </a:r>
          </a:p>
          <a:p>
            <a:pPr algn="just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ru-RU" sz="1600" i="1" dirty="0">
              <a:solidFill>
                <a:prstClr val="black"/>
              </a:solidFill>
            </a:endParaRPr>
          </a:p>
          <a:p>
            <a:pPr lvl="0" algn="just"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prstClr val="black"/>
                </a:solidFill>
              </a:rPr>
              <a:t>Статья автора, опубликованная в тематическом номере, является одной из цитируемых его статей, входит в пятерку наиболее интересных читателю из его профиля РИНЦ (на основе анализа 45 авторов).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ED994-4B82-4FEE-880D-3886D5B6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C4840-5932-2C8D-A2D3-3B0F7D1C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 мода, но необходимость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121-3B3E-4017-3BEE-B24D6EF6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515348" cy="4050792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dirty="0"/>
              <a:t>В общественных науках, по сравнению с естественными, роль монографий традиционно  выше, чем статей (</a:t>
            </a:r>
            <a:r>
              <a:rPr lang="ru-RU" dirty="0" err="1"/>
              <a:t>Wilson</a:t>
            </a:r>
            <a:r>
              <a:rPr lang="ru-RU" dirty="0"/>
              <a:t>, </a:t>
            </a:r>
            <a:r>
              <a:rPr lang="ru-RU" dirty="0" err="1"/>
              <a:t>Tenopir</a:t>
            </a:r>
            <a:r>
              <a:rPr lang="ru-RU" dirty="0"/>
              <a:t>, 2008: 1398). Поэтому тематические сборники, воспроизводящие «монографическое» оформление исследований, соответствуют принятому этосу в нашей науке.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Усложнение социально-экономической реальности обусловило необходимость коллективных усилий при разработке исследовательских тем. Создание виртуальных коллективов «под одной обложкой» позволяет продемонстрировать результаты  такого </a:t>
            </a:r>
            <a:r>
              <a:rPr lang="ru-RU" dirty="0" err="1"/>
              <a:t>многоразмерного</a:t>
            </a:r>
            <a:r>
              <a:rPr lang="ru-RU" dirty="0"/>
              <a:t> рассмотрение заявленных тем.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F2385-6A77-67C7-F9A3-B46818D1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C4840-5932-2C8D-A2D3-3B0F7D1C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 мода, но необходимость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121-3B3E-4017-3BEE-B24D6EF6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dirty="0"/>
              <a:t>Современный тренд коммуникации, в том числе научной – это создание «историй», мемов, информационных поводов, т.е. объединении дискурсов вокруг определенного публичного фокуса. Тематические выпуски, при удачно выбранной теме, вполне соответствуют этому тренду.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Нынешняя система стимулирования научных работников ставит уровень их вознаграждения в зависимость от уровня </a:t>
            </a:r>
            <a:r>
              <a:rPr lang="ru-RU" dirty="0" err="1"/>
              <a:t>библиометрических</a:t>
            </a:r>
            <a:r>
              <a:rPr lang="ru-RU" dirty="0"/>
              <a:t> показателей. В этой связи отмеченные выше особенности тематических выпусков (рост цитируемости, заметности, скорости распространения информации) отвечают интересам потенциальных авторов тематических выпусков.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F2385-6A77-67C7-F9A3-B46818D1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724" y="0"/>
            <a:ext cx="3254276" cy="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8FFB0-0607-4D2C-A3E0-FC4A7130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05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884E8-A90A-4069-BC59-8D9277F84240}"/>
              </a:ext>
            </a:extLst>
          </p:cNvPr>
          <p:cNvSpPr txBox="1"/>
          <p:nvPr/>
        </p:nvSpPr>
        <p:spPr>
          <a:xfrm>
            <a:off x="2312285" y="4813737"/>
            <a:ext cx="7394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endParaRPr lang="ru-RU" sz="2400" dirty="0">
              <a:solidFill>
                <a:srgbClr val="2E2B21"/>
              </a:solidFill>
              <a:latin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4000" dirty="0">
                <a:solidFill>
                  <a:srgbClr val="2E2B21"/>
                </a:solidFill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4AD08F-63D0-4E71-A4E0-19F89BB0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9373"/>
            <a:ext cx="2179598" cy="3524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37" y="3237374"/>
            <a:ext cx="2319463" cy="3508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4951" y="6144565"/>
            <a:ext cx="5102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Над презентацией работали: </a:t>
            </a:r>
            <a:r>
              <a:rPr lang="ru-RU" sz="1400" i="1" dirty="0" err="1"/>
              <a:t>Кирдина-Чэндлер</a:t>
            </a:r>
            <a:r>
              <a:rPr lang="ru-RU" sz="1400" i="1" dirty="0"/>
              <a:t> С.Г., </a:t>
            </a:r>
          </a:p>
          <a:p>
            <a:pPr algn="r"/>
            <a:r>
              <a:rPr lang="ru-RU" sz="1400" i="1" dirty="0" err="1"/>
              <a:t>Мыслякова</a:t>
            </a:r>
            <a:r>
              <a:rPr lang="ru-RU" sz="1400" i="1" dirty="0"/>
              <a:t> Ю.Г., Неклюдова Н.П., </a:t>
            </a:r>
            <a:r>
              <a:rPr lang="ru-RU" sz="1400" i="1" dirty="0" err="1"/>
              <a:t>Колотовкина</a:t>
            </a:r>
            <a:r>
              <a:rPr lang="ru-RU" sz="1400" i="1" dirty="0"/>
              <a:t> П.Д.</a:t>
            </a:r>
          </a:p>
        </p:txBody>
      </p:sp>
    </p:spTree>
    <p:extLst>
      <p:ext uri="{BB962C8B-B14F-4D97-AF65-F5344CB8AC3E}">
        <p14:creationId xmlns:p14="http://schemas.microsoft.com/office/powerpoint/2010/main" val="283091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3276600" cy="8187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7325" y="741999"/>
            <a:ext cx="9029700" cy="1247775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Мировая практика издания тематических выпусков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250" y="3553416"/>
            <a:ext cx="11906250" cy="290453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Крупнейшие мировые издатели журналов в области экономики и социальных наук  постоянно отмечают особую роль тематических выпусков (</a:t>
            </a:r>
            <a:r>
              <a:rPr lang="ru-RU" sz="2200" dirty="0" err="1"/>
              <a:t>Special</a:t>
            </a:r>
            <a:r>
              <a:rPr lang="ru-RU" sz="2200" dirty="0"/>
              <a:t> </a:t>
            </a:r>
            <a:r>
              <a:rPr lang="ru-RU" sz="2200" dirty="0" err="1"/>
              <a:t>Issues</a:t>
            </a:r>
            <a:r>
              <a:rPr lang="ru-RU" sz="2200" dirty="0"/>
              <a:t>) и приглашенных редакторов (</a:t>
            </a:r>
            <a:r>
              <a:rPr lang="ru-RU" sz="2200" dirty="0" err="1"/>
              <a:t>Guest</a:t>
            </a:r>
            <a:r>
              <a:rPr lang="ru-RU" sz="2200" dirty="0"/>
              <a:t> </a:t>
            </a:r>
            <a:r>
              <a:rPr lang="ru-RU" sz="2200" dirty="0" err="1"/>
              <a:t>Editors</a:t>
            </a:r>
            <a:r>
              <a:rPr lang="ru-RU" sz="2200" dirty="0"/>
              <a:t>) в успешной стратегии развития журнала.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Инициаторы тематических  выпусков -  отдельные исследователи, редколлегия. Они также могут быть заказаны исследовательскими организациями.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Хороший тематический выпуск, как правило, повышает авторитет журнала, позволяет привлечь ведущих авторов, увеличить использование и цитируемость.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018430"/>
            <a:ext cx="2013889" cy="68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89" y="2447055"/>
            <a:ext cx="2504628" cy="7706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27" y="2866861"/>
            <a:ext cx="1548448" cy="35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53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99545"/>
            <a:ext cx="12192000" cy="205212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Немного мировой статистики по тематическим выпускам</a:t>
            </a:r>
            <a:br>
              <a:rPr lang="ru-RU" sz="3200" dirty="0"/>
            </a:br>
            <a:r>
              <a:rPr lang="ru-RU" sz="3200" dirty="0"/>
              <a:t>(по данным с издательских сайтов </a:t>
            </a:r>
            <a:r>
              <a:rPr lang="ru-RU" sz="3200" i="1" dirty="0" err="1"/>
              <a:t>Elsevier</a:t>
            </a:r>
            <a:r>
              <a:rPr lang="ru-RU" sz="3200" i="1" dirty="0"/>
              <a:t>, </a:t>
            </a:r>
            <a:r>
              <a:rPr lang="ru-RU" sz="3200" i="1" dirty="0" err="1"/>
              <a:t>Sage</a:t>
            </a:r>
            <a:r>
              <a:rPr lang="ru-RU" sz="3200" i="1" dirty="0"/>
              <a:t>, </a:t>
            </a:r>
            <a:r>
              <a:rPr lang="ru-RU" sz="3200" i="1" dirty="0" err="1"/>
              <a:t>Wiley</a:t>
            </a:r>
            <a:r>
              <a:rPr lang="ru-RU" sz="3200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2875" y="2704065"/>
            <a:ext cx="11906250" cy="407833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Статьи из тематических выпусков цитируются на 20% чаще в первые два года, чем статьи, опубликованные в стандартных выпусках журналов.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Тематические выпуски загружаются с исследовательских платформ (например, </a:t>
            </a:r>
            <a:r>
              <a:rPr lang="ru-RU" sz="2500" dirty="0" err="1"/>
              <a:t>ScienceDirect</a:t>
            </a:r>
            <a:r>
              <a:rPr lang="ru-RU" sz="2500" dirty="0"/>
              <a:t>) в два раза чаще, чем обычные журнальные статьи, в течение 24 часов после публикации на платформе.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Сроки рассмотрения и публикации статей в тематических выпусках обычно в 2-3 раза короче сроков для статей в стандартных выпусках.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Количество статей в тематических выпусках обычно превышает среднее количество обычных выпусков.</a:t>
            </a:r>
          </a:p>
        </p:txBody>
      </p:sp>
    </p:spTree>
    <p:extLst>
      <p:ext uri="{BB962C8B-B14F-4D97-AF65-F5344CB8AC3E}">
        <p14:creationId xmlns:p14="http://schemas.microsoft.com/office/powerpoint/2010/main" val="7316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768735"/>
            <a:ext cx="12192000" cy="145732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Некоторые рекомендации от мировых издательств</a:t>
            </a:r>
            <a:br>
              <a:rPr lang="ru-RU" sz="3200" dirty="0"/>
            </a:br>
            <a:r>
              <a:rPr lang="ru-RU" sz="3200" dirty="0"/>
              <a:t>(по данным с издательских сайтов </a:t>
            </a:r>
            <a:r>
              <a:rPr lang="ru-RU" sz="3200" i="1" dirty="0" err="1"/>
              <a:t>Elsevier</a:t>
            </a:r>
            <a:r>
              <a:rPr lang="ru-RU" sz="3200" i="1" dirty="0"/>
              <a:t>, </a:t>
            </a:r>
            <a:r>
              <a:rPr lang="ru-RU" sz="3200" i="1" dirty="0" err="1"/>
              <a:t>Sage</a:t>
            </a:r>
            <a:r>
              <a:rPr lang="ru-RU" sz="3200" i="1" dirty="0"/>
              <a:t>, </a:t>
            </a:r>
            <a:r>
              <a:rPr lang="ru-RU" sz="3200" i="1" dirty="0" err="1"/>
              <a:t>Wiley</a:t>
            </a:r>
            <a:r>
              <a:rPr lang="ru-RU" sz="3200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061" y="2400299"/>
            <a:ext cx="11972925" cy="43529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Публиковать по одному тематическому выпуску на каждый том (один раз в год)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При выборе темы полезно полагаться как на мнение редколлегии, так и на статистику популярных трендов, а также мнения читателей журнала.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Хотя статьи для тематических выпусков часто заказываются, они все равно должны проходить рецензирование, чтобы поддерживать репутацию журнала в отношении качества и поддержания общих стандартов публикации. Это важно для сервисов реферирования и индексирования.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Необходимо специально рекламировать тематические выпуски через платформы социальных сетей, чтобы повысить их узнаваемость и потенциальную аудиторию.</a:t>
            </a:r>
          </a:p>
        </p:txBody>
      </p:sp>
    </p:spTree>
    <p:extLst>
      <p:ext uri="{BB962C8B-B14F-4D97-AF65-F5344CB8AC3E}">
        <p14:creationId xmlns:p14="http://schemas.microsoft.com/office/powerpoint/2010/main" val="231907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2047" y="768735"/>
            <a:ext cx="9886951" cy="145732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Почему тематические выпуски привлекательны для их авторов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061" y="2400299"/>
            <a:ext cx="11972925" cy="43529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Как правило, хорошая компания.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Шансы на повышенное цитирование.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Более быстрая публикация.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Особые условия продвижения статей из тематического выпуска. </a:t>
            </a:r>
          </a:p>
        </p:txBody>
      </p:sp>
    </p:spTree>
    <p:extLst>
      <p:ext uri="{BB962C8B-B14F-4D97-AF65-F5344CB8AC3E}">
        <p14:creationId xmlns:p14="http://schemas.microsoft.com/office/powerpoint/2010/main" val="317618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0544" y="768735"/>
            <a:ext cx="11029953" cy="120688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Что делает тематический выпуск успешным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059" y="2076449"/>
            <a:ext cx="11972925" cy="43529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Выбор привлекательной (актуальной) темы.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Авторитет,  известность и заинтересованность приглашенного редактора.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Тщательный подбор авторов.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Быстрые сроки подготовки (как правило не более 12 месяцев).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Продвижение через сайты, социальные сети, ассоциации, научные мероприятия  и т.д.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Концентрация редакционного коллектива на подготовке тематического выпуска.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/>
              <a:t>Выделение специального бюджета на подготовку тематического выпуска.</a:t>
            </a:r>
          </a:p>
        </p:txBody>
      </p:sp>
    </p:spTree>
    <p:extLst>
      <p:ext uri="{BB962C8B-B14F-4D97-AF65-F5344CB8AC3E}">
        <p14:creationId xmlns:p14="http://schemas.microsoft.com/office/powerpoint/2010/main" val="152384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50" y="768735"/>
            <a:ext cx="12072941" cy="120688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Отличие российского и зарубежного контекста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057" y="1733550"/>
            <a:ext cx="11972925" cy="48387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50" dirty="0"/>
              <a:t>Зарубежные журналы являются, как правило, «рупорами» определенных научных ассоциаций. Поэтому тематические выпуски там зачастую связаны с темой очередной конференции, которые регулярно, обычно ежегодно, проводятся этими ассоциациями.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50" dirty="0"/>
              <a:t>Примеры: </a:t>
            </a:r>
            <a:r>
              <a:rPr lang="en-US" sz="2250" dirty="0"/>
              <a:t>Journal of Economic Issues (Association for Evolutionary Economics), Forum for Social Economics (Association for Social Economics), Review of Evolutionary Political Economy (European Association for Evolutionary Political Economy). </a:t>
            </a:r>
            <a:r>
              <a:rPr lang="ru-RU" sz="2250" dirty="0"/>
              <a:t>Для наших журналов такая привязка к </a:t>
            </a:r>
            <a:r>
              <a:rPr lang="ru-RU" sz="2250" dirty="0" err="1"/>
              <a:t>институционализированным</a:t>
            </a:r>
            <a:r>
              <a:rPr lang="ru-RU" sz="2250" dirty="0"/>
              <a:t> научным сообществам нехарактерна.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20" y="4796985"/>
            <a:ext cx="1173129" cy="1775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46" y="4346198"/>
            <a:ext cx="1493995" cy="2226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34" y="4413446"/>
            <a:ext cx="1573016" cy="23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0F6DF-675D-A68D-A5E3-1AFE40A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0"/>
            <a:ext cx="3076575" cy="7687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50" y="768735"/>
            <a:ext cx="12072941" cy="120688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Отличие российского и зарубежного контекста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057" y="1912890"/>
            <a:ext cx="11972925" cy="4659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Российские журналы, в отличие от зарубежных,  обычно имеют рубрики, организующие статьи по определенным темам. Рубрики также могут быть посвящены «горячим темам» (например, в «Журнале Новой экономической ассоциации»). Поэтому потребность в отдельных тематических  выпусках, возможно,  не так высока.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Поэтому возникает вопрос: следовать ли нам «зарубежной  моде» тематических выпусков?</a:t>
            </a:r>
          </a:p>
        </p:txBody>
      </p:sp>
    </p:spTree>
    <p:extLst>
      <p:ext uri="{BB962C8B-B14F-4D97-AF65-F5344CB8AC3E}">
        <p14:creationId xmlns:p14="http://schemas.microsoft.com/office/powerpoint/2010/main" val="472667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2295</Words>
  <Application>Microsoft Office PowerPoint</Application>
  <PresentationFormat>Широкоэкранный</PresentationFormat>
  <Paragraphs>183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</vt:lpstr>
      <vt:lpstr>Rockwell</vt:lpstr>
      <vt:lpstr>Rockwell Condensed</vt:lpstr>
      <vt:lpstr>Times New Roman</vt:lpstr>
      <vt:lpstr>Tw Cen MT</vt:lpstr>
      <vt:lpstr>Tw Cen MT Condensed</vt:lpstr>
      <vt:lpstr>Wingdings</vt:lpstr>
      <vt:lpstr>Wingdings 3</vt:lpstr>
      <vt:lpstr>YS Text</vt:lpstr>
      <vt:lpstr>Интеграл</vt:lpstr>
      <vt:lpstr>Дерево</vt:lpstr>
      <vt:lpstr>Презентация PowerPoint</vt:lpstr>
      <vt:lpstr>Что такое тематический выпуск</vt:lpstr>
      <vt:lpstr>Мировая практика издания тематических выпусков</vt:lpstr>
      <vt:lpstr>Немного мировой статистики по тематическим выпускам (по данным с издательских сайтов Elsevier, Sage, Wiley)</vt:lpstr>
      <vt:lpstr>Некоторые рекомендации от мировых издательств (по данным с издательских сайтов Elsevier, Sage, Wiley)</vt:lpstr>
      <vt:lpstr>Почему тематические выпуски привлекательны для их авторов</vt:lpstr>
      <vt:lpstr>Что делает тематический выпуск успешным</vt:lpstr>
      <vt:lpstr>Отличие российского и зарубежного контекста</vt:lpstr>
      <vt:lpstr>Отличие российского и зарубежного контекста</vt:lpstr>
      <vt:lpstr>Периодичность тематических выпусков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черты тематических выпусков</vt:lpstr>
      <vt:lpstr>Презентация PowerPoint</vt:lpstr>
      <vt:lpstr>два подхода к выбору темы специального выпуска</vt:lpstr>
      <vt:lpstr>Презентация PowerPoint</vt:lpstr>
      <vt:lpstr>Презентация PowerPoint</vt:lpstr>
      <vt:lpstr>Плюсы тематических выпусков на основе анализа цитируемости журналов, РИНЦ за 2008 -2022 гг.</vt:lpstr>
      <vt:lpstr>Не мода, но необходимость </vt:lpstr>
      <vt:lpstr>Не мода, но необходимость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Science</dc:creator>
  <cp:lastModifiedBy>Svetlana Kirdina</cp:lastModifiedBy>
  <cp:revision>94</cp:revision>
  <dcterms:created xsi:type="dcterms:W3CDTF">2023-06-27T07:37:14Z</dcterms:created>
  <dcterms:modified xsi:type="dcterms:W3CDTF">2023-07-04T02:19:16Z</dcterms:modified>
</cp:coreProperties>
</file>