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2"/>
  </p:notesMasterIdLst>
  <p:sldIdLst>
    <p:sldId id="256" r:id="rId2"/>
    <p:sldId id="259" r:id="rId3"/>
    <p:sldId id="257" r:id="rId4"/>
    <p:sldId id="260" r:id="rId5"/>
    <p:sldId id="261" r:id="rId6"/>
    <p:sldId id="282" r:id="rId7"/>
    <p:sldId id="267" r:id="rId8"/>
    <p:sldId id="287" r:id="rId9"/>
    <p:sldId id="264" r:id="rId10"/>
    <p:sldId id="288" r:id="rId11"/>
    <p:sldId id="280" r:id="rId12"/>
    <p:sldId id="289" r:id="rId13"/>
    <p:sldId id="274" r:id="rId14"/>
    <p:sldId id="275" r:id="rId15"/>
    <p:sldId id="278" r:id="rId16"/>
    <p:sldId id="266" r:id="rId17"/>
    <p:sldId id="265" r:id="rId18"/>
    <p:sldId id="263" r:id="rId19"/>
    <p:sldId id="286" r:id="rId20"/>
    <p:sldId id="290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9A"/>
    <a:srgbClr val="00478E"/>
    <a:srgbClr val="003F7E"/>
    <a:srgbClr val="0066CC"/>
    <a:srgbClr val="FF00FF"/>
    <a:srgbClr val="663300"/>
    <a:srgbClr val="CC00CC"/>
    <a:srgbClr val="FFCC00"/>
    <a:srgbClr val="FFA7A7"/>
    <a:srgbClr val="33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47" autoAdjust="0"/>
  </p:normalViewPr>
  <p:slideViewPr>
    <p:cSldViewPr>
      <p:cViewPr>
        <p:scale>
          <a:sx n="80" d="100"/>
          <a:sy n="80" d="100"/>
        </p:scale>
        <p:origin x="-787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M\Documents\Dropbox\drafts\Article_Eurasian_geography_Mar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M\Documents\Dropbox\drafts\Article_Eurasian_geography_Mar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3541666666666671"/>
          <c:y val="5.2083333333333932E-2"/>
          <c:w val="0.49166666666666942"/>
          <c:h val="0.6944444444444462"/>
        </c:manualLayout>
      </c:layout>
      <c:areaChart>
        <c:grouping val="percentStacked"/>
        <c:ser>
          <c:idx val="0"/>
          <c:order val="0"/>
          <c:tx>
            <c:strRef>
              <c:f>grafik!$B$22</c:f>
              <c:strCache>
                <c:ptCount val="1"/>
                <c:pt idx="0">
                  <c:v>state-controlled banks</c:v>
                </c:pt>
              </c:strCache>
            </c:strRef>
          </c:tx>
          <c:spPr>
            <a:solidFill>
              <a:srgbClr val="FFA7A7"/>
            </a:solidFill>
            <a:ln>
              <a:solidFill>
                <a:prstClr val="black">
                  <a:alpha val="50000"/>
                </a:prstClr>
              </a:solidFill>
            </a:ln>
          </c:spPr>
          <c:cat>
            <c:numRef>
              <c:f>grafik!$C$21:$M$21</c:f>
              <c:numCache>
                <c:formatCode>[$-409]mmm\-yy;@</c:formatCode>
                <c:ptCount val="11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</c:numCache>
            </c:numRef>
          </c:cat>
          <c:val>
            <c:numRef>
              <c:f>grafik!$C$22:$M$22</c:f>
              <c:numCache>
                <c:formatCode>0.0%</c:formatCode>
                <c:ptCount val="11"/>
                <c:pt idx="0">
                  <c:v>0.35892072338624476</c:v>
                </c:pt>
                <c:pt idx="1">
                  <c:v>0.37135093584834117</c:v>
                </c:pt>
                <c:pt idx="2">
                  <c:v>0.39066053940607437</c:v>
                </c:pt>
                <c:pt idx="3">
                  <c:v>0.39688789919117373</c:v>
                </c:pt>
                <c:pt idx="4">
                  <c:v>0.40849789250234708</c:v>
                </c:pt>
                <c:pt idx="5">
                  <c:v>0.43503624503861432</c:v>
                </c:pt>
                <c:pt idx="6">
                  <c:v>0.4372782107563935</c:v>
                </c:pt>
                <c:pt idx="7">
                  <c:v>0.44851100572597397</c:v>
                </c:pt>
                <c:pt idx="8">
                  <c:v>0.52762465746923126</c:v>
                </c:pt>
                <c:pt idx="9">
                  <c:v>0.54724062735250922</c:v>
                </c:pt>
                <c:pt idx="10">
                  <c:v>0.5372852110663664</c:v>
                </c:pt>
              </c:numCache>
            </c:numRef>
          </c:val>
        </c:ser>
        <c:ser>
          <c:idx val="1"/>
          <c:order val="1"/>
          <c:tx>
            <c:strRef>
              <c:f>grafik!$B$23</c:f>
              <c:strCache>
                <c:ptCount val="1"/>
                <c:pt idx="0">
                  <c:v>private domestic banks</c:v>
                </c:pt>
              </c:strCache>
            </c:strRef>
          </c:tx>
          <c:spPr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c:spPr>
          <c:cat>
            <c:numRef>
              <c:f>grafik!$C$21:$M$21</c:f>
              <c:numCache>
                <c:formatCode>[$-409]mmm\-yy;@</c:formatCode>
                <c:ptCount val="11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</c:numCache>
            </c:numRef>
          </c:cat>
          <c:val>
            <c:numRef>
              <c:f>grafik!$C$23:$M$23</c:f>
              <c:numCache>
                <c:formatCode>0.0%</c:formatCode>
                <c:ptCount val="11"/>
                <c:pt idx="0">
                  <c:v>0.54607927661375888</c:v>
                </c:pt>
                <c:pt idx="1">
                  <c:v>0.54064906415166003</c:v>
                </c:pt>
                <c:pt idx="2">
                  <c:v>0.52833946059392567</c:v>
                </c:pt>
                <c:pt idx="3">
                  <c:v>0.52911210080882631</c:v>
                </c:pt>
                <c:pt idx="4">
                  <c:v>0.51550210749765113</c:v>
                </c:pt>
                <c:pt idx="5">
                  <c:v>0.48196375496138583</c:v>
                </c:pt>
                <c:pt idx="6">
                  <c:v>0.4417217892436075</c:v>
                </c:pt>
                <c:pt idx="7">
                  <c:v>0.37948899427402827</c:v>
                </c:pt>
                <c:pt idx="8">
                  <c:v>0.28537534253077007</c:v>
                </c:pt>
                <c:pt idx="9">
                  <c:v>0.269759372647492</c:v>
                </c:pt>
                <c:pt idx="10">
                  <c:v>0.28271478893363416</c:v>
                </c:pt>
              </c:numCache>
            </c:numRef>
          </c:val>
        </c:ser>
        <c:ser>
          <c:idx val="2"/>
          <c:order val="2"/>
          <c:tx>
            <c:strRef>
              <c:f>grafik!$B$24</c:f>
              <c:strCache>
                <c:ptCount val="1"/>
                <c:pt idx="0">
                  <c:v>foreign-controlled banks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cat>
            <c:numRef>
              <c:f>grafik!$C$21:$M$21</c:f>
              <c:numCache>
                <c:formatCode>[$-409]mmm\-yy;@</c:formatCode>
                <c:ptCount val="11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</c:numCache>
            </c:numRef>
          </c:cat>
          <c:val>
            <c:numRef>
              <c:f>grafik!$C$24:$M$24</c:f>
              <c:numCache>
                <c:formatCode>0.0%</c:formatCode>
                <c:ptCount val="11"/>
                <c:pt idx="0">
                  <c:v>9.5000000000000209E-2</c:v>
                </c:pt>
                <c:pt idx="1">
                  <c:v>8.8000000000000231E-2</c:v>
                </c:pt>
                <c:pt idx="2">
                  <c:v>8.1000000000000044E-2</c:v>
                </c:pt>
                <c:pt idx="3">
                  <c:v>7.4000000000000149E-2</c:v>
                </c:pt>
                <c:pt idx="4">
                  <c:v>7.6000000000000109E-2</c:v>
                </c:pt>
                <c:pt idx="5">
                  <c:v>8.3000000000000226E-2</c:v>
                </c:pt>
                <c:pt idx="6">
                  <c:v>0.12100000000000002</c:v>
                </c:pt>
                <c:pt idx="7">
                  <c:v>0.17200000000000001</c:v>
                </c:pt>
                <c:pt idx="8">
                  <c:v>0.1870000000000003</c:v>
                </c:pt>
                <c:pt idx="9">
                  <c:v>0.18300000000000027</c:v>
                </c:pt>
                <c:pt idx="10">
                  <c:v>0.18000000000000024</c:v>
                </c:pt>
              </c:numCache>
            </c:numRef>
          </c:val>
        </c:ser>
        <c:axId val="75121408"/>
        <c:axId val="75122944"/>
      </c:areaChart>
      <c:dateAx>
        <c:axId val="75121408"/>
        <c:scaling>
          <c:orientation val="minMax"/>
        </c:scaling>
        <c:axPos val="b"/>
        <c:numFmt formatCode="[$-409]mmm\-yy;@" sourceLinked="0"/>
        <c:tickLblPos val="nextTo"/>
        <c:txPr>
          <a:bodyPr rot="-5400000" vert="horz"/>
          <a:lstStyle/>
          <a:p>
            <a:pPr>
              <a:defRPr sz="1800" b="0" i="0" u="none" strike="noStrike" baseline="0">
                <a:solidFill>
                  <a:srgbClr val="004D9A"/>
                </a:solidFill>
                <a:latin typeface="+mn-lt"/>
                <a:ea typeface="Times New Roman"/>
                <a:cs typeface="Times New Roman"/>
              </a:defRPr>
            </a:pPr>
            <a:endParaRPr lang="ru-RU"/>
          </a:p>
        </c:txPr>
        <c:crossAx val="75122944"/>
        <c:crosses val="autoZero"/>
        <c:auto val="1"/>
        <c:lblOffset val="100"/>
        <c:baseTimeUnit val="months"/>
        <c:majorUnit val="1"/>
        <c:majorTimeUnit val="years"/>
        <c:minorUnit val="6"/>
        <c:minorTimeUnit val="months"/>
      </c:dateAx>
      <c:valAx>
        <c:axId val="75122944"/>
        <c:scaling>
          <c:orientation val="minMax"/>
        </c:scaling>
        <c:axPos val="l"/>
        <c:majorGridlines/>
        <c:numFmt formatCode="0%" sourceLinked="1"/>
        <c:tickLblPos val="nextTo"/>
        <c:txPr>
          <a:bodyPr rot="0" vert="horz"/>
          <a:lstStyle/>
          <a:p>
            <a:pPr>
              <a:defRPr sz="1800" b="0" i="0" u="none" strike="noStrike" baseline="0">
                <a:solidFill>
                  <a:srgbClr val="004D9A"/>
                </a:solidFill>
                <a:latin typeface="+mn-lt"/>
                <a:ea typeface="Times New Roman"/>
                <a:cs typeface="Times New Roman"/>
              </a:defRPr>
            </a:pPr>
            <a:endParaRPr lang="ru-RU"/>
          </a:p>
        </c:txPr>
        <c:crossAx val="7512140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4500131233596281"/>
          <c:y val="3.6806649168854177E-2"/>
          <c:w val="0.33833202099737797"/>
          <c:h val="0.69490522018081602"/>
        </c:manualLayout>
      </c:layout>
      <c:txPr>
        <a:bodyPr/>
        <a:lstStyle/>
        <a:p>
          <a:pPr>
            <a:defRPr sz="2000" b="0" i="0" u="none" strike="noStrike" baseline="0">
              <a:solidFill>
                <a:srgbClr val="004D9A"/>
              </a:solidFill>
              <a:latin typeface="+mn-lt"/>
              <a:ea typeface="Times New Roman"/>
              <a:cs typeface="Calibri" pitchFamily="34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8855982440482744E-2"/>
          <c:y val="3.2334377739135028E-2"/>
          <c:w val="0.6556403530148962"/>
          <c:h val="0.84785691586511591"/>
        </c:manualLayout>
      </c:layout>
      <c:lineChart>
        <c:grouping val="standard"/>
        <c:ser>
          <c:idx val="0"/>
          <c:order val="0"/>
          <c:tx>
            <c:strRef>
              <c:f>grafik!$O$28</c:f>
              <c:strCache>
                <c:ptCount val="1"/>
                <c:pt idx="0">
                  <c:v>Belarus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grafik!$P$27:$Z$27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grafik!$P$28:$Z$28</c:f>
              <c:numCache>
                <c:formatCode>0.0</c:formatCode>
                <c:ptCount val="11"/>
                <c:pt idx="1">
                  <c:v>87.4</c:v>
                </c:pt>
                <c:pt idx="2">
                  <c:v>79.599999999999994</c:v>
                </c:pt>
                <c:pt idx="3">
                  <c:v>78.3</c:v>
                </c:pt>
                <c:pt idx="4">
                  <c:v>82</c:v>
                </c:pt>
                <c:pt idx="5">
                  <c:v>86.5</c:v>
                </c:pt>
                <c:pt idx="6">
                  <c:v>84.5</c:v>
                </c:pt>
                <c:pt idx="7">
                  <c:v>76</c:v>
                </c:pt>
                <c:pt idx="8">
                  <c:v>78</c:v>
                </c:pt>
                <c:pt idx="9">
                  <c:v>72.5</c:v>
                </c:pt>
              </c:numCache>
            </c:numRef>
          </c:val>
        </c:ser>
        <c:ser>
          <c:idx val="1"/>
          <c:order val="1"/>
          <c:tx>
            <c:strRef>
              <c:f>grafik!$O$29</c:f>
              <c:strCache>
                <c:ptCount val="1"/>
                <c:pt idx="0">
                  <c:v>Russia</c:v>
                </c:pt>
              </c:strCache>
            </c:strRef>
          </c:tx>
          <c:spPr>
            <a:ln w="44450" cmpd="thinThick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numRef>
              <c:f>grafik!$P$27:$Z$27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grafik!$P$29:$Z$29</c:f>
              <c:numCache>
                <c:formatCode>0.0</c:formatCode>
                <c:ptCount val="11"/>
                <c:pt idx="0">
                  <c:v>35.910000000000004</c:v>
                </c:pt>
                <c:pt idx="1">
                  <c:v>37.1</c:v>
                </c:pt>
                <c:pt idx="2">
                  <c:v>39.1</c:v>
                </c:pt>
                <c:pt idx="3">
                  <c:v>39.700000000000003</c:v>
                </c:pt>
                <c:pt idx="4">
                  <c:v>40.800000000000004</c:v>
                </c:pt>
                <c:pt idx="5">
                  <c:v>43.5</c:v>
                </c:pt>
                <c:pt idx="6">
                  <c:v>43.7</c:v>
                </c:pt>
                <c:pt idx="7">
                  <c:v>44.9</c:v>
                </c:pt>
                <c:pt idx="8">
                  <c:v>52.8</c:v>
                </c:pt>
                <c:pt idx="9">
                  <c:v>54.764062000000003</c:v>
                </c:pt>
                <c:pt idx="10">
                  <c:v>53.728521000000072</c:v>
                </c:pt>
              </c:numCache>
            </c:numRef>
          </c:val>
        </c:ser>
        <c:ser>
          <c:idx val="2"/>
          <c:order val="2"/>
          <c:tx>
            <c:strRef>
              <c:f>grafik!$O$30</c:f>
              <c:strCache>
                <c:ptCount val="1"/>
                <c:pt idx="0">
                  <c:v>Serbia</c:v>
                </c:pt>
              </c:strCache>
            </c:strRef>
          </c:tx>
          <c:spPr>
            <a:ln cmpd="dbl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grafik!$P$27:$Z$27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grafik!$P$30:$Z$30</c:f>
              <c:numCache>
                <c:formatCode>0.0</c:formatCode>
                <c:ptCount val="11"/>
                <c:pt idx="0">
                  <c:v>72.400000000000006</c:v>
                </c:pt>
                <c:pt idx="1">
                  <c:v>84.9</c:v>
                </c:pt>
                <c:pt idx="2">
                  <c:v>58.7</c:v>
                </c:pt>
                <c:pt idx="3">
                  <c:v>46.5</c:v>
                </c:pt>
                <c:pt idx="4">
                  <c:v>40</c:v>
                </c:pt>
                <c:pt idx="5">
                  <c:v>24.1</c:v>
                </c:pt>
                <c:pt idx="6">
                  <c:v>15.3</c:v>
                </c:pt>
                <c:pt idx="7">
                  <c:v>16.5</c:v>
                </c:pt>
                <c:pt idx="8">
                  <c:v>17.5</c:v>
                </c:pt>
                <c:pt idx="9">
                  <c:v>23</c:v>
                </c:pt>
              </c:numCache>
            </c:numRef>
          </c:val>
        </c:ser>
        <c:ser>
          <c:idx val="3"/>
          <c:order val="3"/>
          <c:tx>
            <c:strRef>
              <c:f>grafik!$O$31</c:f>
              <c:strCache>
                <c:ptCount val="1"/>
                <c:pt idx="0">
                  <c:v>Poland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grafik!$P$27:$Z$27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grafik!$P$31:$Z$31</c:f>
              <c:numCache>
                <c:formatCode>0.0</c:formatCode>
                <c:ptCount val="11"/>
                <c:pt idx="0">
                  <c:v>23.9</c:v>
                </c:pt>
                <c:pt idx="1">
                  <c:v>24.6</c:v>
                </c:pt>
                <c:pt idx="2">
                  <c:v>26.4</c:v>
                </c:pt>
                <c:pt idx="3">
                  <c:v>25.8</c:v>
                </c:pt>
                <c:pt idx="4">
                  <c:v>21.6</c:v>
                </c:pt>
                <c:pt idx="5">
                  <c:v>21.3</c:v>
                </c:pt>
                <c:pt idx="6">
                  <c:v>19.600000000000001</c:v>
                </c:pt>
                <c:pt idx="7">
                  <c:v>18.3</c:v>
                </c:pt>
                <c:pt idx="8">
                  <c:v>17.3</c:v>
                </c:pt>
                <c:pt idx="9">
                  <c:v>20.8</c:v>
                </c:pt>
              </c:numCache>
            </c:numRef>
          </c:val>
        </c:ser>
        <c:ser>
          <c:idx val="4"/>
          <c:order val="4"/>
          <c:tx>
            <c:strRef>
              <c:f>grafik!$O$32</c:f>
              <c:strCache>
                <c:ptCount val="1"/>
                <c:pt idx="0">
                  <c:v>Ukraine</c:v>
                </c:pt>
              </c:strCache>
            </c:strRef>
          </c:tx>
          <c:spPr>
            <a:ln>
              <a:solidFill>
                <a:srgbClr val="FFCC00"/>
              </a:solidFill>
              <a:prstDash val="lgDashDotDot"/>
            </a:ln>
          </c:spPr>
          <c:marker>
            <c:symbol val="none"/>
          </c:marker>
          <c:cat>
            <c:numRef>
              <c:f>grafik!$P$27:$Z$27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grafik!$P$32:$Z$32</c:f>
              <c:numCache>
                <c:formatCode>General</c:formatCode>
                <c:ptCount val="11"/>
                <c:pt idx="2" formatCode="0.0">
                  <c:v>12</c:v>
                </c:pt>
                <c:pt idx="3" formatCode="0.0">
                  <c:v>9.5</c:v>
                </c:pt>
                <c:pt idx="4" formatCode="0.0">
                  <c:v>7.7</c:v>
                </c:pt>
                <c:pt idx="5" formatCode="0.0">
                  <c:v>9.3000000000000007</c:v>
                </c:pt>
                <c:pt idx="6" formatCode="0.0">
                  <c:v>8.8000000000000007</c:v>
                </c:pt>
                <c:pt idx="7" formatCode="0.0">
                  <c:v>8</c:v>
                </c:pt>
                <c:pt idx="8" formatCode="0.0">
                  <c:v>11.4</c:v>
                </c:pt>
                <c:pt idx="9" formatCode="0.0">
                  <c:v>17.2</c:v>
                </c:pt>
              </c:numCache>
            </c:numRef>
          </c:val>
        </c:ser>
        <c:ser>
          <c:idx val="5"/>
          <c:order val="5"/>
          <c:tx>
            <c:strRef>
              <c:f>grafik!$O$33</c:f>
              <c:strCache>
                <c:ptCount val="1"/>
                <c:pt idx="0">
                  <c:v>Romania</c:v>
                </c:pt>
              </c:strCache>
            </c:strRef>
          </c:tx>
          <c:spPr>
            <a:ln>
              <a:solidFill>
                <a:srgbClr val="FFC000"/>
              </a:solidFill>
              <a:prstDash val="sysDot"/>
            </a:ln>
          </c:spPr>
          <c:marker>
            <c:symbol val="none"/>
          </c:marker>
          <c:cat>
            <c:numRef>
              <c:f>grafik!$P$27:$Z$27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grafik!$P$33:$Z$33</c:f>
              <c:numCache>
                <c:formatCode>0.0</c:formatCode>
                <c:ptCount val="11"/>
                <c:pt idx="0">
                  <c:v>38.4</c:v>
                </c:pt>
                <c:pt idx="1">
                  <c:v>34.6</c:v>
                </c:pt>
                <c:pt idx="2">
                  <c:v>29.9</c:v>
                </c:pt>
                <c:pt idx="3">
                  <c:v>25.7</c:v>
                </c:pt>
                <c:pt idx="4">
                  <c:v>6.9</c:v>
                </c:pt>
                <c:pt idx="5">
                  <c:v>6</c:v>
                </c:pt>
                <c:pt idx="6">
                  <c:v>5.5</c:v>
                </c:pt>
                <c:pt idx="7">
                  <c:v>5.4</c:v>
                </c:pt>
                <c:pt idx="8">
                  <c:v>5.2</c:v>
                </c:pt>
                <c:pt idx="9">
                  <c:v>7.3</c:v>
                </c:pt>
              </c:numCache>
            </c:numRef>
          </c:val>
        </c:ser>
        <c:ser>
          <c:idx val="6"/>
          <c:order val="6"/>
          <c:tx>
            <c:strRef>
              <c:f>grafik!$O$34</c:f>
              <c:strCache>
                <c:ptCount val="1"/>
                <c:pt idx="0">
                  <c:v>Croatia</c:v>
                </c:pt>
              </c:strCache>
            </c:strRef>
          </c:tx>
          <c:spPr>
            <a:ln w="15875">
              <a:solidFill>
                <a:prstClr val="black"/>
              </a:solidFill>
            </a:ln>
          </c:spPr>
          <c:marker>
            <c:symbol val="none"/>
          </c:marker>
          <c:cat>
            <c:numRef>
              <c:f>grafik!$P$27:$Z$27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grafik!$P$34:$Z$34</c:f>
              <c:numCache>
                <c:formatCode>0.0</c:formatCode>
                <c:ptCount val="11"/>
                <c:pt idx="0">
                  <c:v>5.7</c:v>
                </c:pt>
                <c:pt idx="1">
                  <c:v>5</c:v>
                </c:pt>
                <c:pt idx="2">
                  <c:v>4</c:v>
                </c:pt>
                <c:pt idx="3">
                  <c:v>3.4</c:v>
                </c:pt>
                <c:pt idx="4">
                  <c:v>3.1</c:v>
                </c:pt>
                <c:pt idx="5">
                  <c:v>3.4</c:v>
                </c:pt>
                <c:pt idx="6">
                  <c:v>4.2</c:v>
                </c:pt>
                <c:pt idx="7">
                  <c:v>4.7</c:v>
                </c:pt>
                <c:pt idx="8">
                  <c:v>4.4000000000000004</c:v>
                </c:pt>
                <c:pt idx="9">
                  <c:v>4.0999999999999996</c:v>
                </c:pt>
              </c:numCache>
            </c:numRef>
          </c:val>
        </c:ser>
        <c:ser>
          <c:idx val="7"/>
          <c:order val="7"/>
          <c:tx>
            <c:strRef>
              <c:f>grafik!$O$35</c:f>
              <c:strCache>
                <c:ptCount val="1"/>
                <c:pt idx="0">
                  <c:v>Slovenia</c:v>
                </c:pt>
              </c:strCache>
            </c:strRef>
          </c:tx>
          <c:spPr>
            <a:ln>
              <a:solidFill>
                <a:srgbClr val="7030A0"/>
              </a:solidFill>
              <a:prstDash val="dash"/>
            </a:ln>
          </c:spPr>
          <c:marker>
            <c:symbol val="none"/>
          </c:marker>
          <c:cat>
            <c:numRef>
              <c:f>grafik!$P$27:$Z$27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grafik!$P$35:$Z$35</c:f>
              <c:numCache>
                <c:formatCode>0.0</c:formatCode>
                <c:ptCount val="11"/>
                <c:pt idx="1">
                  <c:v>40.700000000000003</c:v>
                </c:pt>
                <c:pt idx="2">
                  <c:v>20.3</c:v>
                </c:pt>
                <c:pt idx="3">
                  <c:v>19.399999999999999</c:v>
                </c:pt>
                <c:pt idx="4">
                  <c:v>19.100000000000001</c:v>
                </c:pt>
                <c:pt idx="5">
                  <c:v>18.100000000000001</c:v>
                </c:pt>
                <c:pt idx="6">
                  <c:v>17.899999999999999</c:v>
                </c:pt>
                <c:pt idx="7">
                  <c:v>4.5</c:v>
                </c:pt>
                <c:pt idx="8">
                  <c:v>4.4000000000000004</c:v>
                </c:pt>
                <c:pt idx="9">
                  <c:v>0</c:v>
                </c:pt>
              </c:numCache>
            </c:numRef>
          </c:val>
        </c:ser>
        <c:ser>
          <c:idx val="8"/>
          <c:order val="8"/>
          <c:tx>
            <c:strRef>
              <c:f>grafik!$O$36</c:f>
              <c:strCache>
                <c:ptCount val="1"/>
                <c:pt idx="0">
                  <c:v>Czech R.</c:v>
                </c:pt>
              </c:strCache>
            </c:strRef>
          </c:tx>
          <c:spPr>
            <a:ln>
              <a:solidFill>
                <a:srgbClr val="CC00CC"/>
              </a:solidFill>
              <a:prstDash val="lgDash"/>
            </a:ln>
          </c:spPr>
          <c:marker>
            <c:symbol val="none"/>
          </c:marker>
          <c:cat>
            <c:numRef>
              <c:f>grafik!$P$27:$Z$27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grafik!$P$36:$Z$36</c:f>
              <c:numCache>
                <c:formatCode>0.0</c:formatCode>
                <c:ptCount val="11"/>
                <c:pt idx="0">
                  <c:v>23.6</c:v>
                </c:pt>
                <c:pt idx="1">
                  <c:v>4.3</c:v>
                </c:pt>
                <c:pt idx="2">
                  <c:v>4.0999999999999996</c:v>
                </c:pt>
                <c:pt idx="3">
                  <c:v>4.5999999999999996</c:v>
                </c:pt>
                <c:pt idx="4">
                  <c:v>4.5</c:v>
                </c:pt>
                <c:pt idx="5">
                  <c:v>3.6</c:v>
                </c:pt>
                <c:pt idx="6">
                  <c:v>3.3</c:v>
                </c:pt>
                <c:pt idx="7">
                  <c:v>2.5</c:v>
                </c:pt>
                <c:pt idx="8">
                  <c:v>2.8</c:v>
                </c:pt>
                <c:pt idx="9">
                  <c:v>2.7</c:v>
                </c:pt>
              </c:numCache>
            </c:numRef>
          </c:val>
        </c:ser>
        <c:ser>
          <c:idx val="9"/>
          <c:order val="9"/>
          <c:tx>
            <c:strRef>
              <c:f>grafik!$O$37</c:f>
              <c:strCache>
                <c:ptCount val="1"/>
                <c:pt idx="0">
                  <c:v>Slovakia</c:v>
                </c:pt>
              </c:strCache>
            </c:strRef>
          </c:tx>
          <c:spPr>
            <a:ln w="19050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numRef>
              <c:f>grafik!$P$27:$Z$27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grafik!$P$37:$Z$37</c:f>
              <c:numCache>
                <c:formatCode>0.0</c:formatCode>
                <c:ptCount val="11"/>
                <c:pt idx="0">
                  <c:v>59.4</c:v>
                </c:pt>
                <c:pt idx="1">
                  <c:v>9.5</c:v>
                </c:pt>
                <c:pt idx="2">
                  <c:v>4.4000000000000004</c:v>
                </c:pt>
                <c:pt idx="3">
                  <c:v>1.8</c:v>
                </c:pt>
                <c:pt idx="4">
                  <c:v>1.8</c:v>
                </c:pt>
                <c:pt idx="5">
                  <c:v>1.8</c:v>
                </c:pt>
                <c:pt idx="6">
                  <c:v>1.1000000000000001</c:v>
                </c:pt>
                <c:pt idx="7">
                  <c:v>1</c:v>
                </c:pt>
                <c:pt idx="8">
                  <c:v>0.8</c:v>
                </c:pt>
                <c:pt idx="9">
                  <c:v>0.9</c:v>
                </c:pt>
              </c:numCache>
            </c:numRef>
          </c:val>
        </c:ser>
        <c:ser>
          <c:idx val="10"/>
          <c:order val="10"/>
          <c:tx>
            <c:strRef>
              <c:f>grafik!$O$38</c:f>
              <c:strCache>
                <c:ptCount val="1"/>
                <c:pt idx="0">
                  <c:v>Bulgaria</c:v>
                </c:pt>
              </c:strCache>
            </c:strRef>
          </c:tx>
          <c:spPr>
            <a:ln>
              <a:solidFill>
                <a:srgbClr val="663300"/>
              </a:solidFill>
              <a:prstDash val="dashDot"/>
            </a:ln>
          </c:spPr>
          <c:marker>
            <c:symbol val="none"/>
          </c:marker>
          <c:cat>
            <c:numRef>
              <c:f>grafik!$P$27:$Z$27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grafik!$P$38:$Z$38</c:f>
              <c:numCache>
                <c:formatCode>0.0</c:formatCode>
                <c:ptCount val="11"/>
                <c:pt idx="0">
                  <c:v>17.2</c:v>
                </c:pt>
                <c:pt idx="1">
                  <c:v>17.600000000000001</c:v>
                </c:pt>
                <c:pt idx="2">
                  <c:v>14.2</c:v>
                </c:pt>
                <c:pt idx="3">
                  <c:v>0.4</c:v>
                </c:pt>
                <c:pt idx="4">
                  <c:v>3.4</c:v>
                </c:pt>
                <c:pt idx="5">
                  <c:v>0.30000000000000032</c:v>
                </c:pt>
                <c:pt idx="6">
                  <c:v>1.8</c:v>
                </c:pt>
                <c:pt idx="7">
                  <c:v>2.1</c:v>
                </c:pt>
                <c:pt idx="8">
                  <c:v>2.1</c:v>
                </c:pt>
                <c:pt idx="9">
                  <c:v>2.4</c:v>
                </c:pt>
              </c:numCache>
            </c:numRef>
          </c:val>
        </c:ser>
        <c:ser>
          <c:idx val="11"/>
          <c:order val="11"/>
          <c:tx>
            <c:strRef>
              <c:f>grafik!$O$39</c:f>
              <c:strCache>
                <c:ptCount val="1"/>
                <c:pt idx="0">
                  <c:v>Hungary</c:v>
                </c:pt>
              </c:strCache>
            </c:strRef>
          </c:tx>
          <c:spPr>
            <a:ln>
              <a:solidFill>
                <a:srgbClr val="FF00FF"/>
              </a:solidFill>
              <a:prstDash val="lgDashDotDot"/>
            </a:ln>
          </c:spPr>
          <c:marker>
            <c:symbol val="none"/>
          </c:marker>
          <c:cat>
            <c:numRef>
              <c:f>grafik!$P$27:$Z$27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grafik!$P$39:$Z$39</c:f>
              <c:numCache>
                <c:formatCode>0.0</c:formatCode>
                <c:ptCount val="11"/>
                <c:pt idx="0">
                  <c:v>7.7</c:v>
                </c:pt>
                <c:pt idx="1">
                  <c:v>9.1</c:v>
                </c:pt>
                <c:pt idx="2">
                  <c:v>10.8</c:v>
                </c:pt>
                <c:pt idx="3">
                  <c:v>10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marker val="1"/>
        <c:axId val="75262592"/>
        <c:axId val="75293056"/>
      </c:lineChart>
      <c:dateAx>
        <c:axId val="75262592"/>
        <c:scaling>
          <c:orientation val="minMax"/>
          <c:max val="11"/>
          <c:min val="1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ru-RU"/>
          </a:p>
        </c:txPr>
        <c:crossAx val="75293056"/>
        <c:crosses val="autoZero"/>
        <c:auto val="1"/>
        <c:lblOffset val="50"/>
        <c:baseTimeUnit val="years"/>
        <c:majorUnit val="1"/>
        <c:majorTimeUnit val="months"/>
        <c:minorUnit val="1"/>
        <c:minorTimeUnit val="months"/>
      </c:dateAx>
      <c:valAx>
        <c:axId val="75293056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ru-RU"/>
          </a:p>
        </c:txPr>
        <c:crossAx val="7526259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6477279596123038"/>
          <c:y val="2.7103382910469809E-3"/>
          <c:w val="0.21856055104764208"/>
          <c:h val="0.99728958093597186"/>
        </c:manualLayout>
      </c:layout>
      <c:txPr>
        <a:bodyPr/>
        <a:lstStyle/>
        <a:p>
          <a:pPr>
            <a:defRPr sz="1800">
              <a:solidFill>
                <a:srgbClr val="003F7E"/>
              </a:solidFill>
            </a:defRPr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F5D117-AC47-46CC-99BF-CD2E2C7B3A6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5D117-AC47-46CC-99BF-CD2E2C7B3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5D117-AC47-46CC-99BF-CD2E2C7B3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D89AF9-3061-4CF7-929F-DD94E7F809D7}" type="slidenum">
              <a:rPr lang="ru-RU"/>
              <a:pPr/>
              <a:t>12</a:t>
            </a:fld>
            <a:endParaRPr lang="ru-RU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z="7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5DFC51-525A-4411-BC51-88F1D9EA0E84}" type="slidenum">
              <a:rPr lang="ru-RU"/>
              <a:pPr/>
              <a:t>13</a:t>
            </a:fld>
            <a:endParaRPr lang="ru-RU"/>
          </a:p>
        </p:txBody>
      </p:sp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9CD2F47-5E19-4D6D-84E3-98471D189E00}" type="slidenum">
              <a:rPr lang="ru-RU" sz="1200"/>
              <a:pPr algn="r"/>
              <a:t>13</a:t>
            </a:fld>
            <a:endParaRPr lang="ru-RU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CA436D-3B02-4A3C-8AF0-0DA421A27559}" type="slidenum">
              <a:rPr lang="ru-RU"/>
              <a:pPr/>
              <a:t>14</a:t>
            </a:fld>
            <a:endParaRPr lang="ru-RU"/>
          </a:p>
        </p:txBody>
      </p:sp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5BB135E-31A3-489E-BE25-DF9E8BE3C1AD}" type="slidenum">
              <a:rPr lang="ru-RU" sz="1200"/>
              <a:pPr algn="r"/>
              <a:t>14</a:t>
            </a:fld>
            <a:endParaRPr lang="ru-RU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z="800" dirty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D13806-8EDA-4EF0-88C0-DB95A4EFA694}" type="slidenum">
              <a:rPr lang="ru-RU"/>
              <a:pPr/>
              <a:t>15</a:t>
            </a:fld>
            <a:endParaRPr lang="ru-RU"/>
          </a:p>
        </p:txBody>
      </p:sp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D61D8C5-DA5C-4DC7-8EAF-D0EA717AE951}" type="slidenum">
              <a:rPr lang="ru-RU" sz="1200"/>
              <a:pPr algn="r"/>
              <a:t>15</a:t>
            </a:fld>
            <a:endParaRPr lang="ru-RU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6150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151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152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153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154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155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156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157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158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159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61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62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20DE23B-2577-4DA6-A625-327859D7014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041988-8699-49EF-A3E6-0873949CCC4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7936CE-9427-4A63-A9D2-19271CB87BF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896603-7B89-4AE9-9A4D-00DA0CA5692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63E2CA-51FA-446D-AEC0-30A1FB29376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031D48-4B43-45AA-95D6-0619A31ED07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17CDAD-7E74-4798-8ACD-58E4DC420FB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8C3CCA-B124-4D76-940D-593F6451C51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5D0D5F-75EB-4DA2-9B36-F91D2000270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BE183F-CEDA-4804-8975-D225839A38B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F4506F-D680-4D6D-B580-684579308C0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79408587-0CB8-4C00-8305-826CC6756837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513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irdina@bk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erand77777@gmail.com" TargetMode="External"/><Relationship Id="rId4" Type="http://schemas.openxmlformats.org/officeDocument/2006/relationships/hyperlink" Target="http://www.hse.ru/en/org/persons/6487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D7F6543-4712-4023-A522-69841D18FED7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28926" y="1785926"/>
            <a:ext cx="6019800" cy="2209800"/>
          </a:xfrm>
        </p:spPr>
        <p:txBody>
          <a:bodyPr/>
          <a:lstStyle/>
          <a:p>
            <a:r>
              <a:rPr lang="en-US" sz="3200" b="1" dirty="0" smtClean="0"/>
              <a:t>CURRENT TRENDS  </a:t>
            </a:r>
            <a:br>
              <a:rPr lang="en-US" sz="3200" b="1" dirty="0" smtClean="0"/>
            </a:br>
            <a:r>
              <a:rPr lang="en-US" sz="3200" b="1" dirty="0" smtClean="0"/>
              <a:t>IN THE RUSSIAN BANKING: COMPARATIVE AND INSTITUTIONAL ANALYSIS</a:t>
            </a:r>
            <a:endParaRPr lang="ru-RU" sz="32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918" y="4267200"/>
            <a:ext cx="7205682" cy="1970112"/>
          </a:xfrm>
        </p:spPr>
        <p:txBody>
          <a:bodyPr/>
          <a:lstStyle/>
          <a:p>
            <a:r>
              <a:rPr lang="en-US" sz="1800" b="1" dirty="0" smtClean="0">
                <a:solidFill>
                  <a:srgbClr val="00478E"/>
                </a:solidFill>
              </a:rPr>
              <a:t>Svetlana </a:t>
            </a:r>
            <a:r>
              <a:rPr lang="en-US" sz="1800" b="1" dirty="0" err="1" smtClean="0">
                <a:solidFill>
                  <a:srgbClr val="00478E"/>
                </a:solidFill>
              </a:rPr>
              <a:t>Kirdina</a:t>
            </a:r>
            <a:endParaRPr lang="en-US" sz="1800" b="1" dirty="0" smtClean="0">
              <a:solidFill>
                <a:srgbClr val="00478E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rgbClr val="00478E"/>
                </a:solidFill>
              </a:rPr>
              <a:t>Institute of Economics -</a:t>
            </a:r>
            <a:r>
              <a:rPr lang="ru-RU" sz="1800" dirty="0" smtClean="0">
                <a:solidFill>
                  <a:srgbClr val="00478E"/>
                </a:solidFill>
              </a:rPr>
              <a:t> </a:t>
            </a:r>
            <a:r>
              <a:rPr lang="en-US" sz="1800" dirty="0" smtClean="0">
                <a:solidFill>
                  <a:srgbClr val="00478E"/>
                </a:solidFill>
              </a:rPr>
              <a:t>Russian Academy of Sciences (RAS)</a:t>
            </a:r>
            <a:r>
              <a:rPr lang="en-US" sz="1800" b="1" dirty="0" smtClean="0">
                <a:solidFill>
                  <a:srgbClr val="0054A8"/>
                </a:solidFill>
              </a:rPr>
              <a:t> </a:t>
            </a:r>
            <a:r>
              <a:rPr lang="en-US" sz="1200" b="1" dirty="0" smtClean="0">
                <a:solidFill>
                  <a:srgbClr val="0054A8"/>
                </a:solidFill>
                <a:hlinkClick r:id="rId3"/>
              </a:rPr>
              <a:t>kirdina@bk.ru</a:t>
            </a:r>
            <a:r>
              <a:rPr lang="en-US" sz="1200" b="1" dirty="0" smtClean="0">
                <a:solidFill>
                  <a:srgbClr val="0054A8"/>
                </a:solidFill>
              </a:rPr>
              <a:t> , </a:t>
            </a:r>
            <a:r>
              <a:rPr lang="en-US" sz="1200" b="1" dirty="0" smtClean="0">
                <a:solidFill>
                  <a:srgbClr val="003F7E"/>
                </a:solidFill>
                <a:hlinkClick r:id="rId4"/>
              </a:rPr>
              <a:t>www.kirdina.ru</a:t>
            </a:r>
          </a:p>
          <a:p>
            <a:r>
              <a:rPr lang="en-US" sz="1800" b="1" dirty="0" smtClean="0">
                <a:solidFill>
                  <a:srgbClr val="00478E"/>
                </a:solidFill>
              </a:rPr>
              <a:t>Andrei </a:t>
            </a:r>
            <a:r>
              <a:rPr lang="en-US" sz="1800" b="1" dirty="0" err="1" smtClean="0">
                <a:solidFill>
                  <a:srgbClr val="00478E"/>
                </a:solidFill>
              </a:rPr>
              <a:t>Vernikov</a:t>
            </a:r>
            <a:r>
              <a:rPr lang="ru-RU" sz="1800" b="1" dirty="0" smtClean="0">
                <a:solidFill>
                  <a:srgbClr val="00478E"/>
                </a:solidFill>
              </a:rPr>
              <a:t> </a:t>
            </a:r>
            <a:endParaRPr lang="en-US" sz="1800" b="1" dirty="0" smtClean="0">
              <a:solidFill>
                <a:srgbClr val="00478E"/>
              </a:solidFill>
            </a:endParaRPr>
          </a:p>
          <a:p>
            <a:r>
              <a:rPr lang="en-US" sz="1800" dirty="0" smtClean="0">
                <a:solidFill>
                  <a:srgbClr val="00478E"/>
                </a:solidFill>
              </a:rPr>
              <a:t>Higher School of Economics - National Research University;</a:t>
            </a:r>
          </a:p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rgbClr val="00478E"/>
                </a:solidFill>
              </a:rPr>
              <a:t>Institute of Economics – RAS </a:t>
            </a:r>
          </a:p>
          <a:p>
            <a:pPr>
              <a:lnSpc>
                <a:spcPct val="90000"/>
              </a:lnSpc>
            </a:pPr>
            <a:r>
              <a:rPr lang="en-US" sz="1200" b="1" dirty="0" smtClean="0">
                <a:solidFill>
                  <a:srgbClr val="0054A8"/>
                </a:solidFill>
                <a:hlinkClick r:id="rId5"/>
              </a:rPr>
              <a:t>verand77777@gmail.com</a:t>
            </a:r>
            <a:r>
              <a:rPr lang="en-US" sz="1200" b="1" dirty="0" smtClean="0">
                <a:solidFill>
                  <a:srgbClr val="0054A8"/>
                </a:solidFill>
              </a:rPr>
              <a:t>,  </a:t>
            </a:r>
            <a:r>
              <a:rPr lang="en-US" sz="1200" b="1" dirty="0" smtClean="0">
                <a:solidFill>
                  <a:srgbClr val="003F7E"/>
                </a:solidFill>
                <a:hlinkClick r:id="rId4"/>
              </a:rPr>
              <a:t>http://www.hse.ru/en/org/persons/64873</a:t>
            </a:r>
            <a:endParaRPr lang="ru-RU" sz="1200" b="1" dirty="0" smtClean="0">
              <a:solidFill>
                <a:srgbClr val="003F7E"/>
              </a:solidFill>
            </a:endParaRPr>
          </a:p>
          <a:p>
            <a:endParaRPr lang="en-US" sz="1800" dirty="0" smtClean="0">
              <a:solidFill>
                <a:srgbClr val="00478E"/>
              </a:solidFill>
            </a:endParaRPr>
          </a:p>
          <a:p>
            <a:r>
              <a:rPr lang="en-US" sz="1800" b="1" dirty="0" smtClean="0">
                <a:solidFill>
                  <a:srgbClr val="00478E"/>
                </a:solidFill>
              </a:rPr>
              <a:t>Moscow, Russia</a:t>
            </a:r>
            <a:endParaRPr lang="en-US" sz="1800" b="1" dirty="0">
              <a:solidFill>
                <a:srgbClr val="00478E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642942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China, banking system, 2007</a:t>
            </a:r>
            <a:endParaRPr lang="ru-RU" sz="32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8C3CCA-B124-4D76-940D-593F6451C51C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1115309"/>
          <a:ext cx="8208912" cy="4992654"/>
        </p:xfrm>
        <a:graphic>
          <a:graphicData uri="http://schemas.openxmlformats.org/drawingml/2006/table">
            <a:tbl>
              <a:tblPr/>
              <a:tblGrid>
                <a:gridCol w="2747134"/>
                <a:gridCol w="1214446"/>
                <a:gridCol w="2143140"/>
                <a:gridCol w="2104192"/>
              </a:tblGrid>
              <a:tr h="6706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i="1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Bank type</a:t>
                      </a:r>
                      <a:endParaRPr lang="ru-RU" sz="1800" i="1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i="1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Share, % of assets</a:t>
                      </a:r>
                      <a:endParaRPr lang="ru-RU" sz="1800" i="1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i="1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Share, % of loans to non-financial companies</a:t>
                      </a:r>
                      <a:endParaRPr lang="ru-RU" sz="1800" i="1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i="1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Share of state authorities in equity</a:t>
                      </a:r>
                      <a:r>
                        <a:rPr lang="ru-RU" sz="1800" i="1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, %</a:t>
                      </a:r>
                      <a:endParaRPr lang="ru-RU" sz="1800" i="1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7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Policy banks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100*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State-owned commercial banks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100*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4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Joint-stock commercial banks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buFontTx/>
                        <a:buNone/>
                      </a:pP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Urban commercial banks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100**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Rural commercial banks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100**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Foreign banks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Urban credit cooperatives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buFontTx/>
                        <a:buNone/>
                      </a:pP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75**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Rural credit cooperatives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buFontTx/>
                        <a:buNone/>
                      </a:pP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Others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ru-RU" sz="1800" b="1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800" b="1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800" b="1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47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en-US" sz="20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central authorities; </a:t>
                      </a:r>
                      <a:r>
                        <a:rPr lang="ru-RU" sz="20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sz="2000" dirty="0" smtClean="0">
                          <a:solidFill>
                            <a:srgbClr val="004D9A"/>
                          </a:solidFill>
                          <a:latin typeface="+mn-lt"/>
                          <a:ea typeface="+mn-ea"/>
                          <a:cs typeface="+mn-cs"/>
                        </a:rPr>
                        <a:t> local authorities</a:t>
                      </a:r>
                      <a:endParaRPr lang="ru-RU" sz="2000" dirty="0">
                        <a:solidFill>
                          <a:srgbClr val="004D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38" marR="616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solidFill>
                          <a:srgbClr val="003F7E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solidFill>
                          <a:srgbClr val="003F7E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solidFill>
                          <a:srgbClr val="003F7E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4D7430-9D85-4599-8F5E-2A37AF7E0634}" type="slidenum">
              <a:rPr lang="ru-RU"/>
              <a:pPr/>
              <a:t>11</a:t>
            </a:fld>
            <a:endParaRPr lang="ru-RU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13716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Key to interpretation: Institutional matrix theory</a:t>
            </a:r>
            <a:endParaRPr lang="ru-RU" sz="32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276872"/>
            <a:ext cx="8229600" cy="33123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4D9A"/>
                </a:solidFill>
              </a:rPr>
              <a:t>Existing theory offers only partial explanation to government banking phenomenon.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4D9A"/>
                </a:solidFill>
              </a:rPr>
              <a:t>Development theory (need to finance development in countries with scarce private capital)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4D9A"/>
                </a:solidFill>
              </a:rPr>
              <a:t>Political theory (politicians use state-controlled banks to extract rent, to keep power, etc.</a:t>
            </a:r>
            <a:r>
              <a:rPr lang="ru-RU" sz="2000" dirty="0" smtClean="0">
                <a:solidFill>
                  <a:srgbClr val="004D9A"/>
                </a:solidFill>
              </a:rPr>
              <a:t>).</a:t>
            </a:r>
            <a:endParaRPr lang="ru-RU" sz="2000" dirty="0">
              <a:solidFill>
                <a:srgbClr val="004D9A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4D9A"/>
                </a:solidFill>
              </a:rPr>
              <a:t>Institutional matrices theory (or </a:t>
            </a:r>
            <a:r>
              <a:rPr lang="ru-RU" sz="2400" dirty="0" smtClean="0">
                <a:solidFill>
                  <a:srgbClr val="004D9A"/>
                </a:solidFill>
              </a:rPr>
              <a:t>Х</a:t>
            </a:r>
            <a:r>
              <a:rPr lang="en-US" sz="2400" dirty="0">
                <a:solidFill>
                  <a:srgbClr val="004D9A"/>
                </a:solidFill>
              </a:rPr>
              <a:t>-Y</a:t>
            </a:r>
            <a:r>
              <a:rPr lang="ru-RU" sz="2400" dirty="0" smtClean="0">
                <a:solidFill>
                  <a:srgbClr val="004D9A"/>
                </a:solidFill>
              </a:rPr>
              <a:t>-</a:t>
            </a:r>
            <a:r>
              <a:rPr lang="en-US" sz="2400" dirty="0" smtClean="0">
                <a:solidFill>
                  <a:srgbClr val="004D9A"/>
                </a:solidFill>
              </a:rPr>
              <a:t>theory) offers a deeper and broader perspective</a:t>
            </a:r>
            <a:r>
              <a:rPr lang="ru-RU" sz="2400" dirty="0" smtClean="0">
                <a:solidFill>
                  <a:srgbClr val="004D9A"/>
                </a:solidFill>
              </a:rPr>
              <a:t> </a:t>
            </a:r>
            <a:endParaRPr lang="ru-RU" sz="2400" dirty="0">
              <a:solidFill>
                <a:srgbClr val="004D9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28605"/>
            <a:ext cx="8229600" cy="2214578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solidFill>
                  <a:srgbClr val="004D9A"/>
                </a:solidFill>
              </a:rPr>
              <a:t>HUMAN SOCIETY……</a:t>
            </a:r>
            <a:r>
              <a:rPr lang="en-US" sz="2400" dirty="0" smtClean="0">
                <a:solidFill>
                  <a:srgbClr val="004D9A"/>
                </a:solidFill>
              </a:rPr>
              <a:t>is seen as a social system, as multiple inter-related social systems, within the main “sociological co-ordinates” being </a:t>
            </a:r>
            <a:r>
              <a:rPr lang="en-US" sz="2400" i="1" dirty="0" smtClean="0">
                <a:solidFill>
                  <a:srgbClr val="004D9A"/>
                </a:solidFill>
              </a:rPr>
              <a:t>economy</a:t>
            </a:r>
            <a:r>
              <a:rPr lang="en-US" sz="2400" dirty="0" smtClean="0">
                <a:solidFill>
                  <a:srgbClr val="004D9A"/>
                </a:solidFill>
              </a:rPr>
              <a:t>, </a:t>
            </a:r>
            <a:r>
              <a:rPr lang="en-US" sz="2400" i="1" dirty="0" smtClean="0">
                <a:solidFill>
                  <a:srgbClr val="004D9A"/>
                </a:solidFill>
              </a:rPr>
              <a:t>politics</a:t>
            </a:r>
            <a:r>
              <a:rPr lang="en-US" sz="2400" dirty="0" smtClean="0">
                <a:solidFill>
                  <a:srgbClr val="004D9A"/>
                </a:solidFill>
              </a:rPr>
              <a:t> and </a:t>
            </a:r>
            <a:r>
              <a:rPr lang="en-US" sz="2400" i="1" dirty="0" smtClean="0">
                <a:solidFill>
                  <a:srgbClr val="004D9A"/>
                </a:solidFill>
              </a:rPr>
              <a:t>ideology</a:t>
            </a:r>
            <a:r>
              <a:rPr lang="en-US" sz="2400" dirty="0" smtClean="0">
                <a:solidFill>
                  <a:srgbClr val="004D9A"/>
                </a:solidFill>
              </a:rPr>
              <a:t>. These value spheres are strongly interrelated morphologically as parts or sides or components of one complete whole.</a:t>
            </a:r>
            <a:endParaRPr lang="ru-RU" sz="2400" dirty="0" smtClean="0"/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1619250" y="3213100"/>
            <a:ext cx="1905000" cy="719138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Politics</a:t>
            </a:r>
            <a:endParaRPr lang="ru-RU" sz="2400" b="1">
              <a:solidFill>
                <a:schemeClr val="bg1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339975" y="2924175"/>
            <a:ext cx="4052888" cy="2879725"/>
            <a:chOff x="2195513" y="2133600"/>
            <a:chExt cx="4052887" cy="2879725"/>
          </a:xfrm>
        </p:grpSpPr>
        <p:sp>
          <p:nvSpPr>
            <p:cNvPr id="29703" name="Line 4"/>
            <p:cNvSpPr>
              <a:spLocks noChangeShapeType="1"/>
            </p:cNvSpPr>
            <p:nvPr/>
          </p:nvSpPr>
          <p:spPr bwMode="auto">
            <a:xfrm flipV="1">
              <a:off x="4211638" y="2133600"/>
              <a:ext cx="3175" cy="180022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4" name="Line 5"/>
            <p:cNvSpPr>
              <a:spLocks noChangeShapeType="1"/>
            </p:cNvSpPr>
            <p:nvPr/>
          </p:nvSpPr>
          <p:spPr bwMode="auto">
            <a:xfrm flipH="1">
              <a:off x="2987675" y="3860800"/>
              <a:ext cx="1257300" cy="10287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5" name="Line 6"/>
            <p:cNvSpPr>
              <a:spLocks noChangeShapeType="1"/>
            </p:cNvSpPr>
            <p:nvPr/>
          </p:nvSpPr>
          <p:spPr bwMode="auto">
            <a:xfrm>
              <a:off x="4211960" y="3861048"/>
              <a:ext cx="1828800" cy="5715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6" name="Text Box 9"/>
            <p:cNvSpPr txBox="1">
              <a:spLocks noChangeArrowheads="1"/>
            </p:cNvSpPr>
            <p:nvPr/>
          </p:nvSpPr>
          <p:spPr bwMode="auto">
            <a:xfrm>
              <a:off x="3563938" y="4581525"/>
              <a:ext cx="2187575" cy="431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Economy</a:t>
              </a:r>
              <a:endParaRPr lang="ru-RU"/>
            </a:p>
          </p:txBody>
        </p:sp>
        <p:sp>
          <p:nvSpPr>
            <p:cNvPr id="29707" name="Rectangle 10"/>
            <p:cNvSpPr>
              <a:spLocks noChangeArrowheads="1"/>
            </p:cNvSpPr>
            <p:nvPr/>
          </p:nvSpPr>
          <p:spPr bwMode="auto">
            <a:xfrm>
              <a:off x="2195513" y="2997200"/>
              <a:ext cx="1655762" cy="719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Politics</a:t>
              </a:r>
              <a:endParaRPr lang="ru-RU"/>
            </a:p>
          </p:txBody>
        </p:sp>
        <p:sp>
          <p:nvSpPr>
            <p:cNvPr id="29708" name="Text Box 12"/>
            <p:cNvSpPr txBox="1">
              <a:spLocks noChangeArrowheads="1"/>
            </p:cNvSpPr>
            <p:nvPr/>
          </p:nvSpPr>
          <p:spPr bwMode="auto">
            <a:xfrm>
              <a:off x="4787900" y="3141663"/>
              <a:ext cx="14605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Ideology</a:t>
              </a:r>
              <a:endParaRPr lang="ru-RU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339975" y="2924175"/>
            <a:ext cx="4052888" cy="2879725"/>
            <a:chOff x="2195513" y="2133600"/>
            <a:chExt cx="4052887" cy="2879725"/>
          </a:xfrm>
        </p:grpSpPr>
        <p:sp>
          <p:nvSpPr>
            <p:cNvPr id="29710" name="Line 4"/>
            <p:cNvSpPr>
              <a:spLocks noChangeShapeType="1"/>
            </p:cNvSpPr>
            <p:nvPr/>
          </p:nvSpPr>
          <p:spPr bwMode="auto">
            <a:xfrm flipV="1">
              <a:off x="4211638" y="2133600"/>
              <a:ext cx="3175" cy="1800225"/>
            </a:xfrm>
            <a:prstGeom prst="line">
              <a:avLst/>
            </a:prstGeom>
            <a:noFill/>
            <a:ln w="57150">
              <a:solidFill>
                <a:srgbClr val="003F7E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1" name="Line 5"/>
            <p:cNvSpPr>
              <a:spLocks noChangeShapeType="1"/>
            </p:cNvSpPr>
            <p:nvPr/>
          </p:nvSpPr>
          <p:spPr bwMode="auto">
            <a:xfrm flipH="1">
              <a:off x="2987675" y="3860800"/>
              <a:ext cx="1257300" cy="1028700"/>
            </a:xfrm>
            <a:prstGeom prst="line">
              <a:avLst/>
            </a:prstGeom>
            <a:noFill/>
            <a:ln w="57150">
              <a:solidFill>
                <a:srgbClr val="003F7E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2" name="Line 6"/>
            <p:cNvSpPr>
              <a:spLocks noChangeShapeType="1"/>
            </p:cNvSpPr>
            <p:nvPr/>
          </p:nvSpPr>
          <p:spPr bwMode="auto">
            <a:xfrm>
              <a:off x="4211960" y="3861048"/>
              <a:ext cx="1828800" cy="571500"/>
            </a:xfrm>
            <a:prstGeom prst="line">
              <a:avLst/>
            </a:prstGeom>
            <a:noFill/>
            <a:ln w="57150">
              <a:solidFill>
                <a:srgbClr val="003F7E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3" name="Text Box 9"/>
            <p:cNvSpPr txBox="1">
              <a:spLocks noChangeArrowheads="1"/>
            </p:cNvSpPr>
            <p:nvPr/>
          </p:nvSpPr>
          <p:spPr bwMode="auto">
            <a:xfrm>
              <a:off x="3563938" y="4581525"/>
              <a:ext cx="2187575" cy="431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dirty="0">
                  <a:solidFill>
                    <a:srgbClr val="003F7E"/>
                  </a:solidFill>
                </a:rPr>
                <a:t>Economy</a:t>
              </a:r>
              <a:endParaRPr lang="ru-RU" dirty="0">
                <a:solidFill>
                  <a:srgbClr val="003F7E"/>
                </a:solidFill>
              </a:endParaRPr>
            </a:p>
          </p:txBody>
        </p:sp>
        <p:sp>
          <p:nvSpPr>
            <p:cNvPr id="29714" name="Rectangle 10"/>
            <p:cNvSpPr>
              <a:spLocks noChangeArrowheads="1"/>
            </p:cNvSpPr>
            <p:nvPr/>
          </p:nvSpPr>
          <p:spPr bwMode="auto">
            <a:xfrm>
              <a:off x="2195513" y="2997200"/>
              <a:ext cx="1655762" cy="719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3F7E"/>
                  </a:solidFill>
                </a:rPr>
                <a:t>Politics</a:t>
              </a:r>
              <a:endParaRPr lang="ru-RU" dirty="0">
                <a:solidFill>
                  <a:srgbClr val="003F7E"/>
                </a:solidFill>
              </a:endParaRPr>
            </a:p>
          </p:txBody>
        </p:sp>
        <p:sp>
          <p:nvSpPr>
            <p:cNvPr id="29715" name="Text Box 12"/>
            <p:cNvSpPr txBox="1">
              <a:spLocks noChangeArrowheads="1"/>
            </p:cNvSpPr>
            <p:nvPr/>
          </p:nvSpPr>
          <p:spPr bwMode="auto">
            <a:xfrm>
              <a:off x="4787900" y="3141663"/>
              <a:ext cx="14605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rgbClr val="003F7E"/>
                  </a:solidFill>
                </a:rPr>
                <a:t>Ideology</a:t>
              </a:r>
              <a:endParaRPr lang="ru-RU" dirty="0">
                <a:solidFill>
                  <a:srgbClr val="003F7E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ECDA05-093D-4D1C-B70E-16F14AA7CAF1}" type="slidenum">
              <a:rPr lang="ru-RU"/>
              <a:pPr/>
              <a:t>13</a:t>
            </a:fld>
            <a:endParaRPr lang="ru-RU"/>
          </a:p>
        </p:txBody>
      </p:sp>
      <p:sp>
        <p:nvSpPr>
          <p:cNvPr id="36866" name="Footer Placeholder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cs-CZ" sz="1400"/>
          </a:p>
        </p:txBody>
      </p:sp>
      <p:sp>
        <p:nvSpPr>
          <p:cNvPr id="36867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cs-CZ" sz="14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004D9A"/>
                </a:solidFill>
              </a:rPr>
              <a:t>	</a:t>
            </a:r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X- matrix 	</a:t>
            </a:r>
            <a:r>
              <a:rPr lang="en-US" sz="3200" i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versus</a:t>
            </a:r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	Y-matrix</a:t>
            </a:r>
            <a:endParaRPr lang="ru-RU" sz="32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69" name="AutoShape 20"/>
          <p:cNvSpPr>
            <a:spLocks noChangeArrowheads="1"/>
          </p:cNvSpPr>
          <p:nvPr/>
        </p:nvSpPr>
        <p:spPr bwMode="auto">
          <a:xfrm rot="10800000">
            <a:off x="1692275" y="2205038"/>
            <a:ext cx="2520950" cy="2160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latin typeface="Tahoma" pitchFamily="34" charset="0"/>
              </a:rPr>
              <a:t>X</a:t>
            </a:r>
            <a:endParaRPr lang="ru-RU" sz="4000">
              <a:latin typeface="Tahoma" pitchFamily="34" charset="0"/>
            </a:endParaRPr>
          </a:p>
        </p:txBody>
      </p:sp>
      <p:sp>
        <p:nvSpPr>
          <p:cNvPr id="36870" name="AutoShape 21"/>
          <p:cNvSpPr>
            <a:spLocks noChangeArrowheads="1"/>
          </p:cNvSpPr>
          <p:nvPr/>
        </p:nvSpPr>
        <p:spPr bwMode="auto">
          <a:xfrm>
            <a:off x="5003800" y="2205038"/>
            <a:ext cx="2520950" cy="2160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dirty="0">
                <a:solidFill>
                  <a:srgbClr val="004D9A"/>
                </a:solidFill>
                <a:latin typeface="Tahoma" pitchFamily="34" charset="0"/>
              </a:rPr>
              <a:t>Y</a:t>
            </a:r>
            <a:endParaRPr lang="ru-RU" sz="4000" dirty="0">
              <a:solidFill>
                <a:srgbClr val="004D9A"/>
              </a:solidFill>
              <a:latin typeface="Tahoma" pitchFamily="34" charset="0"/>
            </a:endParaRPr>
          </a:p>
        </p:txBody>
      </p:sp>
      <p:sp>
        <p:nvSpPr>
          <p:cNvPr id="36871" name="Text Box 24"/>
          <p:cNvSpPr txBox="1">
            <a:spLocks noChangeArrowheads="1"/>
          </p:cNvSpPr>
          <p:nvPr/>
        </p:nvSpPr>
        <p:spPr bwMode="auto">
          <a:xfrm>
            <a:off x="1528763" y="1700213"/>
            <a:ext cx="2903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rgbClr val="004D9A"/>
                </a:solidFill>
                <a:latin typeface="Tahoma" pitchFamily="34" charset="0"/>
              </a:rPr>
              <a:t>Redistributive</a:t>
            </a:r>
            <a:r>
              <a:rPr lang="en-US" b="1" i="1" dirty="0">
                <a:latin typeface="Tahoma" pitchFamily="34" charset="0"/>
              </a:rPr>
              <a:t> </a:t>
            </a:r>
            <a:r>
              <a:rPr lang="en-US" b="1" i="1" dirty="0">
                <a:solidFill>
                  <a:srgbClr val="004D9A"/>
                </a:solidFill>
                <a:latin typeface="Tahoma" pitchFamily="34" charset="0"/>
              </a:rPr>
              <a:t>economy</a:t>
            </a:r>
            <a:endParaRPr lang="ru-RU" b="1" dirty="0">
              <a:solidFill>
                <a:srgbClr val="004D9A"/>
              </a:solidFill>
              <a:latin typeface="Tahoma" pitchFamily="34" charset="0"/>
            </a:endParaRPr>
          </a:p>
        </p:txBody>
      </p:sp>
      <p:sp>
        <p:nvSpPr>
          <p:cNvPr id="36872" name="Text Box 26"/>
          <p:cNvSpPr txBox="1">
            <a:spLocks noChangeArrowheads="1"/>
          </p:cNvSpPr>
          <p:nvPr/>
        </p:nvSpPr>
        <p:spPr bwMode="auto">
          <a:xfrm rot="-3633184">
            <a:off x="2674143" y="3148807"/>
            <a:ext cx="2519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 dirty="0">
                <a:solidFill>
                  <a:srgbClr val="004D9A"/>
                </a:solidFill>
                <a:latin typeface="Tahoma" pitchFamily="34" charset="0"/>
              </a:rPr>
              <a:t>Communitarian</a:t>
            </a:r>
            <a:r>
              <a:rPr lang="en-US" i="1" dirty="0">
                <a:solidFill>
                  <a:srgbClr val="004D9A"/>
                </a:solidFill>
                <a:latin typeface="Tahoma" pitchFamily="34" charset="0"/>
              </a:rPr>
              <a:t> </a:t>
            </a:r>
            <a:r>
              <a:rPr lang="en-US" b="1" i="1" dirty="0">
                <a:solidFill>
                  <a:srgbClr val="004D9A"/>
                </a:solidFill>
                <a:latin typeface="Tahoma" pitchFamily="34" charset="0"/>
              </a:rPr>
              <a:t>ideology</a:t>
            </a:r>
            <a:r>
              <a:rPr lang="en-US" b="1" dirty="0">
                <a:solidFill>
                  <a:srgbClr val="004D9A"/>
                </a:solidFill>
                <a:latin typeface="Tahoma" pitchFamily="34" charset="0"/>
              </a:rPr>
              <a:t> </a:t>
            </a:r>
            <a:endParaRPr lang="ru-RU" b="1" dirty="0">
              <a:solidFill>
                <a:srgbClr val="004D9A"/>
              </a:solidFill>
              <a:latin typeface="Tahoma" pitchFamily="34" charset="0"/>
            </a:endParaRPr>
          </a:p>
        </p:txBody>
      </p:sp>
      <p:sp>
        <p:nvSpPr>
          <p:cNvPr id="36873" name="Text Box 27"/>
          <p:cNvSpPr txBox="1">
            <a:spLocks noChangeArrowheads="1"/>
          </p:cNvSpPr>
          <p:nvPr/>
        </p:nvSpPr>
        <p:spPr bwMode="auto">
          <a:xfrm rot="3565149">
            <a:off x="642143" y="3069432"/>
            <a:ext cx="2519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 dirty="0">
                <a:solidFill>
                  <a:srgbClr val="004D9A"/>
                </a:solidFill>
                <a:latin typeface="Tahoma" pitchFamily="34" charset="0"/>
              </a:rPr>
              <a:t>Unitary-centralized</a:t>
            </a:r>
            <a:r>
              <a:rPr lang="en-US" i="1" dirty="0">
                <a:latin typeface="Tahoma" pitchFamily="34" charset="0"/>
              </a:rPr>
              <a:t> </a:t>
            </a:r>
            <a:r>
              <a:rPr lang="en-US" b="1" i="1" dirty="0">
                <a:solidFill>
                  <a:srgbClr val="004D9A"/>
                </a:solidFill>
                <a:latin typeface="Tahoma" pitchFamily="34" charset="0"/>
              </a:rPr>
              <a:t>political order</a:t>
            </a:r>
            <a:r>
              <a:rPr lang="en-US" dirty="0">
                <a:solidFill>
                  <a:srgbClr val="004D9A"/>
                </a:solidFill>
                <a:latin typeface="Tahoma" pitchFamily="34" charset="0"/>
              </a:rPr>
              <a:t> </a:t>
            </a:r>
            <a:endParaRPr lang="ru-RU" dirty="0">
              <a:solidFill>
                <a:srgbClr val="004D9A"/>
              </a:solidFill>
              <a:latin typeface="Tahoma" pitchFamily="34" charset="0"/>
            </a:endParaRPr>
          </a:p>
        </p:txBody>
      </p:sp>
      <p:sp>
        <p:nvSpPr>
          <p:cNvPr id="36874" name="Text Box 28"/>
          <p:cNvSpPr txBox="1">
            <a:spLocks noChangeArrowheads="1"/>
          </p:cNvSpPr>
          <p:nvPr/>
        </p:nvSpPr>
        <p:spPr bwMode="auto">
          <a:xfrm rot="-3504247">
            <a:off x="3841750" y="2765425"/>
            <a:ext cx="2863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 dirty="0">
                <a:solidFill>
                  <a:srgbClr val="004D9A"/>
                </a:solidFill>
                <a:latin typeface="Tahoma" pitchFamily="34" charset="0"/>
              </a:rPr>
              <a:t>Federative  political order</a:t>
            </a:r>
            <a:r>
              <a:rPr lang="en-US" dirty="0">
                <a:solidFill>
                  <a:srgbClr val="004D9A"/>
                </a:solidFill>
                <a:latin typeface="Tahoma" pitchFamily="34" charset="0"/>
              </a:rPr>
              <a:t> </a:t>
            </a:r>
            <a:endParaRPr lang="ru-RU" dirty="0">
              <a:solidFill>
                <a:srgbClr val="004D9A"/>
              </a:solidFill>
              <a:latin typeface="Tahoma" pitchFamily="34" charset="0"/>
            </a:endParaRPr>
          </a:p>
        </p:txBody>
      </p:sp>
      <p:sp>
        <p:nvSpPr>
          <p:cNvPr id="36875" name="Text Box 29"/>
          <p:cNvSpPr txBox="1">
            <a:spLocks noChangeArrowheads="1"/>
          </p:cNvSpPr>
          <p:nvPr/>
        </p:nvSpPr>
        <p:spPr bwMode="auto">
          <a:xfrm rot="3565149">
            <a:off x="5608638" y="2955925"/>
            <a:ext cx="3005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 dirty="0">
                <a:solidFill>
                  <a:srgbClr val="004D9A"/>
                </a:solidFill>
                <a:latin typeface="Tahoma" pitchFamily="34" charset="0"/>
              </a:rPr>
              <a:t>Ideology of </a:t>
            </a:r>
            <a:r>
              <a:rPr lang="en-US" b="1" i="1" dirty="0" err="1">
                <a:solidFill>
                  <a:srgbClr val="004D9A"/>
                </a:solidFill>
                <a:latin typeface="Tahoma" pitchFamily="34" charset="0"/>
              </a:rPr>
              <a:t>subsidiarity</a:t>
            </a:r>
            <a:r>
              <a:rPr lang="en-US" dirty="0">
                <a:solidFill>
                  <a:srgbClr val="004D9A"/>
                </a:solidFill>
                <a:latin typeface="Tahoma" pitchFamily="34" charset="0"/>
              </a:rPr>
              <a:t> </a:t>
            </a:r>
            <a:endParaRPr lang="ru-RU" dirty="0">
              <a:solidFill>
                <a:srgbClr val="004D9A"/>
              </a:solidFill>
              <a:latin typeface="Tahoma" pitchFamily="34" charset="0"/>
            </a:endParaRPr>
          </a:p>
        </p:txBody>
      </p:sp>
      <p:sp>
        <p:nvSpPr>
          <p:cNvPr id="36876" name="Text Box 30"/>
          <p:cNvSpPr txBox="1">
            <a:spLocks noChangeArrowheads="1"/>
          </p:cNvSpPr>
          <p:nvPr/>
        </p:nvSpPr>
        <p:spPr bwMode="auto">
          <a:xfrm>
            <a:off x="5165725" y="4365625"/>
            <a:ext cx="2166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rgbClr val="004D9A"/>
                </a:solidFill>
                <a:latin typeface="Tahoma" pitchFamily="34" charset="0"/>
              </a:rPr>
              <a:t>Market economy</a:t>
            </a:r>
            <a:r>
              <a:rPr lang="en-US" dirty="0">
                <a:solidFill>
                  <a:srgbClr val="004D9A"/>
                </a:solidFill>
                <a:latin typeface="Tahoma" pitchFamily="34" charset="0"/>
              </a:rPr>
              <a:t> </a:t>
            </a:r>
            <a:endParaRPr lang="ru-RU" dirty="0">
              <a:solidFill>
                <a:srgbClr val="004D9A"/>
              </a:solidFill>
              <a:latin typeface="Tahoma" pitchFamily="34" charset="0"/>
            </a:endParaRPr>
          </a:p>
        </p:txBody>
      </p:sp>
      <p:sp>
        <p:nvSpPr>
          <p:cNvPr id="36877" name="AutoShape 20"/>
          <p:cNvSpPr>
            <a:spLocks noChangeArrowheads="1"/>
          </p:cNvSpPr>
          <p:nvPr/>
        </p:nvSpPr>
        <p:spPr bwMode="auto">
          <a:xfrm rot="10800000">
            <a:off x="1692275" y="2205038"/>
            <a:ext cx="2520950" cy="2160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dirty="0">
                <a:solidFill>
                  <a:srgbClr val="004D9A"/>
                </a:solidFill>
                <a:latin typeface="Tahoma" pitchFamily="34" charset="0"/>
              </a:rPr>
              <a:t>X</a:t>
            </a:r>
            <a:endParaRPr lang="ru-RU" sz="4000" dirty="0">
              <a:solidFill>
                <a:srgbClr val="004D9A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DC85F7-C2DF-4CAA-B1FF-485EFD1EB5D9}" type="slidenum">
              <a:rPr lang="ru-RU"/>
              <a:pPr/>
              <a:t>14</a:t>
            </a:fld>
            <a:endParaRPr lang="ru-RU"/>
          </a:p>
        </p:txBody>
      </p:sp>
      <p:sp>
        <p:nvSpPr>
          <p:cNvPr id="38915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cs-CZ" sz="140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476672"/>
            <a:ext cx="8229600" cy="1008112"/>
          </a:xfrm>
        </p:spPr>
        <p:txBody>
          <a:bodyPr/>
          <a:lstStyle/>
          <a:p>
            <a:r>
              <a:rPr lang="en-US" sz="3200" b="1" dirty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X- and Y-institutions </a:t>
            </a:r>
            <a:r>
              <a:rPr lang="ru-RU" sz="3200" b="1" dirty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b="1" dirty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 b="1" dirty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the economy</a:t>
            </a:r>
            <a:r>
              <a:rPr lang="ru-RU" sz="3200" b="1" dirty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dirty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and their </a:t>
            </a:r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functions</a:t>
            </a:r>
            <a:endParaRPr lang="ru-RU" sz="32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38947" name="Group 35"/>
          <p:cNvGraphicFramePr>
            <a:graphicFrameLocks noGrp="1"/>
          </p:cNvGraphicFramePr>
          <p:nvPr/>
        </p:nvGraphicFramePr>
        <p:xfrm>
          <a:off x="395288" y="1628775"/>
          <a:ext cx="8229600" cy="4876800"/>
        </p:xfrm>
        <a:graphic>
          <a:graphicData uri="http://schemas.openxmlformats.org/drawingml/2006/table">
            <a:tbl>
              <a:tblPr/>
              <a:tblGrid>
                <a:gridCol w="3097212"/>
                <a:gridCol w="2735263"/>
                <a:gridCol w="2397125"/>
              </a:tblGrid>
              <a:tr h="665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Functions of institutions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institutions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institutions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 Fixing of goods  (property rights system)</a:t>
                      </a:r>
                      <a:endParaRPr kumimoji="0" 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Supreme conditional ownership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Private ownership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 Transfer of goods</a:t>
                      </a:r>
                      <a:endParaRPr kumimoji="0" 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Redistribution (accumulation-coordination-distribution)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Exchange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(buying-selling)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 Interactions between economic agents</a:t>
                      </a:r>
                      <a:endParaRPr kumimoji="0" 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Cooperation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Competition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 Labor system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Employed (unlimited term)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labor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Contract (short and medium term) labor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 Feed-back signals (effectiveness indexes)</a:t>
                      </a:r>
                      <a:endParaRPr kumimoji="0" 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Cost limitation 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-efficiency)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Profit maximization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D9A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(Y-efficiency)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D9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5576"/>
          </a:xfrm>
        </p:spPr>
        <p:txBody>
          <a:bodyPr/>
          <a:lstStyle/>
          <a:p>
            <a:r>
              <a:rPr lang="en-US" sz="3200" b="1" dirty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Combinations of X- and Y-matrices</a:t>
            </a:r>
            <a:endParaRPr lang="ru-RU" sz="32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061" name="Rectangle 16"/>
          <p:cNvSpPr>
            <a:spLocks noGrp="1" noChangeArrowheads="1"/>
          </p:cNvSpPr>
          <p:nvPr>
            <p:ph sz="half" idx="1"/>
          </p:nvPr>
        </p:nvSpPr>
        <p:spPr>
          <a:xfrm>
            <a:off x="457200" y="1981200"/>
            <a:ext cx="4114800" cy="38862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dirty="0"/>
              <a:t>      </a:t>
            </a:r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  </a:t>
            </a:r>
            <a:r>
              <a:rPr lang="en-US" b="1" dirty="0" smtClean="0">
                <a:solidFill>
                  <a:srgbClr val="004D9A"/>
                </a:solidFill>
              </a:rPr>
              <a:t>X – dominant</a:t>
            </a:r>
          </a:p>
          <a:p>
            <a:pPr>
              <a:lnSpc>
                <a:spcPct val="80000"/>
              </a:lnSpc>
              <a:buNone/>
            </a:pPr>
            <a:r>
              <a:rPr lang="en-US" b="1" dirty="0" smtClean="0">
                <a:solidFill>
                  <a:srgbClr val="004D9A"/>
                </a:solidFill>
              </a:rPr>
              <a:t>	  Y- complementary</a:t>
            </a:r>
          </a:p>
          <a:p>
            <a:pPr>
              <a:lnSpc>
                <a:spcPct val="80000"/>
              </a:lnSpc>
              <a:buNone/>
            </a:pPr>
            <a:r>
              <a:rPr lang="en-US" sz="2200" dirty="0" smtClean="0">
                <a:solidFill>
                  <a:srgbClr val="004D9A"/>
                </a:solidFill>
              </a:rPr>
              <a:t>    </a:t>
            </a:r>
          </a:p>
          <a:p>
            <a:pPr>
              <a:lnSpc>
                <a:spcPct val="80000"/>
              </a:lnSpc>
              <a:buNone/>
            </a:pPr>
            <a:r>
              <a:rPr lang="en-US" sz="2200" dirty="0" smtClean="0">
                <a:solidFill>
                  <a:srgbClr val="004D9A"/>
                </a:solidFill>
              </a:rPr>
              <a:t>(Russia, China, most Latin American &amp; Asian countries)</a:t>
            </a:r>
            <a:endParaRPr lang="en-US" sz="2200" dirty="0">
              <a:solidFill>
                <a:srgbClr val="004D9A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r>
              <a:rPr lang="en-US" dirty="0"/>
              <a:t>       </a:t>
            </a:r>
          </a:p>
          <a:p>
            <a:pPr>
              <a:lnSpc>
                <a:spcPct val="80000"/>
              </a:lnSpc>
              <a:buNone/>
            </a:pPr>
            <a:r>
              <a:rPr lang="en-US" dirty="0"/>
              <a:t>				</a:t>
            </a:r>
            <a:endParaRPr lang="ru-RU" dirty="0"/>
          </a:p>
        </p:txBody>
      </p:sp>
      <p:sp>
        <p:nvSpPr>
          <p:cNvPr id="19" name="Content Placeholder 18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244280" cy="3886200"/>
          </a:xfrm>
          <a:ln>
            <a:noFill/>
          </a:ln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004D9A"/>
                </a:solidFill>
              </a:rPr>
              <a:t>Y – dominant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4D9A"/>
                </a:solidFill>
              </a:rPr>
              <a:t>	X – complementary</a:t>
            </a:r>
          </a:p>
          <a:p>
            <a:pPr>
              <a:spcBef>
                <a:spcPts val="0"/>
              </a:spcBef>
              <a:buNone/>
            </a:pPr>
            <a:endParaRPr lang="en-US" sz="2200" dirty="0" smtClean="0">
              <a:solidFill>
                <a:srgbClr val="004D9A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200" dirty="0" smtClean="0">
                <a:solidFill>
                  <a:srgbClr val="004D9A"/>
                </a:solidFill>
              </a:rPr>
              <a:t>(European and North American                                         countries)</a:t>
            </a:r>
            <a:endParaRPr lang="cs-CZ" sz="2200" dirty="0">
              <a:solidFill>
                <a:srgbClr val="004D9A"/>
              </a:solidFill>
            </a:endParaRPr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DFEE8F-9D45-4C98-9869-813B7F043773}" type="slidenum">
              <a:rPr lang="ru-RU"/>
              <a:pPr/>
              <a:t>15</a:t>
            </a:fld>
            <a:endParaRPr lang="ru-RU"/>
          </a:p>
        </p:txBody>
      </p:sp>
      <p:sp>
        <p:nvSpPr>
          <p:cNvPr id="45059" name="Slide Number Placeholder 6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cs-CZ" sz="1400"/>
          </a:p>
        </p:txBody>
      </p:sp>
      <p:sp>
        <p:nvSpPr>
          <p:cNvPr id="45062" name="Rectangle 59"/>
          <p:cNvSpPr>
            <a:spLocks noChangeArrowheads="1"/>
          </p:cNvSpPr>
          <p:nvPr/>
        </p:nvSpPr>
        <p:spPr bwMode="auto">
          <a:xfrm>
            <a:off x="468313" y="1628774"/>
            <a:ext cx="8229600" cy="460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45063" name="AutoShape 60"/>
          <p:cNvSpPr>
            <a:spLocks noChangeArrowheads="1"/>
          </p:cNvSpPr>
          <p:nvPr/>
        </p:nvSpPr>
        <p:spPr bwMode="auto">
          <a:xfrm rot="10800000">
            <a:off x="1619250" y="1989138"/>
            <a:ext cx="2743200" cy="2243137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/>
              <a:t>   </a:t>
            </a:r>
            <a:endParaRPr lang="ru-RU"/>
          </a:p>
        </p:txBody>
      </p:sp>
      <p:sp>
        <p:nvSpPr>
          <p:cNvPr id="45064" name="AutoShape 61"/>
          <p:cNvSpPr>
            <a:spLocks noChangeArrowheads="1"/>
          </p:cNvSpPr>
          <p:nvPr/>
        </p:nvSpPr>
        <p:spPr bwMode="auto">
          <a:xfrm>
            <a:off x="5364163" y="2133600"/>
            <a:ext cx="2743200" cy="21717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/>
              <a:t>   </a:t>
            </a:r>
            <a:endParaRPr lang="ru-RU"/>
          </a:p>
        </p:txBody>
      </p:sp>
      <p:grpSp>
        <p:nvGrpSpPr>
          <p:cNvPr id="45065" name="Group 15"/>
          <p:cNvGrpSpPr>
            <a:grpSpLocks/>
          </p:cNvGrpSpPr>
          <p:nvPr/>
        </p:nvGrpSpPr>
        <p:grpSpPr bwMode="auto">
          <a:xfrm>
            <a:off x="2268538" y="1989137"/>
            <a:ext cx="1439862" cy="1838308"/>
            <a:chOff x="2267744" y="1988840"/>
            <a:chExt cx="1440159" cy="1838612"/>
          </a:xfrm>
        </p:grpSpPr>
        <p:sp>
          <p:nvSpPr>
            <p:cNvPr id="45066" name="AutoShape 62"/>
            <p:cNvSpPr>
              <a:spLocks noChangeArrowheads="1"/>
            </p:cNvSpPr>
            <p:nvPr/>
          </p:nvSpPr>
          <p:spPr bwMode="auto">
            <a:xfrm>
              <a:off x="2267744" y="1988840"/>
              <a:ext cx="1440159" cy="1080120"/>
            </a:xfrm>
            <a:prstGeom prst="triangle">
              <a:avLst>
                <a:gd name="adj" fmla="val 43287"/>
              </a:avLst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dirty="0"/>
                <a:t> </a:t>
              </a:r>
              <a:r>
                <a:rPr lang="ru-RU" sz="1200" dirty="0"/>
                <a:t> </a:t>
              </a:r>
              <a:r>
                <a:rPr lang="en-US" sz="1200" dirty="0"/>
                <a:t> </a:t>
              </a:r>
              <a:r>
                <a:rPr lang="ru-RU" sz="1200" dirty="0"/>
                <a:t>  </a:t>
              </a:r>
              <a:r>
                <a:rPr lang="en-US" sz="2000" b="1" dirty="0">
                  <a:solidFill>
                    <a:srgbClr val="004D9A"/>
                  </a:solidFill>
                </a:rPr>
                <a:t>Y</a:t>
              </a:r>
              <a:endParaRPr lang="ru-RU" dirty="0">
                <a:solidFill>
                  <a:srgbClr val="004D9A"/>
                </a:solidFill>
              </a:endParaRPr>
            </a:p>
          </p:txBody>
        </p:sp>
        <p:sp>
          <p:nvSpPr>
            <p:cNvPr id="45067" name="Rectangle 63"/>
            <p:cNvSpPr>
              <a:spLocks noChangeArrowheads="1"/>
            </p:cNvSpPr>
            <p:nvPr/>
          </p:nvSpPr>
          <p:spPr bwMode="auto">
            <a:xfrm>
              <a:off x="2771775" y="3119449"/>
              <a:ext cx="526215" cy="708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4000" b="1" dirty="0">
                  <a:solidFill>
                    <a:srgbClr val="004D9A"/>
                  </a:solidFill>
                </a:rPr>
                <a:t>X</a:t>
              </a:r>
            </a:p>
          </p:txBody>
        </p:sp>
      </p:grpSp>
      <p:sp>
        <p:nvSpPr>
          <p:cNvPr id="45068" name="Rectangle 64"/>
          <p:cNvSpPr>
            <a:spLocks noChangeArrowheads="1"/>
          </p:cNvSpPr>
          <p:nvPr/>
        </p:nvSpPr>
        <p:spPr bwMode="auto">
          <a:xfrm>
            <a:off x="6443663" y="2492375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4000" b="1" dirty="0">
                <a:solidFill>
                  <a:srgbClr val="004D9A"/>
                </a:solidFill>
              </a:rPr>
              <a:t>Y</a:t>
            </a:r>
          </a:p>
        </p:txBody>
      </p:sp>
      <p:sp>
        <p:nvSpPr>
          <p:cNvPr id="45069" name="Rectangle 65"/>
          <p:cNvSpPr>
            <a:spLocks noChangeArrowheads="1"/>
          </p:cNvSpPr>
          <p:nvPr/>
        </p:nvSpPr>
        <p:spPr bwMode="auto">
          <a:xfrm>
            <a:off x="0" y="0"/>
            <a:ext cx="3127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>
                <a:cs typeface="Times New Roman" pitchFamily="18" charset="0"/>
              </a:rPr>
              <a:t>   </a:t>
            </a:r>
            <a:endParaRPr lang="en-US"/>
          </a:p>
        </p:txBody>
      </p:sp>
      <p:sp>
        <p:nvSpPr>
          <p:cNvPr id="45070" name="Rectangle 66"/>
          <p:cNvSpPr>
            <a:spLocks noChangeArrowheads="1"/>
          </p:cNvSpPr>
          <p:nvPr/>
        </p:nvSpPr>
        <p:spPr bwMode="auto">
          <a:xfrm>
            <a:off x="0" y="0"/>
            <a:ext cx="3127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>
                <a:cs typeface="Times New Roman" pitchFamily="18" charset="0"/>
              </a:rPr>
              <a:t>   </a:t>
            </a:r>
            <a:endParaRPr lang="en-US"/>
          </a:p>
        </p:txBody>
      </p:sp>
      <p:sp>
        <p:nvSpPr>
          <p:cNvPr id="45071" name="AutoShape 67"/>
          <p:cNvSpPr>
            <a:spLocks noChangeArrowheads="1"/>
          </p:cNvSpPr>
          <p:nvPr/>
        </p:nvSpPr>
        <p:spPr bwMode="auto">
          <a:xfrm rot="10800000">
            <a:off x="6011863" y="3284538"/>
            <a:ext cx="1439862" cy="1028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 dirty="0">
                <a:solidFill>
                  <a:srgbClr val="004D9A"/>
                </a:solidFill>
              </a:rPr>
              <a:t>   X</a:t>
            </a:r>
            <a:endParaRPr lang="ru-RU" dirty="0">
              <a:solidFill>
                <a:srgbClr val="004D9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9FED53-906E-4C3E-B4FD-144DCE16B28D}" type="slidenum">
              <a:rPr lang="ru-RU"/>
              <a:pPr/>
              <a:t>16</a:t>
            </a:fld>
            <a:endParaRPr lang="ru-RU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673"/>
            <a:ext cx="8229600" cy="792087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Russia: interpretation</a:t>
            </a:r>
            <a:endParaRPr lang="ru-RU" sz="2400" b="1" dirty="0">
              <a:solidFill>
                <a:srgbClr val="004D9A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0768"/>
            <a:ext cx="8589962" cy="4896521"/>
          </a:xfrm>
        </p:spPr>
        <p:txBody>
          <a:bodyPr/>
          <a:lstStyle/>
          <a:p>
            <a:r>
              <a:rPr lang="en-US" sz="2400" dirty="0" smtClean="0">
                <a:solidFill>
                  <a:srgbClr val="0054A8"/>
                </a:solidFill>
              </a:rPr>
              <a:t>X-matrix institutions have historically prevailed in Russia. Banking has always been dominated by the state. </a:t>
            </a:r>
          </a:p>
          <a:p>
            <a:r>
              <a:rPr lang="en-US" sz="2400" dirty="0" smtClean="0">
                <a:solidFill>
                  <a:srgbClr val="0054A8"/>
                </a:solidFill>
              </a:rPr>
              <a:t>Y-matrix institutions play complementary, auxiliary role by filling gaps left by redistribution </a:t>
            </a:r>
          </a:p>
          <a:p>
            <a:r>
              <a:rPr lang="en-US" sz="2400" dirty="0" smtClean="0">
                <a:solidFill>
                  <a:srgbClr val="0054A8"/>
                </a:solidFill>
              </a:rPr>
              <a:t>An attempt to replace centralized allocation of resources by market-led mechanisms failed. Private banks proved to be unfit; they destroyed value instead of creating it. </a:t>
            </a:r>
            <a:endParaRPr lang="ru-RU" sz="2400" dirty="0">
              <a:solidFill>
                <a:srgbClr val="0054A8"/>
              </a:solidFill>
            </a:endParaRPr>
          </a:p>
          <a:p>
            <a:r>
              <a:rPr lang="en-US" sz="2400" dirty="0" smtClean="0">
                <a:solidFill>
                  <a:srgbClr val="0054A8"/>
                </a:solidFill>
              </a:rPr>
              <a:t>Growth of market share of state-owned banks reflects recovery of the X-matrix</a:t>
            </a:r>
            <a:r>
              <a:rPr lang="ru-RU" sz="2400" dirty="0" smtClean="0">
                <a:solidFill>
                  <a:srgbClr val="0054A8"/>
                </a:solidFill>
              </a:rPr>
              <a:t> </a:t>
            </a:r>
            <a:r>
              <a:rPr lang="en-US" sz="2400" dirty="0" smtClean="0">
                <a:solidFill>
                  <a:srgbClr val="0054A8"/>
                </a:solidFill>
              </a:rPr>
              <a:t>institutions.</a:t>
            </a:r>
            <a:endParaRPr lang="ru-RU" sz="2400" dirty="0">
              <a:solidFill>
                <a:srgbClr val="0054A8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CE8F86-8D80-446B-B926-AD44B473E152}" type="slidenum">
              <a:rPr lang="ru-RU"/>
              <a:pPr/>
              <a:t>17</a:t>
            </a:fld>
            <a:endParaRPr lang="ru-RU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8681"/>
            <a:ext cx="8229600" cy="115212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Central and Eastern Europe: interpretation</a:t>
            </a:r>
            <a:endParaRPr lang="ru-RU" sz="3200" b="1" dirty="0">
              <a:solidFill>
                <a:srgbClr val="004D9A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800"/>
            <a:ext cx="8229600" cy="4680520"/>
          </a:xfrm>
        </p:spPr>
        <p:txBody>
          <a:bodyPr/>
          <a:lstStyle/>
          <a:p>
            <a:r>
              <a:rPr lang="en-US" sz="2400" dirty="0" smtClean="0">
                <a:solidFill>
                  <a:srgbClr val="0054A8"/>
                </a:solidFill>
              </a:rPr>
              <a:t>In CEE countries the institutions of Y</a:t>
            </a:r>
            <a:r>
              <a:rPr lang="ru-RU" sz="2400" dirty="0" smtClean="0">
                <a:solidFill>
                  <a:srgbClr val="0054A8"/>
                </a:solidFill>
              </a:rPr>
              <a:t>-</a:t>
            </a:r>
            <a:r>
              <a:rPr lang="en-US" sz="2400" dirty="0" smtClean="0">
                <a:solidFill>
                  <a:srgbClr val="0054A8"/>
                </a:solidFill>
              </a:rPr>
              <a:t>matrix used to prevail</a:t>
            </a:r>
            <a:r>
              <a:rPr lang="ru-RU" sz="2400" dirty="0" smtClean="0">
                <a:solidFill>
                  <a:srgbClr val="0054A8"/>
                </a:solidFill>
              </a:rPr>
              <a:t> </a:t>
            </a:r>
            <a:endParaRPr lang="ru-RU" sz="2400" dirty="0">
              <a:solidFill>
                <a:srgbClr val="0054A8"/>
              </a:solidFill>
            </a:endParaRPr>
          </a:p>
          <a:p>
            <a:r>
              <a:rPr lang="en-US" sz="2400" dirty="0" smtClean="0">
                <a:solidFill>
                  <a:srgbClr val="0054A8"/>
                </a:solidFill>
              </a:rPr>
              <a:t>After the WW2, X-matrix institutions were imposed by the USSR</a:t>
            </a:r>
            <a:endParaRPr lang="ru-RU" sz="2400" dirty="0">
              <a:solidFill>
                <a:srgbClr val="0054A8"/>
              </a:solidFill>
            </a:endParaRPr>
          </a:p>
          <a:p>
            <a:r>
              <a:rPr lang="en-US" sz="2400" dirty="0" smtClean="0">
                <a:solidFill>
                  <a:srgbClr val="0054A8"/>
                </a:solidFill>
              </a:rPr>
              <a:t>After the fall of the Berlin Wall and the waning of USSR influence, the “normal” institutional matrix recovered</a:t>
            </a:r>
            <a:endParaRPr lang="ru-RU" sz="2400" dirty="0">
              <a:solidFill>
                <a:srgbClr val="0054A8"/>
              </a:solidFill>
            </a:endParaRPr>
          </a:p>
          <a:p>
            <a:r>
              <a:rPr lang="en-US" sz="2400" dirty="0" smtClean="0">
                <a:solidFill>
                  <a:srgbClr val="0054A8"/>
                </a:solidFill>
              </a:rPr>
              <a:t>State-owned banks were privatized to foreign direct investors. Resource are allocated in a decentralized way, no directed nor policy lending</a:t>
            </a:r>
            <a:r>
              <a:rPr lang="ru-RU" sz="2400" dirty="0" smtClean="0">
                <a:solidFill>
                  <a:srgbClr val="0054A8"/>
                </a:solidFill>
              </a:rPr>
              <a:t> </a:t>
            </a:r>
            <a:r>
              <a:rPr lang="en-US" sz="2400" dirty="0" smtClean="0">
                <a:solidFill>
                  <a:srgbClr val="0054A8"/>
                </a:solidFill>
              </a:rPr>
              <a:t>takes place. </a:t>
            </a: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D9B7E-0A51-4EDE-8819-AF47DABF7AC3}" type="slidenum">
              <a:rPr lang="ru-RU"/>
              <a:pPr/>
              <a:t>18</a:t>
            </a:fld>
            <a:endParaRPr lang="ru-RU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8681"/>
            <a:ext cx="8229600" cy="936103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China: interpretation</a:t>
            </a:r>
            <a:endParaRPr lang="ru-RU" sz="37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340768"/>
            <a:ext cx="8229600" cy="4894932"/>
          </a:xfrm>
        </p:spPr>
        <p:txBody>
          <a:bodyPr/>
          <a:lstStyle/>
          <a:p>
            <a:r>
              <a:rPr lang="en-US" sz="2400" dirty="0" smtClean="0">
                <a:solidFill>
                  <a:srgbClr val="0054A8"/>
                </a:solidFill>
              </a:rPr>
              <a:t>Like in Russia, X-matrix institutions have historically prevailed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54A8"/>
                </a:solidFill>
              </a:rPr>
              <a:t>Unlike in Russia, the dominant matrix remain intact. Reforms aim at gradually complementing X-matrix institutions by Y-matrix institutions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54A8"/>
                </a:solidFill>
              </a:rPr>
              <a:t>State-controlled banks stand at the core of the financial system</a:t>
            </a:r>
            <a:r>
              <a:rPr lang="ru-RU" sz="2400" dirty="0" smtClean="0">
                <a:solidFill>
                  <a:srgbClr val="0054A8"/>
                </a:solidFill>
              </a:rPr>
              <a:t>.</a:t>
            </a:r>
            <a:r>
              <a:rPr lang="en-US" sz="2400" dirty="0" smtClean="0">
                <a:solidFill>
                  <a:srgbClr val="0054A8"/>
                </a:solidFill>
              </a:rPr>
              <a:t> The government tries to make them more competitive and efficient. But directed political lending prevails over individual market decisions regarding resource allocation.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5E856E-FEE3-404D-AF66-A3F29F2BD559}" type="slidenum">
              <a:rPr lang="ru-RU"/>
              <a:pPr/>
              <a:t>19</a:t>
            </a:fld>
            <a:endParaRPr lang="ru-RU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Conclusions</a:t>
            </a:r>
            <a:endParaRPr lang="ru-RU" sz="32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4D9A"/>
                </a:solidFill>
              </a:rPr>
              <a:t>Market (Y-matrix) institutions grow in Russia, but they remain complementary to the redistributive (X-matrix) institutions</a:t>
            </a:r>
            <a:endParaRPr lang="ru-RU" sz="2400" dirty="0" smtClean="0">
              <a:solidFill>
                <a:srgbClr val="004D9A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54A8"/>
                </a:solidFill>
              </a:rPr>
              <a:t>Financial system again becomes more centralized. The state plays an increasingly important role in resource allocation, through government banking and other regulation. 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54A8"/>
                </a:solidFill>
              </a:rPr>
              <a:t>The financial crisis overturned the balance in favor of the institutions of </a:t>
            </a:r>
            <a:r>
              <a:rPr lang="ru-RU" sz="2400" dirty="0" smtClean="0">
                <a:solidFill>
                  <a:srgbClr val="0054A8"/>
                </a:solidFill>
              </a:rPr>
              <a:t>Х-</a:t>
            </a:r>
            <a:r>
              <a:rPr lang="en-US" sz="2400" dirty="0" smtClean="0">
                <a:solidFill>
                  <a:srgbClr val="0054A8"/>
                </a:solidFill>
              </a:rPr>
              <a:t>economy</a:t>
            </a:r>
            <a:r>
              <a:rPr lang="ru-RU" sz="2400" dirty="0" smtClean="0">
                <a:solidFill>
                  <a:srgbClr val="0054A8"/>
                </a:solidFill>
              </a:rPr>
              <a:t>.</a:t>
            </a:r>
            <a:r>
              <a:rPr lang="en-US" sz="2400" dirty="0" smtClean="0">
                <a:solidFill>
                  <a:srgbClr val="0054A8"/>
                </a:solidFill>
              </a:rPr>
              <a:t> It streamlined the banking sector with its longer-term trends.</a:t>
            </a:r>
            <a:endParaRPr lang="ru-RU" sz="2400" dirty="0" smtClean="0"/>
          </a:p>
          <a:p>
            <a:pPr>
              <a:lnSpc>
                <a:spcPct val="80000"/>
              </a:lnSpc>
            </a:pPr>
            <a:endParaRPr lang="ru-RU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3B9EAF-EC68-4A2F-B7F0-36E5E9E7A629}" type="slidenum">
              <a:rPr lang="ru-RU"/>
              <a:pPr/>
              <a:t>2</a:t>
            </a:fld>
            <a:endParaRPr lang="ru-RU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Research questions</a:t>
            </a:r>
            <a:endParaRPr lang="ru-RU" sz="32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 smtClean="0">
                <a:solidFill>
                  <a:srgbClr val="0054A8"/>
                </a:solidFill>
              </a:rPr>
              <a:t>Has post-Soviet transformation led to an irreversible change in the intrinsic model of financial intermediation and credit allocation?</a:t>
            </a:r>
            <a:endParaRPr lang="ru-RU" sz="2600" dirty="0">
              <a:solidFill>
                <a:srgbClr val="0054A8"/>
              </a:solidFill>
            </a:endParaRPr>
          </a:p>
          <a:p>
            <a:r>
              <a:rPr lang="en-US" sz="2600" dirty="0" smtClean="0">
                <a:solidFill>
                  <a:srgbClr val="0054A8"/>
                </a:solidFill>
              </a:rPr>
              <a:t>What was the impact of the financial crisis?</a:t>
            </a: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9959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Bibliography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43866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dirty="0" err="1" smtClean="0">
                <a:solidFill>
                  <a:srgbClr val="00478E"/>
                </a:solidFill>
              </a:rPr>
              <a:t>Kirdina</a:t>
            </a:r>
            <a:r>
              <a:rPr lang="en-US" sz="2200" dirty="0" smtClean="0">
                <a:solidFill>
                  <a:srgbClr val="00478E"/>
                </a:solidFill>
              </a:rPr>
              <a:t> S. G. (2001), </a:t>
            </a:r>
            <a:r>
              <a:rPr lang="ru-RU" sz="2200" i="1" dirty="0" smtClean="0">
                <a:solidFill>
                  <a:srgbClr val="00478E"/>
                </a:solidFill>
              </a:rPr>
              <a:t>Institutional Matrices and Development in Russia </a:t>
            </a:r>
            <a:r>
              <a:rPr lang="ru-RU" sz="2200" dirty="0" smtClean="0">
                <a:solidFill>
                  <a:srgbClr val="00478E"/>
                </a:solidFill>
              </a:rPr>
              <a:t>(2</a:t>
            </a:r>
            <a:r>
              <a:rPr lang="en-US" sz="2200" dirty="0" err="1" smtClean="0">
                <a:solidFill>
                  <a:srgbClr val="00478E"/>
                </a:solidFill>
              </a:rPr>
              <a:t>nd</a:t>
            </a:r>
            <a:r>
              <a:rPr lang="en-US" sz="2200" dirty="0" smtClean="0">
                <a:solidFill>
                  <a:srgbClr val="00478E"/>
                </a:solidFill>
              </a:rPr>
              <a:t> </a:t>
            </a:r>
            <a:r>
              <a:rPr lang="ru-RU" sz="2200" dirty="0" smtClean="0">
                <a:solidFill>
                  <a:srgbClr val="00478E"/>
                </a:solidFill>
              </a:rPr>
              <a:t>edition)</a:t>
            </a:r>
            <a:r>
              <a:rPr lang="en-US" sz="2200" dirty="0" smtClean="0">
                <a:solidFill>
                  <a:srgbClr val="00478E"/>
                </a:solidFill>
              </a:rPr>
              <a:t>, </a:t>
            </a:r>
            <a:r>
              <a:rPr lang="ru-RU" sz="2200" dirty="0" smtClean="0">
                <a:solidFill>
                  <a:srgbClr val="00478E"/>
                </a:solidFill>
              </a:rPr>
              <a:t>Novosibirsk (</a:t>
            </a:r>
            <a:r>
              <a:rPr lang="en-US" sz="2200" dirty="0" err="1" smtClean="0">
                <a:solidFill>
                  <a:srgbClr val="00478E"/>
                </a:solidFill>
              </a:rPr>
              <a:t>i</a:t>
            </a:r>
            <a:r>
              <a:rPr lang="ru-RU" sz="2200" dirty="0" smtClean="0">
                <a:solidFill>
                  <a:srgbClr val="00478E"/>
                </a:solidFill>
              </a:rPr>
              <a:t>n Russian).</a:t>
            </a:r>
            <a:r>
              <a:rPr lang="en-US" sz="2200" dirty="0" smtClean="0">
                <a:solidFill>
                  <a:srgbClr val="00478E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err="1" smtClean="0">
                <a:solidFill>
                  <a:srgbClr val="00478E"/>
                </a:solidFill>
              </a:rPr>
              <a:t>Kirdina</a:t>
            </a:r>
            <a:r>
              <a:rPr lang="en-US" sz="2200" dirty="0" smtClean="0">
                <a:solidFill>
                  <a:srgbClr val="00478E"/>
                </a:solidFill>
              </a:rPr>
              <a:t> S. (2001), Fundamental Difference in the Transformation Process between Russia and East European Countries  // </a:t>
            </a:r>
            <a:r>
              <a:rPr lang="en-US" sz="2200" i="1" dirty="0" smtClean="0">
                <a:solidFill>
                  <a:srgbClr val="00478E"/>
                </a:solidFill>
              </a:rPr>
              <a:t>Berliner </a:t>
            </a:r>
            <a:r>
              <a:rPr lang="en-US" sz="2200" i="1" dirty="0" err="1" smtClean="0">
                <a:solidFill>
                  <a:srgbClr val="00478E"/>
                </a:solidFill>
              </a:rPr>
              <a:t>Osteuropa</a:t>
            </a:r>
            <a:r>
              <a:rPr lang="en-US" sz="2200" i="1" dirty="0" smtClean="0">
                <a:solidFill>
                  <a:srgbClr val="00478E"/>
                </a:solidFill>
              </a:rPr>
              <a:t> Info</a:t>
            </a:r>
            <a:r>
              <a:rPr lang="en-US" sz="2200" dirty="0" smtClean="0">
                <a:solidFill>
                  <a:srgbClr val="00478E"/>
                </a:solidFill>
              </a:rPr>
              <a:t>, No.16.</a:t>
            </a:r>
            <a:r>
              <a:rPr lang="ru-RU" sz="2200" dirty="0" smtClean="0">
                <a:solidFill>
                  <a:srgbClr val="00478E"/>
                </a:solidFill>
              </a:rPr>
              <a:t> </a:t>
            </a:r>
            <a:endParaRPr lang="en-US" sz="2200" dirty="0" smtClean="0">
              <a:solidFill>
                <a:srgbClr val="00478E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200" dirty="0" err="1" smtClean="0">
                <a:solidFill>
                  <a:srgbClr val="00478E"/>
                </a:solidFill>
              </a:rPr>
              <a:t>Kirdina</a:t>
            </a:r>
            <a:r>
              <a:rPr lang="en-US" sz="2200" dirty="0" smtClean="0">
                <a:solidFill>
                  <a:srgbClr val="00478E"/>
                </a:solidFill>
              </a:rPr>
              <a:t> S. (2010), Institutional matrices theory, in: </a:t>
            </a:r>
            <a:r>
              <a:rPr lang="en-US" sz="2200" i="1" dirty="0" smtClean="0">
                <a:solidFill>
                  <a:srgbClr val="00478E"/>
                </a:solidFill>
              </a:rPr>
              <a:t>Sociological Dictionary</a:t>
            </a:r>
            <a:r>
              <a:rPr lang="en-US" sz="2200" dirty="0" smtClean="0">
                <a:solidFill>
                  <a:srgbClr val="00478E"/>
                </a:solidFill>
              </a:rPr>
              <a:t>, Moscow (in Russian).</a:t>
            </a:r>
            <a:r>
              <a:rPr lang="ru-RU" sz="2200" dirty="0" smtClean="0">
                <a:solidFill>
                  <a:srgbClr val="00478E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200" dirty="0" err="1" smtClean="0">
                <a:solidFill>
                  <a:srgbClr val="00478E"/>
                </a:solidFill>
              </a:rPr>
              <a:t>Vernikov</a:t>
            </a:r>
            <a:r>
              <a:rPr lang="en-US" sz="2200" dirty="0" smtClean="0">
                <a:solidFill>
                  <a:srgbClr val="00478E"/>
                </a:solidFill>
              </a:rPr>
              <a:t> A., </a:t>
            </a:r>
            <a:r>
              <a:rPr lang="en-US" sz="2200" dirty="0" err="1" smtClean="0">
                <a:solidFill>
                  <a:srgbClr val="00478E"/>
                </a:solidFill>
              </a:rPr>
              <a:t>Kirdina</a:t>
            </a:r>
            <a:r>
              <a:rPr lang="en-US" sz="2200" dirty="0" smtClean="0">
                <a:solidFill>
                  <a:srgbClr val="00478E"/>
                </a:solidFill>
              </a:rPr>
              <a:t> S. </a:t>
            </a:r>
            <a:r>
              <a:rPr lang="ru-RU" sz="2200" dirty="0" smtClean="0">
                <a:solidFill>
                  <a:srgbClr val="00478E"/>
                </a:solidFill>
              </a:rPr>
              <a:t>(2010). </a:t>
            </a:r>
            <a:r>
              <a:rPr lang="en-US" sz="2200" dirty="0" smtClean="0">
                <a:solidFill>
                  <a:srgbClr val="00478E"/>
                </a:solidFill>
              </a:rPr>
              <a:t>Evolution of banking in X- and Y-economies </a:t>
            </a:r>
            <a:r>
              <a:rPr lang="ru-RU" sz="2200" dirty="0" smtClean="0">
                <a:solidFill>
                  <a:srgbClr val="00478E"/>
                </a:solidFill>
              </a:rPr>
              <a:t>/</a:t>
            </a:r>
            <a:r>
              <a:rPr lang="en-US" sz="2200" dirty="0" smtClean="0">
                <a:solidFill>
                  <a:srgbClr val="00478E"/>
                </a:solidFill>
              </a:rPr>
              <a:t>Evolutionary economics and finances: innovation, competition and economic growth. Moscow, 2010 (In Russian)</a:t>
            </a:r>
          </a:p>
          <a:p>
            <a:pPr>
              <a:lnSpc>
                <a:spcPct val="80000"/>
              </a:lnSpc>
            </a:pPr>
            <a:r>
              <a:rPr lang="en-US" sz="2200" dirty="0" err="1" smtClean="0">
                <a:solidFill>
                  <a:srgbClr val="00478E"/>
                </a:solidFill>
              </a:rPr>
              <a:t>Vernikov</a:t>
            </a:r>
            <a:r>
              <a:rPr lang="en-US" sz="2200" dirty="0" smtClean="0">
                <a:solidFill>
                  <a:srgbClr val="00478E"/>
                </a:solidFill>
              </a:rPr>
              <a:t> A. </a:t>
            </a:r>
            <a:r>
              <a:rPr lang="ru-RU" sz="2200" dirty="0" smtClean="0">
                <a:solidFill>
                  <a:srgbClr val="00478E"/>
                </a:solidFill>
              </a:rPr>
              <a:t>(2010) </a:t>
            </a:r>
            <a:r>
              <a:rPr lang="en-US" sz="2200" dirty="0" smtClean="0">
                <a:solidFill>
                  <a:srgbClr val="00478E"/>
                </a:solidFill>
              </a:rPr>
              <a:t>Russian banking: A comeback of the state. - Economics Working Paper No.104, UCL SSEES Centre for Comparative Economics, London</a:t>
            </a:r>
            <a:r>
              <a:rPr lang="ru-RU" sz="2200" dirty="0" smtClean="0">
                <a:solidFill>
                  <a:srgbClr val="00478E"/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200" dirty="0" err="1" smtClean="0">
                <a:solidFill>
                  <a:srgbClr val="004D9A"/>
                </a:solidFill>
              </a:rPr>
              <a:t>Vernikov</a:t>
            </a:r>
            <a:r>
              <a:rPr lang="en-US" sz="2200" dirty="0" smtClean="0">
                <a:solidFill>
                  <a:srgbClr val="004D9A"/>
                </a:solidFill>
              </a:rPr>
              <a:t> A. (2011), Government banking in Russia: Magnitude and new features, </a:t>
            </a:r>
            <a:r>
              <a:rPr lang="en-US" sz="2200" i="1" dirty="0" smtClean="0">
                <a:solidFill>
                  <a:srgbClr val="004D9A"/>
                </a:solidFill>
              </a:rPr>
              <a:t>IWH Discussion </a:t>
            </a:r>
            <a:r>
              <a:rPr lang="en-US" sz="2200" i="1" smtClean="0">
                <a:solidFill>
                  <a:srgbClr val="004D9A"/>
                </a:solidFill>
              </a:rPr>
              <a:t>Papers. </a:t>
            </a:r>
            <a:r>
              <a:rPr lang="en-US" sz="2200" smtClean="0">
                <a:solidFill>
                  <a:srgbClr val="004D9A"/>
                </a:solidFill>
              </a:rPr>
              <a:t>August</a:t>
            </a:r>
            <a:r>
              <a:rPr lang="en-US" sz="2200" dirty="0" smtClean="0">
                <a:solidFill>
                  <a:srgbClr val="004D9A"/>
                </a:solidFill>
              </a:rPr>
              <a:t>,  </a:t>
            </a:r>
            <a:r>
              <a:rPr lang="en-US" sz="2200" dirty="0" smtClean="0">
                <a:solidFill>
                  <a:srgbClr val="004D9A"/>
                </a:solidFill>
              </a:rPr>
              <a:t>No. </a:t>
            </a:r>
            <a:r>
              <a:rPr lang="en-US" sz="2200" dirty="0" smtClean="0">
                <a:solidFill>
                  <a:srgbClr val="004D9A"/>
                </a:solidFill>
              </a:rPr>
              <a:t>13.</a:t>
            </a:r>
            <a:endParaRPr lang="ru-RU" sz="2200" dirty="0" smtClean="0">
              <a:solidFill>
                <a:srgbClr val="004D9A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896603-7B89-4AE9-9A4D-00DA0CA5692E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55326B-7098-4B03-A6D9-B1A394E590E1}" type="slidenum">
              <a:rPr lang="ru-RU"/>
              <a:pPr/>
              <a:t>3</a:t>
            </a:fld>
            <a:endParaRPr lang="ru-RU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9959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Outline</a:t>
            </a:r>
            <a:endParaRPr lang="ru-RU" sz="32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3886200"/>
          </a:xfrm>
        </p:spPr>
        <p:txBody>
          <a:bodyPr/>
          <a:lstStyle/>
          <a:p>
            <a:r>
              <a:rPr lang="en-US" sz="2700" dirty="0" smtClean="0">
                <a:solidFill>
                  <a:srgbClr val="0054A8"/>
                </a:solidFill>
              </a:rPr>
              <a:t>Financial intermediation reforms in post-Soviet Russia </a:t>
            </a:r>
            <a:r>
              <a:rPr lang="ru-RU" sz="2700" dirty="0" smtClean="0">
                <a:solidFill>
                  <a:srgbClr val="0054A8"/>
                </a:solidFill>
              </a:rPr>
              <a:t>(19</a:t>
            </a:r>
            <a:r>
              <a:rPr lang="en-US" sz="2700" dirty="0" smtClean="0">
                <a:solidFill>
                  <a:srgbClr val="0054A8"/>
                </a:solidFill>
              </a:rPr>
              <a:t>91</a:t>
            </a:r>
            <a:r>
              <a:rPr lang="ru-RU" sz="2700" dirty="0" smtClean="0">
                <a:solidFill>
                  <a:srgbClr val="0054A8"/>
                </a:solidFill>
              </a:rPr>
              <a:t>-</a:t>
            </a:r>
            <a:r>
              <a:rPr lang="en-US" sz="2700" dirty="0" smtClean="0">
                <a:solidFill>
                  <a:srgbClr val="0054A8"/>
                </a:solidFill>
              </a:rPr>
              <a:t> …</a:t>
            </a:r>
            <a:r>
              <a:rPr lang="ru-RU" sz="2700" dirty="0" smtClean="0">
                <a:solidFill>
                  <a:srgbClr val="0054A8"/>
                </a:solidFill>
              </a:rPr>
              <a:t>)</a:t>
            </a:r>
            <a:endParaRPr lang="ru-RU" sz="2700" dirty="0">
              <a:solidFill>
                <a:srgbClr val="0054A8"/>
              </a:solidFill>
            </a:endParaRPr>
          </a:p>
          <a:p>
            <a:r>
              <a:rPr lang="en-US" sz="2700" dirty="0" smtClean="0">
                <a:solidFill>
                  <a:srgbClr val="0054A8"/>
                </a:solidFill>
              </a:rPr>
              <a:t>International context: Russia compared to Central &amp; Eastern Europe and China</a:t>
            </a:r>
          </a:p>
          <a:p>
            <a:r>
              <a:rPr lang="en-US" sz="2700" dirty="0" smtClean="0">
                <a:solidFill>
                  <a:srgbClr val="0054A8"/>
                </a:solidFill>
              </a:rPr>
              <a:t>Interpretation based on the theory of institutional matrices</a:t>
            </a:r>
            <a:endParaRPr lang="ru-RU" sz="2700" dirty="0">
              <a:solidFill>
                <a:srgbClr val="0054A8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B73B1D-94B1-4538-95FA-142ECF0C4C6E}" type="slidenum">
              <a:rPr lang="ru-RU"/>
              <a:pPr/>
              <a:t>4</a:t>
            </a:fld>
            <a:endParaRPr lang="ru-RU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424862" cy="13716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Stage 1 (from </a:t>
            </a:r>
            <a:r>
              <a:rPr lang="ru-RU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</a:t>
            </a:r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91 until 1998): State withdrawal from financial intermediation</a:t>
            </a:r>
            <a:endParaRPr lang="ru-RU" sz="32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3886200"/>
          </a:xfrm>
        </p:spPr>
        <p:txBody>
          <a:bodyPr/>
          <a:lstStyle/>
          <a:p>
            <a:r>
              <a:rPr lang="en-US" sz="2700" dirty="0" smtClean="0">
                <a:solidFill>
                  <a:srgbClr val="0054A8"/>
                </a:solidFill>
              </a:rPr>
              <a:t>Appropriation of state-owned banks by private persons, mainly insiders</a:t>
            </a:r>
            <a:r>
              <a:rPr lang="ru-RU" sz="2700" dirty="0" smtClean="0">
                <a:solidFill>
                  <a:srgbClr val="0054A8"/>
                </a:solidFill>
              </a:rPr>
              <a:t>;</a:t>
            </a:r>
            <a:endParaRPr lang="ru-RU" sz="2700" dirty="0">
              <a:solidFill>
                <a:srgbClr val="0054A8"/>
              </a:solidFill>
            </a:endParaRPr>
          </a:p>
          <a:p>
            <a:r>
              <a:rPr lang="en-US" sz="2700" dirty="0" smtClean="0">
                <a:solidFill>
                  <a:srgbClr val="0054A8"/>
                </a:solidFill>
              </a:rPr>
              <a:t>New private banks emerge;</a:t>
            </a:r>
            <a:endParaRPr lang="ru-RU" sz="2700" dirty="0">
              <a:solidFill>
                <a:srgbClr val="0054A8"/>
              </a:solidFill>
            </a:endParaRPr>
          </a:p>
          <a:p>
            <a:r>
              <a:rPr lang="en-US" sz="2700" dirty="0" smtClean="0">
                <a:solidFill>
                  <a:srgbClr val="0054A8"/>
                </a:solidFill>
              </a:rPr>
              <a:t>Foreign banks establish their subsidiaries in Russia.</a:t>
            </a:r>
            <a:endParaRPr lang="ru-RU" sz="27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9A8F40-9D81-4453-9790-028C42D83632}" type="slidenum">
              <a:rPr lang="ru-RU"/>
              <a:pPr/>
              <a:t>5</a:t>
            </a:fld>
            <a:endParaRPr lang="ru-RU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62950" cy="13716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Stage 2 (from 1999 until 2009): State re-engagement with financial intermediation</a:t>
            </a:r>
            <a:endParaRPr lang="ru-RU" sz="32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3886200"/>
          </a:xfrm>
        </p:spPr>
        <p:txBody>
          <a:bodyPr/>
          <a:lstStyle/>
          <a:p>
            <a:r>
              <a:rPr lang="en-US" sz="2700" dirty="0" smtClean="0">
                <a:solidFill>
                  <a:srgbClr val="0054A8"/>
                </a:solidFill>
              </a:rPr>
              <a:t>State-controlled banks increase their market share</a:t>
            </a:r>
            <a:endParaRPr lang="ru-RU" sz="2700" dirty="0">
              <a:solidFill>
                <a:srgbClr val="0054A8"/>
              </a:solidFill>
            </a:endParaRPr>
          </a:p>
          <a:p>
            <a:r>
              <a:rPr lang="en-US" sz="2700" dirty="0" smtClean="0">
                <a:solidFill>
                  <a:srgbClr val="0054A8"/>
                </a:solidFill>
              </a:rPr>
              <a:t>Private domestic banks are crowded out</a:t>
            </a:r>
            <a:endParaRPr lang="ru-RU" sz="2700" dirty="0">
              <a:solidFill>
                <a:srgbClr val="0054A8"/>
              </a:solidFill>
            </a:endParaRPr>
          </a:p>
          <a:p>
            <a:r>
              <a:rPr lang="en-US" sz="2700" dirty="0" smtClean="0">
                <a:solidFill>
                  <a:srgbClr val="0054A8"/>
                </a:solidFill>
              </a:rPr>
              <a:t>State regulation of banking becomes more comprehensive and intense</a:t>
            </a:r>
          </a:p>
          <a:p>
            <a:r>
              <a:rPr lang="en-US" sz="2700" dirty="0" smtClean="0">
                <a:solidFill>
                  <a:srgbClr val="0054A8"/>
                </a:solidFill>
              </a:rPr>
              <a:t>During the crisis the government steps into the banking industry more directly</a:t>
            </a:r>
          </a:p>
          <a:p>
            <a:r>
              <a:rPr lang="en-US" sz="2700" dirty="0" smtClean="0">
                <a:solidFill>
                  <a:srgbClr val="0054A8"/>
                </a:solidFill>
              </a:rPr>
              <a:t>Development and policy lending expand.</a:t>
            </a:r>
            <a:endParaRPr lang="ru-RU" sz="2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EF834A-AD91-4638-A301-99D9755DF2E4}" type="slidenum">
              <a:rPr lang="ru-RU"/>
              <a:pPr/>
              <a:t>6</a:t>
            </a:fld>
            <a:endParaRPr lang="ru-RU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1913" y="548680"/>
            <a:ext cx="7313612" cy="91499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4D9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Breakdown of Russian banking system</a:t>
            </a:r>
            <a:r>
              <a:rPr lang="ru-RU" sz="3200" b="1" dirty="0" smtClean="0">
                <a:solidFill>
                  <a:srgbClr val="004D9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200</a:t>
            </a:r>
            <a:r>
              <a:rPr lang="en-US" sz="3200" b="1" dirty="0" smtClean="0">
                <a:solidFill>
                  <a:srgbClr val="004D9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ru-RU" sz="3200" b="1" dirty="0" smtClean="0">
                <a:solidFill>
                  <a:srgbClr val="004D9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-20</a:t>
            </a:r>
            <a:r>
              <a:rPr lang="en-US" sz="3200" b="1" dirty="0" smtClean="0">
                <a:solidFill>
                  <a:srgbClr val="004D9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ru-RU" sz="3200" b="1" dirty="0" smtClean="0">
                <a:solidFill>
                  <a:srgbClr val="004D9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3200" b="1" dirty="0">
              <a:solidFill>
                <a:srgbClr val="004D9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04" name="Номер слайда 3"/>
          <p:cNvSpPr txBox="1">
            <a:spLocks noGrp="1"/>
          </p:cNvSpPr>
          <p:nvPr/>
        </p:nvSpPr>
        <p:spPr bwMode="auto">
          <a:xfrm>
            <a:off x="8429625" y="6305550"/>
            <a:ext cx="6413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cs-CZ" sz="2800">
              <a:solidFill>
                <a:srgbClr val="0054A8"/>
              </a:solidFill>
              <a:latin typeface="Tahoma" pitchFamily="34" charset="0"/>
              <a:ea typeface="ＭＳ Ｐゴシック" pitchFamily="34" charset="-128"/>
            </a:endParaRPr>
          </a:p>
        </p:txBody>
      </p:sp>
      <p:graphicFrame>
        <p:nvGraphicFramePr>
          <p:cNvPr id="6" name="Диаграмма 7"/>
          <p:cNvGraphicFramePr>
            <a:graphicFrameLocks/>
          </p:cNvGraphicFramePr>
          <p:nvPr/>
        </p:nvGraphicFramePr>
        <p:xfrm>
          <a:off x="1331641" y="1556792"/>
          <a:ext cx="7056783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7A921-C0FF-4DA7-9D52-1F7C72B0E147}" type="slidenum">
              <a:rPr lang="ru-RU"/>
              <a:pPr/>
              <a:t>7</a:t>
            </a:fld>
            <a:endParaRPr lang="ru-RU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716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Factors that led to state re-engagement in the banking sector</a:t>
            </a:r>
            <a:endParaRPr lang="ru-RU" sz="32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808"/>
            <a:ext cx="8229600" cy="4176464"/>
          </a:xfrm>
        </p:spPr>
        <p:txBody>
          <a:bodyPr/>
          <a:lstStyle/>
          <a:p>
            <a:r>
              <a:rPr lang="en-US" sz="2400" dirty="0" smtClean="0">
                <a:solidFill>
                  <a:srgbClr val="0054A8"/>
                </a:solidFill>
              </a:rPr>
              <a:t>Lack of private capital, insufficient depth of financial intermediation</a:t>
            </a:r>
            <a:endParaRPr lang="ru-RU" sz="2400" dirty="0">
              <a:solidFill>
                <a:srgbClr val="0054A8"/>
              </a:solidFill>
            </a:endParaRPr>
          </a:p>
          <a:p>
            <a:r>
              <a:rPr lang="en-US" sz="2400" dirty="0" smtClean="0">
                <a:solidFill>
                  <a:srgbClr val="0054A8"/>
                </a:solidFill>
              </a:rPr>
              <a:t>Fragility and volatility of the credit system</a:t>
            </a:r>
            <a:r>
              <a:rPr lang="ru-RU" sz="2400" dirty="0" smtClean="0">
                <a:solidFill>
                  <a:srgbClr val="0054A8"/>
                </a:solidFill>
              </a:rPr>
              <a:t> </a:t>
            </a:r>
            <a:endParaRPr lang="ru-RU" sz="2400" dirty="0">
              <a:solidFill>
                <a:srgbClr val="0054A8"/>
              </a:solidFill>
            </a:endParaRPr>
          </a:p>
          <a:p>
            <a:r>
              <a:rPr lang="en-US" sz="2400" dirty="0" smtClean="0">
                <a:solidFill>
                  <a:srgbClr val="0054A8"/>
                </a:solidFill>
              </a:rPr>
              <a:t>Popular mistrust towards private banks</a:t>
            </a:r>
            <a:endParaRPr lang="ru-RU" sz="2400" dirty="0">
              <a:solidFill>
                <a:srgbClr val="0054A8"/>
              </a:solidFill>
            </a:endParaRPr>
          </a:p>
          <a:p>
            <a:r>
              <a:rPr lang="en-US" sz="2400" dirty="0" smtClean="0">
                <a:solidFill>
                  <a:srgbClr val="0054A8"/>
                </a:solidFill>
              </a:rPr>
              <a:t>Private banks pursued only short-term strategies, failed to finance innovation</a:t>
            </a:r>
            <a:r>
              <a:rPr lang="ru-RU" sz="2400" dirty="0" smtClean="0">
                <a:solidFill>
                  <a:srgbClr val="0054A8"/>
                </a:solidFill>
              </a:rPr>
              <a:t> </a:t>
            </a:r>
            <a:endParaRPr lang="ru-RU" sz="2400" dirty="0">
              <a:solidFill>
                <a:srgbClr val="0054A8"/>
              </a:solidFill>
            </a:endParaRPr>
          </a:p>
          <a:p>
            <a:r>
              <a:rPr lang="en-US" sz="2400" dirty="0" smtClean="0">
                <a:solidFill>
                  <a:srgbClr val="0054A8"/>
                </a:solidFill>
              </a:rPr>
              <a:t>Private banks did not display superior efficiency compared to state-owned banks</a:t>
            </a:r>
            <a:endParaRPr lang="ru-RU" sz="2400" dirty="0">
              <a:solidFill>
                <a:srgbClr val="0054A8"/>
              </a:solidFill>
            </a:endParaRPr>
          </a:p>
          <a:p>
            <a:r>
              <a:rPr lang="en-US" sz="2400" dirty="0" smtClean="0">
                <a:solidFill>
                  <a:srgbClr val="0054A8"/>
                </a:solidFill>
              </a:rPr>
              <a:t>Huge social cost of keeping private banks afloat.</a:t>
            </a:r>
            <a:endParaRPr lang="ru-RU" sz="2400" dirty="0">
              <a:solidFill>
                <a:srgbClr val="0054A8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9A8F40-9D81-4453-9790-028C42D83632}" type="slidenum">
              <a:rPr lang="ru-RU"/>
              <a:pPr/>
              <a:t>8</a:t>
            </a:fld>
            <a:endParaRPr lang="ru-RU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62950" cy="13716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Stage 3 (from 2010 - ?): New wave of state withdrawal ?</a:t>
            </a:r>
            <a:endParaRPr lang="ru-RU" sz="32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3886200"/>
          </a:xfrm>
        </p:spPr>
        <p:txBody>
          <a:bodyPr/>
          <a:lstStyle/>
          <a:p>
            <a:r>
              <a:rPr lang="en-US" sz="2400" dirty="0" smtClean="0">
                <a:solidFill>
                  <a:srgbClr val="0054A8"/>
                </a:solidFill>
              </a:rPr>
              <a:t>The number </a:t>
            </a:r>
            <a:r>
              <a:rPr lang="ru-RU" sz="2400" dirty="0" smtClean="0">
                <a:solidFill>
                  <a:srgbClr val="0054A8"/>
                </a:solidFill>
              </a:rPr>
              <a:t>(</a:t>
            </a:r>
            <a:r>
              <a:rPr lang="en-US" sz="2400" dirty="0" smtClean="0">
                <a:solidFill>
                  <a:srgbClr val="0054A8"/>
                </a:solidFill>
              </a:rPr>
              <a:t>not a share</a:t>
            </a:r>
            <a:r>
              <a:rPr lang="ru-RU" sz="2400" dirty="0" smtClean="0">
                <a:solidFill>
                  <a:srgbClr val="0054A8"/>
                </a:solidFill>
              </a:rPr>
              <a:t>)</a:t>
            </a:r>
            <a:r>
              <a:rPr lang="en-US" sz="2400" dirty="0" smtClean="0">
                <a:solidFill>
                  <a:srgbClr val="0054A8"/>
                </a:solidFill>
              </a:rPr>
              <a:t> of </a:t>
            </a:r>
            <a:r>
              <a:rPr lang="en-US" sz="2400" dirty="0" smtClean="0">
                <a:solidFill>
                  <a:srgbClr val="0054A8"/>
                </a:solidFill>
              </a:rPr>
              <a:t>state-controlled banks falls (divestment; merger; fraud)</a:t>
            </a:r>
          </a:p>
          <a:p>
            <a:r>
              <a:rPr lang="en-US" sz="2400" dirty="0" smtClean="0">
                <a:solidFill>
                  <a:srgbClr val="0054A8"/>
                </a:solidFill>
              </a:rPr>
              <a:t>Market share of state-controlled banks stops growing</a:t>
            </a:r>
          </a:p>
          <a:p>
            <a:r>
              <a:rPr lang="en-US" sz="2400" dirty="0" smtClean="0">
                <a:solidFill>
                  <a:srgbClr val="0054A8"/>
                </a:solidFill>
              </a:rPr>
              <a:t>Privatization program is announced.</a:t>
            </a:r>
            <a:endParaRPr lang="ru-RU" sz="2400" dirty="0">
              <a:solidFill>
                <a:srgbClr val="0054A8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0054A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Market shares of state-controlled banks: Russia Vs. CEE </a:t>
            </a:r>
            <a:endParaRPr lang="ru-RU" sz="3200" b="1" dirty="0">
              <a:solidFill>
                <a:srgbClr val="0054A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692B2D-D217-48A0-8C15-65EC72ED2F11}" type="slidenum">
              <a:rPr lang="ru-RU"/>
              <a:pPr/>
              <a:t>9</a:t>
            </a:fld>
            <a:endParaRPr lang="ru-RU"/>
          </a:p>
        </p:txBody>
      </p:sp>
      <p:graphicFrame>
        <p:nvGraphicFramePr>
          <p:cNvPr id="6" name="Chart 5"/>
          <p:cNvGraphicFramePr/>
          <p:nvPr/>
        </p:nvGraphicFramePr>
        <p:xfrm>
          <a:off x="1331640" y="1628800"/>
          <a:ext cx="7312326" cy="4729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650</TotalTime>
  <Words>1176</Words>
  <Application>Microsoft Office PowerPoint</Application>
  <PresentationFormat>Экран (4:3)</PresentationFormat>
  <Paragraphs>216</Paragraphs>
  <Slides>20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Пиксел</vt:lpstr>
      <vt:lpstr>CURRENT TRENDS   IN THE RUSSIAN BANKING: COMPARATIVE AND INSTITUTIONAL ANALYSIS</vt:lpstr>
      <vt:lpstr>Research questions</vt:lpstr>
      <vt:lpstr>Outline</vt:lpstr>
      <vt:lpstr>Stage 1 (from 1991 until 1998): State withdrawal from financial intermediation</vt:lpstr>
      <vt:lpstr>Stage 2 (from 1999 until 2009): State re-engagement with financial intermediation</vt:lpstr>
      <vt:lpstr>Breakdown of Russian banking system, 2000-2010</vt:lpstr>
      <vt:lpstr>Factors that led to state re-engagement in the banking sector</vt:lpstr>
      <vt:lpstr>Stage 3 (from 2010 - ?): New wave of state withdrawal ?</vt:lpstr>
      <vt:lpstr>Market shares of state-controlled banks: Russia Vs. CEE </vt:lpstr>
      <vt:lpstr>China, banking system, 2007</vt:lpstr>
      <vt:lpstr>Key to interpretation: Institutional matrix theory</vt:lpstr>
      <vt:lpstr>HUMAN SOCIETY……is seen as a social system, as multiple inter-related social systems, within the main “sociological co-ordinates” being economy, politics and ideology. These value spheres are strongly interrelated morphologically as parts or sides or components of one complete whole.</vt:lpstr>
      <vt:lpstr> X- matrix  versus  Y-matrix</vt:lpstr>
      <vt:lpstr> X- and Y-institutions  in the economy and their functions</vt:lpstr>
      <vt:lpstr>Combinations of X- and Y-matrices</vt:lpstr>
      <vt:lpstr>Russia: interpretation</vt:lpstr>
      <vt:lpstr>Central and Eastern Europe: interpretation</vt:lpstr>
      <vt:lpstr>China: interpretation</vt:lpstr>
      <vt:lpstr>Conclusions</vt:lpstr>
      <vt:lpstr>Bibliography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TRENDS  IN THE RUSSIAN BANKING: COMPARATIVE AND INSTITUTIONAL ANALYSIS</dc:title>
  <dc:creator>Sony</dc:creator>
  <cp:lastModifiedBy>Sony</cp:lastModifiedBy>
  <cp:revision>112</cp:revision>
  <dcterms:created xsi:type="dcterms:W3CDTF">2011-07-20T09:15:19Z</dcterms:created>
  <dcterms:modified xsi:type="dcterms:W3CDTF">2011-09-04T17:51:14Z</dcterms:modified>
</cp:coreProperties>
</file>