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Lst>
  <p:notesMasterIdLst>
    <p:notesMasterId r:id="rId30"/>
  </p:notesMasterIdLst>
  <p:sldIdLst>
    <p:sldId id="256" r:id="rId3"/>
    <p:sldId id="500" r:id="rId4"/>
    <p:sldId id="521" r:id="rId5"/>
    <p:sldId id="522" r:id="rId6"/>
    <p:sldId id="518" r:id="rId7"/>
    <p:sldId id="523" r:id="rId8"/>
    <p:sldId id="405" r:id="rId9"/>
    <p:sldId id="362" r:id="rId10"/>
    <p:sldId id="363" r:id="rId11"/>
    <p:sldId id="364" r:id="rId12"/>
    <p:sldId id="365" r:id="rId13"/>
    <p:sldId id="366" r:id="rId14"/>
    <p:sldId id="318" r:id="rId15"/>
    <p:sldId id="494" r:id="rId16"/>
    <p:sldId id="527" r:id="rId17"/>
    <p:sldId id="501" r:id="rId18"/>
    <p:sldId id="528" r:id="rId19"/>
    <p:sldId id="535" r:id="rId20"/>
    <p:sldId id="529" r:id="rId21"/>
    <p:sldId id="533" r:id="rId22"/>
    <p:sldId id="524" r:id="rId23"/>
    <p:sldId id="519" r:id="rId24"/>
    <p:sldId id="526" r:id="rId25"/>
    <p:sldId id="525" r:id="rId26"/>
    <p:sldId id="534" r:id="rId27"/>
    <p:sldId id="532" r:id="rId28"/>
    <p:sldId id="531"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229" autoAdjust="0"/>
  </p:normalViewPr>
  <p:slideViewPr>
    <p:cSldViewPr snapToGrid="0">
      <p:cViewPr varScale="1">
        <p:scale>
          <a:sx n="48" d="100"/>
          <a:sy n="48" d="100"/>
        </p:scale>
        <p:origin x="1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16372-2299-4DC6-A75D-BEA847CE3AA8}" type="datetimeFigureOut">
              <a:rPr lang="ru-RU" smtClean="0"/>
              <a:t>08.04.2021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A03D0-87FB-4BCC-9B58-DDA98D7EA0C8}" type="slidenum">
              <a:rPr lang="ru-RU" smtClean="0"/>
              <a:t>‹#›</a:t>
            </a:fld>
            <a:endParaRPr lang="ru-RU"/>
          </a:p>
        </p:txBody>
      </p:sp>
    </p:spTree>
    <p:extLst>
      <p:ext uri="{BB962C8B-B14F-4D97-AF65-F5344CB8AC3E}">
        <p14:creationId xmlns:p14="http://schemas.microsoft.com/office/powerpoint/2010/main" val="1345095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E9A03D0-87FB-4BCC-9B58-DDA98D7EA0C8}" type="slidenum">
              <a:rPr lang="ru-RU" smtClean="0"/>
              <a:t>3</a:t>
            </a:fld>
            <a:endParaRPr lang="ru-RU"/>
          </a:p>
        </p:txBody>
      </p:sp>
    </p:spTree>
    <p:extLst>
      <p:ext uri="{BB962C8B-B14F-4D97-AF65-F5344CB8AC3E}">
        <p14:creationId xmlns:p14="http://schemas.microsoft.com/office/powerpoint/2010/main" val="49440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Но – справимся и с этим!</a:t>
            </a:r>
          </a:p>
        </p:txBody>
      </p:sp>
      <p:sp>
        <p:nvSpPr>
          <p:cNvPr id="4" name="Номер слайда 3"/>
          <p:cNvSpPr>
            <a:spLocks noGrp="1"/>
          </p:cNvSpPr>
          <p:nvPr>
            <p:ph type="sldNum" sz="quarter" idx="5"/>
          </p:nvPr>
        </p:nvSpPr>
        <p:spPr/>
        <p:txBody>
          <a:bodyPr/>
          <a:lstStyle/>
          <a:p>
            <a:fld id="{4E9A03D0-87FB-4BCC-9B58-DDA98D7EA0C8}" type="slidenum">
              <a:rPr lang="ru-RU" smtClean="0"/>
              <a:t>20</a:t>
            </a:fld>
            <a:endParaRPr lang="ru-RU"/>
          </a:p>
        </p:txBody>
      </p:sp>
    </p:spTree>
    <p:extLst>
      <p:ext uri="{BB962C8B-B14F-4D97-AF65-F5344CB8AC3E}">
        <p14:creationId xmlns:p14="http://schemas.microsoft.com/office/powerpoint/2010/main" val="280639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D5768EB7-04E6-4802-ABE8-C3A58B3B42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DF2A1E-242F-430F-A67E-526123FDCA18}" type="slidenum">
              <a:rPr lang="ru-RU" altLang="ru-RU">
                <a:latin typeface="Calibri" panose="020F0502020204030204" pitchFamily="34" charset="0"/>
              </a:rPr>
              <a:pPr eaLnBrk="1" hangingPunct="1"/>
              <a:t>7</a:t>
            </a:fld>
            <a:endParaRPr lang="ru-RU" altLang="ru-RU">
              <a:latin typeface="Calibri" panose="020F0502020204030204" pitchFamily="34" charset="0"/>
            </a:endParaRPr>
          </a:p>
        </p:txBody>
      </p:sp>
      <p:sp>
        <p:nvSpPr>
          <p:cNvPr id="60419" name="Rectangle 2">
            <a:extLst>
              <a:ext uri="{FF2B5EF4-FFF2-40B4-BE49-F238E27FC236}">
                <a16:creationId xmlns:a16="http://schemas.microsoft.com/office/drawing/2014/main" id="{058C19CF-DAA4-4564-A0AD-6139433CCD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2D018B89-4EBB-4F42-BD55-A5E7753A77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ru-RU" altLang="ru-RU" dirty="0"/>
              <a:t>Как в структуре  генотипа человека можно выделить две основные группы признаков – доминантные и рецессивные, так и в структуре общества можно выделить два типа взаимодействующих матриц. Они равноправны между собой (не лучше и не хуже друг друга) , но находятся в разных соотношениях в каждом конкретном обществе.  </a:t>
            </a:r>
            <a:r>
              <a:rPr kumimoji="0" lang="ru-RU" altLang="ru-RU" b="1" dirty="0"/>
              <a:t>Матрица (от лат </a:t>
            </a:r>
            <a:r>
              <a:rPr kumimoji="0" lang="en-US" altLang="ru-RU" b="1" dirty="0"/>
              <a:t>matrix)- </a:t>
            </a:r>
            <a:r>
              <a:rPr kumimoji="0" lang="ru-RU" altLang="ru-RU" dirty="0"/>
              <a:t>означает первичность, историческую </a:t>
            </a:r>
            <a:r>
              <a:rPr kumimoji="0" lang="ru-RU" altLang="ru-RU" dirty="0" err="1"/>
              <a:t>укоренённость</a:t>
            </a:r>
            <a:r>
              <a:rPr kumimoji="0" lang="ru-RU" altLang="ru-RU" dirty="0"/>
              <a:t>. Важный момент – </a:t>
            </a:r>
            <a:r>
              <a:rPr kumimoji="0" lang="ru-RU" altLang="ru-RU" b="1" dirty="0"/>
              <a:t>взаимосвязанность </a:t>
            </a:r>
            <a:r>
              <a:rPr kumimoji="0" lang="ru-RU" altLang="ru-RU" dirty="0"/>
              <a:t>экономической, политической и идеологической сфер – они  связаны </a:t>
            </a:r>
            <a:r>
              <a:rPr kumimoji="0" lang="ru-RU" altLang="ru-RU" b="1" dirty="0"/>
              <a:t>морфологически.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312206C-316D-467A-A221-E80D59898CEC}" type="slidenum">
              <a:rPr lang="ru-RU" smtClean="0">
                <a:latin typeface="Arial" charset="0"/>
              </a:rPr>
              <a:pPr/>
              <a:t>8</a:t>
            </a:fld>
            <a:endParaRPr lang="ru-RU">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ru-RU" dirty="0">
                <a:latin typeface="Arial" charset="0"/>
              </a:rPr>
              <a:t>Так, в экономике это следующие симметричные институты. Собственность частная или верховная условная. То есть верхний уровень управления определяет правила и условия Пример с акциями Ходорковского, которые он решил продать за рубеж – грубый, но зримый. Исторические примеры по земле – в моих работах на сайте. Симметрично обмену – </a:t>
            </a:r>
            <a:r>
              <a:rPr lang="ru-RU" dirty="0" err="1">
                <a:latin typeface="Arial" charset="0"/>
              </a:rPr>
              <a:t>редистрибуция</a:t>
            </a:r>
            <a:r>
              <a:rPr lang="ru-RU" dirty="0">
                <a:latin typeface="Arial" charset="0"/>
              </a:rPr>
              <a:t>. Отличается наличием центра, опосредующего трансакции – это Карл </a:t>
            </a:r>
            <a:r>
              <a:rPr lang="ru-RU" dirty="0" err="1">
                <a:latin typeface="Arial" charset="0"/>
              </a:rPr>
              <a:t>Поланьи</a:t>
            </a:r>
            <a:r>
              <a:rPr lang="ru-RU" dirty="0">
                <a:latin typeface="Arial" charset="0"/>
              </a:rPr>
              <a:t>. (у </a:t>
            </a:r>
            <a:r>
              <a:rPr lang="ru-RU" dirty="0" err="1">
                <a:latin typeface="Arial" charset="0"/>
              </a:rPr>
              <a:t>Коммонса</a:t>
            </a:r>
            <a:r>
              <a:rPr lang="ru-RU" dirty="0">
                <a:latin typeface="Arial" charset="0"/>
              </a:rPr>
              <a:t> описание такой модели в терминах  истец, суд и ответчик).  </a:t>
            </a:r>
          </a:p>
        </p:txBody>
      </p:sp>
    </p:spTree>
    <p:extLst>
      <p:ext uri="{BB962C8B-B14F-4D97-AF65-F5344CB8AC3E}">
        <p14:creationId xmlns:p14="http://schemas.microsoft.com/office/powerpoint/2010/main" val="61165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5E9505A-3D23-4D04-8130-9D91062F3EE2}" type="slidenum">
              <a:rPr lang="ru-RU" smtClean="0"/>
              <a:pPr>
                <a:defRPr/>
              </a:pPr>
              <a:t>9</a:t>
            </a:fld>
            <a:endParaRPr lang="ru-RU"/>
          </a:p>
        </p:txBody>
      </p:sp>
    </p:spTree>
    <p:extLst>
      <p:ext uri="{BB962C8B-B14F-4D97-AF65-F5344CB8AC3E}">
        <p14:creationId xmlns:p14="http://schemas.microsoft.com/office/powerpoint/2010/main" val="4106759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15FDDC2-A085-427A-96B7-ABB82645A687}" type="slidenum">
              <a:rPr lang="ru-RU" smtClean="0">
                <a:latin typeface="Arial" charset="0"/>
              </a:rPr>
              <a:pPr/>
              <a:t>10</a:t>
            </a:fld>
            <a:endParaRPr lang="ru-RU">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ru-RU" dirty="0">
                <a:latin typeface="Arial" charset="0"/>
              </a:rPr>
              <a:t>Теперь в политике. Исходно это сопоставление институтов появилось перед одной из моих первых поездок на зарубежную конференцию, в докладе о политических институтах. Надо было сопоставить. Материал для определения институтов Х-матрицы (наших) – не только СССР, но также из работ наших дореволюционных ученых конца 19 века -  активно сопоставлявших политические институты России и Западной Европы – Безобразов, </a:t>
            </a:r>
            <a:r>
              <a:rPr lang="ru-RU" dirty="0" err="1">
                <a:latin typeface="Arial" charset="0"/>
              </a:rPr>
              <a:t>Градовский</a:t>
            </a:r>
            <a:r>
              <a:rPr lang="ru-RU" dirty="0">
                <a:latin typeface="Arial" charset="0"/>
              </a:rPr>
              <a:t>, </a:t>
            </a:r>
            <a:r>
              <a:rPr lang="ru-RU" dirty="0" err="1">
                <a:latin typeface="Arial" charset="0"/>
              </a:rPr>
              <a:t>Мрочек-Дроздовский</a:t>
            </a:r>
            <a:r>
              <a:rPr lang="ru-RU" dirty="0">
                <a:latin typeface="Arial" charset="0"/>
              </a:rPr>
              <a:t>, Васильчиков и др.). Например, лингвистический парадокс Центр во главе вертикали - и то и другое верно! </a:t>
            </a:r>
          </a:p>
        </p:txBody>
      </p:sp>
    </p:spTree>
    <p:extLst>
      <p:ext uri="{BB962C8B-B14F-4D97-AF65-F5344CB8AC3E}">
        <p14:creationId xmlns:p14="http://schemas.microsoft.com/office/powerpoint/2010/main" val="631504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611D794-4D9A-4C7A-A14E-55125DA63450}" type="slidenum">
              <a:rPr lang="ru-RU" smtClean="0">
                <a:latin typeface="Arial" charset="0"/>
              </a:rPr>
              <a:pPr/>
              <a:t>12</a:t>
            </a:fld>
            <a:endParaRPr lang="ru-RU">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algn="l" eaLnBrk="1" hangingPunct="1"/>
            <a:r>
              <a:rPr lang="ru-RU" dirty="0">
                <a:latin typeface="Arial" charset="0"/>
              </a:rPr>
              <a:t>Идеологические институты – это </a:t>
            </a:r>
            <a:r>
              <a:rPr lang="ru-RU" dirty="0" err="1">
                <a:latin typeface="Arial" charset="0"/>
              </a:rPr>
              <a:t>институционализированные</a:t>
            </a:r>
            <a:r>
              <a:rPr lang="ru-RU" dirty="0">
                <a:latin typeface="Arial" charset="0"/>
              </a:rPr>
              <a:t> обществом в целом (независимо от классовых и групповых интересов) нормы, правила поведения. отношение людей к социальной действительности и друг к другу, имеющие исторически непреходящий воспроизводящийся характер. Для Х-матрицы характерны, справедливы, признанны коллективизм, эгалитаризм и порядок </a:t>
            </a:r>
            <a:r>
              <a:rPr lang="ru-RU" dirty="0" err="1">
                <a:latin typeface="Arial" charset="0"/>
              </a:rPr>
              <a:t>коммунитарная</a:t>
            </a:r>
            <a:r>
              <a:rPr lang="ru-RU" dirty="0">
                <a:latin typeface="Arial" charset="0"/>
              </a:rPr>
              <a:t> идеология и т.д.  Для У, соответственно, индивидуализм, стратификация, свобода…  – индивидуалистская  идеология. </a:t>
            </a:r>
          </a:p>
        </p:txBody>
      </p:sp>
    </p:spTree>
    <p:extLst>
      <p:ext uri="{BB962C8B-B14F-4D97-AF65-F5344CB8AC3E}">
        <p14:creationId xmlns:p14="http://schemas.microsoft.com/office/powerpoint/2010/main" val="2959383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5E9505A-3D23-4D04-8130-9D91062F3EE2}" type="slidenum">
              <a:rPr lang="ru-RU" smtClean="0"/>
              <a:pPr>
                <a:defRPr/>
              </a:pPr>
              <a:t>13</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249080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163BA0-9A3B-41DE-803A-02DB749D390B}" type="slidenum">
              <a:rPr lang="ru-RU" smtClean="0"/>
              <a:pPr fontAlgn="base">
                <a:spcBef>
                  <a:spcPct val="0"/>
                </a:spcBef>
                <a:spcAft>
                  <a:spcPct val="0"/>
                </a:spcAft>
                <a:defRPr/>
              </a:pPr>
              <a:t>14</a:t>
            </a:fld>
            <a:endParaRPr lang="ru-RU"/>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a:t>В том или ином конкретном государстве, как показывает история и жизнь вокруг нас,  мы всегда имеем комбинацию двух матриц. Но при этом одна из них исторически доминирует, а другая носит комплементарный дополнительный характер.  Доминирующая матрица институтов задает границы проявления матрицы комплементарных институтов. Это на схеме представлено. Выявлено, что доминирование одной из матриц имеет исторически непреходящий характер, оно постоянно. Революции, как правило, упрочивают это положение. О революциях можно еще потом поговорить, если останется время или будут вопросы.   </a:t>
            </a:r>
          </a:p>
        </p:txBody>
      </p:sp>
      <p:sp>
        <p:nvSpPr>
          <p:cNvPr id="5" name="Нижний колонтитул 4"/>
          <p:cNvSpPr>
            <a:spLocks noGrp="1"/>
          </p:cNvSpPr>
          <p:nvPr>
            <p:ph type="ftr" sz="quarter" idx="10"/>
          </p:nvPr>
        </p:nvSpPr>
        <p:spPr/>
        <p:txBody>
          <a:bodyPr/>
          <a:lstStyle/>
          <a:p>
            <a:endParaRPr lang="ru-RU"/>
          </a:p>
        </p:txBody>
      </p:sp>
    </p:spTree>
    <p:extLst>
      <p:ext uri="{BB962C8B-B14F-4D97-AF65-F5344CB8AC3E}">
        <p14:creationId xmlns:p14="http://schemas.microsoft.com/office/powerpoint/2010/main" val="1895054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28C545-4C3D-4FAC-A0CC-AA9A935654CF}"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dirty="0"/>
              <a:t>Слабая работа механизмов обратной связи (называют гражданской пассивностью).</a:t>
            </a:r>
          </a:p>
        </p:txBody>
      </p:sp>
      <p:sp>
        <p:nvSpPr>
          <p:cNvPr id="5" name="Нижний колонтитул 4"/>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D991B4-0E89-4D9A-B944-1D628EED186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A4C6C58-9924-4041-9DDD-3DA2D69591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888D8D8-D086-46E0-AF11-C847B14891DC}"/>
              </a:ext>
            </a:extLst>
          </p:cNvPr>
          <p:cNvSpPr>
            <a:spLocks noGrp="1"/>
          </p:cNvSpPr>
          <p:nvPr>
            <p:ph type="dt" sz="half" idx="10"/>
          </p:nvPr>
        </p:nvSpPr>
        <p:spPr/>
        <p:txBody>
          <a:bodyPr/>
          <a:lstStyle/>
          <a:p>
            <a:fld id="{FA68FB01-22EF-47AB-A093-710545B99546}" type="datetime1">
              <a:rPr lang="ru-RU" smtClean="0"/>
              <a:t>08.04.2021</a:t>
            </a:fld>
            <a:endParaRPr lang="ru-RU" dirty="0"/>
          </a:p>
        </p:txBody>
      </p:sp>
      <p:sp>
        <p:nvSpPr>
          <p:cNvPr id="5" name="Нижний колонтитул 4">
            <a:extLst>
              <a:ext uri="{FF2B5EF4-FFF2-40B4-BE49-F238E27FC236}">
                <a16:creationId xmlns:a16="http://schemas.microsoft.com/office/drawing/2014/main" id="{0E83EB53-3D51-4F76-8DDA-9AA48C3CF6F8}"/>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6" name="Номер слайда 5">
            <a:extLst>
              <a:ext uri="{FF2B5EF4-FFF2-40B4-BE49-F238E27FC236}">
                <a16:creationId xmlns:a16="http://schemas.microsoft.com/office/drawing/2014/main" id="{0E63960D-750B-441B-A840-D609724DEC48}"/>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104082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393F70-942B-418F-8477-277CA312675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3FAD244-B0BB-4B33-891F-F8ADCE9701C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E85239B-5256-40F3-9404-3B12256A9A9D}"/>
              </a:ext>
            </a:extLst>
          </p:cNvPr>
          <p:cNvSpPr>
            <a:spLocks noGrp="1"/>
          </p:cNvSpPr>
          <p:nvPr>
            <p:ph type="dt" sz="half" idx="10"/>
          </p:nvPr>
        </p:nvSpPr>
        <p:spPr/>
        <p:txBody>
          <a:bodyPr/>
          <a:lstStyle/>
          <a:p>
            <a:fld id="{8DDCD815-607A-49FF-826C-620681E2F721}" type="datetime1">
              <a:rPr lang="ru-RU" smtClean="0"/>
              <a:t>08.04.2021</a:t>
            </a:fld>
            <a:endParaRPr lang="ru-RU" dirty="0"/>
          </a:p>
        </p:txBody>
      </p:sp>
      <p:sp>
        <p:nvSpPr>
          <p:cNvPr id="5" name="Нижний колонтитул 4">
            <a:extLst>
              <a:ext uri="{FF2B5EF4-FFF2-40B4-BE49-F238E27FC236}">
                <a16:creationId xmlns:a16="http://schemas.microsoft.com/office/drawing/2014/main" id="{1717723D-E467-43C3-BDC3-A8DBC9F294D9}"/>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6" name="Номер слайда 5">
            <a:extLst>
              <a:ext uri="{FF2B5EF4-FFF2-40B4-BE49-F238E27FC236}">
                <a16:creationId xmlns:a16="http://schemas.microsoft.com/office/drawing/2014/main" id="{C817548D-8680-4621-979A-208FF544C53F}"/>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151374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85D4A7B-16E1-4AB4-A3AF-68830BD83D9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CFD7A36-DE1C-4279-9AE7-E0D886B07C2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895E9D6-934E-4452-974E-87AAD27DBF46}"/>
              </a:ext>
            </a:extLst>
          </p:cNvPr>
          <p:cNvSpPr>
            <a:spLocks noGrp="1"/>
          </p:cNvSpPr>
          <p:nvPr>
            <p:ph type="dt" sz="half" idx="10"/>
          </p:nvPr>
        </p:nvSpPr>
        <p:spPr/>
        <p:txBody>
          <a:bodyPr/>
          <a:lstStyle/>
          <a:p>
            <a:fld id="{70825868-A587-4D95-A891-43DD5CE27B30}" type="datetime1">
              <a:rPr lang="ru-RU" smtClean="0"/>
              <a:t>08.04.2021</a:t>
            </a:fld>
            <a:endParaRPr lang="ru-RU" dirty="0"/>
          </a:p>
        </p:txBody>
      </p:sp>
      <p:sp>
        <p:nvSpPr>
          <p:cNvPr id="5" name="Нижний колонтитул 4">
            <a:extLst>
              <a:ext uri="{FF2B5EF4-FFF2-40B4-BE49-F238E27FC236}">
                <a16:creationId xmlns:a16="http://schemas.microsoft.com/office/drawing/2014/main" id="{3D2DE247-4E5B-4523-8DF4-74E82B27B5DC}"/>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6" name="Номер слайда 5">
            <a:extLst>
              <a:ext uri="{FF2B5EF4-FFF2-40B4-BE49-F238E27FC236}">
                <a16:creationId xmlns:a16="http://schemas.microsoft.com/office/drawing/2014/main" id="{7FE2A486-1953-4F1E-98D4-A76DE7241F27}"/>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2427303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Заголовок, объект и рисунок">
    <p:spTree>
      <p:nvGrpSpPr>
        <p:cNvPr id="1" name=""/>
        <p:cNvGrpSpPr/>
        <p:nvPr/>
      </p:nvGrpSpPr>
      <p:grpSpPr>
        <a:xfrm>
          <a:off x="0" y="0"/>
          <a:ext cx="0" cy="0"/>
          <a:chOff x="0" y="0"/>
          <a:chExt cx="0" cy="0"/>
        </a:xfrm>
      </p:grpSpPr>
      <p:sp>
        <p:nvSpPr>
          <p:cNvPr id="7" name="Rectangle 6"/>
          <p:cNvSpPr/>
          <p:nvPr/>
        </p:nvSpPr>
        <p:spPr>
          <a:xfrm>
            <a:off x="359833" y="268288"/>
            <a:ext cx="219456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2904565" y="914400"/>
            <a:ext cx="8677836" cy="1143000"/>
          </a:xfrm>
        </p:spPr>
        <p:txBody>
          <a:bodyPr/>
          <a:lstStyle/>
          <a:p>
            <a:r>
              <a:rPr lang="ru-RU"/>
              <a:t>Образец заголовка</a:t>
            </a:r>
            <a:endParaRPr/>
          </a:p>
        </p:txBody>
      </p:sp>
      <p:sp>
        <p:nvSpPr>
          <p:cNvPr id="3" name="Content Placeholder 2"/>
          <p:cNvSpPr>
            <a:spLocks noGrp="1"/>
          </p:cNvSpPr>
          <p:nvPr>
            <p:ph idx="1"/>
          </p:nvPr>
        </p:nvSpPr>
        <p:spPr>
          <a:xfrm>
            <a:off x="2904565" y="2209801"/>
            <a:ext cx="8677836" cy="3916363"/>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a:p>
        </p:txBody>
      </p:sp>
      <p:sp>
        <p:nvSpPr>
          <p:cNvPr id="4" name="Date Placeholder 3"/>
          <p:cNvSpPr>
            <a:spLocks noGrp="1"/>
          </p:cNvSpPr>
          <p:nvPr>
            <p:ph type="dt" sz="half" idx="10"/>
          </p:nvPr>
        </p:nvSpPr>
        <p:spPr>
          <a:xfrm>
            <a:off x="9616141" y="6356351"/>
            <a:ext cx="2336800" cy="365125"/>
          </a:xfrm>
        </p:spPr>
        <p:txBody>
          <a:bodyPr/>
          <a:lstStyle/>
          <a:p>
            <a:fld id="{E965F06E-6AF1-4886-ABD2-5172A64A2029}" type="datetime1">
              <a:rPr lang="ru-RU" smtClean="0"/>
              <a:t>08.04.2021</a:t>
            </a:fld>
            <a:endParaRPr lang="en-US"/>
          </a:p>
        </p:txBody>
      </p:sp>
      <p:sp>
        <p:nvSpPr>
          <p:cNvPr id="5" name="Footer Placeholder 4"/>
          <p:cNvSpPr>
            <a:spLocks noGrp="1"/>
          </p:cNvSpPr>
          <p:nvPr>
            <p:ph type="ftr" sz="quarter" idx="11"/>
          </p:nvPr>
        </p:nvSpPr>
        <p:spPr>
          <a:xfrm>
            <a:off x="2904564" y="6356351"/>
            <a:ext cx="6569136" cy="365125"/>
          </a:xfrm>
        </p:spPr>
        <p:txBody>
          <a:bodyPr/>
          <a:lstStyle/>
          <a:p>
            <a:r>
              <a:rPr lang="ru-RU"/>
              <a:t>VIII Московский юридический форум, 8 апреля  2021 г.</a:t>
            </a:r>
            <a:endParaRPr lang="en-US"/>
          </a:p>
        </p:txBody>
      </p:sp>
      <p:sp>
        <p:nvSpPr>
          <p:cNvPr id="6" name="Slide Number Placeholder 5"/>
          <p:cNvSpPr>
            <a:spLocks noGrp="1"/>
          </p:cNvSpPr>
          <p:nvPr>
            <p:ph type="sldNum" sz="quarter" idx="12"/>
          </p:nvPr>
        </p:nvSpPr>
        <p:spPr>
          <a:xfrm>
            <a:off x="442259" y="361017"/>
            <a:ext cx="675341" cy="365125"/>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359833" y="1976718"/>
            <a:ext cx="2194560" cy="4625788"/>
          </a:xfrm>
        </p:spPr>
        <p:txBody>
          <a:bodyPr/>
          <a:lstStyle>
            <a:lvl1pPr>
              <a:buNone/>
              <a:defRPr/>
            </a:lvl1pPr>
          </a:lstStyle>
          <a:p>
            <a:r>
              <a:rPr lang="ru-RU"/>
              <a:t>Чтобы добавить рисунок, перетащите его на заполнитель или щелкните значок</a:t>
            </a:r>
            <a:endParaRPr/>
          </a:p>
        </p:txBody>
      </p:sp>
    </p:spTree>
    <p:extLst>
      <p:ext uri="{BB962C8B-B14F-4D97-AF65-F5344CB8AC3E}">
        <p14:creationId xmlns:p14="http://schemas.microsoft.com/office/powerpoint/2010/main" val="1770256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D991B4-0E89-4D9A-B944-1D628EED186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A4C6C58-9924-4041-9DDD-3DA2D69591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888D8D8-D086-46E0-AF11-C847B14891DC}"/>
              </a:ext>
            </a:extLst>
          </p:cNvPr>
          <p:cNvSpPr>
            <a:spLocks noGrp="1"/>
          </p:cNvSpPr>
          <p:nvPr>
            <p:ph type="dt" sz="half" idx="10"/>
          </p:nvPr>
        </p:nvSpPr>
        <p:spPr/>
        <p:txBody>
          <a:bodyPr/>
          <a:lstStyle/>
          <a:p>
            <a:fld id="{3E24EF01-A654-4BCC-AD34-759F52C8EA54}" type="datetime1">
              <a:rPr lang="ru-RU" smtClean="0"/>
              <a:t>08.04.2021</a:t>
            </a:fld>
            <a:endParaRPr lang="ru-RU" dirty="0"/>
          </a:p>
        </p:txBody>
      </p:sp>
      <p:sp>
        <p:nvSpPr>
          <p:cNvPr id="5" name="Нижний колонтитул 4">
            <a:extLst>
              <a:ext uri="{FF2B5EF4-FFF2-40B4-BE49-F238E27FC236}">
                <a16:creationId xmlns:a16="http://schemas.microsoft.com/office/drawing/2014/main" id="{0E83EB53-3D51-4F76-8DDA-9AA48C3CF6F8}"/>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6" name="Номер слайда 5">
            <a:extLst>
              <a:ext uri="{FF2B5EF4-FFF2-40B4-BE49-F238E27FC236}">
                <a16:creationId xmlns:a16="http://schemas.microsoft.com/office/drawing/2014/main" id="{0E63960D-750B-441B-A840-D609724DEC48}"/>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290513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5462DD-D240-4D72-82BD-1B5F77E46EA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B1B0129-53E2-4D13-84EE-0741B221E16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505298A-4C39-4211-9C17-8923333AAAC7}"/>
              </a:ext>
            </a:extLst>
          </p:cNvPr>
          <p:cNvSpPr>
            <a:spLocks noGrp="1"/>
          </p:cNvSpPr>
          <p:nvPr>
            <p:ph type="dt" sz="half" idx="10"/>
          </p:nvPr>
        </p:nvSpPr>
        <p:spPr/>
        <p:txBody>
          <a:bodyPr/>
          <a:lstStyle/>
          <a:p>
            <a:fld id="{561053F5-3580-438A-8993-E84DE167F1AC}" type="datetime1">
              <a:rPr lang="ru-RU" smtClean="0"/>
              <a:t>08.04.2021</a:t>
            </a:fld>
            <a:endParaRPr lang="ru-RU" dirty="0"/>
          </a:p>
        </p:txBody>
      </p:sp>
      <p:sp>
        <p:nvSpPr>
          <p:cNvPr id="5" name="Нижний колонтитул 4">
            <a:extLst>
              <a:ext uri="{FF2B5EF4-FFF2-40B4-BE49-F238E27FC236}">
                <a16:creationId xmlns:a16="http://schemas.microsoft.com/office/drawing/2014/main" id="{F372D6A2-F759-4DC3-8387-43732D4663BD}"/>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6" name="Номер слайда 5">
            <a:extLst>
              <a:ext uri="{FF2B5EF4-FFF2-40B4-BE49-F238E27FC236}">
                <a16:creationId xmlns:a16="http://schemas.microsoft.com/office/drawing/2014/main" id="{9D63963B-24B0-4F03-9124-D2F114FA520C}"/>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1230989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3C45FB-9482-41CE-9032-2142BD5C8CF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60A7EAD-8CB0-4C0D-AA9F-666D87ED2C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E5DA595-7EBB-4508-B5CC-240E0B292E19}"/>
              </a:ext>
            </a:extLst>
          </p:cNvPr>
          <p:cNvSpPr>
            <a:spLocks noGrp="1"/>
          </p:cNvSpPr>
          <p:nvPr>
            <p:ph type="dt" sz="half" idx="10"/>
          </p:nvPr>
        </p:nvSpPr>
        <p:spPr/>
        <p:txBody>
          <a:bodyPr/>
          <a:lstStyle/>
          <a:p>
            <a:fld id="{7B65EF2A-9F36-43F8-9187-9450EB2C5C87}" type="datetime1">
              <a:rPr lang="ru-RU" smtClean="0"/>
              <a:t>08.04.2021</a:t>
            </a:fld>
            <a:endParaRPr lang="ru-RU" dirty="0"/>
          </a:p>
        </p:txBody>
      </p:sp>
      <p:sp>
        <p:nvSpPr>
          <p:cNvPr id="5" name="Нижний колонтитул 4">
            <a:extLst>
              <a:ext uri="{FF2B5EF4-FFF2-40B4-BE49-F238E27FC236}">
                <a16:creationId xmlns:a16="http://schemas.microsoft.com/office/drawing/2014/main" id="{854C0EA5-4D42-4285-95C1-7D46C771696A}"/>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6" name="Номер слайда 5">
            <a:extLst>
              <a:ext uri="{FF2B5EF4-FFF2-40B4-BE49-F238E27FC236}">
                <a16:creationId xmlns:a16="http://schemas.microsoft.com/office/drawing/2014/main" id="{A8D42C73-7B88-4D87-A2C3-625D0A7B4002}"/>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780579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CAA6E9-2886-4C60-82DC-288C26CD5D2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D5E7D03-E79A-4D7B-8962-8449DDA8F53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951B916-8334-49CA-B09F-6E8DB1BDB15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28D43FA-C346-4E20-9AB0-A12598E38D41}"/>
              </a:ext>
            </a:extLst>
          </p:cNvPr>
          <p:cNvSpPr>
            <a:spLocks noGrp="1"/>
          </p:cNvSpPr>
          <p:nvPr>
            <p:ph type="dt" sz="half" idx="10"/>
          </p:nvPr>
        </p:nvSpPr>
        <p:spPr/>
        <p:txBody>
          <a:bodyPr/>
          <a:lstStyle/>
          <a:p>
            <a:fld id="{9653D009-DEA3-4480-AA1E-A4D1447A4809}" type="datetime1">
              <a:rPr lang="ru-RU" smtClean="0"/>
              <a:t>08.04.2021</a:t>
            </a:fld>
            <a:endParaRPr lang="ru-RU" dirty="0"/>
          </a:p>
        </p:txBody>
      </p:sp>
      <p:sp>
        <p:nvSpPr>
          <p:cNvPr id="6" name="Нижний колонтитул 5">
            <a:extLst>
              <a:ext uri="{FF2B5EF4-FFF2-40B4-BE49-F238E27FC236}">
                <a16:creationId xmlns:a16="http://schemas.microsoft.com/office/drawing/2014/main" id="{D0773EA9-92C1-4AB8-9998-CD04D07A4847}"/>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7" name="Номер слайда 6">
            <a:extLst>
              <a:ext uri="{FF2B5EF4-FFF2-40B4-BE49-F238E27FC236}">
                <a16:creationId xmlns:a16="http://schemas.microsoft.com/office/drawing/2014/main" id="{B8F979F5-78F6-4FD1-9344-4002322ADEFF}"/>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2781546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6C2E71-1762-491D-B0AD-A6E2917A73F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1096C6D-E8B2-4873-A899-BA08E2C94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7896989-5165-45C2-94D0-58E825FC7BF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A9AF72B-D3A6-43D4-AE55-6143B685BD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5E2873-FE87-4E5A-96A7-E766992BDAD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FEB44EB-271B-4E4A-B9A2-ADC321F33B8C}"/>
              </a:ext>
            </a:extLst>
          </p:cNvPr>
          <p:cNvSpPr>
            <a:spLocks noGrp="1"/>
          </p:cNvSpPr>
          <p:nvPr>
            <p:ph type="dt" sz="half" idx="10"/>
          </p:nvPr>
        </p:nvSpPr>
        <p:spPr/>
        <p:txBody>
          <a:bodyPr/>
          <a:lstStyle/>
          <a:p>
            <a:fld id="{02752B10-E0C4-481C-BBD8-188FA4C6B4E1}" type="datetime1">
              <a:rPr lang="ru-RU" smtClean="0"/>
              <a:t>08.04.2021</a:t>
            </a:fld>
            <a:endParaRPr lang="ru-RU" dirty="0"/>
          </a:p>
        </p:txBody>
      </p:sp>
      <p:sp>
        <p:nvSpPr>
          <p:cNvPr id="8" name="Нижний колонтитул 7">
            <a:extLst>
              <a:ext uri="{FF2B5EF4-FFF2-40B4-BE49-F238E27FC236}">
                <a16:creationId xmlns:a16="http://schemas.microsoft.com/office/drawing/2014/main" id="{86302447-852C-42F9-A341-BFB516FB35A3}"/>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9" name="Номер слайда 8">
            <a:extLst>
              <a:ext uri="{FF2B5EF4-FFF2-40B4-BE49-F238E27FC236}">
                <a16:creationId xmlns:a16="http://schemas.microsoft.com/office/drawing/2014/main" id="{2EF1105E-C2DC-4643-85BA-3C3CE260F26D}"/>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4096721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280621-C6DB-4951-BD59-7E9E1992381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881C15F-99F9-47D0-A707-0A1A3B93FC8A}"/>
              </a:ext>
            </a:extLst>
          </p:cNvPr>
          <p:cNvSpPr>
            <a:spLocks noGrp="1"/>
          </p:cNvSpPr>
          <p:nvPr>
            <p:ph type="dt" sz="half" idx="10"/>
          </p:nvPr>
        </p:nvSpPr>
        <p:spPr/>
        <p:txBody>
          <a:bodyPr/>
          <a:lstStyle/>
          <a:p>
            <a:fld id="{42344777-7804-409D-9826-C18414020208}" type="datetime1">
              <a:rPr lang="ru-RU" smtClean="0"/>
              <a:t>08.04.2021</a:t>
            </a:fld>
            <a:endParaRPr lang="ru-RU" dirty="0"/>
          </a:p>
        </p:txBody>
      </p:sp>
      <p:sp>
        <p:nvSpPr>
          <p:cNvPr id="4" name="Нижний колонтитул 3">
            <a:extLst>
              <a:ext uri="{FF2B5EF4-FFF2-40B4-BE49-F238E27FC236}">
                <a16:creationId xmlns:a16="http://schemas.microsoft.com/office/drawing/2014/main" id="{926F1FE8-F50C-4852-9D40-70F1568F17C8}"/>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5" name="Номер слайда 4">
            <a:extLst>
              <a:ext uri="{FF2B5EF4-FFF2-40B4-BE49-F238E27FC236}">
                <a16:creationId xmlns:a16="http://schemas.microsoft.com/office/drawing/2014/main" id="{B587854C-F2C5-43FE-A6D7-98787AC82F9A}"/>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1085603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9B54462-F471-4935-9625-8E204B1C6D4F}"/>
              </a:ext>
            </a:extLst>
          </p:cNvPr>
          <p:cNvSpPr>
            <a:spLocks noGrp="1"/>
          </p:cNvSpPr>
          <p:nvPr>
            <p:ph type="dt" sz="half" idx="10"/>
          </p:nvPr>
        </p:nvSpPr>
        <p:spPr/>
        <p:txBody>
          <a:bodyPr/>
          <a:lstStyle/>
          <a:p>
            <a:fld id="{BB16FA72-CD06-4045-9E74-5D764A0034A5}" type="datetime1">
              <a:rPr lang="ru-RU" smtClean="0"/>
              <a:t>08.04.2021</a:t>
            </a:fld>
            <a:endParaRPr lang="ru-RU" dirty="0"/>
          </a:p>
        </p:txBody>
      </p:sp>
      <p:sp>
        <p:nvSpPr>
          <p:cNvPr id="3" name="Нижний колонтитул 2">
            <a:extLst>
              <a:ext uri="{FF2B5EF4-FFF2-40B4-BE49-F238E27FC236}">
                <a16:creationId xmlns:a16="http://schemas.microsoft.com/office/drawing/2014/main" id="{EB2E6CD7-9971-4B17-B7C2-DBC15ADBEE0C}"/>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4" name="Номер слайда 3">
            <a:extLst>
              <a:ext uri="{FF2B5EF4-FFF2-40B4-BE49-F238E27FC236}">
                <a16:creationId xmlns:a16="http://schemas.microsoft.com/office/drawing/2014/main" id="{80BBBBF4-D511-4EA9-820F-E3A84A6E30E9}"/>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178628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5462DD-D240-4D72-82BD-1B5F77E46EA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B1B0129-53E2-4D13-84EE-0741B221E16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505298A-4C39-4211-9C17-8923333AAAC7}"/>
              </a:ext>
            </a:extLst>
          </p:cNvPr>
          <p:cNvSpPr>
            <a:spLocks noGrp="1"/>
          </p:cNvSpPr>
          <p:nvPr>
            <p:ph type="dt" sz="half" idx="10"/>
          </p:nvPr>
        </p:nvSpPr>
        <p:spPr/>
        <p:txBody>
          <a:bodyPr/>
          <a:lstStyle/>
          <a:p>
            <a:fld id="{B665AA05-B774-454D-9714-811B9ED27266}" type="datetime1">
              <a:rPr lang="ru-RU" smtClean="0"/>
              <a:t>08.04.2021</a:t>
            </a:fld>
            <a:endParaRPr lang="ru-RU" dirty="0"/>
          </a:p>
        </p:txBody>
      </p:sp>
      <p:sp>
        <p:nvSpPr>
          <p:cNvPr id="5" name="Нижний колонтитул 4">
            <a:extLst>
              <a:ext uri="{FF2B5EF4-FFF2-40B4-BE49-F238E27FC236}">
                <a16:creationId xmlns:a16="http://schemas.microsoft.com/office/drawing/2014/main" id="{F372D6A2-F759-4DC3-8387-43732D4663BD}"/>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6" name="Номер слайда 5">
            <a:extLst>
              <a:ext uri="{FF2B5EF4-FFF2-40B4-BE49-F238E27FC236}">
                <a16:creationId xmlns:a16="http://schemas.microsoft.com/office/drawing/2014/main" id="{9D63963B-24B0-4F03-9124-D2F114FA520C}"/>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3977725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A6946F-C402-4AC1-96BF-E9812948678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56FB689-E566-4A84-A93B-454A4C5602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6435D6F-E1C1-4182-915D-F63E91D39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CECF0E3-E801-4916-96AA-418D757ABD65}"/>
              </a:ext>
            </a:extLst>
          </p:cNvPr>
          <p:cNvSpPr>
            <a:spLocks noGrp="1"/>
          </p:cNvSpPr>
          <p:nvPr>
            <p:ph type="dt" sz="half" idx="10"/>
          </p:nvPr>
        </p:nvSpPr>
        <p:spPr/>
        <p:txBody>
          <a:bodyPr/>
          <a:lstStyle/>
          <a:p>
            <a:fld id="{F9184E5A-CF29-4AD3-A758-4D9FE4A43729}" type="datetime1">
              <a:rPr lang="ru-RU" smtClean="0"/>
              <a:t>08.04.2021</a:t>
            </a:fld>
            <a:endParaRPr lang="ru-RU" dirty="0"/>
          </a:p>
        </p:txBody>
      </p:sp>
      <p:sp>
        <p:nvSpPr>
          <p:cNvPr id="6" name="Нижний колонтитул 5">
            <a:extLst>
              <a:ext uri="{FF2B5EF4-FFF2-40B4-BE49-F238E27FC236}">
                <a16:creationId xmlns:a16="http://schemas.microsoft.com/office/drawing/2014/main" id="{0F928C4B-809D-41E1-9F38-3376ED34645C}"/>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7" name="Номер слайда 6">
            <a:extLst>
              <a:ext uri="{FF2B5EF4-FFF2-40B4-BE49-F238E27FC236}">
                <a16:creationId xmlns:a16="http://schemas.microsoft.com/office/drawing/2014/main" id="{18853541-5D28-4EB7-B2AC-8C9BD6A380DA}"/>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512631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0687C7-EB63-46B0-AD16-3964EF2364C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125002B-BBB9-44EC-9221-0316F85918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2E5EA48-F683-4BC4-99E3-500DF5618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93AC859-D108-42FC-BA45-CB4880CD5AC0}"/>
              </a:ext>
            </a:extLst>
          </p:cNvPr>
          <p:cNvSpPr>
            <a:spLocks noGrp="1"/>
          </p:cNvSpPr>
          <p:nvPr>
            <p:ph type="dt" sz="half" idx="10"/>
          </p:nvPr>
        </p:nvSpPr>
        <p:spPr/>
        <p:txBody>
          <a:bodyPr/>
          <a:lstStyle/>
          <a:p>
            <a:fld id="{1463B43F-8679-4467-8739-23925A7C7580}" type="datetime1">
              <a:rPr lang="ru-RU" smtClean="0"/>
              <a:t>08.04.2021</a:t>
            </a:fld>
            <a:endParaRPr lang="ru-RU" dirty="0"/>
          </a:p>
        </p:txBody>
      </p:sp>
      <p:sp>
        <p:nvSpPr>
          <p:cNvPr id="6" name="Нижний колонтитул 5">
            <a:extLst>
              <a:ext uri="{FF2B5EF4-FFF2-40B4-BE49-F238E27FC236}">
                <a16:creationId xmlns:a16="http://schemas.microsoft.com/office/drawing/2014/main" id="{86F93858-B89C-4BBE-B34B-2F8058910105}"/>
              </a:ext>
            </a:extLst>
          </p:cNvPr>
          <p:cNvSpPr>
            <a:spLocks noGrp="1"/>
          </p:cNvSpPr>
          <p:nvPr>
            <p:ph type="ftr" sz="quarter" idx="11"/>
          </p:nvPr>
        </p:nvSpPr>
        <p:spPr/>
        <p:txBody>
          <a:bodyPr/>
          <a:lstStyle/>
          <a:p>
            <a:r>
              <a:rPr lang="ru-RU"/>
              <a:t>VIII Московский юридический форум, 8 апреля  2021 г.</a:t>
            </a:r>
            <a:endParaRPr lang="en-US" dirty="0"/>
          </a:p>
        </p:txBody>
      </p:sp>
      <p:sp>
        <p:nvSpPr>
          <p:cNvPr id="7" name="Номер слайда 6">
            <a:extLst>
              <a:ext uri="{FF2B5EF4-FFF2-40B4-BE49-F238E27FC236}">
                <a16:creationId xmlns:a16="http://schemas.microsoft.com/office/drawing/2014/main" id="{E8680A0A-63A1-4B72-BF38-A2BAC93C6DA7}"/>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1113991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393F70-942B-418F-8477-277CA312675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3FAD244-B0BB-4B33-891F-F8ADCE9701C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E85239B-5256-40F3-9404-3B12256A9A9D}"/>
              </a:ext>
            </a:extLst>
          </p:cNvPr>
          <p:cNvSpPr>
            <a:spLocks noGrp="1"/>
          </p:cNvSpPr>
          <p:nvPr>
            <p:ph type="dt" sz="half" idx="10"/>
          </p:nvPr>
        </p:nvSpPr>
        <p:spPr/>
        <p:txBody>
          <a:bodyPr/>
          <a:lstStyle/>
          <a:p>
            <a:fld id="{97258C42-3F35-4FB2-8546-22761905A069}" type="datetime1">
              <a:rPr lang="ru-RU" smtClean="0"/>
              <a:t>08.04.2021</a:t>
            </a:fld>
            <a:endParaRPr lang="ru-RU" dirty="0"/>
          </a:p>
        </p:txBody>
      </p:sp>
      <p:sp>
        <p:nvSpPr>
          <p:cNvPr id="5" name="Нижний колонтитул 4">
            <a:extLst>
              <a:ext uri="{FF2B5EF4-FFF2-40B4-BE49-F238E27FC236}">
                <a16:creationId xmlns:a16="http://schemas.microsoft.com/office/drawing/2014/main" id="{1717723D-E467-43C3-BDC3-A8DBC9F294D9}"/>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6" name="Номер слайда 5">
            <a:extLst>
              <a:ext uri="{FF2B5EF4-FFF2-40B4-BE49-F238E27FC236}">
                <a16:creationId xmlns:a16="http://schemas.microsoft.com/office/drawing/2014/main" id="{C817548D-8680-4621-979A-208FF544C53F}"/>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749725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485D4A7B-16E1-4AB4-A3AF-68830BD83D9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CFD7A36-DE1C-4279-9AE7-E0D886B07C2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895E9D6-934E-4452-974E-87AAD27DBF46}"/>
              </a:ext>
            </a:extLst>
          </p:cNvPr>
          <p:cNvSpPr>
            <a:spLocks noGrp="1"/>
          </p:cNvSpPr>
          <p:nvPr>
            <p:ph type="dt" sz="half" idx="10"/>
          </p:nvPr>
        </p:nvSpPr>
        <p:spPr/>
        <p:txBody>
          <a:bodyPr/>
          <a:lstStyle/>
          <a:p>
            <a:fld id="{B528CD49-31C5-4A7B-8C2E-7863F7C3EEDC}" type="datetime1">
              <a:rPr lang="ru-RU" smtClean="0"/>
              <a:t>08.04.2021</a:t>
            </a:fld>
            <a:endParaRPr lang="ru-RU" dirty="0"/>
          </a:p>
        </p:txBody>
      </p:sp>
      <p:sp>
        <p:nvSpPr>
          <p:cNvPr id="5" name="Нижний колонтитул 4">
            <a:extLst>
              <a:ext uri="{FF2B5EF4-FFF2-40B4-BE49-F238E27FC236}">
                <a16:creationId xmlns:a16="http://schemas.microsoft.com/office/drawing/2014/main" id="{3D2DE247-4E5B-4523-8DF4-74E82B27B5DC}"/>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6" name="Номер слайда 5">
            <a:extLst>
              <a:ext uri="{FF2B5EF4-FFF2-40B4-BE49-F238E27FC236}">
                <a16:creationId xmlns:a16="http://schemas.microsoft.com/office/drawing/2014/main" id="{7FE2A486-1953-4F1E-98D4-A76DE7241F27}"/>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2346283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Заголовок, объект и рисунок">
    <p:spTree>
      <p:nvGrpSpPr>
        <p:cNvPr id="1" name=""/>
        <p:cNvGrpSpPr/>
        <p:nvPr/>
      </p:nvGrpSpPr>
      <p:grpSpPr>
        <a:xfrm>
          <a:off x="0" y="0"/>
          <a:ext cx="0" cy="0"/>
          <a:chOff x="0" y="0"/>
          <a:chExt cx="0" cy="0"/>
        </a:xfrm>
      </p:grpSpPr>
      <p:sp>
        <p:nvSpPr>
          <p:cNvPr id="7" name="Rectangle 6"/>
          <p:cNvSpPr/>
          <p:nvPr/>
        </p:nvSpPr>
        <p:spPr>
          <a:xfrm>
            <a:off x="359833" y="268288"/>
            <a:ext cx="219456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2904565" y="914400"/>
            <a:ext cx="8677836" cy="1143000"/>
          </a:xfrm>
        </p:spPr>
        <p:txBody>
          <a:bodyPr/>
          <a:lstStyle/>
          <a:p>
            <a:r>
              <a:rPr lang="ru-RU"/>
              <a:t>Образец заголовка</a:t>
            </a:r>
            <a:endParaRPr/>
          </a:p>
        </p:txBody>
      </p:sp>
      <p:sp>
        <p:nvSpPr>
          <p:cNvPr id="3" name="Content Placeholder 2"/>
          <p:cNvSpPr>
            <a:spLocks noGrp="1"/>
          </p:cNvSpPr>
          <p:nvPr>
            <p:ph idx="1"/>
          </p:nvPr>
        </p:nvSpPr>
        <p:spPr>
          <a:xfrm>
            <a:off x="2904565" y="2209801"/>
            <a:ext cx="8677836" cy="3916363"/>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a:p>
        </p:txBody>
      </p:sp>
      <p:sp>
        <p:nvSpPr>
          <p:cNvPr id="4" name="Date Placeholder 3"/>
          <p:cNvSpPr>
            <a:spLocks noGrp="1"/>
          </p:cNvSpPr>
          <p:nvPr>
            <p:ph type="dt" sz="half" idx="10"/>
          </p:nvPr>
        </p:nvSpPr>
        <p:spPr>
          <a:xfrm>
            <a:off x="9616141" y="6356351"/>
            <a:ext cx="2336800" cy="365125"/>
          </a:xfrm>
        </p:spPr>
        <p:txBody>
          <a:bodyPr/>
          <a:lstStyle/>
          <a:p>
            <a:fld id="{FAAB0B8C-A484-4C2B-9328-1AD0601C27B7}" type="datetime1">
              <a:rPr lang="ru-RU" smtClean="0"/>
              <a:t>08.04.2021</a:t>
            </a:fld>
            <a:endParaRPr lang="en-US"/>
          </a:p>
        </p:txBody>
      </p:sp>
      <p:sp>
        <p:nvSpPr>
          <p:cNvPr id="5" name="Footer Placeholder 4"/>
          <p:cNvSpPr>
            <a:spLocks noGrp="1"/>
          </p:cNvSpPr>
          <p:nvPr>
            <p:ph type="ftr" sz="quarter" idx="11"/>
          </p:nvPr>
        </p:nvSpPr>
        <p:spPr>
          <a:xfrm>
            <a:off x="2904564" y="6356351"/>
            <a:ext cx="6569136" cy="365125"/>
          </a:xfrm>
        </p:spPr>
        <p:txBody>
          <a:bodyPr/>
          <a:lstStyle/>
          <a:p>
            <a:r>
              <a:rPr lang="ru-RU"/>
              <a:t>VIII Московский юридический форум, 8 апреля  2021 г.</a:t>
            </a:r>
            <a:endParaRPr lang="en-US"/>
          </a:p>
        </p:txBody>
      </p:sp>
      <p:sp>
        <p:nvSpPr>
          <p:cNvPr id="6" name="Slide Number Placeholder 5"/>
          <p:cNvSpPr>
            <a:spLocks noGrp="1"/>
          </p:cNvSpPr>
          <p:nvPr>
            <p:ph type="sldNum" sz="quarter" idx="12"/>
          </p:nvPr>
        </p:nvSpPr>
        <p:spPr>
          <a:xfrm>
            <a:off x="442259" y="361017"/>
            <a:ext cx="675341" cy="365125"/>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359833" y="1976718"/>
            <a:ext cx="2194560" cy="4625788"/>
          </a:xfrm>
        </p:spPr>
        <p:txBody>
          <a:bodyPr/>
          <a:lstStyle>
            <a:lvl1pPr>
              <a:buNone/>
              <a:defRPr/>
            </a:lvl1pPr>
          </a:lstStyle>
          <a:p>
            <a:r>
              <a:rPr lang="ru-RU"/>
              <a:t>Чтобы добавить рисунок, перетащите его на заполнитель или щелкните значок</a:t>
            </a:r>
            <a:endParaRPr/>
          </a:p>
        </p:txBody>
      </p:sp>
    </p:spTree>
    <p:extLst>
      <p:ext uri="{BB962C8B-B14F-4D97-AF65-F5344CB8AC3E}">
        <p14:creationId xmlns:p14="http://schemas.microsoft.com/office/powerpoint/2010/main" val="1690231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22238"/>
            <a:ext cx="10058400" cy="1295400"/>
          </a:xfrm>
        </p:spPr>
        <p:txBody>
          <a:bodyPr/>
          <a:lstStyle/>
          <a:p>
            <a:r>
              <a:rPr lang="ru-RU"/>
              <a:t>Образец заголовка</a:t>
            </a:r>
          </a:p>
        </p:txBody>
      </p:sp>
      <p:sp>
        <p:nvSpPr>
          <p:cNvPr id="3" name="Текст 2"/>
          <p:cNvSpPr>
            <a:spLocks noGrp="1"/>
          </p:cNvSpPr>
          <p:nvPr>
            <p:ph type="body" sz="half" idx="1"/>
          </p:nvPr>
        </p:nvSpPr>
        <p:spPr>
          <a:xfrm>
            <a:off x="609600" y="1719264"/>
            <a:ext cx="10972800" cy="21288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09600" y="4000501"/>
            <a:ext cx="10972800" cy="21304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13"/>
          <p:cNvSpPr>
            <a:spLocks noGrp="1"/>
          </p:cNvSpPr>
          <p:nvPr>
            <p:ph type="dt" sz="half" idx="10"/>
          </p:nvPr>
        </p:nvSpPr>
        <p:spPr/>
        <p:txBody>
          <a:bodyPr/>
          <a:lstStyle>
            <a:lvl1pPr>
              <a:defRPr/>
            </a:lvl1pPr>
          </a:lstStyle>
          <a:p>
            <a:pPr>
              <a:defRPr/>
            </a:pPr>
            <a:fld id="{DBF6DB98-C8E5-4421-A9EB-BF5F66FD6C96}" type="datetime1">
              <a:rPr lang="ru-RU" smtClean="0"/>
              <a:t>08.04.2021</a:t>
            </a:fld>
            <a:endParaRPr lang="ru-RU"/>
          </a:p>
        </p:txBody>
      </p:sp>
      <p:sp>
        <p:nvSpPr>
          <p:cNvPr id="6" name="Нижний колонтитул 2"/>
          <p:cNvSpPr>
            <a:spLocks noGrp="1"/>
          </p:cNvSpPr>
          <p:nvPr>
            <p:ph type="ftr" sz="quarter" idx="11"/>
          </p:nvPr>
        </p:nvSpPr>
        <p:spPr/>
        <p:txBody>
          <a:bodyPr/>
          <a:lstStyle>
            <a:lvl1pPr>
              <a:defRPr/>
            </a:lvl1pPr>
          </a:lstStyle>
          <a:p>
            <a:pPr>
              <a:defRPr/>
            </a:pPr>
            <a:r>
              <a:rPr lang="ru-RU"/>
              <a:t>VIII Московский юридический форум, 8 апреля  2021 г.</a:t>
            </a:r>
          </a:p>
        </p:txBody>
      </p:sp>
      <p:sp>
        <p:nvSpPr>
          <p:cNvPr id="7" name="Номер слайда 22"/>
          <p:cNvSpPr>
            <a:spLocks noGrp="1"/>
          </p:cNvSpPr>
          <p:nvPr>
            <p:ph type="sldNum" sz="quarter" idx="12"/>
          </p:nvPr>
        </p:nvSpPr>
        <p:spPr/>
        <p:txBody>
          <a:bodyPr/>
          <a:lstStyle>
            <a:lvl1pPr>
              <a:defRPr/>
            </a:lvl1pPr>
          </a:lstStyle>
          <a:p>
            <a:pPr>
              <a:defRPr/>
            </a:pPr>
            <a:fld id="{B0C01F9C-CE6C-4C3D-9B5A-B306910B1292}" type="slidenum">
              <a:rPr lang="ru-RU"/>
              <a:pPr>
                <a:defRPr/>
              </a:pPr>
              <a:t>‹#›</a:t>
            </a:fld>
            <a:endParaRPr lang="ru-RU"/>
          </a:p>
        </p:txBody>
      </p:sp>
    </p:spTree>
    <p:extLst>
      <p:ext uri="{BB962C8B-B14F-4D97-AF65-F5344CB8AC3E}">
        <p14:creationId xmlns:p14="http://schemas.microsoft.com/office/powerpoint/2010/main" val="177869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22238"/>
            <a:ext cx="10058400" cy="1295400"/>
          </a:xfrm>
        </p:spPr>
        <p:txBody>
          <a:bodyPr/>
          <a:lstStyle/>
          <a:p>
            <a:r>
              <a:rPr lang="ru-RU"/>
              <a:t>Образец заголовка</a:t>
            </a:r>
          </a:p>
        </p:txBody>
      </p:sp>
      <p:sp>
        <p:nvSpPr>
          <p:cNvPr id="3" name="Таблица 2"/>
          <p:cNvSpPr>
            <a:spLocks noGrp="1"/>
          </p:cNvSpPr>
          <p:nvPr>
            <p:ph type="tbl" idx="1"/>
          </p:nvPr>
        </p:nvSpPr>
        <p:spPr>
          <a:xfrm>
            <a:off x="609600" y="1719263"/>
            <a:ext cx="10972800" cy="4411662"/>
          </a:xfrm>
        </p:spPr>
        <p:txBody>
          <a:bodyPr>
            <a:normAutofit/>
          </a:bodyPr>
          <a:lstStyle/>
          <a:p>
            <a:pPr lvl="0"/>
            <a:endParaRPr lang="ru-RU" noProof="0"/>
          </a:p>
        </p:txBody>
      </p:sp>
      <p:sp>
        <p:nvSpPr>
          <p:cNvPr id="4" name="Дата 13"/>
          <p:cNvSpPr>
            <a:spLocks noGrp="1"/>
          </p:cNvSpPr>
          <p:nvPr>
            <p:ph type="dt" sz="half" idx="10"/>
          </p:nvPr>
        </p:nvSpPr>
        <p:spPr/>
        <p:txBody>
          <a:bodyPr/>
          <a:lstStyle>
            <a:lvl1pPr>
              <a:defRPr/>
            </a:lvl1pPr>
          </a:lstStyle>
          <a:p>
            <a:pPr>
              <a:defRPr/>
            </a:pPr>
            <a:fld id="{555C7045-27F5-4C1C-A79F-6A294DAD8C74}" type="datetime1">
              <a:rPr lang="en-US" smtClean="0"/>
              <a:t>4/8/2021</a:t>
            </a:fld>
            <a:endParaRPr lang="ru-RU"/>
          </a:p>
        </p:txBody>
      </p:sp>
      <p:sp>
        <p:nvSpPr>
          <p:cNvPr id="5" name="Нижний колонтитул 2"/>
          <p:cNvSpPr>
            <a:spLocks noGrp="1"/>
          </p:cNvSpPr>
          <p:nvPr>
            <p:ph type="ftr" sz="quarter" idx="11"/>
          </p:nvPr>
        </p:nvSpPr>
        <p:spPr/>
        <p:txBody>
          <a:bodyPr/>
          <a:lstStyle>
            <a:lvl1pPr>
              <a:defRPr/>
            </a:lvl1pPr>
          </a:lstStyle>
          <a:p>
            <a:pPr>
              <a:defRPr/>
            </a:pPr>
            <a:r>
              <a:rPr lang="ru-RU"/>
              <a:t>Институт экономики РАН,  25 мая 2018 года</a:t>
            </a:r>
          </a:p>
        </p:txBody>
      </p:sp>
      <p:sp>
        <p:nvSpPr>
          <p:cNvPr id="6" name="Номер слайда 22"/>
          <p:cNvSpPr>
            <a:spLocks noGrp="1"/>
          </p:cNvSpPr>
          <p:nvPr>
            <p:ph type="sldNum" sz="quarter" idx="12"/>
          </p:nvPr>
        </p:nvSpPr>
        <p:spPr/>
        <p:txBody>
          <a:bodyPr/>
          <a:lstStyle>
            <a:lvl1pPr>
              <a:defRPr/>
            </a:lvl1pPr>
          </a:lstStyle>
          <a:p>
            <a:pPr>
              <a:defRPr/>
            </a:pPr>
            <a:fld id="{3AE83879-C0E0-42C4-8765-0F3834207C20}" type="slidenum">
              <a:rPr lang="ru-RU"/>
              <a:pPr>
                <a:defRPr/>
              </a:pPr>
              <a:t>‹#›</a:t>
            </a:fld>
            <a:endParaRPr lang="ru-RU"/>
          </a:p>
        </p:txBody>
      </p:sp>
    </p:spTree>
    <p:extLst>
      <p:ext uri="{BB962C8B-B14F-4D97-AF65-F5344CB8AC3E}">
        <p14:creationId xmlns:p14="http://schemas.microsoft.com/office/powerpoint/2010/main" val="205600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3C45FB-9482-41CE-9032-2142BD5C8CF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60A7EAD-8CB0-4C0D-AA9F-666D87ED2C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E5DA595-7EBB-4508-B5CC-240E0B292E19}"/>
              </a:ext>
            </a:extLst>
          </p:cNvPr>
          <p:cNvSpPr>
            <a:spLocks noGrp="1"/>
          </p:cNvSpPr>
          <p:nvPr>
            <p:ph type="dt" sz="half" idx="10"/>
          </p:nvPr>
        </p:nvSpPr>
        <p:spPr/>
        <p:txBody>
          <a:bodyPr/>
          <a:lstStyle/>
          <a:p>
            <a:fld id="{5436A044-7B61-41A1-9A85-70EA9F22A598}" type="datetime1">
              <a:rPr lang="ru-RU" smtClean="0"/>
              <a:t>08.04.2021</a:t>
            </a:fld>
            <a:endParaRPr lang="ru-RU" dirty="0"/>
          </a:p>
        </p:txBody>
      </p:sp>
      <p:sp>
        <p:nvSpPr>
          <p:cNvPr id="5" name="Нижний колонтитул 4">
            <a:extLst>
              <a:ext uri="{FF2B5EF4-FFF2-40B4-BE49-F238E27FC236}">
                <a16:creationId xmlns:a16="http://schemas.microsoft.com/office/drawing/2014/main" id="{854C0EA5-4D42-4285-95C1-7D46C771696A}"/>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6" name="Номер слайда 5">
            <a:extLst>
              <a:ext uri="{FF2B5EF4-FFF2-40B4-BE49-F238E27FC236}">
                <a16:creationId xmlns:a16="http://schemas.microsoft.com/office/drawing/2014/main" id="{A8D42C73-7B88-4D87-A2C3-625D0A7B4002}"/>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307943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CAA6E9-2886-4C60-82DC-288C26CD5D2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D5E7D03-E79A-4D7B-8962-8449DDA8F53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951B916-8334-49CA-B09F-6E8DB1BDB15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28D43FA-C346-4E20-9AB0-A12598E38D41}"/>
              </a:ext>
            </a:extLst>
          </p:cNvPr>
          <p:cNvSpPr>
            <a:spLocks noGrp="1"/>
          </p:cNvSpPr>
          <p:nvPr>
            <p:ph type="dt" sz="half" idx="10"/>
          </p:nvPr>
        </p:nvSpPr>
        <p:spPr/>
        <p:txBody>
          <a:bodyPr/>
          <a:lstStyle/>
          <a:p>
            <a:fld id="{18768885-2291-4E63-9727-E915261DC38D}" type="datetime1">
              <a:rPr lang="ru-RU" smtClean="0"/>
              <a:t>08.04.2021</a:t>
            </a:fld>
            <a:endParaRPr lang="ru-RU" dirty="0"/>
          </a:p>
        </p:txBody>
      </p:sp>
      <p:sp>
        <p:nvSpPr>
          <p:cNvPr id="6" name="Нижний колонтитул 5">
            <a:extLst>
              <a:ext uri="{FF2B5EF4-FFF2-40B4-BE49-F238E27FC236}">
                <a16:creationId xmlns:a16="http://schemas.microsoft.com/office/drawing/2014/main" id="{D0773EA9-92C1-4AB8-9998-CD04D07A4847}"/>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7" name="Номер слайда 6">
            <a:extLst>
              <a:ext uri="{FF2B5EF4-FFF2-40B4-BE49-F238E27FC236}">
                <a16:creationId xmlns:a16="http://schemas.microsoft.com/office/drawing/2014/main" id="{B8F979F5-78F6-4FD1-9344-4002322ADEFF}"/>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166949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6C2E71-1762-491D-B0AD-A6E2917A73F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1096C6D-E8B2-4873-A899-BA08E2C94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7896989-5165-45C2-94D0-58E825FC7BF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AA9AF72B-D3A6-43D4-AE55-6143B685BD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A5E2873-FE87-4E5A-96A7-E766992BDAD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FEB44EB-271B-4E4A-B9A2-ADC321F33B8C}"/>
              </a:ext>
            </a:extLst>
          </p:cNvPr>
          <p:cNvSpPr>
            <a:spLocks noGrp="1"/>
          </p:cNvSpPr>
          <p:nvPr>
            <p:ph type="dt" sz="half" idx="10"/>
          </p:nvPr>
        </p:nvSpPr>
        <p:spPr/>
        <p:txBody>
          <a:bodyPr/>
          <a:lstStyle/>
          <a:p>
            <a:fld id="{20B258CB-41FE-4AF6-8C10-450D1FC6929D}" type="datetime1">
              <a:rPr lang="ru-RU" smtClean="0"/>
              <a:t>08.04.2021</a:t>
            </a:fld>
            <a:endParaRPr lang="ru-RU" dirty="0"/>
          </a:p>
        </p:txBody>
      </p:sp>
      <p:sp>
        <p:nvSpPr>
          <p:cNvPr id="8" name="Нижний колонтитул 7">
            <a:extLst>
              <a:ext uri="{FF2B5EF4-FFF2-40B4-BE49-F238E27FC236}">
                <a16:creationId xmlns:a16="http://schemas.microsoft.com/office/drawing/2014/main" id="{86302447-852C-42F9-A341-BFB516FB35A3}"/>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9" name="Номер слайда 8">
            <a:extLst>
              <a:ext uri="{FF2B5EF4-FFF2-40B4-BE49-F238E27FC236}">
                <a16:creationId xmlns:a16="http://schemas.microsoft.com/office/drawing/2014/main" id="{2EF1105E-C2DC-4643-85BA-3C3CE260F26D}"/>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250160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280621-C6DB-4951-BD59-7E9E1992381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881C15F-99F9-47D0-A707-0A1A3B93FC8A}"/>
              </a:ext>
            </a:extLst>
          </p:cNvPr>
          <p:cNvSpPr>
            <a:spLocks noGrp="1"/>
          </p:cNvSpPr>
          <p:nvPr>
            <p:ph type="dt" sz="half" idx="10"/>
          </p:nvPr>
        </p:nvSpPr>
        <p:spPr/>
        <p:txBody>
          <a:bodyPr/>
          <a:lstStyle/>
          <a:p>
            <a:fld id="{19120F5A-FFCC-4678-8B2C-C432D31087A3}" type="datetime1">
              <a:rPr lang="ru-RU" smtClean="0"/>
              <a:t>08.04.2021</a:t>
            </a:fld>
            <a:endParaRPr lang="ru-RU" dirty="0"/>
          </a:p>
        </p:txBody>
      </p:sp>
      <p:sp>
        <p:nvSpPr>
          <p:cNvPr id="4" name="Нижний колонтитул 3">
            <a:extLst>
              <a:ext uri="{FF2B5EF4-FFF2-40B4-BE49-F238E27FC236}">
                <a16:creationId xmlns:a16="http://schemas.microsoft.com/office/drawing/2014/main" id="{926F1FE8-F50C-4852-9D40-70F1568F17C8}"/>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5" name="Номер слайда 4">
            <a:extLst>
              <a:ext uri="{FF2B5EF4-FFF2-40B4-BE49-F238E27FC236}">
                <a16:creationId xmlns:a16="http://schemas.microsoft.com/office/drawing/2014/main" id="{B587854C-F2C5-43FE-A6D7-98787AC82F9A}"/>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222804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9B54462-F471-4935-9625-8E204B1C6D4F}"/>
              </a:ext>
            </a:extLst>
          </p:cNvPr>
          <p:cNvSpPr>
            <a:spLocks noGrp="1"/>
          </p:cNvSpPr>
          <p:nvPr>
            <p:ph type="dt" sz="half" idx="10"/>
          </p:nvPr>
        </p:nvSpPr>
        <p:spPr/>
        <p:txBody>
          <a:bodyPr/>
          <a:lstStyle/>
          <a:p>
            <a:fld id="{A8B891DC-0A51-4578-8E89-9D6E9407BBC2}" type="datetime1">
              <a:rPr lang="ru-RU" smtClean="0"/>
              <a:t>08.04.2021</a:t>
            </a:fld>
            <a:endParaRPr lang="ru-RU" dirty="0"/>
          </a:p>
        </p:txBody>
      </p:sp>
      <p:sp>
        <p:nvSpPr>
          <p:cNvPr id="3" name="Нижний колонтитул 2">
            <a:extLst>
              <a:ext uri="{FF2B5EF4-FFF2-40B4-BE49-F238E27FC236}">
                <a16:creationId xmlns:a16="http://schemas.microsoft.com/office/drawing/2014/main" id="{EB2E6CD7-9971-4B17-B7C2-DBC15ADBEE0C}"/>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4" name="Номер слайда 3">
            <a:extLst>
              <a:ext uri="{FF2B5EF4-FFF2-40B4-BE49-F238E27FC236}">
                <a16:creationId xmlns:a16="http://schemas.microsoft.com/office/drawing/2014/main" id="{80BBBBF4-D511-4EA9-820F-E3A84A6E30E9}"/>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336850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A6946F-C402-4AC1-96BF-E9812948678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56FB689-E566-4A84-A93B-454A4C5602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6435D6F-E1C1-4182-915D-F63E91D39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CECF0E3-E801-4916-96AA-418D757ABD65}"/>
              </a:ext>
            </a:extLst>
          </p:cNvPr>
          <p:cNvSpPr>
            <a:spLocks noGrp="1"/>
          </p:cNvSpPr>
          <p:nvPr>
            <p:ph type="dt" sz="half" idx="10"/>
          </p:nvPr>
        </p:nvSpPr>
        <p:spPr/>
        <p:txBody>
          <a:bodyPr/>
          <a:lstStyle/>
          <a:p>
            <a:fld id="{AFBF4269-8BEA-45C9-940B-E5F8196E1497}" type="datetime1">
              <a:rPr lang="ru-RU" smtClean="0"/>
              <a:t>08.04.2021</a:t>
            </a:fld>
            <a:endParaRPr lang="ru-RU" dirty="0"/>
          </a:p>
        </p:txBody>
      </p:sp>
      <p:sp>
        <p:nvSpPr>
          <p:cNvPr id="6" name="Нижний колонтитул 5">
            <a:extLst>
              <a:ext uri="{FF2B5EF4-FFF2-40B4-BE49-F238E27FC236}">
                <a16:creationId xmlns:a16="http://schemas.microsoft.com/office/drawing/2014/main" id="{0F928C4B-809D-41E1-9F38-3376ED34645C}"/>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
        <p:nvSpPr>
          <p:cNvPr id="7" name="Номер слайда 6">
            <a:extLst>
              <a:ext uri="{FF2B5EF4-FFF2-40B4-BE49-F238E27FC236}">
                <a16:creationId xmlns:a16="http://schemas.microsoft.com/office/drawing/2014/main" id="{18853541-5D28-4EB7-B2AC-8C9BD6A380DA}"/>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2861490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0687C7-EB63-46B0-AD16-3964EF2364C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125002B-BBB9-44EC-9221-0316F85918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2E5EA48-F683-4BC4-99E3-500DF5618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93AC859-D108-42FC-BA45-CB4880CD5AC0}"/>
              </a:ext>
            </a:extLst>
          </p:cNvPr>
          <p:cNvSpPr>
            <a:spLocks noGrp="1"/>
          </p:cNvSpPr>
          <p:nvPr>
            <p:ph type="dt" sz="half" idx="10"/>
          </p:nvPr>
        </p:nvSpPr>
        <p:spPr/>
        <p:txBody>
          <a:bodyPr/>
          <a:lstStyle/>
          <a:p>
            <a:fld id="{67BAE518-BE5F-43E7-B077-32E5E89E818F}" type="datetime1">
              <a:rPr lang="ru-RU" smtClean="0"/>
              <a:t>08.04.2021</a:t>
            </a:fld>
            <a:endParaRPr lang="ru-RU" dirty="0"/>
          </a:p>
        </p:txBody>
      </p:sp>
      <p:sp>
        <p:nvSpPr>
          <p:cNvPr id="6" name="Нижний колонтитул 5">
            <a:extLst>
              <a:ext uri="{FF2B5EF4-FFF2-40B4-BE49-F238E27FC236}">
                <a16:creationId xmlns:a16="http://schemas.microsoft.com/office/drawing/2014/main" id="{86F93858-B89C-4BBE-B34B-2F8058910105}"/>
              </a:ext>
            </a:extLst>
          </p:cNvPr>
          <p:cNvSpPr>
            <a:spLocks noGrp="1"/>
          </p:cNvSpPr>
          <p:nvPr>
            <p:ph type="ftr" sz="quarter" idx="11"/>
          </p:nvPr>
        </p:nvSpPr>
        <p:spPr/>
        <p:txBody>
          <a:bodyPr/>
          <a:lstStyle/>
          <a:p>
            <a:r>
              <a:rPr lang="ru-RU"/>
              <a:t>VIII Московский юридический форум, 8 апреля  2021 г.</a:t>
            </a:r>
            <a:endParaRPr lang="en-US" dirty="0"/>
          </a:p>
        </p:txBody>
      </p:sp>
      <p:sp>
        <p:nvSpPr>
          <p:cNvPr id="7" name="Номер слайда 6">
            <a:extLst>
              <a:ext uri="{FF2B5EF4-FFF2-40B4-BE49-F238E27FC236}">
                <a16:creationId xmlns:a16="http://schemas.microsoft.com/office/drawing/2014/main" id="{E8680A0A-63A1-4B72-BF38-A2BAC93C6DA7}"/>
              </a:ext>
            </a:extLst>
          </p:cNvPr>
          <p:cNvSpPr>
            <a:spLocks noGrp="1"/>
          </p:cNvSpPr>
          <p:nvPr>
            <p:ph type="sldNum" sz="quarter" idx="12"/>
          </p:nvPr>
        </p:nvSpPr>
        <p:spPr/>
        <p:txBody>
          <a:bodyPr/>
          <a:lstStyle/>
          <a:p>
            <a:fld id="{4924497B-C215-4EC5-9595-91A3CCEFFD09}" type="slidenum">
              <a:rPr lang="ru-RU" smtClean="0"/>
              <a:t>‹#›</a:t>
            </a:fld>
            <a:endParaRPr lang="ru-RU" dirty="0"/>
          </a:p>
        </p:txBody>
      </p:sp>
    </p:spTree>
    <p:extLst>
      <p:ext uri="{BB962C8B-B14F-4D97-AF65-F5344CB8AC3E}">
        <p14:creationId xmlns:p14="http://schemas.microsoft.com/office/powerpoint/2010/main" val="227812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A2991F-E4B7-4ABB-86C0-7CFC4AFBC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4B4A08D-AD65-49B1-91ED-38869916D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B73632E-44EE-42ED-ABD9-890C0F0BE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7DC08-7BDF-47BD-A5B2-47A6736DF6CA}" type="datetime1">
              <a:rPr lang="ru-RU" smtClean="0"/>
              <a:t>08.04.2021</a:t>
            </a:fld>
            <a:endParaRPr lang="ru-RU" dirty="0"/>
          </a:p>
        </p:txBody>
      </p:sp>
      <p:sp>
        <p:nvSpPr>
          <p:cNvPr id="5" name="Нижний колонтитул 4">
            <a:extLst>
              <a:ext uri="{FF2B5EF4-FFF2-40B4-BE49-F238E27FC236}">
                <a16:creationId xmlns:a16="http://schemas.microsoft.com/office/drawing/2014/main" id="{3FDAEB10-2FE2-457B-B22E-6498C8B4C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VIII Московский юридический форум, 8 апреля  2021 г.</a:t>
            </a:r>
            <a:endParaRPr lang="ru-RU" dirty="0"/>
          </a:p>
        </p:txBody>
      </p:sp>
      <p:sp>
        <p:nvSpPr>
          <p:cNvPr id="6" name="Номер слайда 5">
            <a:extLst>
              <a:ext uri="{FF2B5EF4-FFF2-40B4-BE49-F238E27FC236}">
                <a16:creationId xmlns:a16="http://schemas.microsoft.com/office/drawing/2014/main" id="{5075EAE0-DB07-45C6-89EC-0478219DD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4497B-C215-4EC5-9595-91A3CCEFFD09}" type="slidenum">
              <a:rPr lang="ru-RU" smtClean="0"/>
              <a:t>‹#›</a:t>
            </a:fld>
            <a:endParaRPr lang="ru-RU" dirty="0"/>
          </a:p>
        </p:txBody>
      </p:sp>
    </p:spTree>
    <p:extLst>
      <p:ext uri="{BB962C8B-B14F-4D97-AF65-F5344CB8AC3E}">
        <p14:creationId xmlns:p14="http://schemas.microsoft.com/office/powerpoint/2010/main" val="2701224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A2991F-E4B7-4ABB-86C0-7CFC4AFBC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4B4A08D-AD65-49B1-91ED-38869916D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B73632E-44EE-42ED-ABD9-890C0F0BE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F045F-0A81-4B53-B834-70979AB3EF11}" type="datetime1">
              <a:rPr lang="ru-RU" smtClean="0"/>
              <a:t>08.04.2021</a:t>
            </a:fld>
            <a:endParaRPr lang="ru-RU" dirty="0"/>
          </a:p>
        </p:txBody>
      </p:sp>
      <p:sp>
        <p:nvSpPr>
          <p:cNvPr id="5" name="Нижний колонтитул 4">
            <a:extLst>
              <a:ext uri="{FF2B5EF4-FFF2-40B4-BE49-F238E27FC236}">
                <a16:creationId xmlns:a16="http://schemas.microsoft.com/office/drawing/2014/main" id="{3FDAEB10-2FE2-457B-B22E-6498C8B4C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VIII Московский юридический форум, 8 апреля  2021 г.</a:t>
            </a:r>
            <a:endParaRPr lang="ru-RU" dirty="0"/>
          </a:p>
        </p:txBody>
      </p:sp>
      <p:sp>
        <p:nvSpPr>
          <p:cNvPr id="6" name="Номер слайда 5">
            <a:extLst>
              <a:ext uri="{FF2B5EF4-FFF2-40B4-BE49-F238E27FC236}">
                <a16:creationId xmlns:a16="http://schemas.microsoft.com/office/drawing/2014/main" id="{5075EAE0-DB07-45C6-89EC-0478219DD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4497B-C215-4EC5-9595-91A3CCEFFD09}" type="slidenum">
              <a:rPr lang="ru-RU" smtClean="0"/>
              <a:t>‹#›</a:t>
            </a:fld>
            <a:endParaRPr lang="ru-RU" dirty="0"/>
          </a:p>
        </p:txBody>
      </p:sp>
    </p:spTree>
    <p:extLst>
      <p:ext uri="{BB962C8B-B14F-4D97-AF65-F5344CB8AC3E}">
        <p14:creationId xmlns:p14="http://schemas.microsoft.com/office/powerpoint/2010/main" val="21367588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kirdina.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5.jpeg"/><Relationship Id="rId5" Type="http://schemas.openxmlformats.org/officeDocument/2006/relationships/hyperlink" Target="http://www.google.ru/imgres?imgurl=http://www.3dnews.ru/_imgdata/img/2011/07/11/613922/vol-1.jpg&amp;imgrefurl=http://www.3dnews.ru/news/613922&amp;h=395&amp;w=600&amp;sz=30&amp;tbnid=8ZwbaMl024b5BM:&amp;tbnh=67&amp;tbnw=102&amp;prev=/search?q=%D1%80%D0%B5%D0%B3%D1%83%D0%BB%D1%8F%D1%82%D0%BE%D1%80+%D0%BA%D0%B0%D1%80%D1%82%D0%B8%D0%BD%D0%BA%D0%B8&amp;tbm=isch&amp;tbo=u&amp;zoom=1&amp;q=%D1%80%D0%B5%D0%B3%D1%83%D0%BB%D1%8F%D1%82%D0%BE%D1%80+%D0%BA%D0%B0%D1%80%D1%82%D0%B8%D0%BD%D0%BA%D0%B8&amp;usg=__rWSamtu2xrDnLXwPZZ2qSG8E_eU=&amp;docid=poQtDSa00M188M&amp;hl=ru&amp;sa=X&amp;ei=oH0bUdeULarb4QSo6oDICQ&amp;ved=0CDoQ9QEwBA&amp;dur=58"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B0F3DD-4559-41D7-A0DF-3BB73BF53638}"/>
              </a:ext>
            </a:extLst>
          </p:cNvPr>
          <p:cNvSpPr>
            <a:spLocks noGrp="1"/>
          </p:cNvSpPr>
          <p:nvPr>
            <p:ph type="ctrTitle"/>
          </p:nvPr>
        </p:nvSpPr>
        <p:spPr>
          <a:xfrm>
            <a:off x="3670356" y="1360791"/>
            <a:ext cx="8229600" cy="2387600"/>
          </a:xfrm>
        </p:spPr>
        <p:txBody>
          <a:bodyPr>
            <a:noAutofit/>
          </a:bodyPr>
          <a:lstStyle/>
          <a:p>
            <a:r>
              <a:rPr lang="ru-RU" sz="4800" b="1" dirty="0"/>
              <a:t>ИНСТИТУЦИОНАЛЬНЫЙ ДИЗАЙН РОССИЙСКИХ ЭКОНОМИЧЕСКИХ РЕФОРМ: ФАКТОРЫ УСПЕХА</a:t>
            </a:r>
          </a:p>
        </p:txBody>
      </p:sp>
      <p:sp>
        <p:nvSpPr>
          <p:cNvPr id="3" name="Подзаголовок 2">
            <a:extLst>
              <a:ext uri="{FF2B5EF4-FFF2-40B4-BE49-F238E27FC236}">
                <a16:creationId xmlns:a16="http://schemas.microsoft.com/office/drawing/2014/main" id="{CD85C80C-98F2-4825-BAAF-E204FAC0ECE3}"/>
              </a:ext>
            </a:extLst>
          </p:cNvPr>
          <p:cNvSpPr>
            <a:spLocks noGrp="1"/>
          </p:cNvSpPr>
          <p:nvPr>
            <p:ph type="subTitle" idx="1"/>
          </p:nvPr>
        </p:nvSpPr>
        <p:spPr>
          <a:xfrm>
            <a:off x="5065159" y="4182055"/>
            <a:ext cx="5787775" cy="1786758"/>
          </a:xfrm>
        </p:spPr>
        <p:txBody>
          <a:bodyPr>
            <a:normAutofit/>
          </a:bodyPr>
          <a:lstStyle/>
          <a:p>
            <a:pPr>
              <a:lnSpc>
                <a:spcPct val="100000"/>
              </a:lnSpc>
              <a:spcBef>
                <a:spcPts val="0"/>
              </a:spcBef>
            </a:pPr>
            <a:r>
              <a:rPr lang="ru-RU" sz="2800" dirty="0"/>
              <a:t>Кирдина-Чэндлер </a:t>
            </a:r>
          </a:p>
          <a:p>
            <a:pPr>
              <a:lnSpc>
                <a:spcPct val="100000"/>
              </a:lnSpc>
              <a:spcBef>
                <a:spcPts val="0"/>
              </a:spcBef>
            </a:pPr>
            <a:r>
              <a:rPr lang="ru-RU" sz="2800" dirty="0"/>
              <a:t>Светлана Георгиевна, </a:t>
            </a:r>
            <a:r>
              <a:rPr lang="ru-RU" sz="2800" dirty="0" err="1"/>
              <a:t>д.с.н</a:t>
            </a:r>
            <a:r>
              <a:rPr lang="ru-RU" sz="2800" dirty="0"/>
              <a:t>., </a:t>
            </a:r>
          </a:p>
          <a:p>
            <a:pPr>
              <a:lnSpc>
                <a:spcPct val="100000"/>
              </a:lnSpc>
              <a:spcBef>
                <a:spcPts val="0"/>
              </a:spcBef>
            </a:pPr>
            <a:r>
              <a:rPr lang="ru-RU" sz="2800" dirty="0"/>
              <a:t> Институт экономики РАН, г. Москва</a:t>
            </a:r>
          </a:p>
        </p:txBody>
      </p:sp>
      <p:pic>
        <p:nvPicPr>
          <p:cNvPr id="8" name="Рисунок 7">
            <a:extLst>
              <a:ext uri="{FF2B5EF4-FFF2-40B4-BE49-F238E27FC236}">
                <a16:creationId xmlns:a16="http://schemas.microsoft.com/office/drawing/2014/main" id="{2567BE9F-6DA8-4767-B26D-E4C274771A99}"/>
              </a:ext>
            </a:extLst>
          </p:cNvPr>
          <p:cNvPicPr>
            <a:picLocks noChangeAspect="1"/>
          </p:cNvPicPr>
          <p:nvPr/>
        </p:nvPicPr>
        <p:blipFill>
          <a:blip r:embed="rId2"/>
          <a:stretch>
            <a:fillRect/>
          </a:stretch>
        </p:blipFill>
        <p:spPr>
          <a:xfrm>
            <a:off x="654370" y="1143959"/>
            <a:ext cx="3015986" cy="3202010"/>
          </a:xfrm>
          <a:prstGeom prst="rect">
            <a:avLst/>
          </a:prstGeom>
        </p:spPr>
      </p:pic>
    </p:spTree>
    <p:extLst>
      <p:ext uri="{BB962C8B-B14F-4D97-AF65-F5344CB8AC3E}">
        <p14:creationId xmlns:p14="http://schemas.microsoft.com/office/powerpoint/2010/main" val="399185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19537" y="260648"/>
            <a:ext cx="8385175" cy="936104"/>
          </a:xfrm>
        </p:spPr>
        <p:txBody>
          <a:bodyPr>
            <a:normAutofit/>
          </a:bodyPr>
          <a:lstStyle/>
          <a:p>
            <a:r>
              <a:rPr lang="ru-RU" sz="4200" b="1" dirty="0"/>
              <a:t>Политические институты</a:t>
            </a:r>
            <a:br>
              <a:rPr lang="ru-RU" sz="3600" b="1" dirty="0"/>
            </a:br>
            <a:r>
              <a:rPr lang="ru-RU" sz="1800" dirty="0"/>
              <a:t> (подробнее см. </a:t>
            </a:r>
            <a:r>
              <a:rPr lang="ru-RU" sz="1800" dirty="0" err="1"/>
              <a:t>Кирдина</a:t>
            </a:r>
            <a:r>
              <a:rPr lang="ru-RU" sz="1800" dirty="0"/>
              <a:t>, 2014)</a:t>
            </a:r>
            <a:endParaRPr lang="ru-RU" sz="1800" b="1" dirty="0"/>
          </a:p>
        </p:txBody>
      </p:sp>
      <p:graphicFrame>
        <p:nvGraphicFramePr>
          <p:cNvPr id="104451" name="Group 3"/>
          <p:cNvGraphicFramePr>
            <a:graphicFrameLocks noGrp="1"/>
          </p:cNvGraphicFramePr>
          <p:nvPr>
            <p:ph type="tbl" idx="1"/>
          </p:nvPr>
        </p:nvGraphicFramePr>
        <p:xfrm>
          <a:off x="1703389" y="1700807"/>
          <a:ext cx="8785225" cy="4036686"/>
        </p:xfrm>
        <a:graphic>
          <a:graphicData uri="http://schemas.openxmlformats.org/drawingml/2006/table">
            <a:tbl>
              <a:tblPr/>
              <a:tblGrid>
                <a:gridCol w="3960812">
                  <a:extLst>
                    <a:ext uri="{9D8B030D-6E8A-4147-A177-3AD203B41FA5}">
                      <a16:colId xmlns:a16="http://schemas.microsoft.com/office/drawing/2014/main" val="20000"/>
                    </a:ext>
                  </a:extLst>
                </a:gridCol>
                <a:gridCol w="4824413">
                  <a:extLst>
                    <a:ext uri="{9D8B030D-6E8A-4147-A177-3AD203B41FA5}">
                      <a16:colId xmlns:a16="http://schemas.microsoft.com/office/drawing/2014/main" val="20001"/>
                    </a:ext>
                  </a:extLst>
                </a:gridCol>
              </a:tblGrid>
              <a:tr h="57606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1" i="0" u="none" strike="noStrike" cap="none" normalizeH="0" baseline="0" dirty="0">
                          <a:ln>
                            <a:noFill/>
                          </a:ln>
                          <a:solidFill>
                            <a:schemeClr val="tx1"/>
                          </a:solidFill>
                          <a:effectLst/>
                          <a:latin typeface="Arial" pitchFamily="34" charset="0"/>
                        </a:rPr>
                        <a:t>Х-матрица</a:t>
                      </a:r>
                      <a:r>
                        <a:rPr kumimoji="0" lang="ru-RU" sz="2200" b="0" i="0" u="none" strike="noStrike" cap="none" normalizeH="0" baseline="0" dirty="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1" i="0" u="none" strike="noStrike" cap="none" normalizeH="0" baseline="0">
                          <a:ln>
                            <a:noFill/>
                          </a:ln>
                          <a:solidFill>
                            <a:schemeClr val="tx1"/>
                          </a:solidFill>
                          <a:effectLst/>
                          <a:latin typeface="Arial" pitchFamily="34" charset="0"/>
                        </a:rPr>
                        <a:t>Y</a:t>
                      </a:r>
                      <a:r>
                        <a:rPr kumimoji="0" lang="ru-RU" sz="2200" b="1" i="0" u="none" strike="noStrike" cap="none" normalizeH="0" baseline="0">
                          <a:ln>
                            <a:noFill/>
                          </a:ln>
                          <a:solidFill>
                            <a:schemeClr val="tx1"/>
                          </a:solidFill>
                          <a:effectLst/>
                          <a:latin typeface="Arial" pitchFamily="34" charset="0"/>
                        </a:rPr>
                        <a:t>-матрица</a:t>
                      </a:r>
                      <a:r>
                        <a:rPr kumimoji="0" lang="ru-RU" sz="2200" b="0" i="0" u="none" strike="noStrike" cap="none" normalizeH="0" baseline="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807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dirty="0">
                          <a:ln>
                            <a:noFill/>
                          </a:ln>
                          <a:solidFill>
                            <a:schemeClr val="tx1"/>
                          </a:solidFill>
                          <a:effectLst/>
                          <a:latin typeface="Arial" pitchFamily="34" charset="0"/>
                        </a:rPr>
                        <a:t>Административное деление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pitchFamily="34" charset="0"/>
                        </a:rPr>
                        <a:t>Федерация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69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pitchFamily="34" charset="0"/>
                        </a:rPr>
                        <a:t>Иерархическая вертикаль во главе с центром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dirty="0">
                          <a:ln>
                            <a:noFill/>
                          </a:ln>
                          <a:solidFill>
                            <a:schemeClr val="tx1"/>
                          </a:solidFill>
                          <a:effectLst/>
                          <a:latin typeface="Arial" pitchFamily="34" charset="0"/>
                        </a:rPr>
                        <a:t>Самоуправление и </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dirty="0" err="1">
                          <a:ln>
                            <a:noFill/>
                          </a:ln>
                          <a:solidFill>
                            <a:schemeClr val="tx1"/>
                          </a:solidFill>
                          <a:effectLst/>
                          <a:latin typeface="Arial" pitchFamily="34" charset="0"/>
                        </a:rPr>
                        <a:t>субсидиарность</a:t>
                      </a:r>
                      <a:endParaRPr kumimoji="0" lang="ru-RU" sz="2200" b="0" i="0" u="none" strike="noStrike" cap="none" normalizeH="0" baseline="0" dirty="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16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pitchFamily="34" charset="0"/>
                        </a:rPr>
                        <a:t>Назначения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pitchFamily="34" charset="0"/>
                        </a:rPr>
                        <a:t>Выборы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32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pitchFamily="34" charset="0"/>
                        </a:rPr>
                        <a:t>Общее собрание и единогласие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pitchFamily="34" charset="0"/>
                        </a:rPr>
                        <a:t>Многопартийность и демократическое большинство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194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pitchFamily="34" charset="0"/>
                        </a:rPr>
                        <a:t>Обращения по инстанциям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dirty="0">
                          <a:ln>
                            <a:noFill/>
                          </a:ln>
                          <a:solidFill>
                            <a:schemeClr val="tx1"/>
                          </a:solidFill>
                          <a:effectLst/>
                          <a:latin typeface="Arial" pitchFamily="34" charset="0"/>
                        </a:rPr>
                        <a:t>Судебные иски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6386" name="Нижний колонтитул 4"/>
          <p:cNvSpPr>
            <a:spLocks noGrp="1"/>
          </p:cNvSpPr>
          <p:nvPr>
            <p:ph type="ftr" sz="quarter" idx="11"/>
          </p:nvPr>
        </p:nvSpPr>
        <p:spPr>
          <a:noFill/>
        </p:spPr>
        <p:txBody>
          <a:bodyPr/>
          <a:lstStyle/>
          <a:p>
            <a:r>
              <a:rPr lang="ru-RU" altLang="en-US">
                <a:latin typeface="Arial" charset="0"/>
              </a:rPr>
              <a:t>Институт экономики РАН,  25 мая 2018 года</a:t>
            </a:r>
            <a:endParaRPr lang="ru-RU" altLang="en-US" dirty="0">
              <a:latin typeface="Arial" charset="0"/>
            </a:endParaRPr>
          </a:p>
        </p:txBody>
      </p:sp>
      <p:sp>
        <p:nvSpPr>
          <p:cNvPr id="16387" name="Номер слайда 5"/>
          <p:cNvSpPr>
            <a:spLocks noGrp="1"/>
          </p:cNvSpPr>
          <p:nvPr>
            <p:ph type="sldNum" sz="quarter" idx="12"/>
          </p:nvPr>
        </p:nvSpPr>
        <p:spPr>
          <a:noFill/>
        </p:spPr>
        <p:txBody>
          <a:bodyPr>
            <a:normAutofit/>
          </a:bodyPr>
          <a:lstStyle/>
          <a:p>
            <a:fld id="{277BEBCA-E37B-416B-9828-F27A7C7D3D7F}" type="slidenum">
              <a:rPr lang="ru-RU" altLang="en-US" smtClean="0">
                <a:latin typeface="Arial" charset="0"/>
              </a:rPr>
              <a:pPr/>
              <a:t>10</a:t>
            </a:fld>
            <a:endParaRPr lang="ru-RU" altLang="en-US">
              <a:latin typeface="Arial" charset="0"/>
            </a:endParaRPr>
          </a:p>
        </p:txBody>
      </p:sp>
    </p:spTree>
    <p:extLst>
      <p:ext uri="{BB962C8B-B14F-4D97-AF65-F5344CB8AC3E}">
        <p14:creationId xmlns:p14="http://schemas.microsoft.com/office/powerpoint/2010/main" val="7456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1847528" y="692696"/>
            <a:ext cx="4041648" cy="1577426"/>
          </a:xfrm>
        </p:spPr>
        <p:txBody>
          <a:bodyPr/>
          <a:lstStyle/>
          <a:p>
            <a:pPr algn="ctr"/>
            <a:r>
              <a:rPr lang="ru-RU" sz="2800" dirty="0"/>
              <a:t>Унитарные политические </a:t>
            </a:r>
          </a:p>
          <a:p>
            <a:pPr algn="ctr"/>
            <a:r>
              <a:rPr lang="ru-RU" sz="2800" dirty="0"/>
              <a:t>Х-системы</a:t>
            </a:r>
          </a:p>
        </p:txBody>
      </p:sp>
      <p:sp>
        <p:nvSpPr>
          <p:cNvPr id="4" name="Текст 3"/>
          <p:cNvSpPr>
            <a:spLocks noGrp="1"/>
          </p:cNvSpPr>
          <p:nvPr>
            <p:ph type="body" sz="half" idx="3"/>
          </p:nvPr>
        </p:nvSpPr>
        <p:spPr>
          <a:xfrm>
            <a:off x="6232985" y="728700"/>
            <a:ext cx="4041775" cy="1505418"/>
          </a:xfrm>
        </p:spPr>
        <p:txBody>
          <a:bodyPr/>
          <a:lstStyle/>
          <a:p>
            <a:pPr algn="ctr"/>
            <a:r>
              <a:rPr lang="ru-RU" sz="2800" dirty="0"/>
              <a:t>Федеративные политические    </a:t>
            </a:r>
          </a:p>
          <a:p>
            <a:pPr algn="ctr"/>
            <a:r>
              <a:rPr lang="ru-RU" sz="2800" dirty="0"/>
              <a:t>     </a:t>
            </a:r>
            <a:r>
              <a:rPr lang="en-US" sz="2800" dirty="0"/>
              <a:t>Y-</a:t>
            </a:r>
            <a:r>
              <a:rPr lang="ru-RU" sz="2800" dirty="0"/>
              <a:t>системы</a:t>
            </a:r>
          </a:p>
        </p:txBody>
      </p:sp>
      <p:sp>
        <p:nvSpPr>
          <p:cNvPr id="8" name="Нижний колонтитул 7"/>
          <p:cNvSpPr>
            <a:spLocks noGrp="1"/>
          </p:cNvSpPr>
          <p:nvPr>
            <p:ph type="ftr" sz="quarter" idx="4294967295"/>
          </p:nvPr>
        </p:nvSpPr>
        <p:spPr>
          <a:xfrm>
            <a:off x="1991544" y="6105872"/>
            <a:ext cx="8208912" cy="387003"/>
          </a:xfrm>
          <a:prstGeom prst="rect">
            <a:avLst/>
          </a:prstGeom>
        </p:spPr>
        <p:txBody>
          <a:bodyPr/>
          <a:lstStyle/>
          <a:p>
            <a:pPr>
              <a:defRPr/>
            </a:pPr>
            <a:r>
              <a:rPr lang="ru-RU" sz="1400" dirty="0"/>
              <a:t>VIII Московский юридический форум, 8 апреля  2021 г.</a:t>
            </a:r>
          </a:p>
        </p:txBody>
      </p:sp>
      <p:pic>
        <p:nvPicPr>
          <p:cNvPr id="1026" name="Picture 2" descr="C:\Users\Sony\Pictures\ФЛАГ США.jpg"/>
          <p:cNvPicPr>
            <a:picLocks noGrp="1" noChangeAspect="1" noChangeArrowheads="1"/>
          </p:cNvPicPr>
          <p:nvPr>
            <p:ph sz="quarter" idx="2"/>
          </p:nvPr>
        </p:nvPicPr>
        <p:blipFill>
          <a:blip r:embed="rId2" cstate="print"/>
          <a:srcRect/>
          <a:stretch>
            <a:fillRect/>
          </a:stretch>
        </p:blipFill>
        <p:spPr bwMode="auto">
          <a:xfrm>
            <a:off x="6816080" y="2437653"/>
            <a:ext cx="3384376" cy="2414384"/>
          </a:xfrm>
          <a:prstGeom prst="rect">
            <a:avLst/>
          </a:prstGeom>
          <a:noFill/>
        </p:spPr>
      </p:pic>
      <p:pic>
        <p:nvPicPr>
          <p:cNvPr id="1027" name="Picture 3" descr="C:\Users\Sony\Pictures\flags-china-.jpg"/>
          <p:cNvPicPr>
            <a:picLocks noGrp="1" noChangeAspect="1" noChangeArrowheads="1"/>
          </p:cNvPicPr>
          <p:nvPr>
            <p:ph sz="quarter" idx="4"/>
          </p:nvPr>
        </p:nvPicPr>
        <p:blipFill>
          <a:blip r:embed="rId3" cstate="print"/>
          <a:srcRect/>
          <a:stretch>
            <a:fillRect/>
          </a:stretch>
        </p:blipFill>
        <p:spPr bwMode="auto">
          <a:xfrm>
            <a:off x="1991544" y="2492897"/>
            <a:ext cx="3744416" cy="2837681"/>
          </a:xfrm>
          <a:prstGeom prst="rect">
            <a:avLst/>
          </a:prstGeom>
          <a:noFill/>
        </p:spPr>
      </p:pic>
    </p:spTree>
    <p:extLst>
      <p:ext uri="{BB962C8B-B14F-4D97-AF65-F5344CB8AC3E}">
        <p14:creationId xmlns:p14="http://schemas.microsoft.com/office/powerpoint/2010/main" val="4005519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1991545" y="404665"/>
            <a:ext cx="8385175" cy="880269"/>
          </a:xfrm>
        </p:spPr>
        <p:txBody>
          <a:bodyPr>
            <a:normAutofit fontScale="90000"/>
          </a:bodyPr>
          <a:lstStyle/>
          <a:p>
            <a:r>
              <a:rPr lang="ru-RU" sz="4200" b="1" dirty="0"/>
              <a:t>Идеологические институты</a:t>
            </a:r>
            <a:br>
              <a:rPr lang="ru-RU" sz="3600" b="1" dirty="0"/>
            </a:br>
            <a:r>
              <a:rPr lang="ru-RU" sz="1800" dirty="0"/>
              <a:t> (подробнее см. </a:t>
            </a:r>
            <a:r>
              <a:rPr lang="ru-RU" sz="1800" dirty="0" err="1"/>
              <a:t>Кирдина</a:t>
            </a:r>
            <a:r>
              <a:rPr lang="ru-RU" sz="1800" dirty="0"/>
              <a:t>, 2014;  Александров, </a:t>
            </a:r>
            <a:r>
              <a:rPr lang="ru-RU" sz="1800" dirty="0" err="1"/>
              <a:t>Кирдина</a:t>
            </a:r>
            <a:r>
              <a:rPr lang="ru-RU" sz="1800" dirty="0"/>
              <a:t>, 2012)</a:t>
            </a:r>
            <a:endParaRPr lang="ru-RU" sz="1800" b="1" dirty="0"/>
          </a:p>
        </p:txBody>
      </p:sp>
      <p:graphicFrame>
        <p:nvGraphicFramePr>
          <p:cNvPr id="106499" name="Group 3"/>
          <p:cNvGraphicFramePr>
            <a:graphicFrameLocks noGrp="1"/>
          </p:cNvGraphicFramePr>
          <p:nvPr>
            <p:ph type="tbl" idx="1"/>
          </p:nvPr>
        </p:nvGraphicFramePr>
        <p:xfrm>
          <a:off x="1847528" y="1772817"/>
          <a:ext cx="8496944" cy="4107181"/>
        </p:xfrm>
        <a:graphic>
          <a:graphicData uri="http://schemas.openxmlformats.org/drawingml/2006/table">
            <a:tbl>
              <a:tblPr/>
              <a:tblGrid>
                <a:gridCol w="4579334">
                  <a:extLst>
                    <a:ext uri="{9D8B030D-6E8A-4147-A177-3AD203B41FA5}">
                      <a16:colId xmlns:a16="http://schemas.microsoft.com/office/drawing/2014/main" val="20000"/>
                    </a:ext>
                  </a:extLst>
                </a:gridCol>
                <a:gridCol w="3917610">
                  <a:extLst>
                    <a:ext uri="{9D8B030D-6E8A-4147-A177-3AD203B41FA5}">
                      <a16:colId xmlns:a16="http://schemas.microsoft.com/office/drawing/2014/main" val="20001"/>
                    </a:ext>
                  </a:extLst>
                </a:gridCol>
              </a:tblGrid>
              <a:tr h="615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1" i="0" u="none" strike="noStrike" cap="none" normalizeH="0" baseline="0" dirty="0">
                          <a:ln>
                            <a:noFill/>
                          </a:ln>
                          <a:solidFill>
                            <a:schemeClr val="tx1"/>
                          </a:solidFill>
                          <a:effectLst/>
                          <a:latin typeface="Arial" pitchFamily="34" charset="0"/>
                        </a:rPr>
                        <a:t>Х-матрица</a:t>
                      </a:r>
                      <a:r>
                        <a:rPr kumimoji="0" lang="ru-RU" sz="2200" b="0" i="0" u="none" strike="noStrike" cap="none" normalizeH="0" baseline="0" dirty="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1" i="0" u="none" strike="noStrike" cap="none" normalizeH="0" baseline="0" dirty="0">
                          <a:ln>
                            <a:noFill/>
                          </a:ln>
                          <a:solidFill>
                            <a:schemeClr val="tx1"/>
                          </a:solidFill>
                          <a:effectLst/>
                          <a:latin typeface="Arial" pitchFamily="34" charset="0"/>
                        </a:rPr>
                        <a:t>Y</a:t>
                      </a:r>
                      <a:r>
                        <a:rPr kumimoji="0" lang="ru-RU" sz="2200" b="1" i="0" u="none" strike="noStrike" cap="none" normalizeH="0" baseline="0" dirty="0">
                          <a:ln>
                            <a:noFill/>
                          </a:ln>
                          <a:solidFill>
                            <a:schemeClr val="tx1"/>
                          </a:solidFill>
                          <a:effectLst/>
                          <a:latin typeface="Arial" pitchFamily="34" charset="0"/>
                        </a:rPr>
                        <a:t>-матрица</a:t>
                      </a:r>
                      <a:r>
                        <a:rPr kumimoji="0" lang="ru-RU" sz="2200" b="0" i="0" u="none" strike="noStrike" cap="none" normalizeH="0" baseline="0" dirty="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94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a:ln>
                            <a:noFill/>
                          </a:ln>
                          <a:solidFill>
                            <a:schemeClr val="tx1"/>
                          </a:solidFill>
                          <a:effectLst/>
                          <a:latin typeface="Arial" pitchFamily="34" charset="0"/>
                        </a:rPr>
                        <a:t>Коллективизм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a:ln>
                            <a:noFill/>
                          </a:ln>
                          <a:solidFill>
                            <a:schemeClr val="tx1"/>
                          </a:solidFill>
                          <a:effectLst/>
                          <a:latin typeface="Arial" pitchFamily="34" charset="0"/>
                        </a:rPr>
                        <a:t>Индивидуализм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16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a:ln>
                            <a:noFill/>
                          </a:ln>
                          <a:solidFill>
                            <a:schemeClr val="tx1"/>
                          </a:solidFill>
                          <a:effectLst/>
                          <a:latin typeface="Arial" pitchFamily="34" charset="0"/>
                        </a:rPr>
                        <a:t>Эгалитаризм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a:ln>
                            <a:noFill/>
                          </a:ln>
                          <a:solidFill>
                            <a:schemeClr val="tx1"/>
                          </a:solidFill>
                          <a:effectLst/>
                          <a:latin typeface="Arial" pitchFamily="34" charset="0"/>
                        </a:rPr>
                        <a:t>Стратификация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32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a:ln>
                            <a:noFill/>
                          </a:ln>
                          <a:solidFill>
                            <a:schemeClr val="tx1"/>
                          </a:solidFill>
                          <a:effectLst/>
                          <a:latin typeface="Arial" pitchFamily="34" charset="0"/>
                        </a:rPr>
                        <a:t>Порядок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a:ln>
                            <a:noFill/>
                          </a:ln>
                          <a:solidFill>
                            <a:schemeClr val="tx1"/>
                          </a:solidFill>
                          <a:effectLst/>
                          <a:latin typeface="Arial" pitchFamily="34" charset="0"/>
                        </a:rPr>
                        <a:t>Свобода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32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a:ln>
                            <a:noFill/>
                          </a:ln>
                          <a:solidFill>
                            <a:schemeClr val="tx1"/>
                          </a:solidFill>
                          <a:effectLst/>
                          <a:latin typeface="Arial" pitchFamily="34" charset="0"/>
                        </a:rPr>
                        <a:t>Трудовая мотивация, ориентированная на благополучие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a:ln>
                            <a:noFill/>
                          </a:ln>
                          <a:solidFill>
                            <a:schemeClr val="tx1"/>
                          </a:solidFill>
                          <a:effectLst/>
                          <a:latin typeface="Arial" pitchFamily="34" charset="0"/>
                        </a:rPr>
                        <a:t>Денежно-ориентированная трудовая мотивация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32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err="1">
                          <a:ln>
                            <a:noFill/>
                          </a:ln>
                          <a:solidFill>
                            <a:schemeClr val="tx1"/>
                          </a:solidFill>
                          <a:effectLst/>
                          <a:latin typeface="Arial" pitchFamily="34" charset="0"/>
                        </a:rPr>
                        <a:t>Интегрализм</a:t>
                      </a:r>
                      <a:r>
                        <a:rPr kumimoji="0" lang="ru-RU" sz="2000" b="0" i="0" u="none" strike="noStrike" cap="none" normalizeH="0" baseline="0" dirty="0">
                          <a:ln>
                            <a:noFill/>
                          </a:ln>
                          <a:solidFill>
                            <a:schemeClr val="tx1"/>
                          </a:solidFill>
                          <a:effectLst/>
                          <a:latin typeface="Arial" pitchFamily="34" charset="0"/>
                        </a:rPr>
                        <a:t>, холизм и континуальность как стереотипы мышления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000" b="0" i="0" u="none" strike="noStrike" cap="none" normalizeH="0" baseline="0" dirty="0">
                          <a:ln>
                            <a:noFill/>
                          </a:ln>
                          <a:solidFill>
                            <a:schemeClr val="tx1"/>
                          </a:solidFill>
                          <a:effectLst/>
                          <a:latin typeface="Arial" pitchFamily="34" charset="0"/>
                        </a:rPr>
                        <a:t>Специализация, </a:t>
                      </a:r>
                      <a:r>
                        <a:rPr kumimoji="0" lang="ru-RU" sz="2000" b="0" i="0" u="none" strike="noStrike" cap="none" normalizeH="0" baseline="0" dirty="0" err="1">
                          <a:ln>
                            <a:noFill/>
                          </a:ln>
                          <a:solidFill>
                            <a:schemeClr val="tx1"/>
                          </a:solidFill>
                          <a:effectLst/>
                          <a:latin typeface="Arial" pitchFamily="34" charset="0"/>
                        </a:rPr>
                        <a:t>редукционизм</a:t>
                      </a:r>
                      <a:r>
                        <a:rPr kumimoji="0" lang="ru-RU" sz="2000" b="0" i="0" u="none" strike="noStrike" cap="none" normalizeH="0" baseline="0" dirty="0">
                          <a:ln>
                            <a:noFill/>
                          </a:ln>
                          <a:solidFill>
                            <a:schemeClr val="tx1"/>
                          </a:solidFill>
                          <a:effectLst/>
                          <a:latin typeface="Arial" pitchFamily="34" charset="0"/>
                        </a:rPr>
                        <a:t> и дискретность как стереотипы мышления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7410" name="Нижний колонтитул 4"/>
          <p:cNvSpPr>
            <a:spLocks noGrp="1"/>
          </p:cNvSpPr>
          <p:nvPr>
            <p:ph type="ftr" sz="quarter" idx="11"/>
          </p:nvPr>
        </p:nvSpPr>
        <p:spPr>
          <a:noFill/>
        </p:spPr>
        <p:txBody>
          <a:bodyPr/>
          <a:lstStyle/>
          <a:p>
            <a:r>
              <a:rPr lang="ru-RU" altLang="en-US">
                <a:latin typeface="Arial" charset="0"/>
              </a:rPr>
              <a:t>Институт экономики РАН,  25 мая 2018 года</a:t>
            </a:r>
            <a:endParaRPr lang="ru-RU" altLang="en-US" dirty="0">
              <a:latin typeface="Arial" charset="0"/>
            </a:endParaRPr>
          </a:p>
        </p:txBody>
      </p:sp>
      <p:sp>
        <p:nvSpPr>
          <p:cNvPr id="17411" name="Номер слайда 5"/>
          <p:cNvSpPr>
            <a:spLocks noGrp="1"/>
          </p:cNvSpPr>
          <p:nvPr>
            <p:ph type="sldNum" sz="quarter" idx="12"/>
          </p:nvPr>
        </p:nvSpPr>
        <p:spPr>
          <a:noFill/>
        </p:spPr>
        <p:txBody>
          <a:bodyPr>
            <a:normAutofit/>
          </a:bodyPr>
          <a:lstStyle/>
          <a:p>
            <a:fld id="{103A908E-5050-4DDF-A6C7-9DA6E1AF1072}" type="slidenum">
              <a:rPr lang="ru-RU" altLang="en-US" smtClean="0">
                <a:latin typeface="Arial" charset="0"/>
              </a:rPr>
              <a:pPr/>
              <a:t>12</a:t>
            </a:fld>
            <a:endParaRPr lang="ru-RU" altLang="en-US">
              <a:latin typeface="Arial" charset="0"/>
            </a:endParaRPr>
          </a:p>
        </p:txBody>
      </p:sp>
    </p:spTree>
    <p:extLst>
      <p:ext uri="{BB962C8B-B14F-4D97-AF65-F5344CB8AC3E}">
        <p14:creationId xmlns:p14="http://schemas.microsoft.com/office/powerpoint/2010/main" val="2116111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954156" y="823329"/>
            <a:ext cx="5406108" cy="1325563"/>
          </a:xfrm>
        </p:spPr>
        <p:txBody>
          <a:bodyPr>
            <a:noAutofit/>
          </a:bodyPr>
          <a:lstStyle/>
          <a:p>
            <a:pPr algn="ctr"/>
            <a:r>
              <a:rPr lang="ru-RU" sz="2800" dirty="0"/>
              <a:t>Коллективистская идеология       Х-стран  (Мы над Я)</a:t>
            </a:r>
          </a:p>
        </p:txBody>
      </p:sp>
      <p:sp>
        <p:nvSpPr>
          <p:cNvPr id="4" name="Текст 3"/>
          <p:cNvSpPr>
            <a:spLocks noGrp="1"/>
          </p:cNvSpPr>
          <p:nvPr>
            <p:ph type="body" sz="half" idx="3"/>
          </p:nvPr>
        </p:nvSpPr>
        <p:spPr>
          <a:xfrm>
            <a:off x="6197048" y="1177205"/>
            <a:ext cx="5857460" cy="864096"/>
          </a:xfrm>
        </p:spPr>
        <p:txBody>
          <a:bodyPr>
            <a:noAutofit/>
          </a:bodyPr>
          <a:lstStyle/>
          <a:p>
            <a:pPr algn="ctr"/>
            <a:r>
              <a:rPr lang="ru-RU" sz="2800" dirty="0"/>
              <a:t>Индивидуалистская идеология        </a:t>
            </a:r>
            <a:r>
              <a:rPr lang="en-US" sz="2800" dirty="0"/>
              <a:t>Y</a:t>
            </a:r>
            <a:r>
              <a:rPr lang="ru-RU" sz="2800" dirty="0"/>
              <a:t>-стран  (Я над Мы) </a:t>
            </a:r>
          </a:p>
        </p:txBody>
      </p:sp>
      <p:sp>
        <p:nvSpPr>
          <p:cNvPr id="8" name="Нижний колонтитул 7"/>
          <p:cNvSpPr>
            <a:spLocks noGrp="1"/>
          </p:cNvSpPr>
          <p:nvPr>
            <p:ph type="ftr" sz="quarter" idx="12"/>
          </p:nvPr>
        </p:nvSpPr>
        <p:spPr>
          <a:xfrm>
            <a:off x="2189922" y="6134823"/>
            <a:ext cx="8014252" cy="478012"/>
          </a:xfrm>
        </p:spPr>
        <p:txBody>
          <a:bodyPr/>
          <a:lstStyle/>
          <a:p>
            <a:pPr algn="ctr">
              <a:defRPr/>
            </a:pPr>
            <a:r>
              <a:rPr lang="ru-RU" sz="1100" dirty="0">
                <a:solidFill>
                  <a:schemeClr val="bg2">
                    <a:lumMod val="75000"/>
                  </a:schemeClr>
                </a:solidFill>
              </a:rPr>
              <a:t>VIII Московский юридический форум, 8 апреля  2021 г.</a:t>
            </a:r>
          </a:p>
        </p:txBody>
      </p:sp>
      <p:pic>
        <p:nvPicPr>
          <p:cNvPr id="3074" name="Picture 2" descr="C:\Users\Sony\Pictures\коллективизм-руки.jpg"/>
          <p:cNvPicPr>
            <a:picLocks noGrp="1" noChangeAspect="1" noChangeArrowheads="1"/>
          </p:cNvPicPr>
          <p:nvPr>
            <p:ph sz="quarter" idx="2"/>
          </p:nvPr>
        </p:nvPicPr>
        <p:blipFill>
          <a:blip r:embed="rId3" cstate="print"/>
          <a:srcRect/>
          <a:stretch>
            <a:fillRect/>
          </a:stretch>
        </p:blipFill>
        <p:spPr bwMode="auto">
          <a:xfrm>
            <a:off x="2189922" y="2685448"/>
            <a:ext cx="3168351" cy="2376264"/>
          </a:xfrm>
          <a:prstGeom prst="rect">
            <a:avLst/>
          </a:prstGeom>
          <a:noFill/>
        </p:spPr>
      </p:pic>
      <p:pic>
        <p:nvPicPr>
          <p:cNvPr id="3075" name="Picture 3" descr="C:\Users\Sony\Pictures\индивидуализм.jpg"/>
          <p:cNvPicPr>
            <a:picLocks noGrp="1" noChangeAspect="1" noChangeArrowheads="1"/>
          </p:cNvPicPr>
          <p:nvPr>
            <p:ph sz="quarter" idx="4"/>
          </p:nvPr>
        </p:nvPicPr>
        <p:blipFill>
          <a:blip r:embed="rId4" cstate="print"/>
          <a:srcRect/>
          <a:stretch>
            <a:fillRect/>
          </a:stretch>
        </p:blipFill>
        <p:spPr bwMode="auto">
          <a:xfrm rot="1153269">
            <a:off x="7834438" y="2644662"/>
            <a:ext cx="2582681" cy="2457836"/>
          </a:xfrm>
          <a:prstGeom prst="rect">
            <a:avLst/>
          </a:prstGeom>
          <a:noFill/>
        </p:spPr>
      </p:pic>
    </p:spTree>
    <p:extLst>
      <p:ext uri="{BB962C8B-B14F-4D97-AF65-F5344CB8AC3E}">
        <p14:creationId xmlns:p14="http://schemas.microsoft.com/office/powerpoint/2010/main" val="18468001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a:xfrm>
            <a:off x="468630" y="556591"/>
            <a:ext cx="10709910" cy="1426580"/>
          </a:xfrm>
        </p:spPr>
        <p:txBody>
          <a:bodyPr>
            <a:noAutofit/>
          </a:bodyPr>
          <a:lstStyle/>
          <a:p>
            <a:pPr algn="ctr">
              <a:defRPr/>
            </a:pPr>
            <a:r>
              <a:rPr lang="ru-RU" sz="3600" dirty="0"/>
              <a:t>Как правило, в каждой стране  одна матрица </a:t>
            </a:r>
            <a:r>
              <a:rPr lang="ru-RU" sz="3600" b="1" dirty="0"/>
              <a:t>доминирует</a:t>
            </a:r>
            <a:r>
              <a:rPr lang="ru-RU" sz="3600" dirty="0"/>
              <a:t>, другая является </a:t>
            </a:r>
            <a:r>
              <a:rPr lang="ru-RU" sz="3600" b="1" dirty="0"/>
              <a:t>комплементарной</a:t>
            </a:r>
            <a:r>
              <a:rPr lang="ru-RU" sz="3600" dirty="0"/>
              <a:t>.</a:t>
            </a:r>
          </a:p>
        </p:txBody>
      </p:sp>
      <p:sp>
        <p:nvSpPr>
          <p:cNvPr id="72707" name="Rectangle 3"/>
          <p:cNvSpPr>
            <a:spLocks noGrp="1" noRot="1" noChangeArrowheads="1"/>
          </p:cNvSpPr>
          <p:nvPr>
            <p:ph type="body" sz="half" idx="1"/>
          </p:nvPr>
        </p:nvSpPr>
        <p:spPr>
          <a:xfrm>
            <a:off x="2566989" y="1628775"/>
            <a:ext cx="7921625" cy="863600"/>
          </a:xfrm>
        </p:spPr>
        <p:txBody>
          <a:bodyPr>
            <a:normAutofit/>
          </a:bodyPr>
          <a:lstStyle/>
          <a:p>
            <a:pPr marL="365760" indent="-256032">
              <a:buClr>
                <a:schemeClr val="accent3"/>
              </a:buClr>
              <a:buNone/>
              <a:defRPr/>
            </a:pPr>
            <a:r>
              <a:rPr lang="ru-RU" sz="2900" dirty="0"/>
              <a:t>   </a:t>
            </a:r>
          </a:p>
        </p:txBody>
      </p:sp>
      <p:sp>
        <p:nvSpPr>
          <p:cNvPr id="21508" name="Нижний колонтитул 16"/>
          <p:cNvSpPr>
            <a:spLocks noGrp="1"/>
          </p:cNvSpPr>
          <p:nvPr>
            <p:ph type="ftr" sz="quarter" idx="11"/>
          </p:nvPr>
        </p:nvSpPr>
        <p:spPr bwMode="auto">
          <a:xfrm>
            <a:off x="3106529" y="6137651"/>
            <a:ext cx="5933918" cy="365125"/>
          </a:xfrm>
          <a:ln>
            <a:miter lim="800000"/>
            <a:headEnd/>
            <a:tailEnd/>
          </a:ln>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r>
              <a:rPr lang="ru-RU"/>
              <a:t>VIII Московский юридический форум, 8 апреля  2021 г.</a:t>
            </a:r>
            <a:endParaRPr lang="ru-RU" dirty="0"/>
          </a:p>
        </p:txBody>
      </p:sp>
      <p:sp>
        <p:nvSpPr>
          <p:cNvPr id="19462" name="Rectangle 4"/>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ru-RU">
              <a:latin typeface="Georgia" pitchFamily="18" charset="0"/>
            </a:endParaRPr>
          </a:p>
        </p:txBody>
      </p:sp>
      <p:sp>
        <p:nvSpPr>
          <p:cNvPr id="19463" name="Rectangle 5"/>
          <p:cNvSpPr>
            <a:spLocks noChangeArrowheads="1"/>
          </p:cNvSpPr>
          <p:nvPr/>
        </p:nvSpPr>
        <p:spPr bwMode="auto">
          <a:xfrm>
            <a:off x="1524001" y="2091809"/>
            <a:ext cx="184731" cy="369332"/>
          </a:xfrm>
          <a:prstGeom prst="rect">
            <a:avLst/>
          </a:prstGeom>
          <a:noFill/>
          <a:ln w="9525">
            <a:noFill/>
            <a:miter lim="800000"/>
            <a:headEnd/>
            <a:tailEnd/>
          </a:ln>
        </p:spPr>
        <p:txBody>
          <a:bodyPr wrap="none" anchor="ctr">
            <a:spAutoFit/>
          </a:bodyPr>
          <a:lstStyle/>
          <a:p>
            <a:endParaRPr lang="ru-RU">
              <a:latin typeface="Georgia" pitchFamily="18" charset="0"/>
            </a:endParaRPr>
          </a:p>
        </p:txBody>
      </p:sp>
      <p:grpSp>
        <p:nvGrpSpPr>
          <p:cNvPr id="2" name="Group 6"/>
          <p:cNvGrpSpPr>
            <a:grpSpLocks/>
          </p:cNvGrpSpPr>
          <p:nvPr/>
        </p:nvGrpSpPr>
        <p:grpSpPr bwMode="auto">
          <a:xfrm>
            <a:off x="2251076" y="1983172"/>
            <a:ext cx="7273925" cy="3673475"/>
            <a:chOff x="1111" y="1389"/>
            <a:chExt cx="3888" cy="2088"/>
          </a:xfrm>
        </p:grpSpPr>
        <p:sp>
          <p:nvSpPr>
            <p:cNvPr id="19466" name="AutoShape 7"/>
            <p:cNvSpPr>
              <a:spLocks noChangeAspect="1" noChangeArrowheads="1" noTextEdit="1"/>
            </p:cNvSpPr>
            <p:nvPr/>
          </p:nvSpPr>
          <p:spPr bwMode="auto">
            <a:xfrm>
              <a:off x="1111" y="1389"/>
              <a:ext cx="3888" cy="2088"/>
            </a:xfrm>
            <a:prstGeom prst="rect">
              <a:avLst/>
            </a:prstGeom>
            <a:noFill/>
            <a:ln w="28575">
              <a:noFill/>
              <a:miter lim="800000"/>
              <a:headEnd/>
              <a:tailEnd/>
            </a:ln>
          </p:spPr>
          <p:txBody>
            <a:bodyPr/>
            <a:lstStyle/>
            <a:p>
              <a:endParaRPr lang="ru-RU"/>
            </a:p>
          </p:txBody>
        </p:sp>
        <p:sp>
          <p:nvSpPr>
            <p:cNvPr id="19467" name="AutoShape 8"/>
            <p:cNvSpPr>
              <a:spLocks noChangeArrowheads="1"/>
            </p:cNvSpPr>
            <p:nvPr/>
          </p:nvSpPr>
          <p:spPr bwMode="auto">
            <a:xfrm rot="10800000">
              <a:off x="1183" y="1533"/>
              <a:ext cx="1728" cy="1368"/>
            </a:xfrm>
            <a:prstGeom prst="triangle">
              <a:avLst>
                <a:gd name="adj" fmla="val 50000"/>
              </a:avLst>
            </a:prstGeom>
            <a:solidFill>
              <a:schemeClr val="accent1"/>
            </a:solidFill>
            <a:ln w="28575">
              <a:solidFill>
                <a:srgbClr val="000000"/>
              </a:solidFill>
              <a:miter lim="800000"/>
              <a:headEnd/>
              <a:tailEnd/>
            </a:ln>
          </p:spPr>
          <p:txBody>
            <a:bodyPr/>
            <a:lstStyle/>
            <a:p>
              <a:r>
                <a:rPr lang="en-US" sz="1200">
                  <a:solidFill>
                    <a:schemeClr val="tx2"/>
                  </a:solidFill>
                  <a:latin typeface="Georgia" pitchFamily="18" charset="0"/>
                  <a:ea typeface="ＭＳ Ｐゴシック" pitchFamily="34" charset="-128"/>
                  <a:cs typeface="Times New Roman" pitchFamily="18" charset="0"/>
                </a:rPr>
                <a:t>   </a:t>
              </a:r>
              <a:endParaRPr lang="en-US">
                <a:solidFill>
                  <a:schemeClr val="tx2"/>
                </a:solidFill>
                <a:latin typeface="Georgia" pitchFamily="18" charset="0"/>
                <a:ea typeface="ＭＳ Ｐゴシック" pitchFamily="34" charset="-128"/>
                <a:cs typeface="Times New Roman" pitchFamily="18" charset="0"/>
              </a:endParaRPr>
            </a:p>
          </p:txBody>
        </p:sp>
        <p:sp>
          <p:nvSpPr>
            <p:cNvPr id="19468" name="Rectangle 9"/>
            <p:cNvSpPr>
              <a:spLocks noChangeArrowheads="1"/>
            </p:cNvSpPr>
            <p:nvPr/>
          </p:nvSpPr>
          <p:spPr bwMode="auto">
            <a:xfrm>
              <a:off x="1615" y="3045"/>
              <a:ext cx="3125" cy="360"/>
            </a:xfrm>
            <a:prstGeom prst="rect">
              <a:avLst/>
            </a:prstGeom>
            <a:noFill/>
            <a:ln w="28575">
              <a:solidFill>
                <a:srgbClr val="FFFFFF"/>
              </a:solidFill>
              <a:miter lim="800000"/>
              <a:headEnd/>
              <a:tailEnd/>
            </a:ln>
          </p:spPr>
          <p:txBody>
            <a:bodyPr/>
            <a:lstStyle/>
            <a:p>
              <a:endParaRPr lang="ru-RU">
                <a:solidFill>
                  <a:schemeClr val="tx2"/>
                </a:solidFill>
                <a:latin typeface="Verdana" pitchFamily="34" charset="0"/>
                <a:ea typeface="ＭＳ Ｐゴシック" pitchFamily="34" charset="-128"/>
                <a:cs typeface="Times New Roman" pitchFamily="18" charset="0"/>
              </a:endParaRPr>
            </a:p>
          </p:txBody>
        </p:sp>
        <p:sp>
          <p:nvSpPr>
            <p:cNvPr id="19469" name="AutoShape 10"/>
            <p:cNvSpPr>
              <a:spLocks noChangeArrowheads="1"/>
            </p:cNvSpPr>
            <p:nvPr/>
          </p:nvSpPr>
          <p:spPr bwMode="auto">
            <a:xfrm>
              <a:off x="1615" y="1538"/>
              <a:ext cx="864" cy="648"/>
            </a:xfrm>
            <a:prstGeom prst="triangle">
              <a:avLst>
                <a:gd name="adj" fmla="val 50000"/>
              </a:avLst>
            </a:prstGeom>
            <a:solidFill>
              <a:schemeClr val="hlink"/>
            </a:solidFill>
            <a:ln w="28575">
              <a:solidFill>
                <a:schemeClr val="hlink"/>
              </a:solidFill>
              <a:miter lim="800000"/>
              <a:headEnd/>
              <a:tailEnd/>
            </a:ln>
          </p:spPr>
          <p:txBody>
            <a:bodyPr/>
            <a:lstStyle/>
            <a:p>
              <a:r>
                <a:rPr lang="en-US" sz="1200" dirty="0">
                  <a:solidFill>
                    <a:schemeClr val="tx2"/>
                  </a:solidFill>
                  <a:latin typeface="Georgia" pitchFamily="18" charset="0"/>
                  <a:ea typeface="ＭＳ Ｐゴシック" pitchFamily="34" charset="-128"/>
                  <a:cs typeface="Times New Roman" pitchFamily="18" charset="0"/>
                </a:rPr>
                <a:t> </a:t>
              </a:r>
              <a:r>
                <a:rPr lang="ru-RU" sz="1200" dirty="0">
                  <a:solidFill>
                    <a:schemeClr val="tx2"/>
                  </a:solidFill>
                  <a:latin typeface="Georgia" pitchFamily="18" charset="0"/>
                  <a:ea typeface="ＭＳ Ｐゴシック" pitchFamily="34" charset="-128"/>
                  <a:cs typeface="Times New Roman" pitchFamily="18" charset="0"/>
                </a:rPr>
                <a:t> </a:t>
              </a:r>
              <a:r>
                <a:rPr lang="en-US" sz="1200" dirty="0">
                  <a:solidFill>
                    <a:schemeClr val="tx2"/>
                  </a:solidFill>
                  <a:latin typeface="Georgia" pitchFamily="18" charset="0"/>
                  <a:ea typeface="ＭＳ Ｐゴシック" pitchFamily="34" charset="-128"/>
                  <a:cs typeface="Times New Roman" pitchFamily="18" charset="0"/>
                </a:rPr>
                <a:t> </a:t>
              </a:r>
              <a:r>
                <a:rPr lang="ru-RU" sz="1200" dirty="0">
                  <a:solidFill>
                    <a:schemeClr val="tx2"/>
                  </a:solidFill>
                  <a:latin typeface="Georgia" pitchFamily="18" charset="0"/>
                  <a:ea typeface="ＭＳ Ｐゴシック" pitchFamily="34" charset="-128"/>
                  <a:cs typeface="Times New Roman" pitchFamily="18" charset="0"/>
                </a:rPr>
                <a:t>  </a:t>
              </a:r>
              <a:r>
                <a:rPr lang="en-US" sz="2000" b="1" i="1" dirty="0">
                  <a:solidFill>
                    <a:schemeClr val="tx2"/>
                  </a:solidFill>
                  <a:latin typeface="Monotype Corsiva" pitchFamily="66" charset="0"/>
                  <a:ea typeface="ＭＳ Ｐゴシック" pitchFamily="34" charset="-128"/>
                  <a:cs typeface="Times New Roman" pitchFamily="18" charset="0"/>
                </a:rPr>
                <a:t>Y</a:t>
              </a:r>
              <a:endParaRPr lang="en-US" dirty="0">
                <a:solidFill>
                  <a:schemeClr val="tx2"/>
                </a:solidFill>
                <a:latin typeface="Georgia" pitchFamily="18" charset="0"/>
                <a:ea typeface="ＭＳ Ｐゴシック" pitchFamily="34" charset="-128"/>
                <a:cs typeface="Times New Roman" pitchFamily="18" charset="0"/>
              </a:endParaRPr>
            </a:p>
          </p:txBody>
        </p:sp>
        <p:sp>
          <p:nvSpPr>
            <p:cNvPr id="19470" name="Rectangle 11"/>
            <p:cNvSpPr>
              <a:spLocks noChangeArrowheads="1"/>
            </p:cNvSpPr>
            <p:nvPr/>
          </p:nvSpPr>
          <p:spPr bwMode="auto">
            <a:xfrm>
              <a:off x="1903" y="2253"/>
              <a:ext cx="288" cy="360"/>
            </a:xfrm>
            <a:prstGeom prst="rect">
              <a:avLst/>
            </a:prstGeom>
            <a:solidFill>
              <a:schemeClr val="accent1"/>
            </a:solidFill>
            <a:ln w="28575">
              <a:solidFill>
                <a:schemeClr val="accent1"/>
              </a:solidFill>
              <a:miter lim="800000"/>
              <a:headEnd/>
              <a:tailEnd/>
            </a:ln>
          </p:spPr>
          <p:txBody>
            <a:bodyPr lIns="72000" rIns="72000"/>
            <a:lstStyle/>
            <a:p>
              <a:r>
                <a:rPr lang="en-US" sz="3800" b="1" i="1">
                  <a:solidFill>
                    <a:schemeClr val="tx2"/>
                  </a:solidFill>
                  <a:latin typeface="Monotype Corsiva" pitchFamily="66" charset="0"/>
                  <a:ea typeface="ＭＳ Ｐゴシック" pitchFamily="34" charset="-128"/>
                  <a:cs typeface="Times New Roman" pitchFamily="18" charset="0"/>
                </a:rPr>
                <a:t>X</a:t>
              </a:r>
              <a:endParaRPr lang="en-US">
                <a:solidFill>
                  <a:schemeClr val="tx2"/>
                </a:solidFill>
                <a:latin typeface="Georgia" pitchFamily="18" charset="0"/>
                <a:ea typeface="ＭＳ Ｐゴシック" pitchFamily="34" charset="-128"/>
                <a:cs typeface="Times New Roman" pitchFamily="18" charset="0"/>
              </a:endParaRPr>
            </a:p>
          </p:txBody>
        </p:sp>
        <p:sp>
          <p:nvSpPr>
            <p:cNvPr id="19471" name="AutoShape 12"/>
            <p:cNvSpPr>
              <a:spLocks noChangeArrowheads="1"/>
            </p:cNvSpPr>
            <p:nvPr/>
          </p:nvSpPr>
          <p:spPr bwMode="auto">
            <a:xfrm>
              <a:off x="3127" y="1533"/>
              <a:ext cx="1728" cy="1368"/>
            </a:xfrm>
            <a:prstGeom prst="triangle">
              <a:avLst>
                <a:gd name="adj" fmla="val 50000"/>
              </a:avLst>
            </a:prstGeom>
            <a:solidFill>
              <a:schemeClr val="accent1"/>
            </a:solidFill>
            <a:ln w="28575">
              <a:solidFill>
                <a:srgbClr val="000000"/>
              </a:solidFill>
              <a:miter lim="800000"/>
              <a:headEnd/>
              <a:tailEnd/>
            </a:ln>
          </p:spPr>
          <p:txBody>
            <a:bodyPr/>
            <a:lstStyle/>
            <a:p>
              <a:r>
                <a:rPr lang="en-US" sz="1200">
                  <a:solidFill>
                    <a:schemeClr val="tx2"/>
                  </a:solidFill>
                  <a:latin typeface="Georgia" pitchFamily="18" charset="0"/>
                  <a:ea typeface="ＭＳ Ｐゴシック" pitchFamily="34" charset="-128"/>
                  <a:cs typeface="Times New Roman" pitchFamily="18" charset="0"/>
                </a:rPr>
                <a:t>   </a:t>
              </a:r>
              <a:endParaRPr lang="en-US">
                <a:solidFill>
                  <a:schemeClr val="tx2"/>
                </a:solidFill>
                <a:latin typeface="Georgia" pitchFamily="18" charset="0"/>
                <a:ea typeface="ＭＳ Ｐゴシック" pitchFamily="34" charset="-128"/>
                <a:cs typeface="Times New Roman" pitchFamily="18" charset="0"/>
              </a:endParaRPr>
            </a:p>
          </p:txBody>
        </p:sp>
        <p:sp>
          <p:nvSpPr>
            <p:cNvPr id="19472" name="AutoShape 13"/>
            <p:cNvSpPr>
              <a:spLocks noChangeArrowheads="1"/>
            </p:cNvSpPr>
            <p:nvPr/>
          </p:nvSpPr>
          <p:spPr bwMode="auto">
            <a:xfrm rot="10800000">
              <a:off x="3559" y="2253"/>
              <a:ext cx="864" cy="648"/>
            </a:xfrm>
            <a:prstGeom prst="triangle">
              <a:avLst>
                <a:gd name="adj" fmla="val 50000"/>
              </a:avLst>
            </a:prstGeom>
            <a:solidFill>
              <a:schemeClr val="hlink"/>
            </a:solidFill>
            <a:ln w="28575">
              <a:solidFill>
                <a:schemeClr val="accent1"/>
              </a:solidFill>
              <a:miter lim="800000"/>
              <a:headEnd/>
              <a:tailEnd/>
            </a:ln>
          </p:spPr>
          <p:txBody>
            <a:bodyPr/>
            <a:lstStyle/>
            <a:p>
              <a:r>
                <a:rPr lang="en-US" sz="2000" b="1">
                  <a:solidFill>
                    <a:schemeClr val="tx2"/>
                  </a:solidFill>
                  <a:latin typeface="Georgia" pitchFamily="18" charset="0"/>
                  <a:ea typeface="ＭＳ Ｐゴシック" pitchFamily="34" charset="-128"/>
                  <a:cs typeface="Times New Roman" pitchFamily="18" charset="0"/>
                </a:rPr>
                <a:t>   </a:t>
              </a:r>
              <a:r>
                <a:rPr lang="en-US" sz="2000" b="1" i="1">
                  <a:solidFill>
                    <a:schemeClr val="tx2"/>
                  </a:solidFill>
                  <a:latin typeface="Monotype Corsiva" pitchFamily="66" charset="0"/>
                  <a:ea typeface="ＭＳ Ｐゴシック" pitchFamily="34" charset="-128"/>
                  <a:cs typeface="Times New Roman" pitchFamily="18" charset="0"/>
                </a:rPr>
                <a:t>X</a:t>
              </a:r>
              <a:endParaRPr lang="en-US">
                <a:solidFill>
                  <a:schemeClr val="tx2"/>
                </a:solidFill>
                <a:latin typeface="Georgia" pitchFamily="18" charset="0"/>
                <a:ea typeface="ＭＳ Ｐゴシック" pitchFamily="34" charset="-128"/>
                <a:cs typeface="Times New Roman" pitchFamily="18" charset="0"/>
              </a:endParaRPr>
            </a:p>
          </p:txBody>
        </p:sp>
        <p:sp>
          <p:nvSpPr>
            <p:cNvPr id="19473" name="Rectangle 14"/>
            <p:cNvSpPr>
              <a:spLocks noChangeArrowheads="1"/>
            </p:cNvSpPr>
            <p:nvPr/>
          </p:nvSpPr>
          <p:spPr bwMode="auto">
            <a:xfrm>
              <a:off x="3847" y="1821"/>
              <a:ext cx="288" cy="360"/>
            </a:xfrm>
            <a:prstGeom prst="rect">
              <a:avLst/>
            </a:prstGeom>
            <a:solidFill>
              <a:schemeClr val="accent1"/>
            </a:solidFill>
            <a:ln w="28575">
              <a:solidFill>
                <a:schemeClr val="accent1"/>
              </a:solidFill>
              <a:miter lim="800000"/>
              <a:headEnd/>
              <a:tailEnd/>
            </a:ln>
          </p:spPr>
          <p:txBody>
            <a:bodyPr lIns="72000" rIns="72000"/>
            <a:lstStyle/>
            <a:p>
              <a:r>
                <a:rPr lang="en-US" sz="3800" b="1" i="1">
                  <a:solidFill>
                    <a:schemeClr val="tx2"/>
                  </a:solidFill>
                  <a:latin typeface="Monotype Corsiva" pitchFamily="66" charset="0"/>
                  <a:ea typeface="ＭＳ Ｐゴシック" pitchFamily="34" charset="-128"/>
                  <a:cs typeface="Times New Roman" pitchFamily="18" charset="0"/>
                </a:rPr>
                <a:t>Y</a:t>
              </a:r>
              <a:endParaRPr lang="en-US">
                <a:solidFill>
                  <a:schemeClr val="tx2"/>
                </a:solidFill>
                <a:latin typeface="Georgia" pitchFamily="18" charset="0"/>
                <a:ea typeface="ＭＳ Ｐゴシック" pitchFamily="34" charset="-128"/>
                <a:cs typeface="Times New Roman" pitchFamily="18" charset="0"/>
              </a:endParaRPr>
            </a:p>
          </p:txBody>
        </p:sp>
      </p:grpSp>
      <p:sp>
        <p:nvSpPr>
          <p:cNvPr id="19465" name="Прямоугольник 14"/>
          <p:cNvSpPr>
            <a:spLocks noChangeArrowheads="1"/>
          </p:cNvSpPr>
          <p:nvPr/>
        </p:nvSpPr>
        <p:spPr bwMode="auto">
          <a:xfrm>
            <a:off x="1981200" y="4896618"/>
            <a:ext cx="8229600" cy="1083374"/>
          </a:xfrm>
          <a:prstGeom prst="rect">
            <a:avLst/>
          </a:prstGeom>
          <a:noFill/>
          <a:ln w="9525">
            <a:noFill/>
            <a:miter lim="800000"/>
            <a:headEnd/>
            <a:tailEnd/>
          </a:ln>
        </p:spPr>
        <p:txBody>
          <a:bodyPr wrap="square">
            <a:spAutoFit/>
          </a:bodyPr>
          <a:lstStyle/>
          <a:p>
            <a:pPr>
              <a:lnSpc>
                <a:spcPct val="80000"/>
              </a:lnSpc>
            </a:pPr>
            <a:r>
              <a:rPr lang="en-US" sz="2000" dirty="0">
                <a:latin typeface="Georgia" pitchFamily="18" charset="0"/>
              </a:rPr>
              <a:t> </a:t>
            </a:r>
            <a:r>
              <a:rPr lang="ru-RU" sz="2000" dirty="0">
                <a:latin typeface="Georgia" pitchFamily="18" charset="0"/>
              </a:rPr>
              <a:t>              </a:t>
            </a:r>
            <a:r>
              <a:rPr lang="ru-RU" sz="2000" dirty="0">
                <a:solidFill>
                  <a:srgbClr val="FF0000"/>
                </a:solidFill>
                <a:latin typeface="+mj-lt"/>
              </a:rPr>
              <a:t>Россия</a:t>
            </a:r>
            <a:r>
              <a:rPr lang="ru-RU" sz="2000" dirty="0">
                <a:latin typeface="+mj-lt"/>
              </a:rPr>
              <a:t>, Китай, Индия,</a:t>
            </a:r>
            <a:r>
              <a:rPr lang="en-US" sz="2000" dirty="0">
                <a:latin typeface="+mj-lt"/>
              </a:rPr>
              <a:t>                 </a:t>
            </a:r>
            <a:r>
              <a:rPr lang="ru-RU" sz="2000" dirty="0">
                <a:latin typeface="+mj-lt"/>
              </a:rPr>
              <a:t>      Европа и другие западные </a:t>
            </a:r>
            <a:r>
              <a:rPr lang="en-US" sz="2000" dirty="0">
                <a:latin typeface="+mj-lt"/>
              </a:rPr>
              <a:t>        </a:t>
            </a:r>
          </a:p>
          <a:p>
            <a:pPr>
              <a:lnSpc>
                <a:spcPct val="80000"/>
              </a:lnSpc>
            </a:pPr>
            <a:r>
              <a:rPr lang="en-US" sz="2000" dirty="0">
                <a:latin typeface="+mj-lt"/>
              </a:rPr>
              <a:t>  </a:t>
            </a:r>
            <a:r>
              <a:rPr lang="ru-RU" sz="2000" dirty="0">
                <a:latin typeface="+mj-lt"/>
              </a:rPr>
              <a:t>            многие страны Азии, </a:t>
            </a:r>
            <a:r>
              <a:rPr lang="en-US" sz="2000" dirty="0">
                <a:latin typeface="+mj-lt"/>
              </a:rPr>
              <a:t>           </a:t>
            </a:r>
            <a:r>
              <a:rPr lang="ru-RU" sz="2000" dirty="0">
                <a:latin typeface="+mj-lt"/>
              </a:rPr>
              <a:t>    </a:t>
            </a:r>
            <a:r>
              <a:rPr lang="en-US" sz="2000" dirty="0">
                <a:latin typeface="+mj-lt"/>
              </a:rPr>
              <a:t> </a:t>
            </a:r>
            <a:r>
              <a:rPr lang="ru-RU" sz="2000" dirty="0">
                <a:latin typeface="+mj-lt"/>
              </a:rPr>
              <a:t>страны: США, Канада, Австралия, </a:t>
            </a:r>
            <a:r>
              <a:rPr lang="en-US" sz="2000" dirty="0">
                <a:latin typeface="+mj-lt"/>
              </a:rPr>
              <a:t>         </a:t>
            </a:r>
          </a:p>
          <a:p>
            <a:pPr>
              <a:lnSpc>
                <a:spcPct val="80000"/>
              </a:lnSpc>
            </a:pPr>
            <a:r>
              <a:rPr lang="en-US" sz="2000" dirty="0">
                <a:latin typeface="+mj-lt"/>
              </a:rPr>
              <a:t>     </a:t>
            </a:r>
            <a:r>
              <a:rPr lang="ru-RU" sz="2000" dirty="0">
                <a:latin typeface="+mj-lt"/>
              </a:rPr>
              <a:t>         </a:t>
            </a:r>
            <a:r>
              <a:rPr lang="en-US" sz="2000" dirty="0">
                <a:latin typeface="+mj-lt"/>
              </a:rPr>
              <a:t> </a:t>
            </a:r>
            <a:r>
              <a:rPr lang="ru-RU" sz="2000" dirty="0">
                <a:latin typeface="+mj-lt"/>
              </a:rPr>
              <a:t>Латинской Америки                             Новая Зеландия</a:t>
            </a:r>
            <a:endParaRPr lang="en-US" sz="2000" dirty="0">
              <a:latin typeface="+mj-lt"/>
            </a:endParaRPr>
          </a:p>
          <a:p>
            <a:pPr>
              <a:lnSpc>
                <a:spcPct val="80000"/>
              </a:lnSpc>
            </a:pPr>
            <a:r>
              <a:rPr lang="en-US" sz="2000" dirty="0">
                <a:latin typeface="+mj-lt"/>
              </a:rPr>
              <a:t>     </a:t>
            </a:r>
            <a:r>
              <a:rPr lang="ru-RU" sz="2000" dirty="0">
                <a:latin typeface="+mj-lt"/>
              </a:rPr>
              <a:t>                          </a:t>
            </a:r>
            <a:r>
              <a:rPr lang="en-US" sz="2000" dirty="0">
                <a:latin typeface="+mj-lt"/>
              </a:rPr>
              <a:t> 		</a:t>
            </a:r>
            <a:endParaRPr lang="ru-RU" sz="2000" dirty="0">
              <a:latin typeface="+mj-lt"/>
            </a:endParaRPr>
          </a:p>
        </p:txBody>
      </p:sp>
    </p:spTree>
    <p:extLst>
      <p:ext uri="{BB962C8B-B14F-4D97-AF65-F5344CB8AC3E}">
        <p14:creationId xmlns:p14="http://schemas.microsoft.com/office/powerpoint/2010/main" val="1074591098"/>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ECE170-D03C-42CF-A920-11060023AA11}"/>
              </a:ext>
            </a:extLst>
          </p:cNvPr>
          <p:cNvSpPr>
            <a:spLocks noGrp="1"/>
          </p:cNvSpPr>
          <p:nvPr>
            <p:ph type="title"/>
          </p:nvPr>
        </p:nvSpPr>
        <p:spPr>
          <a:xfrm>
            <a:off x="831850" y="3236913"/>
            <a:ext cx="10515600" cy="2852737"/>
          </a:xfrm>
        </p:spPr>
        <p:txBody>
          <a:bodyPr/>
          <a:lstStyle/>
          <a:p>
            <a:r>
              <a:rPr lang="ru-RU" dirty="0"/>
              <a:t>Основные проблемы институционального дизайна экономических реформ</a:t>
            </a:r>
          </a:p>
        </p:txBody>
      </p:sp>
      <p:sp>
        <p:nvSpPr>
          <p:cNvPr id="3" name="Текст 2">
            <a:extLst>
              <a:ext uri="{FF2B5EF4-FFF2-40B4-BE49-F238E27FC236}">
                <a16:creationId xmlns:a16="http://schemas.microsoft.com/office/drawing/2014/main" id="{923035A8-F10C-4036-8957-F219507E2400}"/>
              </a:ext>
            </a:extLst>
          </p:cNvPr>
          <p:cNvSpPr>
            <a:spLocks noGrp="1"/>
          </p:cNvSpPr>
          <p:nvPr>
            <p:ph type="body" idx="1"/>
          </p:nvPr>
        </p:nvSpPr>
        <p:spPr/>
        <p:txBody>
          <a:bodyPr/>
          <a:lstStyle/>
          <a:p>
            <a:endParaRPr lang="ru-RU" dirty="0"/>
          </a:p>
        </p:txBody>
      </p:sp>
      <p:sp>
        <p:nvSpPr>
          <p:cNvPr id="4" name="Нижний колонтитул 3">
            <a:extLst>
              <a:ext uri="{FF2B5EF4-FFF2-40B4-BE49-F238E27FC236}">
                <a16:creationId xmlns:a16="http://schemas.microsoft.com/office/drawing/2014/main" id="{ACD035CE-6360-4C6A-A8FF-F9D4FCABEDDD}"/>
              </a:ext>
            </a:extLst>
          </p:cNvPr>
          <p:cNvSpPr>
            <a:spLocks noGrp="1"/>
          </p:cNvSpPr>
          <p:nvPr>
            <p:ph type="ftr" sz="quarter" idx="11"/>
          </p:nvPr>
        </p:nvSpPr>
        <p:spPr>
          <a:xfrm>
            <a:off x="4038599" y="6356351"/>
            <a:ext cx="4663611" cy="291030"/>
          </a:xfrm>
        </p:spPr>
        <p:txBody>
          <a:bodyPr/>
          <a:lstStyle/>
          <a:p>
            <a:r>
              <a:rPr lang="ru-RU"/>
              <a:t>VIII Московский юридический форум, 8 апреля  2021 г.</a:t>
            </a:r>
            <a:endParaRPr lang="ru-RU" dirty="0"/>
          </a:p>
        </p:txBody>
      </p:sp>
    </p:spTree>
    <p:extLst>
      <p:ext uri="{BB962C8B-B14F-4D97-AF65-F5344CB8AC3E}">
        <p14:creationId xmlns:p14="http://schemas.microsoft.com/office/powerpoint/2010/main" val="1812144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ижний колонтитул 4"/>
          <p:cNvSpPr>
            <a:spLocks noGrp="1"/>
          </p:cNvSpPr>
          <p:nvPr>
            <p:ph type="ftr" sz="quarter" idx="11"/>
          </p:nvPr>
        </p:nvSpPr>
        <p:spPr bwMode="auto">
          <a:xfrm>
            <a:off x="3674190" y="6035675"/>
            <a:ext cx="4489896" cy="457200"/>
          </a:xfrm>
          <a:ln>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VIII Московский юридический форум, 8 апреля  2021 г.</a:t>
            </a:r>
            <a:endParaRPr kumimoji="0" lang="ru-RU"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220" name="Rectangle 2"/>
          <p:cNvSpPr>
            <a:spLocks noGrp="1" noChangeArrowheads="1"/>
          </p:cNvSpPr>
          <p:nvPr>
            <p:ph type="title"/>
          </p:nvPr>
        </p:nvSpPr>
        <p:spPr/>
        <p:txBody>
          <a:bodyPr>
            <a:normAutofit/>
          </a:bodyPr>
          <a:lstStyle/>
          <a:p>
            <a:pPr>
              <a:defRPr/>
            </a:pPr>
            <a:r>
              <a:rPr lang="ru-RU" dirty="0"/>
              <a:t>Недоиспользование потенциала «низовой активности»</a:t>
            </a:r>
          </a:p>
        </p:txBody>
      </p:sp>
      <p:sp>
        <p:nvSpPr>
          <p:cNvPr id="8196" name="Rectangle 3"/>
          <p:cNvSpPr>
            <a:spLocks noGrp="1" noChangeArrowheads="1"/>
          </p:cNvSpPr>
          <p:nvPr>
            <p:ph type="body" idx="1"/>
          </p:nvPr>
        </p:nvSpPr>
        <p:spPr>
          <a:xfrm>
            <a:off x="963630" y="1796880"/>
            <a:ext cx="10264740" cy="4467395"/>
          </a:xfrm>
        </p:spPr>
        <p:txBody>
          <a:bodyPr>
            <a:normAutofit lnSpcReduction="10000"/>
          </a:bodyPr>
          <a:lstStyle/>
          <a:p>
            <a:pPr marL="0" indent="0" eaLnBrk="1" hangingPunct="1">
              <a:buNone/>
            </a:pPr>
            <a:r>
              <a:rPr lang="ru-RU" sz="2600" dirty="0"/>
              <a:t>Успешность институциональных реформ зависит не только от планов организаторов, но не в меньшей степени от уровня </a:t>
            </a:r>
            <a:r>
              <a:rPr lang="ru-RU" sz="2600" b="1" dirty="0"/>
              <a:t>творческой активности, доверия и поддержки</a:t>
            </a:r>
            <a:r>
              <a:rPr lang="ru-RU" sz="2600" dirty="0"/>
              <a:t> населения. Механизм обратной связи позволяет:</a:t>
            </a:r>
          </a:p>
          <a:p>
            <a:pPr marL="0" indent="0" eaLnBrk="1" hangingPunct="1">
              <a:buNone/>
            </a:pPr>
            <a:r>
              <a:rPr lang="ru-RU" sz="2600" dirty="0"/>
              <a:t>- формулировать и </a:t>
            </a:r>
            <a:r>
              <a:rPr lang="ru-RU" sz="2600" b="1" dirty="0"/>
              <a:t>выбирать различные варианты</a:t>
            </a:r>
            <a:r>
              <a:rPr lang="ru-RU" sz="2600" dirty="0"/>
              <a:t> институционального дизайна с учетом реальных потребностей;</a:t>
            </a:r>
          </a:p>
          <a:p>
            <a:pPr marL="0" indent="0" eaLnBrk="1" hangingPunct="1">
              <a:buNone/>
            </a:pPr>
            <a:r>
              <a:rPr lang="ru-RU" sz="2600" dirty="0"/>
              <a:t>- </a:t>
            </a:r>
            <a:r>
              <a:rPr lang="ru-RU" sz="2600" b="1" dirty="0"/>
              <a:t>контролировать</a:t>
            </a:r>
            <a:r>
              <a:rPr lang="ru-RU" sz="2600" dirty="0"/>
              <a:t> ход преобразований;</a:t>
            </a:r>
          </a:p>
          <a:p>
            <a:pPr marL="0" indent="0" eaLnBrk="1" hangingPunct="1">
              <a:buNone/>
            </a:pPr>
            <a:r>
              <a:rPr lang="ru-RU" sz="2600" dirty="0"/>
              <a:t>- осуществлять </a:t>
            </a:r>
            <a:r>
              <a:rPr lang="ru-RU" sz="2600" b="1" dirty="0"/>
              <a:t>коррекцию</a:t>
            </a:r>
            <a:r>
              <a:rPr lang="ru-RU" sz="2600" dirty="0"/>
              <a:t> реформ в ходе их осуществления; </a:t>
            </a:r>
          </a:p>
          <a:p>
            <a:pPr marL="0" indent="0" eaLnBrk="1" hangingPunct="1">
              <a:buNone/>
            </a:pPr>
            <a:r>
              <a:rPr lang="ru-RU" sz="2600" dirty="0"/>
              <a:t>Анализ показал, что в России, по сравнению,                                            например,   с </a:t>
            </a:r>
            <a:r>
              <a:rPr lang="ru-RU" sz="2600" b="1" dirty="0"/>
              <a:t>КНР,</a:t>
            </a:r>
            <a:r>
              <a:rPr lang="ru-RU" sz="2600" dirty="0"/>
              <a:t> данные формы задействованы                                                                     существенно меньше. </a:t>
            </a:r>
          </a:p>
        </p:txBody>
      </p:sp>
      <p:pic>
        <p:nvPicPr>
          <p:cNvPr id="1026" name="Picture 2" descr="Обратная связь.docx">
            <a:extLst>
              <a:ext uri="{FF2B5EF4-FFF2-40B4-BE49-F238E27FC236}">
                <a16:creationId xmlns:a16="http://schemas.microsoft.com/office/drawing/2014/main" id="{4878082F-47DE-4B55-91B1-04F89B76C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7812" y="4930775"/>
            <a:ext cx="2924175" cy="156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7DB895-3103-4A8B-9E37-F24EEB9655EE}"/>
              </a:ext>
            </a:extLst>
          </p:cNvPr>
          <p:cNvSpPr>
            <a:spLocks noGrp="1"/>
          </p:cNvSpPr>
          <p:nvPr>
            <p:ph type="title"/>
          </p:nvPr>
        </p:nvSpPr>
        <p:spPr>
          <a:xfrm>
            <a:off x="838200" y="605757"/>
            <a:ext cx="10515600" cy="1325563"/>
          </a:xfrm>
        </p:spPr>
        <p:txBody>
          <a:bodyPr/>
          <a:lstStyle/>
          <a:p>
            <a:r>
              <a:rPr lang="ru-RU" dirty="0"/>
              <a:t>Дисбаланс доминантных и комплементарных институтов</a:t>
            </a:r>
          </a:p>
        </p:txBody>
      </p:sp>
      <p:sp>
        <p:nvSpPr>
          <p:cNvPr id="3" name="Объект 2">
            <a:extLst>
              <a:ext uri="{FF2B5EF4-FFF2-40B4-BE49-F238E27FC236}">
                <a16:creationId xmlns:a16="http://schemas.microsoft.com/office/drawing/2014/main" id="{46503F79-E25E-4714-AA8D-355601622401}"/>
              </a:ext>
            </a:extLst>
          </p:cNvPr>
          <p:cNvSpPr>
            <a:spLocks noGrp="1"/>
          </p:cNvSpPr>
          <p:nvPr>
            <p:ph idx="1"/>
          </p:nvPr>
        </p:nvSpPr>
        <p:spPr>
          <a:xfrm>
            <a:off x="838200" y="2370137"/>
            <a:ext cx="10515600" cy="4351338"/>
          </a:xfrm>
        </p:spPr>
        <p:txBody>
          <a:bodyPr>
            <a:normAutofit/>
          </a:bodyPr>
          <a:lstStyle/>
          <a:p>
            <a:pPr marL="0" indent="0">
              <a:buNone/>
            </a:pPr>
            <a:r>
              <a:rPr lang="ru-RU" dirty="0"/>
              <a:t>Показано, что более эффективны те экономические реформы, дизайн которых - при преимущественной опоре на институты Х-матрицы, - одновременно предполагает </a:t>
            </a:r>
            <a:r>
              <a:rPr lang="ru-RU" b="1" dirty="0"/>
              <a:t>использование комплементарных</a:t>
            </a:r>
            <a:r>
              <a:rPr lang="ru-RU" dirty="0"/>
              <a:t> институциональных форм, соответствующих институтам Y-матрицы. Т.е. имеет место естественный </a:t>
            </a:r>
            <a:r>
              <a:rPr lang="ru-RU" b="1" dirty="0"/>
              <a:t>баланс </a:t>
            </a:r>
            <a:r>
              <a:rPr lang="ru-RU" dirty="0"/>
              <a:t>доминантных и комплементарных институтов. </a:t>
            </a:r>
          </a:p>
          <a:p>
            <a:pPr marL="0" indent="0">
              <a:buNone/>
            </a:pPr>
            <a:r>
              <a:rPr lang="ru-RU" b="1" dirty="0"/>
              <a:t>Положительный пример - </a:t>
            </a:r>
            <a:r>
              <a:rPr lang="ru-RU" dirty="0"/>
              <a:t> система трудовых контрактов в государственных бюджетных организациях</a:t>
            </a:r>
            <a:r>
              <a:rPr lang="ru-RU" sz="3200" dirty="0"/>
              <a:t>.</a:t>
            </a:r>
          </a:p>
        </p:txBody>
      </p:sp>
      <p:sp>
        <p:nvSpPr>
          <p:cNvPr id="4" name="Нижний колонтитул 3">
            <a:extLst>
              <a:ext uri="{FF2B5EF4-FFF2-40B4-BE49-F238E27FC236}">
                <a16:creationId xmlns:a16="http://schemas.microsoft.com/office/drawing/2014/main" id="{AEBF9843-BCC4-4C2C-8866-CFE09C6786FA}"/>
              </a:ext>
            </a:extLst>
          </p:cNvPr>
          <p:cNvSpPr>
            <a:spLocks noGrp="1"/>
          </p:cNvSpPr>
          <p:nvPr>
            <p:ph type="ftr" sz="quarter" idx="11"/>
          </p:nvPr>
        </p:nvSpPr>
        <p:spPr>
          <a:xfrm>
            <a:off x="4038599" y="6356350"/>
            <a:ext cx="4673885" cy="365125"/>
          </a:xfrm>
        </p:spPr>
        <p:txBody>
          <a:bodyPr/>
          <a:lstStyle/>
          <a:p>
            <a:r>
              <a:rPr lang="ru-RU" dirty="0"/>
              <a:t>VIII Московский юридический форум, 8 апреля  2021 г.</a:t>
            </a:r>
          </a:p>
        </p:txBody>
      </p:sp>
    </p:spTree>
    <p:extLst>
      <p:ext uri="{BB962C8B-B14F-4D97-AF65-F5344CB8AC3E}">
        <p14:creationId xmlns:p14="http://schemas.microsoft.com/office/powerpoint/2010/main" val="3621977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440BF9-6B4E-46AF-9CC6-69B4B968929B}"/>
              </a:ext>
            </a:extLst>
          </p:cNvPr>
          <p:cNvSpPr>
            <a:spLocks noGrp="1"/>
          </p:cNvSpPr>
          <p:nvPr>
            <p:ph type="title"/>
          </p:nvPr>
        </p:nvSpPr>
        <p:spPr/>
        <p:txBody>
          <a:bodyPr>
            <a:normAutofit/>
          </a:bodyPr>
          <a:lstStyle/>
          <a:p>
            <a:r>
              <a:rPr lang="ru-RU" dirty="0"/>
              <a:t>Дисбаланс доминантных и комплементарных институтов (</a:t>
            </a:r>
            <a:r>
              <a:rPr lang="ru-RU" dirty="0" err="1"/>
              <a:t>продолж</a:t>
            </a:r>
            <a:r>
              <a:rPr lang="ru-RU" dirty="0"/>
              <a:t>.)</a:t>
            </a:r>
          </a:p>
        </p:txBody>
      </p:sp>
      <p:sp>
        <p:nvSpPr>
          <p:cNvPr id="5" name="Текст 4">
            <a:extLst>
              <a:ext uri="{FF2B5EF4-FFF2-40B4-BE49-F238E27FC236}">
                <a16:creationId xmlns:a16="http://schemas.microsoft.com/office/drawing/2014/main" id="{615CCDA8-4D8E-4699-B196-5A4B7F31D8AC}"/>
              </a:ext>
            </a:extLst>
          </p:cNvPr>
          <p:cNvSpPr>
            <a:spLocks noGrp="1"/>
          </p:cNvSpPr>
          <p:nvPr>
            <p:ph type="body" sz="quarter" idx="3"/>
          </p:nvPr>
        </p:nvSpPr>
        <p:spPr>
          <a:xfrm>
            <a:off x="839788" y="1874661"/>
            <a:ext cx="10537827" cy="823912"/>
          </a:xfrm>
        </p:spPr>
        <p:txBody>
          <a:bodyPr>
            <a:noAutofit/>
          </a:bodyPr>
          <a:lstStyle/>
          <a:p>
            <a:r>
              <a:rPr lang="ru-RU" dirty="0"/>
              <a:t>Анти-пример: приватизация банковской сферы, итогом которой – после многих финансовых и социальных потерь, - стало возвращение государства в отрасль </a:t>
            </a:r>
          </a:p>
        </p:txBody>
      </p:sp>
      <p:sp>
        <p:nvSpPr>
          <p:cNvPr id="6" name="Объект 5">
            <a:extLst>
              <a:ext uri="{FF2B5EF4-FFF2-40B4-BE49-F238E27FC236}">
                <a16:creationId xmlns:a16="http://schemas.microsoft.com/office/drawing/2014/main" id="{1B8055B1-5529-4F0F-883A-888900ACFEF3}"/>
              </a:ext>
            </a:extLst>
          </p:cNvPr>
          <p:cNvSpPr>
            <a:spLocks noGrp="1"/>
          </p:cNvSpPr>
          <p:nvPr>
            <p:ph sz="quarter" idx="4"/>
          </p:nvPr>
        </p:nvSpPr>
        <p:spPr>
          <a:xfrm>
            <a:off x="2867891" y="5738463"/>
            <a:ext cx="6087350" cy="617887"/>
          </a:xfrm>
        </p:spPr>
        <p:txBody>
          <a:bodyPr>
            <a:noAutofit/>
          </a:bodyPr>
          <a:lstStyle/>
          <a:p>
            <a:pPr algn="l"/>
            <a:r>
              <a:rPr lang="ru-RU" sz="1600" dirty="0"/>
              <a:t>Источник: Верников А.В. Измерение институциональной динамики в области банковской деятельности, 2017, с. 23.</a:t>
            </a:r>
          </a:p>
        </p:txBody>
      </p:sp>
      <p:sp>
        <p:nvSpPr>
          <p:cNvPr id="7" name="Нижний колонтитул 6">
            <a:extLst>
              <a:ext uri="{FF2B5EF4-FFF2-40B4-BE49-F238E27FC236}">
                <a16:creationId xmlns:a16="http://schemas.microsoft.com/office/drawing/2014/main" id="{1223DE64-ED5E-4BF4-9989-F093883E7725}"/>
              </a:ext>
            </a:extLst>
          </p:cNvPr>
          <p:cNvSpPr>
            <a:spLocks noGrp="1"/>
          </p:cNvSpPr>
          <p:nvPr>
            <p:ph type="ftr" sz="quarter" idx="11"/>
          </p:nvPr>
        </p:nvSpPr>
        <p:spPr>
          <a:xfrm>
            <a:off x="3581004" y="6356350"/>
            <a:ext cx="4572396" cy="270395"/>
          </a:xfrm>
        </p:spPr>
        <p:txBody>
          <a:bodyPr/>
          <a:lstStyle/>
          <a:p>
            <a:r>
              <a:rPr lang="ru-RU"/>
              <a:t>VIII Московский юридический форум, 8 апреля  2021 г.</a:t>
            </a:r>
            <a:endParaRPr lang="ru-RU" dirty="0"/>
          </a:p>
        </p:txBody>
      </p:sp>
      <p:sp>
        <p:nvSpPr>
          <p:cNvPr id="8" name="Текст 7">
            <a:extLst>
              <a:ext uri="{FF2B5EF4-FFF2-40B4-BE49-F238E27FC236}">
                <a16:creationId xmlns:a16="http://schemas.microsoft.com/office/drawing/2014/main" id="{B6255F83-C16F-4A5C-914D-F9E42B8FFE24}"/>
              </a:ext>
            </a:extLst>
          </p:cNvPr>
          <p:cNvSpPr>
            <a:spLocks noGrp="1"/>
          </p:cNvSpPr>
          <p:nvPr>
            <p:ph type="body" idx="1"/>
          </p:nvPr>
        </p:nvSpPr>
        <p:spPr/>
        <p:txBody>
          <a:bodyPr>
            <a:normAutofit/>
          </a:bodyPr>
          <a:lstStyle/>
          <a:p>
            <a:endParaRPr lang="ru-RU" dirty="0"/>
          </a:p>
        </p:txBody>
      </p:sp>
      <p:pic>
        <p:nvPicPr>
          <p:cNvPr id="10" name="Рисунок 9">
            <a:extLst>
              <a:ext uri="{FF2B5EF4-FFF2-40B4-BE49-F238E27FC236}">
                <a16:creationId xmlns:a16="http://schemas.microsoft.com/office/drawing/2014/main" id="{A74A755C-3C96-4667-98C2-1D0A28A7E2B4}"/>
              </a:ext>
            </a:extLst>
          </p:cNvPr>
          <p:cNvPicPr>
            <a:picLocks noChangeAspect="1"/>
          </p:cNvPicPr>
          <p:nvPr/>
        </p:nvPicPr>
        <p:blipFill>
          <a:blip r:embed="rId2"/>
          <a:stretch>
            <a:fillRect/>
          </a:stretch>
        </p:blipFill>
        <p:spPr>
          <a:xfrm>
            <a:off x="2779162" y="2569330"/>
            <a:ext cx="6176079" cy="3222302"/>
          </a:xfrm>
          <a:prstGeom prst="rect">
            <a:avLst/>
          </a:prstGeom>
        </p:spPr>
      </p:pic>
    </p:spTree>
    <p:extLst>
      <p:ext uri="{BB962C8B-B14F-4D97-AF65-F5344CB8AC3E}">
        <p14:creationId xmlns:p14="http://schemas.microsoft.com/office/powerpoint/2010/main" val="1886094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3E11E8-0839-4F82-B4DB-9D7AE3DA301D}"/>
              </a:ext>
            </a:extLst>
          </p:cNvPr>
          <p:cNvSpPr>
            <a:spLocks noGrp="1"/>
          </p:cNvSpPr>
          <p:nvPr>
            <p:ph type="title"/>
          </p:nvPr>
        </p:nvSpPr>
        <p:spPr/>
        <p:txBody>
          <a:bodyPr/>
          <a:lstStyle/>
          <a:p>
            <a:r>
              <a:rPr lang="ru-RU" dirty="0"/>
              <a:t>Проблема «институциональных диссонансов» (динамический аспект)</a:t>
            </a:r>
          </a:p>
        </p:txBody>
      </p:sp>
      <p:sp>
        <p:nvSpPr>
          <p:cNvPr id="3" name="Объект 2">
            <a:extLst>
              <a:ext uri="{FF2B5EF4-FFF2-40B4-BE49-F238E27FC236}">
                <a16:creationId xmlns:a16="http://schemas.microsoft.com/office/drawing/2014/main" id="{97942618-3F6D-46A2-8580-6EC3426E6F48}"/>
              </a:ext>
            </a:extLst>
          </p:cNvPr>
          <p:cNvSpPr>
            <a:spLocks noGrp="1"/>
          </p:cNvSpPr>
          <p:nvPr>
            <p:ph idx="1"/>
          </p:nvPr>
        </p:nvSpPr>
        <p:spPr/>
        <p:txBody>
          <a:bodyPr>
            <a:normAutofit lnSpcReduction="10000"/>
          </a:bodyPr>
          <a:lstStyle/>
          <a:p>
            <a:r>
              <a:rPr lang="ru-RU" dirty="0"/>
              <a:t>«</a:t>
            </a:r>
            <a:r>
              <a:rPr lang="ru-RU" b="1" dirty="0"/>
              <a:t>Институциональный диссонанс</a:t>
            </a:r>
            <a:r>
              <a:rPr lang="ru-RU" dirty="0"/>
              <a:t>» возникает  в ходе взаимодействия доминантных и комплементарных институтов (достаточно «хороших» и прогрессивных самих по себе) и обнаруживается, как правило, лишь </a:t>
            </a:r>
            <a:r>
              <a:rPr lang="ru-RU" b="1" dirty="0"/>
              <a:t>после их внедрения </a:t>
            </a:r>
            <a:r>
              <a:rPr lang="ru-RU" dirty="0"/>
              <a:t>по прошествии некоторого времени. </a:t>
            </a:r>
          </a:p>
          <a:p>
            <a:r>
              <a:rPr lang="ru-RU" dirty="0"/>
              <a:t>Один из примеров - закон о банкротстве 1998 г. Было выявлено, что в  2000 г. до  40%  дел о банкротстве содержали признаки фиктивного или преднамеренного банкротства с целью захвата активов (Кузьминов,  </a:t>
            </a:r>
            <a:r>
              <a:rPr lang="ru-RU" dirty="0" err="1"/>
              <a:t>Радаев</a:t>
            </a:r>
            <a:r>
              <a:rPr lang="ru-RU" dirty="0"/>
              <a:t>, Яковлев, Ясин, 2005).  В результате в 2002 г. закон был пересмотрен  (см. ФЗ «О несостоятельности (банкротстве»). </a:t>
            </a:r>
          </a:p>
        </p:txBody>
      </p:sp>
      <p:sp>
        <p:nvSpPr>
          <p:cNvPr id="4" name="Нижний колонтитул 3">
            <a:extLst>
              <a:ext uri="{FF2B5EF4-FFF2-40B4-BE49-F238E27FC236}">
                <a16:creationId xmlns:a16="http://schemas.microsoft.com/office/drawing/2014/main" id="{A3503AA0-F174-4FFF-8507-5F919B20C721}"/>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Tree>
    <p:extLst>
      <p:ext uri="{BB962C8B-B14F-4D97-AF65-F5344CB8AC3E}">
        <p14:creationId xmlns:p14="http://schemas.microsoft.com/office/powerpoint/2010/main" val="340566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994557-514D-43D7-9987-825D4B47CD7E}"/>
              </a:ext>
            </a:extLst>
          </p:cNvPr>
          <p:cNvSpPr>
            <a:spLocks noGrp="1"/>
          </p:cNvSpPr>
          <p:nvPr>
            <p:ph type="ctrTitle"/>
          </p:nvPr>
        </p:nvSpPr>
        <p:spPr>
          <a:xfrm>
            <a:off x="1331472" y="382985"/>
            <a:ext cx="9144000" cy="4682727"/>
          </a:xfrm>
        </p:spPr>
        <p:txBody>
          <a:bodyPr>
            <a:noAutofit/>
          </a:bodyPr>
          <a:lstStyle/>
          <a:p>
            <a:pPr algn="l"/>
            <a:r>
              <a:rPr lang="ru-RU" sz="3200" dirty="0">
                <a:solidFill>
                  <a:prstClr val="black"/>
                </a:solidFill>
              </a:rPr>
              <a:t>Исследования </a:t>
            </a:r>
            <a:r>
              <a:rPr lang="ru-RU" sz="3200" b="1" dirty="0">
                <a:solidFill>
                  <a:prstClr val="black"/>
                </a:solidFill>
              </a:rPr>
              <a:t>институционального дизайна </a:t>
            </a:r>
            <a:r>
              <a:rPr lang="ru-RU" sz="3200" dirty="0">
                <a:solidFill>
                  <a:prstClr val="black"/>
                </a:solidFill>
              </a:rPr>
              <a:t>(проектирования) российских экономических реформ проводятся в Институте экономики РАН совместно с сотрудниками других научных учреждений РАН  </a:t>
            </a:r>
            <a:r>
              <a:rPr lang="ru-RU" sz="3200" b="1" dirty="0">
                <a:solidFill>
                  <a:prstClr val="black"/>
                </a:solidFill>
              </a:rPr>
              <a:t>с 2017 г</a:t>
            </a:r>
            <a:r>
              <a:rPr lang="ru-RU" sz="3200" dirty="0">
                <a:solidFill>
                  <a:prstClr val="black"/>
                </a:solidFill>
              </a:rPr>
              <a:t>. </a:t>
            </a:r>
            <a:br>
              <a:rPr lang="ru-RU" sz="3200" dirty="0">
                <a:solidFill>
                  <a:prstClr val="black"/>
                </a:solidFill>
              </a:rPr>
            </a:br>
            <a:r>
              <a:rPr lang="ru-RU" sz="3200" dirty="0">
                <a:solidFill>
                  <a:prstClr val="black"/>
                </a:solidFill>
              </a:rPr>
              <a:t>Основная цель - определить как </a:t>
            </a:r>
            <a:r>
              <a:rPr lang="ru-RU" sz="3200" b="1" dirty="0">
                <a:solidFill>
                  <a:prstClr val="black"/>
                </a:solidFill>
              </a:rPr>
              <a:t>проблемы</a:t>
            </a:r>
            <a:r>
              <a:rPr lang="ru-RU" sz="3200" dirty="0">
                <a:solidFill>
                  <a:prstClr val="black"/>
                </a:solidFill>
              </a:rPr>
              <a:t>, так и </a:t>
            </a:r>
            <a:r>
              <a:rPr lang="ru-RU" sz="3200" b="1" dirty="0">
                <a:solidFill>
                  <a:prstClr val="black"/>
                </a:solidFill>
              </a:rPr>
              <a:t>факторы успеха </a:t>
            </a:r>
            <a:r>
              <a:rPr lang="ru-RU" sz="3200" dirty="0">
                <a:solidFill>
                  <a:prstClr val="black"/>
                </a:solidFill>
              </a:rPr>
              <a:t>внедрения эффективных экономических институтов,  связанные с характером российской институциональной среды.</a:t>
            </a:r>
            <a:endParaRPr lang="ru-RU" sz="3200" dirty="0"/>
          </a:p>
        </p:txBody>
      </p:sp>
      <p:sp>
        <p:nvSpPr>
          <p:cNvPr id="6" name="Подзаголовок 5">
            <a:extLst>
              <a:ext uri="{FF2B5EF4-FFF2-40B4-BE49-F238E27FC236}">
                <a16:creationId xmlns:a16="http://schemas.microsoft.com/office/drawing/2014/main" id="{68923DC5-3A01-4277-B005-C71E0B6FC93E}"/>
              </a:ext>
            </a:extLst>
          </p:cNvPr>
          <p:cNvSpPr>
            <a:spLocks noGrp="1"/>
          </p:cNvSpPr>
          <p:nvPr>
            <p:ph type="subTitle" idx="1"/>
          </p:nvPr>
        </p:nvSpPr>
        <p:spPr>
          <a:xfrm>
            <a:off x="1637015" y="5065713"/>
            <a:ext cx="9144000" cy="669924"/>
          </a:xfrm>
        </p:spPr>
        <p:txBody>
          <a:bodyPr/>
          <a:lstStyle/>
          <a:p>
            <a:endParaRPr lang="ru-RU" dirty="0"/>
          </a:p>
        </p:txBody>
      </p:sp>
    </p:spTree>
    <p:extLst>
      <p:ext uri="{BB962C8B-B14F-4D97-AF65-F5344CB8AC3E}">
        <p14:creationId xmlns:p14="http://schemas.microsoft.com/office/powerpoint/2010/main" val="2556184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D2D2FBF4-81DE-4438-9494-B49CF220FA4C}"/>
              </a:ext>
            </a:extLst>
          </p:cNvPr>
          <p:cNvPicPr>
            <a:picLocks noChangeAspect="1"/>
          </p:cNvPicPr>
          <p:nvPr/>
        </p:nvPicPr>
        <p:blipFill>
          <a:blip r:embed="rId3"/>
          <a:stretch>
            <a:fillRect/>
          </a:stretch>
        </p:blipFill>
        <p:spPr>
          <a:xfrm>
            <a:off x="769503" y="356961"/>
            <a:ext cx="5326497" cy="2671650"/>
          </a:xfrm>
          <a:prstGeom prst="rect">
            <a:avLst/>
          </a:prstGeom>
        </p:spPr>
      </p:pic>
      <p:sp>
        <p:nvSpPr>
          <p:cNvPr id="2" name="Заголовок 1">
            <a:extLst>
              <a:ext uri="{FF2B5EF4-FFF2-40B4-BE49-F238E27FC236}">
                <a16:creationId xmlns:a16="http://schemas.microsoft.com/office/drawing/2014/main" id="{86C9E8DB-A319-42D5-BDF1-7F93BC895D30}"/>
              </a:ext>
            </a:extLst>
          </p:cNvPr>
          <p:cNvSpPr>
            <a:spLocks noGrp="1"/>
          </p:cNvSpPr>
          <p:nvPr>
            <p:ph type="title"/>
          </p:nvPr>
        </p:nvSpPr>
        <p:spPr>
          <a:xfrm>
            <a:off x="506896" y="470496"/>
            <a:ext cx="10515600" cy="45719"/>
          </a:xfrm>
        </p:spPr>
        <p:txBody>
          <a:bodyPr>
            <a:normAutofit fontScale="90000"/>
          </a:bodyPr>
          <a:lstStyle/>
          <a:p>
            <a:br>
              <a:rPr lang="ru-RU" dirty="0"/>
            </a:br>
            <a:br>
              <a:rPr lang="ru-RU" dirty="0"/>
            </a:br>
            <a:br>
              <a:rPr lang="ru-RU" dirty="0"/>
            </a:br>
            <a:br>
              <a:rPr lang="ru-RU" dirty="0"/>
            </a:br>
            <a:endParaRPr lang="ru-RU" dirty="0"/>
          </a:p>
        </p:txBody>
      </p:sp>
      <p:pic>
        <p:nvPicPr>
          <p:cNvPr id="6" name="Объект 5">
            <a:extLst>
              <a:ext uri="{FF2B5EF4-FFF2-40B4-BE49-F238E27FC236}">
                <a16:creationId xmlns:a16="http://schemas.microsoft.com/office/drawing/2014/main" id="{59CC4F82-3AE6-41EE-8126-1484134958D8}"/>
              </a:ext>
            </a:extLst>
          </p:cNvPr>
          <p:cNvPicPr>
            <a:picLocks noGrp="1" noChangeAspect="1"/>
          </p:cNvPicPr>
          <p:nvPr>
            <p:ph idx="1"/>
          </p:nvPr>
        </p:nvPicPr>
        <p:blipFill>
          <a:blip r:embed="rId4"/>
          <a:stretch>
            <a:fillRect/>
          </a:stretch>
        </p:blipFill>
        <p:spPr>
          <a:xfrm>
            <a:off x="7615508" y="1395949"/>
            <a:ext cx="4069596" cy="4351338"/>
          </a:xfrm>
          <a:prstGeom prst="rect">
            <a:avLst/>
          </a:prstGeom>
        </p:spPr>
      </p:pic>
      <p:sp>
        <p:nvSpPr>
          <p:cNvPr id="4" name="Нижний колонтитул 3">
            <a:extLst>
              <a:ext uri="{FF2B5EF4-FFF2-40B4-BE49-F238E27FC236}">
                <a16:creationId xmlns:a16="http://schemas.microsoft.com/office/drawing/2014/main" id="{C0A73946-7B79-4E1E-8A51-1474054FD483}"/>
              </a:ext>
            </a:extLst>
          </p:cNvPr>
          <p:cNvSpPr>
            <a:spLocks noGrp="1"/>
          </p:cNvSpPr>
          <p:nvPr>
            <p:ph type="ftr" sz="quarter" idx="11"/>
          </p:nvPr>
        </p:nvSpPr>
        <p:spPr>
          <a:xfrm>
            <a:off x="4038600" y="6356351"/>
            <a:ext cx="4572000" cy="319406"/>
          </a:xfrm>
        </p:spPr>
        <p:txBody>
          <a:bodyPr/>
          <a:lstStyle/>
          <a:p>
            <a:r>
              <a:rPr lang="ru-RU"/>
              <a:t>VIII Московский юридический форум, 8 апреля  2021 г.</a:t>
            </a:r>
            <a:endParaRPr lang="ru-RU" dirty="0"/>
          </a:p>
        </p:txBody>
      </p:sp>
      <p:sp>
        <p:nvSpPr>
          <p:cNvPr id="8" name="TextBox 7">
            <a:extLst>
              <a:ext uri="{FF2B5EF4-FFF2-40B4-BE49-F238E27FC236}">
                <a16:creationId xmlns:a16="http://schemas.microsoft.com/office/drawing/2014/main" id="{A7677CD5-3E72-4107-B9BA-C0B08C59CF2A}"/>
              </a:ext>
            </a:extLst>
          </p:cNvPr>
          <p:cNvSpPr txBox="1"/>
          <p:nvPr/>
        </p:nvSpPr>
        <p:spPr>
          <a:xfrm>
            <a:off x="8130798" y="5747287"/>
            <a:ext cx="2464904" cy="400110"/>
          </a:xfrm>
          <a:prstGeom prst="rect">
            <a:avLst/>
          </a:prstGeom>
          <a:noFill/>
        </p:spPr>
        <p:txBody>
          <a:bodyPr wrap="square">
            <a:spAutoFit/>
          </a:bodyPr>
          <a:lstStyle/>
          <a:p>
            <a:r>
              <a:rPr lang="en-GB" sz="400" dirty="0"/>
              <a:t>https://ru.dreamstime.com/%D0%B8%D0%BB%D0%BB%D1%8E%D1%81%D1%82%D1%80%D0%B0%D1%86%D0%B8%D1%8F-%D1%88%D1%82%D0%BE%D0%BA%D0%B0-%D0%B6%D1%83%D1%80%D0%BD%D0%B0-%D0%B8%D1%81%D1%82-%D0%BF%D0%B8%D1%81%D0%B0%D1%82%D0%B5-%D1%8F-%D1%83%D1%87%D0%B5%D0%BD%D1%8B%D0%B9-%D1%83%D0%BC%D0%B0%D0%B5%D1%82-%D0%BF%D0%B8%D1%88%D0%B5%D1%82-image60551130</a:t>
            </a:r>
            <a:endParaRPr lang="ru-RU" sz="400" dirty="0"/>
          </a:p>
        </p:txBody>
      </p:sp>
      <p:sp>
        <p:nvSpPr>
          <p:cNvPr id="12" name="TextBox 11">
            <a:extLst>
              <a:ext uri="{FF2B5EF4-FFF2-40B4-BE49-F238E27FC236}">
                <a16:creationId xmlns:a16="http://schemas.microsoft.com/office/drawing/2014/main" id="{BA6BA821-3EE0-41D4-9F84-FE09451B741D}"/>
              </a:ext>
            </a:extLst>
          </p:cNvPr>
          <p:cNvSpPr txBox="1"/>
          <p:nvPr/>
        </p:nvSpPr>
        <p:spPr>
          <a:xfrm>
            <a:off x="628890" y="3129843"/>
            <a:ext cx="6096000" cy="215444"/>
          </a:xfrm>
          <a:prstGeom prst="rect">
            <a:avLst/>
          </a:prstGeom>
          <a:noFill/>
        </p:spPr>
        <p:txBody>
          <a:bodyPr wrap="square">
            <a:spAutoFit/>
          </a:bodyPr>
          <a:lstStyle/>
          <a:p>
            <a:r>
              <a:rPr lang="en-GB" sz="800" dirty="0"/>
              <a:t>https://hbr-russia.ru/karera/lichnye-kachestva-i-navyki/p18104/</a:t>
            </a:r>
            <a:endParaRPr lang="ru-RU" sz="800" dirty="0"/>
          </a:p>
        </p:txBody>
      </p:sp>
      <p:pic>
        <p:nvPicPr>
          <p:cNvPr id="13" name="Рисунок 12">
            <a:extLst>
              <a:ext uri="{FF2B5EF4-FFF2-40B4-BE49-F238E27FC236}">
                <a16:creationId xmlns:a16="http://schemas.microsoft.com/office/drawing/2014/main" id="{011B57BD-96CF-468D-91D7-2C42E98B6343}"/>
              </a:ext>
            </a:extLst>
          </p:cNvPr>
          <p:cNvPicPr>
            <a:picLocks noChangeAspect="1"/>
          </p:cNvPicPr>
          <p:nvPr/>
        </p:nvPicPr>
        <p:blipFill>
          <a:blip r:embed="rId5"/>
          <a:stretch>
            <a:fillRect/>
          </a:stretch>
        </p:blipFill>
        <p:spPr>
          <a:xfrm>
            <a:off x="2410239" y="3484600"/>
            <a:ext cx="3914361" cy="2610879"/>
          </a:xfrm>
          <a:prstGeom prst="rect">
            <a:avLst/>
          </a:prstGeom>
        </p:spPr>
      </p:pic>
      <p:sp>
        <p:nvSpPr>
          <p:cNvPr id="15" name="TextBox 14">
            <a:extLst>
              <a:ext uri="{FF2B5EF4-FFF2-40B4-BE49-F238E27FC236}">
                <a16:creationId xmlns:a16="http://schemas.microsoft.com/office/drawing/2014/main" id="{8F2CFC46-246C-4AF2-91C6-F7B4343A4939}"/>
              </a:ext>
            </a:extLst>
          </p:cNvPr>
          <p:cNvSpPr txBox="1"/>
          <p:nvPr/>
        </p:nvSpPr>
        <p:spPr>
          <a:xfrm>
            <a:off x="1088335" y="5959361"/>
            <a:ext cx="1321904" cy="246221"/>
          </a:xfrm>
          <a:prstGeom prst="rect">
            <a:avLst/>
          </a:prstGeom>
          <a:noFill/>
        </p:spPr>
        <p:txBody>
          <a:bodyPr wrap="square">
            <a:spAutoFit/>
          </a:bodyPr>
          <a:lstStyle/>
          <a:p>
            <a:r>
              <a:rPr lang="ru-RU" sz="1000" dirty="0"/>
              <a:t>Фото: </a:t>
            </a:r>
            <a:r>
              <a:rPr lang="en-GB" sz="1000" dirty="0" err="1"/>
              <a:t>Depositphotos</a:t>
            </a:r>
            <a:endParaRPr lang="ru-RU" sz="1000" dirty="0"/>
          </a:p>
        </p:txBody>
      </p:sp>
    </p:spTree>
    <p:extLst>
      <p:ext uri="{BB962C8B-B14F-4D97-AF65-F5344CB8AC3E}">
        <p14:creationId xmlns:p14="http://schemas.microsoft.com/office/powerpoint/2010/main" val="4053757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56BC6D-40B1-49C8-82DE-9A1F6D22DF39}"/>
              </a:ext>
            </a:extLst>
          </p:cNvPr>
          <p:cNvSpPr>
            <a:spLocks noGrp="1"/>
          </p:cNvSpPr>
          <p:nvPr>
            <p:ph type="title"/>
          </p:nvPr>
        </p:nvSpPr>
        <p:spPr>
          <a:xfrm>
            <a:off x="932807" y="2781764"/>
            <a:ext cx="10515600" cy="2852737"/>
          </a:xfrm>
        </p:spPr>
        <p:txBody>
          <a:bodyPr>
            <a:normAutofit/>
          </a:bodyPr>
          <a:lstStyle/>
          <a:p>
            <a:r>
              <a:rPr lang="ru-RU" dirty="0"/>
              <a:t>Основные факторы успеха институционального дизайна экономических реформ</a:t>
            </a:r>
          </a:p>
        </p:txBody>
      </p:sp>
      <p:sp>
        <p:nvSpPr>
          <p:cNvPr id="3" name="Текст 2">
            <a:extLst>
              <a:ext uri="{FF2B5EF4-FFF2-40B4-BE49-F238E27FC236}">
                <a16:creationId xmlns:a16="http://schemas.microsoft.com/office/drawing/2014/main" id="{EE00C3BB-E4AE-4E2B-A13F-D3DAE7DF51E9}"/>
              </a:ext>
            </a:extLst>
          </p:cNvPr>
          <p:cNvSpPr>
            <a:spLocks noGrp="1"/>
          </p:cNvSpPr>
          <p:nvPr>
            <p:ph type="body" idx="1"/>
          </p:nvPr>
        </p:nvSpPr>
        <p:spPr/>
        <p:txBody>
          <a:bodyPr/>
          <a:lstStyle/>
          <a:p>
            <a:endParaRPr lang="ru-RU" dirty="0"/>
          </a:p>
        </p:txBody>
      </p:sp>
      <p:sp>
        <p:nvSpPr>
          <p:cNvPr id="4" name="Нижний колонтитул 3">
            <a:extLst>
              <a:ext uri="{FF2B5EF4-FFF2-40B4-BE49-F238E27FC236}">
                <a16:creationId xmlns:a16="http://schemas.microsoft.com/office/drawing/2014/main" id="{563ADD03-3BAF-4088-B5CF-1678B647393F}"/>
              </a:ext>
            </a:extLst>
          </p:cNvPr>
          <p:cNvSpPr>
            <a:spLocks noGrp="1"/>
          </p:cNvSpPr>
          <p:nvPr>
            <p:ph type="ftr" sz="quarter" idx="11"/>
          </p:nvPr>
        </p:nvSpPr>
        <p:spPr>
          <a:xfrm>
            <a:off x="4038599" y="6356350"/>
            <a:ext cx="4488951" cy="365125"/>
          </a:xfrm>
        </p:spPr>
        <p:txBody>
          <a:bodyPr/>
          <a:lstStyle/>
          <a:p>
            <a:r>
              <a:rPr lang="ru-RU"/>
              <a:t>VIII Московский юридический форум, 8 апреля  2021 г.</a:t>
            </a:r>
            <a:endParaRPr lang="ru-RU" dirty="0"/>
          </a:p>
        </p:txBody>
      </p:sp>
    </p:spTree>
    <p:extLst>
      <p:ext uri="{BB962C8B-B14F-4D97-AF65-F5344CB8AC3E}">
        <p14:creationId xmlns:p14="http://schemas.microsoft.com/office/powerpoint/2010/main" val="954498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AC19BD-1C37-4F69-A43C-6897B258A775}"/>
              </a:ext>
            </a:extLst>
          </p:cNvPr>
          <p:cNvSpPr>
            <a:spLocks noGrp="1"/>
          </p:cNvSpPr>
          <p:nvPr>
            <p:ph type="title"/>
          </p:nvPr>
        </p:nvSpPr>
        <p:spPr/>
        <p:txBody>
          <a:bodyPr/>
          <a:lstStyle/>
          <a:p>
            <a:r>
              <a:rPr lang="ru-RU" dirty="0"/>
              <a:t>Итеративный (не шоковый) режим внедрения</a:t>
            </a:r>
          </a:p>
        </p:txBody>
      </p:sp>
      <p:sp>
        <p:nvSpPr>
          <p:cNvPr id="3" name="Объект 2">
            <a:extLst>
              <a:ext uri="{FF2B5EF4-FFF2-40B4-BE49-F238E27FC236}">
                <a16:creationId xmlns:a16="http://schemas.microsoft.com/office/drawing/2014/main" id="{D3C0514D-EB4C-4F25-A0EC-BA38BCD0F0AE}"/>
              </a:ext>
            </a:extLst>
          </p:cNvPr>
          <p:cNvSpPr>
            <a:spLocks noGrp="1"/>
          </p:cNvSpPr>
          <p:nvPr>
            <p:ph idx="1"/>
          </p:nvPr>
        </p:nvSpPr>
        <p:spPr/>
        <p:txBody>
          <a:bodyPr>
            <a:normAutofit/>
          </a:bodyPr>
          <a:lstStyle/>
          <a:p>
            <a:pPr marL="0" indent="0">
              <a:buNone/>
            </a:pPr>
            <a:r>
              <a:rPr lang="ru-RU" dirty="0"/>
              <a:t>Более </a:t>
            </a:r>
            <a:r>
              <a:rPr lang="ru-RU" b="1" dirty="0"/>
              <a:t>устойчивыми</a:t>
            </a:r>
            <a:r>
              <a:rPr lang="ru-RU" dirty="0"/>
              <a:t> оказываются те внедряемые институциональные формы, которые:</a:t>
            </a:r>
          </a:p>
          <a:p>
            <a:pPr marL="0" indent="0">
              <a:buNone/>
            </a:pPr>
            <a:r>
              <a:rPr lang="ru-RU" dirty="0"/>
              <a:t>-  с одной стороны, имплементируются </a:t>
            </a:r>
            <a:r>
              <a:rPr lang="ru-RU" b="1" dirty="0"/>
              <a:t>постепенно</a:t>
            </a:r>
            <a:r>
              <a:rPr lang="ru-RU" dirty="0"/>
              <a:t>,  в итеративном (а не в «шоковом») режиме, позволяющем проводить «отладку» по ходу внедрения,  </a:t>
            </a:r>
          </a:p>
          <a:p>
            <a:pPr marL="0" indent="0">
              <a:buNone/>
            </a:pPr>
            <a:r>
              <a:rPr lang="ru-RU" dirty="0"/>
              <a:t>-  с другой стороны, </a:t>
            </a:r>
            <a:r>
              <a:rPr lang="ru-RU" b="1" dirty="0"/>
              <a:t>учитывают </a:t>
            </a:r>
            <a:r>
              <a:rPr lang="ru-RU" dirty="0"/>
              <a:t>не только экономический, но также политический и идеологический контексты.</a:t>
            </a:r>
          </a:p>
        </p:txBody>
      </p:sp>
      <p:sp>
        <p:nvSpPr>
          <p:cNvPr id="4" name="Нижний колонтитул 3">
            <a:extLst>
              <a:ext uri="{FF2B5EF4-FFF2-40B4-BE49-F238E27FC236}">
                <a16:creationId xmlns:a16="http://schemas.microsoft.com/office/drawing/2014/main" id="{D39F00D5-19B8-4932-AB85-36108CB9C2DE}"/>
              </a:ext>
            </a:extLst>
          </p:cNvPr>
          <p:cNvSpPr>
            <a:spLocks noGrp="1"/>
          </p:cNvSpPr>
          <p:nvPr>
            <p:ph type="ftr" sz="quarter" idx="11"/>
          </p:nvPr>
        </p:nvSpPr>
        <p:spPr>
          <a:xfrm>
            <a:off x="4038600" y="6356351"/>
            <a:ext cx="4704708" cy="280756"/>
          </a:xfrm>
        </p:spPr>
        <p:txBody>
          <a:bodyPr/>
          <a:lstStyle/>
          <a:p>
            <a:r>
              <a:rPr lang="ru-RU"/>
              <a:t>VIII Московский юридический форум, 8 апреля  2021 г.</a:t>
            </a:r>
            <a:endParaRPr lang="ru-RU" dirty="0"/>
          </a:p>
        </p:txBody>
      </p:sp>
      <p:pic>
        <p:nvPicPr>
          <p:cNvPr id="6" name="Рисунок 5">
            <a:extLst>
              <a:ext uri="{FF2B5EF4-FFF2-40B4-BE49-F238E27FC236}">
                <a16:creationId xmlns:a16="http://schemas.microsoft.com/office/drawing/2014/main" id="{283BAC54-06F1-4096-B669-322A9257D387}"/>
              </a:ext>
            </a:extLst>
          </p:cNvPr>
          <p:cNvPicPr>
            <a:picLocks noChangeAspect="1"/>
          </p:cNvPicPr>
          <p:nvPr/>
        </p:nvPicPr>
        <p:blipFill>
          <a:blip r:embed="rId2"/>
          <a:stretch>
            <a:fillRect/>
          </a:stretch>
        </p:blipFill>
        <p:spPr>
          <a:xfrm>
            <a:off x="9105739" y="4645025"/>
            <a:ext cx="2466975" cy="1847850"/>
          </a:xfrm>
          <a:prstGeom prst="rect">
            <a:avLst/>
          </a:prstGeom>
        </p:spPr>
      </p:pic>
      <p:sp>
        <p:nvSpPr>
          <p:cNvPr id="8" name="TextBox 7">
            <a:extLst>
              <a:ext uri="{FF2B5EF4-FFF2-40B4-BE49-F238E27FC236}">
                <a16:creationId xmlns:a16="http://schemas.microsoft.com/office/drawing/2014/main" id="{3748F4AD-D39E-472A-9AE8-E2E5C873DA8F}"/>
              </a:ext>
            </a:extLst>
          </p:cNvPr>
          <p:cNvSpPr txBox="1"/>
          <p:nvPr/>
        </p:nvSpPr>
        <p:spPr>
          <a:xfrm>
            <a:off x="2826812" y="5568950"/>
            <a:ext cx="6097712" cy="830997"/>
          </a:xfrm>
          <a:prstGeom prst="rect">
            <a:avLst/>
          </a:prstGeom>
          <a:noFill/>
        </p:spPr>
        <p:txBody>
          <a:bodyPr wrap="square">
            <a:spAutoFit/>
          </a:bodyPr>
          <a:lstStyle/>
          <a:p>
            <a:r>
              <a:rPr lang="en-GB" sz="1200" dirty="0"/>
              <a:t>https://iosimi.wordpress.com/2016/02/08/%D0%BD%D0%B5%D0%B2%D0%B5%D1%80%D0%BE%D1%8F%D1%82%D0%BD%D0%B0%D1%8F-%D1%81%D0%B8%D0%BB%D0%B0-%D0%BF%D0%BE%D1%81%D1%82%D0%B5%D0%BF%D0%B5%D0%BD%D0%BD%D0%BE%D1%81%D1%82%D0%B8/</a:t>
            </a:r>
            <a:endParaRPr lang="ru-RU" sz="1200" dirty="0"/>
          </a:p>
        </p:txBody>
      </p:sp>
    </p:spTree>
    <p:extLst>
      <p:ext uri="{BB962C8B-B14F-4D97-AF65-F5344CB8AC3E}">
        <p14:creationId xmlns:p14="http://schemas.microsoft.com/office/powerpoint/2010/main" val="3254430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440BF9-6B4E-46AF-9CC6-69B4B968929B}"/>
              </a:ext>
            </a:extLst>
          </p:cNvPr>
          <p:cNvSpPr>
            <a:spLocks noGrp="1"/>
          </p:cNvSpPr>
          <p:nvPr>
            <p:ph type="title"/>
          </p:nvPr>
        </p:nvSpPr>
        <p:spPr/>
        <p:txBody>
          <a:bodyPr/>
          <a:lstStyle/>
          <a:p>
            <a:r>
              <a:rPr lang="ru-RU" dirty="0"/>
              <a:t>Преимущества итеративного внедрения и учёт эффекта “</a:t>
            </a:r>
            <a:r>
              <a:rPr lang="en-GB" dirty="0"/>
              <a:t>path dependence”</a:t>
            </a:r>
            <a:endParaRPr lang="ru-RU" dirty="0"/>
          </a:p>
        </p:txBody>
      </p:sp>
      <p:sp>
        <p:nvSpPr>
          <p:cNvPr id="7" name="Нижний колонтитул 6">
            <a:extLst>
              <a:ext uri="{FF2B5EF4-FFF2-40B4-BE49-F238E27FC236}">
                <a16:creationId xmlns:a16="http://schemas.microsoft.com/office/drawing/2014/main" id="{1223DE64-ED5E-4BF4-9989-F093883E7725}"/>
              </a:ext>
            </a:extLst>
          </p:cNvPr>
          <p:cNvSpPr>
            <a:spLocks noGrp="1"/>
          </p:cNvSpPr>
          <p:nvPr>
            <p:ph type="ftr" sz="quarter" idx="11"/>
          </p:nvPr>
        </p:nvSpPr>
        <p:spPr>
          <a:xfrm>
            <a:off x="3581004" y="6356350"/>
            <a:ext cx="4572396" cy="270395"/>
          </a:xfrm>
        </p:spPr>
        <p:txBody>
          <a:bodyPr/>
          <a:lstStyle/>
          <a:p>
            <a:r>
              <a:rPr lang="ru-RU"/>
              <a:t>VIII Московский юридический форум, 8 апреля  2021 г.</a:t>
            </a:r>
            <a:endParaRPr lang="ru-RU" dirty="0"/>
          </a:p>
        </p:txBody>
      </p:sp>
      <p:sp>
        <p:nvSpPr>
          <p:cNvPr id="20" name="TextBox 19">
            <a:extLst>
              <a:ext uri="{FF2B5EF4-FFF2-40B4-BE49-F238E27FC236}">
                <a16:creationId xmlns:a16="http://schemas.microsoft.com/office/drawing/2014/main" id="{9A5798F1-17BE-4494-9F94-E7647183CB74}"/>
              </a:ext>
            </a:extLst>
          </p:cNvPr>
          <p:cNvSpPr txBox="1"/>
          <p:nvPr/>
        </p:nvSpPr>
        <p:spPr>
          <a:xfrm>
            <a:off x="1058595" y="1862812"/>
            <a:ext cx="10515599" cy="4493538"/>
          </a:xfrm>
          <a:prstGeom prst="rect">
            <a:avLst/>
          </a:prstGeom>
          <a:noFill/>
        </p:spPr>
        <p:txBody>
          <a:bodyPr wrap="square">
            <a:spAutoFit/>
          </a:bodyPr>
          <a:lstStyle/>
          <a:p>
            <a:r>
              <a:rPr lang="ru-RU" sz="2600" b="1" dirty="0"/>
              <a:t>Положительный пример -  </a:t>
            </a:r>
            <a:r>
              <a:rPr lang="ru-RU" sz="2600" dirty="0"/>
              <a:t>формирование  налоговой системы с «плоской шкалой»: политика включала снижение налогов наряду с упрощением налоговой системы и упорядочиванием налогового администрирования. </a:t>
            </a:r>
          </a:p>
          <a:p>
            <a:r>
              <a:rPr lang="ru-RU" sz="2600" dirty="0"/>
              <a:t>Введение «плоской шкалы», одной стороны, резко упростило администрирование (появилась возможность взимать налог практически у источника доходов, отказаться от налоговых деклараций), с другой - увеличился сбор этого налога, так как его умеренный уровень способствовал тому, что из "тени", по оценкам экспертов, было выведено 20-30% доходов физических лиц (Кузьминов,  </a:t>
            </a:r>
            <a:r>
              <a:rPr lang="ru-RU" sz="2600" dirty="0" err="1"/>
              <a:t>Радаев</a:t>
            </a:r>
            <a:r>
              <a:rPr lang="ru-RU" sz="2600" dirty="0"/>
              <a:t>, Яковлев, Ясин, 2005). </a:t>
            </a:r>
          </a:p>
        </p:txBody>
      </p:sp>
    </p:spTree>
    <p:extLst>
      <p:ext uri="{BB962C8B-B14F-4D97-AF65-F5344CB8AC3E}">
        <p14:creationId xmlns:p14="http://schemas.microsoft.com/office/powerpoint/2010/main" val="4215482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2155FE-57EA-4D81-A066-633513247BCA}"/>
              </a:ext>
            </a:extLst>
          </p:cNvPr>
          <p:cNvSpPr>
            <a:spLocks noGrp="1"/>
          </p:cNvSpPr>
          <p:nvPr>
            <p:ph type="title"/>
          </p:nvPr>
        </p:nvSpPr>
        <p:spPr/>
        <p:txBody>
          <a:bodyPr>
            <a:normAutofit/>
          </a:bodyPr>
          <a:lstStyle/>
          <a:p>
            <a:r>
              <a:rPr lang="ru-RU" dirty="0"/>
              <a:t>Организация  трансмиссионных механизмов</a:t>
            </a:r>
          </a:p>
        </p:txBody>
      </p:sp>
      <p:sp>
        <p:nvSpPr>
          <p:cNvPr id="3" name="Объект 2">
            <a:extLst>
              <a:ext uri="{FF2B5EF4-FFF2-40B4-BE49-F238E27FC236}">
                <a16:creationId xmlns:a16="http://schemas.microsoft.com/office/drawing/2014/main" id="{52219B68-D862-47F4-B327-EE91BD62C90C}"/>
              </a:ext>
            </a:extLst>
          </p:cNvPr>
          <p:cNvSpPr>
            <a:spLocks noGrp="1"/>
          </p:cNvSpPr>
          <p:nvPr>
            <p:ph idx="1"/>
          </p:nvPr>
        </p:nvSpPr>
        <p:spPr/>
        <p:txBody>
          <a:bodyPr>
            <a:normAutofit fontScale="92500" lnSpcReduction="20000"/>
          </a:bodyPr>
          <a:lstStyle/>
          <a:p>
            <a:r>
              <a:rPr lang="ru-RU" dirty="0"/>
              <a:t>Трансмиссионные механизмы обеспечивают </a:t>
            </a:r>
            <a:r>
              <a:rPr lang="ru-RU" b="1" dirty="0"/>
              <a:t>трансляцию </a:t>
            </a:r>
            <a:r>
              <a:rPr lang="ru-RU" dirty="0"/>
              <a:t>принимаемых на макроуровне решений в мезо- и микроэкономическую среду и </a:t>
            </a:r>
            <a:r>
              <a:rPr lang="ru-RU" b="1" dirty="0"/>
              <a:t>одновременно  имплементацию </a:t>
            </a:r>
            <a:r>
              <a:rPr lang="ru-RU" dirty="0"/>
              <a:t>на верхний уровень форм и процедур, создаваемых экономическими субъектами микро- и </a:t>
            </a:r>
            <a:r>
              <a:rPr lang="ru-RU" dirty="0" err="1"/>
              <a:t>мезоуровней</a:t>
            </a:r>
            <a:r>
              <a:rPr lang="ru-RU" dirty="0"/>
              <a:t> в ходе социальной самоорганизации. Клод </a:t>
            </a:r>
            <a:r>
              <a:rPr lang="ru-RU" dirty="0" err="1"/>
              <a:t>Менар</a:t>
            </a:r>
            <a:r>
              <a:rPr lang="ru-RU" dirty="0"/>
              <a:t> с коллегами  (Франция) ввел для изучения этих процессов категорию «</a:t>
            </a:r>
            <a:r>
              <a:rPr lang="ru-RU" dirty="0" err="1"/>
              <a:t>мезоинституты</a:t>
            </a:r>
            <a:r>
              <a:rPr lang="ru-RU" dirty="0"/>
              <a:t>» </a:t>
            </a:r>
            <a:r>
              <a:rPr lang="en-US" dirty="0"/>
              <a:t>(</a:t>
            </a:r>
            <a:r>
              <a:rPr lang="en-US" dirty="0" err="1"/>
              <a:t>Ménard</a:t>
            </a:r>
            <a:r>
              <a:rPr lang="ru-RU" dirty="0"/>
              <a:t>, </a:t>
            </a:r>
            <a:r>
              <a:rPr lang="en-US" dirty="0"/>
              <a:t>2017)</a:t>
            </a:r>
            <a:r>
              <a:rPr lang="ru-RU" dirty="0"/>
              <a:t>.</a:t>
            </a:r>
          </a:p>
          <a:p>
            <a:r>
              <a:rPr lang="ru-RU" dirty="0"/>
              <a:t>Сравнительный анализ продвижения экономических реформ в России и Китае показал, что в нашей стране таким механизмам </a:t>
            </a:r>
            <a:r>
              <a:rPr lang="ru-RU" b="1" dirty="0"/>
              <a:t>уделяется меньше внимания</a:t>
            </a:r>
            <a:r>
              <a:rPr lang="ru-RU" dirty="0"/>
              <a:t>, а  приоритет отдается принятию решений (и контролю за этими решениями) федеральным уровнем, где созданы и действуют удобные и легко мобилизуемые инструменты для реализации вырабатываемых законодательной и исполнительной властью программ экономических реформ. </a:t>
            </a:r>
            <a:r>
              <a:rPr lang="en-US" b="1" dirty="0"/>
              <a:t>COVID19</a:t>
            </a:r>
            <a:r>
              <a:rPr lang="en-US" dirty="0"/>
              <a:t> </a:t>
            </a:r>
            <a:r>
              <a:rPr lang="ru-RU" dirty="0"/>
              <a:t>поправил дело.</a:t>
            </a:r>
          </a:p>
        </p:txBody>
      </p:sp>
      <p:sp>
        <p:nvSpPr>
          <p:cNvPr id="4" name="Нижний колонтитул 3">
            <a:extLst>
              <a:ext uri="{FF2B5EF4-FFF2-40B4-BE49-F238E27FC236}">
                <a16:creationId xmlns:a16="http://schemas.microsoft.com/office/drawing/2014/main" id="{7A319FEC-C90B-4C49-B382-85109C75EDEE}"/>
              </a:ext>
            </a:extLst>
          </p:cNvPr>
          <p:cNvSpPr>
            <a:spLocks noGrp="1"/>
          </p:cNvSpPr>
          <p:nvPr>
            <p:ph type="ftr" sz="quarter" idx="11"/>
          </p:nvPr>
        </p:nvSpPr>
        <p:spPr>
          <a:xfrm>
            <a:off x="4038599" y="6356350"/>
            <a:ext cx="4766354" cy="365125"/>
          </a:xfrm>
        </p:spPr>
        <p:txBody>
          <a:bodyPr/>
          <a:lstStyle/>
          <a:p>
            <a:r>
              <a:rPr lang="ru-RU"/>
              <a:t>VIII Московский юридический форум, 8 апреля  2021 г.</a:t>
            </a:r>
            <a:endParaRPr lang="ru-RU" dirty="0"/>
          </a:p>
        </p:txBody>
      </p:sp>
      <p:pic>
        <p:nvPicPr>
          <p:cNvPr id="7" name="Рисунок 6">
            <a:extLst>
              <a:ext uri="{FF2B5EF4-FFF2-40B4-BE49-F238E27FC236}">
                <a16:creationId xmlns:a16="http://schemas.microsoft.com/office/drawing/2014/main" id="{7354B5A0-7641-4F5D-8543-546DFF15C435}"/>
              </a:ext>
            </a:extLst>
          </p:cNvPr>
          <p:cNvPicPr>
            <a:picLocks noChangeAspect="1"/>
          </p:cNvPicPr>
          <p:nvPr/>
        </p:nvPicPr>
        <p:blipFill>
          <a:blip r:embed="rId2"/>
          <a:stretch>
            <a:fillRect/>
          </a:stretch>
        </p:blipFill>
        <p:spPr>
          <a:xfrm>
            <a:off x="9609813" y="272835"/>
            <a:ext cx="2071904" cy="1552790"/>
          </a:xfrm>
          <a:prstGeom prst="rect">
            <a:avLst/>
          </a:prstGeom>
        </p:spPr>
      </p:pic>
    </p:spTree>
    <p:extLst>
      <p:ext uri="{BB962C8B-B14F-4D97-AF65-F5344CB8AC3E}">
        <p14:creationId xmlns:p14="http://schemas.microsoft.com/office/powerpoint/2010/main" val="622583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6F0430-9BD9-4394-B168-33961F2677AF}"/>
              </a:ext>
            </a:extLst>
          </p:cNvPr>
          <p:cNvSpPr>
            <a:spLocks noGrp="1"/>
          </p:cNvSpPr>
          <p:nvPr>
            <p:ph type="title"/>
          </p:nvPr>
        </p:nvSpPr>
        <p:spPr/>
        <p:txBody>
          <a:bodyPr/>
          <a:lstStyle/>
          <a:p>
            <a:r>
              <a:rPr lang="ru-RU" dirty="0"/>
              <a:t>Заключение и перспективы</a:t>
            </a:r>
          </a:p>
        </p:txBody>
      </p:sp>
      <p:sp>
        <p:nvSpPr>
          <p:cNvPr id="3" name="Объект 2">
            <a:extLst>
              <a:ext uri="{FF2B5EF4-FFF2-40B4-BE49-F238E27FC236}">
                <a16:creationId xmlns:a16="http://schemas.microsoft.com/office/drawing/2014/main" id="{4987404F-C528-4EB6-8094-D39EEFC28173}"/>
              </a:ext>
            </a:extLst>
          </p:cNvPr>
          <p:cNvSpPr>
            <a:spLocks noGrp="1"/>
          </p:cNvSpPr>
          <p:nvPr>
            <p:ph idx="1"/>
          </p:nvPr>
        </p:nvSpPr>
        <p:spPr>
          <a:xfrm>
            <a:off x="483704" y="1454564"/>
            <a:ext cx="11224591" cy="4351338"/>
          </a:xfrm>
        </p:spPr>
        <p:txBody>
          <a:bodyPr>
            <a:noAutofit/>
          </a:bodyPr>
          <a:lstStyle/>
          <a:p>
            <a:r>
              <a:rPr lang="ru-RU" b="1" dirty="0"/>
              <a:t>Проблемы</a:t>
            </a:r>
            <a:r>
              <a:rPr lang="ru-RU" dirty="0"/>
              <a:t> институционального дизайна экономических реформ: недоиспользование потенциала «низовой активности», дисбаланс доминантных и комплементарных институтов, возникающие «институциональные диссонансы».</a:t>
            </a:r>
          </a:p>
          <a:p>
            <a:r>
              <a:rPr lang="ru-RU" b="1" dirty="0"/>
              <a:t>Факторы успеха</a:t>
            </a:r>
            <a:r>
              <a:rPr lang="ru-RU" dirty="0"/>
              <a:t>:  итеративный (не шоковый) режим внедрения; учет политического и идеологического контекста</a:t>
            </a:r>
            <a:r>
              <a:rPr lang="ru-RU"/>
              <a:t>, организация  </a:t>
            </a:r>
            <a:r>
              <a:rPr lang="ru-RU" dirty="0"/>
              <a:t>трансмиссионных механизмов.</a:t>
            </a:r>
          </a:p>
          <a:p>
            <a:r>
              <a:rPr lang="ru-RU" dirty="0"/>
              <a:t>Для институциональных исследований особое значение имеют междисциплинарные проекты с участием представителей экономических, социальных и юридических наук (пример такого проекта -  «Механизм обеспечения эффективности государственных управленческих решений в условиях цифровизации»).</a:t>
            </a:r>
          </a:p>
        </p:txBody>
      </p:sp>
      <p:sp>
        <p:nvSpPr>
          <p:cNvPr id="4" name="Нижний колонтитул 3">
            <a:extLst>
              <a:ext uri="{FF2B5EF4-FFF2-40B4-BE49-F238E27FC236}">
                <a16:creationId xmlns:a16="http://schemas.microsoft.com/office/drawing/2014/main" id="{DA4C2324-4914-4D01-A765-EC2CE9BA50D8}"/>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Tree>
    <p:extLst>
      <p:ext uri="{BB962C8B-B14F-4D97-AF65-F5344CB8AC3E}">
        <p14:creationId xmlns:p14="http://schemas.microsoft.com/office/powerpoint/2010/main" val="3890751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05ABC3-64B4-4186-9EEE-AF04CCD28AD5}"/>
              </a:ext>
            </a:extLst>
          </p:cNvPr>
          <p:cNvSpPr>
            <a:spLocks noGrp="1"/>
          </p:cNvSpPr>
          <p:nvPr>
            <p:ph type="title"/>
          </p:nvPr>
        </p:nvSpPr>
        <p:spPr/>
        <p:txBody>
          <a:bodyPr/>
          <a:lstStyle/>
          <a:p>
            <a:r>
              <a:rPr lang="ru-RU" dirty="0"/>
              <a:t>Некоторые публикации по теме</a:t>
            </a:r>
          </a:p>
        </p:txBody>
      </p:sp>
      <p:sp>
        <p:nvSpPr>
          <p:cNvPr id="3" name="Объект 2">
            <a:extLst>
              <a:ext uri="{FF2B5EF4-FFF2-40B4-BE49-F238E27FC236}">
                <a16:creationId xmlns:a16="http://schemas.microsoft.com/office/drawing/2014/main" id="{CAD17FE2-70F4-40D1-8957-917243DFBB01}"/>
              </a:ext>
            </a:extLst>
          </p:cNvPr>
          <p:cNvSpPr>
            <a:spLocks noGrp="1"/>
          </p:cNvSpPr>
          <p:nvPr>
            <p:ph idx="1"/>
          </p:nvPr>
        </p:nvSpPr>
        <p:spPr/>
        <p:txBody>
          <a:bodyPr>
            <a:normAutofit lnSpcReduction="10000"/>
          </a:bodyPr>
          <a:lstStyle/>
          <a:p>
            <a:r>
              <a:rPr lang="ru-RU" dirty="0"/>
              <a:t>Кирдина С.Г. Институциональные матрицы и развитие России: введение в X-Y-теорию. С.-Пб. и М.: Нестор-История, 2014.е</a:t>
            </a:r>
          </a:p>
          <a:p>
            <a:r>
              <a:rPr lang="ru-RU" dirty="0"/>
              <a:t>Кузьминов Я.,  </a:t>
            </a:r>
            <a:r>
              <a:rPr lang="ru-RU" dirty="0" err="1"/>
              <a:t>Радаев</a:t>
            </a:r>
            <a:r>
              <a:rPr lang="ru-RU" dirty="0"/>
              <a:t> В., Яковлев А., Ясин Е. Институты: от заимствования к выращиванию… </a:t>
            </a:r>
            <a:r>
              <a:rPr lang="en-US" dirty="0"/>
              <a:t>//</a:t>
            </a:r>
            <a:r>
              <a:rPr lang="ru-RU" dirty="0"/>
              <a:t> Вопросы экономики, 2005,  № 5. </a:t>
            </a:r>
          </a:p>
          <a:p>
            <a:r>
              <a:rPr lang="ru-RU" dirty="0"/>
              <a:t>Круглова М.С. Теория институционального дизайна: от поиска идеальных институтов к работам </a:t>
            </a:r>
            <a:r>
              <a:rPr lang="ru-RU" dirty="0" err="1"/>
              <a:t>блумингтонской</a:t>
            </a:r>
            <a:r>
              <a:rPr lang="ru-RU" dirty="0"/>
              <a:t> школы</a:t>
            </a:r>
            <a:r>
              <a:rPr lang="en-US" dirty="0"/>
              <a:t> </a:t>
            </a:r>
            <a:r>
              <a:rPr lang="en-GB" dirty="0"/>
              <a:t>// Terra Economicus, 2018, </a:t>
            </a:r>
            <a:r>
              <a:rPr lang="ru-RU" dirty="0"/>
              <a:t>т. 16, № 4.</a:t>
            </a:r>
          </a:p>
          <a:p>
            <a:r>
              <a:rPr lang="ru-RU" dirty="0"/>
              <a:t>Волынский А.И. Институциональный дизайн и теория реформ в российском экономическом дискурсе // </a:t>
            </a:r>
            <a:r>
              <a:rPr lang="ru-RU" dirty="0" err="1"/>
              <a:t>Terra</a:t>
            </a:r>
            <a:r>
              <a:rPr lang="ru-RU" dirty="0"/>
              <a:t> Economicus, 2018, т. 16, № 4.</a:t>
            </a:r>
          </a:p>
          <a:p>
            <a:endParaRPr lang="ru-RU" dirty="0"/>
          </a:p>
        </p:txBody>
      </p:sp>
      <p:sp>
        <p:nvSpPr>
          <p:cNvPr id="4" name="Нижний колонтитул 3">
            <a:extLst>
              <a:ext uri="{FF2B5EF4-FFF2-40B4-BE49-F238E27FC236}">
                <a16:creationId xmlns:a16="http://schemas.microsoft.com/office/drawing/2014/main" id="{769F47DC-3462-4828-A281-8AC5CE8915B0}"/>
              </a:ext>
            </a:extLst>
          </p:cNvPr>
          <p:cNvSpPr>
            <a:spLocks noGrp="1"/>
          </p:cNvSpPr>
          <p:nvPr>
            <p:ph type="ftr" sz="quarter" idx="11"/>
          </p:nvPr>
        </p:nvSpPr>
        <p:spPr>
          <a:xfrm>
            <a:off x="4038600" y="6356350"/>
            <a:ext cx="4572000" cy="365125"/>
          </a:xfrm>
        </p:spPr>
        <p:txBody>
          <a:bodyPr/>
          <a:lstStyle/>
          <a:p>
            <a:r>
              <a:rPr lang="ru-RU"/>
              <a:t>VIII Московский юридический форум, 8 апреля  2021 г.</a:t>
            </a:r>
            <a:endParaRPr lang="ru-RU" dirty="0"/>
          </a:p>
        </p:txBody>
      </p:sp>
    </p:spTree>
    <p:extLst>
      <p:ext uri="{BB962C8B-B14F-4D97-AF65-F5344CB8AC3E}">
        <p14:creationId xmlns:p14="http://schemas.microsoft.com/office/powerpoint/2010/main" val="4115586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3C114C-A2FB-4FF2-AE84-FFA18E6E6614}"/>
              </a:ext>
            </a:extLst>
          </p:cNvPr>
          <p:cNvSpPr>
            <a:spLocks noGrp="1"/>
          </p:cNvSpPr>
          <p:nvPr>
            <p:ph type="title"/>
          </p:nvPr>
        </p:nvSpPr>
        <p:spPr>
          <a:xfrm>
            <a:off x="838200" y="365125"/>
            <a:ext cx="10515600" cy="2850686"/>
          </a:xfrm>
        </p:spPr>
        <p:txBody>
          <a:bodyPr>
            <a:normAutofit/>
          </a:bodyPr>
          <a:lstStyle/>
          <a:p>
            <a:pPr algn="ctr"/>
            <a:r>
              <a:rPr lang="ru-RU" sz="6000" dirty="0"/>
              <a:t>Спасибо за внимание!</a:t>
            </a:r>
          </a:p>
        </p:txBody>
      </p:sp>
      <p:sp>
        <p:nvSpPr>
          <p:cNvPr id="3" name="Объект 2">
            <a:extLst>
              <a:ext uri="{FF2B5EF4-FFF2-40B4-BE49-F238E27FC236}">
                <a16:creationId xmlns:a16="http://schemas.microsoft.com/office/drawing/2014/main" id="{B72F22B8-B11D-4162-A0A6-A0AA2A998DA6}"/>
              </a:ext>
            </a:extLst>
          </p:cNvPr>
          <p:cNvSpPr>
            <a:spLocks noGrp="1"/>
          </p:cNvSpPr>
          <p:nvPr>
            <p:ph idx="1"/>
          </p:nvPr>
        </p:nvSpPr>
        <p:spPr>
          <a:xfrm>
            <a:off x="838200" y="4253501"/>
            <a:ext cx="10515600" cy="1923462"/>
          </a:xfrm>
        </p:spPr>
        <p:txBody>
          <a:bodyPr/>
          <a:lstStyle/>
          <a:p>
            <a:pPr marL="0" indent="0" algn="ctr">
              <a:buNone/>
            </a:pPr>
            <a:r>
              <a:rPr lang="en-US" dirty="0">
                <a:hlinkClick r:id="rId2"/>
              </a:rPr>
              <a:t>www.kirdina.ru</a:t>
            </a:r>
            <a:endParaRPr lang="en-US" dirty="0"/>
          </a:p>
          <a:p>
            <a:pPr marL="0" indent="0" algn="ctr">
              <a:buNone/>
            </a:pPr>
            <a:r>
              <a:rPr lang="en-US" dirty="0"/>
              <a:t>kirdina@bk.ru</a:t>
            </a:r>
            <a:endParaRPr lang="ru-RU" dirty="0"/>
          </a:p>
        </p:txBody>
      </p:sp>
      <p:sp>
        <p:nvSpPr>
          <p:cNvPr id="4" name="Нижний колонтитул 3">
            <a:extLst>
              <a:ext uri="{FF2B5EF4-FFF2-40B4-BE49-F238E27FC236}">
                <a16:creationId xmlns:a16="http://schemas.microsoft.com/office/drawing/2014/main" id="{70B96235-6F13-49F1-ADC2-B53879B1D71C}"/>
              </a:ext>
            </a:extLst>
          </p:cNvPr>
          <p:cNvSpPr>
            <a:spLocks noGrp="1"/>
          </p:cNvSpPr>
          <p:nvPr>
            <p:ph type="ftr" sz="quarter" idx="11"/>
          </p:nvPr>
        </p:nvSpPr>
        <p:spPr/>
        <p:txBody>
          <a:bodyPr/>
          <a:lstStyle/>
          <a:p>
            <a:r>
              <a:rPr lang="ru-RU"/>
              <a:t>VIII Московский юридический форум, 8 апреля  2021 г.</a:t>
            </a:r>
            <a:endParaRPr lang="ru-RU" dirty="0"/>
          </a:p>
        </p:txBody>
      </p:sp>
    </p:spTree>
    <p:extLst>
      <p:ext uri="{BB962C8B-B14F-4D97-AF65-F5344CB8AC3E}">
        <p14:creationId xmlns:p14="http://schemas.microsoft.com/office/powerpoint/2010/main" val="359193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F8408B-D773-4AB3-9B8F-0CDD1BD87494}"/>
              </a:ext>
            </a:extLst>
          </p:cNvPr>
          <p:cNvSpPr>
            <a:spLocks noGrp="1"/>
          </p:cNvSpPr>
          <p:nvPr>
            <p:ph type="title"/>
          </p:nvPr>
        </p:nvSpPr>
        <p:spPr/>
        <p:txBody>
          <a:bodyPr/>
          <a:lstStyle/>
          <a:p>
            <a:r>
              <a:rPr lang="ru-RU" dirty="0"/>
              <a:t>План доклада</a:t>
            </a:r>
          </a:p>
        </p:txBody>
      </p:sp>
      <p:sp>
        <p:nvSpPr>
          <p:cNvPr id="3" name="Объект 2">
            <a:extLst>
              <a:ext uri="{FF2B5EF4-FFF2-40B4-BE49-F238E27FC236}">
                <a16:creationId xmlns:a16="http://schemas.microsoft.com/office/drawing/2014/main" id="{85ACA48D-D74D-45DF-B605-D986524900CA}"/>
              </a:ext>
            </a:extLst>
          </p:cNvPr>
          <p:cNvSpPr>
            <a:spLocks noGrp="1"/>
          </p:cNvSpPr>
          <p:nvPr>
            <p:ph idx="1"/>
          </p:nvPr>
        </p:nvSpPr>
        <p:spPr>
          <a:xfrm>
            <a:off x="838200" y="1872697"/>
            <a:ext cx="10515600" cy="4666215"/>
          </a:xfrm>
        </p:spPr>
        <p:txBody>
          <a:bodyPr>
            <a:normAutofit/>
          </a:bodyPr>
          <a:lstStyle/>
          <a:p>
            <a:r>
              <a:rPr lang="ru-RU" sz="3200" dirty="0"/>
              <a:t>Основные определения.</a:t>
            </a:r>
          </a:p>
          <a:p>
            <a:r>
              <a:rPr lang="ru-RU" sz="3200" b="1" dirty="0"/>
              <a:t>Методология исследования</a:t>
            </a:r>
            <a:r>
              <a:rPr lang="ru-RU" sz="3200" dirty="0"/>
              <a:t>, опирающаяся на теорию институциональных Х-</a:t>
            </a:r>
            <a:r>
              <a:rPr lang="en-US" sz="3200" dirty="0"/>
              <a:t>Y</a:t>
            </a:r>
            <a:r>
              <a:rPr lang="ru-RU" sz="3200" dirty="0"/>
              <a:t>-матриц.</a:t>
            </a:r>
          </a:p>
          <a:p>
            <a:r>
              <a:rPr lang="ru-RU" sz="3200" dirty="0"/>
              <a:t>Некоторые  </a:t>
            </a:r>
            <a:r>
              <a:rPr lang="ru-RU" sz="3200" b="1" dirty="0"/>
              <a:t>проблемы </a:t>
            </a:r>
            <a:r>
              <a:rPr lang="ru-RU" sz="3200" dirty="0"/>
              <a:t>институционального дизайна экономических реформ. </a:t>
            </a:r>
          </a:p>
          <a:p>
            <a:r>
              <a:rPr lang="ru-RU" sz="3200" dirty="0"/>
              <a:t>Выявленные </a:t>
            </a:r>
            <a:r>
              <a:rPr lang="ru-RU" sz="3200" b="1" dirty="0"/>
              <a:t>факторы успеха </a:t>
            </a:r>
            <a:r>
              <a:rPr lang="ru-RU" sz="3200" dirty="0"/>
              <a:t>институционального дизайна экономических реформ. </a:t>
            </a:r>
          </a:p>
        </p:txBody>
      </p:sp>
      <p:sp>
        <p:nvSpPr>
          <p:cNvPr id="4" name="Нижний колонтитул 3">
            <a:extLst>
              <a:ext uri="{FF2B5EF4-FFF2-40B4-BE49-F238E27FC236}">
                <a16:creationId xmlns:a16="http://schemas.microsoft.com/office/drawing/2014/main" id="{B70DB793-5300-4714-9899-04CF61740452}"/>
              </a:ext>
            </a:extLst>
          </p:cNvPr>
          <p:cNvSpPr>
            <a:spLocks noGrp="1"/>
          </p:cNvSpPr>
          <p:nvPr>
            <p:ph type="ftr" sz="quarter" idx="11"/>
          </p:nvPr>
        </p:nvSpPr>
        <p:spPr>
          <a:xfrm>
            <a:off x="4038600" y="6356350"/>
            <a:ext cx="4478676" cy="365125"/>
          </a:xfrm>
        </p:spPr>
        <p:txBody>
          <a:bodyPr/>
          <a:lstStyle/>
          <a:p>
            <a:r>
              <a:rPr lang="ru-RU"/>
              <a:t>VIII Московский юридический форум, 8 апреля  2021 г.</a:t>
            </a:r>
            <a:endParaRPr lang="ru-RU" dirty="0"/>
          </a:p>
        </p:txBody>
      </p:sp>
    </p:spTree>
    <p:extLst>
      <p:ext uri="{BB962C8B-B14F-4D97-AF65-F5344CB8AC3E}">
        <p14:creationId xmlns:p14="http://schemas.microsoft.com/office/powerpoint/2010/main" val="2995277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CDEFC2-8DBB-4EBF-A242-5E47C2DC2EAC}"/>
              </a:ext>
            </a:extLst>
          </p:cNvPr>
          <p:cNvSpPr>
            <a:spLocks noGrp="1"/>
          </p:cNvSpPr>
          <p:nvPr>
            <p:ph type="title"/>
          </p:nvPr>
        </p:nvSpPr>
        <p:spPr>
          <a:xfrm>
            <a:off x="844550" y="2528095"/>
            <a:ext cx="10515600" cy="2852737"/>
          </a:xfrm>
        </p:spPr>
        <p:txBody>
          <a:bodyPr/>
          <a:lstStyle/>
          <a:p>
            <a:r>
              <a:rPr lang="ru-RU" dirty="0"/>
              <a:t>Основные определения</a:t>
            </a:r>
          </a:p>
        </p:txBody>
      </p:sp>
      <p:sp>
        <p:nvSpPr>
          <p:cNvPr id="3" name="Текст 2">
            <a:extLst>
              <a:ext uri="{FF2B5EF4-FFF2-40B4-BE49-F238E27FC236}">
                <a16:creationId xmlns:a16="http://schemas.microsoft.com/office/drawing/2014/main" id="{E4F3C0AD-7A81-4E72-9385-206C0927FC91}"/>
              </a:ext>
            </a:extLst>
          </p:cNvPr>
          <p:cNvSpPr>
            <a:spLocks noGrp="1"/>
          </p:cNvSpPr>
          <p:nvPr>
            <p:ph type="body" idx="1"/>
          </p:nvPr>
        </p:nvSpPr>
        <p:spPr/>
        <p:txBody>
          <a:bodyPr/>
          <a:lstStyle/>
          <a:p>
            <a:endParaRPr lang="ru-RU"/>
          </a:p>
        </p:txBody>
      </p:sp>
      <p:sp>
        <p:nvSpPr>
          <p:cNvPr id="4" name="Нижний колонтитул 3">
            <a:extLst>
              <a:ext uri="{FF2B5EF4-FFF2-40B4-BE49-F238E27FC236}">
                <a16:creationId xmlns:a16="http://schemas.microsoft.com/office/drawing/2014/main" id="{9FB1BCDE-9BF7-4097-BA1D-1A3E8B1FB839}"/>
              </a:ext>
            </a:extLst>
          </p:cNvPr>
          <p:cNvSpPr>
            <a:spLocks noGrp="1"/>
          </p:cNvSpPr>
          <p:nvPr>
            <p:ph type="ftr" sz="quarter" idx="11"/>
          </p:nvPr>
        </p:nvSpPr>
        <p:spPr>
          <a:xfrm>
            <a:off x="4038599" y="6356350"/>
            <a:ext cx="4673885" cy="501650"/>
          </a:xfrm>
        </p:spPr>
        <p:txBody>
          <a:bodyPr/>
          <a:lstStyle/>
          <a:p>
            <a:r>
              <a:rPr lang="ru-RU"/>
              <a:t>VIII Московский юридический форум, 8 апреля  2021 г.</a:t>
            </a:r>
            <a:endParaRPr lang="ru-RU" dirty="0"/>
          </a:p>
        </p:txBody>
      </p:sp>
    </p:spTree>
    <p:extLst>
      <p:ext uri="{BB962C8B-B14F-4D97-AF65-F5344CB8AC3E}">
        <p14:creationId xmlns:p14="http://schemas.microsoft.com/office/powerpoint/2010/main" val="3434432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177F65F-959F-4807-AF77-9AF40A04661D}"/>
              </a:ext>
            </a:extLst>
          </p:cNvPr>
          <p:cNvPicPr>
            <a:picLocks noChangeAspect="1"/>
          </p:cNvPicPr>
          <p:nvPr/>
        </p:nvPicPr>
        <p:blipFill>
          <a:blip r:embed="rId2"/>
          <a:stretch>
            <a:fillRect/>
          </a:stretch>
        </p:blipFill>
        <p:spPr>
          <a:xfrm>
            <a:off x="833919" y="263983"/>
            <a:ext cx="7530957" cy="1527845"/>
          </a:xfrm>
          <a:prstGeom prst="rect">
            <a:avLst/>
          </a:prstGeom>
        </p:spPr>
      </p:pic>
      <p:sp>
        <p:nvSpPr>
          <p:cNvPr id="2" name="Заголовок 1">
            <a:extLst>
              <a:ext uri="{FF2B5EF4-FFF2-40B4-BE49-F238E27FC236}">
                <a16:creationId xmlns:a16="http://schemas.microsoft.com/office/drawing/2014/main" id="{DC803CBD-D3B7-49F5-A084-A8F189D44286}"/>
              </a:ext>
            </a:extLst>
          </p:cNvPr>
          <p:cNvSpPr>
            <a:spLocks noGrp="1"/>
          </p:cNvSpPr>
          <p:nvPr>
            <p:ph type="title"/>
          </p:nvPr>
        </p:nvSpPr>
        <p:spPr>
          <a:xfrm>
            <a:off x="8486453" y="1190201"/>
            <a:ext cx="2538574" cy="601627"/>
          </a:xfrm>
        </p:spPr>
        <p:txBody>
          <a:bodyPr>
            <a:normAutofit fontScale="90000"/>
          </a:bodyPr>
          <a:lstStyle/>
          <a:p>
            <a:r>
              <a:rPr lang="en-GB" sz="1600" dirty="0"/>
              <a:t>http://irdomracheva10.blogspot.com/2015/12/blog-post.html</a:t>
            </a:r>
            <a:endParaRPr lang="ru-RU" sz="1600" dirty="0"/>
          </a:p>
        </p:txBody>
      </p:sp>
      <p:sp>
        <p:nvSpPr>
          <p:cNvPr id="3" name="Объект 2">
            <a:extLst>
              <a:ext uri="{FF2B5EF4-FFF2-40B4-BE49-F238E27FC236}">
                <a16:creationId xmlns:a16="http://schemas.microsoft.com/office/drawing/2014/main" id="{920DE406-2593-4779-9123-38402E3EF6CA}"/>
              </a:ext>
            </a:extLst>
          </p:cNvPr>
          <p:cNvSpPr>
            <a:spLocks noGrp="1"/>
          </p:cNvSpPr>
          <p:nvPr>
            <p:ph idx="1"/>
          </p:nvPr>
        </p:nvSpPr>
        <p:spPr>
          <a:xfrm>
            <a:off x="833919" y="2245411"/>
            <a:ext cx="10515600" cy="4351338"/>
          </a:xfrm>
        </p:spPr>
        <p:txBody>
          <a:bodyPr>
            <a:normAutofit fontScale="92500" lnSpcReduction="10000"/>
          </a:bodyPr>
          <a:lstStyle/>
          <a:p>
            <a:r>
              <a:rPr lang="ru-RU" b="1" dirty="0"/>
              <a:t>Институциональный дизайн </a:t>
            </a:r>
            <a:r>
              <a:rPr lang="en-GB" b="1" dirty="0"/>
              <a:t> </a:t>
            </a:r>
            <a:r>
              <a:rPr lang="en-GB" dirty="0"/>
              <a:t>(</a:t>
            </a:r>
            <a:r>
              <a:rPr lang="en-GB" i="1" dirty="0"/>
              <a:t>Ostrom, 1990, pp. 149–153</a:t>
            </a:r>
            <a:r>
              <a:rPr lang="en-GB" dirty="0"/>
              <a:t>)</a:t>
            </a:r>
            <a:r>
              <a:rPr lang="ru-RU" dirty="0"/>
              <a:t> означает «преднамеренные попытки изменения свода формальных и неформальных правил» (</a:t>
            </a:r>
            <a:r>
              <a:rPr lang="ru-RU" i="1" dirty="0" err="1"/>
              <a:t>Klijn</a:t>
            </a:r>
            <a:r>
              <a:rPr lang="ru-RU" i="1" dirty="0"/>
              <a:t> &amp; Koppenjan,2006, p. 149</a:t>
            </a:r>
            <a:r>
              <a:rPr lang="ru-RU" dirty="0"/>
              <a:t>),  «целенаправленное изменение институтов, предполагающее…план трансформации» (</a:t>
            </a:r>
            <a:r>
              <a:rPr lang="ru-RU" i="1" dirty="0" err="1"/>
              <a:t>Полтерович</a:t>
            </a:r>
            <a:r>
              <a:rPr lang="ru-RU" i="1" dirty="0"/>
              <a:t>, 2008, c. 7</a:t>
            </a:r>
            <a:r>
              <a:rPr lang="ru-RU" dirty="0"/>
              <a:t>).</a:t>
            </a:r>
          </a:p>
          <a:p>
            <a:r>
              <a:rPr lang="ru-RU" b="1" dirty="0"/>
              <a:t>Успешность</a:t>
            </a:r>
            <a:r>
              <a:rPr lang="ru-RU" dirty="0"/>
              <a:t> институционального дизайна понимается как достижение поставленных в ходе экономических реформ целей в заданные сроки, «построение институциональной траектории, ведущей к намеченной цели» (</a:t>
            </a:r>
            <a:r>
              <a:rPr lang="ru-RU" i="1" dirty="0" err="1"/>
              <a:t>Полтерович</a:t>
            </a:r>
            <a:r>
              <a:rPr lang="ru-RU" i="1" dirty="0"/>
              <a:t>, 2017, c. 316</a:t>
            </a:r>
            <a:r>
              <a:rPr lang="ru-RU" dirty="0"/>
              <a:t>).</a:t>
            </a:r>
          </a:p>
          <a:p>
            <a:r>
              <a:rPr lang="ru-RU" dirty="0"/>
              <a:t>Под </a:t>
            </a:r>
            <a:r>
              <a:rPr lang="ru-RU" b="1" dirty="0"/>
              <a:t>проблемами</a:t>
            </a:r>
            <a:r>
              <a:rPr lang="ru-RU" dirty="0"/>
              <a:t> понимаются непредвиденные негативные эффекты в ходе проведения институциональных преобразований и экономических реформ. </a:t>
            </a:r>
          </a:p>
        </p:txBody>
      </p:sp>
      <p:sp>
        <p:nvSpPr>
          <p:cNvPr id="4" name="Нижний колонтитул 3">
            <a:extLst>
              <a:ext uri="{FF2B5EF4-FFF2-40B4-BE49-F238E27FC236}">
                <a16:creationId xmlns:a16="http://schemas.microsoft.com/office/drawing/2014/main" id="{337DD922-FF57-458D-BB5F-6BDC74EB4AA5}"/>
              </a:ext>
            </a:extLst>
          </p:cNvPr>
          <p:cNvSpPr>
            <a:spLocks noGrp="1"/>
          </p:cNvSpPr>
          <p:nvPr>
            <p:ph type="ftr" sz="quarter" idx="11"/>
          </p:nvPr>
        </p:nvSpPr>
        <p:spPr>
          <a:xfrm>
            <a:off x="4038599" y="6356351"/>
            <a:ext cx="4776627" cy="365124"/>
          </a:xfrm>
        </p:spPr>
        <p:txBody>
          <a:bodyPr/>
          <a:lstStyle/>
          <a:p>
            <a:r>
              <a:rPr lang="ru-RU"/>
              <a:t>VIII Московский юридический форум, 8 апреля  2021 г.</a:t>
            </a:r>
            <a:endParaRPr lang="ru-RU" dirty="0"/>
          </a:p>
        </p:txBody>
      </p:sp>
    </p:spTree>
    <p:extLst>
      <p:ext uri="{BB962C8B-B14F-4D97-AF65-F5344CB8AC3E}">
        <p14:creationId xmlns:p14="http://schemas.microsoft.com/office/powerpoint/2010/main" val="404464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85B5EC-3241-4476-991E-28FF847C42E9}"/>
              </a:ext>
            </a:extLst>
          </p:cNvPr>
          <p:cNvSpPr>
            <a:spLocks noGrp="1"/>
          </p:cNvSpPr>
          <p:nvPr>
            <p:ph type="title"/>
          </p:nvPr>
        </p:nvSpPr>
        <p:spPr>
          <a:xfrm>
            <a:off x="831850" y="3868738"/>
            <a:ext cx="10515600" cy="2852737"/>
          </a:xfrm>
        </p:spPr>
        <p:txBody>
          <a:bodyPr>
            <a:normAutofit fontScale="90000"/>
          </a:bodyPr>
          <a:lstStyle/>
          <a:p>
            <a:r>
              <a:rPr lang="ru-RU" dirty="0"/>
              <a:t>Методология исследования, опирающаяся на теорию институциональных Х-Y-матриц </a:t>
            </a:r>
            <a:r>
              <a:rPr lang="ru-RU" sz="4000" i="1" dirty="0"/>
              <a:t>(Кирдина, 2001, 2014) </a:t>
            </a:r>
            <a:br>
              <a:rPr lang="ru-RU" dirty="0"/>
            </a:br>
            <a:endParaRPr lang="ru-RU" dirty="0"/>
          </a:p>
        </p:txBody>
      </p:sp>
      <p:sp>
        <p:nvSpPr>
          <p:cNvPr id="3" name="Текст 2">
            <a:extLst>
              <a:ext uri="{FF2B5EF4-FFF2-40B4-BE49-F238E27FC236}">
                <a16:creationId xmlns:a16="http://schemas.microsoft.com/office/drawing/2014/main" id="{83176CD6-48B2-4F8C-AEAC-4D4D51F9AF17}"/>
              </a:ext>
            </a:extLst>
          </p:cNvPr>
          <p:cNvSpPr>
            <a:spLocks noGrp="1"/>
          </p:cNvSpPr>
          <p:nvPr>
            <p:ph type="body" idx="1"/>
          </p:nvPr>
        </p:nvSpPr>
        <p:spPr/>
        <p:txBody>
          <a:bodyPr/>
          <a:lstStyle/>
          <a:p>
            <a:r>
              <a:rPr lang="ru-RU" dirty="0"/>
              <a:t> (Кирдина, 214)</a:t>
            </a:r>
          </a:p>
        </p:txBody>
      </p:sp>
      <p:sp>
        <p:nvSpPr>
          <p:cNvPr id="4" name="Нижний колонтитул 3">
            <a:extLst>
              <a:ext uri="{FF2B5EF4-FFF2-40B4-BE49-F238E27FC236}">
                <a16:creationId xmlns:a16="http://schemas.microsoft.com/office/drawing/2014/main" id="{73ED8FCF-4390-4A82-A0E0-4E6D4B382C5E}"/>
              </a:ext>
            </a:extLst>
          </p:cNvPr>
          <p:cNvSpPr>
            <a:spLocks noGrp="1"/>
          </p:cNvSpPr>
          <p:nvPr>
            <p:ph type="ftr" sz="quarter" idx="11"/>
          </p:nvPr>
        </p:nvSpPr>
        <p:spPr>
          <a:xfrm>
            <a:off x="4038600" y="6356350"/>
            <a:ext cx="4704708" cy="365125"/>
          </a:xfrm>
        </p:spPr>
        <p:txBody>
          <a:bodyPr/>
          <a:lstStyle/>
          <a:p>
            <a:r>
              <a:rPr lang="ru-RU"/>
              <a:t>VIII Московский юридический форум, 8 апреля  2021 г.</a:t>
            </a:r>
            <a:endParaRPr lang="ru-RU" dirty="0"/>
          </a:p>
        </p:txBody>
      </p:sp>
    </p:spTree>
    <p:extLst>
      <p:ext uri="{BB962C8B-B14F-4D97-AF65-F5344CB8AC3E}">
        <p14:creationId xmlns:p14="http://schemas.microsoft.com/office/powerpoint/2010/main" val="133178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a:extLst>
              <a:ext uri="{FF2B5EF4-FFF2-40B4-BE49-F238E27FC236}">
                <a16:creationId xmlns:a16="http://schemas.microsoft.com/office/drawing/2014/main" id="{7E7A681C-914E-41D8-9D63-7410809FCF75}"/>
              </a:ext>
            </a:extLst>
          </p:cNvPr>
          <p:cNvSpPr>
            <a:spLocks noGrp="1" noChangeArrowheads="1"/>
          </p:cNvSpPr>
          <p:nvPr>
            <p:ph type="title"/>
          </p:nvPr>
        </p:nvSpPr>
        <p:spPr>
          <a:xfrm>
            <a:off x="937260" y="583300"/>
            <a:ext cx="10698480" cy="762000"/>
          </a:xfrm>
        </p:spPr>
        <p:txBody>
          <a:bodyPr>
            <a:normAutofit/>
          </a:bodyPr>
          <a:lstStyle/>
          <a:p>
            <a:pPr algn="ctr" eaLnBrk="1" hangingPunct="1">
              <a:defRPr/>
            </a:pPr>
            <a:r>
              <a:rPr lang="ru-RU" sz="4000" b="0" dirty="0"/>
              <a:t>Схематическое представление </a:t>
            </a:r>
            <a:r>
              <a:rPr lang="en-US" sz="4000" b="0" dirty="0"/>
              <a:t>X- </a:t>
            </a:r>
            <a:r>
              <a:rPr lang="ru-RU" sz="4000" b="0" dirty="0"/>
              <a:t>и </a:t>
            </a:r>
            <a:r>
              <a:rPr lang="en-US" sz="4000" b="0" dirty="0"/>
              <a:t> Y-</a:t>
            </a:r>
            <a:r>
              <a:rPr lang="ru-RU" sz="4000" b="0" dirty="0"/>
              <a:t>матриц</a:t>
            </a:r>
          </a:p>
        </p:txBody>
      </p:sp>
      <p:sp>
        <p:nvSpPr>
          <p:cNvPr id="34819" name="Текст 18">
            <a:extLst>
              <a:ext uri="{FF2B5EF4-FFF2-40B4-BE49-F238E27FC236}">
                <a16:creationId xmlns:a16="http://schemas.microsoft.com/office/drawing/2014/main" id="{6BA8939B-8419-42BF-9C97-5541573EE456}"/>
              </a:ext>
            </a:extLst>
          </p:cNvPr>
          <p:cNvSpPr>
            <a:spLocks noGrp="1"/>
          </p:cNvSpPr>
          <p:nvPr>
            <p:ph type="body" sz="half" idx="2"/>
          </p:nvPr>
        </p:nvSpPr>
        <p:spPr>
          <a:xfrm>
            <a:off x="1060174" y="4845347"/>
            <a:ext cx="10376451" cy="1417345"/>
          </a:xfrm>
        </p:spPr>
        <p:txBody>
          <a:bodyPr>
            <a:normAutofit fontScale="77500" lnSpcReduction="20000"/>
          </a:bodyPr>
          <a:lstStyle/>
          <a:p>
            <a:pPr eaLnBrk="1" hangingPunct="1"/>
            <a:r>
              <a:rPr lang="ru-RU" altLang="ru-RU" sz="1600" b="1" dirty="0"/>
              <a:t>* </a:t>
            </a:r>
            <a:r>
              <a:rPr lang="ru-RU" altLang="ru-RU" sz="2300" b="1" dirty="0" err="1"/>
              <a:t>Редистрибутивная</a:t>
            </a:r>
            <a:r>
              <a:rPr lang="ru-RU" altLang="ru-RU" sz="2300" b="1" dirty="0"/>
              <a:t> экономика                                        * </a:t>
            </a:r>
            <a:r>
              <a:rPr lang="en-US" altLang="ru-RU" sz="2300" b="1" dirty="0"/>
              <a:t> </a:t>
            </a:r>
            <a:r>
              <a:rPr lang="ru-RU" altLang="ru-RU" sz="2300" b="1" dirty="0"/>
              <a:t>Рыночная экономика (горизонтальные </a:t>
            </a:r>
            <a:endParaRPr lang="en-US" altLang="ru-RU" sz="2300" b="1" dirty="0"/>
          </a:p>
          <a:p>
            <a:pPr eaLnBrk="1" hangingPunct="1"/>
            <a:r>
              <a:rPr lang="en-US" altLang="ru-RU" sz="2300" b="1" dirty="0"/>
              <a:t>   </a:t>
            </a:r>
            <a:r>
              <a:rPr lang="ru-RU" altLang="ru-RU" sz="2300" b="1" dirty="0"/>
              <a:t>(во главе с центром)                                                                 отношения продавцов-покупателей)</a:t>
            </a:r>
          </a:p>
          <a:p>
            <a:pPr eaLnBrk="1" hangingPunct="1"/>
            <a:r>
              <a:rPr lang="ru-RU" altLang="ru-RU" sz="2300" b="1" dirty="0"/>
              <a:t> * Унитарное устройство  </a:t>
            </a:r>
            <a:r>
              <a:rPr lang="en-US" altLang="ru-RU" sz="2300" b="1" dirty="0"/>
              <a:t> (top-down model)      </a:t>
            </a:r>
            <a:r>
              <a:rPr lang="ru-RU" altLang="ru-RU" sz="2300" b="1" dirty="0"/>
              <a:t>            </a:t>
            </a:r>
            <a:r>
              <a:rPr lang="en-US" altLang="ru-RU" sz="2300" b="1" dirty="0"/>
              <a:t> </a:t>
            </a:r>
            <a:r>
              <a:rPr lang="ru-RU" altLang="ru-RU" sz="2300" b="1" dirty="0"/>
              <a:t>* Федеративная структура </a:t>
            </a:r>
            <a:r>
              <a:rPr lang="en-US" altLang="ru-RU" sz="2300" b="1" dirty="0"/>
              <a:t> (bottom-up model) </a:t>
            </a:r>
          </a:p>
          <a:p>
            <a:pPr eaLnBrk="1" hangingPunct="1"/>
            <a:r>
              <a:rPr lang="ru-RU" altLang="ru-RU" sz="2300" b="1" dirty="0"/>
              <a:t>* </a:t>
            </a:r>
            <a:r>
              <a:rPr lang="ru-RU" altLang="ru-RU" sz="2300" b="1" dirty="0" err="1"/>
              <a:t>Коммунитарная</a:t>
            </a:r>
            <a:r>
              <a:rPr lang="ru-RU" altLang="ru-RU" sz="2300" b="1" dirty="0"/>
              <a:t> идеология (Мы над Я)        </a:t>
            </a:r>
            <a:r>
              <a:rPr lang="en-US" altLang="ru-RU" sz="2300" b="1" dirty="0"/>
              <a:t>                </a:t>
            </a:r>
            <a:r>
              <a:rPr lang="ru-RU" altLang="ru-RU" sz="2300" b="1" dirty="0"/>
              <a:t>*</a:t>
            </a:r>
            <a:r>
              <a:rPr lang="en-US" altLang="ru-RU" sz="2300" b="1" dirty="0"/>
              <a:t>  </a:t>
            </a:r>
            <a:r>
              <a:rPr lang="ru-RU" altLang="ru-RU" sz="2300" b="1" dirty="0"/>
              <a:t>Индивидуалистская идеология (Я над Мы)</a:t>
            </a:r>
          </a:p>
        </p:txBody>
      </p:sp>
      <p:sp>
        <p:nvSpPr>
          <p:cNvPr id="34821" name="AutoShape 20">
            <a:extLst>
              <a:ext uri="{FF2B5EF4-FFF2-40B4-BE49-F238E27FC236}">
                <a16:creationId xmlns:a16="http://schemas.microsoft.com/office/drawing/2014/main" id="{7839FAFF-FF8D-4CB9-8315-A26D346B9E6E}"/>
              </a:ext>
            </a:extLst>
          </p:cNvPr>
          <p:cNvSpPr>
            <a:spLocks noChangeArrowheads="1"/>
          </p:cNvSpPr>
          <p:nvPr/>
        </p:nvSpPr>
        <p:spPr bwMode="auto">
          <a:xfrm rot="10800000">
            <a:off x="2466259" y="2112760"/>
            <a:ext cx="2520951" cy="2160587"/>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sz="4000">
                <a:latin typeface="Tahoma" panose="020B0604030504040204" pitchFamily="34" charset="0"/>
              </a:rPr>
              <a:t>X</a:t>
            </a:r>
            <a:endParaRPr lang="ru-RU" altLang="ru-RU" sz="4000">
              <a:latin typeface="Tahoma" panose="020B0604030504040204" pitchFamily="34" charset="0"/>
            </a:endParaRPr>
          </a:p>
        </p:txBody>
      </p:sp>
      <p:sp>
        <p:nvSpPr>
          <p:cNvPr id="34822" name="AutoShape 21">
            <a:extLst>
              <a:ext uri="{FF2B5EF4-FFF2-40B4-BE49-F238E27FC236}">
                <a16:creationId xmlns:a16="http://schemas.microsoft.com/office/drawing/2014/main" id="{14827D63-987A-4B6C-B441-6E8A4F85F22A}"/>
              </a:ext>
            </a:extLst>
          </p:cNvPr>
          <p:cNvSpPr>
            <a:spLocks noChangeArrowheads="1"/>
          </p:cNvSpPr>
          <p:nvPr/>
        </p:nvSpPr>
        <p:spPr bwMode="auto">
          <a:xfrm>
            <a:off x="6759459" y="2205039"/>
            <a:ext cx="2520951" cy="2160587"/>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ru-RU" sz="4000">
                <a:latin typeface="Tahoma" panose="020B0604030504040204" pitchFamily="34" charset="0"/>
              </a:rPr>
              <a:t>Y</a:t>
            </a:r>
            <a:endParaRPr lang="ru-RU" altLang="ru-RU" sz="4000">
              <a:latin typeface="Tahoma" panose="020B0604030504040204" pitchFamily="34" charset="0"/>
            </a:endParaRPr>
          </a:p>
        </p:txBody>
      </p:sp>
      <p:sp>
        <p:nvSpPr>
          <p:cNvPr id="34823" name="Text Box 24">
            <a:extLst>
              <a:ext uri="{FF2B5EF4-FFF2-40B4-BE49-F238E27FC236}">
                <a16:creationId xmlns:a16="http://schemas.microsoft.com/office/drawing/2014/main" id="{9D55BCA3-BC67-45B9-A4F2-E5676A300C7B}"/>
              </a:ext>
            </a:extLst>
          </p:cNvPr>
          <p:cNvSpPr txBox="1">
            <a:spLocks noChangeArrowheads="1"/>
          </p:cNvSpPr>
          <p:nvPr/>
        </p:nvSpPr>
        <p:spPr bwMode="auto">
          <a:xfrm>
            <a:off x="1673749" y="1634254"/>
            <a:ext cx="39340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i="1" dirty="0" err="1">
                <a:latin typeface="Tahoma" panose="020B0604030504040204" pitchFamily="34" charset="0"/>
              </a:rPr>
              <a:t>Редистрибутивная</a:t>
            </a:r>
            <a:r>
              <a:rPr lang="ru-RU" altLang="ru-RU" b="1" i="1" dirty="0">
                <a:latin typeface="Tahoma" panose="020B0604030504040204" pitchFamily="34" charset="0"/>
              </a:rPr>
              <a:t> экономика</a:t>
            </a:r>
            <a:endParaRPr lang="ru-RU" altLang="ru-RU" b="1" dirty="0">
              <a:latin typeface="Tahoma" panose="020B0604030504040204" pitchFamily="34" charset="0"/>
            </a:endParaRPr>
          </a:p>
        </p:txBody>
      </p:sp>
      <p:sp>
        <p:nvSpPr>
          <p:cNvPr id="34824" name="Text Box 26">
            <a:extLst>
              <a:ext uri="{FF2B5EF4-FFF2-40B4-BE49-F238E27FC236}">
                <a16:creationId xmlns:a16="http://schemas.microsoft.com/office/drawing/2014/main" id="{33F69DCC-C25C-4D18-9438-03DD6CBABBC6}"/>
              </a:ext>
            </a:extLst>
          </p:cNvPr>
          <p:cNvSpPr txBox="1">
            <a:spLocks noChangeArrowheads="1"/>
          </p:cNvSpPr>
          <p:nvPr/>
        </p:nvSpPr>
        <p:spPr bwMode="auto">
          <a:xfrm rot="17966816">
            <a:off x="3447460" y="2992091"/>
            <a:ext cx="2519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dirty="0" err="1">
                <a:latin typeface="Tahoma" panose="020B0604030504040204" pitchFamily="34" charset="0"/>
              </a:rPr>
              <a:t>Коммунитарная</a:t>
            </a:r>
            <a:r>
              <a:rPr lang="ru-RU" altLang="ru-RU" b="1" dirty="0">
                <a:latin typeface="Tahoma" panose="020B0604030504040204" pitchFamily="34" charset="0"/>
              </a:rPr>
              <a:t> идеология</a:t>
            </a:r>
          </a:p>
        </p:txBody>
      </p:sp>
      <p:sp>
        <p:nvSpPr>
          <p:cNvPr id="34825" name="Text Box 27">
            <a:extLst>
              <a:ext uri="{FF2B5EF4-FFF2-40B4-BE49-F238E27FC236}">
                <a16:creationId xmlns:a16="http://schemas.microsoft.com/office/drawing/2014/main" id="{3D94464F-1773-4CB4-91FC-5C9989BA9B2C}"/>
              </a:ext>
            </a:extLst>
          </p:cNvPr>
          <p:cNvSpPr txBox="1">
            <a:spLocks noChangeArrowheads="1"/>
          </p:cNvSpPr>
          <p:nvPr/>
        </p:nvSpPr>
        <p:spPr bwMode="auto">
          <a:xfrm rot="3565149">
            <a:off x="874245" y="2742820"/>
            <a:ext cx="31288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i="1" dirty="0">
                <a:latin typeface="Tahoma" panose="020B0604030504040204" pitchFamily="34" charset="0"/>
              </a:rPr>
              <a:t>Унитарно</a:t>
            </a:r>
            <a:r>
              <a:rPr lang="en-US" altLang="ru-RU" b="1" i="1" dirty="0">
                <a:latin typeface="Tahoma" panose="020B0604030504040204" pitchFamily="34" charset="0"/>
              </a:rPr>
              <a:t>t</a:t>
            </a:r>
            <a:r>
              <a:rPr lang="ru-RU" altLang="ru-RU" b="1" i="1" dirty="0">
                <a:latin typeface="Tahoma" panose="020B0604030504040204" pitchFamily="34" charset="0"/>
              </a:rPr>
              <a:t>е (централизованное) политическое устройство</a:t>
            </a:r>
            <a:endParaRPr lang="ru-RU" altLang="ru-RU" dirty="0">
              <a:latin typeface="Tahoma" panose="020B0604030504040204" pitchFamily="34" charset="0"/>
            </a:endParaRPr>
          </a:p>
        </p:txBody>
      </p:sp>
      <p:sp>
        <p:nvSpPr>
          <p:cNvPr id="34826" name="Text Box 28">
            <a:extLst>
              <a:ext uri="{FF2B5EF4-FFF2-40B4-BE49-F238E27FC236}">
                <a16:creationId xmlns:a16="http://schemas.microsoft.com/office/drawing/2014/main" id="{A70CFB4D-47B0-498E-BD8C-D37D0B3C233A}"/>
              </a:ext>
            </a:extLst>
          </p:cNvPr>
          <p:cNvSpPr txBox="1">
            <a:spLocks noChangeArrowheads="1"/>
          </p:cNvSpPr>
          <p:nvPr/>
        </p:nvSpPr>
        <p:spPr bwMode="auto">
          <a:xfrm rot="18095753">
            <a:off x="5572785" y="2524517"/>
            <a:ext cx="28638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dirty="0">
                <a:latin typeface="Tahoma" panose="020B0604030504040204" pitchFamily="34" charset="0"/>
              </a:rPr>
              <a:t>Федеративное политическое устройство</a:t>
            </a:r>
          </a:p>
        </p:txBody>
      </p:sp>
      <p:sp>
        <p:nvSpPr>
          <p:cNvPr id="34827" name="Text Box 29">
            <a:extLst>
              <a:ext uri="{FF2B5EF4-FFF2-40B4-BE49-F238E27FC236}">
                <a16:creationId xmlns:a16="http://schemas.microsoft.com/office/drawing/2014/main" id="{30E502EB-7312-4715-9061-D759CC722F54}"/>
              </a:ext>
            </a:extLst>
          </p:cNvPr>
          <p:cNvSpPr txBox="1">
            <a:spLocks noChangeArrowheads="1"/>
          </p:cNvSpPr>
          <p:nvPr/>
        </p:nvSpPr>
        <p:spPr bwMode="auto">
          <a:xfrm rot="3565149">
            <a:off x="7546183" y="2754396"/>
            <a:ext cx="30051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dirty="0">
                <a:latin typeface="Tahoma" panose="020B0604030504040204" pitchFamily="34" charset="0"/>
              </a:rPr>
              <a:t>Индивидуалистская идеология</a:t>
            </a:r>
          </a:p>
        </p:txBody>
      </p:sp>
      <p:sp>
        <p:nvSpPr>
          <p:cNvPr id="34828" name="Text Box 30">
            <a:extLst>
              <a:ext uri="{FF2B5EF4-FFF2-40B4-BE49-F238E27FC236}">
                <a16:creationId xmlns:a16="http://schemas.microsoft.com/office/drawing/2014/main" id="{064BCE45-6AD2-4318-8527-41C0233B969B}"/>
              </a:ext>
            </a:extLst>
          </p:cNvPr>
          <p:cNvSpPr txBox="1">
            <a:spLocks noChangeArrowheads="1"/>
          </p:cNvSpPr>
          <p:nvPr/>
        </p:nvSpPr>
        <p:spPr bwMode="auto">
          <a:xfrm>
            <a:off x="6636382" y="4391936"/>
            <a:ext cx="2767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dirty="0">
                <a:latin typeface="Tahoma" panose="020B0604030504040204" pitchFamily="34" charset="0"/>
              </a:rPr>
              <a:t>Рыночная экономика</a:t>
            </a:r>
          </a:p>
        </p:txBody>
      </p:sp>
      <p:sp>
        <p:nvSpPr>
          <p:cNvPr id="13" name="Нижний колонтитул 12">
            <a:extLst>
              <a:ext uri="{FF2B5EF4-FFF2-40B4-BE49-F238E27FC236}">
                <a16:creationId xmlns:a16="http://schemas.microsoft.com/office/drawing/2014/main" id="{766584A4-FF2D-4A6C-BB34-D0E108929162}"/>
              </a:ext>
            </a:extLst>
          </p:cNvPr>
          <p:cNvSpPr>
            <a:spLocks noGrp="1"/>
          </p:cNvSpPr>
          <p:nvPr>
            <p:ph type="ftr" sz="quarter" idx="11"/>
          </p:nvPr>
        </p:nvSpPr>
        <p:spPr>
          <a:xfrm>
            <a:off x="4165600" y="6356351"/>
            <a:ext cx="4726940" cy="305355"/>
          </a:xfrm>
        </p:spPr>
        <p:txBody>
          <a:bodyPr/>
          <a:lstStyle/>
          <a:p>
            <a:pPr>
              <a:defRPr/>
            </a:pPr>
            <a:r>
              <a:rPr lang="ru-RU"/>
              <a:t>VIII Московский юридический форум, 8 апреля  2021 г.</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1981200" y="122238"/>
            <a:ext cx="7543800" cy="965200"/>
          </a:xfrm>
        </p:spPr>
        <p:txBody>
          <a:bodyPr>
            <a:normAutofit/>
          </a:bodyPr>
          <a:lstStyle/>
          <a:p>
            <a:pPr eaLnBrk="1" hangingPunct="1"/>
            <a:r>
              <a:rPr lang="ru-RU" sz="3800" b="1" dirty="0"/>
              <a:t>Экономические институты</a:t>
            </a:r>
            <a:br>
              <a:rPr lang="ru-RU" sz="3600" b="1" dirty="0"/>
            </a:br>
            <a:r>
              <a:rPr lang="ru-RU" sz="1600" dirty="0"/>
              <a:t>(подробнее см. </a:t>
            </a:r>
            <a:r>
              <a:rPr lang="ru-RU" sz="1600" dirty="0" err="1"/>
              <a:t>Кирдина</a:t>
            </a:r>
            <a:r>
              <a:rPr lang="ru-RU" sz="1600" dirty="0"/>
              <a:t>, 2014;  Бессонова, 1997)</a:t>
            </a:r>
          </a:p>
        </p:txBody>
      </p:sp>
      <p:sp>
        <p:nvSpPr>
          <p:cNvPr id="15362" name="Нижний колонтитул 4"/>
          <p:cNvSpPr>
            <a:spLocks noGrp="1"/>
          </p:cNvSpPr>
          <p:nvPr>
            <p:ph type="ftr" sz="quarter" idx="11"/>
          </p:nvPr>
        </p:nvSpPr>
        <p:spPr>
          <a:noFill/>
        </p:spPr>
        <p:txBody>
          <a:bodyPr/>
          <a:lstStyle/>
          <a:p>
            <a:r>
              <a:rPr lang="ru-RU" altLang="en-US">
                <a:latin typeface="Arial" charset="0"/>
              </a:rPr>
              <a:t>Институт экономики РАН,  25 мая 2018 года</a:t>
            </a:r>
            <a:endParaRPr lang="ru-RU" altLang="en-US" dirty="0">
              <a:latin typeface="Arial" charset="0"/>
            </a:endParaRPr>
          </a:p>
        </p:txBody>
      </p:sp>
      <p:sp>
        <p:nvSpPr>
          <p:cNvPr id="15363" name="Номер слайда 5"/>
          <p:cNvSpPr>
            <a:spLocks noGrp="1"/>
          </p:cNvSpPr>
          <p:nvPr>
            <p:ph type="sldNum" sz="quarter" idx="12"/>
          </p:nvPr>
        </p:nvSpPr>
        <p:spPr>
          <a:noFill/>
        </p:spPr>
        <p:txBody>
          <a:bodyPr>
            <a:normAutofit/>
          </a:bodyPr>
          <a:lstStyle/>
          <a:p>
            <a:fld id="{25162369-56DE-4165-8E47-C9EB9C2944A5}" type="slidenum">
              <a:rPr lang="ru-RU" altLang="en-US" smtClean="0">
                <a:latin typeface="Arial" charset="0"/>
              </a:rPr>
              <a:pPr/>
              <a:t>8</a:t>
            </a:fld>
            <a:endParaRPr lang="ru-RU" altLang="en-US">
              <a:latin typeface="Arial" charset="0"/>
            </a:endParaRPr>
          </a:p>
        </p:txBody>
      </p:sp>
      <p:graphicFrame>
        <p:nvGraphicFramePr>
          <p:cNvPr id="102403" name="Group 3"/>
          <p:cNvGraphicFramePr>
            <a:graphicFrameLocks noGrp="1"/>
          </p:cNvGraphicFramePr>
          <p:nvPr>
            <p:ph sz="quarter" idx="1"/>
          </p:nvPr>
        </p:nvGraphicFramePr>
        <p:xfrm>
          <a:off x="1698812" y="2112849"/>
          <a:ext cx="8642350" cy="3963099"/>
        </p:xfrm>
        <a:graphic>
          <a:graphicData uri="http://schemas.openxmlformats.org/drawingml/2006/table">
            <a:tbl>
              <a:tblPr/>
              <a:tblGrid>
                <a:gridCol w="4657725">
                  <a:extLst>
                    <a:ext uri="{9D8B030D-6E8A-4147-A177-3AD203B41FA5}">
                      <a16:colId xmlns:a16="http://schemas.microsoft.com/office/drawing/2014/main" val="20000"/>
                    </a:ext>
                  </a:extLst>
                </a:gridCol>
                <a:gridCol w="3984625">
                  <a:extLst>
                    <a:ext uri="{9D8B030D-6E8A-4147-A177-3AD203B41FA5}">
                      <a16:colId xmlns:a16="http://schemas.microsoft.com/office/drawing/2014/main" val="20001"/>
                    </a:ext>
                  </a:extLst>
                </a:gridCol>
              </a:tblGrid>
              <a:tr h="21530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600" b="1" i="0" u="none" strike="noStrike" cap="none" normalizeH="0" baseline="0" dirty="0">
                          <a:ln>
                            <a:noFill/>
                          </a:ln>
                          <a:solidFill>
                            <a:schemeClr val="tx1"/>
                          </a:solidFill>
                          <a:effectLst/>
                          <a:latin typeface="Arial" pitchFamily="34" charset="0"/>
                        </a:rPr>
                        <a:t>Х-матрица</a:t>
                      </a:r>
                      <a:r>
                        <a:rPr kumimoji="0" lang="ru-RU" sz="2600" b="0" i="0" u="none" strike="noStrike" cap="none" normalizeH="0" baseline="0" dirty="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a:ln>
                            <a:noFill/>
                          </a:ln>
                          <a:solidFill>
                            <a:schemeClr val="tx1"/>
                          </a:solidFill>
                          <a:effectLst/>
                          <a:latin typeface="Arial" pitchFamily="34" charset="0"/>
                        </a:rPr>
                        <a:t>Y</a:t>
                      </a:r>
                      <a:r>
                        <a:rPr kumimoji="0" lang="ru-RU" sz="2600" b="1" i="0" u="none" strike="noStrike" cap="none" normalizeH="0" baseline="0">
                          <a:ln>
                            <a:noFill/>
                          </a:ln>
                          <a:solidFill>
                            <a:schemeClr val="tx1"/>
                          </a:solidFill>
                          <a:effectLst/>
                          <a:latin typeface="Arial" pitchFamily="34" charset="0"/>
                        </a:rPr>
                        <a:t>-матрица</a:t>
                      </a:r>
                      <a:r>
                        <a:rPr kumimoji="0" lang="ru-RU" sz="2600" b="0" i="0" u="none" strike="noStrike" cap="none" normalizeH="0" baseline="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93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dirty="0">
                          <a:ln>
                            <a:noFill/>
                          </a:ln>
                          <a:solidFill>
                            <a:schemeClr val="tx1"/>
                          </a:solidFill>
                          <a:effectLst/>
                          <a:latin typeface="Arial" pitchFamily="34" charset="0"/>
                        </a:rPr>
                        <a:t>Верховная условная собственность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pitchFamily="34" charset="0"/>
                        </a:rPr>
                        <a:t>Частная собственность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93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pitchFamily="34" charset="0"/>
                        </a:rPr>
                        <a:t>Редистрибуция (аккумуляция-согласование-распределение)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pitchFamily="34" charset="0"/>
                        </a:rPr>
                        <a:t>Обмен (купля-продажа)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21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pitchFamily="34" charset="0"/>
                        </a:rPr>
                        <a:t>Кооперация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pitchFamily="34" charset="0"/>
                        </a:rPr>
                        <a:t>Конкуренция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02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pitchFamily="34" charset="0"/>
                        </a:rPr>
                        <a:t>Служебный труд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pitchFamily="34" charset="0"/>
                        </a:rPr>
                        <a:t>Наемный труд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93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pitchFamily="34" charset="0"/>
                        </a:rPr>
                        <a:t>Ограничение издержек </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a:ln>
                            <a:noFill/>
                          </a:ln>
                          <a:solidFill>
                            <a:schemeClr val="tx1"/>
                          </a:solidFill>
                          <a:effectLst/>
                          <a:latin typeface="Arial" pitchFamily="34" charset="0"/>
                        </a:rPr>
                        <a:t>(Х-эффективность)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dirty="0">
                          <a:ln>
                            <a:noFill/>
                          </a:ln>
                          <a:solidFill>
                            <a:schemeClr val="tx1"/>
                          </a:solidFill>
                          <a:effectLst/>
                          <a:latin typeface="Arial" pitchFamily="34" charset="0"/>
                        </a:rPr>
                        <a:t>Возрастание прибыли</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ru-RU" sz="2200" b="0" i="0" u="none" strike="noStrike" cap="none" normalizeH="0" baseline="0" dirty="0">
                          <a:ln>
                            <a:noFill/>
                          </a:ln>
                          <a:solidFill>
                            <a:schemeClr val="tx1"/>
                          </a:solidFill>
                          <a:effectLst/>
                          <a:latin typeface="Arial" pitchFamily="34" charset="0"/>
                        </a:rPr>
                        <a:t>(</a:t>
                      </a:r>
                      <a:r>
                        <a:rPr kumimoji="0" lang="en-US" sz="2200" b="0" i="0" u="none" strike="noStrike" cap="none" normalizeH="0" baseline="0" dirty="0">
                          <a:ln>
                            <a:noFill/>
                          </a:ln>
                          <a:solidFill>
                            <a:schemeClr val="tx1"/>
                          </a:solidFill>
                          <a:effectLst/>
                          <a:latin typeface="Arial" pitchFamily="34" charset="0"/>
                        </a:rPr>
                        <a:t>Y</a:t>
                      </a:r>
                      <a:r>
                        <a:rPr kumimoji="0" lang="ru-RU" sz="2200" b="0" i="0" u="none" strike="noStrike" cap="none" normalizeH="0" baseline="0" dirty="0">
                          <a:ln>
                            <a:noFill/>
                          </a:ln>
                          <a:solidFill>
                            <a:schemeClr val="tx1"/>
                          </a:solidFill>
                          <a:effectLst/>
                          <a:latin typeface="Arial" pitchFamily="34" charset="0"/>
                        </a:rPr>
                        <a:t>-эффективность)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2606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7310564" y="2970224"/>
            <a:ext cx="4041648" cy="768206"/>
          </a:xfrm>
        </p:spPr>
        <p:txBody>
          <a:bodyPr/>
          <a:lstStyle/>
          <a:p>
            <a:pPr algn="ctr"/>
            <a:r>
              <a:rPr lang="ru-RU" dirty="0"/>
              <a:t>Рыночные </a:t>
            </a:r>
            <a:r>
              <a:rPr lang="en-US" dirty="0"/>
              <a:t>Y-</a:t>
            </a:r>
            <a:r>
              <a:rPr lang="ru-RU" dirty="0"/>
              <a:t>экономики</a:t>
            </a:r>
          </a:p>
        </p:txBody>
      </p:sp>
      <p:sp>
        <p:nvSpPr>
          <p:cNvPr id="4" name="Текст 3"/>
          <p:cNvSpPr>
            <a:spLocks noGrp="1"/>
          </p:cNvSpPr>
          <p:nvPr>
            <p:ph type="body" sz="half" idx="3"/>
          </p:nvPr>
        </p:nvSpPr>
        <p:spPr>
          <a:xfrm>
            <a:off x="839788" y="2704951"/>
            <a:ext cx="4723096" cy="961256"/>
          </a:xfrm>
        </p:spPr>
        <p:txBody>
          <a:bodyPr/>
          <a:lstStyle/>
          <a:p>
            <a:pPr algn="ctr"/>
            <a:r>
              <a:rPr lang="ru-RU" dirty="0" err="1"/>
              <a:t>Редистрибутивные</a:t>
            </a:r>
            <a:r>
              <a:rPr lang="ru-RU" dirty="0"/>
              <a:t> Х-экономики</a:t>
            </a:r>
          </a:p>
        </p:txBody>
      </p:sp>
      <p:sp>
        <p:nvSpPr>
          <p:cNvPr id="8" name="Нижний колонтитул 7"/>
          <p:cNvSpPr>
            <a:spLocks noGrp="1"/>
          </p:cNvSpPr>
          <p:nvPr>
            <p:ph type="ftr" sz="quarter" idx="4294967295"/>
          </p:nvPr>
        </p:nvSpPr>
        <p:spPr>
          <a:xfrm>
            <a:off x="1981199" y="6140152"/>
            <a:ext cx="8169966" cy="717848"/>
          </a:xfrm>
          <a:prstGeom prst="rect">
            <a:avLst/>
          </a:prstGeom>
        </p:spPr>
        <p:txBody>
          <a:bodyPr/>
          <a:lstStyle/>
          <a:p>
            <a:pPr>
              <a:defRPr/>
            </a:pPr>
            <a:r>
              <a:rPr lang="ru-RU" sz="1400" dirty="0"/>
              <a:t>VIII Московский юридический форум, 8 апреля  2021 г.</a:t>
            </a:r>
          </a:p>
        </p:txBody>
      </p:sp>
      <p:pic>
        <p:nvPicPr>
          <p:cNvPr id="2051" name="Picture 3" descr="C:\Users\Sony\Pictures\обмен и редистрибуция.jpg"/>
          <p:cNvPicPr>
            <a:picLocks noChangeAspect="1" noChangeArrowheads="1"/>
          </p:cNvPicPr>
          <p:nvPr/>
        </p:nvPicPr>
        <p:blipFill>
          <a:blip r:embed="rId3" cstate="print"/>
          <a:srcRect/>
          <a:stretch>
            <a:fillRect/>
          </a:stretch>
        </p:blipFill>
        <p:spPr bwMode="auto">
          <a:xfrm>
            <a:off x="3545306" y="188640"/>
            <a:ext cx="4494911" cy="2768115"/>
          </a:xfrm>
          <a:prstGeom prst="rect">
            <a:avLst/>
          </a:prstGeom>
          <a:noFill/>
        </p:spPr>
      </p:pic>
      <p:sp>
        <p:nvSpPr>
          <p:cNvPr id="12" name="Содержимое 11"/>
          <p:cNvSpPr>
            <a:spLocks noGrp="1"/>
          </p:cNvSpPr>
          <p:nvPr>
            <p:ph sz="quarter" idx="4"/>
          </p:nvPr>
        </p:nvSpPr>
        <p:spPr>
          <a:xfrm>
            <a:off x="6816081" y="1700809"/>
            <a:ext cx="3540007" cy="144016"/>
          </a:xfrm>
        </p:spPr>
        <p:txBody>
          <a:bodyPr>
            <a:normAutofit fontScale="25000" lnSpcReduction="20000"/>
          </a:bodyPr>
          <a:lstStyle/>
          <a:p>
            <a:endParaRPr lang="ru-RU" dirty="0"/>
          </a:p>
        </p:txBody>
      </p:sp>
      <p:pic>
        <p:nvPicPr>
          <p:cNvPr id="2053" name="Picture 5" descr="C:\Users\Sony\Pictures\konkurentsiya.jpg"/>
          <p:cNvPicPr>
            <a:picLocks noChangeAspect="1" noChangeArrowheads="1"/>
          </p:cNvPicPr>
          <p:nvPr/>
        </p:nvPicPr>
        <p:blipFill>
          <a:blip r:embed="rId4" cstate="print"/>
          <a:srcRect/>
          <a:stretch>
            <a:fillRect/>
          </a:stretch>
        </p:blipFill>
        <p:spPr bwMode="auto">
          <a:xfrm>
            <a:off x="7734476" y="3865351"/>
            <a:ext cx="3294112" cy="1944216"/>
          </a:xfrm>
          <a:prstGeom prst="rect">
            <a:avLst/>
          </a:prstGeom>
          <a:noFill/>
        </p:spPr>
      </p:pic>
      <p:pic>
        <p:nvPicPr>
          <p:cNvPr id="13" name="rg_hi" descr="http://t3.gstatic.com/images?q=tbn:ANd9GcSdZ8_SiclB6Hu575ZG1R7Mf6YOP-iw3A-WDklPk8vy6jfo1VVjhw">
            <a:hlinkClick r:id="rId5"/>
          </p:cNvPr>
          <p:cNvPicPr>
            <a:picLocks noChangeAspect="1" noChangeArrowheads="1"/>
          </p:cNvPicPr>
          <p:nvPr/>
        </p:nvPicPr>
        <p:blipFill>
          <a:blip r:embed="rId6" cstate="print"/>
          <a:srcRect/>
          <a:stretch>
            <a:fillRect/>
          </a:stretch>
        </p:blipFill>
        <p:spPr bwMode="auto">
          <a:xfrm>
            <a:off x="1299581" y="3797647"/>
            <a:ext cx="2773363" cy="2079625"/>
          </a:xfrm>
          <a:prstGeom prst="rect">
            <a:avLst/>
          </a:prstGeom>
          <a:noFill/>
          <a:ln w="9525">
            <a:noFill/>
            <a:miter lim="800000"/>
            <a:headEnd/>
            <a:tailEnd/>
          </a:ln>
        </p:spPr>
      </p:pic>
      <p:sp>
        <p:nvSpPr>
          <p:cNvPr id="14" name="Содержимое 13"/>
          <p:cNvSpPr>
            <a:spLocks noGrp="1"/>
          </p:cNvSpPr>
          <p:nvPr>
            <p:ph sz="quarter" idx="2"/>
          </p:nvPr>
        </p:nvSpPr>
        <p:spPr>
          <a:xfrm>
            <a:off x="1906561" y="3354327"/>
            <a:ext cx="3886200" cy="3320752"/>
          </a:xfrm>
        </p:spPr>
        <p:txBody>
          <a:bodyPr/>
          <a:lstStyle/>
          <a:p>
            <a:pPr algn="ctr"/>
            <a:endParaRPr lang="ru-RU" dirty="0"/>
          </a:p>
        </p:txBody>
      </p:sp>
    </p:spTree>
    <p:extLst>
      <p:ext uri="{BB962C8B-B14F-4D97-AF65-F5344CB8AC3E}">
        <p14:creationId xmlns:p14="http://schemas.microsoft.com/office/powerpoint/2010/main" val="3599566205"/>
      </p:ext>
    </p:extLst>
  </p:cSld>
  <p:clrMapOvr>
    <a:masterClrMapping/>
  </p:clrMapOvr>
  <p:transition/>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2665</TotalTime>
  <Words>2320</Words>
  <Application>Microsoft Office PowerPoint</Application>
  <PresentationFormat>Широкоэкранный</PresentationFormat>
  <Paragraphs>181</Paragraphs>
  <Slides>27</Slides>
  <Notes>10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27</vt:i4>
      </vt:variant>
    </vt:vector>
  </HeadingPairs>
  <TitlesOfParts>
    <vt:vector size="37" baseType="lpstr">
      <vt:lpstr>Arial</vt:lpstr>
      <vt:lpstr>Calibri</vt:lpstr>
      <vt:lpstr>Calibri Light</vt:lpstr>
      <vt:lpstr>Georgia</vt:lpstr>
      <vt:lpstr>Monotype Corsiva</vt:lpstr>
      <vt:lpstr>Tahoma</vt:lpstr>
      <vt:lpstr>Verdana</vt:lpstr>
      <vt:lpstr>Wingdings</vt:lpstr>
      <vt:lpstr>1_Тема Office</vt:lpstr>
      <vt:lpstr>Тема Office</vt:lpstr>
      <vt:lpstr>ИНСТИТУЦИОНАЛЬНЫЙ ДИЗАЙН РОССИЙСКИХ ЭКОНОМИЧЕСКИХ РЕФОРМ: ФАКТОРЫ УСПЕХА</vt:lpstr>
      <vt:lpstr>Исследования институционального дизайна (проектирования) российских экономических реформ проводятся в Институте экономики РАН совместно с сотрудниками других научных учреждений РАН  с 2017 г.  Основная цель - определить как проблемы, так и факторы успеха внедрения эффективных экономических институтов,  связанные с характером российской институциональной среды.</vt:lpstr>
      <vt:lpstr>План доклада</vt:lpstr>
      <vt:lpstr>Основные определения</vt:lpstr>
      <vt:lpstr>http://irdomracheva10.blogspot.com/2015/12/blog-post.html</vt:lpstr>
      <vt:lpstr>Методология исследования, опирающаяся на теорию институциональных Х-Y-матриц (Кирдина, 2001, 2014)  </vt:lpstr>
      <vt:lpstr>Схематическое представление X- и  Y-матриц</vt:lpstr>
      <vt:lpstr>Экономические институты (подробнее см. Кирдина, 2014;  Бессонова, 1997)</vt:lpstr>
      <vt:lpstr>Презентация PowerPoint</vt:lpstr>
      <vt:lpstr>Политические институты  (подробнее см. Кирдина, 2014)</vt:lpstr>
      <vt:lpstr>Презентация PowerPoint</vt:lpstr>
      <vt:lpstr>Идеологические институты  (подробнее см. Кирдина, 2014;  Александров, Кирдина, 2012)</vt:lpstr>
      <vt:lpstr>Презентация PowerPoint</vt:lpstr>
      <vt:lpstr>Как правило, в каждой стране  одна матрица доминирует, другая является комплементарной.</vt:lpstr>
      <vt:lpstr>Основные проблемы институционального дизайна экономических реформ</vt:lpstr>
      <vt:lpstr>Недоиспользование потенциала «низовой активности»</vt:lpstr>
      <vt:lpstr>Дисбаланс доминантных и комплементарных институтов</vt:lpstr>
      <vt:lpstr>Дисбаланс доминантных и комплементарных институтов (продолж.)</vt:lpstr>
      <vt:lpstr>Проблема «институциональных диссонансов» (динамический аспект)</vt:lpstr>
      <vt:lpstr>    </vt:lpstr>
      <vt:lpstr>Основные факторы успеха институционального дизайна экономических реформ</vt:lpstr>
      <vt:lpstr>Итеративный (не шоковый) режим внедрения</vt:lpstr>
      <vt:lpstr>Преимущества итеративного внедрения и учёт эффекта “path dependence”</vt:lpstr>
      <vt:lpstr>Организация  трансмиссионных механизмов</vt:lpstr>
      <vt:lpstr>Заключение и перспективы</vt:lpstr>
      <vt:lpstr>Некоторые публикации по теме</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Теория институциональных    Х-Y матриц как результат системного теоретизирования</dc:title>
  <dc:creator>Svetlana Kirdina</dc:creator>
  <cp:lastModifiedBy>Svetlana Kirdina</cp:lastModifiedBy>
  <cp:revision>68</cp:revision>
  <dcterms:created xsi:type="dcterms:W3CDTF">2020-02-21T11:17:43Z</dcterms:created>
  <dcterms:modified xsi:type="dcterms:W3CDTF">2021-04-08T05:05:18Z</dcterms:modified>
</cp:coreProperties>
</file>