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50"/>
  </p:notesMasterIdLst>
  <p:sldIdLst>
    <p:sldId id="294" r:id="rId2"/>
    <p:sldId id="360" r:id="rId3"/>
    <p:sldId id="313" r:id="rId4"/>
    <p:sldId id="312" r:id="rId5"/>
    <p:sldId id="307" r:id="rId6"/>
    <p:sldId id="306" r:id="rId7"/>
    <p:sldId id="331" r:id="rId8"/>
    <p:sldId id="335" r:id="rId9"/>
    <p:sldId id="345" r:id="rId10"/>
    <p:sldId id="346" r:id="rId11"/>
    <p:sldId id="343" r:id="rId12"/>
    <p:sldId id="344" r:id="rId13"/>
    <p:sldId id="339" r:id="rId14"/>
    <p:sldId id="350" r:id="rId15"/>
    <p:sldId id="352" r:id="rId16"/>
    <p:sldId id="337" r:id="rId17"/>
    <p:sldId id="349" r:id="rId18"/>
    <p:sldId id="347" r:id="rId19"/>
    <p:sldId id="338" r:id="rId20"/>
    <p:sldId id="367" r:id="rId21"/>
    <p:sldId id="361" r:id="rId22"/>
    <p:sldId id="357" r:id="rId23"/>
    <p:sldId id="362" r:id="rId24"/>
    <p:sldId id="363" r:id="rId25"/>
    <p:sldId id="364" r:id="rId26"/>
    <p:sldId id="353" r:id="rId27"/>
    <p:sldId id="365" r:id="rId28"/>
    <p:sldId id="354" r:id="rId29"/>
    <p:sldId id="356" r:id="rId30"/>
    <p:sldId id="355" r:id="rId31"/>
    <p:sldId id="319" r:id="rId32"/>
    <p:sldId id="299" r:id="rId33"/>
    <p:sldId id="305" r:id="rId34"/>
    <p:sldId id="330" r:id="rId35"/>
    <p:sldId id="291" r:id="rId36"/>
    <p:sldId id="368" r:id="rId37"/>
    <p:sldId id="369" r:id="rId38"/>
    <p:sldId id="370" r:id="rId39"/>
    <p:sldId id="323" r:id="rId40"/>
    <p:sldId id="324" r:id="rId41"/>
    <p:sldId id="325" r:id="rId42"/>
    <p:sldId id="326" r:id="rId43"/>
    <p:sldId id="327" r:id="rId44"/>
    <p:sldId id="328" r:id="rId45"/>
    <p:sldId id="329" r:id="rId46"/>
    <p:sldId id="372" r:id="rId47"/>
    <p:sldId id="371" r:id="rId48"/>
    <p:sldId id="301"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3" autoAdjust="0"/>
    <p:restoredTop sz="84299" autoAdjust="0"/>
  </p:normalViewPr>
  <p:slideViewPr>
    <p:cSldViewPr>
      <p:cViewPr>
        <p:scale>
          <a:sx n="64" d="100"/>
          <a:sy n="64" d="100"/>
        </p:scale>
        <p:origin x="-40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7;&#1074;&#1077;&#1090;&#1083;&#1072;&#1085;&#1072;\Downloads\&#1050;&#1085;&#1080;&#1075;&#1072;1-2%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scatterChart>
        <c:scatterStyle val="lineMarker"/>
        <c:ser>
          <c:idx val="0"/>
          <c:order val="0"/>
          <c:tx>
            <c:v>Y-страны</c:v>
          </c:tx>
          <c:spPr>
            <a:ln w="38100" cap="rnd">
              <a:solidFill>
                <a:schemeClr val="bg1">
                  <a:lumMod val="65000"/>
                </a:schemeClr>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Лист1!$B$8:$BU$8</c:f>
              <c:numCache>
                <c:formatCode>General</c:formatCode>
                <c:ptCount val="72"/>
                <c:pt idx="0">
                  <c:v>27.85</c:v>
                </c:pt>
                <c:pt idx="1">
                  <c:v>41.58</c:v>
                </c:pt>
                <c:pt idx="2">
                  <c:v>50.48</c:v>
                </c:pt>
                <c:pt idx="3">
                  <c:v>61.54</c:v>
                </c:pt>
                <c:pt idx="4">
                  <c:v>64.930000000000007</c:v>
                </c:pt>
                <c:pt idx="5">
                  <c:v>70.72</c:v>
                </c:pt>
                <c:pt idx="6">
                  <c:v>70.410000000000025</c:v>
                </c:pt>
                <c:pt idx="7">
                  <c:v>70.739999999999995</c:v>
                </c:pt>
                <c:pt idx="8">
                  <c:v>69.95</c:v>
                </c:pt>
                <c:pt idx="9">
                  <c:v>69.86999999999999</c:v>
                </c:pt>
                <c:pt idx="10">
                  <c:v>69.38</c:v>
                </c:pt>
                <c:pt idx="11">
                  <c:v>69.36999999999999</c:v>
                </c:pt>
                <c:pt idx="12">
                  <c:v>68.430000000000007</c:v>
                </c:pt>
                <c:pt idx="13">
                  <c:v>68.319999999999993</c:v>
                </c:pt>
                <c:pt idx="14">
                  <c:v>66.760000000000005</c:v>
                </c:pt>
                <c:pt idx="15">
                  <c:v>67.61</c:v>
                </c:pt>
                <c:pt idx="16">
                  <c:v>67.149999999999991</c:v>
                </c:pt>
                <c:pt idx="17">
                  <c:v>67.52</c:v>
                </c:pt>
                <c:pt idx="18">
                  <c:v>67.86999999999999</c:v>
                </c:pt>
                <c:pt idx="19">
                  <c:v>68.11</c:v>
                </c:pt>
                <c:pt idx="20">
                  <c:v>67.099999999999994</c:v>
                </c:pt>
                <c:pt idx="21">
                  <c:v>67.149999999999991</c:v>
                </c:pt>
                <c:pt idx="22">
                  <c:v>66.84</c:v>
                </c:pt>
                <c:pt idx="23">
                  <c:v>66.39</c:v>
                </c:pt>
                <c:pt idx="24">
                  <c:v>66.19</c:v>
                </c:pt>
                <c:pt idx="25">
                  <c:v>65.73</c:v>
                </c:pt>
                <c:pt idx="26">
                  <c:v>64.27</c:v>
                </c:pt>
                <c:pt idx="27">
                  <c:v>64.11</c:v>
                </c:pt>
                <c:pt idx="28">
                  <c:v>64.28</c:v>
                </c:pt>
                <c:pt idx="29">
                  <c:v>63.75</c:v>
                </c:pt>
                <c:pt idx="30">
                  <c:v>63.58</c:v>
                </c:pt>
                <c:pt idx="31">
                  <c:v>62.690000000000012</c:v>
                </c:pt>
                <c:pt idx="32">
                  <c:v>62.94</c:v>
                </c:pt>
                <c:pt idx="33">
                  <c:v>62.730000000000011</c:v>
                </c:pt>
                <c:pt idx="34">
                  <c:v>62.48</c:v>
                </c:pt>
                <c:pt idx="35">
                  <c:v>62.660000000000011</c:v>
                </c:pt>
                <c:pt idx="36">
                  <c:v>62.1</c:v>
                </c:pt>
                <c:pt idx="37">
                  <c:v>61.87</c:v>
                </c:pt>
                <c:pt idx="38">
                  <c:v>60.9</c:v>
                </c:pt>
                <c:pt idx="39">
                  <c:v>60.67</c:v>
                </c:pt>
                <c:pt idx="40">
                  <c:v>60.660000000000011</c:v>
                </c:pt>
                <c:pt idx="41">
                  <c:v>60.27</c:v>
                </c:pt>
                <c:pt idx="42">
                  <c:v>59.87</c:v>
                </c:pt>
                <c:pt idx="43">
                  <c:v>59.48</c:v>
                </c:pt>
                <c:pt idx="44">
                  <c:v>59.220000000000013</c:v>
                </c:pt>
                <c:pt idx="45">
                  <c:v>59.230000000000011</c:v>
                </c:pt>
                <c:pt idx="46">
                  <c:v>59.07</c:v>
                </c:pt>
                <c:pt idx="47">
                  <c:v>58.879999999999995</c:v>
                </c:pt>
                <c:pt idx="48">
                  <c:v>59.349999999999994</c:v>
                </c:pt>
                <c:pt idx="49">
                  <c:v>59.15</c:v>
                </c:pt>
                <c:pt idx="50">
                  <c:v>59.339999999999996</c:v>
                </c:pt>
                <c:pt idx="51">
                  <c:v>58.449999999999996</c:v>
                </c:pt>
                <c:pt idx="52">
                  <c:v>58.44</c:v>
                </c:pt>
                <c:pt idx="53">
                  <c:v>58.42</c:v>
                </c:pt>
                <c:pt idx="54">
                  <c:v>59.230000000000011</c:v>
                </c:pt>
                <c:pt idx="55">
                  <c:v>59.17</c:v>
                </c:pt>
                <c:pt idx="56">
                  <c:v>58.6</c:v>
                </c:pt>
                <c:pt idx="57">
                  <c:v>57.47</c:v>
                </c:pt>
                <c:pt idx="58">
                  <c:v>56.27</c:v>
                </c:pt>
                <c:pt idx="59">
                  <c:v>54.54</c:v>
                </c:pt>
                <c:pt idx="60">
                  <c:v>53.63</c:v>
                </c:pt>
                <c:pt idx="61">
                  <c:v>52.6</c:v>
                </c:pt>
                <c:pt idx="62">
                  <c:v>51.47</c:v>
                </c:pt>
                <c:pt idx="63">
                  <c:v>50.690000000000012</c:v>
                </c:pt>
                <c:pt idx="64">
                  <c:v>49.47</c:v>
                </c:pt>
                <c:pt idx="65">
                  <c:v>47.54</c:v>
                </c:pt>
                <c:pt idx="66">
                  <c:v>46.05</c:v>
                </c:pt>
                <c:pt idx="67">
                  <c:v>44.86</c:v>
                </c:pt>
                <c:pt idx="68">
                  <c:v>43.8</c:v>
                </c:pt>
                <c:pt idx="69">
                  <c:v>42.67</c:v>
                </c:pt>
                <c:pt idx="70">
                  <c:v>41.849999999999994</c:v>
                </c:pt>
                <c:pt idx="71">
                  <c:v>41.160000000000011</c:v>
                </c:pt>
              </c:numCache>
            </c:numRef>
          </c:yVal>
        </c:ser>
        <c:ser>
          <c:idx val="1"/>
          <c:order val="1"/>
          <c:tx>
            <c:v>X-страны</c:v>
          </c:tx>
          <c:spPr>
            <a:ln w="38100" cap="rnd">
              <a:solidFill>
                <a:schemeClr val="tx1"/>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Лист1!$B$9:$BU$9</c:f>
              <c:numCache>
                <c:formatCode>General</c:formatCode>
                <c:ptCount val="72"/>
                <c:pt idx="0">
                  <c:v>72.149999999999991</c:v>
                </c:pt>
                <c:pt idx="1">
                  <c:v>58.42</c:v>
                </c:pt>
                <c:pt idx="2">
                  <c:v>49.52</c:v>
                </c:pt>
                <c:pt idx="3">
                  <c:v>38.46</c:v>
                </c:pt>
                <c:pt idx="4">
                  <c:v>35.07</c:v>
                </c:pt>
                <c:pt idx="5">
                  <c:v>29.279999999999987</c:v>
                </c:pt>
                <c:pt idx="6">
                  <c:v>29.59</c:v>
                </c:pt>
                <c:pt idx="7">
                  <c:v>29.259999999999987</c:v>
                </c:pt>
                <c:pt idx="8">
                  <c:v>30.05</c:v>
                </c:pt>
                <c:pt idx="9">
                  <c:v>30.130000000000017</c:v>
                </c:pt>
                <c:pt idx="10">
                  <c:v>30.62</c:v>
                </c:pt>
                <c:pt idx="11">
                  <c:v>30.630000000000017</c:v>
                </c:pt>
                <c:pt idx="12">
                  <c:v>31.57</c:v>
                </c:pt>
                <c:pt idx="13">
                  <c:v>31.68</c:v>
                </c:pt>
                <c:pt idx="14">
                  <c:v>33.24</c:v>
                </c:pt>
                <c:pt idx="15">
                  <c:v>32.39</c:v>
                </c:pt>
                <c:pt idx="16">
                  <c:v>32.849999999999994</c:v>
                </c:pt>
                <c:pt idx="17">
                  <c:v>32.480000000000004</c:v>
                </c:pt>
                <c:pt idx="18">
                  <c:v>32.130000000000003</c:v>
                </c:pt>
                <c:pt idx="19">
                  <c:v>31.89</c:v>
                </c:pt>
                <c:pt idx="20">
                  <c:v>32.9</c:v>
                </c:pt>
                <c:pt idx="21">
                  <c:v>32.849999999999994</c:v>
                </c:pt>
                <c:pt idx="22">
                  <c:v>33.160000000000011</c:v>
                </c:pt>
                <c:pt idx="23">
                  <c:v>33.61</c:v>
                </c:pt>
                <c:pt idx="24">
                  <c:v>33.809999999999995</c:v>
                </c:pt>
                <c:pt idx="25">
                  <c:v>34.270000000000003</c:v>
                </c:pt>
                <c:pt idx="26">
                  <c:v>35.730000000000011</c:v>
                </c:pt>
                <c:pt idx="27">
                  <c:v>35.89</c:v>
                </c:pt>
                <c:pt idx="28">
                  <c:v>35.720000000000013</c:v>
                </c:pt>
                <c:pt idx="29">
                  <c:v>36.25</c:v>
                </c:pt>
                <c:pt idx="30">
                  <c:v>36.42</c:v>
                </c:pt>
                <c:pt idx="31">
                  <c:v>37.309999999999995</c:v>
                </c:pt>
                <c:pt idx="32">
                  <c:v>37.06</c:v>
                </c:pt>
                <c:pt idx="33">
                  <c:v>37.270000000000003</c:v>
                </c:pt>
                <c:pt idx="34">
                  <c:v>37.520000000000003</c:v>
                </c:pt>
                <c:pt idx="35">
                  <c:v>37.339999999999996</c:v>
                </c:pt>
                <c:pt idx="36">
                  <c:v>37.9</c:v>
                </c:pt>
                <c:pt idx="37">
                  <c:v>38.130000000000003</c:v>
                </c:pt>
                <c:pt idx="38">
                  <c:v>39.1</c:v>
                </c:pt>
                <c:pt idx="39">
                  <c:v>39.33</c:v>
                </c:pt>
                <c:pt idx="40">
                  <c:v>39.339999999999996</c:v>
                </c:pt>
                <c:pt idx="41">
                  <c:v>39.730000000000011</c:v>
                </c:pt>
                <c:pt idx="42">
                  <c:v>40.130000000000003</c:v>
                </c:pt>
                <c:pt idx="43">
                  <c:v>40.520000000000003</c:v>
                </c:pt>
                <c:pt idx="44">
                  <c:v>40.78</c:v>
                </c:pt>
                <c:pt idx="45">
                  <c:v>40.770000000000003</c:v>
                </c:pt>
                <c:pt idx="46">
                  <c:v>40.93</c:v>
                </c:pt>
                <c:pt idx="47">
                  <c:v>41.120000000000012</c:v>
                </c:pt>
                <c:pt idx="48">
                  <c:v>40.65</c:v>
                </c:pt>
                <c:pt idx="49">
                  <c:v>40.849999999999994</c:v>
                </c:pt>
                <c:pt idx="50">
                  <c:v>40.660000000000011</c:v>
                </c:pt>
                <c:pt idx="51">
                  <c:v>41.55</c:v>
                </c:pt>
                <c:pt idx="52">
                  <c:v>41.56</c:v>
                </c:pt>
                <c:pt idx="53">
                  <c:v>41.58</c:v>
                </c:pt>
                <c:pt idx="54">
                  <c:v>40.770000000000003</c:v>
                </c:pt>
                <c:pt idx="55">
                  <c:v>40.83</c:v>
                </c:pt>
                <c:pt idx="56">
                  <c:v>41.4</c:v>
                </c:pt>
                <c:pt idx="57">
                  <c:v>42.53</c:v>
                </c:pt>
                <c:pt idx="58">
                  <c:v>43.730000000000011</c:v>
                </c:pt>
                <c:pt idx="59">
                  <c:v>45.46</c:v>
                </c:pt>
                <c:pt idx="60">
                  <c:v>46.37</c:v>
                </c:pt>
                <c:pt idx="61">
                  <c:v>47.4</c:v>
                </c:pt>
                <c:pt idx="62">
                  <c:v>48.53</c:v>
                </c:pt>
                <c:pt idx="63">
                  <c:v>49.309999999999995</c:v>
                </c:pt>
                <c:pt idx="64">
                  <c:v>50.53</c:v>
                </c:pt>
                <c:pt idx="65">
                  <c:v>52.46</c:v>
                </c:pt>
                <c:pt idx="66">
                  <c:v>53.949999999999996</c:v>
                </c:pt>
                <c:pt idx="67">
                  <c:v>55.14</c:v>
                </c:pt>
                <c:pt idx="68">
                  <c:v>56.2</c:v>
                </c:pt>
                <c:pt idx="69">
                  <c:v>57.33</c:v>
                </c:pt>
                <c:pt idx="70">
                  <c:v>58.15</c:v>
                </c:pt>
                <c:pt idx="71">
                  <c:v>58.839999999999996</c:v>
                </c:pt>
              </c:numCache>
            </c:numRef>
          </c:yVal>
        </c:ser>
        <c:axId val="79383936"/>
        <c:axId val="79406208"/>
      </c:scatterChart>
      <c:valAx>
        <c:axId val="7938393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9406208"/>
        <c:crosses val="autoZero"/>
        <c:crossBetween val="midCat"/>
        <c:majorUnit val="25"/>
      </c:valAx>
      <c:valAx>
        <c:axId val="794062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9383936"/>
        <c:crosses val="autoZero"/>
        <c:crossBetween val="midCat"/>
      </c:valAx>
      <c:spPr>
        <a:noFill/>
        <a:ln>
          <a:noFill/>
        </a:ln>
        <a:effectLst/>
      </c:spPr>
    </c:plotArea>
    <c:legend>
      <c:legendPos val="b"/>
      <c:layout/>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041AC-DFB4-4CCD-B74E-9A00A5D359B2}" type="datetimeFigureOut">
              <a:rPr lang="ru-RU" smtClean="0"/>
              <a:pPr/>
              <a:t>25.10.2017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57F14-D101-46AA-A4FA-557C414D50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Ответ потребовал более 15 лет и усилий большой команды.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видеть, что </a:t>
            </a:r>
            <a:r>
              <a:rPr lang="en-US" dirty="0" smtClean="0"/>
              <a:t>Y</a:t>
            </a:r>
            <a:r>
              <a:rPr lang="ru-RU" dirty="0" smtClean="0"/>
              <a:t>-страны располагаются в более умеренной климатической зоне.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44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75D9859-89C3-4C41-9F53-FA12D79C2B1A}" type="datetime1">
              <a:rPr lang="ru-RU" smtClean="0"/>
              <a:t>25.10.2017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3E0D1E-022E-4AAE-BAEE-59F695C9FBDE}" type="datetime1">
              <a:rPr lang="ru-RU" smtClean="0"/>
              <a:t>25.10.2017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098D76-A263-425A-8E96-371142EAC700}" type="datetime1">
              <a:rPr lang="ru-RU" smtClean="0"/>
              <a:t>25.10.2017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объект и рисунок">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ru-RU" smtClean="0"/>
              <a:t>Образец заголовка</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a:xfrm>
            <a:off x="7212106" y="6356350"/>
            <a:ext cx="1752600" cy="365125"/>
          </a:xfrm>
        </p:spPr>
        <p:txBody>
          <a:bodyPr/>
          <a:lstStyle/>
          <a:p>
            <a:fld id="{1B5F513E-3693-4BBA-89E0-9BD691ADF23E}" type="datetime1">
              <a:rPr lang="ru-RU" smtClean="0"/>
              <a:t>25.10.2017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62F36F3-E032-4AE5-A3AE-C1A74DD1E649}" type="datetime1">
              <a:rPr lang="ru-RU" smtClean="0"/>
              <a:t>25.10.2017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E8287BA-7C83-4651-B6C3-DF8EE852BD32}" type="datetime1">
              <a:rPr lang="ru-RU" smtClean="0"/>
              <a:t>25.10.2017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69DA8AC-E5D9-43B7-8FD8-986AD4534EC0}" type="datetime1">
              <a:rPr lang="ru-RU" smtClean="0"/>
              <a:t>25.10.2017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90EE438-9227-4F8C-A337-9EA55A00E947}" type="datetime1">
              <a:rPr lang="ru-RU" smtClean="0"/>
              <a:t>25.10.2017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600D096-FD88-44CF-AFEA-E82B232E0E4A}" type="datetime1">
              <a:rPr lang="ru-RU" smtClean="0"/>
              <a:t>25.10.2017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F12FEEB-FB9E-4228-A269-5DF800878C87}" type="datetime1">
              <a:rPr lang="ru-RU" smtClean="0"/>
              <a:t>25.10.2017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65D12A-C97A-412A-8B3E-CCADBF70ED7B}" type="datetime1">
              <a:rPr lang="ru-RU" smtClean="0"/>
              <a:t>25.10.2017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E75FCE9-7AB7-4B9C-B9B9-DA8ACEEC08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6D05073-527C-4A9D-B49B-2906AE0F313F}" type="datetime1">
              <a:rPr lang="ru-RU" smtClean="0"/>
              <a:t>25.10.2017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E75FCE9-7AB7-4B9C-B9B9-DA8ACEEC08CD}"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8C693B-9638-4FA4-B0DE-405C02C62F31}" type="datetime1">
              <a:rPr lang="ru-RU" smtClean="0"/>
              <a:t>25.10.2017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E75FCE9-7AB7-4B9C-B9B9-DA8ACEEC08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 TargetMode="External"/><Relationship Id="rId3" Type="http://schemas.openxmlformats.org/officeDocument/2006/relationships/hyperlink" Target="http://www.worldbank.org/" TargetMode="External"/><Relationship Id="rId7" Type="http://schemas.openxmlformats.org/officeDocument/2006/relationships/hyperlink" Target="http://www.indexmundi.com/" TargetMode="External"/><Relationship Id="rId12" Type="http://schemas.openxmlformats.org/officeDocument/2006/relationships/hyperlink" Target="http://minerals.usg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aostat3.fao.org/" TargetMode="External"/><Relationship Id="rId11" Type="http://schemas.openxmlformats.org/officeDocument/2006/relationships/hyperlink" Target="http://www.bp.com/" TargetMode="External"/><Relationship Id="rId5" Type="http://schemas.openxmlformats.org/officeDocument/2006/relationships/hyperlink" Target="http://www.gapminder.org/" TargetMode="External"/><Relationship Id="rId10" Type="http://schemas.openxmlformats.org/officeDocument/2006/relationships/hyperlink" Target="http://www.world-nuclear.org/" TargetMode="External"/><Relationship Id="rId4" Type="http://schemas.openxmlformats.org/officeDocument/2006/relationships/hyperlink" Target="http://www.cia.gov/" TargetMode="External"/><Relationship Id="rId9" Type="http://schemas.openxmlformats.org/officeDocument/2006/relationships/hyperlink" Target="http://unstats.un.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kirdina.ru/" TargetMode="External"/><Relationship Id="rId2" Type="http://schemas.openxmlformats.org/officeDocument/2006/relationships/hyperlink" Target="mailto:kirdina@bk.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340768"/>
            <a:ext cx="7772400" cy="2308238"/>
          </a:xfrm>
        </p:spPr>
        <p:txBody>
          <a:bodyPr>
            <a:normAutofit fontScale="90000"/>
          </a:bodyPr>
          <a:lstStyle/>
          <a:p>
            <a:r>
              <a:rPr lang="ru-RU" dirty="0" smtClean="0"/>
              <a:t>Критический </a:t>
            </a:r>
            <a:r>
              <a:rPr lang="ru-RU" dirty="0" err="1" smtClean="0"/>
              <a:t>дискурс</a:t>
            </a:r>
            <a:r>
              <a:rPr lang="ru-RU" dirty="0" smtClean="0"/>
              <a:t> в социологии</a:t>
            </a:r>
            <a:br>
              <a:rPr lang="ru-RU" dirty="0" smtClean="0"/>
            </a:br>
            <a:r>
              <a:rPr lang="ru-RU" dirty="0" smtClean="0"/>
              <a:t>  </a:t>
            </a:r>
            <a:br>
              <a:rPr lang="ru-RU" dirty="0" smtClean="0"/>
            </a:br>
            <a:r>
              <a:rPr lang="ru-RU" sz="2700" dirty="0" smtClean="0"/>
              <a:t>(на примере дебатов о </a:t>
            </a:r>
            <a:br>
              <a:rPr lang="ru-RU" sz="2700" dirty="0" smtClean="0"/>
            </a:br>
            <a:r>
              <a:rPr lang="ru-RU" sz="2700" dirty="0" smtClean="0"/>
              <a:t>теории институциональных матриц </a:t>
            </a:r>
            <a:br>
              <a:rPr lang="ru-RU" sz="2700" dirty="0" smtClean="0"/>
            </a:br>
            <a:r>
              <a:rPr lang="ru-RU" sz="2700" dirty="0" smtClean="0"/>
              <a:t>в России и за рубежом</a:t>
            </a:r>
            <a:endParaRPr lang="ru-RU" sz="2700" dirty="0"/>
          </a:p>
        </p:txBody>
      </p:sp>
      <p:sp>
        <p:nvSpPr>
          <p:cNvPr id="3" name="Подзаголовок 2"/>
          <p:cNvSpPr>
            <a:spLocks noGrp="1"/>
          </p:cNvSpPr>
          <p:nvPr>
            <p:ph type="subTitle" idx="1"/>
          </p:nvPr>
        </p:nvSpPr>
        <p:spPr>
          <a:xfrm>
            <a:off x="827584" y="4149080"/>
            <a:ext cx="7772400" cy="914400"/>
          </a:xfrm>
        </p:spPr>
        <p:txBody>
          <a:bodyPr>
            <a:normAutofit/>
          </a:bodyPr>
          <a:lstStyle/>
          <a:p>
            <a:r>
              <a:rPr lang="ru-RU" sz="2400" dirty="0" smtClean="0"/>
              <a:t>Кирдина-Чэндлер Светлана Георгиевна.</a:t>
            </a:r>
          </a:p>
          <a:p>
            <a:r>
              <a:rPr lang="ru-RU" sz="2400" dirty="0" smtClean="0"/>
              <a:t>д.с.н., Институт экономики РАН</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Интерпретация как основа критического </a:t>
            </a:r>
            <a:r>
              <a:rPr lang="ru-RU" dirty="0" err="1" smtClean="0"/>
              <a:t>дискурса</a:t>
            </a:r>
            <a:endParaRPr lang="ru-RU" dirty="0"/>
          </a:p>
        </p:txBody>
      </p:sp>
      <p:sp>
        <p:nvSpPr>
          <p:cNvPr id="3" name="Текст 2"/>
          <p:cNvSpPr>
            <a:spLocks noGrp="1"/>
          </p:cNvSpPr>
          <p:nvPr>
            <p:ph type="body" idx="1"/>
          </p:nvPr>
        </p:nvSpPr>
        <p:spPr>
          <a:xfrm>
            <a:off x="539552" y="4941168"/>
            <a:ext cx="3931920" cy="72082"/>
          </a:xfrm>
        </p:spPr>
        <p:txBody>
          <a:bodyPr>
            <a:normAutofit fontScale="25000" lnSpcReduction="20000"/>
          </a:bodyPr>
          <a:lstStyle/>
          <a:p>
            <a:endParaRPr lang="ru-RU" sz="600" dirty="0"/>
          </a:p>
        </p:txBody>
      </p:sp>
      <p:sp>
        <p:nvSpPr>
          <p:cNvPr id="4" name="Текст 3"/>
          <p:cNvSpPr>
            <a:spLocks noGrp="1"/>
          </p:cNvSpPr>
          <p:nvPr>
            <p:ph type="body" sz="half" idx="3"/>
          </p:nvPr>
        </p:nvSpPr>
        <p:spPr>
          <a:xfrm>
            <a:off x="4860032" y="476672"/>
            <a:ext cx="3724057" cy="792162"/>
          </a:xfrm>
        </p:spPr>
        <p:txBody>
          <a:bodyPr>
            <a:normAutofit/>
          </a:bodyPr>
          <a:lstStyle/>
          <a:p>
            <a:r>
              <a:rPr lang="en-US" sz="600" b="0" dirty="0" smtClean="0"/>
              <a:t>https://www.google.ru/search?newwindow=1&amp;tbm=isch&amp;q=%D0%B8%D0%BD%D1%82%D0%B5%D1%80%D0%BF%D1%80%D0%B5%D1%82%D0%B0%D1%86%D0%B8%D1%8F+%D0%BA%D0%B0%D1%80%D1%82%D0%B8%D0%BD%D0%BA%D0%B8&amp;spell=1&amp;sa=X&amp;ved=0ahUKEwj58IOy8YnXAhWjK5oKHVUPA64QBQgkKAA&amp;biw=1248&amp;bih=566&amp;dpr=1.5#imgrc=rCSnySQE0xf9_</a:t>
            </a:r>
            <a:endParaRPr lang="ru-RU" sz="600" b="0" dirty="0"/>
          </a:p>
        </p:txBody>
      </p:sp>
      <p:sp>
        <p:nvSpPr>
          <p:cNvPr id="7" name="Номер слайда 6"/>
          <p:cNvSpPr>
            <a:spLocks noGrp="1"/>
          </p:cNvSpPr>
          <p:nvPr>
            <p:ph type="sldNum" sz="quarter" idx="12"/>
          </p:nvPr>
        </p:nvSpPr>
        <p:spPr/>
        <p:txBody>
          <a:bodyPr/>
          <a:lstStyle/>
          <a:p>
            <a:fld id="{CE75FCE9-7AB7-4B9C-B9B9-DA8ACEEC08CD}" type="slidenum">
              <a:rPr lang="ru-RU" smtClean="0"/>
              <a:pPr/>
              <a:t>10</a:t>
            </a:fld>
            <a:endParaRPr lang="ru-RU"/>
          </a:p>
        </p:txBody>
      </p:sp>
      <p:pic>
        <p:nvPicPr>
          <p:cNvPr id="8" name="Содержимое 7" descr="Image result for интерпретация картинки"/>
          <p:cNvPicPr>
            <a:picLocks noGrp="1"/>
          </p:cNvPicPr>
          <p:nvPr>
            <p:ph sz="quarter" idx="4"/>
          </p:nvPr>
        </p:nvPicPr>
        <p:blipFill>
          <a:blip r:embed="rId2" cstate="print"/>
          <a:srcRect/>
          <a:stretch>
            <a:fillRect/>
          </a:stretch>
        </p:blipFill>
        <p:spPr bwMode="auto">
          <a:xfrm>
            <a:off x="5004048" y="1268760"/>
            <a:ext cx="3528392" cy="3672408"/>
          </a:xfrm>
          <a:prstGeom prst="rect">
            <a:avLst/>
          </a:prstGeom>
          <a:noFill/>
          <a:ln w="9525">
            <a:noFill/>
            <a:miter lim="800000"/>
            <a:headEnd/>
            <a:tailEnd/>
          </a:ln>
        </p:spPr>
      </p:pic>
      <p:sp>
        <p:nvSpPr>
          <p:cNvPr id="10" name="Содержимое 9"/>
          <p:cNvSpPr>
            <a:spLocks noGrp="1"/>
          </p:cNvSpPr>
          <p:nvPr>
            <p:ph sz="quarter" idx="2"/>
          </p:nvPr>
        </p:nvSpPr>
        <p:spPr>
          <a:xfrm>
            <a:off x="539552" y="620688"/>
            <a:ext cx="4248472" cy="4536504"/>
          </a:xfrm>
        </p:spPr>
        <p:txBody>
          <a:bodyPr>
            <a:normAutofit fontScale="62500" lnSpcReduction="20000"/>
          </a:bodyPr>
          <a:lstStyle/>
          <a:p>
            <a:pPr>
              <a:buNone/>
            </a:pPr>
            <a:r>
              <a:rPr lang="ru-RU" sz="2900" dirty="0" smtClean="0"/>
              <a:t>Интерпретация, по сравнению с пониманием,  предполагает гораздо больше степеней свободы читателя как участника </a:t>
            </a:r>
            <a:r>
              <a:rPr lang="ru-RU" sz="2900" dirty="0" err="1" smtClean="0"/>
              <a:t>дискурса</a:t>
            </a:r>
            <a:r>
              <a:rPr lang="ru-RU" sz="2900" dirty="0" smtClean="0"/>
              <a:t>, в том числе и возможность находить в текстах новые смыслы (</a:t>
            </a:r>
            <a:r>
              <a:rPr lang="ru-RU" sz="2900" dirty="0" err="1" smtClean="0"/>
              <a:t>Norris</a:t>
            </a:r>
            <a:r>
              <a:rPr lang="ru-RU" sz="2900" dirty="0" smtClean="0"/>
              <a:t>, </a:t>
            </a:r>
            <a:r>
              <a:rPr lang="ru-RU" sz="2900" dirty="0" err="1" smtClean="0"/>
              <a:t>Philips</a:t>
            </a:r>
            <a:r>
              <a:rPr lang="ru-RU" sz="2900" dirty="0" smtClean="0"/>
              <a:t>, 1994: 402). </a:t>
            </a:r>
          </a:p>
          <a:p>
            <a:pPr>
              <a:buNone/>
            </a:pPr>
            <a:r>
              <a:rPr lang="ru-RU" sz="2900" dirty="0" smtClean="0"/>
              <a:t>Если понимание подразумевает приоритетность точки зрения автора, то при интерпретации приоритетной становится позиция читателя. Причем в таком случае читатель чаще придерживается не кооперативной, а </a:t>
            </a:r>
            <a:r>
              <a:rPr lang="ru-RU" sz="2900" i="1" u="sng" dirty="0" smtClean="0"/>
              <a:t>критической, состязательной стратегии.</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Возможен ли оптимум?</a:t>
            </a:r>
            <a:endParaRPr lang="ru-RU" dirty="0"/>
          </a:p>
        </p:txBody>
      </p:sp>
      <p:sp>
        <p:nvSpPr>
          <p:cNvPr id="3" name="Содержимое 2"/>
          <p:cNvSpPr>
            <a:spLocks noGrp="1"/>
          </p:cNvSpPr>
          <p:nvPr>
            <p:ph idx="1"/>
          </p:nvPr>
        </p:nvSpPr>
        <p:spPr>
          <a:xfrm>
            <a:off x="502920" y="530352"/>
            <a:ext cx="8183880" cy="4338808"/>
          </a:xfrm>
        </p:spPr>
        <p:txBody>
          <a:bodyPr>
            <a:normAutofit fontScale="77500" lnSpcReduction="20000"/>
          </a:bodyPr>
          <a:lstStyle/>
          <a:p>
            <a:r>
              <a:rPr lang="ru-RU" sz="3100" dirty="0" smtClean="0"/>
              <a:t>Идеальной является «золотая середина», когда </a:t>
            </a:r>
            <a:r>
              <a:rPr lang="ru-RU" sz="3100" i="1" dirty="0" smtClean="0"/>
              <a:t>кооперативный</a:t>
            </a:r>
            <a:r>
              <a:rPr lang="ru-RU" sz="3100" dirty="0" smtClean="0"/>
              <a:t> и с</a:t>
            </a:r>
            <a:r>
              <a:rPr lang="ru-RU" sz="3100" i="1" dirty="0" smtClean="0"/>
              <a:t>остязательный</a:t>
            </a:r>
            <a:r>
              <a:rPr lang="ru-RU" sz="3100" dirty="0" smtClean="0"/>
              <a:t> подходы  дополняют друг друга -  тогда можно говорить о «незаинтересованной критике". В таком случае, требование судить "без пристрастия" (</a:t>
            </a:r>
            <a:r>
              <a:rPr lang="ru-RU" sz="3100" dirty="0" err="1" smtClean="0"/>
              <a:t>Goldgar</a:t>
            </a:r>
            <a:r>
              <a:rPr lang="ru-RU" sz="3100" dirty="0" smtClean="0"/>
              <a:t>, 1995: 113) означает  сотрудничество в развитии знания. Однако специалисты отмечают, что такие ситуации встречаются редко. Фактический читатель чаще всего либо встает на точку зрения автора, либо критикует его, зачастую игнорируя авторские аргументы и  удовлетворяясь поверхностным чтением.</a:t>
            </a:r>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mtClean="0"/>
              <a:t>Особенности гуманитариев</a:t>
            </a:r>
            <a:r>
              <a:rPr lang="ru-RU" smtClean="0">
                <a:sym typeface="Wingdings" pitchFamily="2" charset="2"/>
              </a:rPr>
              <a:t></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Дисциплины, которые могут быть охарактеризованы как парадигматические науки, то есть те, в которых ученые в большинстве  согласны между собой  по поводу  исходных  предположений, характеризуются более выраженной тенденцией к сотрудничеству. </a:t>
            </a:r>
            <a:endParaRPr lang="ru-RU" dirty="0" smtClean="0"/>
          </a:p>
          <a:p>
            <a:r>
              <a:rPr lang="ru-RU" dirty="0" smtClean="0"/>
              <a:t>Об </a:t>
            </a:r>
            <a:r>
              <a:rPr lang="ru-RU" dirty="0" smtClean="0"/>
              <a:t>этом свидетельствует, например,  сравнение  отзывов, с одной стороны, в области искусства и социальных наук, а, с другой стороны, отзывов в сфере естественных наук: в последних похвала значимо преобладает над критикой (</a:t>
            </a:r>
            <a:r>
              <a:rPr lang="ru-RU" dirty="0" err="1" smtClean="0"/>
              <a:t>Hartley</a:t>
            </a:r>
            <a:r>
              <a:rPr lang="ru-RU" dirty="0" smtClean="0"/>
              <a:t>, 2006: 1196).</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509120"/>
            <a:ext cx="8183880" cy="1096152"/>
          </a:xfrm>
        </p:spPr>
        <p:txBody>
          <a:bodyPr>
            <a:normAutofit fontScale="90000"/>
          </a:bodyPr>
          <a:lstStyle/>
          <a:p>
            <a:r>
              <a:rPr lang="ru-RU" sz="4000" dirty="0" smtClean="0"/>
              <a:t>Теория институциональных матриц (ТИМ)как объект критики</a:t>
            </a:r>
            <a:r>
              <a:rPr lang="ru-RU" dirty="0" smtClean="0"/>
              <a:t/>
            </a:r>
            <a:br>
              <a:rPr lang="ru-RU" dirty="0" smtClean="0"/>
            </a:br>
            <a:endParaRPr lang="ru-RU" dirty="0"/>
          </a:p>
        </p:txBody>
      </p:sp>
      <p:sp>
        <p:nvSpPr>
          <p:cNvPr id="3" name="Текст 2"/>
          <p:cNvSpPr>
            <a:spLocks noGrp="1"/>
          </p:cNvSpPr>
          <p:nvPr>
            <p:ph type="body" idx="1"/>
          </p:nvPr>
        </p:nvSpPr>
        <p:spPr/>
        <p:txBody>
          <a:bodyPr/>
          <a:lstStyle/>
          <a:p>
            <a:r>
              <a:rPr lang="ru-RU" dirty="0" smtClean="0"/>
              <a:t>(на основе дебатов в России и за рубежом)</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245544" cy="1051560"/>
          </a:xfrm>
        </p:spPr>
        <p:txBody>
          <a:bodyPr>
            <a:normAutofit fontScale="90000"/>
          </a:bodyPr>
          <a:lstStyle/>
          <a:p>
            <a:r>
              <a:rPr lang="ru-RU" dirty="0" smtClean="0"/>
              <a:t>Когнитивный (познавательный) диссонанс (</a:t>
            </a:r>
            <a:r>
              <a:rPr lang="en-US" dirty="0" smtClean="0"/>
              <a:t>Leon </a:t>
            </a:r>
            <a:r>
              <a:rPr lang="en-US" dirty="0" err="1" smtClean="0"/>
              <a:t>Festinger</a:t>
            </a:r>
            <a:r>
              <a:rPr lang="en-US" dirty="0" smtClean="0"/>
              <a:t>, 1919–1989) </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Тенденция личности отказываться от той информации, которая бросает вызов убеждениям, или вообще отрицать ее. </a:t>
            </a:r>
          </a:p>
          <a:p>
            <a:r>
              <a:rPr lang="ru-RU" dirty="0" smtClean="0"/>
              <a:t>Поэтому, на мой взгляд, новые теории, особенно в социальных науках, имеют своих потенциальных сторонников и оппонентов еще до того, как будут предъявлены. Изложение лишь помогает четче определиться с кругом концептуальных единомышленников или противников. </a:t>
            </a:r>
          </a:p>
          <a:p>
            <a:r>
              <a:rPr lang="ru-RU" dirty="0" smtClean="0"/>
              <a:t>Вряд ли можно кого-либо в чем-то убедить или переубедить. (</a:t>
            </a:r>
            <a:r>
              <a:rPr lang="ru-RU" sz="2100" dirty="0" smtClean="0"/>
              <a:t>Мои внуки, многому научившие меня, раз за разом демонстрируют, в том числе, и эту истину</a:t>
            </a:r>
            <a:r>
              <a:rPr lang="ru-RU" dirty="0" smtClean="0"/>
              <a:t>).</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73216"/>
            <a:ext cx="8183880" cy="105156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«Книгу, как известно, пишут двое – писатель и читатель».</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611560" y="0"/>
            <a:ext cx="7781200" cy="1368152"/>
          </a:xfrm>
        </p:spPr>
        <p:txBody>
          <a:bodyPr>
            <a:normAutofit/>
          </a:bodyPr>
          <a:lstStyle/>
          <a:p>
            <a:pPr>
              <a:buNone/>
            </a:pPr>
            <a:endParaRPr lang="ru-RU" sz="3600" b="1" dirty="0"/>
          </a:p>
        </p:txBody>
      </p:sp>
      <p:sp>
        <p:nvSpPr>
          <p:cNvPr id="7" name="Номер слайда 6"/>
          <p:cNvSpPr>
            <a:spLocks noGrp="1"/>
          </p:cNvSpPr>
          <p:nvPr>
            <p:ph type="sldNum" sz="quarter" idx="12"/>
          </p:nvPr>
        </p:nvSpPr>
        <p:spPr/>
        <p:txBody>
          <a:bodyPr/>
          <a:lstStyle/>
          <a:p>
            <a:fld id="{CE75FCE9-7AB7-4B9C-B9B9-DA8ACEEC08CD}" type="slidenum">
              <a:rPr lang="ru-RU" smtClean="0"/>
              <a:pPr/>
              <a:t>15</a:t>
            </a:fld>
            <a:endParaRPr lang="ru-RU"/>
          </a:p>
        </p:txBody>
      </p:sp>
      <p:pic>
        <p:nvPicPr>
          <p:cNvPr id="8" name="Содержимое 7" descr="Image result for чтение картинки"/>
          <p:cNvPicPr>
            <a:picLocks noGrp="1"/>
          </p:cNvPicPr>
          <p:nvPr>
            <p:ph sz="quarter" idx="4"/>
          </p:nvPr>
        </p:nvPicPr>
        <p:blipFill>
          <a:blip r:embed="rId2" cstate="print"/>
          <a:srcRect/>
          <a:stretch>
            <a:fillRect/>
          </a:stretch>
        </p:blipFill>
        <p:spPr bwMode="auto">
          <a:xfrm>
            <a:off x="2483768" y="1340768"/>
            <a:ext cx="3888605"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229200"/>
            <a:ext cx="8461568" cy="1051560"/>
          </a:xfrm>
        </p:spPr>
        <p:txBody>
          <a:bodyPr>
            <a:normAutofit fontScale="90000"/>
          </a:bodyPr>
          <a:lstStyle/>
          <a:p>
            <a:r>
              <a:rPr lang="ru-RU" dirty="0" smtClean="0"/>
              <a:t>Дебаты по поводу теории  институциональных матриц (ТИМ)</a:t>
            </a:r>
            <a:endParaRPr lang="ru-RU" dirty="0"/>
          </a:p>
        </p:txBody>
      </p:sp>
      <p:sp>
        <p:nvSpPr>
          <p:cNvPr id="3" name="Содержимое 2"/>
          <p:cNvSpPr>
            <a:spLocks noGrp="1"/>
          </p:cNvSpPr>
          <p:nvPr>
            <p:ph sz="half" idx="1"/>
          </p:nvPr>
        </p:nvSpPr>
        <p:spPr>
          <a:xfrm>
            <a:off x="4788024" y="548680"/>
            <a:ext cx="3931920" cy="4482824"/>
          </a:xfrm>
        </p:spPr>
        <p:txBody>
          <a:bodyPr>
            <a:normAutofit fontScale="25000" lnSpcReduction="20000"/>
          </a:bodyPr>
          <a:lstStyle/>
          <a:p>
            <a:pPr>
              <a:buNone/>
            </a:pPr>
            <a:r>
              <a:rPr lang="ru-RU" sz="4400" b="1" dirty="0" err="1" smtClean="0"/>
              <a:t>Николов</a:t>
            </a:r>
            <a:r>
              <a:rPr lang="ru-RU" sz="4400" b="1" dirty="0" smtClean="0"/>
              <a:t> И.</a:t>
            </a:r>
            <a:r>
              <a:rPr lang="ru-RU" sz="4400" dirty="0" smtClean="0"/>
              <a:t> </a:t>
            </a:r>
            <a:r>
              <a:rPr lang="ru-RU" sz="4400" b="1" dirty="0" smtClean="0"/>
              <a:t>2003.</a:t>
            </a:r>
            <a:r>
              <a:rPr lang="ru-RU" sz="4400" dirty="0" smtClean="0"/>
              <a:t> </a:t>
            </a:r>
            <a:r>
              <a:rPr lang="ru-RU" sz="4400" dirty="0" err="1" smtClean="0"/>
              <a:t>Глобалната</a:t>
            </a:r>
            <a:r>
              <a:rPr lang="ru-RU" sz="4400" dirty="0" smtClean="0"/>
              <a:t> </a:t>
            </a:r>
            <a:r>
              <a:rPr lang="ru-RU" sz="4400" dirty="0" err="1" smtClean="0"/>
              <a:t>икономика</a:t>
            </a:r>
            <a:r>
              <a:rPr lang="ru-RU" sz="4400" dirty="0" smtClean="0"/>
              <a:t> - теории и </a:t>
            </a:r>
            <a:r>
              <a:rPr lang="ru-RU" sz="4400" dirty="0" err="1" smtClean="0"/>
              <a:t>реалност</a:t>
            </a:r>
            <a:r>
              <a:rPr lang="ru-RU" sz="4400" dirty="0" smtClean="0"/>
              <a:t>. Глава </a:t>
            </a:r>
            <a:r>
              <a:rPr lang="ru-RU" sz="4400" dirty="0" err="1" smtClean="0"/>
              <a:t>единадесет</a:t>
            </a:r>
            <a:r>
              <a:rPr lang="ru-RU" sz="4400" dirty="0" smtClean="0"/>
              <a:t>. </a:t>
            </a:r>
            <a:r>
              <a:rPr lang="ru-RU" sz="4400" dirty="0" err="1" smtClean="0"/>
              <a:t>Институционалните</a:t>
            </a:r>
            <a:r>
              <a:rPr lang="ru-RU" sz="4400" dirty="0" smtClean="0"/>
              <a:t> </a:t>
            </a:r>
            <a:r>
              <a:rPr lang="ru-RU" sz="4400" dirty="0" err="1" smtClean="0"/>
              <a:t>матрици</a:t>
            </a:r>
            <a:r>
              <a:rPr lang="ru-RU" sz="4400" dirty="0" smtClean="0"/>
              <a:t> и </a:t>
            </a:r>
            <a:r>
              <a:rPr lang="ru-RU" sz="4400" dirty="0" err="1" smtClean="0"/>
              <a:t>развитето</a:t>
            </a:r>
            <a:r>
              <a:rPr lang="ru-RU" sz="4400" dirty="0" smtClean="0"/>
              <a:t> на </a:t>
            </a:r>
            <a:r>
              <a:rPr lang="ru-RU" sz="4400" dirty="0" err="1" smtClean="0"/>
              <a:t>Русия</a:t>
            </a:r>
            <a:r>
              <a:rPr lang="ru-RU" sz="4400" dirty="0" smtClean="0"/>
              <a:t> (книга на С. Кирдина). </a:t>
            </a:r>
            <a:r>
              <a:rPr lang="ru-RU" sz="4400" dirty="0" err="1" smtClean="0"/>
              <a:t>Изд</a:t>
            </a:r>
            <a:r>
              <a:rPr lang="en-US" sz="4400" dirty="0" smtClean="0"/>
              <a:t>. </a:t>
            </a:r>
            <a:r>
              <a:rPr lang="en-US" sz="4400" dirty="0" err="1" smtClean="0"/>
              <a:t>Cielda</a:t>
            </a:r>
            <a:r>
              <a:rPr lang="en-US" sz="4400" dirty="0" smtClean="0"/>
              <a:t>.</a:t>
            </a:r>
            <a:endParaRPr lang="ru-RU" sz="4400" dirty="0" smtClean="0"/>
          </a:p>
          <a:p>
            <a:pPr>
              <a:buNone/>
            </a:pPr>
            <a:r>
              <a:rPr lang="en-US" sz="4400" b="1" dirty="0" err="1" smtClean="0"/>
              <a:t>Zweyner</a:t>
            </a:r>
            <a:r>
              <a:rPr lang="en-US" sz="4400" b="1" dirty="0" smtClean="0"/>
              <a:t>, J.</a:t>
            </a:r>
            <a:r>
              <a:rPr lang="en-US" sz="4400" dirty="0" smtClean="0"/>
              <a:t> </a:t>
            </a:r>
            <a:r>
              <a:rPr lang="en-US" sz="4400" b="1" dirty="0" smtClean="0"/>
              <a:t>2008.</a:t>
            </a:r>
            <a:r>
              <a:rPr lang="en-US" sz="4400" dirty="0" smtClean="0"/>
              <a:t> Russian Economic Ideas since Perestroika: Between Path Dependence and Paradigm Shift // The History of Economic Thought. Series: The History of Economic Thought in Transitional Countries. Vol. 50, No 1.</a:t>
            </a:r>
            <a:endParaRPr lang="ru-RU" sz="4400" dirty="0" smtClean="0"/>
          </a:p>
          <a:p>
            <a:pPr>
              <a:buNone/>
            </a:pPr>
            <a:r>
              <a:rPr lang="en-US" sz="4400" b="1" dirty="0" smtClean="0"/>
              <a:t>Vincent B.,  </a:t>
            </a:r>
            <a:r>
              <a:rPr lang="en-US" sz="4400" b="1" dirty="0" err="1" smtClean="0"/>
              <a:t>Zweynerth</a:t>
            </a:r>
            <a:r>
              <a:rPr lang="en-US" sz="4400" b="1" dirty="0" smtClean="0"/>
              <a:t> J.</a:t>
            </a:r>
            <a:r>
              <a:rPr lang="en-US" sz="4400" dirty="0" smtClean="0"/>
              <a:t>  </a:t>
            </a:r>
            <a:r>
              <a:rPr lang="en-US" sz="4400" b="1" dirty="0" smtClean="0"/>
              <a:t>2008.</a:t>
            </a:r>
            <a:r>
              <a:rPr lang="en-US" sz="4400" dirty="0" smtClean="0"/>
              <a:t> Economics in Russia: studies in intellectual history.  </a:t>
            </a:r>
            <a:r>
              <a:rPr lang="en-US" sz="4400" dirty="0" err="1" smtClean="0"/>
              <a:t>Ashgate</a:t>
            </a:r>
            <a:r>
              <a:rPr lang="en-US" sz="4400" dirty="0" smtClean="0"/>
              <a:t> Publishing, Ltd. 198 p.</a:t>
            </a:r>
            <a:endParaRPr lang="ru-RU" sz="4400" dirty="0" smtClean="0"/>
          </a:p>
          <a:p>
            <a:pPr>
              <a:buNone/>
            </a:pPr>
            <a:r>
              <a:rPr lang="en-US" sz="4400" b="1" dirty="0" err="1" smtClean="0"/>
              <a:t>Laurynas</a:t>
            </a:r>
            <a:r>
              <a:rPr lang="en-US" sz="4400" b="1" dirty="0" smtClean="0"/>
              <a:t> J.</a:t>
            </a:r>
            <a:r>
              <a:rPr lang="en-US" sz="4400" dirty="0" smtClean="0"/>
              <a:t> </a:t>
            </a:r>
            <a:r>
              <a:rPr lang="en-US" sz="4400" b="1" dirty="0" smtClean="0"/>
              <a:t>2009.</a:t>
            </a:r>
            <a:r>
              <a:rPr lang="en-US" sz="4400" dirty="0" smtClean="0"/>
              <a:t>  </a:t>
            </a:r>
            <a:r>
              <a:rPr lang="en-US" sz="4400" dirty="0" err="1" smtClean="0"/>
              <a:t>Struktūrosir</a:t>
            </a:r>
            <a:r>
              <a:rPr lang="en-US" sz="4400" dirty="0" smtClean="0"/>
              <a:t> </a:t>
            </a:r>
            <a:r>
              <a:rPr lang="en-US" sz="4400" dirty="0" err="1" smtClean="0"/>
              <a:t>jų</a:t>
            </a:r>
            <a:r>
              <a:rPr lang="en-US" sz="4400" dirty="0" smtClean="0"/>
              <a:t> </a:t>
            </a:r>
            <a:r>
              <a:rPr lang="en-US" sz="4400" dirty="0" err="1" smtClean="0"/>
              <a:t>persidengimas</a:t>
            </a:r>
            <a:r>
              <a:rPr lang="en-US" sz="4400" dirty="0" smtClean="0"/>
              <a:t>: </a:t>
            </a:r>
            <a:r>
              <a:rPr lang="en-US" sz="4400" dirty="0" err="1" smtClean="0"/>
              <a:t>teorija</a:t>
            </a:r>
            <a:r>
              <a:rPr lang="en-US" sz="4400" dirty="0" smtClean="0"/>
              <a:t> </a:t>
            </a:r>
            <a:r>
              <a:rPr lang="en-US" sz="4400" dirty="0" err="1" smtClean="0"/>
              <a:t>ir</a:t>
            </a:r>
            <a:r>
              <a:rPr lang="en-US" sz="4400" dirty="0" smtClean="0"/>
              <a:t> </a:t>
            </a:r>
            <a:r>
              <a:rPr lang="en-US" sz="4400" dirty="0" err="1" smtClean="0"/>
              <a:t>praktika</a:t>
            </a:r>
            <a:r>
              <a:rPr lang="en-US" sz="4400" dirty="0" smtClean="0"/>
              <a:t>. //</a:t>
            </a:r>
            <a:r>
              <a:rPr lang="en-US" sz="4400" dirty="0" err="1" smtClean="0"/>
              <a:t>Politologija</a:t>
            </a:r>
            <a:r>
              <a:rPr lang="en-US" sz="4400" dirty="0" smtClean="0"/>
              <a:t> . 2 (54). </a:t>
            </a:r>
            <a:endParaRPr lang="ru-RU" sz="4400" dirty="0" smtClean="0"/>
          </a:p>
          <a:p>
            <a:pPr>
              <a:buNone/>
            </a:pPr>
            <a:r>
              <a:rPr lang="en-US" sz="4400" b="1" dirty="0" err="1" smtClean="0"/>
              <a:t>Kondratienė</a:t>
            </a:r>
            <a:r>
              <a:rPr lang="en-US" sz="4400" b="1" dirty="0" smtClean="0"/>
              <a:t>  V.</a:t>
            </a:r>
            <a:r>
              <a:rPr lang="en-US" sz="4400" dirty="0" smtClean="0"/>
              <a:t> </a:t>
            </a:r>
            <a:r>
              <a:rPr lang="en-US" sz="4400" b="1" dirty="0" smtClean="0"/>
              <a:t>2013.</a:t>
            </a:r>
            <a:r>
              <a:rPr lang="en-US" sz="4400" dirty="0" smtClean="0"/>
              <a:t> </a:t>
            </a:r>
            <a:r>
              <a:rPr lang="en-US" sz="4400" dirty="0" err="1" smtClean="0"/>
              <a:t>Subsidiarumo</a:t>
            </a:r>
            <a:r>
              <a:rPr lang="en-US" sz="4400" dirty="0" smtClean="0"/>
              <a:t> </a:t>
            </a:r>
            <a:r>
              <a:rPr lang="en-US" sz="4400" dirty="0" err="1" smtClean="0"/>
              <a:t>principas</a:t>
            </a:r>
            <a:r>
              <a:rPr lang="en-US" sz="4400" dirty="0" smtClean="0"/>
              <a:t> </a:t>
            </a:r>
            <a:r>
              <a:rPr lang="en-US" sz="4400" dirty="0" err="1" smtClean="0"/>
              <a:t>kaip</a:t>
            </a:r>
            <a:r>
              <a:rPr lang="en-US" sz="4400" dirty="0" smtClean="0"/>
              <a:t> </a:t>
            </a:r>
            <a:r>
              <a:rPr lang="en-US" sz="4400" dirty="0" err="1" smtClean="0"/>
              <a:t>priemonė</a:t>
            </a:r>
            <a:r>
              <a:rPr lang="en-US" sz="4400" dirty="0" smtClean="0"/>
              <a:t>: </a:t>
            </a:r>
            <a:r>
              <a:rPr lang="en-US" sz="4400" dirty="0" err="1" smtClean="0"/>
              <a:t>civilizacijų</a:t>
            </a:r>
            <a:r>
              <a:rPr lang="en-US" sz="4400" dirty="0" smtClean="0"/>
              <a:t> </a:t>
            </a:r>
            <a:r>
              <a:rPr lang="en-US" sz="4400" dirty="0" err="1" smtClean="0"/>
              <a:t>tapatumui</a:t>
            </a:r>
            <a:r>
              <a:rPr lang="en-US" sz="4400" dirty="0" smtClean="0"/>
              <a:t> </a:t>
            </a:r>
            <a:r>
              <a:rPr lang="en-US" sz="4400" dirty="0" err="1" smtClean="0"/>
              <a:t>suvokti</a:t>
            </a:r>
            <a:r>
              <a:rPr lang="en-US" sz="4400" dirty="0" smtClean="0"/>
              <a:t>. / </a:t>
            </a:r>
            <a:r>
              <a:rPr lang="en-US" sz="4400" dirty="0" err="1" smtClean="0"/>
              <a:t>Pradžia</a:t>
            </a:r>
            <a:r>
              <a:rPr lang="en-US" sz="4400" dirty="0" smtClean="0"/>
              <a:t>. Tomas 5, </a:t>
            </a:r>
            <a:r>
              <a:rPr lang="en-US" sz="4400" dirty="0" err="1" smtClean="0"/>
              <a:t>Numeris</a:t>
            </a:r>
            <a:r>
              <a:rPr lang="en-US" sz="4400" dirty="0" smtClean="0"/>
              <a:t> 3 (2013). // Societal Studies. No. 5(3) </a:t>
            </a:r>
            <a:endParaRPr lang="ru-RU" sz="4400" dirty="0" smtClean="0"/>
          </a:p>
          <a:p>
            <a:pPr>
              <a:buNone/>
            </a:pPr>
            <a:r>
              <a:rPr lang="en-US" sz="4400" b="1" dirty="0" err="1" smtClean="0"/>
              <a:t>Sandstrom</a:t>
            </a:r>
            <a:r>
              <a:rPr lang="en-US" sz="4400" b="1" dirty="0" smtClean="0"/>
              <a:t> G.</a:t>
            </a:r>
            <a:r>
              <a:rPr lang="en-US" sz="4400" dirty="0" smtClean="0"/>
              <a:t> </a:t>
            </a:r>
            <a:r>
              <a:rPr lang="en-US" sz="4400" b="1" dirty="0" smtClean="0"/>
              <a:t>2014</a:t>
            </a:r>
            <a:r>
              <a:rPr lang="en-US" sz="4400" dirty="0" smtClean="0"/>
              <a:t>. Instead of capitalism vs. socialism: a proportion-seeking review of two contemporary approaches in China and Russia” // International </a:t>
            </a:r>
            <a:r>
              <a:rPr lang="ru-RU" sz="4400" dirty="0" smtClean="0"/>
              <a:t> </a:t>
            </a:r>
            <a:r>
              <a:rPr lang="en-US" sz="4400" dirty="0" smtClean="0"/>
              <a:t>Journal of Decision Ethics. Summer. Vol. IX.2. </a:t>
            </a:r>
            <a:endParaRPr lang="ru-RU" sz="4400" dirty="0" smtClean="0"/>
          </a:p>
          <a:p>
            <a:pPr>
              <a:buNone/>
            </a:pPr>
            <a:r>
              <a:rPr lang="en-US" sz="4400" b="1" dirty="0" err="1" smtClean="0"/>
              <a:t>Hyden</a:t>
            </a:r>
            <a:r>
              <a:rPr lang="en-US" sz="4400" b="1" dirty="0" smtClean="0"/>
              <a:t> G. 2017.</a:t>
            </a:r>
            <a:r>
              <a:rPr lang="en-US" sz="4400" dirty="0" smtClean="0"/>
              <a:t> An Evaluation of Institutional Matrices Theory which was Designed to Illustrate Differences between Russian and Western Political Economies.  // Journal of Economic Issues</a:t>
            </a:r>
            <a:r>
              <a:rPr lang="ru-RU" sz="4400" dirty="0" smtClean="0"/>
              <a:t>.</a:t>
            </a:r>
            <a:r>
              <a:rPr lang="en-US" sz="4400" dirty="0" smtClean="0"/>
              <a:t> </a:t>
            </a:r>
            <a:r>
              <a:rPr lang="en-US" sz="4400" dirty="0" err="1" smtClean="0"/>
              <a:t>Vol</a:t>
            </a:r>
            <a:r>
              <a:rPr lang="ru-RU" sz="4400" dirty="0" smtClean="0"/>
              <a:t>. 51. №  2.</a:t>
            </a:r>
          </a:p>
          <a:p>
            <a:pPr>
              <a:buNone/>
            </a:pPr>
            <a:r>
              <a:rPr lang="ru-RU" sz="4400" dirty="0" smtClean="0"/>
              <a:t>…</a:t>
            </a:r>
          </a:p>
          <a:p>
            <a:endParaRPr lang="ru-RU" dirty="0"/>
          </a:p>
        </p:txBody>
      </p:sp>
      <p:sp>
        <p:nvSpPr>
          <p:cNvPr id="4" name="Содержимое 3"/>
          <p:cNvSpPr>
            <a:spLocks noGrp="1"/>
          </p:cNvSpPr>
          <p:nvPr>
            <p:ph sz="half" idx="2"/>
          </p:nvPr>
        </p:nvSpPr>
        <p:spPr>
          <a:xfrm>
            <a:off x="611560" y="476672"/>
            <a:ext cx="3931920" cy="4389120"/>
          </a:xfrm>
        </p:spPr>
        <p:txBody>
          <a:bodyPr>
            <a:normAutofit fontScale="25000" lnSpcReduction="20000"/>
          </a:bodyPr>
          <a:lstStyle/>
          <a:p>
            <a:pPr>
              <a:buNone/>
            </a:pPr>
            <a:r>
              <a:rPr lang="ru-RU" sz="4400" b="1" dirty="0" err="1" smtClean="0"/>
              <a:t>Терин</a:t>
            </a:r>
            <a:r>
              <a:rPr lang="ru-RU" sz="4400" b="1" dirty="0" smtClean="0"/>
              <a:t> Д. Ф. 2001. </a:t>
            </a:r>
            <a:r>
              <a:rPr lang="ru-RU" sz="4400" dirty="0" smtClean="0"/>
              <a:t>"Запад" и "Восток" в институциональном подходе к цивилизации" / Социологический журнал, 2001, № 4.  </a:t>
            </a:r>
          </a:p>
          <a:p>
            <a:pPr>
              <a:buNone/>
            </a:pPr>
            <a:r>
              <a:rPr lang="ru-RU" sz="4400" b="1" dirty="0" smtClean="0"/>
              <a:t>Романовский Н.В. 2003. </a:t>
            </a:r>
            <a:r>
              <a:rPr lang="ru-RU" sz="4400" dirty="0" smtClean="0"/>
              <a:t>Сталинизм и теория институциональных матриц // Социологические исследования. № 5. </a:t>
            </a:r>
            <a:endParaRPr lang="ru-RU" sz="4400" b="1" dirty="0" smtClean="0"/>
          </a:p>
          <a:p>
            <a:pPr>
              <a:buNone/>
            </a:pPr>
            <a:r>
              <a:rPr lang="ru-RU" sz="4400" b="1" dirty="0" smtClean="0"/>
              <a:t>Ядов В.А. 2003.</a:t>
            </a:r>
            <a:r>
              <a:rPr lang="ru-RU" sz="4400" dirty="0" smtClean="0"/>
              <a:t>  Возможности совмещения теоретических парадигм в социологии.// Социологический журнал. № 3. </a:t>
            </a:r>
          </a:p>
          <a:p>
            <a:pPr>
              <a:buNone/>
            </a:pPr>
            <a:r>
              <a:rPr lang="ru-RU" sz="4400" b="1" dirty="0" err="1" smtClean="0"/>
              <a:t>Цирель</a:t>
            </a:r>
            <a:r>
              <a:rPr lang="ru-RU" sz="4400" b="1" dirty="0" smtClean="0"/>
              <a:t> С. В. 2003.</a:t>
            </a:r>
            <a:r>
              <a:rPr lang="ru-RU" sz="4400" dirty="0" smtClean="0"/>
              <a:t> Еще раз о теории институциональных матриц // Социологические исследования. № 10. </a:t>
            </a:r>
          </a:p>
          <a:p>
            <a:pPr>
              <a:buNone/>
            </a:pPr>
            <a:r>
              <a:rPr lang="ru-RU" sz="4400" b="1" dirty="0" smtClean="0"/>
              <a:t>Ясин Е.Г. 2005.</a:t>
            </a:r>
            <a:r>
              <a:rPr lang="ru-RU" sz="4400" dirty="0" smtClean="0"/>
              <a:t> Приживется ли демократия в России // М: Новое издательство.</a:t>
            </a:r>
          </a:p>
          <a:p>
            <a:pPr>
              <a:buNone/>
            </a:pPr>
            <a:r>
              <a:rPr lang="ru-RU" sz="4400" b="1" dirty="0" smtClean="0"/>
              <a:t>Бессонова О.Э. 2007. </a:t>
            </a:r>
            <a:r>
              <a:rPr lang="ru-RU" sz="4400" dirty="0" smtClean="0"/>
              <a:t>Феномен теории институциональных матриц: реставрация устаревшей парадигмы // Экономическая наука современной России. № 2(37),.</a:t>
            </a:r>
          </a:p>
          <a:p>
            <a:pPr>
              <a:buNone/>
            </a:pPr>
            <a:r>
              <a:rPr lang="ru-RU" sz="4400" b="1" dirty="0" smtClean="0"/>
              <a:t>Филиппова И.Г. 2011</a:t>
            </a:r>
            <a:r>
              <a:rPr lang="ru-RU" sz="4400" dirty="0" smtClean="0"/>
              <a:t>. Институциональная матрица: отказ от экономического детерминизма. // ВІСНИК СХІДНОУКРАЇНСЬКОГО НАЦІОНАЛЬНОГО УНІВЕРСИТЕТУ </a:t>
            </a:r>
            <a:r>
              <a:rPr lang="ru-RU" sz="4400" dirty="0" err="1" smtClean="0"/>
              <a:t>імені</a:t>
            </a:r>
            <a:r>
              <a:rPr lang="ru-RU" sz="4400" dirty="0" smtClean="0"/>
              <a:t> ВОЛОДИМИРА ДАЛЯ № 8(162) Ч.1. </a:t>
            </a:r>
          </a:p>
          <a:p>
            <a:pPr>
              <a:buNone/>
            </a:pPr>
            <a:r>
              <a:rPr lang="ru-RU" sz="4400" b="1" dirty="0" smtClean="0"/>
              <a:t>Черныш М. Ф. 2015</a:t>
            </a:r>
            <a:r>
              <a:rPr lang="ru-RU" sz="4400" i="1" dirty="0" smtClean="0"/>
              <a:t>. </a:t>
            </a:r>
            <a:r>
              <a:rPr lang="ru-RU" sz="4400" dirty="0" smtClean="0"/>
              <a:t>Теория институциональных матриц: критический анализ // Социологические исследования. № 10.</a:t>
            </a:r>
          </a:p>
          <a:p>
            <a:pPr>
              <a:buNone/>
            </a:pPr>
            <a:r>
              <a:rPr lang="ru-RU" sz="4400" b="1" dirty="0" smtClean="0"/>
              <a:t>Нестеров А.К. 2016</a:t>
            </a:r>
            <a:r>
              <a:rPr lang="ru-RU" sz="4400" dirty="0" smtClean="0"/>
              <a:t>. Институциональные матрицы.// Образовательная энциклопедия </a:t>
            </a:r>
            <a:r>
              <a:rPr lang="ru-RU" sz="4400" dirty="0" err="1" smtClean="0"/>
              <a:t>ODiplom.ru</a:t>
            </a:r>
            <a:r>
              <a:rPr lang="ru-RU" sz="4400" dirty="0" smtClean="0"/>
              <a:t>  </a:t>
            </a:r>
          </a:p>
          <a:p>
            <a:pPr>
              <a:buNone/>
            </a:pPr>
            <a:r>
              <a:rPr lang="ru-RU" sz="4400" dirty="0" smtClean="0"/>
              <a:t>…</a:t>
            </a:r>
          </a:p>
          <a:p>
            <a:pPr>
              <a:buNone/>
            </a:pPr>
            <a:endParaRPr lang="ru-RU" sz="3400" b="1" dirty="0" smtClean="0"/>
          </a:p>
          <a:p>
            <a:endParaRPr lang="ru-RU" dirty="0"/>
          </a:p>
        </p:txBody>
      </p:sp>
      <p:sp>
        <p:nvSpPr>
          <p:cNvPr id="5" name="Номер слайда 4"/>
          <p:cNvSpPr>
            <a:spLocks noGrp="1"/>
          </p:cNvSpPr>
          <p:nvPr>
            <p:ph type="sldNum" sz="quarter" idx="12"/>
          </p:nvPr>
        </p:nvSpPr>
        <p:spPr/>
        <p:txBody>
          <a:bodyPr/>
          <a:lstStyle/>
          <a:p>
            <a:fld id="{CE75FCE9-7AB7-4B9C-B9B9-DA8ACEEC08CD}" type="slidenum">
              <a:rPr lang="ru-RU" smtClean="0"/>
              <a:pPr/>
              <a:t>16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51" presetID="7" presetClass="entr" presetSubtype="4" fill="hold" nodeType="with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 calcmode="lin" valueType="num">
                                      <p:cBhvr additive="base">
                                        <p:cTn id="5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55" presetID="7" presetClass="entr" presetSubtype="4"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59" presetID="7" presetClass="entr" presetSubtype="4"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63" presetID="7" presetClass="entr" presetSubtype="4"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additive="base">
                                        <p:cTn id="6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67" presetID="7" presetClass="entr" presetSubtype="4" fill="hold" nodeType="with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additive="base">
                                        <p:cTn id="69"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0"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71" presetID="7" presetClass="entr" presetSubtype="4" fill="hold" nodeType="with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additive="base">
                                        <p:cTn id="73"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Критический </a:t>
            </a:r>
            <a:r>
              <a:rPr lang="ru-RU" dirty="0" err="1" smtClean="0"/>
              <a:t>дискурс</a:t>
            </a:r>
            <a:r>
              <a:rPr lang="ru-RU" dirty="0" smtClean="0"/>
              <a:t>: </a:t>
            </a:r>
            <a:r>
              <a:rPr lang="en-US" dirty="0" smtClean="0"/>
              <a:t>case-study</a:t>
            </a:r>
            <a:endParaRPr lang="ru-RU" dirty="0"/>
          </a:p>
        </p:txBody>
      </p:sp>
      <p:sp>
        <p:nvSpPr>
          <p:cNvPr id="3" name="Содержимое 2"/>
          <p:cNvSpPr>
            <a:spLocks noGrp="1"/>
          </p:cNvSpPr>
          <p:nvPr>
            <p:ph idx="1"/>
          </p:nvPr>
        </p:nvSpPr>
        <p:spPr/>
        <p:txBody>
          <a:bodyPr>
            <a:normAutofit/>
          </a:bodyPr>
          <a:lstStyle/>
          <a:p>
            <a:r>
              <a:rPr lang="ru-RU" dirty="0" smtClean="0"/>
              <a:t>На основе множества текстов представляется интересная возможность проанализировать те паттерны, на которых строится критический анализ. </a:t>
            </a:r>
            <a:endParaRPr lang="ru-RU" dirty="0" smtClean="0"/>
          </a:p>
          <a:p>
            <a:r>
              <a:rPr lang="ru-RU" dirty="0" smtClean="0"/>
              <a:t>Дебаты </a:t>
            </a:r>
            <a:r>
              <a:rPr lang="ru-RU" dirty="0" smtClean="0"/>
              <a:t>по поводу теории институциональных матриц рассматриваются как своего рода кейс по заявленной теме.  </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критик</a:t>
            </a:r>
            <a:endParaRPr lang="ru-RU" dirty="0"/>
          </a:p>
        </p:txBody>
      </p:sp>
      <p:sp>
        <p:nvSpPr>
          <p:cNvPr id="3" name="Текст 2"/>
          <p:cNvSpPr>
            <a:spLocks noGrp="1"/>
          </p:cNvSpPr>
          <p:nvPr>
            <p:ph type="body" idx="1"/>
          </p:nvPr>
        </p:nvSpPr>
        <p:spPr/>
        <p:txBody>
          <a:bodyPr/>
          <a:lstStyle/>
          <a:p>
            <a:r>
              <a:rPr lang="ru-RU" dirty="0" smtClean="0"/>
              <a:t>(«рассудительная» , «наступательная», </a:t>
            </a:r>
            <a:r>
              <a:rPr lang="en-US" i="1" dirty="0" smtClean="0"/>
              <a:t>camouflage</a:t>
            </a:r>
            <a:r>
              <a:rPr lang="ru-RU" dirty="0" smtClean="0"/>
              <a:t>-стратегия)</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«Рассудительная» критика</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Рассудительная критика опирается на понимающие стратегии научной </a:t>
            </a:r>
            <a:r>
              <a:rPr lang="ru-RU" dirty="0" smtClean="0"/>
              <a:t>коммуникации (кооперативная, ориентированная  на сотрудничество, предполагает доверие).</a:t>
            </a:r>
            <a:endParaRPr lang="en-US" dirty="0" smtClean="0"/>
          </a:p>
          <a:p>
            <a:r>
              <a:rPr lang="ru-RU" dirty="0" smtClean="0"/>
              <a:t>Интерпретация </a:t>
            </a:r>
            <a:r>
              <a:rPr lang="ru-RU" dirty="0" smtClean="0"/>
              <a:t>– при очевидной свободе читателя, </a:t>
            </a:r>
            <a:r>
              <a:rPr lang="ru-RU" dirty="0" smtClean="0"/>
              <a:t>- означает «декодирование </a:t>
            </a:r>
            <a:r>
              <a:rPr lang="ru-RU" dirty="0" smtClean="0"/>
              <a:t>смысла, воплощенного в тексте», </a:t>
            </a:r>
            <a:r>
              <a:rPr lang="ru-RU" dirty="0" smtClean="0"/>
              <a:t>но </a:t>
            </a:r>
            <a:r>
              <a:rPr lang="ru-RU" dirty="0" smtClean="0"/>
              <a:t>не произвольную  трактовку или искажение этого </a:t>
            </a:r>
            <a:r>
              <a:rPr lang="ru-RU" dirty="0" smtClean="0"/>
              <a:t>смысла.</a:t>
            </a:r>
          </a:p>
          <a:p>
            <a:r>
              <a:rPr lang="ru-RU" dirty="0" smtClean="0"/>
              <a:t>Такая критика стимулирует размышления критикуемых авторов.</a:t>
            </a:r>
            <a:endParaRPr lang="ru-RU" dirty="0" smtClean="0"/>
          </a:p>
          <a:p>
            <a:endParaRPr lang="ru-RU" dirty="0" smtClean="0"/>
          </a:p>
          <a:p>
            <a:endParaRPr lang="ru-RU" dirty="0" smtClean="0"/>
          </a:p>
        </p:txBody>
      </p:sp>
      <p:sp>
        <p:nvSpPr>
          <p:cNvPr id="4" name="Номер слайда 3"/>
          <p:cNvSpPr>
            <a:spLocks noGrp="1"/>
          </p:cNvSpPr>
          <p:nvPr>
            <p:ph type="sldNum" sz="quarter" idx="12"/>
          </p:nvPr>
        </p:nvSpPr>
        <p:spPr/>
        <p:txBody>
          <a:bodyPr/>
          <a:lstStyle/>
          <a:p>
            <a:fld id="{CE75FCE9-7AB7-4B9C-B9B9-DA8ACEEC08CD}" type="slidenum">
              <a:rPr lang="ru-RU" smtClean="0"/>
              <a:pPr/>
              <a:t>19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Мотивация </a:t>
            </a:r>
            <a:endParaRPr lang="ru-RU" dirty="0"/>
          </a:p>
        </p:txBody>
      </p:sp>
      <p:sp>
        <p:nvSpPr>
          <p:cNvPr id="3" name="Содержимое 2"/>
          <p:cNvSpPr>
            <a:spLocks noGrp="1"/>
          </p:cNvSpPr>
          <p:nvPr>
            <p:ph idx="1"/>
          </p:nvPr>
        </p:nvSpPr>
        <p:spPr>
          <a:xfrm>
            <a:off x="539552" y="548680"/>
            <a:ext cx="8183880" cy="4620000"/>
          </a:xfrm>
        </p:spPr>
        <p:txBody>
          <a:bodyPr>
            <a:normAutofit fontScale="70000" lnSpcReduction="20000"/>
          </a:bodyPr>
          <a:lstStyle/>
          <a:p>
            <a:pPr lvl="0"/>
            <a:r>
              <a:rPr lang="ru-RU" sz="3400" dirty="0" smtClean="0"/>
              <a:t>История, случившаяся в городе Чикаго в январе 2017 года. </a:t>
            </a:r>
            <a:endParaRPr lang="ru-RU" sz="3400" dirty="0" smtClean="0"/>
          </a:p>
          <a:p>
            <a:pPr lvl="0"/>
            <a:endParaRPr lang="ru-RU" sz="3400" dirty="0" smtClean="0"/>
          </a:p>
          <a:p>
            <a:pPr>
              <a:buNone/>
            </a:pPr>
            <a:r>
              <a:rPr lang="ru-RU" dirty="0" smtClean="0"/>
              <a:t>(очередная конференция Ассоциации эволюционной экономики (</a:t>
            </a:r>
            <a:r>
              <a:rPr lang="en-US" dirty="0" smtClean="0"/>
              <a:t>AFEE</a:t>
            </a:r>
            <a:r>
              <a:rPr lang="ru-RU" dirty="0" smtClean="0"/>
              <a:t>), проводимая «под зонтиком» </a:t>
            </a:r>
            <a:r>
              <a:rPr lang="en-US" dirty="0" smtClean="0"/>
              <a:t>ASSA</a:t>
            </a:r>
            <a:r>
              <a:rPr lang="ru-RU" dirty="0" smtClean="0"/>
              <a:t> (</a:t>
            </a:r>
            <a:r>
              <a:rPr lang="en-US" dirty="0" smtClean="0"/>
              <a:t>Allied Social Science Association</a:t>
            </a:r>
            <a:r>
              <a:rPr lang="ru-RU" dirty="0" smtClean="0"/>
              <a:t>) - крупнейшей американской Объединенной ассоциации общественных наук</a:t>
            </a:r>
          </a:p>
          <a:p>
            <a:pPr>
              <a:buNone/>
            </a:pPr>
            <a:r>
              <a:rPr lang="ru-RU" dirty="0" smtClean="0"/>
              <a:t>Доклад </a:t>
            </a:r>
            <a:r>
              <a:rPr lang="ru-RU" dirty="0" err="1" smtClean="0"/>
              <a:t>проф</a:t>
            </a:r>
            <a:r>
              <a:rPr lang="en-US" dirty="0" smtClean="0"/>
              <a:t>. </a:t>
            </a:r>
            <a:r>
              <a:rPr lang="ru-RU" dirty="0" err="1" smtClean="0"/>
              <a:t>Хайдена</a:t>
            </a:r>
            <a:r>
              <a:rPr lang="en-US" dirty="0" smtClean="0"/>
              <a:t> (Gregory </a:t>
            </a:r>
            <a:r>
              <a:rPr lang="en-US" dirty="0" err="1" smtClean="0"/>
              <a:t>Hyden</a:t>
            </a:r>
            <a:r>
              <a:rPr lang="en-US" dirty="0" smtClean="0"/>
              <a:t>) «An Evaluation of Institutional Matrices Theory which was Designed to Illustrate Differences between Russian and Western Political Economies» («</a:t>
            </a:r>
            <a:r>
              <a:rPr lang="ru-RU" dirty="0" smtClean="0"/>
              <a:t>Оценка теории институциональных матриц с целью</a:t>
            </a:r>
            <a:r>
              <a:rPr lang="en-US" dirty="0" smtClean="0"/>
              <a:t>  </a:t>
            </a:r>
            <a:r>
              <a:rPr lang="ru-RU" dirty="0" smtClean="0"/>
              <a:t>показать  различия между российской и западной политическими  экономиями») , опубликован в “</a:t>
            </a:r>
            <a:r>
              <a:rPr lang="ru-RU" dirty="0" err="1" smtClean="0"/>
              <a:t>Journal</a:t>
            </a:r>
            <a:r>
              <a:rPr lang="ru-RU" dirty="0" smtClean="0"/>
              <a:t> </a:t>
            </a:r>
            <a:r>
              <a:rPr lang="ru-RU" dirty="0" err="1" smtClean="0"/>
              <a:t>of</a:t>
            </a:r>
            <a:r>
              <a:rPr lang="ru-RU" dirty="0" smtClean="0"/>
              <a:t> </a:t>
            </a:r>
            <a:r>
              <a:rPr lang="ru-RU" dirty="0" err="1" smtClean="0"/>
              <a:t>Economic</a:t>
            </a:r>
            <a:r>
              <a:rPr lang="ru-RU" dirty="0" smtClean="0"/>
              <a:t> </a:t>
            </a:r>
            <a:r>
              <a:rPr lang="ru-RU" dirty="0" err="1" smtClean="0"/>
              <a:t>Issues</a:t>
            </a:r>
            <a:r>
              <a:rPr lang="ru-RU" dirty="0" smtClean="0"/>
              <a:t>”, 2017. </a:t>
            </a:r>
            <a:r>
              <a:rPr lang="en-US" dirty="0" smtClean="0"/>
              <a:t>Vol. 51. №  2. Pp. 467-475</a:t>
            </a:r>
            <a:r>
              <a:rPr lang="ru-RU" dirty="0" smtClean="0"/>
              <a:t>. </a:t>
            </a:r>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Фокусированность</a:t>
            </a:r>
            <a:r>
              <a:rPr lang="ru-RU" dirty="0" smtClean="0"/>
              <a:t> «рассудительной» критики</a:t>
            </a:r>
            <a:endParaRPr lang="ru-RU" dirty="0"/>
          </a:p>
        </p:txBody>
      </p:sp>
      <p:sp>
        <p:nvSpPr>
          <p:cNvPr id="3" name="Текст 2"/>
          <p:cNvSpPr>
            <a:spLocks noGrp="1"/>
          </p:cNvSpPr>
          <p:nvPr>
            <p:ph type="body" idx="1"/>
          </p:nvPr>
        </p:nvSpPr>
        <p:spPr>
          <a:xfrm>
            <a:off x="611560" y="1052736"/>
            <a:ext cx="3931920" cy="504130"/>
          </a:xfrm>
        </p:spPr>
        <p:txBody>
          <a:bodyPr>
            <a:normAutofit/>
          </a:bodyPr>
          <a:lstStyle/>
          <a:p>
            <a:r>
              <a:rPr lang="ru-RU" sz="800" b="0" dirty="0" smtClean="0"/>
              <a:t>Фотография А.И. Волынского, 2017</a:t>
            </a:r>
            <a:endParaRPr lang="ru-RU" sz="800" b="0" dirty="0"/>
          </a:p>
        </p:txBody>
      </p:sp>
      <p:sp>
        <p:nvSpPr>
          <p:cNvPr id="4" name="Текст 3"/>
          <p:cNvSpPr>
            <a:spLocks noGrp="1"/>
          </p:cNvSpPr>
          <p:nvPr>
            <p:ph type="body" sz="half" idx="3"/>
          </p:nvPr>
        </p:nvSpPr>
        <p:spPr/>
        <p:txBody>
          <a:bodyPr/>
          <a:lstStyle/>
          <a:p>
            <a:endParaRPr lang="ru-RU"/>
          </a:p>
        </p:txBody>
      </p:sp>
      <p:sp>
        <p:nvSpPr>
          <p:cNvPr id="6" name="Содержимое 5"/>
          <p:cNvSpPr>
            <a:spLocks noGrp="1"/>
          </p:cNvSpPr>
          <p:nvPr>
            <p:ph sz="quarter" idx="4"/>
          </p:nvPr>
        </p:nvSpPr>
        <p:spPr>
          <a:xfrm>
            <a:off x="4716016" y="980728"/>
            <a:ext cx="3931920" cy="3853408"/>
          </a:xfrm>
        </p:spPr>
        <p:txBody>
          <a:bodyPr>
            <a:normAutofit fontScale="77500" lnSpcReduction="20000"/>
          </a:bodyPr>
          <a:lstStyle/>
          <a:p>
            <a:r>
              <a:rPr lang="ru-RU" dirty="0" smtClean="0"/>
              <a:t>«Рассудительная» критика, как правило, четко фокусирована.  Она направлена на анализ конкретных аспектов рассматриваемых концепций,  внимательное рассмотрение тех положений,  которые представляются методологически уязвимыми или недостаточно  доказанными. Речь не идет об отрицании концепций как таковых.</a:t>
            </a:r>
            <a:endParaRPr lang="ru-RU" dirty="0"/>
          </a:p>
        </p:txBody>
      </p:sp>
      <p:sp>
        <p:nvSpPr>
          <p:cNvPr id="8" name="Номер слайда 7"/>
          <p:cNvSpPr>
            <a:spLocks noGrp="1"/>
          </p:cNvSpPr>
          <p:nvPr>
            <p:ph type="sldNum" sz="quarter" idx="12"/>
          </p:nvPr>
        </p:nvSpPr>
        <p:spPr/>
        <p:txBody>
          <a:bodyPr/>
          <a:lstStyle/>
          <a:p>
            <a:fld id="{CE75FCE9-7AB7-4B9C-B9B9-DA8ACEEC08CD}" type="slidenum">
              <a:rPr lang="ru-RU" smtClean="0"/>
              <a:pPr/>
              <a:t>20</a:t>
            </a:fld>
            <a:endParaRPr lang="ru-RU"/>
          </a:p>
        </p:txBody>
      </p:sp>
      <p:pic>
        <p:nvPicPr>
          <p:cNvPr id="1026" name="Picture 2" descr="C:\Users\Светлана\Downloads\Image.png"/>
          <p:cNvPicPr>
            <a:picLocks noGrp="1" noChangeAspect="1" noChangeArrowheads="1"/>
          </p:cNvPicPr>
          <p:nvPr>
            <p:ph sz="quarter" idx="2"/>
          </p:nvPr>
        </p:nvPicPr>
        <p:blipFill>
          <a:blip r:embed="rId2" cstate="print"/>
          <a:srcRect/>
          <a:stretch>
            <a:fillRect/>
          </a:stretch>
        </p:blipFill>
        <p:spPr bwMode="auto">
          <a:xfrm>
            <a:off x="608013" y="1412776"/>
            <a:ext cx="3930650" cy="32536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«Рассудительная» критика = созидательная критика</a:t>
            </a:r>
            <a:endParaRPr lang="ru-RU" dirty="0"/>
          </a:p>
        </p:txBody>
      </p:sp>
      <p:sp>
        <p:nvSpPr>
          <p:cNvPr id="4" name="Содержимое 3"/>
          <p:cNvSpPr>
            <a:spLocks noGrp="1"/>
          </p:cNvSpPr>
          <p:nvPr>
            <p:ph sz="half" idx="2"/>
          </p:nvPr>
        </p:nvSpPr>
        <p:spPr/>
        <p:txBody>
          <a:bodyPr>
            <a:normAutofit fontScale="77500" lnSpcReduction="20000"/>
          </a:bodyPr>
          <a:lstStyle/>
          <a:p>
            <a:r>
              <a:rPr lang="en-US" dirty="0" smtClean="0"/>
              <a:t> </a:t>
            </a:r>
            <a:r>
              <a:rPr lang="ru-RU" dirty="0" smtClean="0"/>
              <a:t>“Есть критика ироническая, злобная, несправедливая, нигилистическая и разрушительная; </a:t>
            </a:r>
            <a:r>
              <a:rPr lang="ru-RU" dirty="0" smtClean="0"/>
              <a:t>– </a:t>
            </a:r>
            <a:r>
              <a:rPr lang="ru-RU" dirty="0" smtClean="0"/>
              <a:t>так критикуют враги. </a:t>
            </a:r>
            <a:r>
              <a:rPr lang="ru-RU" dirty="0" smtClean="0"/>
              <a:t>         Но </a:t>
            </a:r>
            <a:r>
              <a:rPr lang="ru-RU" dirty="0" smtClean="0"/>
              <a:t>есть критика любовная, озабоченная, воспитывающая, творческая даже и тогда, когда – гневная; это критика созидательная; так критикуют верные друзья</a:t>
            </a:r>
            <a:r>
              <a:rPr lang="ru-RU" dirty="0" smtClean="0"/>
              <a:t>”.</a:t>
            </a:r>
          </a:p>
          <a:p>
            <a:pPr>
              <a:buNone/>
            </a:pPr>
            <a:r>
              <a:rPr lang="ru-RU" dirty="0" smtClean="0"/>
              <a:t> </a:t>
            </a:r>
            <a:r>
              <a:rPr lang="ru-RU" dirty="0" smtClean="0"/>
              <a:t>              </a:t>
            </a:r>
            <a:r>
              <a:rPr lang="ru-RU" dirty="0" smtClean="0"/>
              <a:t> (Иван А. Ильин) </a:t>
            </a:r>
            <a:endParaRPr lang="ru-RU" dirty="0" smtClean="0"/>
          </a:p>
          <a:p>
            <a:endParaRPr lang="ru-RU" dirty="0"/>
          </a:p>
        </p:txBody>
      </p:sp>
      <p:sp>
        <p:nvSpPr>
          <p:cNvPr id="5" name="Номер слайда 4"/>
          <p:cNvSpPr>
            <a:spLocks noGrp="1"/>
          </p:cNvSpPr>
          <p:nvPr>
            <p:ph type="sldNum" sz="quarter" idx="12"/>
          </p:nvPr>
        </p:nvSpPr>
        <p:spPr/>
        <p:txBody>
          <a:bodyPr/>
          <a:lstStyle/>
          <a:p>
            <a:fld id="{CE75FCE9-7AB7-4B9C-B9B9-DA8ACEEC08CD}" type="slidenum">
              <a:rPr lang="ru-RU" smtClean="0"/>
              <a:pPr/>
              <a:t>21</a:t>
            </a:fld>
            <a:endParaRPr lang="ru-RU"/>
          </a:p>
        </p:txBody>
      </p:sp>
      <p:pic>
        <p:nvPicPr>
          <p:cNvPr id="6" name="Содержимое 5" descr="Image result for Ильин русский философ портрет"/>
          <p:cNvPicPr>
            <a:picLocks noGrp="1"/>
          </p:cNvPicPr>
          <p:nvPr>
            <p:ph sz="half" idx="1"/>
          </p:nvPr>
        </p:nvPicPr>
        <p:blipFill>
          <a:blip r:embed="rId2" cstate="print"/>
          <a:srcRect/>
          <a:stretch>
            <a:fillRect/>
          </a:stretch>
        </p:blipFill>
        <p:spPr bwMode="auto">
          <a:xfrm>
            <a:off x="514350" y="836712"/>
            <a:ext cx="4201666" cy="3362821"/>
          </a:xfrm>
          <a:prstGeom prst="rect">
            <a:avLst/>
          </a:prstGeom>
          <a:noFill/>
          <a:ln w="9525">
            <a:noFill/>
            <a:miter lim="800000"/>
            <a:headEnd/>
            <a:tailEnd/>
          </a:ln>
        </p:spPr>
      </p:pic>
      <p:sp>
        <p:nvSpPr>
          <p:cNvPr id="7" name="Прямоугольник 6"/>
          <p:cNvSpPr/>
          <p:nvPr/>
        </p:nvSpPr>
        <p:spPr>
          <a:xfrm>
            <a:off x="539552" y="4293096"/>
            <a:ext cx="4320480" cy="400110"/>
          </a:xfrm>
          <a:prstGeom prst="rect">
            <a:avLst/>
          </a:prstGeom>
        </p:spPr>
        <p:txBody>
          <a:bodyPr wrap="square">
            <a:spAutoFit/>
          </a:bodyPr>
          <a:lstStyle/>
          <a:p>
            <a:r>
              <a:rPr lang="en-US" sz="500" dirty="0" smtClean="0"/>
              <a:t>https://www.google.ru/search?q=%D0%98%D0%BB%D1%8C%D0%B8%D0%BD+%D1%80%D1%83%D1%81%D1%81%D0%BA%D0%B8%D0%B9+%D1%84%D0%B8%D0%BB%D0%BE%D1%81%D0%BE%D1%84+%</a:t>
            </a:r>
            <a:r>
              <a:rPr lang="en-US" sz="500" dirty="0" smtClean="0"/>
              <a:t>D0%BF%D0%BE%D1%80%D1%82%D1%80%D0%B5%D1%82&amp;newwindow=1&amp;source=lnms&amp;tbm=isch&amp;sa=X&amp;ved=0ahUKEwjO8uy0i4vXAhVCJVAKHWuECXQQ_AUICigB&amp;biw=1249&amp;bih=567#imgrc=RLAiVSWEiwrJa</a:t>
            </a:r>
            <a:endParaRPr lang="ru-RU" sz="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Социологический монизм </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ТИМ </a:t>
            </a:r>
            <a:r>
              <a:rPr lang="ru-RU" dirty="0" smtClean="0"/>
              <a:t>иногда связывается </a:t>
            </a:r>
            <a:r>
              <a:rPr lang="ru-RU" dirty="0" smtClean="0"/>
              <a:t>с идеей монизма, т. е. </a:t>
            </a:r>
            <a:r>
              <a:rPr lang="ru-RU" dirty="0" smtClean="0"/>
              <a:t>«сведением </a:t>
            </a:r>
            <a:r>
              <a:rPr lang="ru-RU" dirty="0" smtClean="0"/>
              <a:t>любого явления к одному какому-нибудь </a:t>
            </a:r>
            <a:r>
              <a:rPr lang="ru-RU" dirty="0" smtClean="0"/>
              <a:t>началу». </a:t>
            </a:r>
            <a:r>
              <a:rPr lang="ru-RU" dirty="0" smtClean="0"/>
              <a:t>Ибо, как утверждал еще М. Ковалевский, монизм в социологии - это попытка решать бесконечно сложные задачи общественных явлений</a:t>
            </a:r>
            <a:r>
              <a:rPr lang="en-US" dirty="0" smtClean="0"/>
              <a:t> </a:t>
            </a:r>
            <a:r>
              <a:rPr lang="ru-RU" dirty="0" smtClean="0"/>
              <a:t>по методу </a:t>
            </a:r>
            <a:r>
              <a:rPr lang="ru-RU" i="1" dirty="0" smtClean="0"/>
              <a:t>Уравнения с одним неизвестным. </a:t>
            </a:r>
            <a:endParaRPr lang="ru-RU" i="1" dirty="0" smtClean="0"/>
          </a:p>
          <a:p>
            <a:r>
              <a:rPr lang="ru-RU" dirty="0" smtClean="0"/>
              <a:t>Вместо монизма, как известно,  Сорокин провозгласил последовательный социологический плюрализм.</a:t>
            </a:r>
          </a:p>
          <a:p>
            <a:r>
              <a:rPr lang="ru-RU" dirty="0" smtClean="0"/>
              <a:t>В </a:t>
            </a:r>
            <a:r>
              <a:rPr lang="ru-RU" dirty="0" smtClean="0"/>
              <a:t>крайних формах </a:t>
            </a:r>
            <a:r>
              <a:rPr lang="ru-RU" dirty="0" smtClean="0"/>
              <a:t>монизм может </a:t>
            </a:r>
            <a:r>
              <a:rPr lang="ru-RU" dirty="0" smtClean="0"/>
              <a:t>приводить </a:t>
            </a:r>
            <a:r>
              <a:rPr lang="ru-RU" dirty="0" smtClean="0"/>
              <a:t>к </a:t>
            </a:r>
            <a:r>
              <a:rPr lang="ru-RU" dirty="0" smtClean="0"/>
              <a:t>социологическому монизму, </a:t>
            </a:r>
            <a:r>
              <a:rPr lang="ru-RU" dirty="0" smtClean="0"/>
              <a:t>который «затрудняет понимание </a:t>
            </a:r>
            <a:r>
              <a:rPr lang="ru-RU" dirty="0" smtClean="0"/>
              <a:t>настоящих причин, вызывающих изменения в современном мире».</a:t>
            </a:r>
            <a:endParaRPr lang="ru-RU" dirty="0" smtClean="0"/>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Различные понимания монизма</a:t>
            </a:r>
            <a:endParaRPr lang="ru-RU" dirty="0"/>
          </a:p>
        </p:txBody>
      </p:sp>
      <p:sp>
        <p:nvSpPr>
          <p:cNvPr id="3" name="Содержимое 2"/>
          <p:cNvSpPr>
            <a:spLocks noGrp="1"/>
          </p:cNvSpPr>
          <p:nvPr>
            <p:ph idx="1"/>
          </p:nvPr>
        </p:nvSpPr>
        <p:spPr/>
        <p:txBody>
          <a:bodyPr>
            <a:normAutofit lnSpcReduction="10000"/>
          </a:bodyPr>
          <a:lstStyle/>
          <a:p>
            <a:r>
              <a:rPr lang="ru-RU" dirty="0" smtClean="0"/>
              <a:t>МОНИЗМ </a:t>
            </a:r>
            <a:r>
              <a:rPr lang="ru-RU" dirty="0" smtClean="0"/>
              <a:t>МЕТОДОЛОГИЧЕСКИЙ - принцип исторического познания, согласно которому существует единственный способ научного познания истории. </a:t>
            </a:r>
          </a:p>
          <a:p>
            <a:r>
              <a:rPr lang="ru-RU" dirty="0" smtClean="0"/>
              <a:t>МОНИЗМ СОЦИОЛОГИЧЕСКИЙ - принятие </a:t>
            </a:r>
            <a:r>
              <a:rPr lang="ru-RU" dirty="0" smtClean="0"/>
              <a:t>экономического порядка за единственную первооснову всех изменений в общественной жизни людей. </a:t>
            </a:r>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Монизм как холизм </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 "Общей для всех вариантов &lt;социологического&gt; монизма является посылка о том, что любой элемент общества связан с другими элементами данного общества таким образом, что он может быть понят только через понимание всех остальных элементов и через понимание данного общества в целом" (</a:t>
            </a:r>
            <a:r>
              <a:rPr lang="ru-RU" dirty="0" err="1" smtClean="0"/>
              <a:t>Mandelbaum</a:t>
            </a:r>
            <a:r>
              <a:rPr lang="ru-RU" dirty="0" smtClean="0"/>
              <a:t> M. </a:t>
            </a:r>
            <a:r>
              <a:rPr lang="ru-RU" dirty="0" err="1" smtClean="0"/>
              <a:t>The</a:t>
            </a:r>
            <a:r>
              <a:rPr lang="ru-RU" dirty="0" smtClean="0"/>
              <a:t> </a:t>
            </a:r>
            <a:r>
              <a:rPr lang="ru-RU" dirty="0" err="1" smtClean="0"/>
              <a:t>History</a:t>
            </a:r>
            <a:r>
              <a:rPr lang="ru-RU" dirty="0" smtClean="0"/>
              <a:t> </a:t>
            </a:r>
            <a:r>
              <a:rPr lang="ru-RU" dirty="0" err="1" smtClean="0"/>
              <a:t>of</a:t>
            </a:r>
            <a:r>
              <a:rPr lang="ru-RU" dirty="0" smtClean="0"/>
              <a:t> </a:t>
            </a:r>
            <a:r>
              <a:rPr lang="ru-RU" dirty="0" err="1" smtClean="0"/>
              <a:t>Ideas</a:t>
            </a:r>
            <a:r>
              <a:rPr lang="ru-RU" dirty="0" smtClean="0"/>
              <a:t>, </a:t>
            </a:r>
            <a:r>
              <a:rPr lang="ru-RU" dirty="0" err="1" smtClean="0"/>
              <a:t>Intellectual</a:t>
            </a:r>
            <a:r>
              <a:rPr lang="ru-RU" dirty="0" smtClean="0"/>
              <a:t> </a:t>
            </a:r>
            <a:r>
              <a:rPr lang="ru-RU" dirty="0" err="1" smtClean="0"/>
              <a:t>History</a:t>
            </a:r>
            <a:r>
              <a:rPr lang="ru-RU" dirty="0" smtClean="0"/>
              <a:t>, </a:t>
            </a:r>
            <a:r>
              <a:rPr lang="ru-RU" dirty="0" err="1" smtClean="0"/>
              <a:t>and</a:t>
            </a:r>
            <a:r>
              <a:rPr lang="ru-RU" dirty="0" smtClean="0"/>
              <a:t> </a:t>
            </a:r>
            <a:r>
              <a:rPr lang="ru-RU" dirty="0" err="1" smtClean="0"/>
              <a:t>the</a:t>
            </a:r>
            <a:r>
              <a:rPr lang="ru-RU" dirty="0" smtClean="0"/>
              <a:t> </a:t>
            </a:r>
            <a:r>
              <a:rPr lang="ru-RU" dirty="0" err="1" smtClean="0"/>
              <a:t>History</a:t>
            </a:r>
            <a:r>
              <a:rPr lang="ru-RU" dirty="0" smtClean="0"/>
              <a:t> </a:t>
            </a:r>
            <a:r>
              <a:rPr lang="ru-RU" dirty="0" err="1" smtClean="0"/>
              <a:t>of</a:t>
            </a:r>
            <a:r>
              <a:rPr lang="ru-RU" dirty="0" smtClean="0"/>
              <a:t> </a:t>
            </a:r>
            <a:r>
              <a:rPr lang="ru-RU" dirty="0" err="1" smtClean="0"/>
              <a:t>Philosophy</a:t>
            </a:r>
            <a:r>
              <a:rPr lang="ru-RU" dirty="0" smtClean="0"/>
              <a:t> // </a:t>
            </a:r>
            <a:r>
              <a:rPr lang="ru-RU" dirty="0" err="1" smtClean="0"/>
              <a:t>History</a:t>
            </a:r>
            <a:r>
              <a:rPr lang="ru-RU" dirty="0" smtClean="0"/>
              <a:t> </a:t>
            </a:r>
            <a:r>
              <a:rPr lang="ru-RU" dirty="0" err="1" smtClean="0"/>
              <a:t>and</a:t>
            </a:r>
            <a:r>
              <a:rPr lang="ru-RU" dirty="0" smtClean="0"/>
              <a:t> </a:t>
            </a:r>
            <a:r>
              <a:rPr lang="ru-RU" dirty="0" err="1" smtClean="0"/>
              <a:t>Theory</a:t>
            </a:r>
            <a:r>
              <a:rPr lang="ru-RU" dirty="0" smtClean="0"/>
              <a:t>. 1965. </a:t>
            </a:r>
            <a:r>
              <a:rPr lang="ru-RU" dirty="0" err="1" smtClean="0"/>
              <a:t>Vol</a:t>
            </a:r>
            <a:r>
              <a:rPr lang="ru-RU" dirty="0" smtClean="0"/>
              <a:t>. 4. </a:t>
            </a:r>
            <a:r>
              <a:rPr lang="ru-RU" dirty="0" err="1" smtClean="0"/>
              <a:t>Beiheft</a:t>
            </a:r>
            <a:r>
              <a:rPr lang="ru-RU" dirty="0" smtClean="0"/>
              <a:t> 5: </a:t>
            </a:r>
            <a:r>
              <a:rPr lang="ru-RU" dirty="0" err="1" smtClean="0"/>
              <a:t>The</a:t>
            </a:r>
            <a:r>
              <a:rPr lang="ru-RU" dirty="0" smtClean="0"/>
              <a:t> </a:t>
            </a:r>
            <a:r>
              <a:rPr lang="ru-RU" dirty="0" err="1" smtClean="0"/>
              <a:t>Historiography</a:t>
            </a:r>
            <a:r>
              <a:rPr lang="ru-RU" dirty="0" smtClean="0"/>
              <a:t> </a:t>
            </a:r>
            <a:r>
              <a:rPr lang="ru-RU" dirty="0" err="1" smtClean="0"/>
              <a:t>and</a:t>
            </a:r>
            <a:r>
              <a:rPr lang="ru-RU" dirty="0" smtClean="0"/>
              <a:t> </a:t>
            </a:r>
            <a:r>
              <a:rPr lang="ru-RU" dirty="0" err="1" smtClean="0"/>
              <a:t>thr</a:t>
            </a:r>
            <a:r>
              <a:rPr lang="ru-RU" dirty="0" smtClean="0"/>
              <a:t> </a:t>
            </a:r>
            <a:r>
              <a:rPr lang="ru-RU" dirty="0" err="1" smtClean="0"/>
              <a:t>History</a:t>
            </a:r>
            <a:r>
              <a:rPr lang="ru-RU" dirty="0" smtClean="0"/>
              <a:t> </a:t>
            </a:r>
            <a:r>
              <a:rPr lang="ru-RU" dirty="0" err="1" smtClean="0"/>
              <a:t>of</a:t>
            </a:r>
            <a:r>
              <a:rPr lang="ru-RU" dirty="0" smtClean="0"/>
              <a:t> </a:t>
            </a:r>
            <a:r>
              <a:rPr lang="ru-RU" dirty="0" err="1" smtClean="0"/>
              <a:t>Philosophy</a:t>
            </a:r>
            <a:r>
              <a:rPr lang="ru-RU" dirty="0" smtClean="0"/>
              <a:t>. P. 47) </a:t>
            </a:r>
            <a:endParaRPr lang="ru-RU" dirty="0" smtClean="0"/>
          </a:p>
          <a:p>
            <a:r>
              <a:rPr lang="ru-RU" dirty="0" smtClean="0"/>
              <a:t>Здесь </a:t>
            </a:r>
            <a:r>
              <a:rPr lang="ru-RU" dirty="0" smtClean="0"/>
              <a:t>монизм отождествляется с холизмом</a:t>
            </a:r>
            <a:r>
              <a:rPr lang="ru-RU" dirty="0" smtClean="0"/>
              <a:t>.</a:t>
            </a:r>
          </a:p>
          <a:p>
            <a:endParaRPr lang="ru-RU" dirty="0" smtClean="0"/>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 и «против» социологического </a:t>
            </a:r>
            <a:r>
              <a:rPr lang="ru-RU" dirty="0" smtClean="0"/>
              <a:t>монизма</a:t>
            </a:r>
            <a:endParaRPr lang="ru-RU" dirty="0"/>
          </a:p>
        </p:txBody>
      </p:sp>
      <p:sp>
        <p:nvSpPr>
          <p:cNvPr id="3" name="Содержимое 2"/>
          <p:cNvSpPr>
            <a:spLocks noGrp="1"/>
          </p:cNvSpPr>
          <p:nvPr>
            <p:ph idx="1"/>
          </p:nvPr>
        </p:nvSpPr>
        <p:spPr/>
        <p:txBody>
          <a:bodyPr>
            <a:normAutofit fontScale="92500"/>
          </a:bodyPr>
          <a:lstStyle/>
          <a:p>
            <a:r>
              <a:rPr lang="ru-RU" dirty="0" smtClean="0"/>
              <a:t>ТИМ близка к монизму в его </a:t>
            </a:r>
            <a:r>
              <a:rPr lang="ru-RU" dirty="0" err="1" smtClean="0"/>
              <a:t>холистической</a:t>
            </a:r>
            <a:r>
              <a:rPr lang="ru-RU" dirty="0" smtClean="0"/>
              <a:t> (мало распространённой)интерпретации.</a:t>
            </a:r>
          </a:p>
          <a:p>
            <a:r>
              <a:rPr lang="ru-RU" dirty="0" smtClean="0"/>
              <a:t>ТИМ отрицает монизм в методологическом и «детерминистическом» смыслах </a:t>
            </a:r>
            <a:r>
              <a:rPr lang="ru-RU" sz="1900" dirty="0" smtClean="0"/>
              <a:t>(</a:t>
            </a:r>
            <a:r>
              <a:rPr lang="ru-RU" sz="1900" dirty="0" smtClean="0"/>
              <a:t>Филиппова И.Г. 2011. </a:t>
            </a:r>
            <a:r>
              <a:rPr lang="ru-RU" sz="1900" dirty="0" smtClean="0"/>
              <a:t>«Институциональная </a:t>
            </a:r>
            <a:r>
              <a:rPr lang="ru-RU" sz="1900" dirty="0" smtClean="0"/>
              <a:t>матрица: отказ</a:t>
            </a:r>
            <a:r>
              <a:rPr lang="ru-RU" sz="1900" dirty="0" smtClean="0"/>
              <a:t> от экономического детерминизма»)</a:t>
            </a:r>
          </a:p>
          <a:p>
            <a:r>
              <a:rPr lang="ru-RU" dirty="0" smtClean="0"/>
              <a:t>Авторская позиция – сосуществование различных теорий, поскольку каждая имеет свои ограничения (сферы приложения).</a:t>
            </a:r>
          </a:p>
        </p:txBody>
      </p:sp>
      <p:sp>
        <p:nvSpPr>
          <p:cNvPr id="4" name="Номер слайда 3"/>
          <p:cNvSpPr>
            <a:spLocks noGrp="1"/>
          </p:cNvSpPr>
          <p:nvPr>
            <p:ph type="sldNum" sz="quarter" idx="12"/>
          </p:nvPr>
        </p:nvSpPr>
        <p:spPr/>
        <p:txBody>
          <a:bodyPr/>
          <a:lstStyle/>
          <a:p>
            <a:fld id="{CE75FCE9-7AB7-4B9C-B9B9-DA8ACEEC08CD}" type="slidenum">
              <a:rPr lang="ru-RU" smtClean="0"/>
              <a:pPr/>
              <a:t>25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a:t>
            </a:r>
            <a:r>
              <a:rPr lang="ru-RU" dirty="0" smtClean="0"/>
              <a:t>Наступательная» критика</a:t>
            </a:r>
            <a:endParaRPr lang="ru-RU" dirty="0"/>
          </a:p>
        </p:txBody>
      </p:sp>
      <p:sp>
        <p:nvSpPr>
          <p:cNvPr id="3" name="Содержимое 2"/>
          <p:cNvSpPr>
            <a:spLocks noGrp="1"/>
          </p:cNvSpPr>
          <p:nvPr>
            <p:ph idx="1"/>
          </p:nvPr>
        </p:nvSpPr>
        <p:spPr>
          <a:xfrm>
            <a:off x="502920" y="530352"/>
            <a:ext cx="8183880" cy="4770856"/>
          </a:xfrm>
        </p:spPr>
        <p:txBody>
          <a:bodyPr>
            <a:noAutofit/>
          </a:bodyPr>
          <a:lstStyle/>
          <a:p>
            <a:r>
              <a:rPr lang="ru-RU" sz="2000" dirty="0" smtClean="0"/>
              <a:t>Как правило, такого рода критика ориентирована на полное отрицание той или иной концепции.</a:t>
            </a:r>
          </a:p>
          <a:p>
            <a:r>
              <a:rPr lang="ru-RU" sz="2000" dirty="0" smtClean="0"/>
              <a:t>Базируется на интерпретации, часто связанной с произвольной  трактовкой </a:t>
            </a:r>
            <a:r>
              <a:rPr lang="ru-RU" sz="2000" dirty="0" smtClean="0"/>
              <a:t>или </a:t>
            </a:r>
            <a:r>
              <a:rPr lang="ru-RU" sz="2000" dirty="0" smtClean="0"/>
              <a:t>искажением авторского смысла.</a:t>
            </a:r>
            <a:endParaRPr lang="ru-RU" sz="2000" dirty="0" smtClean="0"/>
          </a:p>
          <a:p>
            <a:r>
              <a:rPr lang="ru-RU" sz="2000" dirty="0" smtClean="0"/>
              <a:t>Характерно использование демагогических  приёмов, например,  «подмена </a:t>
            </a:r>
            <a:r>
              <a:rPr lang="ru-RU" sz="2000" dirty="0" smtClean="0"/>
              <a:t>тезиса</a:t>
            </a:r>
            <a:r>
              <a:rPr lang="ru-RU" sz="2000" dirty="0" smtClean="0"/>
              <a:t>». </a:t>
            </a:r>
            <a:r>
              <a:rPr lang="ru-RU" sz="1800" dirty="0" smtClean="0"/>
              <a:t>(Суть </a:t>
            </a:r>
            <a:r>
              <a:rPr lang="ru-RU" sz="1800" dirty="0" smtClean="0"/>
              <a:t>состоит в том, что спорящий с чем-либо строит свое доказательство в предположении, что оппонент сделал какое-либо  утверждение  (слабое или неверное), создавая у невнимательных читателей ощущение, что это утверждение действительно было сделано. При подмене тезиса, начав с оспариваемого утверждения, спорящий затем переходит к доказательству и обоснованию другого утверждения, выражающего его собственную точку </a:t>
            </a:r>
            <a:r>
              <a:rPr lang="ru-RU" sz="1800" dirty="0" smtClean="0"/>
              <a:t>зрения).</a:t>
            </a:r>
            <a:endParaRPr lang="ru-RU" sz="1800" dirty="0" smtClean="0"/>
          </a:p>
        </p:txBody>
      </p:sp>
      <p:sp>
        <p:nvSpPr>
          <p:cNvPr id="4" name="Номер слайда 3"/>
          <p:cNvSpPr>
            <a:spLocks noGrp="1"/>
          </p:cNvSpPr>
          <p:nvPr>
            <p:ph type="sldNum" sz="quarter" idx="12"/>
          </p:nvPr>
        </p:nvSpPr>
        <p:spPr/>
        <p:txBody>
          <a:bodyPr/>
          <a:lstStyle/>
          <a:p>
            <a:fld id="{CE75FCE9-7AB7-4B9C-B9B9-DA8ACEEC08CD}" type="slidenum">
              <a:rPr lang="ru-RU" smtClean="0"/>
              <a:pPr/>
              <a:t>26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Разрушительные функции «наступательной» критики</a:t>
            </a:r>
            <a:endParaRPr lang="ru-RU" dirty="0"/>
          </a:p>
        </p:txBody>
      </p:sp>
      <p:sp>
        <p:nvSpPr>
          <p:cNvPr id="3" name="Содержимое 2"/>
          <p:cNvSpPr>
            <a:spLocks noGrp="1"/>
          </p:cNvSpPr>
          <p:nvPr>
            <p:ph idx="1"/>
          </p:nvPr>
        </p:nvSpPr>
        <p:spPr>
          <a:xfrm>
            <a:off x="502920" y="530352"/>
            <a:ext cx="8183880" cy="4770856"/>
          </a:xfrm>
        </p:spPr>
        <p:txBody>
          <a:bodyPr>
            <a:noAutofit/>
          </a:bodyPr>
          <a:lstStyle/>
          <a:p>
            <a:r>
              <a:rPr lang="ru-RU" sz="2000" dirty="0" smtClean="0"/>
              <a:t>«</a:t>
            </a:r>
            <a:r>
              <a:rPr lang="ru-RU" sz="2000" dirty="0" smtClean="0"/>
              <a:t>Ученые в стремлении к развитию знаний все больше превращаются в оппонентов и противников, если не врагов. Состязательный характер взаимодействия между автором и читателем предполагает параллели с судебным разбирательством или даже с полем боя» (Олейник и др., 2013:33). </a:t>
            </a:r>
            <a:endParaRPr lang="ru-RU" sz="2000" dirty="0" smtClean="0"/>
          </a:p>
          <a:p>
            <a:r>
              <a:rPr lang="ru-RU" sz="2000" dirty="0" smtClean="0"/>
              <a:t>Отмечено</a:t>
            </a:r>
            <a:r>
              <a:rPr lang="ru-RU" sz="2000" dirty="0" smtClean="0"/>
              <a:t>, что  "скептически настроенный читатель" [</a:t>
            </a:r>
            <a:r>
              <a:rPr lang="ru-RU" sz="2000" dirty="0" err="1" smtClean="0"/>
              <a:t>Spektor-Levy</a:t>
            </a:r>
            <a:r>
              <a:rPr lang="ru-RU" sz="2000" dirty="0" smtClean="0"/>
              <a:t> </a:t>
            </a:r>
            <a:r>
              <a:rPr lang="en-US" sz="2000" dirty="0" smtClean="0"/>
              <a:t>et al.</a:t>
            </a:r>
            <a:r>
              <a:rPr lang="ru-RU" sz="2000" dirty="0" smtClean="0"/>
              <a:t>, 2009: 876] не испытывает </a:t>
            </a:r>
            <a:r>
              <a:rPr lang="ru-RU" sz="2000" dirty="0" smtClean="0"/>
              <a:t>большой </a:t>
            </a:r>
            <a:r>
              <a:rPr lang="ru-RU" sz="2000" dirty="0" smtClean="0"/>
              <a:t>симпатии к автору и его </a:t>
            </a:r>
            <a:r>
              <a:rPr lang="ru-RU" sz="2000" dirty="0" smtClean="0"/>
              <a:t>намерениям.</a:t>
            </a:r>
          </a:p>
          <a:p>
            <a:r>
              <a:rPr lang="ru-RU" sz="2000" dirty="0" smtClean="0"/>
              <a:t>Преобладание такой критики в обезличенной (посредством текстов) научной коммуникации подрывает возможность сотрудничества автора и </a:t>
            </a:r>
            <a:r>
              <a:rPr lang="ru-RU" sz="2000" dirty="0" smtClean="0"/>
              <a:t>читателя.</a:t>
            </a:r>
            <a:endParaRPr lang="ru-RU" sz="2000" dirty="0" smtClean="0"/>
          </a:p>
        </p:txBody>
      </p:sp>
      <p:sp>
        <p:nvSpPr>
          <p:cNvPr id="4" name="Номер слайда 3"/>
          <p:cNvSpPr>
            <a:spLocks noGrp="1"/>
          </p:cNvSpPr>
          <p:nvPr>
            <p:ph type="sldNum" sz="quarter" idx="12"/>
          </p:nvPr>
        </p:nvSpPr>
        <p:spPr/>
        <p:txBody>
          <a:bodyPr/>
          <a:lstStyle/>
          <a:p>
            <a:fld id="{CE75FCE9-7AB7-4B9C-B9B9-DA8ACEEC08CD}"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t>Camouflage</a:t>
            </a:r>
            <a:r>
              <a:rPr lang="ru-RU" dirty="0" smtClean="0"/>
              <a:t>-стратегия</a:t>
            </a:r>
            <a:endParaRPr lang="ru-RU" dirty="0"/>
          </a:p>
        </p:txBody>
      </p:sp>
      <p:sp>
        <p:nvSpPr>
          <p:cNvPr id="3" name="Содержимое 2"/>
          <p:cNvSpPr>
            <a:spLocks noGrp="1"/>
          </p:cNvSpPr>
          <p:nvPr>
            <p:ph idx="1"/>
          </p:nvPr>
        </p:nvSpPr>
        <p:spPr>
          <a:xfrm>
            <a:off x="251520" y="404664"/>
            <a:ext cx="8435280" cy="4187952"/>
          </a:xfrm>
        </p:spPr>
        <p:txBody>
          <a:bodyPr>
            <a:noAutofit/>
          </a:bodyPr>
          <a:lstStyle/>
          <a:p>
            <a:r>
              <a:rPr lang="ru-RU" sz="1900" dirty="0" smtClean="0"/>
              <a:t>Порой «наступательная критика» камуфлирует задачу продвижения собственных взглядов и концепций. Довольно часто агрессивность «критических» высказываний прямо пропорциональна усилиям по </a:t>
            </a:r>
            <a:r>
              <a:rPr lang="en-US" sz="1900" i="1" dirty="0" smtClean="0"/>
              <a:t>promotion</a:t>
            </a:r>
            <a:r>
              <a:rPr lang="en-US" sz="1900" dirty="0" smtClean="0"/>
              <a:t> </a:t>
            </a:r>
            <a:r>
              <a:rPr lang="ru-RU" sz="1900" dirty="0" smtClean="0"/>
              <a:t>собственных теоретических построений.</a:t>
            </a:r>
          </a:p>
          <a:p>
            <a:r>
              <a:rPr lang="ru-RU" sz="1900" dirty="0" smtClean="0"/>
              <a:t>В этом случае «критикуемые» работы  используются в основном для </a:t>
            </a:r>
            <a:r>
              <a:rPr lang="ru-RU" sz="1900" dirty="0" smtClean="0"/>
              <a:t>аргументации альтернативной их содержанию собственной позиции. </a:t>
            </a:r>
            <a:endParaRPr lang="ru-RU" sz="1900" dirty="0" smtClean="0"/>
          </a:p>
          <a:p>
            <a:r>
              <a:rPr lang="ru-RU" sz="1900" dirty="0" smtClean="0"/>
              <a:t>Характерным приемом в данном случае является </a:t>
            </a:r>
            <a:r>
              <a:rPr lang="ru-RU" sz="1900" dirty="0" smtClean="0"/>
              <a:t>искажение </a:t>
            </a:r>
            <a:r>
              <a:rPr lang="ru-RU" sz="1900" dirty="0" smtClean="0"/>
              <a:t>реальной точки зрения якобы цитируемого автора, сопровождаемое </a:t>
            </a:r>
            <a:r>
              <a:rPr lang="ru-RU" sz="1900" dirty="0" smtClean="0"/>
              <a:t>вульгаризацией </a:t>
            </a:r>
            <a:r>
              <a:rPr lang="ru-RU" sz="1900" dirty="0" smtClean="0"/>
              <a:t>«анализируемых» идей. </a:t>
            </a:r>
          </a:p>
          <a:p>
            <a:r>
              <a:rPr lang="ru-RU" sz="1900" dirty="0" smtClean="0"/>
              <a:t>Такой изначально  предвзятый  </a:t>
            </a:r>
            <a:r>
              <a:rPr lang="ru-RU" sz="1900" dirty="0" err="1" smtClean="0"/>
              <a:t>дискурс</a:t>
            </a:r>
            <a:r>
              <a:rPr lang="ru-RU" sz="1900" dirty="0" smtClean="0"/>
              <a:t> сопровождается и </a:t>
            </a:r>
            <a:r>
              <a:rPr lang="ru-RU" sz="1900" dirty="0" smtClean="0"/>
              <a:t>другими чертами, обычно несвойственными для квалифицированной научной </a:t>
            </a:r>
            <a:r>
              <a:rPr lang="ru-RU" sz="1900" dirty="0" smtClean="0"/>
              <a:t>полемики (несоблюдение </a:t>
            </a:r>
            <a:r>
              <a:rPr lang="ru-RU" sz="1900" dirty="0" smtClean="0"/>
              <a:t>правил цитирования </a:t>
            </a:r>
            <a:r>
              <a:rPr lang="ru-RU" sz="1900" dirty="0" smtClean="0"/>
              <a:t>, «</a:t>
            </a:r>
            <a:r>
              <a:rPr lang="ru-RU" sz="1900" dirty="0" err="1" smtClean="0"/>
              <a:t>неконвенциональная</a:t>
            </a:r>
            <a:r>
              <a:rPr lang="ru-RU" sz="1900" dirty="0" smtClean="0"/>
              <a:t>» стилистика, «уничижающие эпитеты и  т.п.).</a:t>
            </a:r>
            <a:endParaRPr lang="ru-RU" sz="1900"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Конкуренция и сотрудничество в науке </a:t>
            </a:r>
            <a:endParaRPr lang="ru-RU" dirty="0"/>
          </a:p>
        </p:txBody>
      </p:sp>
      <p:sp>
        <p:nvSpPr>
          <p:cNvPr id="3" name="Содержимое 2"/>
          <p:cNvSpPr>
            <a:spLocks noGrp="1"/>
          </p:cNvSpPr>
          <p:nvPr>
            <p:ph idx="1"/>
          </p:nvPr>
        </p:nvSpPr>
        <p:spPr/>
        <p:txBody>
          <a:bodyPr>
            <a:noAutofit/>
          </a:bodyPr>
          <a:lstStyle/>
          <a:p>
            <a:r>
              <a:rPr lang="ru-RU" sz="1600" dirty="0" smtClean="0"/>
              <a:t>С одной стороны, наука - это естественная площадка для </a:t>
            </a:r>
            <a:r>
              <a:rPr lang="ru-RU" sz="1600" dirty="0" smtClean="0"/>
              <a:t>«соревнования эгоизмов». Если ученый не будет концентрироваться прежде всего на изучаемом предмете, не будет сосредоточен на собственном исследовании, не будет предпочитать «свое» «общественному», вряд ли он добьется высоких результатов. </a:t>
            </a:r>
            <a:r>
              <a:rPr lang="ru-RU" sz="1600" dirty="0" smtClean="0"/>
              <a:t>Это во многом объясняет </a:t>
            </a:r>
            <a:r>
              <a:rPr lang="ru-RU" sz="1600" dirty="0" smtClean="0"/>
              <a:t>эгоистические </a:t>
            </a:r>
            <a:r>
              <a:rPr lang="ru-RU" sz="1600" dirty="0" smtClean="0"/>
              <a:t>стратегии поведения </a:t>
            </a:r>
            <a:r>
              <a:rPr lang="ru-RU" sz="1600" dirty="0" smtClean="0"/>
              <a:t>социологов </a:t>
            </a:r>
            <a:r>
              <a:rPr lang="ru-RU" sz="1600" dirty="0" smtClean="0"/>
              <a:t>в конкуренции за «место под социологическим солнцем». </a:t>
            </a:r>
            <a:endParaRPr lang="ru-RU" sz="1600" dirty="0" smtClean="0"/>
          </a:p>
          <a:p>
            <a:r>
              <a:rPr lang="ru-RU" sz="1600" dirty="0" smtClean="0"/>
              <a:t>С другой стороны, исследователь не </a:t>
            </a:r>
            <a:r>
              <a:rPr lang="ru-RU" sz="1600" dirty="0" smtClean="0"/>
              <a:t>может развиваться вне сообщества </a:t>
            </a:r>
            <a:r>
              <a:rPr lang="ru-RU" sz="1600" dirty="0" smtClean="0"/>
              <a:t>ученых. Поэтому кооперация необходима и должна </a:t>
            </a:r>
            <a:r>
              <a:rPr lang="ru-RU" sz="1600" dirty="0" smtClean="0"/>
              <a:t>быть сохранена - в науке не может быть одного безусловного победителя. </a:t>
            </a:r>
            <a:endParaRPr lang="ru-RU" sz="1600" dirty="0" smtClean="0"/>
          </a:p>
          <a:p>
            <a:r>
              <a:rPr lang="ru-RU" sz="1600" dirty="0" smtClean="0"/>
              <a:t>Отметим, что в настоящее время действует ряд факторов, которые способствуют распаду кооперативных стратегий и росту индивидуальной </a:t>
            </a:r>
            <a:r>
              <a:rPr lang="ru-RU" sz="1600" dirty="0" smtClean="0"/>
              <a:t>конкуренции (в условиях перехода к </a:t>
            </a:r>
            <a:r>
              <a:rPr lang="ru-RU" sz="1600" dirty="0" err="1" smtClean="0"/>
              <a:t>грантовому</a:t>
            </a:r>
            <a:r>
              <a:rPr lang="ru-RU" sz="1600" dirty="0" smtClean="0"/>
              <a:t> финансированию, внедрению конкурсных процедур </a:t>
            </a:r>
            <a:r>
              <a:rPr lang="ru-RU" sz="1600" dirty="0" smtClean="0"/>
              <a:t>и общего тренда  </a:t>
            </a:r>
            <a:r>
              <a:rPr lang="ru-RU" sz="1600" dirty="0" smtClean="0"/>
              <a:t>социально-экономического </a:t>
            </a:r>
            <a:r>
              <a:rPr lang="ru-RU" sz="1600" dirty="0" smtClean="0"/>
              <a:t>развития).</a:t>
            </a:r>
          </a:p>
          <a:p>
            <a:r>
              <a:rPr lang="ru-RU" sz="1600" b="1" dirty="0" smtClean="0"/>
              <a:t>Какой в этих условиях станет социальная норма </a:t>
            </a:r>
            <a:r>
              <a:rPr lang="ru-RU" sz="1600" b="1" dirty="0" smtClean="0"/>
              <a:t> научного и критического </a:t>
            </a:r>
            <a:r>
              <a:rPr lang="ru-RU" sz="1600" b="1" dirty="0" err="1" smtClean="0"/>
              <a:t>дискурса</a:t>
            </a:r>
            <a:r>
              <a:rPr lang="ru-RU" sz="1600" b="1" dirty="0" smtClean="0"/>
              <a:t>?</a:t>
            </a:r>
            <a:endParaRPr lang="ru-RU" sz="1600" b="1"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29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Мотивация (</a:t>
            </a:r>
            <a:r>
              <a:rPr lang="ru-RU" dirty="0" err="1" smtClean="0"/>
              <a:t>продолж</a:t>
            </a:r>
            <a:r>
              <a:rPr lang="ru-RU" dirty="0" smtClean="0"/>
              <a:t>.)</a:t>
            </a:r>
            <a:endParaRPr lang="ru-RU" dirty="0"/>
          </a:p>
        </p:txBody>
      </p:sp>
      <p:sp>
        <p:nvSpPr>
          <p:cNvPr id="3" name="Содержимое 2"/>
          <p:cNvSpPr>
            <a:spLocks noGrp="1"/>
          </p:cNvSpPr>
          <p:nvPr>
            <p:ph idx="1"/>
          </p:nvPr>
        </p:nvSpPr>
        <p:spPr>
          <a:xfrm>
            <a:off x="502920" y="530352"/>
            <a:ext cx="8183880" cy="4914872"/>
          </a:xfrm>
        </p:spPr>
        <p:txBody>
          <a:bodyPr>
            <a:normAutofit fontScale="70000" lnSpcReduction="20000"/>
          </a:bodyPr>
          <a:lstStyle/>
          <a:p>
            <a:r>
              <a:rPr lang="ru-RU" sz="3700" dirty="0" smtClean="0"/>
              <a:t>Можно ли оставаться в рамках позитивной науки, занимаясь исследованием общества? </a:t>
            </a:r>
          </a:p>
          <a:p>
            <a:endParaRPr lang="ru-RU" dirty="0" smtClean="0"/>
          </a:p>
          <a:p>
            <a:pPr>
              <a:buNone/>
            </a:pPr>
            <a:r>
              <a:rPr lang="ru-RU" sz="2900" dirty="0" smtClean="0"/>
              <a:t>О дискуссии двух президентов </a:t>
            </a:r>
            <a:r>
              <a:rPr lang="en-US" sz="2900" dirty="0" smtClean="0"/>
              <a:t>ISA:</a:t>
            </a:r>
            <a:r>
              <a:rPr lang="ru-RU" sz="2900" dirty="0" smtClean="0"/>
              <a:t> </a:t>
            </a:r>
          </a:p>
          <a:p>
            <a:pPr>
              <a:buNone/>
            </a:pPr>
            <a:r>
              <a:rPr lang="ru-RU" sz="2900" dirty="0" smtClean="0"/>
              <a:t>«Позитивистский» манифест Петра </a:t>
            </a:r>
            <a:r>
              <a:rPr lang="ru-RU" sz="2900" dirty="0" err="1" smtClean="0"/>
              <a:t>Штомпки</a:t>
            </a:r>
            <a:r>
              <a:rPr lang="ru-RU" sz="2900" dirty="0" smtClean="0"/>
              <a:t> за «единую социологию для множества социальных миров» (2014): «социология подразумевает ряд интеллектуальных усилий, чья цель – углубление понимания механизмов и паттернов социальной жизни, посредством систематических и методологически контролируемых исследований».</a:t>
            </a:r>
          </a:p>
          <a:p>
            <a:pPr>
              <a:buNone/>
            </a:pPr>
            <a:r>
              <a:rPr lang="ru-RU" sz="2900" dirty="0" smtClean="0"/>
              <a:t> «Публичная социология», ориентированная на организацию диалога  между социологами и их аудиторией в конкретных странах, реализацию общественно значимых целей, включающая ценности, «чтобы напомнить нам, что мир может быть другим» (Майкл </a:t>
            </a:r>
            <a:r>
              <a:rPr lang="ru-RU" sz="2900" dirty="0" err="1" smtClean="0"/>
              <a:t>Буравой</a:t>
            </a:r>
            <a:r>
              <a:rPr lang="ru-RU" sz="2900" dirty="0" smtClean="0"/>
              <a:t>, </a:t>
            </a:r>
            <a:r>
              <a:rPr lang="en-US" sz="2900" dirty="0" smtClean="0"/>
              <a:t>2004 ASA presidential address</a:t>
            </a:r>
            <a:r>
              <a:rPr lang="ru-RU" sz="2900" dirty="0" smtClean="0"/>
              <a:t>)</a:t>
            </a:r>
            <a:r>
              <a:rPr lang="en-US" sz="2900" dirty="0" smtClean="0"/>
              <a:t> </a:t>
            </a:r>
            <a:r>
              <a:rPr lang="ru-RU" sz="2900" dirty="0" smtClean="0"/>
              <a:t>. </a:t>
            </a:r>
            <a:endParaRPr lang="ru-RU" sz="2900"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3</a:t>
            </a:fld>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Идеологическая ангажированность</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«Идеологическая ангажированность</a:t>
            </a:r>
            <a:r>
              <a:rPr lang="ru-RU" dirty="0" smtClean="0"/>
              <a:t>» связана </a:t>
            </a:r>
            <a:r>
              <a:rPr lang="ru-RU" dirty="0" smtClean="0"/>
              <a:t>с приверженностью собственной политической системе </a:t>
            </a:r>
            <a:r>
              <a:rPr lang="ru-RU" dirty="0" smtClean="0"/>
              <a:t>ценностей. Она имеет </a:t>
            </a:r>
            <a:r>
              <a:rPr lang="ru-RU" dirty="0" smtClean="0"/>
              <a:t>место тогда, когда  исследователь использует социологию как «символическое оружие»  (выражение взято из работы Ж. </a:t>
            </a:r>
            <a:r>
              <a:rPr lang="ru-RU" dirty="0" err="1" smtClean="0"/>
              <a:t>Може</a:t>
            </a:r>
            <a:r>
              <a:rPr lang="ru-RU" dirty="0" smtClean="0"/>
              <a:t> «Социологическая ангажированность», 1999) для защиты и продвижения собственной позиции с помощью результатов социологической  работы. </a:t>
            </a:r>
            <a:endParaRPr lang="ru-RU" dirty="0" smtClean="0"/>
          </a:p>
          <a:p>
            <a:r>
              <a:rPr lang="ru-RU" dirty="0" smtClean="0"/>
              <a:t>Очевидно</a:t>
            </a:r>
            <a:r>
              <a:rPr lang="ru-RU" dirty="0" smtClean="0"/>
              <a:t>, что любой исследователь не может не иметь тех или иных политических взглядов. Задача состоит в том, чтобы уметь отрешиться от них и осуществить непредвзятое исследование (еще Макс Вебер писал о значении «ценностной непредвзятости»)  – эта трудная работа требует от социологов высокого уровня профессионализма.</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Рост </a:t>
            </a:r>
            <a:r>
              <a:rPr lang="ru-RU" dirty="0" err="1" smtClean="0"/>
              <a:t>идеологизации</a:t>
            </a:r>
            <a:r>
              <a:rPr lang="ru-RU" dirty="0" smtClean="0"/>
              <a:t> в современном мире</a:t>
            </a:r>
            <a:endParaRPr lang="ru-RU" dirty="0"/>
          </a:p>
        </p:txBody>
      </p:sp>
      <p:sp>
        <p:nvSpPr>
          <p:cNvPr id="3" name="Содержимое 2"/>
          <p:cNvSpPr>
            <a:spLocks noGrp="1"/>
          </p:cNvSpPr>
          <p:nvPr>
            <p:ph idx="1"/>
          </p:nvPr>
        </p:nvSpPr>
        <p:spPr/>
        <p:txBody>
          <a:bodyPr>
            <a:normAutofit fontScale="77500" lnSpcReduction="20000"/>
          </a:bodyPr>
          <a:lstStyle/>
          <a:p>
            <a:r>
              <a:rPr lang="ru-RU" dirty="0" err="1" smtClean="0"/>
              <a:t>Идеологизация</a:t>
            </a:r>
            <a:r>
              <a:rPr lang="ru-RU" dirty="0" smtClean="0"/>
              <a:t> социологического </a:t>
            </a:r>
            <a:r>
              <a:rPr lang="ru-RU" dirty="0" err="1" smtClean="0"/>
              <a:t>дискурса</a:t>
            </a:r>
            <a:r>
              <a:rPr lang="ru-RU" dirty="0" smtClean="0"/>
              <a:t> отражает рост </a:t>
            </a:r>
            <a:r>
              <a:rPr lang="ru-RU" dirty="0" err="1" smtClean="0"/>
              <a:t>идеологизации</a:t>
            </a:r>
            <a:r>
              <a:rPr lang="ru-RU" dirty="0" smtClean="0"/>
              <a:t> современного мира.</a:t>
            </a:r>
          </a:p>
          <a:p>
            <a:r>
              <a:rPr lang="ru-RU" dirty="0" smtClean="0"/>
              <a:t>Личные эмпирические наблюдения позволяют предположить, что в западных странах уровень идеологических противостояний в настоящее время существенно выше, чем в России. Работа на европейских и американских конференциях это очевидно демонстрирует. </a:t>
            </a:r>
          </a:p>
          <a:p>
            <a:r>
              <a:rPr lang="ru-RU" dirty="0" smtClean="0"/>
              <a:t>Одна из причин состоит в </a:t>
            </a:r>
            <a:r>
              <a:rPr lang="ru-RU" dirty="0" err="1" smtClean="0"/>
              <a:t>радикализации</a:t>
            </a:r>
            <a:r>
              <a:rPr lang="ru-RU" dirty="0" smtClean="0"/>
              <a:t> общественного сознания, вызванного ростом неопределенности перспектив развития западного мира. </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229200"/>
            <a:ext cx="8183880" cy="676656"/>
          </a:xfrm>
        </p:spPr>
        <p:txBody>
          <a:bodyPr>
            <a:normAutofit fontScale="90000"/>
          </a:bodyPr>
          <a:lstStyle/>
          <a:p>
            <a:r>
              <a:rPr lang="ru-RU" b="1" dirty="0" smtClean="0">
                <a:solidFill>
                  <a:srgbClr val="FF0000"/>
                </a:solidFill>
              </a:rPr>
              <a:t>Изменение глобальной конфигурации</a:t>
            </a:r>
            <a:endParaRPr lang="ru-RU" b="1" dirty="0">
              <a:solidFill>
                <a:srgbClr val="FF0000"/>
              </a:solidFill>
            </a:endParaRPr>
          </a:p>
        </p:txBody>
      </p:sp>
      <p:sp>
        <p:nvSpPr>
          <p:cNvPr id="3" name="Текст 2"/>
          <p:cNvSpPr>
            <a:spLocks noGrp="1"/>
          </p:cNvSpPr>
          <p:nvPr>
            <p:ph type="body" idx="1"/>
          </p:nvPr>
        </p:nvSpPr>
        <p:spPr/>
        <p:txBody>
          <a:bodyPr/>
          <a:lstStyle/>
          <a:p>
            <a:endParaRPr lang="ru-RU" dirty="0"/>
          </a:p>
        </p:txBody>
      </p:sp>
      <p:sp>
        <p:nvSpPr>
          <p:cNvPr id="5" name="Номер слайда 4"/>
          <p:cNvSpPr>
            <a:spLocks noGrp="1"/>
          </p:cNvSpPr>
          <p:nvPr>
            <p:ph type="sldNum" sz="quarter" idx="12"/>
          </p:nvPr>
        </p:nvSpPr>
        <p:spPr/>
        <p:txBody>
          <a:bodyPr/>
          <a:lstStyle/>
          <a:p>
            <a:fld id="{CE75FCE9-7AB7-4B9C-B9B9-DA8ACEEC08CD}" type="slidenum">
              <a:rPr lang="ru-RU" smtClean="0"/>
              <a:pPr/>
              <a:t>32</a:t>
            </a:fld>
            <a:endParaRPr lang="ru-RU"/>
          </a:p>
        </p:txBody>
      </p:sp>
      <p:graphicFrame>
        <p:nvGraphicFramePr>
          <p:cNvPr id="6" name="Диаграмма 5"/>
          <p:cNvGraphicFramePr/>
          <p:nvPr/>
        </p:nvGraphicFramePr>
        <p:xfrm>
          <a:off x="1763688" y="1268760"/>
          <a:ext cx="5976664"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после критики?</a:t>
            </a:r>
            <a:endParaRPr lang="ru-RU" dirty="0"/>
          </a:p>
        </p:txBody>
      </p:sp>
      <p:sp>
        <p:nvSpPr>
          <p:cNvPr id="3" name="Текст 2"/>
          <p:cNvSpPr>
            <a:spLocks noGrp="1"/>
          </p:cNvSpPr>
          <p:nvPr>
            <p:ph type="body" idx="1"/>
          </p:nvPr>
        </p:nvSpPr>
        <p:spPr/>
        <p:txBody>
          <a:bodyPr/>
          <a:lstStyle/>
          <a:p>
            <a:r>
              <a:rPr lang="ru-RU" dirty="0" smtClean="0"/>
              <a:t>(пример позитивного ответа)</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Одно из </a:t>
            </a:r>
            <a:r>
              <a:rPr lang="ru-RU" dirty="0" smtClean="0"/>
              <a:t>направлений критики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Еще в 2001 г. была высказана гипотеза </a:t>
            </a:r>
            <a:r>
              <a:rPr lang="ru-RU" dirty="0" smtClean="0"/>
              <a:t>об определяющем  </a:t>
            </a:r>
            <a:r>
              <a:rPr lang="ru-RU" dirty="0" smtClean="0"/>
              <a:t>характере связи  между характеристиками среды, в которой развивается государство,  и типом доминирующей в нем на протяжении истории </a:t>
            </a:r>
            <a:r>
              <a:rPr lang="ru-RU" dirty="0" smtClean="0"/>
              <a:t>институциональной  </a:t>
            </a:r>
            <a:r>
              <a:rPr lang="ru-RU" dirty="0" smtClean="0"/>
              <a:t>матрицы </a:t>
            </a:r>
            <a:r>
              <a:rPr lang="ru-RU" dirty="0" smtClean="0"/>
              <a:t>(</a:t>
            </a:r>
            <a:r>
              <a:rPr lang="ru-RU" dirty="0" smtClean="0"/>
              <a:t>Кирдина, 2001</a:t>
            </a:r>
            <a:r>
              <a:rPr lang="ru-RU" dirty="0" smtClean="0"/>
              <a:t>: </a:t>
            </a:r>
            <a:r>
              <a:rPr lang="ru-RU" dirty="0" smtClean="0"/>
              <a:t>82-83</a:t>
            </a:r>
            <a:r>
              <a:rPr lang="ru-RU" dirty="0" smtClean="0"/>
              <a:t>). </a:t>
            </a:r>
            <a:r>
              <a:rPr lang="ru-RU" sz="2600" dirty="0" smtClean="0"/>
              <a:t>При этом предполагалось, что связь имеет нелинейный характер.  </a:t>
            </a:r>
            <a:endParaRPr lang="ru-RU" sz="2600" dirty="0" smtClean="0"/>
          </a:p>
          <a:p>
            <a:r>
              <a:rPr lang="ru-RU" dirty="0" smtClean="0"/>
              <a:t>Однако, уже в первых откликах после публикации теории институциональных матриц справедливо отмечалось, что </a:t>
            </a:r>
            <a:r>
              <a:rPr lang="ru-RU" dirty="0" smtClean="0"/>
              <a:t>это фундаментальное предположение было </a:t>
            </a:r>
            <a:r>
              <a:rPr lang="ru-RU" dirty="0" smtClean="0"/>
              <a:t>лишь </a:t>
            </a:r>
            <a:r>
              <a:rPr lang="ru-RU" dirty="0" smtClean="0"/>
              <a:t>проиллюстрировано </a:t>
            </a:r>
            <a:r>
              <a:rPr lang="ru-RU" dirty="0" smtClean="0"/>
              <a:t>отдельными примерами, но не </a:t>
            </a:r>
            <a:r>
              <a:rPr lang="ru-RU" dirty="0" smtClean="0"/>
              <a:t>доказано статистически. Оно не имело статуса «эмпирически </a:t>
            </a:r>
            <a:r>
              <a:rPr lang="ru-RU" dirty="0" smtClean="0"/>
              <a:t>доказанного </a:t>
            </a:r>
            <a:r>
              <a:rPr lang="ru-RU" dirty="0" smtClean="0"/>
              <a:t>факта» </a:t>
            </a:r>
            <a:r>
              <a:rPr lang="ru-RU" dirty="0" smtClean="0"/>
              <a:t>(</a:t>
            </a:r>
            <a:r>
              <a:rPr lang="ru-RU" dirty="0" err="1" smtClean="0"/>
              <a:t>Терин</a:t>
            </a:r>
            <a:r>
              <a:rPr lang="ru-RU" dirty="0" smtClean="0"/>
              <a:t>, 2001:35</a:t>
            </a:r>
            <a:r>
              <a:rPr lang="ru-RU" dirty="0" smtClean="0"/>
              <a:t>). </a:t>
            </a:r>
            <a:r>
              <a:rPr lang="ru-RU" dirty="0" smtClean="0"/>
              <a:t>«</a:t>
            </a:r>
            <a:r>
              <a:rPr lang="ru-RU" dirty="0" smtClean="0"/>
              <a:t>В то же время на вопросы – имеют ли выявленные закономерности абсолютный или статистический характер…- ответа нет» (</a:t>
            </a:r>
            <a:r>
              <a:rPr lang="ru-RU" dirty="0" err="1" smtClean="0"/>
              <a:t>Цирель</a:t>
            </a:r>
            <a:r>
              <a:rPr lang="ru-RU" dirty="0" smtClean="0"/>
              <a:t>, 2003: 145). </a:t>
            </a:r>
          </a:p>
        </p:txBody>
      </p:sp>
      <p:sp>
        <p:nvSpPr>
          <p:cNvPr id="4" name="Номер слайда 3"/>
          <p:cNvSpPr>
            <a:spLocks noGrp="1"/>
          </p:cNvSpPr>
          <p:nvPr>
            <p:ph type="sldNum" sz="quarter" idx="12"/>
          </p:nvPr>
        </p:nvSpPr>
        <p:spPr/>
        <p:txBody>
          <a:bodyPr/>
          <a:lstStyle/>
          <a:p>
            <a:fld id="{CE75FCE9-7AB7-4B9C-B9B9-DA8ACEEC08CD}" type="slidenum">
              <a:rPr lang="ru-RU" smtClean="0"/>
              <a:pPr/>
              <a:t>34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7"/>
            <a:ext cx="6785812" cy="936103"/>
          </a:xfrm>
        </p:spPr>
        <p:txBody>
          <a:bodyPr/>
          <a:lstStyle/>
          <a:p>
            <a:r>
              <a:rPr lang="ru-RU" b="1" dirty="0" smtClean="0"/>
              <a:t> </a:t>
            </a:r>
            <a:endParaRPr lang="ru-RU" dirty="0"/>
          </a:p>
        </p:txBody>
      </p:sp>
      <p:pic>
        <p:nvPicPr>
          <p:cNvPr id="6" name="Объект 5"/>
          <p:cNvPicPr>
            <a:picLocks noGrp="1" noChangeAspect="1"/>
          </p:cNvPicPr>
          <p:nvPr>
            <p:ph idx="1"/>
          </p:nvPr>
        </p:nvPicPr>
        <p:blipFill>
          <a:blip r:embed="rId3" cstate="email">
            <a:extLst>
              <a:ext uri="{28A0092B-C50C-407E-A947-70E740481C1C}">
                <a14:useLocalDpi xmlns="" xmlns:a14="http://schemas.microsoft.com/office/drawing/2010/main" val="0"/>
              </a:ext>
            </a:extLst>
          </a:blip>
          <a:stretch>
            <a:fillRect/>
          </a:stretch>
        </p:blipFill>
        <p:spPr>
          <a:xfrm>
            <a:off x="3995936" y="1628800"/>
            <a:ext cx="1215517" cy="1825884"/>
          </a:xfrm>
        </p:spPr>
      </p:pic>
      <p:sp>
        <p:nvSpPr>
          <p:cNvPr id="5" name="Номер слайда 4"/>
          <p:cNvSpPr>
            <a:spLocks noGrp="1"/>
          </p:cNvSpPr>
          <p:nvPr>
            <p:ph type="sldNum" sz="quarter" idx="12"/>
          </p:nvPr>
        </p:nvSpPr>
        <p:spPr/>
        <p:txBody>
          <a:bodyPr/>
          <a:lstStyle/>
          <a:p>
            <a:fld id="{57AF16DE-A0D5-4438-950F-5B1E159C2C28}" type="slidenum">
              <a:rPr lang="en-US" smtClean="0"/>
              <a:pPr/>
              <a:t>35</a:t>
            </a:fld>
            <a:endParaRPr lang="en-US"/>
          </a:p>
        </p:txBody>
      </p:sp>
      <p:pic>
        <p:nvPicPr>
          <p:cNvPr id="16" name="Рисунок 15"/>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076056" y="2564904"/>
            <a:ext cx="1204838" cy="1923514"/>
          </a:xfrm>
          <a:prstGeom prst="rect">
            <a:avLst/>
          </a:prstGeom>
        </p:spPr>
      </p:pic>
      <p:pic>
        <p:nvPicPr>
          <p:cNvPr id="17" name="Рисунок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2267744" y="2060848"/>
            <a:ext cx="1554264" cy="2025465"/>
          </a:xfrm>
          <a:prstGeom prst="rect">
            <a:avLst/>
          </a:prstGeom>
        </p:spPr>
      </p:pic>
      <p:pic>
        <p:nvPicPr>
          <p:cNvPr id="18" name="Рисунок 17"/>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1259632" y="1340768"/>
            <a:ext cx="1481006" cy="1762499"/>
          </a:xfrm>
          <a:prstGeom prst="rect">
            <a:avLst/>
          </a:prstGeom>
        </p:spPr>
      </p:pic>
      <p:pic>
        <p:nvPicPr>
          <p:cNvPr id="19" name="Рисунок 18"/>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3851920" y="3501008"/>
            <a:ext cx="1173431" cy="1780783"/>
          </a:xfrm>
          <a:prstGeom prst="rect">
            <a:avLst/>
          </a:prstGeom>
        </p:spPr>
      </p:pic>
      <p:pic>
        <p:nvPicPr>
          <p:cNvPr id="20" name="Рисунок 19"/>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5580112" y="4149080"/>
            <a:ext cx="1562407" cy="1610199"/>
          </a:xfrm>
          <a:prstGeom prst="rect">
            <a:avLst/>
          </a:prstGeom>
        </p:spPr>
      </p:pic>
      <p:pic>
        <p:nvPicPr>
          <p:cNvPr id="21" name="Рисунок 20"/>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6228184" y="1124744"/>
            <a:ext cx="1422949" cy="1640782"/>
          </a:xfrm>
          <a:prstGeom prst="rect">
            <a:avLst/>
          </a:prstGeom>
        </p:spPr>
      </p:pic>
      <p:pic>
        <p:nvPicPr>
          <p:cNvPr id="22" name="Рисунок 21"/>
          <p:cNvPicPr>
            <a:picLocks noChangeAspect="1"/>
          </p:cNvPicPr>
          <p:nvPr/>
        </p:nvPicPr>
        <p:blipFill>
          <a:blip r:embed="rId10" cstate="email">
            <a:extLst>
              <a:ext uri="{28A0092B-C50C-407E-A947-70E740481C1C}">
                <a14:useLocalDpi xmlns="" xmlns:a14="http://schemas.microsoft.com/office/drawing/2010/main" val="0"/>
              </a:ext>
            </a:extLst>
          </a:blip>
          <a:stretch>
            <a:fillRect/>
          </a:stretch>
        </p:blipFill>
        <p:spPr>
          <a:xfrm>
            <a:off x="2267744" y="4005064"/>
            <a:ext cx="1459941" cy="2035386"/>
          </a:xfrm>
          <a:prstGeom prst="rect">
            <a:avLst/>
          </a:prstGeom>
        </p:spPr>
      </p:pic>
      <p:pic>
        <p:nvPicPr>
          <p:cNvPr id="23" name="Рисунок 22"/>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755576" y="3140968"/>
            <a:ext cx="1433655" cy="1630750"/>
          </a:xfrm>
          <a:prstGeom prst="rect">
            <a:avLst/>
          </a:prstGeom>
        </p:spPr>
      </p:pic>
      <p:pic>
        <p:nvPicPr>
          <p:cNvPr id="24" name="Рисунок 23"/>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6516216" y="2492896"/>
            <a:ext cx="1197777" cy="1787728"/>
          </a:xfrm>
          <a:prstGeom prst="rect">
            <a:avLst/>
          </a:prstGeom>
        </p:spPr>
      </p:pic>
    </p:spTree>
    <p:extLst>
      <p:ext uri="{BB962C8B-B14F-4D97-AF65-F5344CB8AC3E}">
        <p14:creationId xmlns="" xmlns:p14="http://schemas.microsoft.com/office/powerpoint/2010/main" val="2325865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Данные для анализа</a:t>
            </a:r>
            <a:r>
              <a:rPr lang="en-US" dirty="0" smtClean="0"/>
              <a:t> </a:t>
            </a:r>
            <a:endParaRPr lang="ru-RU" dirty="0"/>
          </a:p>
        </p:txBody>
      </p:sp>
      <p:sp>
        <p:nvSpPr>
          <p:cNvPr id="3" name="Содержимое 2"/>
          <p:cNvSpPr>
            <a:spLocks noGrp="1"/>
          </p:cNvSpPr>
          <p:nvPr>
            <p:ph idx="1"/>
          </p:nvPr>
        </p:nvSpPr>
        <p:spPr>
          <a:xfrm>
            <a:off x="611560" y="836712"/>
            <a:ext cx="7981123" cy="4146550"/>
          </a:xfrm>
        </p:spPr>
        <p:txBody>
          <a:bodyPr>
            <a:normAutofit fontScale="92500"/>
          </a:bodyPr>
          <a:lstStyle/>
          <a:p>
            <a:r>
              <a:rPr lang="ru-RU" sz="2700" dirty="0" smtClean="0"/>
              <a:t>Использовался широкий набор географических индикаторов  (более 150).</a:t>
            </a:r>
          </a:p>
          <a:p>
            <a:r>
              <a:rPr lang="ru-RU" sz="2700" dirty="0" smtClean="0"/>
              <a:t>Использованные базы данных:</a:t>
            </a:r>
            <a:endParaRPr lang="ru-RU" sz="2700" dirty="0" smtClean="0"/>
          </a:p>
          <a:p>
            <a:pPr>
              <a:buNone/>
            </a:pPr>
            <a:r>
              <a:rPr lang="ru-RU" sz="2700" u="sng" dirty="0" err="1" smtClean="0">
                <a:solidFill>
                  <a:schemeClr val="tx1">
                    <a:lumMod val="95000"/>
                    <a:lumOff val="5000"/>
                  </a:schemeClr>
                </a:solidFill>
                <a:hlinkClick r:id="rId3"/>
              </a:rPr>
              <a:t>www.worldbank.org</a:t>
            </a:r>
            <a:r>
              <a:rPr lang="ru-RU" sz="2700" dirty="0" smtClean="0">
                <a:solidFill>
                  <a:schemeClr val="tx1">
                    <a:lumMod val="95000"/>
                    <a:lumOff val="5000"/>
                  </a:schemeClr>
                </a:solidFill>
              </a:rPr>
              <a:t>; </a:t>
            </a:r>
            <a:r>
              <a:rPr lang="ru-RU" sz="2700" u="sng" dirty="0" err="1" smtClean="0">
                <a:solidFill>
                  <a:schemeClr val="tx1">
                    <a:lumMod val="95000"/>
                    <a:lumOff val="5000"/>
                  </a:schemeClr>
                </a:solidFill>
                <a:hlinkClick r:id="rId4"/>
              </a:rPr>
              <a:t>www.cia.gov</a:t>
            </a:r>
            <a:r>
              <a:rPr lang="ru-RU" sz="2700" dirty="0" smtClean="0">
                <a:solidFill>
                  <a:schemeClr val="tx1">
                    <a:lumMod val="95000"/>
                    <a:lumOff val="5000"/>
                  </a:schemeClr>
                </a:solidFill>
              </a:rPr>
              <a:t>; </a:t>
            </a:r>
            <a:r>
              <a:rPr lang="ru-RU" sz="2700" u="sng" dirty="0" err="1" smtClean="0">
                <a:solidFill>
                  <a:schemeClr val="tx1">
                    <a:lumMod val="95000"/>
                    <a:lumOff val="5000"/>
                  </a:schemeClr>
                </a:solidFill>
                <a:hlinkClick r:id="rId5"/>
              </a:rPr>
              <a:t>www.gapminder.org</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6"/>
              </a:rPr>
              <a:t>http://faostat3.fao.org</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7"/>
              </a:rPr>
              <a:t>http://www.indexmundi.com</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8"/>
              </a:rPr>
              <a:t>http://en.wikipedia.org</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9"/>
              </a:rPr>
              <a:t>http://unstats.un.org</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10"/>
              </a:rPr>
              <a:t>http://www.world-nuclear.org</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11"/>
              </a:rPr>
              <a:t>http://www.bp.com</a:t>
            </a:r>
            <a:r>
              <a:rPr lang="ru-RU" sz="2700" dirty="0" smtClean="0">
                <a:solidFill>
                  <a:schemeClr val="tx1">
                    <a:lumMod val="95000"/>
                    <a:lumOff val="5000"/>
                  </a:schemeClr>
                </a:solidFill>
              </a:rPr>
              <a:t>; </a:t>
            </a:r>
            <a:r>
              <a:rPr lang="ru-RU" sz="2700" u="sng" dirty="0" smtClean="0">
                <a:solidFill>
                  <a:schemeClr val="tx1">
                    <a:lumMod val="95000"/>
                    <a:lumOff val="5000"/>
                  </a:schemeClr>
                </a:solidFill>
                <a:hlinkClick r:id="rId12"/>
              </a:rPr>
              <a:t>http://minerals.usgs.gov</a:t>
            </a:r>
            <a:r>
              <a:rPr lang="ru-RU" sz="2700" dirty="0" smtClean="0">
                <a:solidFill>
                  <a:schemeClr val="tx1">
                    <a:lumMod val="95000"/>
                    <a:lumOff val="5000"/>
                  </a:schemeClr>
                </a:solidFill>
              </a:rPr>
              <a:t>. </a:t>
            </a:r>
            <a:r>
              <a:rPr lang="en-US" sz="2700" dirty="0"/>
              <a:t> </a:t>
            </a:r>
            <a:endParaRPr lang="ru-RU" sz="2700" dirty="0">
              <a:solidFill>
                <a:schemeClr val="tx1">
                  <a:lumMod val="95000"/>
                  <a:lumOff val="5000"/>
                </a:schemeClr>
              </a:solidFill>
            </a:endParaRPr>
          </a:p>
          <a:p>
            <a:endParaRPr lang="ru-RU" dirty="0"/>
          </a:p>
          <a:p>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Data mining </a:t>
            </a:r>
            <a:r>
              <a:rPr lang="ru-RU" dirty="0" smtClean="0"/>
              <a:t>анализ</a:t>
            </a:r>
            <a:endParaRPr lang="ru-RU" dirty="0"/>
          </a:p>
        </p:txBody>
      </p:sp>
      <p:sp>
        <p:nvSpPr>
          <p:cNvPr id="3" name="Содержимое 2"/>
          <p:cNvSpPr>
            <a:spLocks noGrp="1"/>
          </p:cNvSpPr>
          <p:nvPr>
            <p:ph idx="1"/>
          </p:nvPr>
        </p:nvSpPr>
        <p:spPr>
          <a:xfrm>
            <a:off x="611560" y="1052736"/>
            <a:ext cx="7981123" cy="3916363"/>
          </a:xfrm>
        </p:spPr>
        <p:txBody>
          <a:bodyPr>
            <a:normAutofit fontScale="77500" lnSpcReduction="20000"/>
          </a:bodyPr>
          <a:lstStyle/>
          <a:p>
            <a:pPr fontAlgn="ctr"/>
            <a:r>
              <a:rPr lang="ru-RU" sz="2000" dirty="0" smtClean="0"/>
              <a:t>Использовался </a:t>
            </a:r>
            <a:r>
              <a:rPr lang="ru-RU" sz="2000" dirty="0" smtClean="0"/>
              <a:t>метод оптимальных достоверных разбиений - ОДР, преимуществом которого является возможность выявлять  связи нелинейного типа, что позволяло проверить высказанную гипотезу. Метод ОДР основан на оптимальном разбиении интервалов значений независимых (объясняющих) переменных или совместных областей значений пар переменных (</a:t>
            </a:r>
            <a:r>
              <a:rPr lang="en-US" sz="2000" dirty="0" smtClean="0"/>
              <a:t>Senko</a:t>
            </a:r>
            <a:r>
              <a:rPr lang="ru-RU" sz="2000" dirty="0" smtClean="0"/>
              <a:t>, </a:t>
            </a:r>
            <a:r>
              <a:rPr lang="en-US" sz="2000" dirty="0" err="1" smtClean="0"/>
              <a:t>Kuznetsova</a:t>
            </a:r>
            <a:r>
              <a:rPr lang="ru-RU" sz="2000" dirty="0" smtClean="0"/>
              <a:t>, 2006). Разделяющая способность разбиения оценивается с помощью статистики критерия χ</a:t>
            </a:r>
            <a:r>
              <a:rPr lang="ru-RU" sz="2000" baseline="30000" dirty="0" smtClean="0"/>
              <a:t>2</a:t>
            </a:r>
            <a:r>
              <a:rPr lang="ru-RU" sz="2000" dirty="0" smtClean="0"/>
              <a:t>. Верификация закономерностей производится с помощью </a:t>
            </a:r>
            <a:r>
              <a:rPr lang="ru-RU" sz="2000" dirty="0" err="1" smtClean="0"/>
              <a:t>перестановочных</a:t>
            </a:r>
            <a:r>
              <a:rPr lang="ru-RU" sz="2000" dirty="0" smtClean="0"/>
              <a:t> тестов, позволяющих в случае двумерных моделей оценить значимость различий по каждой из двух используемых переменных </a:t>
            </a:r>
            <a:r>
              <a:rPr lang="en-US" sz="2000" dirty="0" err="1" smtClean="0"/>
              <a:t>Kusnetsova</a:t>
            </a:r>
            <a:r>
              <a:rPr lang="en-US" sz="2000" dirty="0" smtClean="0"/>
              <a:t>, </a:t>
            </a:r>
            <a:r>
              <a:rPr lang="en-US" sz="2000" dirty="0" err="1" smtClean="0"/>
              <a:t>Kostomarova</a:t>
            </a:r>
            <a:r>
              <a:rPr lang="en-US" sz="2000" dirty="0" smtClean="0"/>
              <a:t>, </a:t>
            </a:r>
            <a:r>
              <a:rPr lang="en-US" sz="2000" dirty="0" err="1" smtClean="0"/>
              <a:t>Sen’ko</a:t>
            </a:r>
            <a:r>
              <a:rPr lang="en-US" sz="2000" dirty="0" smtClean="0"/>
              <a:t>, </a:t>
            </a:r>
            <a:r>
              <a:rPr lang="ru-RU" sz="2000" dirty="0" smtClean="0"/>
              <a:t>2014</a:t>
            </a:r>
            <a:r>
              <a:rPr lang="ru-RU" sz="2000" dirty="0" smtClean="0"/>
              <a:t>). </a:t>
            </a:r>
            <a:r>
              <a:rPr lang="ru-RU" sz="2000" dirty="0" smtClean="0"/>
              <a:t>См. также </a:t>
            </a:r>
            <a:endParaRPr lang="ru-RU" sz="2000" dirty="0" smtClean="0"/>
          </a:p>
          <a:p>
            <a:pPr fontAlgn="ctr"/>
            <a:r>
              <a:rPr lang="ru-RU" sz="2000" i="1" dirty="0" smtClean="0"/>
              <a:t>Кирилюк </a:t>
            </a:r>
            <a:r>
              <a:rPr lang="ru-RU" sz="2000" i="1" dirty="0" smtClean="0"/>
              <a:t>И.Л., Волынский А.И., Круглова М.С., Кузнецова А.В., Рубинштейн А.А., </a:t>
            </a:r>
            <a:r>
              <a:rPr lang="ru-RU" sz="2000" i="1" dirty="0" err="1" smtClean="0"/>
              <a:t>Сенько</a:t>
            </a:r>
            <a:r>
              <a:rPr lang="ru-RU" sz="2000" i="1" dirty="0" smtClean="0"/>
              <a:t> О.В.</a:t>
            </a:r>
            <a:r>
              <a:rPr lang="ru-RU" sz="2000" baseline="30000" dirty="0" smtClean="0"/>
              <a:t>  </a:t>
            </a:r>
            <a:r>
              <a:rPr lang="ru-RU" sz="2000" dirty="0" smtClean="0"/>
              <a:t>Эмпирическая проверка теории институциональных матриц методами интеллектуального анализа  данных. // Компьютерные исследования и моделирование. </a:t>
            </a:r>
            <a:r>
              <a:rPr lang="ru-RU" sz="2000" dirty="0" smtClean="0"/>
              <a:t>2015. </a:t>
            </a:r>
          </a:p>
          <a:p>
            <a:pPr fontAlgn="ctr"/>
            <a:r>
              <a:rPr lang="ru-RU" sz="2000" dirty="0" smtClean="0"/>
              <a:t>Среди более чем 150 были идентифицированы  26 (в основном климатических) параметров, которые  позволяют достоверно выделять страны с преобладанием Х- или </a:t>
            </a:r>
            <a:r>
              <a:rPr lang="en-US" sz="2000" dirty="0" smtClean="0"/>
              <a:t>Y-</a:t>
            </a:r>
            <a:r>
              <a:rPr lang="ru-RU" sz="2000" dirty="0" smtClean="0"/>
              <a:t>матрицы. </a:t>
            </a:r>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188638"/>
            <a:ext cx="7920880" cy="6534357"/>
          </a:xfrm>
          <a:prstGeom prst="rect">
            <a:avLst/>
          </a:prstGeom>
        </p:spPr>
      </p:pic>
      <p:sp>
        <p:nvSpPr>
          <p:cNvPr id="3" name="Номер слайда 2"/>
          <p:cNvSpPr>
            <a:spLocks noGrp="1"/>
          </p:cNvSpPr>
          <p:nvPr>
            <p:ph type="sldNum" sz="quarter" idx="12"/>
          </p:nvPr>
        </p:nvSpPr>
        <p:spPr/>
        <p:txBody>
          <a:bodyPr/>
          <a:lstStyle/>
          <a:p>
            <a:fld id="{57AF16DE-A0D5-4438-950F-5B1E159C2C28}" type="slidenum">
              <a:rPr lang="en-US" smtClean="0"/>
              <a:pPr/>
              <a:t>38</a:t>
            </a:fld>
            <a:endParaRPr lang="en-US"/>
          </a:p>
        </p:txBody>
      </p:sp>
    </p:spTree>
    <p:extLst>
      <p:ext uri="{BB962C8B-B14F-4D97-AF65-F5344CB8AC3E}">
        <p14:creationId xmlns="" xmlns:p14="http://schemas.microsoft.com/office/powerpoint/2010/main" val="883837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157192"/>
            <a:ext cx="6508377" cy="854173"/>
          </a:xfrm>
        </p:spPr>
        <p:txBody>
          <a:bodyPr/>
          <a:lstStyle/>
          <a:p>
            <a:r>
              <a:rPr lang="ru-RU" b="1" dirty="0" smtClean="0"/>
              <a:t>Основной результат</a:t>
            </a:r>
            <a:endParaRPr lang="ru-RU" b="1" dirty="0"/>
          </a:p>
        </p:txBody>
      </p:sp>
      <p:sp>
        <p:nvSpPr>
          <p:cNvPr id="3" name="Содержимое 2"/>
          <p:cNvSpPr>
            <a:spLocks noGrp="1"/>
          </p:cNvSpPr>
          <p:nvPr>
            <p:ph idx="1"/>
          </p:nvPr>
        </p:nvSpPr>
        <p:spPr>
          <a:xfrm>
            <a:off x="467544" y="764704"/>
            <a:ext cx="8075241" cy="4622147"/>
          </a:xfrm>
        </p:spPr>
        <p:txBody>
          <a:bodyPr>
            <a:noAutofit/>
          </a:bodyPr>
          <a:lstStyle/>
          <a:p>
            <a:r>
              <a:rPr lang="ru-RU" sz="2400" dirty="0" smtClean="0"/>
              <a:t>Определены  географические признаки, существенно различающиеся для стран с доминированием Х- и </a:t>
            </a:r>
            <a:r>
              <a:rPr lang="en-US" sz="2400" dirty="0" smtClean="0"/>
              <a:t>Y</a:t>
            </a:r>
            <a:r>
              <a:rPr lang="ru-RU" sz="2400" dirty="0" smtClean="0"/>
              <a:t>-матрицы:</a:t>
            </a:r>
          </a:p>
          <a:p>
            <a:pPr>
              <a:buNone/>
            </a:pPr>
            <a:r>
              <a:rPr lang="ru-RU" sz="2400" dirty="0" smtClean="0"/>
              <a:t>            - </a:t>
            </a:r>
            <a:r>
              <a:rPr lang="ru-RU" sz="2400" b="1" dirty="0" smtClean="0"/>
              <a:t>Температуры воздуха </a:t>
            </a:r>
          </a:p>
          <a:p>
            <a:pPr>
              <a:buNone/>
            </a:pPr>
            <a:r>
              <a:rPr lang="ru-RU" sz="2400" b="1" dirty="0" smtClean="0"/>
              <a:t>             - Осадки</a:t>
            </a:r>
          </a:p>
          <a:p>
            <a:pPr>
              <a:buNone/>
            </a:pPr>
            <a:r>
              <a:rPr lang="ru-RU" sz="2400" b="1" dirty="0" smtClean="0"/>
              <a:t>             - Природные риски</a:t>
            </a:r>
          </a:p>
          <a:p>
            <a:r>
              <a:rPr lang="ru-RU" sz="2400" dirty="0" smtClean="0"/>
              <a:t>Выделены </a:t>
            </a:r>
            <a:r>
              <a:rPr lang="ru-RU" sz="2400" dirty="0" smtClean="0"/>
              <a:t>три группы стран: «жаркие» Х-страны и «холодные»  Х-страны, а также  </a:t>
            </a:r>
            <a:r>
              <a:rPr lang="ru-RU" sz="2400" dirty="0" smtClean="0"/>
              <a:t>группа </a:t>
            </a:r>
            <a:r>
              <a:rPr lang="en-US" sz="2400" dirty="0" smtClean="0"/>
              <a:t>Y-</a:t>
            </a:r>
            <a:r>
              <a:rPr lang="ru-RU" sz="2400" dirty="0" smtClean="0"/>
              <a:t>стран, занимающих «срединное положение» между ними. </a:t>
            </a:r>
            <a:endParaRPr lang="ru-RU" sz="2400" dirty="0" smtClean="0"/>
          </a:p>
          <a:p>
            <a:pPr>
              <a:buNone/>
            </a:pPr>
            <a:r>
              <a:rPr lang="ru-RU" sz="1800" dirty="0" smtClean="0"/>
              <a:t>(см. </a:t>
            </a:r>
            <a:r>
              <a:rPr lang="ru-RU" sz="1800" dirty="0" smtClean="0"/>
              <a:t>Кирдина </a:t>
            </a:r>
            <a:r>
              <a:rPr lang="ru-RU" sz="1800" dirty="0" smtClean="0"/>
              <a:t>С.Г., Кузнецова А.Н., </a:t>
            </a:r>
            <a:r>
              <a:rPr lang="ru-RU" sz="1800" dirty="0" err="1" smtClean="0"/>
              <a:t>Сенько</a:t>
            </a:r>
            <a:r>
              <a:rPr lang="ru-RU" sz="1800" dirty="0" smtClean="0"/>
              <a:t> О. В. «Климат и институциональные матрицы» // СОЦИС, № 9. 2015. С. </a:t>
            </a:r>
            <a:r>
              <a:rPr lang="ru-RU" sz="1800" dirty="0" smtClean="0"/>
              <a:t>3-13). </a:t>
            </a:r>
            <a:endParaRPr lang="ru-RU" sz="1800" dirty="0" smtClean="0"/>
          </a:p>
          <a:p>
            <a:pPr>
              <a:buNone/>
            </a:pPr>
            <a:r>
              <a:rPr lang="ru-RU" sz="2400" dirty="0" smtClean="0"/>
              <a:t> </a:t>
            </a:r>
            <a:endParaRPr lang="ru-RU" sz="240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доклада </a:t>
            </a:r>
            <a:endParaRPr lang="ru-RU" dirty="0"/>
          </a:p>
        </p:txBody>
      </p:sp>
      <p:sp>
        <p:nvSpPr>
          <p:cNvPr id="3" name="Содержимое 2"/>
          <p:cNvSpPr>
            <a:spLocks noGrp="1"/>
          </p:cNvSpPr>
          <p:nvPr>
            <p:ph idx="1"/>
          </p:nvPr>
        </p:nvSpPr>
        <p:spPr>
          <a:xfrm>
            <a:off x="467544" y="1052736"/>
            <a:ext cx="8183880" cy="4187952"/>
          </a:xfrm>
        </p:spPr>
        <p:txBody>
          <a:bodyPr>
            <a:normAutofit/>
          </a:bodyPr>
          <a:lstStyle/>
          <a:p>
            <a:r>
              <a:rPr lang="ru-RU" dirty="0" smtClean="0"/>
              <a:t>Критический </a:t>
            </a:r>
            <a:r>
              <a:rPr lang="ru-RU" dirty="0" err="1" smtClean="0"/>
              <a:t>дискурс</a:t>
            </a:r>
            <a:r>
              <a:rPr lang="ru-RU" dirty="0" smtClean="0"/>
              <a:t> в социологии (особенности академического чтения).</a:t>
            </a:r>
          </a:p>
          <a:p>
            <a:r>
              <a:rPr lang="ru-RU" dirty="0" smtClean="0"/>
              <a:t>Теория институциональных матриц как объект критики.</a:t>
            </a:r>
          </a:p>
          <a:p>
            <a:r>
              <a:rPr lang="ru-RU" dirty="0" smtClean="0"/>
              <a:t>Классификация критик: «рассудительная» , «наступательная», </a:t>
            </a:r>
            <a:r>
              <a:rPr lang="en-US" i="1" dirty="0" smtClean="0"/>
              <a:t>camouflage</a:t>
            </a:r>
            <a:r>
              <a:rPr lang="ru-RU" dirty="0" smtClean="0"/>
              <a:t>-стратегия.</a:t>
            </a:r>
          </a:p>
          <a:p>
            <a:r>
              <a:rPr lang="ru-RU" dirty="0" smtClean="0"/>
              <a:t>Что после критики? Пример позитивного ответа.</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72018" y="2538663"/>
            <a:ext cx="2449487" cy="1914669"/>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26565" y="2552259"/>
            <a:ext cx="2355347" cy="1901073"/>
          </a:xfrm>
          <a:prstGeom prst="rect">
            <a:avLst/>
          </a:prstGeom>
        </p:spPr>
      </p:pic>
      <p:sp>
        <p:nvSpPr>
          <p:cNvPr id="7" name="TextBox 6"/>
          <p:cNvSpPr txBox="1"/>
          <p:nvPr/>
        </p:nvSpPr>
        <p:spPr>
          <a:xfrm>
            <a:off x="1104509" y="1304511"/>
            <a:ext cx="2184637" cy="830997"/>
          </a:xfrm>
          <a:prstGeom prst="rect">
            <a:avLst/>
          </a:prstGeom>
          <a:noFill/>
        </p:spPr>
        <p:txBody>
          <a:bodyPr wrap="none" rtlCol="0">
            <a:spAutoFit/>
          </a:bodyPr>
          <a:lstStyle/>
          <a:p>
            <a:pPr algn="ctr"/>
            <a:r>
              <a:rPr lang="ru-RU" sz="2400" b="1" dirty="0">
                <a:cs typeface="Times New Roman" panose="02020603050405020304" pitchFamily="18" charset="0"/>
              </a:rPr>
              <a:t>«Холодные» </a:t>
            </a:r>
            <a:endParaRPr lang="ru-RU" sz="2400" b="1" dirty="0" smtClean="0">
              <a:cs typeface="Times New Roman" panose="02020603050405020304" pitchFamily="18" charset="0"/>
            </a:endParaRPr>
          </a:p>
          <a:p>
            <a:pPr algn="ctr"/>
            <a:r>
              <a:rPr lang="ru-RU" sz="2400" b="1" dirty="0" smtClean="0">
                <a:cs typeface="Times New Roman" panose="02020603050405020304" pitchFamily="18" charset="0"/>
              </a:rPr>
              <a:t>Х-страны</a:t>
            </a:r>
            <a:endParaRPr lang="ru-RU" sz="2400" b="1" dirty="0">
              <a:cs typeface="Times New Roman" panose="02020603050405020304" pitchFamily="18" charset="0"/>
            </a:endParaRPr>
          </a:p>
        </p:txBody>
      </p:sp>
      <p:sp>
        <p:nvSpPr>
          <p:cNvPr id="8" name="TextBox 7"/>
          <p:cNvSpPr txBox="1"/>
          <p:nvPr/>
        </p:nvSpPr>
        <p:spPr>
          <a:xfrm>
            <a:off x="4296652" y="1304511"/>
            <a:ext cx="1393330" cy="461665"/>
          </a:xfrm>
          <a:prstGeom prst="rect">
            <a:avLst/>
          </a:prstGeom>
          <a:noFill/>
        </p:spPr>
        <p:txBody>
          <a:bodyPr wrap="none" rtlCol="0">
            <a:spAutoFit/>
          </a:bodyPr>
          <a:lstStyle/>
          <a:p>
            <a:pPr algn="ctr"/>
            <a:r>
              <a:rPr lang="ru-RU" sz="2400" b="1" dirty="0">
                <a:cs typeface="Times New Roman" panose="02020603050405020304" pitchFamily="18" charset="0"/>
              </a:rPr>
              <a:t>Y-страны</a:t>
            </a:r>
            <a:endParaRPr lang="ru-RU" sz="2400" dirty="0">
              <a:cs typeface="Times New Roman" panose="02020603050405020304" pitchFamily="18" charset="0"/>
            </a:endParaRPr>
          </a:p>
        </p:txBody>
      </p:sp>
      <p:sp>
        <p:nvSpPr>
          <p:cNvPr id="9" name="TextBox 8"/>
          <p:cNvSpPr txBox="1"/>
          <p:nvPr/>
        </p:nvSpPr>
        <p:spPr>
          <a:xfrm>
            <a:off x="6818927" y="1304511"/>
            <a:ext cx="1795684" cy="830997"/>
          </a:xfrm>
          <a:prstGeom prst="rect">
            <a:avLst/>
          </a:prstGeom>
          <a:noFill/>
        </p:spPr>
        <p:txBody>
          <a:bodyPr wrap="none" rtlCol="0">
            <a:spAutoFit/>
          </a:bodyPr>
          <a:lstStyle/>
          <a:p>
            <a:pPr algn="ctr"/>
            <a:r>
              <a:rPr lang="ru-RU" sz="2400" b="1" dirty="0">
                <a:cs typeface="Times New Roman" panose="02020603050405020304" pitchFamily="18" charset="0"/>
              </a:rPr>
              <a:t>«Жаркие» </a:t>
            </a:r>
            <a:endParaRPr lang="ru-RU" sz="2400" b="1" dirty="0" smtClean="0">
              <a:cs typeface="Times New Roman" panose="02020603050405020304" pitchFamily="18" charset="0"/>
            </a:endParaRPr>
          </a:p>
          <a:p>
            <a:pPr algn="ctr"/>
            <a:r>
              <a:rPr lang="ru-RU" sz="2400" b="1" dirty="0" smtClean="0">
                <a:cs typeface="Times New Roman" panose="02020603050405020304" pitchFamily="18" charset="0"/>
              </a:rPr>
              <a:t>Х-страны</a:t>
            </a:r>
            <a:endParaRPr lang="ru-RU" sz="2400" dirty="0">
              <a:cs typeface="Times New Roman" panose="02020603050405020304" pitchFamily="18" charset="0"/>
            </a:endParaRPr>
          </a:p>
        </p:txBody>
      </p:sp>
      <p:sp>
        <p:nvSpPr>
          <p:cNvPr id="19" name="Rectangle 9"/>
          <p:cNvSpPr>
            <a:spLocks noChangeArrowheads="1"/>
          </p:cNvSpPr>
          <p:nvPr/>
        </p:nvSpPr>
        <p:spPr bwMode="auto">
          <a:xfrm>
            <a:off x="987287" y="4688006"/>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10"/>
          <p:cNvSpPr>
            <a:spLocks noChangeArrowheads="1"/>
          </p:cNvSpPr>
          <p:nvPr/>
        </p:nvSpPr>
        <p:spPr bwMode="auto">
          <a:xfrm>
            <a:off x="987287" y="514520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1" name="Rectangle 11"/>
          <p:cNvSpPr>
            <a:spLocks noChangeArrowheads="1"/>
          </p:cNvSpPr>
          <p:nvPr/>
        </p:nvSpPr>
        <p:spPr bwMode="auto">
          <a:xfrm>
            <a:off x="987287" y="4914374"/>
            <a:ext cx="62007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2" name="Rectangle 12"/>
          <p:cNvSpPr>
            <a:spLocks noChangeArrowheads="1"/>
          </p:cNvSpPr>
          <p:nvPr/>
        </p:nvSpPr>
        <p:spPr bwMode="auto">
          <a:xfrm>
            <a:off x="987287" y="4891290"/>
            <a:ext cx="184731"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3" name="Rectangle 14"/>
          <p:cNvSpPr>
            <a:spLocks noChangeArrowheads="1"/>
          </p:cNvSpPr>
          <p:nvPr/>
        </p:nvSpPr>
        <p:spPr bwMode="auto">
          <a:xfrm>
            <a:off x="536437" y="514520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6" name="TextBox 25"/>
          <p:cNvSpPr txBox="1"/>
          <p:nvPr/>
        </p:nvSpPr>
        <p:spPr>
          <a:xfrm>
            <a:off x="1285461" y="4996070"/>
            <a:ext cx="184731" cy="369332"/>
          </a:xfrm>
          <a:prstGeom prst="rect">
            <a:avLst/>
          </a:prstGeom>
          <a:noFill/>
        </p:spPr>
        <p:txBody>
          <a:bodyPr wrap="none" rtlCol="0">
            <a:spAutoFit/>
          </a:bodyPr>
          <a:lstStyle/>
          <a:p>
            <a:endParaRPr lang="ru-RU" dirty="0"/>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48926" y="2557644"/>
            <a:ext cx="2466473" cy="1895688"/>
          </a:xfrm>
          <a:prstGeom prst="rect">
            <a:avLst/>
          </a:prstGeom>
        </p:spPr>
      </p:pic>
      <p:sp>
        <p:nvSpPr>
          <p:cNvPr id="3" name="TextBox 2"/>
          <p:cNvSpPr txBox="1"/>
          <p:nvPr/>
        </p:nvSpPr>
        <p:spPr>
          <a:xfrm>
            <a:off x="219683" y="4907142"/>
            <a:ext cx="905376" cy="707886"/>
          </a:xfrm>
          <a:prstGeom prst="rect">
            <a:avLst/>
          </a:prstGeom>
          <a:noFill/>
        </p:spPr>
        <p:txBody>
          <a:bodyPr wrap="none" rtlCol="0">
            <a:spAutoFit/>
          </a:bodyPr>
          <a:lstStyle/>
          <a:p>
            <a:r>
              <a:rPr lang="en-US" sz="2000" b="1" dirty="0" err="1"/>
              <a:t>t°C</a:t>
            </a:r>
            <a:r>
              <a:rPr lang="en-US" sz="2000" b="1" dirty="0"/>
              <a:t> </a:t>
            </a:r>
            <a:endParaRPr lang="ru-RU" sz="2000" b="1" dirty="0" smtClean="0"/>
          </a:p>
          <a:p>
            <a:r>
              <a:rPr lang="ru-RU" sz="2000" b="1" dirty="0" smtClean="0"/>
              <a:t>за </a:t>
            </a:r>
            <a:r>
              <a:rPr lang="ru-RU" sz="2000" b="1" dirty="0"/>
              <a:t>год </a:t>
            </a:r>
          </a:p>
        </p:txBody>
      </p:sp>
      <p:sp>
        <p:nvSpPr>
          <p:cNvPr id="6" name="TextBox 5"/>
          <p:cNvSpPr txBox="1"/>
          <p:nvPr/>
        </p:nvSpPr>
        <p:spPr>
          <a:xfrm>
            <a:off x="315960" y="5676118"/>
            <a:ext cx="593432" cy="707886"/>
          </a:xfrm>
          <a:prstGeom prst="rect">
            <a:avLst/>
          </a:prstGeom>
          <a:noFill/>
        </p:spPr>
        <p:txBody>
          <a:bodyPr wrap="none" rtlCol="0">
            <a:spAutoFit/>
          </a:bodyPr>
          <a:lstStyle/>
          <a:p>
            <a:r>
              <a:rPr lang="en-US" sz="2000" b="1" dirty="0" smtClean="0"/>
              <a:t>t°</a:t>
            </a:r>
            <a:r>
              <a:rPr lang="ru-RU" sz="2000" b="1" dirty="0" smtClean="0"/>
              <a:t>С</a:t>
            </a:r>
            <a:endParaRPr lang="en-US" sz="2000" b="1" dirty="0" smtClean="0"/>
          </a:p>
          <a:p>
            <a:r>
              <a:rPr lang="en-US" sz="2000" b="1" dirty="0" smtClean="0"/>
              <a:t>min</a:t>
            </a:r>
            <a:endParaRPr lang="ru-RU" sz="2000" b="1" dirty="0"/>
          </a:p>
        </p:txBody>
      </p:sp>
      <p:sp>
        <p:nvSpPr>
          <p:cNvPr id="11" name="TextBox 10"/>
          <p:cNvSpPr txBox="1"/>
          <p:nvPr/>
        </p:nvSpPr>
        <p:spPr>
          <a:xfrm>
            <a:off x="2122846" y="4960539"/>
            <a:ext cx="572593" cy="461665"/>
          </a:xfrm>
          <a:prstGeom prst="rect">
            <a:avLst/>
          </a:prstGeom>
          <a:noFill/>
        </p:spPr>
        <p:txBody>
          <a:bodyPr wrap="none" rtlCol="0">
            <a:spAutoFit/>
          </a:bodyPr>
          <a:lstStyle/>
          <a:p>
            <a:r>
              <a:rPr lang="ru-RU" sz="2400" b="1" dirty="0" smtClean="0"/>
              <a:t>6.4</a:t>
            </a:r>
            <a:endParaRPr lang="ru-RU" sz="2400" b="1" dirty="0"/>
          </a:p>
        </p:txBody>
      </p:sp>
      <p:sp>
        <p:nvSpPr>
          <p:cNvPr id="12" name="TextBox 11"/>
          <p:cNvSpPr txBox="1"/>
          <p:nvPr/>
        </p:nvSpPr>
        <p:spPr>
          <a:xfrm>
            <a:off x="2122846" y="5922339"/>
            <a:ext cx="572593" cy="461665"/>
          </a:xfrm>
          <a:prstGeom prst="rect">
            <a:avLst/>
          </a:prstGeom>
          <a:noFill/>
        </p:spPr>
        <p:txBody>
          <a:bodyPr wrap="none" rtlCol="0">
            <a:spAutoFit/>
          </a:bodyPr>
          <a:lstStyle/>
          <a:p>
            <a:r>
              <a:rPr lang="ru-RU" sz="2400" b="1" dirty="0" smtClean="0"/>
              <a:t>1.0</a:t>
            </a:r>
            <a:endParaRPr lang="ru-RU" sz="2400" b="1" dirty="0"/>
          </a:p>
        </p:txBody>
      </p:sp>
      <p:sp>
        <p:nvSpPr>
          <p:cNvPr id="13" name="TextBox 12"/>
          <p:cNvSpPr txBox="1"/>
          <p:nvPr/>
        </p:nvSpPr>
        <p:spPr>
          <a:xfrm>
            <a:off x="4654123" y="4960539"/>
            <a:ext cx="572593" cy="461665"/>
          </a:xfrm>
          <a:prstGeom prst="rect">
            <a:avLst/>
          </a:prstGeom>
          <a:noFill/>
        </p:spPr>
        <p:txBody>
          <a:bodyPr wrap="none" rtlCol="0">
            <a:spAutoFit/>
          </a:bodyPr>
          <a:lstStyle/>
          <a:p>
            <a:r>
              <a:rPr lang="ru-RU" sz="2400" b="1" dirty="0" smtClean="0"/>
              <a:t>9.3</a:t>
            </a:r>
            <a:endParaRPr lang="ru-RU" sz="2400" b="1" dirty="0"/>
          </a:p>
        </p:txBody>
      </p:sp>
      <p:sp>
        <p:nvSpPr>
          <p:cNvPr id="14" name="TextBox 13"/>
          <p:cNvSpPr txBox="1"/>
          <p:nvPr/>
        </p:nvSpPr>
        <p:spPr>
          <a:xfrm>
            <a:off x="4654123" y="5885487"/>
            <a:ext cx="572593" cy="461665"/>
          </a:xfrm>
          <a:prstGeom prst="rect">
            <a:avLst/>
          </a:prstGeom>
          <a:noFill/>
        </p:spPr>
        <p:txBody>
          <a:bodyPr wrap="none" rtlCol="0">
            <a:spAutoFit/>
          </a:bodyPr>
          <a:lstStyle/>
          <a:p>
            <a:r>
              <a:rPr lang="ru-RU" sz="2400" b="1" dirty="0" smtClean="0"/>
              <a:t>4.6</a:t>
            </a:r>
            <a:endParaRPr lang="ru-RU" sz="2400" b="1" dirty="0"/>
          </a:p>
        </p:txBody>
      </p:sp>
      <p:sp>
        <p:nvSpPr>
          <p:cNvPr id="15" name="TextBox 14"/>
          <p:cNvSpPr txBox="1"/>
          <p:nvPr/>
        </p:nvSpPr>
        <p:spPr>
          <a:xfrm>
            <a:off x="7541337" y="4996070"/>
            <a:ext cx="728084" cy="461665"/>
          </a:xfrm>
          <a:prstGeom prst="rect">
            <a:avLst/>
          </a:prstGeom>
          <a:noFill/>
        </p:spPr>
        <p:txBody>
          <a:bodyPr wrap="none" rtlCol="0">
            <a:spAutoFit/>
          </a:bodyPr>
          <a:lstStyle/>
          <a:p>
            <a:r>
              <a:rPr lang="ru-RU" sz="2400" b="1" dirty="0" smtClean="0"/>
              <a:t>23.1</a:t>
            </a:r>
            <a:endParaRPr lang="ru-RU" sz="2400" b="1" dirty="0"/>
          </a:p>
        </p:txBody>
      </p:sp>
      <p:sp>
        <p:nvSpPr>
          <p:cNvPr id="16" name="TextBox 15"/>
          <p:cNvSpPr txBox="1"/>
          <p:nvPr/>
        </p:nvSpPr>
        <p:spPr>
          <a:xfrm>
            <a:off x="7541337" y="5849031"/>
            <a:ext cx="728084" cy="461665"/>
          </a:xfrm>
          <a:prstGeom prst="rect">
            <a:avLst/>
          </a:prstGeom>
          <a:noFill/>
        </p:spPr>
        <p:txBody>
          <a:bodyPr wrap="none" rtlCol="0">
            <a:spAutoFit/>
          </a:bodyPr>
          <a:lstStyle/>
          <a:p>
            <a:r>
              <a:rPr lang="ru-RU" sz="2400" b="1" dirty="0" smtClean="0"/>
              <a:t>17.4</a:t>
            </a:r>
            <a:endParaRPr lang="ru-RU" sz="2400" b="1" dirty="0"/>
          </a:p>
        </p:txBody>
      </p:sp>
      <p:sp>
        <p:nvSpPr>
          <p:cNvPr id="24" name="Номер слайда 23"/>
          <p:cNvSpPr>
            <a:spLocks noGrp="1"/>
          </p:cNvSpPr>
          <p:nvPr>
            <p:ph type="sldNum" sz="quarter" idx="12"/>
          </p:nvPr>
        </p:nvSpPr>
        <p:spPr/>
        <p:txBody>
          <a:bodyPr/>
          <a:lstStyle/>
          <a:p>
            <a:fld id="{57AF16DE-A0D5-4438-950F-5B1E159C2C28}" type="slidenum">
              <a:rPr lang="en-US" smtClean="0"/>
              <a:pPr/>
              <a:t>40</a:t>
            </a:fld>
            <a:endParaRPr lang="en-US"/>
          </a:p>
        </p:txBody>
      </p:sp>
    </p:spTree>
    <p:extLst>
      <p:ext uri="{BB962C8B-B14F-4D97-AF65-F5344CB8AC3E}">
        <p14:creationId xmlns="" xmlns:p14="http://schemas.microsoft.com/office/powerpoint/2010/main" val="2963261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11699" y="0"/>
            <a:ext cx="9144000" cy="6858000"/>
          </a:xfrm>
          <a:prstGeom prst="rect">
            <a:avLst/>
          </a:prstGeom>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6747" y="1760160"/>
            <a:ext cx="2743200" cy="1997467"/>
          </a:xfrm>
          <a:prstGeom prst="rect">
            <a:avLst/>
          </a:prstGeom>
          <a:ln>
            <a:noFill/>
          </a:ln>
          <a:effectLst>
            <a:softEdge rad="112500"/>
          </a:effectLst>
        </p:spPr>
      </p:pic>
      <p:pic>
        <p:nvPicPr>
          <p:cNvPr id="2" name="Рисунок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82687" y="1753962"/>
            <a:ext cx="2661313" cy="1995985"/>
          </a:xfrm>
          <a:prstGeom prst="rect">
            <a:avLst/>
          </a:prstGeom>
          <a:ln>
            <a:noFill/>
          </a:ln>
          <a:effectLst>
            <a:softEdge rad="112500"/>
          </a:effectLst>
        </p:spPr>
      </p:pic>
      <p:sp>
        <p:nvSpPr>
          <p:cNvPr id="9" name="TextBox 8"/>
          <p:cNvSpPr txBox="1"/>
          <p:nvPr/>
        </p:nvSpPr>
        <p:spPr>
          <a:xfrm>
            <a:off x="174812" y="4267987"/>
            <a:ext cx="1627339" cy="707886"/>
          </a:xfrm>
          <a:prstGeom prst="rect">
            <a:avLst/>
          </a:prstGeom>
          <a:noFill/>
        </p:spPr>
        <p:txBody>
          <a:bodyPr wrap="square" rtlCol="0">
            <a:spAutoFit/>
          </a:bodyPr>
          <a:lstStyle/>
          <a:p>
            <a:r>
              <a:rPr lang="ru-RU" sz="2000" b="1" dirty="0"/>
              <a:t>Осадки </a:t>
            </a:r>
            <a:endParaRPr lang="ru-RU" sz="2000" b="1" dirty="0" smtClean="0"/>
          </a:p>
          <a:p>
            <a:r>
              <a:rPr lang="ru-RU" sz="2000" b="1" dirty="0" smtClean="0"/>
              <a:t>за год, мм</a:t>
            </a:r>
            <a:endParaRPr lang="ru-RU" sz="2000" b="1" dirty="0"/>
          </a:p>
        </p:txBody>
      </p:sp>
      <p:sp>
        <p:nvSpPr>
          <p:cNvPr id="10" name="TextBox 9"/>
          <p:cNvSpPr txBox="1"/>
          <p:nvPr/>
        </p:nvSpPr>
        <p:spPr>
          <a:xfrm>
            <a:off x="163113" y="5302061"/>
            <a:ext cx="1639038" cy="707886"/>
          </a:xfrm>
          <a:prstGeom prst="rect">
            <a:avLst/>
          </a:prstGeom>
          <a:noFill/>
        </p:spPr>
        <p:txBody>
          <a:bodyPr wrap="none" rtlCol="0">
            <a:spAutoFit/>
          </a:bodyPr>
          <a:lstStyle/>
          <a:p>
            <a:r>
              <a:rPr lang="ru-RU" sz="2000" b="1" dirty="0"/>
              <a:t>Амплитуда </a:t>
            </a:r>
            <a:endParaRPr lang="ru-RU" sz="2000" b="1" dirty="0" smtClean="0"/>
          </a:p>
          <a:p>
            <a:r>
              <a:rPr lang="ru-RU" sz="2000" b="1" dirty="0" smtClean="0"/>
              <a:t>осадков</a:t>
            </a:r>
            <a:r>
              <a:rPr lang="ru-RU" sz="2000" b="1" dirty="0"/>
              <a:t>, </a:t>
            </a:r>
            <a:r>
              <a:rPr lang="ru-RU" sz="2000" b="1" dirty="0" smtClean="0"/>
              <a:t> мм</a:t>
            </a:r>
            <a:endParaRPr lang="ru-RU" sz="2000" b="1" dirty="0"/>
          </a:p>
        </p:txBody>
      </p:sp>
      <p:sp>
        <p:nvSpPr>
          <p:cNvPr id="11" name="TextBox 10"/>
          <p:cNvSpPr txBox="1"/>
          <p:nvPr/>
        </p:nvSpPr>
        <p:spPr>
          <a:xfrm>
            <a:off x="2416770" y="4267987"/>
            <a:ext cx="651140" cy="461665"/>
          </a:xfrm>
          <a:prstGeom prst="rect">
            <a:avLst/>
          </a:prstGeom>
          <a:noFill/>
        </p:spPr>
        <p:txBody>
          <a:bodyPr wrap="none" rtlCol="0">
            <a:spAutoFit/>
          </a:bodyPr>
          <a:lstStyle/>
          <a:p>
            <a:r>
              <a:rPr lang="ru-RU" sz="2400" b="1" dirty="0"/>
              <a:t>100</a:t>
            </a:r>
          </a:p>
        </p:txBody>
      </p:sp>
      <p:sp>
        <p:nvSpPr>
          <p:cNvPr id="12" name="TextBox 11"/>
          <p:cNvSpPr txBox="1"/>
          <p:nvPr/>
        </p:nvSpPr>
        <p:spPr>
          <a:xfrm>
            <a:off x="2416770" y="5317449"/>
            <a:ext cx="651140" cy="461665"/>
          </a:xfrm>
          <a:prstGeom prst="rect">
            <a:avLst/>
          </a:prstGeom>
          <a:noFill/>
        </p:spPr>
        <p:txBody>
          <a:bodyPr wrap="none" rtlCol="0">
            <a:spAutoFit/>
          </a:bodyPr>
          <a:lstStyle/>
          <a:p>
            <a:r>
              <a:rPr lang="ru-RU" sz="2400" b="1" dirty="0"/>
              <a:t>194</a:t>
            </a:r>
          </a:p>
        </p:txBody>
      </p:sp>
      <p:sp>
        <p:nvSpPr>
          <p:cNvPr id="13" name="TextBox 12"/>
          <p:cNvSpPr txBox="1"/>
          <p:nvPr/>
        </p:nvSpPr>
        <p:spPr>
          <a:xfrm>
            <a:off x="4806399" y="4267987"/>
            <a:ext cx="651140" cy="461665"/>
          </a:xfrm>
          <a:prstGeom prst="rect">
            <a:avLst/>
          </a:prstGeom>
          <a:noFill/>
        </p:spPr>
        <p:txBody>
          <a:bodyPr wrap="none" rtlCol="0">
            <a:spAutoFit/>
          </a:bodyPr>
          <a:lstStyle/>
          <a:p>
            <a:r>
              <a:rPr lang="ru-RU" sz="2400" b="1" dirty="0"/>
              <a:t>760</a:t>
            </a:r>
          </a:p>
        </p:txBody>
      </p:sp>
      <p:sp>
        <p:nvSpPr>
          <p:cNvPr id="14" name="TextBox 13"/>
          <p:cNvSpPr txBox="1"/>
          <p:nvPr/>
        </p:nvSpPr>
        <p:spPr>
          <a:xfrm>
            <a:off x="4961890" y="5317449"/>
            <a:ext cx="495649" cy="461665"/>
          </a:xfrm>
          <a:prstGeom prst="rect">
            <a:avLst/>
          </a:prstGeom>
          <a:noFill/>
        </p:spPr>
        <p:txBody>
          <a:bodyPr wrap="none" rtlCol="0">
            <a:spAutoFit/>
          </a:bodyPr>
          <a:lstStyle/>
          <a:p>
            <a:r>
              <a:rPr lang="ru-RU" sz="2400" b="1" dirty="0"/>
              <a:t>52</a:t>
            </a:r>
          </a:p>
        </p:txBody>
      </p:sp>
      <p:sp>
        <p:nvSpPr>
          <p:cNvPr id="15" name="TextBox 14"/>
          <p:cNvSpPr txBox="1"/>
          <p:nvPr/>
        </p:nvSpPr>
        <p:spPr>
          <a:xfrm>
            <a:off x="7186116" y="4283375"/>
            <a:ext cx="806631" cy="461665"/>
          </a:xfrm>
          <a:prstGeom prst="rect">
            <a:avLst/>
          </a:prstGeom>
          <a:noFill/>
        </p:spPr>
        <p:txBody>
          <a:bodyPr wrap="none" rtlCol="0">
            <a:spAutoFit/>
          </a:bodyPr>
          <a:lstStyle/>
          <a:p>
            <a:r>
              <a:rPr lang="ru-RU" sz="2400" b="1" dirty="0"/>
              <a:t>1328</a:t>
            </a:r>
          </a:p>
        </p:txBody>
      </p:sp>
      <p:sp>
        <p:nvSpPr>
          <p:cNvPr id="16" name="TextBox 15"/>
          <p:cNvSpPr txBox="1"/>
          <p:nvPr/>
        </p:nvSpPr>
        <p:spPr>
          <a:xfrm>
            <a:off x="7263862" y="5317449"/>
            <a:ext cx="651140" cy="461665"/>
          </a:xfrm>
          <a:prstGeom prst="rect">
            <a:avLst/>
          </a:prstGeom>
          <a:noFill/>
        </p:spPr>
        <p:txBody>
          <a:bodyPr wrap="none" rtlCol="0">
            <a:spAutoFit/>
          </a:bodyPr>
          <a:lstStyle/>
          <a:p>
            <a:r>
              <a:rPr lang="ru-RU" sz="2400" b="1" dirty="0"/>
              <a:t>159</a:t>
            </a:r>
          </a:p>
        </p:txBody>
      </p:sp>
      <p:sp>
        <p:nvSpPr>
          <p:cNvPr id="17" name="TextBox 16"/>
          <p:cNvSpPr txBox="1"/>
          <p:nvPr/>
        </p:nvSpPr>
        <p:spPr>
          <a:xfrm>
            <a:off x="1446701" y="860042"/>
            <a:ext cx="2184637" cy="830997"/>
          </a:xfrm>
          <a:prstGeom prst="rect">
            <a:avLst/>
          </a:prstGeom>
          <a:noFill/>
        </p:spPr>
        <p:txBody>
          <a:bodyPr wrap="none" rtlCol="0">
            <a:spAutoFit/>
          </a:bodyPr>
          <a:lstStyle/>
          <a:p>
            <a:pPr algn="ctr"/>
            <a:r>
              <a:rPr lang="ru-RU" sz="2400" b="1" dirty="0"/>
              <a:t>«Холодные» </a:t>
            </a:r>
            <a:endParaRPr lang="ru-RU" sz="2400" b="1" dirty="0" smtClean="0"/>
          </a:p>
          <a:p>
            <a:pPr algn="ctr"/>
            <a:r>
              <a:rPr lang="ru-RU" sz="2400" b="1" dirty="0" smtClean="0"/>
              <a:t>Х-страны  </a:t>
            </a:r>
            <a:endParaRPr lang="ru-RU" sz="2400" b="1" dirty="0"/>
          </a:p>
        </p:txBody>
      </p:sp>
      <p:sp>
        <p:nvSpPr>
          <p:cNvPr id="18" name="TextBox 17"/>
          <p:cNvSpPr txBox="1"/>
          <p:nvPr/>
        </p:nvSpPr>
        <p:spPr>
          <a:xfrm>
            <a:off x="4265225" y="998541"/>
            <a:ext cx="1393330" cy="461665"/>
          </a:xfrm>
          <a:prstGeom prst="rect">
            <a:avLst/>
          </a:prstGeom>
          <a:noFill/>
        </p:spPr>
        <p:txBody>
          <a:bodyPr wrap="none" rtlCol="0">
            <a:spAutoFit/>
          </a:bodyPr>
          <a:lstStyle/>
          <a:p>
            <a:r>
              <a:rPr lang="en-US" sz="2400" b="1" dirty="0"/>
              <a:t>Y-</a:t>
            </a:r>
            <a:r>
              <a:rPr lang="ru-RU" sz="2400" b="1" dirty="0"/>
              <a:t>страны</a:t>
            </a:r>
          </a:p>
        </p:txBody>
      </p:sp>
      <p:sp>
        <p:nvSpPr>
          <p:cNvPr id="19" name="TextBox 18"/>
          <p:cNvSpPr txBox="1"/>
          <p:nvPr/>
        </p:nvSpPr>
        <p:spPr>
          <a:xfrm>
            <a:off x="6922292" y="864704"/>
            <a:ext cx="1840708" cy="830997"/>
          </a:xfrm>
          <a:prstGeom prst="rect">
            <a:avLst/>
          </a:prstGeom>
          <a:noFill/>
        </p:spPr>
        <p:txBody>
          <a:bodyPr wrap="square" rtlCol="0">
            <a:spAutoFit/>
          </a:bodyPr>
          <a:lstStyle/>
          <a:p>
            <a:pPr algn="ctr"/>
            <a:r>
              <a:rPr lang="ru-RU" sz="2400" b="1" dirty="0"/>
              <a:t>«Жаркие» </a:t>
            </a:r>
            <a:endParaRPr lang="ru-RU" sz="2400" b="1" dirty="0" smtClean="0"/>
          </a:p>
          <a:p>
            <a:pPr algn="ctr"/>
            <a:r>
              <a:rPr lang="ru-RU" sz="2400" b="1" dirty="0" smtClean="0"/>
              <a:t>Х-страны</a:t>
            </a:r>
            <a:endParaRPr lang="ru-RU" sz="2400" b="1" dirty="0"/>
          </a:p>
        </p:txBody>
      </p:sp>
      <p:pic>
        <p:nvPicPr>
          <p:cNvPr id="6" name="Рисунок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019951" y="1760160"/>
            <a:ext cx="2462736" cy="1989787"/>
          </a:xfrm>
          <a:prstGeom prst="rect">
            <a:avLst/>
          </a:prstGeom>
          <a:ln>
            <a:noFill/>
          </a:ln>
          <a:effectLst>
            <a:softEdge rad="112500"/>
          </a:effectLst>
        </p:spPr>
      </p:pic>
      <p:sp>
        <p:nvSpPr>
          <p:cNvPr id="20" name="Номер слайда 19"/>
          <p:cNvSpPr>
            <a:spLocks noGrp="1"/>
          </p:cNvSpPr>
          <p:nvPr>
            <p:ph type="sldNum" sz="quarter" idx="12"/>
          </p:nvPr>
        </p:nvSpPr>
        <p:spPr/>
        <p:txBody>
          <a:bodyPr/>
          <a:lstStyle/>
          <a:p>
            <a:fld id="{57AF16DE-A0D5-4438-950F-5B1E159C2C28}" type="slidenum">
              <a:rPr lang="en-US" smtClean="0"/>
              <a:pPr/>
              <a:t>41</a:t>
            </a:fld>
            <a:endParaRPr lang="en-US"/>
          </a:p>
        </p:txBody>
      </p:sp>
    </p:spTree>
    <p:extLst>
      <p:ext uri="{BB962C8B-B14F-4D97-AF65-F5344CB8AC3E}">
        <p14:creationId xmlns="" xmlns:p14="http://schemas.microsoft.com/office/powerpoint/2010/main" val="4198033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Пострадавшие от бедствий, %</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sz="3800" b="1" dirty="0" smtClean="0"/>
              <a:t>Холодные Х-страны  - 1.9</a:t>
            </a:r>
            <a:endParaRPr lang="ru-RU" sz="3800" dirty="0" smtClean="0"/>
          </a:p>
          <a:p>
            <a:pPr>
              <a:buNone/>
            </a:pPr>
            <a:r>
              <a:rPr lang="ru-RU" sz="3800" b="1" dirty="0" smtClean="0"/>
              <a:t>Y-страны - 0.1</a:t>
            </a:r>
            <a:endParaRPr lang="ru-RU" sz="3800" dirty="0" smtClean="0"/>
          </a:p>
          <a:p>
            <a:pPr>
              <a:buNone/>
            </a:pPr>
            <a:r>
              <a:rPr lang="ru-RU" sz="3800" b="1" dirty="0" smtClean="0"/>
              <a:t>Жаркие Х-страны - 1.3 </a:t>
            </a:r>
            <a:endParaRPr lang="ru-RU" sz="3800" dirty="0" smtClean="0"/>
          </a:p>
          <a:p>
            <a:pPr>
              <a:buNone/>
            </a:pPr>
            <a:endParaRPr lang="ru-RU" sz="3800" dirty="0" smtClean="0"/>
          </a:p>
          <a:p>
            <a:pPr>
              <a:buNone/>
            </a:pPr>
            <a:endParaRPr lang="ru-RU" sz="380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42</a:t>
            </a:fld>
            <a:endParaRPr lang="en-US"/>
          </a:p>
        </p:txBody>
      </p:sp>
      <p:pic>
        <p:nvPicPr>
          <p:cNvPr id="7" name="Рисунок 6" descr="http://nashaotdelka.ru/wp-content/uploads/smeshivanie-tsvetov.jpg"/>
          <p:cNvPicPr>
            <a:picLocks noGrp="1"/>
          </p:cNvPicPr>
          <p:nvPr>
            <p:ph type="pic" sz="quarter" idx="13"/>
          </p:nvPr>
        </p:nvPicPr>
        <p:blipFill>
          <a:blip r:embed="rId2" cstate="print"/>
          <a:srcRect l="38102" r="38102"/>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51" y="951711"/>
            <a:ext cx="8938295" cy="5263559"/>
          </a:xfrm>
          <a:prstGeom prst="rect">
            <a:avLst/>
          </a:prstGeom>
        </p:spPr>
      </p:pic>
      <p:sp>
        <p:nvSpPr>
          <p:cNvPr id="5" name="TextBox 4"/>
          <p:cNvSpPr txBox="1"/>
          <p:nvPr/>
        </p:nvSpPr>
        <p:spPr>
          <a:xfrm>
            <a:off x="306620" y="2888975"/>
            <a:ext cx="2533066" cy="1477328"/>
          </a:xfrm>
          <a:prstGeom prst="rect">
            <a:avLst/>
          </a:prstGeom>
          <a:noFill/>
        </p:spPr>
        <p:txBody>
          <a:bodyPr wrap="none" rtlCol="0">
            <a:spAutoFit/>
          </a:bodyPr>
          <a:lstStyle/>
          <a:p>
            <a:pPr algn="ctr"/>
            <a:r>
              <a:rPr lang="ru-RU" b="1" dirty="0"/>
              <a:t>«Холодные» </a:t>
            </a:r>
            <a:endParaRPr lang="ru-RU" b="1" dirty="0" smtClean="0"/>
          </a:p>
          <a:p>
            <a:pPr algn="ctr"/>
            <a:r>
              <a:rPr lang="ru-RU" b="1" dirty="0" smtClean="0"/>
              <a:t>Х-страны (6)</a:t>
            </a:r>
            <a:r>
              <a:rPr lang="ru-RU" dirty="0" smtClean="0"/>
              <a:t> </a:t>
            </a:r>
            <a:endParaRPr lang="ru-RU" dirty="0"/>
          </a:p>
          <a:p>
            <a:pPr algn="ctr"/>
            <a:r>
              <a:rPr lang="ru-RU" dirty="0"/>
              <a:t>КНР, КНДР, Непал, </a:t>
            </a:r>
          </a:p>
          <a:p>
            <a:pPr algn="ctr"/>
            <a:r>
              <a:rPr lang="ru-RU" dirty="0"/>
              <a:t>Республика Корея,  </a:t>
            </a:r>
          </a:p>
          <a:p>
            <a:pPr algn="ctr"/>
            <a:r>
              <a:rPr lang="ru-RU" dirty="0"/>
              <a:t>Россия,  Япония</a:t>
            </a:r>
          </a:p>
        </p:txBody>
      </p:sp>
      <p:sp>
        <p:nvSpPr>
          <p:cNvPr id="6" name="TextBox 5"/>
          <p:cNvSpPr txBox="1"/>
          <p:nvPr/>
        </p:nvSpPr>
        <p:spPr>
          <a:xfrm>
            <a:off x="3723861" y="3260035"/>
            <a:ext cx="184731" cy="369332"/>
          </a:xfrm>
          <a:prstGeom prst="rect">
            <a:avLst/>
          </a:prstGeom>
          <a:noFill/>
        </p:spPr>
        <p:txBody>
          <a:bodyPr wrap="none" rtlCol="0">
            <a:spAutoFit/>
          </a:bodyPr>
          <a:lstStyle/>
          <a:p>
            <a:endParaRPr lang="ru-RU" dirty="0"/>
          </a:p>
        </p:txBody>
      </p:sp>
      <p:sp>
        <p:nvSpPr>
          <p:cNvPr id="7" name="TextBox 6"/>
          <p:cNvSpPr txBox="1"/>
          <p:nvPr/>
        </p:nvSpPr>
        <p:spPr>
          <a:xfrm>
            <a:off x="2622734" y="1136957"/>
            <a:ext cx="3252814" cy="5078313"/>
          </a:xfrm>
          <a:prstGeom prst="rect">
            <a:avLst/>
          </a:prstGeom>
          <a:noFill/>
        </p:spPr>
        <p:txBody>
          <a:bodyPr wrap="none" rtlCol="0">
            <a:spAutoFit/>
          </a:bodyPr>
          <a:lstStyle/>
          <a:p>
            <a:pPr algn="ctr"/>
            <a:r>
              <a:rPr lang="ru-RU" b="1" dirty="0" smtClean="0"/>
              <a:t>Y-страны (25)</a:t>
            </a:r>
            <a:r>
              <a:rPr lang="ru-RU" dirty="0" smtClean="0"/>
              <a:t> </a:t>
            </a:r>
            <a:endParaRPr lang="ru-RU" dirty="0"/>
          </a:p>
          <a:p>
            <a:pPr algn="ctr"/>
            <a:r>
              <a:rPr lang="ru-RU" dirty="0"/>
              <a:t>Австрия, Аргентина</a:t>
            </a:r>
            <a:r>
              <a:rPr lang="ru-RU" dirty="0" smtClean="0"/>
              <a:t>,</a:t>
            </a:r>
          </a:p>
          <a:p>
            <a:pPr algn="ctr"/>
            <a:r>
              <a:rPr lang="ru-RU" dirty="0" smtClean="0"/>
              <a:t> </a:t>
            </a:r>
            <a:r>
              <a:rPr lang="ru-RU" dirty="0"/>
              <a:t>Бельгия,</a:t>
            </a:r>
          </a:p>
          <a:p>
            <a:pPr algn="ctr"/>
            <a:r>
              <a:rPr lang="ru-RU" dirty="0"/>
              <a:t> Болгария, </a:t>
            </a:r>
          </a:p>
          <a:p>
            <a:pPr algn="ctr"/>
            <a:r>
              <a:rPr lang="ru-RU" dirty="0"/>
              <a:t>Великобритания, </a:t>
            </a:r>
          </a:p>
          <a:p>
            <a:pPr algn="ctr"/>
            <a:r>
              <a:rPr lang="ru-RU" dirty="0"/>
              <a:t>Венгрия, </a:t>
            </a:r>
          </a:p>
          <a:p>
            <a:pPr algn="ctr"/>
            <a:r>
              <a:rPr lang="ru-RU" dirty="0"/>
              <a:t>Дания, Германия, Греция, </a:t>
            </a:r>
          </a:p>
          <a:p>
            <a:pPr algn="ctr"/>
            <a:r>
              <a:rPr lang="ru-RU" dirty="0"/>
              <a:t>Испания, Италия, </a:t>
            </a:r>
          </a:p>
          <a:p>
            <a:pPr algn="ctr"/>
            <a:r>
              <a:rPr lang="ru-RU" dirty="0"/>
              <a:t>Канада, Марокко, </a:t>
            </a:r>
            <a:endParaRPr lang="ru-RU" dirty="0" smtClean="0"/>
          </a:p>
          <a:p>
            <a:pPr algn="ctr"/>
            <a:r>
              <a:rPr lang="ru-RU" dirty="0" smtClean="0"/>
              <a:t>Нидерланды</a:t>
            </a:r>
            <a:r>
              <a:rPr lang="ru-RU" dirty="0"/>
              <a:t>, </a:t>
            </a:r>
          </a:p>
          <a:p>
            <a:pPr algn="ctr"/>
            <a:r>
              <a:rPr lang="ru-RU" dirty="0"/>
              <a:t>Норвегия, </a:t>
            </a:r>
          </a:p>
          <a:p>
            <a:pPr algn="ctr"/>
            <a:r>
              <a:rPr lang="ru-RU" dirty="0"/>
              <a:t>Польша, Португалия, </a:t>
            </a:r>
          </a:p>
          <a:p>
            <a:pPr algn="ctr"/>
            <a:r>
              <a:rPr lang="ru-RU" dirty="0"/>
              <a:t>Румыния, США, Турция, </a:t>
            </a:r>
          </a:p>
          <a:p>
            <a:pPr algn="ctr"/>
            <a:r>
              <a:rPr lang="ru-RU" dirty="0"/>
              <a:t>Финляндия, </a:t>
            </a:r>
          </a:p>
          <a:p>
            <a:pPr algn="ctr"/>
            <a:r>
              <a:rPr lang="ru-RU" dirty="0"/>
              <a:t>Франция, Швеция </a:t>
            </a:r>
            <a:endParaRPr lang="ru-RU" dirty="0" smtClean="0"/>
          </a:p>
          <a:p>
            <a:pPr algn="ctr"/>
            <a:r>
              <a:rPr lang="ru-RU" dirty="0" smtClean="0"/>
              <a:t>Чили</a:t>
            </a:r>
            <a:r>
              <a:rPr lang="ru-RU" dirty="0"/>
              <a:t>, </a:t>
            </a:r>
          </a:p>
          <a:p>
            <a:pPr algn="ctr"/>
            <a:r>
              <a:rPr lang="ru-RU" dirty="0"/>
              <a:t>Южно-Африканская </a:t>
            </a:r>
            <a:endParaRPr lang="ru-RU" dirty="0" smtClean="0"/>
          </a:p>
          <a:p>
            <a:pPr algn="ctr"/>
            <a:r>
              <a:rPr lang="ru-RU" dirty="0" smtClean="0"/>
              <a:t>Республика</a:t>
            </a:r>
            <a:endParaRPr lang="ru-RU" dirty="0"/>
          </a:p>
        </p:txBody>
      </p:sp>
      <p:sp>
        <p:nvSpPr>
          <p:cNvPr id="8" name="TextBox 7"/>
          <p:cNvSpPr txBox="1"/>
          <p:nvPr/>
        </p:nvSpPr>
        <p:spPr>
          <a:xfrm>
            <a:off x="5702355" y="951711"/>
            <a:ext cx="3281091" cy="5078313"/>
          </a:xfrm>
          <a:prstGeom prst="rect">
            <a:avLst/>
          </a:prstGeom>
          <a:noFill/>
        </p:spPr>
        <p:txBody>
          <a:bodyPr wrap="none" rtlCol="0">
            <a:spAutoFit/>
          </a:bodyPr>
          <a:lstStyle/>
          <a:p>
            <a:pPr algn="ctr"/>
            <a:r>
              <a:rPr lang="ru-RU" b="1" dirty="0"/>
              <a:t>«Жаркие» </a:t>
            </a:r>
            <a:r>
              <a:rPr lang="ru-RU" b="1" dirty="0" smtClean="0"/>
              <a:t>Х-страны (34) </a:t>
            </a:r>
            <a:endParaRPr lang="ru-RU" b="1" dirty="0"/>
          </a:p>
          <a:p>
            <a:pPr algn="ctr"/>
            <a:r>
              <a:rPr lang="ru-RU" dirty="0"/>
              <a:t>Боливия, Бразилия, Венесуэла, </a:t>
            </a:r>
          </a:p>
          <a:p>
            <a:pPr algn="ctr"/>
            <a:r>
              <a:rPr lang="ru-RU" dirty="0"/>
              <a:t>Вьетнам, Гватемала,</a:t>
            </a:r>
          </a:p>
          <a:p>
            <a:pPr algn="ctr"/>
            <a:r>
              <a:rPr lang="ru-RU" dirty="0"/>
              <a:t> Гондурас, </a:t>
            </a:r>
          </a:p>
          <a:p>
            <a:pPr algn="ctr"/>
            <a:r>
              <a:rPr lang="ru-RU" dirty="0"/>
              <a:t>Доминиканская Республика, </a:t>
            </a:r>
          </a:p>
          <a:p>
            <a:pPr algn="ctr"/>
            <a:r>
              <a:rPr lang="ru-RU" dirty="0"/>
              <a:t>Египет, Индия, </a:t>
            </a:r>
          </a:p>
          <a:p>
            <a:pPr algn="ctr"/>
            <a:r>
              <a:rPr lang="ru-RU" dirty="0"/>
              <a:t>Индонезия, </a:t>
            </a:r>
          </a:p>
          <a:p>
            <a:pPr algn="ctr"/>
            <a:r>
              <a:rPr lang="ru-RU" dirty="0"/>
              <a:t>Иордания, Ирак, </a:t>
            </a:r>
            <a:r>
              <a:rPr lang="ru-RU" dirty="0" smtClean="0"/>
              <a:t>Иран</a:t>
            </a:r>
            <a:r>
              <a:rPr lang="ru-RU" dirty="0"/>
              <a:t>, </a:t>
            </a:r>
          </a:p>
          <a:p>
            <a:pPr algn="ctr"/>
            <a:r>
              <a:rPr lang="ru-RU" dirty="0"/>
              <a:t>Камбоджа, Колумбия, </a:t>
            </a:r>
          </a:p>
          <a:p>
            <a:pPr algn="ctr"/>
            <a:r>
              <a:rPr lang="ru-RU" dirty="0"/>
              <a:t>Куба, Лаос, Ливия, </a:t>
            </a:r>
          </a:p>
          <a:p>
            <a:pPr algn="ctr"/>
            <a:r>
              <a:rPr lang="ru-RU" dirty="0"/>
              <a:t>Малайзия, </a:t>
            </a:r>
          </a:p>
          <a:p>
            <a:pPr algn="ctr"/>
            <a:r>
              <a:rPr lang="ru-RU" dirty="0"/>
              <a:t>Мексика, Мьянма, </a:t>
            </a:r>
            <a:endParaRPr lang="ru-RU" dirty="0" smtClean="0"/>
          </a:p>
          <a:p>
            <a:pPr algn="ctr"/>
            <a:r>
              <a:rPr lang="ru-RU" dirty="0" smtClean="0"/>
              <a:t>Никарагуа</a:t>
            </a:r>
            <a:r>
              <a:rPr lang="ru-RU" dirty="0"/>
              <a:t>, </a:t>
            </a:r>
            <a:r>
              <a:rPr lang="ru-RU" dirty="0" smtClean="0"/>
              <a:t>Пакистан</a:t>
            </a:r>
            <a:r>
              <a:rPr lang="ru-RU" dirty="0"/>
              <a:t>, </a:t>
            </a:r>
          </a:p>
          <a:p>
            <a:pPr algn="ctr"/>
            <a:r>
              <a:rPr lang="ru-RU" dirty="0"/>
              <a:t>Парагвай, Перу, </a:t>
            </a:r>
          </a:p>
          <a:p>
            <a:pPr algn="ctr"/>
            <a:r>
              <a:rPr lang="ru-RU" dirty="0"/>
              <a:t>Саудовская </a:t>
            </a:r>
            <a:r>
              <a:rPr lang="ru-RU" dirty="0" smtClean="0"/>
              <a:t>Аравия, Сирия</a:t>
            </a:r>
            <a:r>
              <a:rPr lang="ru-RU" dirty="0"/>
              <a:t>, </a:t>
            </a:r>
          </a:p>
          <a:p>
            <a:pPr algn="ctr"/>
            <a:r>
              <a:rPr lang="ru-RU" dirty="0"/>
              <a:t>Судан, Таиланд, </a:t>
            </a:r>
            <a:r>
              <a:rPr lang="ru-RU" dirty="0" smtClean="0"/>
              <a:t>Тунис</a:t>
            </a:r>
            <a:r>
              <a:rPr lang="ru-RU" dirty="0"/>
              <a:t>, </a:t>
            </a:r>
          </a:p>
          <a:p>
            <a:pPr algn="ctr"/>
            <a:r>
              <a:rPr lang="ru-RU" dirty="0"/>
              <a:t>Филиппины, Шри Ланка, </a:t>
            </a:r>
          </a:p>
          <a:p>
            <a:pPr algn="ctr"/>
            <a:r>
              <a:rPr lang="ru-RU" dirty="0"/>
              <a:t>Эквадор, Эфиопия</a:t>
            </a:r>
          </a:p>
        </p:txBody>
      </p:sp>
      <p:sp>
        <p:nvSpPr>
          <p:cNvPr id="9" name="Номер слайда 8"/>
          <p:cNvSpPr>
            <a:spLocks noGrp="1"/>
          </p:cNvSpPr>
          <p:nvPr>
            <p:ph type="sldNum" sz="quarter" idx="12"/>
          </p:nvPr>
        </p:nvSpPr>
        <p:spPr/>
        <p:txBody>
          <a:bodyPr/>
          <a:lstStyle/>
          <a:p>
            <a:fld id="{57AF16DE-A0D5-4438-950F-5B1E159C2C28}" type="slidenum">
              <a:rPr lang="en-US" smtClean="0"/>
              <a:pPr/>
              <a:t>43</a:t>
            </a:fld>
            <a:endParaRPr lang="en-US"/>
          </a:p>
        </p:txBody>
      </p:sp>
    </p:spTree>
    <p:extLst>
      <p:ext uri="{BB962C8B-B14F-4D97-AF65-F5344CB8AC3E}">
        <p14:creationId xmlns:p14="http://schemas.microsoft.com/office/powerpoint/2010/main" xmlns="" val="206437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42900"/>
            <a:ext cx="6508377" cy="780222"/>
          </a:xfrm>
        </p:spPr>
        <p:txBody>
          <a:bodyPr/>
          <a:lstStyle/>
          <a:p>
            <a:r>
              <a:rPr lang="ru-RU" b="1" dirty="0" smtClean="0"/>
              <a:t>Распределение стран </a:t>
            </a:r>
            <a:endParaRPr lang="ru-RU" b="1"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44</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457199" y="1441174"/>
            <a:ext cx="7439472" cy="4721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Характер выявленной закономерности </a:t>
            </a:r>
            <a:endParaRPr lang="ru-RU" b="1" dirty="0"/>
          </a:p>
        </p:txBody>
      </p:sp>
      <p:sp>
        <p:nvSpPr>
          <p:cNvPr id="3" name="Содержимое 2"/>
          <p:cNvSpPr>
            <a:spLocks noGrp="1"/>
          </p:cNvSpPr>
          <p:nvPr>
            <p:ph idx="1"/>
          </p:nvPr>
        </p:nvSpPr>
        <p:spPr/>
        <p:txBody>
          <a:bodyPr>
            <a:normAutofit fontScale="77500" lnSpcReduction="20000"/>
          </a:bodyPr>
          <a:lstStyle/>
          <a:p>
            <a:r>
              <a:rPr lang="ru-RU" dirty="0" smtClean="0"/>
              <a:t>Известно, что применение статистического метода можно применять только к совокупностям, а не к конкретным объектам, образующим эти совокупности. </a:t>
            </a:r>
            <a:endParaRPr lang="en-US" dirty="0" smtClean="0"/>
          </a:p>
          <a:p>
            <a:r>
              <a:rPr lang="ru-RU" dirty="0" smtClean="0"/>
              <a:t>Тем не менее, статистический метод в данном случае </a:t>
            </a:r>
            <a:r>
              <a:rPr lang="ru-RU" dirty="0" smtClean="0"/>
              <a:t>позволил </a:t>
            </a:r>
            <a:r>
              <a:rPr lang="ru-RU" dirty="0" smtClean="0"/>
              <a:t>с высокой долей вероятности прогнозировать наличие исследуемых признаков (в нашем случае – доминирования Х- или </a:t>
            </a:r>
            <a:r>
              <a:rPr lang="en-US" dirty="0" smtClean="0"/>
              <a:t>Y</a:t>
            </a:r>
            <a:r>
              <a:rPr lang="ru-RU" dirty="0" smtClean="0"/>
              <a:t>-матрицы) у изучаемых объектов (в нашем случае – государств), если известны внешние условия (в нашем случае показатели климата). Поэтому мы полагаем, что можно говорить о статическом законе, выявленном в настоящем исследовании. </a:t>
            </a:r>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«Жить в обществе и быть свободным от общества нельзя»</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Оставаться в рамках позитивной науки – мечта не только Петра </a:t>
            </a:r>
            <a:r>
              <a:rPr lang="ru-RU" dirty="0" err="1" smtClean="0"/>
              <a:t>Штомпки</a:t>
            </a:r>
            <a:r>
              <a:rPr lang="ru-RU" dirty="0" smtClean="0"/>
              <a:t>, но и многих поколений ученых – вряд ли достижима в общественных науках.  </a:t>
            </a:r>
          </a:p>
          <a:p>
            <a:r>
              <a:rPr lang="ru-RU" dirty="0" smtClean="0"/>
              <a:t>Критический </a:t>
            </a:r>
            <a:r>
              <a:rPr lang="ru-RU" dirty="0" err="1" smtClean="0"/>
              <a:t>дискурс</a:t>
            </a:r>
            <a:r>
              <a:rPr lang="ru-RU" dirty="0" smtClean="0"/>
              <a:t> в социологии по поводу концепций, которые предъявляются в позитивистском ключе по образцам концепций в естественных науках   (например, так позиционируется теория институциональных матриц), показывает, что они неизбежно становятся частью идеологического </a:t>
            </a:r>
            <a:r>
              <a:rPr lang="ru-RU" dirty="0" err="1" smtClean="0"/>
              <a:t>дискурса</a:t>
            </a:r>
            <a:r>
              <a:rPr lang="ru-RU" dirty="0" smtClean="0"/>
              <a:t>. </a:t>
            </a:r>
          </a:p>
          <a:p>
            <a:r>
              <a:rPr lang="ru-RU" dirty="0" smtClean="0"/>
              <a:t>Такое понимание актуализирует, на мой взгляд, роль и значение индивидуальных и коллективных просветительских стратегий в  социологическом сообществе.</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46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 оптимистических перспективах </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6" name="Содержимое 5"/>
          <p:cNvSpPr>
            <a:spLocks noGrp="1"/>
          </p:cNvSpPr>
          <p:nvPr>
            <p:ph sz="quarter" idx="4"/>
          </p:nvPr>
        </p:nvSpPr>
        <p:spPr>
          <a:xfrm>
            <a:off x="4716016" y="1412776"/>
            <a:ext cx="3292009" cy="3489960"/>
          </a:xfrm>
        </p:spPr>
        <p:txBody>
          <a:bodyPr>
            <a:normAutofit fontScale="77500" lnSpcReduction="20000"/>
          </a:bodyPr>
          <a:lstStyle/>
          <a:p>
            <a:r>
              <a:rPr lang="ru-RU" dirty="0" smtClean="0"/>
              <a:t>В заключение </a:t>
            </a:r>
            <a:r>
              <a:rPr lang="ru-RU" dirty="0" smtClean="0"/>
              <a:t>хочется  </a:t>
            </a:r>
            <a:r>
              <a:rPr lang="ru-RU" dirty="0" smtClean="0"/>
              <a:t>повторить  слова нашего замечательного «социолога № 1»  </a:t>
            </a:r>
            <a:r>
              <a:rPr lang="ru-RU" dirty="0" smtClean="0"/>
              <a:t>Виктора Александровича  </a:t>
            </a:r>
            <a:r>
              <a:rPr lang="ru-RU" dirty="0" err="1" smtClean="0"/>
              <a:t>Ядова</a:t>
            </a:r>
            <a:r>
              <a:rPr lang="ru-RU" dirty="0" smtClean="0"/>
              <a:t>,  сказанные им в интервью  2011 г.:  </a:t>
            </a:r>
            <a:r>
              <a:rPr lang="ru-RU" sz="3100" dirty="0" smtClean="0"/>
              <a:t>«Я оптимист относительно будущего нашей социологии».</a:t>
            </a:r>
          </a:p>
          <a:p>
            <a:endParaRPr lang="ru-RU" dirty="0"/>
          </a:p>
        </p:txBody>
      </p:sp>
      <p:sp>
        <p:nvSpPr>
          <p:cNvPr id="7" name="Номер слайда 6"/>
          <p:cNvSpPr>
            <a:spLocks noGrp="1"/>
          </p:cNvSpPr>
          <p:nvPr>
            <p:ph type="sldNum" sz="quarter" idx="12"/>
          </p:nvPr>
        </p:nvSpPr>
        <p:spPr/>
        <p:txBody>
          <a:bodyPr/>
          <a:lstStyle/>
          <a:p>
            <a:fld id="{CE75FCE9-7AB7-4B9C-B9B9-DA8ACEEC08CD}" type="slidenum">
              <a:rPr lang="ru-RU" smtClean="0"/>
              <a:pPr/>
              <a:t>47</a:t>
            </a:fld>
            <a:endParaRPr lang="ru-RU"/>
          </a:p>
        </p:txBody>
      </p:sp>
      <p:pic>
        <p:nvPicPr>
          <p:cNvPr id="8" name="Содержимое 7" descr="Image result for Ядов Виктор Александрович"/>
          <p:cNvPicPr>
            <a:picLocks noGrp="1"/>
          </p:cNvPicPr>
          <p:nvPr>
            <p:ph sz="quarter" idx="2"/>
          </p:nvPr>
        </p:nvPicPr>
        <p:blipFill>
          <a:blip r:embed="rId2" cstate="print"/>
          <a:srcRect/>
          <a:stretch>
            <a:fillRect/>
          </a:stretch>
        </p:blipFill>
        <p:spPr bwMode="auto">
          <a:xfrm>
            <a:off x="971600" y="764704"/>
            <a:ext cx="2945747" cy="4028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97152"/>
            <a:ext cx="8183880" cy="1051560"/>
          </a:xfrm>
        </p:spPr>
        <p:txBody>
          <a:bodyPr>
            <a:normAutofit/>
          </a:bodyPr>
          <a:lstStyle/>
          <a:p>
            <a:pPr algn="ctr"/>
            <a:r>
              <a:rPr lang="ru-RU" dirty="0" smtClean="0"/>
              <a:t>Благодарю за внимание!</a:t>
            </a:r>
            <a:endParaRPr lang="ru-RU" dirty="0"/>
          </a:p>
        </p:txBody>
      </p:sp>
      <p:sp>
        <p:nvSpPr>
          <p:cNvPr id="3" name="Содержимое 2"/>
          <p:cNvSpPr>
            <a:spLocks noGrp="1"/>
          </p:cNvSpPr>
          <p:nvPr>
            <p:ph idx="1"/>
          </p:nvPr>
        </p:nvSpPr>
        <p:spPr/>
        <p:txBody>
          <a:bodyPr/>
          <a:lstStyle/>
          <a:p>
            <a:pPr algn="ctr">
              <a:buNone/>
            </a:pPr>
            <a:r>
              <a:rPr lang="ru-RU" sz="2000" b="1" dirty="0" smtClean="0"/>
              <a:t>Критический </a:t>
            </a:r>
            <a:r>
              <a:rPr lang="ru-RU" sz="2000" b="1" dirty="0" err="1" smtClean="0"/>
              <a:t>дискурс</a:t>
            </a:r>
            <a:r>
              <a:rPr lang="ru-RU" sz="2000" b="1" dirty="0" smtClean="0"/>
              <a:t> в социологии  (на примере дебатов о теории институциональных матриц в России и за рубежом)</a:t>
            </a:r>
          </a:p>
          <a:p>
            <a:pPr algn="ctr">
              <a:buNone/>
            </a:pPr>
            <a:endParaRPr lang="ru-RU" sz="1800" dirty="0" smtClean="0"/>
          </a:p>
          <a:p>
            <a:pPr algn="ctr">
              <a:buNone/>
            </a:pPr>
            <a:r>
              <a:rPr lang="ru-RU" sz="1800" dirty="0" smtClean="0"/>
              <a:t>Кирдина-Чэндлер Светлана Георгиевна, </a:t>
            </a:r>
          </a:p>
          <a:p>
            <a:pPr algn="ctr">
              <a:buNone/>
            </a:pPr>
            <a:r>
              <a:rPr lang="ru-RU" sz="1800" dirty="0" smtClean="0"/>
              <a:t>д.с.н., Институт экономики РАН, г. Москва</a:t>
            </a:r>
          </a:p>
          <a:p>
            <a:pPr algn="ctr">
              <a:buNone/>
            </a:pPr>
            <a:endParaRPr lang="ru-RU" u="sng" dirty="0" smtClean="0">
              <a:hlinkClick r:id="rId2"/>
            </a:endParaRPr>
          </a:p>
          <a:p>
            <a:pPr algn="ctr">
              <a:buNone/>
            </a:pPr>
            <a:r>
              <a:rPr lang="en-US" u="sng" dirty="0" err="1" smtClean="0">
                <a:hlinkClick r:id="rId2"/>
              </a:rPr>
              <a:t>kirdina</a:t>
            </a:r>
            <a:r>
              <a:rPr lang="ru-RU" u="sng" dirty="0" smtClean="0">
                <a:hlinkClick r:id="rId2"/>
              </a:rPr>
              <a:t>@</a:t>
            </a:r>
            <a:r>
              <a:rPr lang="en-US" u="sng" dirty="0" err="1" smtClean="0">
                <a:hlinkClick r:id="rId2"/>
              </a:rPr>
              <a:t>bk</a:t>
            </a:r>
            <a:r>
              <a:rPr lang="ru-RU" u="sng" dirty="0" smtClean="0">
                <a:hlinkClick r:id="rId2"/>
              </a:rPr>
              <a:t>.</a:t>
            </a:r>
            <a:r>
              <a:rPr lang="en-US" u="sng" dirty="0" err="1" smtClean="0">
                <a:hlinkClick r:id="rId2"/>
              </a:rPr>
              <a:t>ru</a:t>
            </a:r>
            <a:endParaRPr lang="ru-RU" dirty="0" smtClean="0"/>
          </a:p>
          <a:p>
            <a:pPr algn="ctr">
              <a:buNone/>
            </a:pPr>
            <a:r>
              <a:rPr lang="en-US" u="sng" dirty="0" smtClean="0">
                <a:hlinkClick r:id="rId3"/>
              </a:rPr>
              <a:t>www</a:t>
            </a:r>
            <a:r>
              <a:rPr lang="ru-RU" u="sng" dirty="0" smtClean="0">
                <a:hlinkClick r:id="rId3"/>
              </a:rPr>
              <a:t>.</a:t>
            </a:r>
            <a:r>
              <a:rPr lang="en-US" u="sng" dirty="0" err="1" smtClean="0">
                <a:hlinkClick r:id="rId3"/>
              </a:rPr>
              <a:t>kirdina</a:t>
            </a:r>
            <a:r>
              <a:rPr lang="ru-RU" u="sng" dirty="0" smtClean="0">
                <a:hlinkClick r:id="rId3"/>
              </a:rPr>
              <a:t>.</a:t>
            </a:r>
            <a:r>
              <a:rPr lang="en-US" u="sng" dirty="0" err="1" smtClean="0">
                <a:hlinkClick r:id="rId3"/>
              </a:rPr>
              <a:t>ru</a:t>
            </a:r>
            <a:endParaRPr lang="ru-RU" dirty="0" smtClean="0"/>
          </a:p>
          <a:p>
            <a:pPr>
              <a:buNone/>
            </a:pPr>
            <a:endParaRPr lang="ru-RU" dirty="0"/>
          </a:p>
        </p:txBody>
      </p:sp>
      <p:sp>
        <p:nvSpPr>
          <p:cNvPr id="5" name="Номер слайда 4"/>
          <p:cNvSpPr>
            <a:spLocks noGrp="1"/>
          </p:cNvSpPr>
          <p:nvPr>
            <p:ph type="sldNum" sz="quarter" idx="12"/>
          </p:nvPr>
        </p:nvSpPr>
        <p:spPr/>
        <p:txBody>
          <a:bodyPr/>
          <a:lstStyle/>
          <a:p>
            <a:fld id="{CE75FCE9-7AB7-4B9C-B9B9-DA8ACEEC08CD}" type="slidenum">
              <a:rPr lang="ru-RU" smtClean="0"/>
              <a:pPr/>
              <a:t>48</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Доклад как продолжение темы…</a:t>
            </a:r>
            <a:endParaRPr lang="ru-RU" dirty="0"/>
          </a:p>
        </p:txBody>
      </p:sp>
      <p:sp>
        <p:nvSpPr>
          <p:cNvPr id="3" name="Содержимое 2"/>
          <p:cNvSpPr>
            <a:spLocks noGrp="1"/>
          </p:cNvSpPr>
          <p:nvPr>
            <p:ph idx="1"/>
          </p:nvPr>
        </p:nvSpPr>
        <p:spPr/>
        <p:txBody>
          <a:bodyPr>
            <a:normAutofit fontScale="92500"/>
          </a:bodyPr>
          <a:lstStyle/>
          <a:p>
            <a:r>
              <a:rPr lang="ru-RU" dirty="0" smtClean="0"/>
              <a:t>Анализ особенностей критического социологического </a:t>
            </a:r>
            <a:r>
              <a:rPr lang="ru-RU" dirty="0" err="1" smtClean="0"/>
              <a:t>дискурса</a:t>
            </a:r>
            <a:r>
              <a:rPr lang="ru-RU" dirty="0" smtClean="0"/>
              <a:t> продолжает обсуждение этой темы на страницах журнала «СОЦИС»</a:t>
            </a:r>
          </a:p>
          <a:p>
            <a:pPr>
              <a:buNone/>
            </a:pPr>
            <a:r>
              <a:rPr lang="ru-RU" sz="2400" dirty="0" smtClean="0"/>
              <a:t>(см.  </a:t>
            </a:r>
            <a:r>
              <a:rPr lang="ru-RU" sz="2400" i="1" dirty="0" smtClean="0"/>
              <a:t>Олейник А.Н., Кирдина С.Г., Попова И.П., Шаталова Т.Ю.</a:t>
            </a:r>
            <a:r>
              <a:rPr lang="ru-RU" sz="2400" dirty="0" smtClean="0"/>
              <a:t>  Как ученые читают друг друга: основы теории академического чтения и ее эмпирическая проверка // СОЦИС.  2013. № 8. </a:t>
            </a:r>
          </a:p>
          <a:p>
            <a:pPr>
              <a:buNone/>
            </a:pPr>
            <a:r>
              <a:rPr lang="ru-RU" sz="2400" i="1" dirty="0" smtClean="0"/>
              <a:t>Кирдина С.Г. </a:t>
            </a:r>
            <a:r>
              <a:rPr lang="ru-RU" sz="2400" dirty="0" smtClean="0"/>
              <a:t>О некоторых проблемах нашего  социологического </a:t>
            </a:r>
            <a:r>
              <a:rPr lang="ru-RU" sz="2400" dirty="0" err="1" smtClean="0"/>
              <a:t>дискурса</a:t>
            </a:r>
            <a:r>
              <a:rPr lang="ru-RU" sz="2400" dirty="0" smtClean="0"/>
              <a:t> // СОЦИС.  2016. № 3. </a:t>
            </a:r>
          </a:p>
          <a:p>
            <a:pPr>
              <a:buNone/>
            </a:pPr>
            <a:r>
              <a:rPr lang="ru-RU" sz="2400" dirty="0" smtClean="0"/>
              <a:t>…</a:t>
            </a:r>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критическом </a:t>
            </a:r>
            <a:r>
              <a:rPr lang="ru-RU" dirty="0" err="1" smtClean="0"/>
              <a:t>дискурсе</a:t>
            </a:r>
            <a:endParaRPr lang="ru-RU" dirty="0"/>
          </a:p>
        </p:txBody>
      </p:sp>
      <p:sp>
        <p:nvSpPr>
          <p:cNvPr id="3" name="Текст 2"/>
          <p:cNvSpPr>
            <a:spLocks noGrp="1"/>
          </p:cNvSpPr>
          <p:nvPr>
            <p:ph type="body" idx="1"/>
          </p:nvPr>
        </p:nvSpPr>
        <p:spPr/>
        <p:txBody>
          <a:bodyPr/>
          <a:lstStyle/>
          <a:p>
            <a:r>
              <a:rPr lang="ru-RU" dirty="0" smtClean="0"/>
              <a:t>(особенности академического чтения)</a:t>
            </a:r>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941168"/>
            <a:ext cx="8461568" cy="1051560"/>
          </a:xfrm>
        </p:spPr>
        <p:txBody>
          <a:bodyPr>
            <a:normAutofit/>
          </a:bodyPr>
          <a:lstStyle/>
          <a:p>
            <a:r>
              <a:rPr lang="ru-RU" dirty="0" smtClean="0"/>
              <a:t>Некоторые пояснения</a:t>
            </a:r>
            <a:endParaRPr lang="ru-RU" dirty="0"/>
          </a:p>
        </p:txBody>
      </p:sp>
      <p:sp>
        <p:nvSpPr>
          <p:cNvPr id="3" name="Содержимое 2"/>
          <p:cNvSpPr>
            <a:spLocks noGrp="1"/>
          </p:cNvSpPr>
          <p:nvPr>
            <p:ph idx="1"/>
          </p:nvPr>
        </p:nvSpPr>
        <p:spPr/>
        <p:txBody>
          <a:bodyPr>
            <a:normAutofit/>
          </a:bodyPr>
          <a:lstStyle/>
          <a:p>
            <a:r>
              <a:rPr lang="ru-RU" b="1" dirty="0" smtClean="0"/>
              <a:t>Не</a:t>
            </a:r>
            <a:r>
              <a:rPr lang="ru-RU" dirty="0" smtClean="0"/>
              <a:t> </a:t>
            </a:r>
            <a:r>
              <a:rPr lang="en-US" i="1" dirty="0" smtClean="0"/>
              <a:t>critical theory </a:t>
            </a:r>
            <a:r>
              <a:rPr lang="ru-RU" dirty="0" smtClean="0"/>
              <a:t>в социологии (связанная с </a:t>
            </a:r>
            <a:r>
              <a:rPr lang="ru-RU" dirty="0" err="1" smtClean="0"/>
              <a:t>нео-марксистами</a:t>
            </a:r>
            <a:r>
              <a:rPr lang="ru-RU" dirty="0" smtClean="0"/>
              <a:t>  </a:t>
            </a:r>
            <a:r>
              <a:rPr lang="ru-RU" dirty="0" err="1" smtClean="0"/>
              <a:t>Франкфуртской</a:t>
            </a:r>
            <a:r>
              <a:rPr lang="ru-RU" dirty="0" smtClean="0"/>
              <a:t> школы 1930-х гг.) </a:t>
            </a:r>
          </a:p>
          <a:p>
            <a:endParaRPr lang="ru-RU" dirty="0" smtClean="0"/>
          </a:p>
          <a:p>
            <a:r>
              <a:rPr lang="ru-RU" b="1" dirty="0" smtClean="0"/>
              <a:t>Не</a:t>
            </a:r>
            <a:r>
              <a:rPr lang="ru-RU" dirty="0" smtClean="0"/>
              <a:t> критическая функция социологии, что подразумевает  «критические дебаты о дисциплине внутри исследовательских программ и между ними» (Майкл </a:t>
            </a:r>
            <a:r>
              <a:rPr lang="ru-RU" dirty="0" err="1" smtClean="0"/>
              <a:t>Буравой</a:t>
            </a:r>
            <a:r>
              <a:rPr lang="ru-RU" dirty="0" smtClean="0"/>
              <a:t>)</a:t>
            </a:r>
          </a:p>
        </p:txBody>
      </p:sp>
      <p:sp>
        <p:nvSpPr>
          <p:cNvPr id="4" name="Номер слайда 3"/>
          <p:cNvSpPr>
            <a:spLocks noGrp="1"/>
          </p:cNvSpPr>
          <p:nvPr>
            <p:ph type="sldNum" sz="quarter" idx="12"/>
          </p:nvPr>
        </p:nvSpPr>
        <p:spPr/>
        <p:txBody>
          <a:bodyPr/>
          <a:lstStyle/>
          <a:p>
            <a:fld id="{CE75FCE9-7AB7-4B9C-B9B9-DA8ACEEC08CD}" type="slidenum">
              <a:rPr lang="ru-RU" smtClean="0"/>
              <a:pPr/>
              <a:t>7</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Критический </a:t>
            </a:r>
            <a:r>
              <a:rPr lang="ru-RU" dirty="0" err="1" smtClean="0"/>
              <a:t>дискурс</a:t>
            </a:r>
            <a:r>
              <a:rPr lang="ru-RU" dirty="0" smtClean="0"/>
              <a:t> как часть научного </a:t>
            </a:r>
            <a:r>
              <a:rPr lang="ru-RU" dirty="0" err="1" smtClean="0"/>
              <a:t>дискурса</a:t>
            </a:r>
            <a:r>
              <a:rPr lang="ru-RU" dirty="0" smtClean="0"/>
              <a:t> </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Научный </a:t>
            </a:r>
            <a:r>
              <a:rPr lang="ru-RU" dirty="0" err="1" smtClean="0"/>
              <a:t>дискурс</a:t>
            </a:r>
            <a:r>
              <a:rPr lang="ru-RU" dirty="0" smtClean="0"/>
              <a:t> - способ научной коммуникации (в нашем случае  опосредованный текстом). </a:t>
            </a:r>
          </a:p>
          <a:p>
            <a:r>
              <a:rPr lang="ru-RU" dirty="0" smtClean="0"/>
              <a:t>Предполагается, что он строится на:</a:t>
            </a:r>
          </a:p>
          <a:p>
            <a:pPr>
              <a:buNone/>
            </a:pPr>
            <a:r>
              <a:rPr lang="ru-RU" dirty="0" smtClean="0"/>
              <a:t>- строго обоснованных основаниях;</a:t>
            </a:r>
          </a:p>
          <a:p>
            <a:pPr>
              <a:buNone/>
            </a:pPr>
            <a:r>
              <a:rPr lang="ru-RU" dirty="0" smtClean="0"/>
              <a:t>- фактах, прошедших эмпирическую проверку или подтвержденных в ходе авторитетной экспертизы;</a:t>
            </a:r>
          </a:p>
          <a:p>
            <a:pPr>
              <a:buNone/>
            </a:pPr>
            <a:r>
              <a:rPr lang="ru-RU" dirty="0" smtClean="0"/>
              <a:t>-  базируется на соответствующих этим основаниям  профессиональных </a:t>
            </a:r>
            <a:r>
              <a:rPr lang="ru-RU" i="1" dirty="0" smtClean="0"/>
              <a:t>ментальных стереотипах</a:t>
            </a:r>
            <a:r>
              <a:rPr lang="ru-RU" dirty="0" smtClean="0"/>
              <a:t>, которые служат средством объединения исследователей в единое сообщество, «обеспечивают групповую конвенцию и профессиональное взаимопонимание» (Плахов, 2011: 64). </a:t>
            </a:r>
          </a:p>
          <a:p>
            <a:endParaRPr lang="ru-RU" dirty="0"/>
          </a:p>
        </p:txBody>
      </p:sp>
      <p:sp>
        <p:nvSpPr>
          <p:cNvPr id="4" name="Номер слайда 3"/>
          <p:cNvSpPr>
            <a:spLocks noGrp="1"/>
          </p:cNvSpPr>
          <p:nvPr>
            <p:ph type="sldNum" sz="quarter" idx="12"/>
          </p:nvPr>
        </p:nvSpPr>
        <p:spPr/>
        <p:txBody>
          <a:bodyPr/>
          <a:lstStyle/>
          <a:p>
            <a:fld id="{CE75FCE9-7AB7-4B9C-B9B9-DA8ACEEC08CD}" type="slidenum">
              <a:rPr lang="ru-RU" smtClean="0"/>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Понимание как основа критического </a:t>
            </a:r>
            <a:r>
              <a:rPr lang="ru-RU" dirty="0" err="1" smtClean="0"/>
              <a:t>дискурса</a:t>
            </a:r>
            <a:endParaRPr lang="ru-RU" dirty="0"/>
          </a:p>
        </p:txBody>
      </p:sp>
      <p:sp>
        <p:nvSpPr>
          <p:cNvPr id="3" name="Текст 2"/>
          <p:cNvSpPr>
            <a:spLocks noGrp="1"/>
          </p:cNvSpPr>
          <p:nvPr>
            <p:ph type="body" idx="1"/>
          </p:nvPr>
        </p:nvSpPr>
        <p:spPr>
          <a:xfrm>
            <a:off x="539552" y="4077072"/>
            <a:ext cx="3931920" cy="648146"/>
          </a:xfrm>
        </p:spPr>
        <p:txBody>
          <a:bodyPr>
            <a:normAutofit/>
          </a:bodyPr>
          <a:lstStyle/>
          <a:p>
            <a:r>
              <a:rPr lang="ru-RU" sz="600" b="0" dirty="0" smtClean="0"/>
              <a:t>https://www.google.ru/search?q=%D0%BF%D0%BE%D0%BD%D0%B8%D0%BC%D0%B0%D0%BD%D0%B8%D0%B5+%D0%BA%D0%B0%D1%80%D1%82%D0%B8%D0%BD%D0%BA%D0%B8&amp;newwindow=1&amp;tbm=isch&amp;tbo=u&amp;source=univ&amp;sa=X&amp;ved=0ahUKEwj3o-aS8InXAhXrCJoKHVkNDW4QsAQIJw&amp;biw=1248&amp;bih=566#imgrc=yYkO6O9aZbJ</a:t>
            </a:r>
            <a:endParaRPr lang="ru-RU" sz="600" dirty="0"/>
          </a:p>
        </p:txBody>
      </p:sp>
      <p:sp>
        <p:nvSpPr>
          <p:cNvPr id="4" name="Текст 3"/>
          <p:cNvSpPr>
            <a:spLocks noGrp="1"/>
          </p:cNvSpPr>
          <p:nvPr>
            <p:ph type="body" sz="half" idx="3"/>
          </p:nvPr>
        </p:nvSpPr>
        <p:spPr>
          <a:xfrm>
            <a:off x="4860032" y="476672"/>
            <a:ext cx="3724057" cy="792162"/>
          </a:xfrm>
        </p:spPr>
        <p:txBody>
          <a:bodyPr>
            <a:normAutofit/>
          </a:bodyPr>
          <a:lstStyle/>
          <a:p>
            <a:endParaRPr lang="ru-RU" sz="600" b="0" dirty="0"/>
          </a:p>
        </p:txBody>
      </p:sp>
      <p:sp>
        <p:nvSpPr>
          <p:cNvPr id="7" name="Номер слайда 6"/>
          <p:cNvSpPr>
            <a:spLocks noGrp="1"/>
          </p:cNvSpPr>
          <p:nvPr>
            <p:ph type="sldNum" sz="quarter" idx="12"/>
          </p:nvPr>
        </p:nvSpPr>
        <p:spPr/>
        <p:txBody>
          <a:bodyPr/>
          <a:lstStyle/>
          <a:p>
            <a:fld id="{CE75FCE9-7AB7-4B9C-B9B9-DA8ACEEC08CD}" type="slidenum">
              <a:rPr lang="ru-RU" smtClean="0"/>
              <a:pPr/>
              <a:t>9</a:t>
            </a:fld>
            <a:endParaRPr lang="ru-RU"/>
          </a:p>
        </p:txBody>
      </p:sp>
      <p:pic>
        <p:nvPicPr>
          <p:cNvPr id="9" name="Содержимое 8" descr="Image result for понимание картинки"/>
          <p:cNvPicPr>
            <a:picLocks noGrp="1"/>
          </p:cNvPicPr>
          <p:nvPr>
            <p:ph sz="quarter" idx="2"/>
          </p:nvPr>
        </p:nvPicPr>
        <p:blipFill>
          <a:blip r:embed="rId2" cstate="print"/>
          <a:srcRect/>
          <a:stretch>
            <a:fillRect/>
          </a:stretch>
        </p:blipFill>
        <p:spPr bwMode="auto">
          <a:xfrm>
            <a:off x="467544" y="908720"/>
            <a:ext cx="3888432" cy="3168352"/>
          </a:xfrm>
          <a:prstGeom prst="rect">
            <a:avLst/>
          </a:prstGeom>
          <a:noFill/>
          <a:ln w="9525">
            <a:noFill/>
            <a:miter lim="800000"/>
            <a:headEnd/>
            <a:tailEnd/>
          </a:ln>
        </p:spPr>
      </p:pic>
      <p:sp>
        <p:nvSpPr>
          <p:cNvPr id="10" name="Содержимое 9"/>
          <p:cNvSpPr>
            <a:spLocks noGrp="1"/>
          </p:cNvSpPr>
          <p:nvPr>
            <p:ph sz="quarter" idx="4"/>
          </p:nvPr>
        </p:nvSpPr>
        <p:spPr>
          <a:xfrm>
            <a:off x="4427984" y="764704"/>
            <a:ext cx="4156105" cy="4320480"/>
          </a:xfrm>
        </p:spPr>
        <p:txBody>
          <a:bodyPr>
            <a:normAutofit fontScale="77500" lnSpcReduction="20000"/>
          </a:bodyPr>
          <a:lstStyle/>
          <a:p>
            <a:pPr>
              <a:buNone/>
            </a:pPr>
            <a:r>
              <a:rPr lang="ru-RU" dirty="0" smtClean="0"/>
              <a:t>Понимание предполагает, что читатель (коллега по цеху) использует авторский текст  как точку отчета прежде всего для того, чтобы идентифицировать  смысл, вложенный автором. </a:t>
            </a:r>
          </a:p>
          <a:p>
            <a:pPr>
              <a:buNone/>
            </a:pPr>
            <a:r>
              <a:rPr lang="ru-RU" dirty="0" smtClean="0"/>
              <a:t>Подразумевается приоритетность позиции автора, а читатель придерживается </a:t>
            </a:r>
            <a:r>
              <a:rPr lang="ru-RU" u="sng" dirty="0" smtClean="0"/>
              <a:t>кооперативной</a:t>
            </a:r>
            <a:r>
              <a:rPr lang="ru-RU" dirty="0" smtClean="0"/>
              <a:t> стратегии, предполагающей  сотрудничество между автором и читателем как членами одного научного сообщества.</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2">
      <a:dk1>
        <a:sysClr val="windowText" lastClr="000000"/>
      </a:dk1>
      <a:lt1>
        <a:sysClr val="window" lastClr="FFFFFF"/>
      </a:lt1>
      <a:dk2>
        <a:srgbClr val="333333"/>
      </a:dk2>
      <a:lt2>
        <a:srgbClr val="CCCCCC"/>
      </a:lt2>
      <a:accent1>
        <a:srgbClr val="FF2828"/>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4516</TotalTime>
  <Words>3031</Words>
  <Application>Microsoft Office PowerPoint</Application>
  <PresentationFormat>Экран (4:3)</PresentationFormat>
  <Paragraphs>306</Paragraphs>
  <Slides>48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Аспект</vt:lpstr>
      <vt:lpstr>Критический дискурс в социологии    (на примере дебатов о  теории институциональных матриц  в России и за рубежом</vt:lpstr>
      <vt:lpstr>Мотивация </vt:lpstr>
      <vt:lpstr>Мотивация (продолж.)</vt:lpstr>
      <vt:lpstr>Структура доклада </vt:lpstr>
      <vt:lpstr>Доклад как продолжение темы…</vt:lpstr>
      <vt:lpstr>О критическом дискурсе</vt:lpstr>
      <vt:lpstr>Некоторые пояснения</vt:lpstr>
      <vt:lpstr>Критический дискурс как часть научного дискурса </vt:lpstr>
      <vt:lpstr>Понимание как основа критического дискурса</vt:lpstr>
      <vt:lpstr>Интерпретация как основа критического дискурса</vt:lpstr>
      <vt:lpstr>Возможен ли оптимум?</vt:lpstr>
      <vt:lpstr>Особенности гуманитариев</vt:lpstr>
      <vt:lpstr>Теория институциональных матриц (ТИМ)как объект критики </vt:lpstr>
      <vt:lpstr>Когнитивный (познавательный) диссонанс (Leon Festinger, 1919–1989) </vt:lpstr>
      <vt:lpstr>    «Книгу, как известно, пишут двое – писатель и читатель».</vt:lpstr>
      <vt:lpstr>Дебаты по поводу теории  институциональных матриц (ТИМ)</vt:lpstr>
      <vt:lpstr>Критический дискурс: case-study</vt:lpstr>
      <vt:lpstr>Классификация критик</vt:lpstr>
      <vt:lpstr>«Рассудительная» критика</vt:lpstr>
      <vt:lpstr>Фокусированность «рассудительной» критики</vt:lpstr>
      <vt:lpstr>«Рассудительная» критика = созидательная критика</vt:lpstr>
      <vt:lpstr>Социологический монизм </vt:lpstr>
      <vt:lpstr>Различные понимания монизма</vt:lpstr>
      <vt:lpstr>Монизм как холизм </vt:lpstr>
      <vt:lpstr>«За» и «против» социологического монизма</vt:lpstr>
      <vt:lpstr>«Наступательная» критика</vt:lpstr>
      <vt:lpstr>Разрушительные функции «наступательной» критики</vt:lpstr>
      <vt:lpstr>Camouflage-стратегия</vt:lpstr>
      <vt:lpstr>Конкуренция и сотрудничество в науке </vt:lpstr>
      <vt:lpstr>Идеологическая ангажированность</vt:lpstr>
      <vt:lpstr>Рост идеологизации в современном мире</vt:lpstr>
      <vt:lpstr>Изменение глобальной конфигурации</vt:lpstr>
      <vt:lpstr>Что после критики?</vt:lpstr>
      <vt:lpstr>Одно из направлений критики</vt:lpstr>
      <vt:lpstr> </vt:lpstr>
      <vt:lpstr>Данные для анализа </vt:lpstr>
      <vt:lpstr>Data mining анализ</vt:lpstr>
      <vt:lpstr>Слайд 38</vt:lpstr>
      <vt:lpstr>Основной результат</vt:lpstr>
      <vt:lpstr>Слайд 40</vt:lpstr>
      <vt:lpstr>Слайд 41</vt:lpstr>
      <vt:lpstr>Пострадавшие от бедствий, % </vt:lpstr>
      <vt:lpstr>Слайд 43</vt:lpstr>
      <vt:lpstr>Распределение стран </vt:lpstr>
      <vt:lpstr>Характер выявленной закономерности </vt:lpstr>
      <vt:lpstr>«Жить в обществе и быть свободным от общества нельзя»</vt:lpstr>
      <vt:lpstr>Об оптимистических перспективах </vt:lpstr>
      <vt:lpstr>Благодарю за внимание!</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KROPOTKIN’S  AND ALEXANDER CHAYANOV’S  PROPHECY   OF A SOLIDARITY ECONOMY: FORGOTTEN SOCIAL INNOVATION</dc:title>
  <dc:creator>Светлана</dc:creator>
  <cp:lastModifiedBy>Светлана</cp:lastModifiedBy>
  <cp:revision>88</cp:revision>
  <dcterms:created xsi:type="dcterms:W3CDTF">2016-03-22T10:28:52Z</dcterms:created>
  <dcterms:modified xsi:type="dcterms:W3CDTF">2017-10-25T08:02:50Z</dcterms:modified>
</cp:coreProperties>
</file>