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6"/>
  </p:notesMasterIdLst>
  <p:sldIdLst>
    <p:sldId id="259" r:id="rId2"/>
    <p:sldId id="260" r:id="rId3"/>
    <p:sldId id="296" r:id="rId4"/>
    <p:sldId id="313" r:id="rId5"/>
    <p:sldId id="332" r:id="rId6"/>
    <p:sldId id="303" r:id="rId7"/>
    <p:sldId id="304" r:id="rId8"/>
    <p:sldId id="305" r:id="rId9"/>
    <p:sldId id="306" r:id="rId10"/>
    <p:sldId id="307" r:id="rId11"/>
    <p:sldId id="319" r:id="rId12"/>
    <p:sldId id="309" r:id="rId13"/>
    <p:sldId id="320" r:id="rId14"/>
    <p:sldId id="333" r:id="rId15"/>
    <p:sldId id="331" r:id="rId16"/>
    <p:sldId id="322" r:id="rId17"/>
    <p:sldId id="325" r:id="rId18"/>
    <p:sldId id="316" r:id="rId19"/>
    <p:sldId id="330" r:id="rId20"/>
    <p:sldId id="327" r:id="rId21"/>
    <p:sldId id="328" r:id="rId22"/>
    <p:sldId id="329" r:id="rId23"/>
    <p:sldId id="334" r:id="rId24"/>
    <p:sldId id="290" r:id="rId2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CCCCFF"/>
    <a:srgbClr val="CC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9292" autoAdjust="0"/>
  </p:normalViewPr>
  <p:slideViewPr>
    <p:cSldViewPr>
      <p:cViewPr>
        <p:scale>
          <a:sx n="90" d="100"/>
          <a:sy n="90" d="100"/>
        </p:scale>
        <p:origin x="-509" y="15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235"/>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I:\&#1043;&#1088;&#1072;&#1092;&#1080;&#1082;%20X%20Y%20%20&#1074;%20&#1084;&#1080;&#1088;&#1086;&#1074;&#1086;&#1084;%20&#1042;&#1042;&#1055;.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style val="6"/>
  <c:chart>
    <c:plotArea>
      <c:layout>
        <c:manualLayout>
          <c:layoutTarget val="inner"/>
          <c:xMode val="edge"/>
          <c:yMode val="edge"/>
          <c:x val="0.105150214117972"/>
          <c:y val="0.13230580220025687"/>
          <c:w val="0.7315992182182629"/>
          <c:h val="0.74510084265782672"/>
        </c:manualLayout>
      </c:layout>
      <c:lineChart>
        <c:grouping val="standard"/>
        <c:ser>
          <c:idx val="0"/>
          <c:order val="0"/>
          <c:tx>
            <c:v>X-GDP</c:v>
          </c:tx>
          <c:marker>
            <c:symbol val="none"/>
          </c:marker>
          <c:cat>
            <c:numRef>
              <c:f>Лист1!$AL$8:$AL$196</c:f>
              <c:numCache>
                <c:formatCode>General</c:formatCode>
                <c:ptCount val="189"/>
                <c:pt idx="0">
                  <c:v>1820</c:v>
                </c:pt>
                <c:pt idx="30">
                  <c:v>1850</c:v>
                </c:pt>
                <c:pt idx="50">
                  <c:v>1870</c:v>
                </c:pt>
                <c:pt idx="90">
                  <c:v>1910</c:v>
                </c:pt>
                <c:pt idx="110">
                  <c:v>1930</c:v>
                </c:pt>
                <c:pt idx="130">
                  <c:v>1950</c:v>
                </c:pt>
                <c:pt idx="150">
                  <c:v>1970</c:v>
                </c:pt>
                <c:pt idx="170">
                  <c:v>1990</c:v>
                </c:pt>
                <c:pt idx="188">
                  <c:v>2008</c:v>
                </c:pt>
              </c:numCache>
            </c:numRef>
          </c:cat>
          <c:val>
            <c:numRef>
              <c:f>Лист1!$AJ$8:$AJ$199</c:f>
              <c:numCache>
                <c:formatCode>0.00</c:formatCode>
                <c:ptCount val="192"/>
                <c:pt idx="0">
                  <c:v>0.57872380432177928</c:v>
                </c:pt>
                <c:pt idx="1">
                  <c:v>0.57298008462047401</c:v>
                </c:pt>
                <c:pt idx="2">
                  <c:v>0.56737100891548164</c:v>
                </c:pt>
                <c:pt idx="3">
                  <c:v>0.56189189757963565</c:v>
                </c:pt>
                <c:pt idx="4">
                  <c:v>0.55653828535960159</c:v>
                </c:pt>
                <c:pt idx="5">
                  <c:v>0.551305909239308</c:v>
                </c:pt>
                <c:pt idx="6">
                  <c:v>0.54619069711861601</c:v>
                </c:pt>
                <c:pt idx="7">
                  <c:v>0.54118875724413162</c:v>
                </c:pt>
                <c:pt idx="8">
                  <c:v>0.53629636833446159</c:v>
                </c:pt>
                <c:pt idx="9">
                  <c:v>0.53150997034725556</c:v>
                </c:pt>
                <c:pt idx="10">
                  <c:v>0.526826155839896</c:v>
                </c:pt>
                <c:pt idx="11">
                  <c:v>0.52224166187978305</c:v>
                </c:pt>
                <c:pt idx="12">
                  <c:v>0.51775336246385661</c:v>
                </c:pt>
                <c:pt idx="13">
                  <c:v>0.51335826141032259</c:v>
                </c:pt>
                <c:pt idx="14">
                  <c:v>0.5090534856886515</c:v>
                </c:pt>
                <c:pt idx="15">
                  <c:v>0.50483627915661156</c:v>
                </c:pt>
                <c:pt idx="16">
                  <c:v>0.50070399667566701</c:v>
                </c:pt>
                <c:pt idx="17">
                  <c:v>0.49665409857834408</c:v>
                </c:pt>
                <c:pt idx="18">
                  <c:v>0.49268414546323502</c:v>
                </c:pt>
                <c:pt idx="19">
                  <c:v>0.48879179329522532</c:v>
                </c:pt>
                <c:pt idx="20">
                  <c:v>0.48497478879027489</c:v>
                </c:pt>
                <c:pt idx="21">
                  <c:v>0.48123096506564489</c:v>
                </c:pt>
                <c:pt idx="22">
                  <c:v>0.47755823753794557</c:v>
                </c:pt>
                <c:pt idx="23">
                  <c:v>0.47395460005266876</c:v>
                </c:pt>
                <c:pt idx="24">
                  <c:v>0.47041812123011251</c:v>
                </c:pt>
                <c:pt idx="25">
                  <c:v>0.46694694101372602</c:v>
                </c:pt>
                <c:pt idx="26">
                  <c:v>0.46353926740789508</c:v>
                </c:pt>
                <c:pt idx="27">
                  <c:v>0.46019337339315408</c:v>
                </c:pt>
                <c:pt idx="28">
                  <c:v>0.45690759400767444</c:v>
                </c:pt>
                <c:pt idx="29">
                  <c:v>0.45368032358465177</c:v>
                </c:pt>
                <c:pt idx="30">
                  <c:v>0.45051001313597938</c:v>
                </c:pt>
                <c:pt idx="31">
                  <c:v>0.44739516787323758</c:v>
                </c:pt>
                <c:pt idx="32">
                  <c:v>0.44433434485766077</c:v>
                </c:pt>
                <c:pt idx="33">
                  <c:v>0.44132615077133402</c:v>
                </c:pt>
                <c:pt idx="34">
                  <c:v>0.43836923980238357</c:v>
                </c:pt>
                <c:pt idx="35">
                  <c:v>0.43546231163738958</c:v>
                </c:pt>
                <c:pt idx="36">
                  <c:v>0.43260410955477957</c:v>
                </c:pt>
                <c:pt idx="37">
                  <c:v>0.42979341861328579</c:v>
                </c:pt>
                <c:pt idx="38">
                  <c:v>0.42702906393000001</c:v>
                </c:pt>
                <c:pt idx="39">
                  <c:v>0.42430990904288701</c:v>
                </c:pt>
                <c:pt idx="40">
                  <c:v>0.42163485435298531</c:v>
                </c:pt>
                <c:pt idx="41">
                  <c:v>0.41900283564178631</c:v>
                </c:pt>
                <c:pt idx="42">
                  <c:v>0.41641282265958951</c:v>
                </c:pt>
                <c:pt idx="43">
                  <c:v>0.41386381778091957</c:v>
                </c:pt>
                <c:pt idx="44">
                  <c:v>0.41135485472331401</c:v>
                </c:pt>
                <c:pt idx="45">
                  <c:v>0.40888499732600908</c:v>
                </c:pt>
                <c:pt idx="46">
                  <c:v>0.40645333838528502</c:v>
                </c:pt>
                <c:pt idx="47">
                  <c:v>0.40405899854346738</c:v>
                </c:pt>
                <c:pt idx="48">
                  <c:v>0.40170112522864332</c:v>
                </c:pt>
                <c:pt idx="49">
                  <c:v>0.39937889164249635</c:v>
                </c:pt>
                <c:pt idx="50">
                  <c:v>0.3970915584063115</c:v>
                </c:pt>
                <c:pt idx="51">
                  <c:v>0.39193451311484334</c:v>
                </c:pt>
                <c:pt idx="52">
                  <c:v>0.38703143905446757</c:v>
                </c:pt>
                <c:pt idx="53">
                  <c:v>0.38236402594634289</c:v>
                </c:pt>
                <c:pt idx="54">
                  <c:v>0.37791568233249301</c:v>
                </c:pt>
                <c:pt idx="55">
                  <c:v>0.37367133851419299</c:v>
                </c:pt>
                <c:pt idx="56">
                  <c:v>0.36961727599421701</c:v>
                </c:pt>
                <c:pt idx="57">
                  <c:v>0.36574097935531258</c:v>
                </c:pt>
                <c:pt idx="58">
                  <c:v>0.36203100720556408</c:v>
                </c:pt>
                <c:pt idx="59">
                  <c:v>0.35847687938726652</c:v>
                </c:pt>
                <c:pt idx="60">
                  <c:v>0.35506897810740501</c:v>
                </c:pt>
                <c:pt idx="61">
                  <c:v>0.35179846102546858</c:v>
                </c:pt>
                <c:pt idx="62">
                  <c:v>0.34865718464474477</c:v>
                </c:pt>
                <c:pt idx="63">
                  <c:v>0.34563763660966057</c:v>
                </c:pt>
                <c:pt idx="64">
                  <c:v>0.34273287572421801</c:v>
                </c:pt>
                <c:pt idx="65">
                  <c:v>0.33993647868336357</c:v>
                </c:pt>
                <c:pt idx="66">
                  <c:v>0.33724249265686057</c:v>
                </c:pt>
                <c:pt idx="67">
                  <c:v>0.33464539298895851</c:v>
                </c:pt>
                <c:pt idx="68">
                  <c:v>0.33214004538131431</c:v>
                </c:pt>
                <c:pt idx="69">
                  <c:v>0.32972167201442476</c:v>
                </c:pt>
                <c:pt idx="70">
                  <c:v>0.32738582113717801</c:v>
                </c:pt>
                <c:pt idx="71">
                  <c:v>0.32512833971728988</c:v>
                </c:pt>
                <c:pt idx="72">
                  <c:v>0.32294534879911602</c:v>
                </c:pt>
                <c:pt idx="73">
                  <c:v>0.32083322126123531</c:v>
                </c:pt>
                <c:pt idx="74">
                  <c:v>0.31878856170550701</c:v>
                </c:pt>
                <c:pt idx="75">
                  <c:v>0.31680818824305501</c:v>
                </c:pt>
                <c:pt idx="76">
                  <c:v>0.31488911597166702</c:v>
                </c:pt>
                <c:pt idx="77">
                  <c:v>0.31302854196413976</c:v>
                </c:pt>
                <c:pt idx="78">
                  <c:v>0.31122383160880157</c:v>
                </c:pt>
                <c:pt idx="79">
                  <c:v>0.30947250616220801</c:v>
                </c:pt>
                <c:pt idx="80">
                  <c:v>0.3077722377101435</c:v>
                </c:pt>
                <c:pt idx="81">
                  <c:v>0.30503183951780438</c:v>
                </c:pt>
                <c:pt idx="82">
                  <c:v>0.30244508754188831</c:v>
                </c:pt>
                <c:pt idx="83">
                  <c:v>0.29999941239719102</c:v>
                </c:pt>
                <c:pt idx="84">
                  <c:v>0.29768357932798101</c:v>
                </c:pt>
                <c:pt idx="85">
                  <c:v>0.29548751564832132</c:v>
                </c:pt>
                <c:pt idx="86">
                  <c:v>0.29340216428067301</c:v>
                </c:pt>
                <c:pt idx="87">
                  <c:v>0.29141935890093901</c:v>
                </c:pt>
                <c:pt idx="88">
                  <c:v>0.28953171706055608</c:v>
                </c:pt>
                <c:pt idx="89">
                  <c:v>0.28773254833654799</c:v>
                </c:pt>
                <c:pt idx="90">
                  <c:v>0.28601577510079451</c:v>
                </c:pt>
                <c:pt idx="91">
                  <c:v>0.28437586393106401</c:v>
                </c:pt>
                <c:pt idx="92">
                  <c:v>0.28280776603278157</c:v>
                </c:pt>
                <c:pt idx="93">
                  <c:v>0.28130686202073757</c:v>
                </c:pt>
                <c:pt idx="94">
                  <c:v>0.27810446323927307</c:v>
                </c:pt>
                <c:pt idx="95">
                  <c:v>0.27504860386815932</c:v>
                </c:pt>
                <c:pt idx="96">
                  <c:v>0.27212945058686899</c:v>
                </c:pt>
                <c:pt idx="97">
                  <c:v>0.26933803062762501</c:v>
                </c:pt>
                <c:pt idx="98">
                  <c:v>0.2666661396529405</c:v>
                </c:pt>
                <c:pt idx="99">
                  <c:v>0.26410626121917857</c:v>
                </c:pt>
                <c:pt idx="100">
                  <c:v>0.26165149616104799</c:v>
                </c:pt>
                <c:pt idx="101">
                  <c:v>0.25929550049991379</c:v>
                </c:pt>
                <c:pt idx="102">
                  <c:v>0.257032430699208</c:v>
                </c:pt>
                <c:pt idx="103">
                  <c:v>0.25485689527232858</c:v>
                </c:pt>
                <c:pt idx="104">
                  <c:v>0.25276391189934344</c:v>
                </c:pt>
                <c:pt idx="105">
                  <c:v>0.25074886933450058</c:v>
                </c:pt>
                <c:pt idx="106">
                  <c:v>0.24880749349153047</c:v>
                </c:pt>
                <c:pt idx="107">
                  <c:v>0.24693581718179347</c:v>
                </c:pt>
                <c:pt idx="108">
                  <c:v>0.24513015305432825</c:v>
                </c:pt>
                <c:pt idx="109">
                  <c:v>0.24338704925275201</c:v>
                </c:pt>
                <c:pt idx="110">
                  <c:v>0.24120710335110232</c:v>
                </c:pt>
                <c:pt idx="111">
                  <c:v>0.23878123274585922</c:v>
                </c:pt>
                <c:pt idx="112">
                  <c:v>0.23989309454310728</c:v>
                </c:pt>
                <c:pt idx="113">
                  <c:v>0.24248673322054101</c:v>
                </c:pt>
                <c:pt idx="114">
                  <c:v>0.240222574512652</c:v>
                </c:pt>
                <c:pt idx="115">
                  <c:v>0.25272853911787257</c:v>
                </c:pt>
                <c:pt idx="116">
                  <c:v>0.26505487007395351</c:v>
                </c:pt>
                <c:pt idx="117">
                  <c:v>0.26897445973515832</c:v>
                </c:pt>
                <c:pt idx="118">
                  <c:v>0.26802486421896277</c:v>
                </c:pt>
                <c:pt idx="119">
                  <c:v>0.26511956601599201</c:v>
                </c:pt>
                <c:pt idx="120">
                  <c:v>0.26229883129331999</c:v>
                </c:pt>
                <c:pt idx="121">
                  <c:v>0.25855188115706451</c:v>
                </c:pt>
                <c:pt idx="122">
                  <c:v>0.25493866773841944</c:v>
                </c:pt>
                <c:pt idx="123">
                  <c:v>0.25145215654833036</c:v>
                </c:pt>
                <c:pt idx="124">
                  <c:v>0.248085797944637</c:v>
                </c:pt>
                <c:pt idx="125">
                  <c:v>0.24483348606751332</c:v>
                </c:pt>
                <c:pt idx="126">
                  <c:v>0.241689521879004</c:v>
                </c:pt>
                <c:pt idx="127">
                  <c:v>0.23864857983594301</c:v>
                </c:pt>
                <c:pt idx="128">
                  <c:v>0.23570567778626225</c:v>
                </c:pt>
                <c:pt idx="129">
                  <c:v>0.232856149730747</c:v>
                </c:pt>
                <c:pt idx="130">
                  <c:v>0.23009561845732732</c:v>
                </c:pt>
                <c:pt idx="131">
                  <c:v>0.22801835701547554</c:v>
                </c:pt>
                <c:pt idx="132">
                  <c:v>0.23463286906476397</c:v>
                </c:pt>
                <c:pt idx="133">
                  <c:v>0.23515895951190621</c:v>
                </c:pt>
                <c:pt idx="134">
                  <c:v>0.23791554602744147</c:v>
                </c:pt>
                <c:pt idx="135">
                  <c:v>0.23896815291849638</c:v>
                </c:pt>
                <c:pt idx="136">
                  <c:v>0.24639892718135528</c:v>
                </c:pt>
                <c:pt idx="137">
                  <c:v>0.24591226309529454</c:v>
                </c:pt>
                <c:pt idx="138">
                  <c:v>0.25780660369181058</c:v>
                </c:pt>
                <c:pt idx="139">
                  <c:v>0.25195015507426338</c:v>
                </c:pt>
                <c:pt idx="140">
                  <c:v>0.25549275859191956</c:v>
                </c:pt>
                <c:pt idx="141">
                  <c:v>0.25142879543247965</c:v>
                </c:pt>
                <c:pt idx="142">
                  <c:v>0.24903185723241325</c:v>
                </c:pt>
                <c:pt idx="143">
                  <c:v>0.24635729796670322</c:v>
                </c:pt>
                <c:pt idx="144">
                  <c:v>0.25468968850487544</c:v>
                </c:pt>
                <c:pt idx="145">
                  <c:v>0.25407285411895308</c:v>
                </c:pt>
                <c:pt idx="146">
                  <c:v>0.25657595585346132</c:v>
                </c:pt>
                <c:pt idx="147">
                  <c:v>0.25976266978834645</c:v>
                </c:pt>
                <c:pt idx="148">
                  <c:v>0.26081730096829708</c:v>
                </c:pt>
                <c:pt idx="149">
                  <c:v>0.26344679952917338</c:v>
                </c:pt>
                <c:pt idx="150">
                  <c:v>0.27345905272191079</c:v>
                </c:pt>
                <c:pt idx="151">
                  <c:v>0.27302389431290858</c:v>
                </c:pt>
                <c:pt idx="152">
                  <c:v>0.27060641333167751</c:v>
                </c:pt>
                <c:pt idx="153">
                  <c:v>0.27423349271209174</c:v>
                </c:pt>
                <c:pt idx="154">
                  <c:v>0.27276563068557474</c:v>
                </c:pt>
                <c:pt idx="155">
                  <c:v>0.27803989997751538</c:v>
                </c:pt>
                <c:pt idx="156">
                  <c:v>0.27475513150049979</c:v>
                </c:pt>
                <c:pt idx="157">
                  <c:v>0.27570410757206532</c:v>
                </c:pt>
                <c:pt idx="158">
                  <c:v>0.27804698023596458</c:v>
                </c:pt>
                <c:pt idx="159">
                  <c:v>0.27614256974694551</c:v>
                </c:pt>
                <c:pt idx="160">
                  <c:v>0.27933447415874157</c:v>
                </c:pt>
                <c:pt idx="161">
                  <c:v>0.28072770306274164</c:v>
                </c:pt>
                <c:pt idx="162">
                  <c:v>0.28736163546793331</c:v>
                </c:pt>
                <c:pt idx="163">
                  <c:v>0.29029760004656679</c:v>
                </c:pt>
                <c:pt idx="164">
                  <c:v>0.29166257981046301</c:v>
                </c:pt>
                <c:pt idx="165">
                  <c:v>0.29609254814267932</c:v>
                </c:pt>
                <c:pt idx="166">
                  <c:v>0.29968958517821964</c:v>
                </c:pt>
                <c:pt idx="167">
                  <c:v>0.30260528550618793</c:v>
                </c:pt>
                <c:pt idx="168">
                  <c:v>0.30524761239574238</c:v>
                </c:pt>
                <c:pt idx="169">
                  <c:v>0.30547386186462633</c:v>
                </c:pt>
                <c:pt idx="170">
                  <c:v>0.30496201624127645</c:v>
                </c:pt>
                <c:pt idx="171">
                  <c:v>0.305102391142614</c:v>
                </c:pt>
                <c:pt idx="172">
                  <c:v>0.29977514984063802</c:v>
                </c:pt>
                <c:pt idx="173">
                  <c:v>0.30005361930299057</c:v>
                </c:pt>
                <c:pt idx="174">
                  <c:v>0.29795543384686851</c:v>
                </c:pt>
                <c:pt idx="175">
                  <c:v>0.30436680621856776</c:v>
                </c:pt>
                <c:pt idx="176">
                  <c:v>0.30251889661454701</c:v>
                </c:pt>
                <c:pt idx="177">
                  <c:v>0.30201645558429857</c:v>
                </c:pt>
                <c:pt idx="178">
                  <c:v>0.29738319243955857</c:v>
                </c:pt>
                <c:pt idx="179">
                  <c:v>0.29881833247296258</c:v>
                </c:pt>
                <c:pt idx="180">
                  <c:v>0.30281986185738502</c:v>
                </c:pt>
                <c:pt idx="181">
                  <c:v>0.31212310078171601</c:v>
                </c:pt>
                <c:pt idx="182">
                  <c:v>0.32144466066334965</c:v>
                </c:pt>
                <c:pt idx="183">
                  <c:v>0.33575412326548865</c:v>
                </c:pt>
                <c:pt idx="184">
                  <c:v>0.34074689136358088</c:v>
                </c:pt>
                <c:pt idx="185">
                  <c:v>0.34752934507746502</c:v>
                </c:pt>
                <c:pt idx="186">
                  <c:v>0.35504287062329032</c:v>
                </c:pt>
                <c:pt idx="187">
                  <c:v>0.35910064429644745</c:v>
                </c:pt>
                <c:pt idx="188">
                  <c:v>0.36749572109745976</c:v>
                </c:pt>
              </c:numCache>
            </c:numRef>
          </c:val>
        </c:ser>
        <c:ser>
          <c:idx val="1"/>
          <c:order val="1"/>
          <c:tx>
            <c:v>Y-GDP</c:v>
          </c:tx>
          <c:marker>
            <c:symbol val="none"/>
          </c:marker>
          <c:cat>
            <c:numRef>
              <c:f>Лист1!$AL$8:$AL$196</c:f>
              <c:numCache>
                <c:formatCode>General</c:formatCode>
                <c:ptCount val="189"/>
                <c:pt idx="0">
                  <c:v>1820</c:v>
                </c:pt>
                <c:pt idx="30">
                  <c:v>1850</c:v>
                </c:pt>
                <c:pt idx="50">
                  <c:v>1870</c:v>
                </c:pt>
                <c:pt idx="90">
                  <c:v>1910</c:v>
                </c:pt>
                <c:pt idx="110">
                  <c:v>1930</c:v>
                </c:pt>
                <c:pt idx="130">
                  <c:v>1950</c:v>
                </c:pt>
                <c:pt idx="150">
                  <c:v>1970</c:v>
                </c:pt>
                <c:pt idx="170">
                  <c:v>1990</c:v>
                </c:pt>
                <c:pt idx="188">
                  <c:v>2008</c:v>
                </c:pt>
              </c:numCache>
            </c:numRef>
          </c:cat>
          <c:val>
            <c:numRef>
              <c:f>Лист1!$AK$8:$AK$199</c:f>
              <c:numCache>
                <c:formatCode>0.00</c:formatCode>
                <c:ptCount val="192"/>
                <c:pt idx="0">
                  <c:v>0.22336928325204147</c:v>
                </c:pt>
                <c:pt idx="1">
                  <c:v>0.22686921978775829</c:v>
                </c:pt>
                <c:pt idx="2">
                  <c:v>0.23028711098238722</c:v>
                </c:pt>
                <c:pt idx="3">
                  <c:v>0.23362580836750488</c:v>
                </c:pt>
                <c:pt idx="4">
                  <c:v>0.23688803284595425</c:v>
                </c:pt>
                <c:pt idx="5">
                  <c:v>0.24007638208727944</c:v>
                </c:pt>
                <c:pt idx="6">
                  <c:v>0.24319333742635832</c:v>
                </c:pt>
                <c:pt idx="7">
                  <c:v>0.246241270303757</c:v>
                </c:pt>
                <c:pt idx="8">
                  <c:v>0.24922244828289844</c:v>
                </c:pt>
                <c:pt idx="9">
                  <c:v>0.25213904067616699</c:v>
                </c:pt>
                <c:pt idx="10">
                  <c:v>0.25499312380928302</c:v>
                </c:pt>
                <c:pt idx="11">
                  <c:v>0.25778668595075377</c:v>
                </c:pt>
                <c:pt idx="12">
                  <c:v>0.26052163193105132</c:v>
                </c:pt>
                <c:pt idx="13">
                  <c:v>0.26319978747404132</c:v>
                </c:pt>
                <c:pt idx="14">
                  <c:v>0.26582290326134589</c:v>
                </c:pt>
                <c:pt idx="15">
                  <c:v>0.26839265874868201</c:v>
                </c:pt>
                <c:pt idx="16">
                  <c:v>0.27091066575165107</c:v>
                </c:pt>
                <c:pt idx="17">
                  <c:v>0.27337847181703601</c:v>
                </c:pt>
                <c:pt idx="18">
                  <c:v>0.27579756339448458</c:v>
                </c:pt>
                <c:pt idx="19">
                  <c:v>0.27816936882217602</c:v>
                </c:pt>
                <c:pt idx="20">
                  <c:v>0.28049526113910844</c:v>
                </c:pt>
                <c:pt idx="21">
                  <c:v>0.28277656073563051</c:v>
                </c:pt>
                <c:pt idx="22">
                  <c:v>0.28501453785296976</c:v>
                </c:pt>
                <c:pt idx="23">
                  <c:v>0.28721041494170202</c:v>
                </c:pt>
                <c:pt idx="24">
                  <c:v>0.2893653688883655</c:v>
                </c:pt>
                <c:pt idx="25">
                  <c:v>0.29148053311872157</c:v>
                </c:pt>
                <c:pt idx="26">
                  <c:v>0.29355699958558951</c:v>
                </c:pt>
                <c:pt idx="27">
                  <c:v>0.29559582064856099</c:v>
                </c:pt>
                <c:pt idx="28">
                  <c:v>0.29759801085240051</c:v>
                </c:pt>
                <c:pt idx="29">
                  <c:v>0.29956454861043402</c:v>
                </c:pt>
                <c:pt idx="30">
                  <c:v>0.30149634236932832</c:v>
                </c:pt>
                <c:pt idx="31">
                  <c:v>0.30752017244744601</c:v>
                </c:pt>
                <c:pt idx="32">
                  <c:v>0.31343952836716332</c:v>
                </c:pt>
                <c:pt idx="33">
                  <c:v>0.31925710467978602</c:v>
                </c:pt>
                <c:pt idx="34">
                  <c:v>0.32497550406422476</c:v>
                </c:pt>
                <c:pt idx="35">
                  <c:v>0.33059724120945788</c:v>
                </c:pt>
                <c:pt idx="36">
                  <c:v>0.33612474650177432</c:v>
                </c:pt>
                <c:pt idx="37">
                  <c:v>0.34156036952811664</c:v>
                </c:pt>
                <c:pt idx="38">
                  <c:v>0.34690638240617044</c:v>
                </c:pt>
                <c:pt idx="39">
                  <c:v>0.35216498295110732</c:v>
                </c:pt>
                <c:pt idx="40">
                  <c:v>0.35733829768823738</c:v>
                </c:pt>
                <c:pt idx="41">
                  <c:v>0.36242838472027389</c:v>
                </c:pt>
                <c:pt idx="42">
                  <c:v>0.36743723645730475</c:v>
                </c:pt>
                <c:pt idx="43">
                  <c:v>0.372366782217109</c:v>
                </c:pt>
                <c:pt idx="44">
                  <c:v>0.37721889070290077</c:v>
                </c:pt>
                <c:pt idx="45">
                  <c:v>0.38199537236525388</c:v>
                </c:pt>
                <c:pt idx="46">
                  <c:v>0.38669798165440389</c:v>
                </c:pt>
                <c:pt idx="47">
                  <c:v>0.39132841916887634</c:v>
                </c:pt>
                <c:pt idx="48">
                  <c:v>0.39588833370592108</c:v>
                </c:pt>
                <c:pt idx="49">
                  <c:v>0.40037932421898831</c:v>
                </c:pt>
                <c:pt idx="50">
                  <c:v>0.40480305818350976</c:v>
                </c:pt>
                <c:pt idx="51">
                  <c:v>0.40407805572481864</c:v>
                </c:pt>
                <c:pt idx="52">
                  <c:v>0.40921887962170644</c:v>
                </c:pt>
                <c:pt idx="53">
                  <c:v>0.40723590691029599</c:v>
                </c:pt>
                <c:pt idx="54">
                  <c:v>0.412738056952414</c:v>
                </c:pt>
                <c:pt idx="55">
                  <c:v>0.41543810756107702</c:v>
                </c:pt>
                <c:pt idx="56">
                  <c:v>0.40213060024750702</c:v>
                </c:pt>
                <c:pt idx="57">
                  <c:v>0.400607033791961</c:v>
                </c:pt>
                <c:pt idx="58">
                  <c:v>0.40007525486451101</c:v>
                </c:pt>
                <c:pt idx="59">
                  <c:v>0.39857338361565209</c:v>
                </c:pt>
                <c:pt idx="60">
                  <c:v>0.4149856794533025</c:v>
                </c:pt>
                <c:pt idx="61">
                  <c:v>0.41732184568291364</c:v>
                </c:pt>
                <c:pt idx="62">
                  <c:v>0.42588089062368889</c:v>
                </c:pt>
                <c:pt idx="63">
                  <c:v>0.42721509974341232</c:v>
                </c:pt>
                <c:pt idx="64">
                  <c:v>0.42419431239319799</c:v>
                </c:pt>
                <c:pt idx="65">
                  <c:v>0.41892441045621032</c:v>
                </c:pt>
                <c:pt idx="66">
                  <c:v>0.42001148849964665</c:v>
                </c:pt>
                <c:pt idx="67">
                  <c:v>0.42732701767797376</c:v>
                </c:pt>
                <c:pt idx="68">
                  <c:v>0.42740978045772732</c:v>
                </c:pt>
                <c:pt idx="69">
                  <c:v>0.43554763072078001</c:v>
                </c:pt>
                <c:pt idx="70">
                  <c:v>0.43693108198623631</c:v>
                </c:pt>
                <c:pt idx="71">
                  <c:v>0.43691769365332944</c:v>
                </c:pt>
                <c:pt idx="72">
                  <c:v>0.44260685952350132</c:v>
                </c:pt>
                <c:pt idx="73">
                  <c:v>0.43478113288787951</c:v>
                </c:pt>
                <c:pt idx="74">
                  <c:v>0.43449009409197231</c:v>
                </c:pt>
                <c:pt idx="75">
                  <c:v>0.44949586262568164</c:v>
                </c:pt>
                <c:pt idx="76">
                  <c:v>0.45063276422447451</c:v>
                </c:pt>
                <c:pt idx="77">
                  <c:v>0.460078254301517</c:v>
                </c:pt>
                <c:pt idx="78">
                  <c:v>0.471451402790031</c:v>
                </c:pt>
                <c:pt idx="79">
                  <c:v>0.49003717754188802</c:v>
                </c:pt>
                <c:pt idx="80">
                  <c:v>0.49246820360045207</c:v>
                </c:pt>
                <c:pt idx="81">
                  <c:v>0.49570493908021057</c:v>
                </c:pt>
                <c:pt idx="82">
                  <c:v>0.48806769650660708</c:v>
                </c:pt>
                <c:pt idx="83">
                  <c:v>0.49043208995948301</c:v>
                </c:pt>
                <c:pt idx="84">
                  <c:v>0.48139253107222757</c:v>
                </c:pt>
                <c:pt idx="85">
                  <c:v>0.49006811669912531</c:v>
                </c:pt>
                <c:pt idx="86">
                  <c:v>0.50813935483102357</c:v>
                </c:pt>
                <c:pt idx="87">
                  <c:v>0.51161649352870264</c:v>
                </c:pt>
                <c:pt idx="88">
                  <c:v>0.48274573647399649</c:v>
                </c:pt>
                <c:pt idx="89">
                  <c:v>0.5021843437469401</c:v>
                </c:pt>
                <c:pt idx="90">
                  <c:v>0.49687719719339357</c:v>
                </c:pt>
                <c:pt idx="91">
                  <c:v>0.50564670500144859</c:v>
                </c:pt>
                <c:pt idx="92">
                  <c:v>0.51453592384012559</c:v>
                </c:pt>
                <c:pt idx="93">
                  <c:v>0.52079187953150941</c:v>
                </c:pt>
                <c:pt idx="94">
                  <c:v>0.4760671788192205</c:v>
                </c:pt>
                <c:pt idx="95">
                  <c:v>0.47573623707894702</c:v>
                </c:pt>
                <c:pt idx="96">
                  <c:v>0.49986601781112538</c:v>
                </c:pt>
                <c:pt idx="97">
                  <c:v>0.47630637849437357</c:v>
                </c:pt>
                <c:pt idx="98">
                  <c:v>0.47120525728347901</c:v>
                </c:pt>
                <c:pt idx="99">
                  <c:v>0.44391184076356832</c:v>
                </c:pt>
                <c:pt idx="100">
                  <c:v>0.43894063749507151</c:v>
                </c:pt>
                <c:pt idx="101">
                  <c:v>0.42400385594348344</c:v>
                </c:pt>
                <c:pt idx="102">
                  <c:v>0.44672086853283677</c:v>
                </c:pt>
                <c:pt idx="103">
                  <c:v>0.46040071969109331</c:v>
                </c:pt>
                <c:pt idx="104">
                  <c:v>0.47753149004312473</c:v>
                </c:pt>
                <c:pt idx="105">
                  <c:v>0.48828323687944464</c:v>
                </c:pt>
                <c:pt idx="106">
                  <c:v>0.49671191717509738</c:v>
                </c:pt>
                <c:pt idx="107">
                  <c:v>0.50261503782684203</c:v>
                </c:pt>
                <c:pt idx="108">
                  <c:v>0.50898283098052999</c:v>
                </c:pt>
                <c:pt idx="109">
                  <c:v>0.52010303504341604</c:v>
                </c:pt>
                <c:pt idx="110">
                  <c:v>0.48624143498563399</c:v>
                </c:pt>
                <c:pt idx="111">
                  <c:v>0.44707643744377851</c:v>
                </c:pt>
                <c:pt idx="112">
                  <c:v>0.40816692138305677</c:v>
                </c:pt>
                <c:pt idx="113">
                  <c:v>0.40700791596474989</c:v>
                </c:pt>
                <c:pt idx="114">
                  <c:v>0.422955640046767</c:v>
                </c:pt>
                <c:pt idx="115">
                  <c:v>0.44003476447481177</c:v>
                </c:pt>
                <c:pt idx="116">
                  <c:v>0.46982490861554188</c:v>
                </c:pt>
                <c:pt idx="117">
                  <c:v>0.48511018039473458</c:v>
                </c:pt>
                <c:pt idx="118">
                  <c:v>0.47852442810834545</c:v>
                </c:pt>
                <c:pt idx="119">
                  <c:v>0.50270452180162872</c:v>
                </c:pt>
                <c:pt idx="120">
                  <c:v>0.50777013476903998</c:v>
                </c:pt>
                <c:pt idx="121">
                  <c:v>0.5411868439013181</c:v>
                </c:pt>
                <c:pt idx="122">
                  <c:v>0.5808160017848355</c:v>
                </c:pt>
                <c:pt idx="123">
                  <c:v>0.62695572674752664</c:v>
                </c:pt>
                <c:pt idx="124">
                  <c:v>0.63272249624749777</c:v>
                </c:pt>
                <c:pt idx="125">
                  <c:v>0.57405694666497664</c:v>
                </c:pt>
                <c:pt idx="126">
                  <c:v>0.48414724410619037</c:v>
                </c:pt>
                <c:pt idx="127">
                  <c:v>0.48679167835512199</c:v>
                </c:pt>
                <c:pt idx="128">
                  <c:v>0.50377861151801229</c:v>
                </c:pt>
                <c:pt idx="129">
                  <c:v>0.51597340418896598</c:v>
                </c:pt>
                <c:pt idx="130">
                  <c:v>0.54764050224846716</c:v>
                </c:pt>
                <c:pt idx="131">
                  <c:v>0.55122902458023104</c:v>
                </c:pt>
                <c:pt idx="132">
                  <c:v>0.54625978039910705</c:v>
                </c:pt>
                <c:pt idx="133">
                  <c:v>0.54537211492940496</c:v>
                </c:pt>
                <c:pt idx="134">
                  <c:v>0.53912959924762449</c:v>
                </c:pt>
                <c:pt idx="135">
                  <c:v>0.54118029547886504</c:v>
                </c:pt>
                <c:pt idx="136">
                  <c:v>0.53401703351061203</c:v>
                </c:pt>
                <c:pt idx="137">
                  <c:v>0.53029558032673896</c:v>
                </c:pt>
                <c:pt idx="138">
                  <c:v>0.51787468573689988</c:v>
                </c:pt>
                <c:pt idx="139">
                  <c:v>0.52593738443032956</c:v>
                </c:pt>
                <c:pt idx="140">
                  <c:v>0.52222306580916056</c:v>
                </c:pt>
                <c:pt idx="141">
                  <c:v>0.52277219204259762</c:v>
                </c:pt>
                <c:pt idx="142">
                  <c:v>0.52603812353572899</c:v>
                </c:pt>
                <c:pt idx="143">
                  <c:v>0.52626538762573549</c:v>
                </c:pt>
                <c:pt idx="144">
                  <c:v>0.51941038596721534</c:v>
                </c:pt>
                <c:pt idx="145">
                  <c:v>0.51924901773930565</c:v>
                </c:pt>
                <c:pt idx="146">
                  <c:v>0.51719203697778804</c:v>
                </c:pt>
                <c:pt idx="147">
                  <c:v>0.513198863267737</c:v>
                </c:pt>
                <c:pt idx="148">
                  <c:v>0.51062721127656563</c:v>
                </c:pt>
                <c:pt idx="149">
                  <c:v>0.50526469285161657</c:v>
                </c:pt>
                <c:pt idx="150">
                  <c:v>0.49186472458253838</c:v>
                </c:pt>
                <c:pt idx="151">
                  <c:v>0.48768924313046258</c:v>
                </c:pt>
                <c:pt idx="152">
                  <c:v>0.48688759032844908</c:v>
                </c:pt>
                <c:pt idx="153">
                  <c:v>0.48223830651315974</c:v>
                </c:pt>
                <c:pt idx="154">
                  <c:v>0.47610592780930838</c:v>
                </c:pt>
                <c:pt idx="155">
                  <c:v>0.46720026782557345</c:v>
                </c:pt>
                <c:pt idx="156">
                  <c:v>0.46656379950691501</c:v>
                </c:pt>
                <c:pt idx="157">
                  <c:v>0.46397845515855157</c:v>
                </c:pt>
                <c:pt idx="158">
                  <c:v>0.46302336472871702</c:v>
                </c:pt>
                <c:pt idx="159">
                  <c:v>0.4633328949341845</c:v>
                </c:pt>
                <c:pt idx="160">
                  <c:v>0.457715448232206</c:v>
                </c:pt>
                <c:pt idx="161">
                  <c:v>0.45546754195412331</c:v>
                </c:pt>
                <c:pt idx="162">
                  <c:v>0.44749776854845957</c:v>
                </c:pt>
                <c:pt idx="163">
                  <c:v>0.44787363670164676</c:v>
                </c:pt>
                <c:pt idx="164">
                  <c:v>0.44967200628170051</c:v>
                </c:pt>
                <c:pt idx="165">
                  <c:v>0.44918945728741888</c:v>
                </c:pt>
                <c:pt idx="166">
                  <c:v>0.44717829619356164</c:v>
                </c:pt>
                <c:pt idx="167">
                  <c:v>0.44428194250115699</c:v>
                </c:pt>
                <c:pt idx="168">
                  <c:v>0.44330466830118365</c:v>
                </c:pt>
                <c:pt idx="169">
                  <c:v>0.44383366499591265</c:v>
                </c:pt>
                <c:pt idx="170">
                  <c:v>0.44015401257717401</c:v>
                </c:pt>
                <c:pt idx="171">
                  <c:v>0.43681010704231377</c:v>
                </c:pt>
                <c:pt idx="172">
                  <c:v>0.43762481304950407</c:v>
                </c:pt>
                <c:pt idx="173">
                  <c:v>0.43446788585435109</c:v>
                </c:pt>
                <c:pt idx="174">
                  <c:v>0.43482557482719064</c:v>
                </c:pt>
                <c:pt idx="175">
                  <c:v>0.42810220534350157</c:v>
                </c:pt>
                <c:pt idx="176">
                  <c:v>0.425457059768579</c:v>
                </c:pt>
                <c:pt idx="177">
                  <c:v>0.42436914362077732</c:v>
                </c:pt>
                <c:pt idx="178">
                  <c:v>0.43196179254376332</c:v>
                </c:pt>
                <c:pt idx="179">
                  <c:v>0.43305009961359231</c:v>
                </c:pt>
                <c:pt idx="180">
                  <c:v>0.42861057883912651</c:v>
                </c:pt>
                <c:pt idx="181">
                  <c:v>0.42168276560496909</c:v>
                </c:pt>
                <c:pt idx="182">
                  <c:v>0.41364115748718056</c:v>
                </c:pt>
                <c:pt idx="183">
                  <c:v>0.40285939370729057</c:v>
                </c:pt>
                <c:pt idx="184">
                  <c:v>0.39410897024836988</c:v>
                </c:pt>
                <c:pt idx="185">
                  <c:v>0.3856402033969285</c:v>
                </c:pt>
                <c:pt idx="186">
                  <c:v>0.37659134100945557</c:v>
                </c:pt>
                <c:pt idx="187">
                  <c:v>0.36915295925576064</c:v>
                </c:pt>
                <c:pt idx="188">
                  <c:v>0.35972480837510451</c:v>
                </c:pt>
              </c:numCache>
            </c:numRef>
          </c:val>
        </c:ser>
        <c:marker val="1"/>
        <c:axId val="65171456"/>
        <c:axId val="65172992"/>
      </c:lineChart>
      <c:catAx>
        <c:axId val="65171456"/>
        <c:scaling>
          <c:orientation val="minMax"/>
        </c:scaling>
        <c:axPos val="b"/>
        <c:numFmt formatCode="General" sourceLinked="1"/>
        <c:tickLblPos val="nextTo"/>
        <c:crossAx val="65172992"/>
        <c:crosses val="autoZero"/>
        <c:auto val="1"/>
        <c:lblAlgn val="ctr"/>
        <c:lblOffset val="100"/>
        <c:tickLblSkip val="10"/>
        <c:tickMarkSkip val="5"/>
      </c:catAx>
      <c:valAx>
        <c:axId val="65172992"/>
        <c:scaling>
          <c:orientation val="minMax"/>
        </c:scaling>
        <c:axPos val="l"/>
        <c:majorGridlines/>
        <c:numFmt formatCode="0%" sourceLinked="0"/>
        <c:tickLblPos val="nextTo"/>
        <c:crossAx val="65171456"/>
        <c:crossesAt val="1"/>
        <c:crossBetween val="between"/>
      </c:valAx>
    </c:plotArea>
    <c:legend>
      <c:legendPos val="r"/>
      <c:layout/>
    </c:legend>
    <c:plotVisOnly val="1"/>
    <c:dispBlanksAs val="gap"/>
  </c:chart>
  <c:txPr>
    <a:bodyPr/>
    <a:lstStyle/>
    <a:p>
      <a:pPr>
        <a:defRPr sz="1800"/>
      </a:pPr>
      <a:endParaRPr lang="ru-RU"/>
    </a:p>
  </c:txPr>
  <c:externalData r:id="rId1"/>
  <c:userShapes r:id="rId2"/>
</c:chartSpace>
</file>

<file path=ppt/drawings/drawing1.xml><?xml version="1.0" encoding="utf-8"?>
<c:userShapes xmlns:c="http://schemas.openxmlformats.org/drawingml/2006/chart">
  <cdr:relSizeAnchor xmlns:cdr="http://schemas.openxmlformats.org/drawingml/2006/chartDrawing">
    <cdr:from>
      <cdr:x>0.38338</cdr:x>
      <cdr:y>0.01361</cdr:y>
    </cdr:from>
    <cdr:to>
      <cdr:x>0.59273</cdr:x>
      <cdr:y>0.07781</cdr:y>
    </cdr:to>
    <cdr:sp macro="" textlink="">
      <cdr:nvSpPr>
        <cdr:cNvPr id="5" name="TextBox 4"/>
        <cdr:cNvSpPr txBox="1"/>
      </cdr:nvSpPr>
      <cdr:spPr>
        <a:xfrm xmlns:a="http://schemas.openxmlformats.org/drawingml/2006/main">
          <a:off x="3469102" y="67009"/>
          <a:ext cx="1894335" cy="316159"/>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endParaRPr lang="ru-RU" sz="1400" b="1" dirty="0"/>
        </a:p>
      </cdr:txBody>
    </cdr:sp>
  </cdr:relSizeAnchor>
  <cdr:relSizeAnchor xmlns:cdr="http://schemas.openxmlformats.org/drawingml/2006/chartDrawing">
    <cdr:from>
      <cdr:x>0</cdr:x>
      <cdr:y>0.18182</cdr:y>
    </cdr:from>
    <cdr:to>
      <cdr:x>0.0379</cdr:x>
      <cdr:y>0.83636</cdr:y>
    </cdr:to>
    <cdr:sp macro="" textlink="">
      <cdr:nvSpPr>
        <cdr:cNvPr id="6" name="TextBox 5"/>
        <cdr:cNvSpPr txBox="1"/>
      </cdr:nvSpPr>
      <cdr:spPr>
        <a:xfrm xmlns:a="http://schemas.openxmlformats.org/drawingml/2006/main" rot="16200000">
          <a:off x="-1448448" y="1981850"/>
          <a:ext cx="2743177" cy="303478"/>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400" b="1" dirty="0" smtClean="0"/>
            <a:t>Percentage in global GDP</a:t>
          </a:r>
          <a:endParaRPr lang="ru-RU" sz="1400" b="1" dirty="0"/>
        </a:p>
      </cdr:txBody>
    </cdr:sp>
  </cdr:relSizeAnchor>
  <cdr:relSizeAnchor xmlns:cdr="http://schemas.openxmlformats.org/drawingml/2006/chartDrawing">
    <cdr:from>
      <cdr:x>0.79439</cdr:x>
      <cdr:y>0.89474</cdr:y>
    </cdr:from>
    <cdr:to>
      <cdr:x>0.85647</cdr:x>
      <cdr:y>0.96747</cdr:y>
    </cdr:to>
    <cdr:sp macro="" textlink="">
      <cdr:nvSpPr>
        <cdr:cNvPr id="10" name="TextBox 9"/>
        <cdr:cNvSpPr txBox="1"/>
      </cdr:nvSpPr>
      <cdr:spPr>
        <a:xfrm xmlns:a="http://schemas.openxmlformats.org/drawingml/2006/main">
          <a:off x="6477000" y="3886200"/>
          <a:ext cx="506163" cy="31589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800" dirty="0"/>
            <a:t>2008</a:t>
          </a:r>
          <a:endParaRPr lang="ru-RU" sz="1000" dirty="0"/>
        </a:p>
      </cdr:txBody>
    </cdr:sp>
  </cdr:relSizeAnchor>
  <cdr:relSizeAnchor xmlns:cdr="http://schemas.openxmlformats.org/drawingml/2006/chartDrawing">
    <cdr:from>
      <cdr:x>0.82412</cdr:x>
      <cdr:y>0.51271</cdr:y>
    </cdr:from>
    <cdr:to>
      <cdr:x>0.88429</cdr:x>
      <cdr:y>0.5702</cdr:y>
    </cdr:to>
    <cdr:sp macro="" textlink="">
      <cdr:nvSpPr>
        <cdr:cNvPr id="12" name="Полилиния 11"/>
        <cdr:cNvSpPr/>
      </cdr:nvSpPr>
      <cdr:spPr>
        <a:xfrm xmlns:a="http://schemas.openxmlformats.org/drawingml/2006/main">
          <a:off x="7577244" y="2524815"/>
          <a:ext cx="553224" cy="283105"/>
        </a:xfrm>
        <a:custGeom xmlns:a="http://schemas.openxmlformats.org/drawingml/2006/main">
          <a:avLst/>
          <a:gdLst>
            <a:gd name="connsiteX0" fmla="*/ 0 w 549519"/>
            <a:gd name="connsiteY0" fmla="*/ 0 h 337038"/>
            <a:gd name="connsiteX1" fmla="*/ 43961 w 549519"/>
            <a:gd name="connsiteY1" fmla="*/ 58615 h 337038"/>
            <a:gd name="connsiteX2" fmla="*/ 161192 w 549519"/>
            <a:gd name="connsiteY2" fmla="*/ 168519 h 337038"/>
            <a:gd name="connsiteX3" fmla="*/ 388326 w 549519"/>
            <a:gd name="connsiteY3" fmla="*/ 285750 h 337038"/>
            <a:gd name="connsiteX4" fmla="*/ 549519 w 549519"/>
            <a:gd name="connsiteY4" fmla="*/ 337038 h 337038"/>
            <a:gd name="connsiteX5" fmla="*/ 549519 w 549519"/>
            <a:gd name="connsiteY5" fmla="*/ 337038 h 337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49519" h="337038">
              <a:moveTo>
                <a:pt x="0" y="0"/>
              </a:moveTo>
              <a:cubicBezTo>
                <a:pt x="8548" y="15264"/>
                <a:pt x="17096" y="30529"/>
                <a:pt x="43961" y="58615"/>
              </a:cubicBezTo>
              <a:cubicBezTo>
                <a:pt x="70826" y="86701"/>
                <a:pt x="103798" y="130663"/>
                <a:pt x="161192" y="168519"/>
              </a:cubicBezTo>
              <a:cubicBezTo>
                <a:pt x="218586" y="206375"/>
                <a:pt x="323605" y="257663"/>
                <a:pt x="388326" y="285750"/>
              </a:cubicBezTo>
              <a:cubicBezTo>
                <a:pt x="453047" y="313837"/>
                <a:pt x="549519" y="337038"/>
                <a:pt x="549519" y="337038"/>
              </a:cubicBezTo>
              <a:lnTo>
                <a:pt x="549519" y="337038"/>
              </a:lnTo>
            </a:path>
          </a:pathLst>
        </a:custGeom>
        <a:ln xmlns:a="http://schemas.openxmlformats.org/drawingml/2006/main">
          <a:solidFill>
            <a:schemeClr val="accent3">
              <a:lumMod val="50000"/>
            </a:schemeClr>
          </a:solidFill>
          <a:prstDash val="dash"/>
        </a:ln>
      </cdr:spPr>
      <cdr:style>
        <a:lnRef xmlns:a="http://schemas.openxmlformats.org/drawingml/2006/main" idx="2">
          <a:schemeClr val="dk1"/>
        </a:lnRef>
        <a:fillRef xmlns:a="http://schemas.openxmlformats.org/drawingml/2006/main" idx="0">
          <a:schemeClr val="dk1"/>
        </a:fillRef>
        <a:effectRef xmlns:a="http://schemas.openxmlformats.org/drawingml/2006/main" idx="1">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ru-RU"/>
        </a:p>
      </cdr:txBody>
    </cdr:sp>
  </cdr:relSizeAnchor>
  <cdr:relSizeAnchor xmlns:cdr="http://schemas.openxmlformats.org/drawingml/2006/chartDrawing">
    <cdr:from>
      <cdr:x>0.82577</cdr:x>
      <cdr:y>0.43184</cdr:y>
    </cdr:from>
    <cdr:to>
      <cdr:x>0.88513</cdr:x>
      <cdr:y>0.4928</cdr:y>
    </cdr:to>
    <cdr:sp macro="" textlink="">
      <cdr:nvSpPr>
        <cdr:cNvPr id="13" name="Полилиния 12"/>
        <cdr:cNvSpPr/>
      </cdr:nvSpPr>
      <cdr:spPr>
        <a:xfrm xmlns:a="http://schemas.openxmlformats.org/drawingml/2006/main">
          <a:off x="7592415" y="2126585"/>
          <a:ext cx="545776" cy="300193"/>
        </a:xfrm>
        <a:custGeom xmlns:a="http://schemas.openxmlformats.org/drawingml/2006/main">
          <a:avLst/>
          <a:gdLst>
            <a:gd name="connsiteX0" fmla="*/ 0 w 463550"/>
            <a:gd name="connsiteY0" fmla="*/ 323850 h 323850"/>
            <a:gd name="connsiteX1" fmla="*/ 57150 w 463550"/>
            <a:gd name="connsiteY1" fmla="*/ 254000 h 323850"/>
            <a:gd name="connsiteX2" fmla="*/ 114300 w 463550"/>
            <a:gd name="connsiteY2" fmla="*/ 196850 h 323850"/>
            <a:gd name="connsiteX3" fmla="*/ 266700 w 463550"/>
            <a:gd name="connsiteY3" fmla="*/ 82550 h 323850"/>
            <a:gd name="connsiteX4" fmla="*/ 463550 w 463550"/>
            <a:gd name="connsiteY4" fmla="*/ 0 h 323850"/>
            <a:gd name="connsiteX5" fmla="*/ 463550 w 463550"/>
            <a:gd name="connsiteY5" fmla="*/ 0 h 323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3550" h="323850">
              <a:moveTo>
                <a:pt x="0" y="323850"/>
              </a:moveTo>
              <a:cubicBezTo>
                <a:pt x="19050" y="299508"/>
                <a:pt x="38100" y="275166"/>
                <a:pt x="57150" y="254000"/>
              </a:cubicBezTo>
              <a:cubicBezTo>
                <a:pt x="76200" y="232834"/>
                <a:pt x="79375" y="225425"/>
                <a:pt x="114300" y="196850"/>
              </a:cubicBezTo>
              <a:cubicBezTo>
                <a:pt x="149225" y="168275"/>
                <a:pt x="208492" y="115358"/>
                <a:pt x="266700" y="82550"/>
              </a:cubicBezTo>
              <a:cubicBezTo>
                <a:pt x="324908" y="49742"/>
                <a:pt x="463550" y="0"/>
                <a:pt x="463550" y="0"/>
              </a:cubicBezTo>
              <a:lnTo>
                <a:pt x="463550" y="0"/>
              </a:lnTo>
            </a:path>
          </a:pathLst>
        </a:custGeom>
        <a:ln xmlns:a="http://schemas.openxmlformats.org/drawingml/2006/main">
          <a:prstDash val="dash"/>
        </a:ln>
      </cdr:spPr>
      <cdr:style>
        <a:lnRef xmlns:a="http://schemas.openxmlformats.org/drawingml/2006/main" idx="2">
          <a:schemeClr val="dk1"/>
        </a:lnRef>
        <a:fillRef xmlns:a="http://schemas.openxmlformats.org/drawingml/2006/main" idx="0">
          <a:schemeClr val="dk1"/>
        </a:fillRef>
        <a:effectRef xmlns:a="http://schemas.openxmlformats.org/drawingml/2006/main" idx="1">
          <a:schemeClr val="dk1"/>
        </a:effectRef>
        <a:fontRef xmlns:a="http://schemas.openxmlformats.org/drawingml/2006/main" idx="minor">
          <a:schemeClr val="tx1"/>
        </a:fontRef>
      </cdr:style>
      <cdr:txBody>
        <a:bodyPr xmlns:a="http://schemas.openxmlformats.org/drawingml/2006/main" vertOverflow="clip"/>
        <a:lstStyle xmlns:a="http://schemas.openxmlformats.org/drawingml/2006/main"/>
        <a:p xmlns:a="http://schemas.openxmlformats.org/drawingml/2006/main">
          <a:endParaRPr lang="ru-RU"/>
        </a:p>
      </cdr:txBody>
    </cdr:sp>
  </cdr:relSizeAnchor>
  <cdr:relSizeAnchor xmlns:cdr="http://schemas.openxmlformats.org/drawingml/2006/chartDrawing">
    <cdr:from>
      <cdr:x>0.3271</cdr:x>
      <cdr:y>0.89474</cdr:y>
    </cdr:from>
    <cdr:to>
      <cdr:x>0.38945</cdr:x>
      <cdr:y>0.96747</cdr:y>
    </cdr:to>
    <cdr:sp macro="" textlink="">
      <cdr:nvSpPr>
        <cdr:cNvPr id="7" name="TextBox 6"/>
        <cdr:cNvSpPr txBox="1"/>
      </cdr:nvSpPr>
      <cdr:spPr>
        <a:xfrm xmlns:a="http://schemas.openxmlformats.org/drawingml/2006/main">
          <a:off x="2667000" y="3886200"/>
          <a:ext cx="508364" cy="315895"/>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r>
            <a:rPr lang="en-US" sz="1800" dirty="0"/>
            <a:t>1890</a:t>
          </a:r>
          <a:endParaRPr lang="ru-RU" sz="1000"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5017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638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018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5018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5018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5AD1F54A-33CB-47F1-8400-2100B25E175E}" type="slidenum">
              <a:rPr lang="ru-RU"/>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Arial" charset="0"/>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Arial" charset="0"/>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Arial" charset="0"/>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Arial" charset="0"/>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Arial" charset="0"/>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3" Type="http://schemas.openxmlformats.org/officeDocument/2006/relationships/hyperlink" Target="http://www.ggdc.net/MADDISON/oriindex.htm"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148A73DE-4A70-4A06-93FC-61BAC223D6D3}" type="slidenum">
              <a:rPr lang="ru-RU"/>
              <a:pPr/>
              <a:t>1</a:t>
            </a:fld>
            <a:endParaRPr lang="ru-RU"/>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p:spPr>
        <p:txBody>
          <a:bodyPr/>
          <a:lstStyle/>
          <a:p>
            <a:pPr eaLnBrk="1" hangingPunct="1"/>
            <a:r>
              <a:rPr lang="ru-RU" dirty="0" smtClean="0"/>
              <a: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BD0DF62C-B8F2-473B-A543-7E42DCE3844F}" type="slidenum">
              <a:rPr lang="ru-RU"/>
              <a:pPr/>
              <a:t>10</a:t>
            </a:fld>
            <a:endParaRPr lang="ru-RU"/>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ln/>
        </p:spPr>
        <p:txBody>
          <a:bodyPr/>
          <a:lstStyle/>
          <a:p>
            <a:pPr eaLnBrk="1" hangingPunct="1"/>
            <a:r>
              <a:rPr lang="en-US" dirty="0" smtClean="0"/>
              <a:t>Here you can compare X- and Y-political institutions. X-political order represents a top-down model of society. Therefore, Y-political order characterizes bottom-up  model. I give you only the list of institutions. We have not enough time to explain them. Let us enumerate X- and Y-institutions:</a:t>
            </a:r>
          </a:p>
          <a:p>
            <a:pPr eaLnBrk="1" hangingPunct="1"/>
            <a:r>
              <a:rPr lang="en-US" sz="800" dirty="0" smtClean="0">
                <a:cs typeface="Times New Roman" charset="0"/>
              </a:rPr>
              <a:t>First, for Territorial administrative organization of the state there are Administrative system </a:t>
            </a:r>
            <a:r>
              <a:rPr lang="ru-RU" sz="800" dirty="0" smtClean="0">
                <a:cs typeface="Times New Roman" charset="0"/>
              </a:rPr>
              <a:t>(</a:t>
            </a:r>
            <a:r>
              <a:rPr lang="en-US" sz="800" dirty="0" err="1" smtClean="0">
                <a:cs typeface="Times New Roman" charset="0"/>
              </a:rPr>
              <a:t>unitarity</a:t>
            </a:r>
            <a:r>
              <a:rPr lang="ru-RU" sz="800" dirty="0" smtClean="0">
                <a:cs typeface="Times New Roman" charset="0"/>
              </a:rPr>
              <a:t>)</a:t>
            </a:r>
            <a:r>
              <a:rPr lang="en-US" sz="800" dirty="0" smtClean="0">
                <a:cs typeface="Times New Roman" charset="0"/>
              </a:rPr>
              <a:t> in X-matrix and Federative structure (federation) </a:t>
            </a:r>
            <a:r>
              <a:rPr lang="en-US" dirty="0" smtClean="0"/>
              <a:t>- in Y-matrix. </a:t>
            </a:r>
          </a:p>
          <a:p>
            <a:pPr eaLnBrk="1" hangingPunct="1"/>
            <a:r>
              <a:rPr lang="en-US" dirty="0" smtClean="0"/>
              <a:t>As for Governance system, or flow of decision making,  in X-model we have </a:t>
            </a:r>
            <a:r>
              <a:rPr lang="en-US" sz="800" dirty="0" smtClean="0">
                <a:cs typeface="Times New Roman" charset="0"/>
              </a:rPr>
              <a:t>Vertical hierarchical authority with Center on the top, versus Self-government and </a:t>
            </a:r>
            <a:r>
              <a:rPr lang="en-US" sz="800" dirty="0" err="1" smtClean="0">
                <a:cs typeface="Times New Roman" charset="0"/>
              </a:rPr>
              <a:t>subsidiarity</a:t>
            </a:r>
            <a:r>
              <a:rPr lang="en-US" sz="800" dirty="0" smtClean="0">
                <a:cs typeface="Times New Roman" charset="0"/>
              </a:rPr>
              <a:t> in Y-model.</a:t>
            </a:r>
          </a:p>
          <a:p>
            <a:pPr eaLnBrk="1" hangingPunct="1"/>
            <a:r>
              <a:rPr lang="en-US" dirty="0" smtClean="0"/>
              <a:t>Third:  What is type of interaction  in the order of decision making? </a:t>
            </a:r>
            <a:r>
              <a:rPr lang="en-US" sz="800" dirty="0" smtClean="0">
                <a:cs typeface="Times New Roman" charset="0"/>
              </a:rPr>
              <a:t>General assembly and unanimity for X-model and Multi-party system and democratic majority for Y-model.</a:t>
            </a:r>
          </a:p>
          <a:p>
            <a:pPr eaLnBrk="1" hangingPunct="1"/>
            <a:r>
              <a:rPr lang="en-US" sz="800" dirty="0" smtClean="0">
                <a:cs typeface="Times New Roman" charset="0"/>
              </a:rPr>
              <a:t>Fourth, Filling of governing positions can be carried out on Appointment or Election basis, respectively.</a:t>
            </a:r>
          </a:p>
          <a:p>
            <a:pPr eaLnBrk="1" hangingPunct="1"/>
            <a:r>
              <a:rPr lang="en-US" sz="800" dirty="0" smtClean="0">
                <a:cs typeface="Times New Roman" charset="0"/>
              </a:rPr>
              <a:t>And last we indicate a very important institution for the permanent process of institutional circle, namely Feed</a:t>
            </a:r>
            <a:r>
              <a:rPr lang="ru-RU" sz="800" dirty="0" smtClean="0">
                <a:cs typeface="Times New Roman" charset="0"/>
              </a:rPr>
              <a:t>-</a:t>
            </a:r>
            <a:r>
              <a:rPr lang="en-US" sz="800" dirty="0" smtClean="0">
                <a:cs typeface="Times New Roman" charset="0"/>
              </a:rPr>
              <a:t>back mechanism. It could be  Appeals to higher levels of hierarchical authority for X-matrix or Law suits for Y-matrix.</a:t>
            </a:r>
            <a:endParaRPr lang="ru-RU" sz="800" dirty="0" smtClean="0">
              <a:cs typeface="Times New Roman"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72898BC7-47E4-42AE-A675-E351C4C7CBC7}" type="slidenum">
              <a:rPr lang="ru-RU"/>
              <a:pPr/>
              <a:t>11</a:t>
            </a:fld>
            <a:endParaRPr lang="ru-RU"/>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p:spPr>
        <p:txBody>
          <a:bodyPr/>
          <a:lstStyle/>
          <a:p>
            <a:pPr eaLnBrk="1" hangingPunct="1"/>
            <a:r>
              <a:rPr lang="en-US" dirty="0" smtClean="0"/>
              <a:t>Here is the list of ideological institutions. We will just list them. </a:t>
            </a:r>
            <a:r>
              <a:rPr lang="en-US" sz="1000" dirty="0" smtClean="0">
                <a:cs typeface="Times New Roman" charset="0"/>
              </a:rPr>
              <a:t>X-institutions of communitarian ideology are:</a:t>
            </a:r>
          </a:p>
          <a:p>
            <a:pPr eaLnBrk="1" hangingPunct="1"/>
            <a:r>
              <a:rPr lang="en-US" sz="1000" dirty="0" smtClean="0">
                <a:cs typeface="Times New Roman" charset="0"/>
              </a:rPr>
              <a:t>First, Collectivism as a Core principle of social actions, second, Egalitarianism as Normative understanding of social structure, An order as Prevailing social values, Well-being-oriented Labor attitudes and Generalization &amp; </a:t>
            </a:r>
            <a:r>
              <a:rPr lang="en-US" sz="1000" dirty="0" err="1" smtClean="0">
                <a:cs typeface="Times New Roman" charset="0"/>
              </a:rPr>
              <a:t>Integralism</a:t>
            </a:r>
            <a:r>
              <a:rPr lang="en-US" sz="1000" dirty="0" smtClean="0">
                <a:cs typeface="Times New Roman" charset="0"/>
              </a:rPr>
              <a:t> as Principles of Common thinking. </a:t>
            </a:r>
          </a:p>
          <a:p>
            <a:pPr eaLnBrk="1" hangingPunct="1"/>
            <a:r>
              <a:rPr lang="en-US" sz="1000" dirty="0" smtClean="0">
                <a:cs typeface="Times New Roman" charset="0"/>
              </a:rPr>
              <a:t>Respectively, a complex of Y-institutions of subsidiary ideology includes Individualism, Stratification, Freedom</a:t>
            </a:r>
            <a:r>
              <a:rPr lang="en-US" sz="1000" b="0" dirty="0" smtClean="0">
                <a:cs typeface="Times New Roman" charset="0"/>
              </a:rPr>
              <a:t>, </a:t>
            </a:r>
            <a:r>
              <a:rPr kumimoji="0" lang="en-US" sz="1000" b="0" i="0" u="none" strike="noStrike" cap="none" normalizeH="0" baseline="0" dirty="0" smtClean="0">
                <a:ln>
                  <a:noFill/>
                </a:ln>
                <a:solidFill>
                  <a:schemeClr val="tx1"/>
                </a:solidFill>
                <a:effectLst/>
                <a:latin typeface="Arial" charset="0"/>
                <a:cs typeface="Times New Roman" charset="0"/>
              </a:rPr>
              <a:t>Pecuniary</a:t>
            </a:r>
            <a:r>
              <a:rPr kumimoji="0" lang="ru-RU" sz="1000" b="1" i="0" u="none" strike="noStrike" cap="none" normalizeH="0" baseline="0" dirty="0" smtClean="0">
                <a:ln>
                  <a:noFill/>
                </a:ln>
                <a:solidFill>
                  <a:schemeClr val="tx1"/>
                </a:solidFill>
                <a:effectLst/>
                <a:latin typeface="Arial" charset="0"/>
                <a:cs typeface="Times New Roman" charset="0"/>
              </a:rPr>
              <a:t>-</a:t>
            </a:r>
            <a:r>
              <a:rPr lang="en-US" sz="1000" dirty="0" smtClean="0">
                <a:cs typeface="Times New Roman" charset="0"/>
              </a:rPr>
              <a:t>oriented labor attitudes and Specialization and </a:t>
            </a:r>
            <a:r>
              <a:rPr lang="en-US" sz="1000" dirty="0" err="1" smtClean="0">
                <a:cs typeface="Times New Roman" charset="0"/>
              </a:rPr>
              <a:t>Mereism</a:t>
            </a:r>
            <a:r>
              <a:rPr lang="en-US" sz="1000" dirty="0" smtClean="0">
                <a:cs typeface="Times New Roman" charset="0"/>
              </a:rPr>
              <a:t>.</a:t>
            </a:r>
          </a:p>
          <a:p>
            <a:pPr eaLnBrk="1" hangingPunct="1"/>
            <a:r>
              <a:rPr lang="en-US" sz="1000" i="1" dirty="0" smtClean="0">
                <a:cs typeface="Times New Roman" charset="0"/>
              </a:rPr>
              <a:t>Ideological  institutions express a social consensus on main rules and norms of social actions and indicate what is fair and just in mass opinion .</a:t>
            </a:r>
            <a:endParaRPr lang="ru-RU" sz="1000" i="1" dirty="0" smtClean="0">
              <a:cs typeface="Times New Roman"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FCD72042-814E-413C-AF36-30C309624968}" type="slidenum">
              <a:rPr lang="ru-RU"/>
              <a:pPr/>
              <a:t>12</a:t>
            </a:fld>
            <a:endParaRPr lang="ru-RU"/>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ln/>
        </p:spPr>
        <p:txBody>
          <a:bodyPr/>
          <a:lstStyle/>
          <a:p>
            <a:pPr eaLnBrk="1" hangingPunct="1"/>
            <a:r>
              <a:rPr lang="en-US" dirty="0" smtClean="0"/>
              <a:t>Our hypothesis is that the institutional structure of each society can be presented as a combination of these two basic institutional matrices. In some societies the X-matrix institutions prevail, while Y-institutions help them. We assume that it is true for Russia, China, India  and most Asian, Latin American, and some other countries.</a:t>
            </a:r>
          </a:p>
          <a:p>
            <a:pPr eaLnBrk="1" hangingPunct="1"/>
            <a:r>
              <a:rPr lang="en-US" dirty="0" smtClean="0"/>
              <a:t>At the same time in other societies the Y-matrix institutions predominates, whereas the X-matrix institutions are complementary and additional, as, for example, in most countries of Europe and western offshoots including  the USA.</a:t>
            </a:r>
          </a:p>
          <a:p>
            <a:pPr eaLnBrk="1" hangingPunct="1"/>
            <a:r>
              <a:rPr lang="en-US" dirty="0" smtClean="0"/>
              <a:t>We suppose that the main task of social and economic policy in each country is to support the optimal combination of predominant and complementary institutions. For example,  the economic policy has to find the best proportion between market and redistributive institutions as well as forms of their modernization. </a:t>
            </a:r>
            <a:endParaRPr lang="ru-RU" dirty="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34C7DEAD-ED34-4302-ABB1-413D05642E8E}" type="slidenum">
              <a:rPr lang="ru-RU"/>
              <a:pPr/>
              <a:t>13</a:t>
            </a:fld>
            <a:endParaRPr lang="ru-RU"/>
          </a:p>
        </p:txBody>
      </p:sp>
      <p:sp>
        <p:nvSpPr>
          <p:cNvPr id="43011" name="Rectangle 2"/>
          <p:cNvSpPr>
            <a:spLocks noGrp="1" noRot="1" noChangeAspect="1" noChangeArrowheads="1" noTextEdit="1"/>
          </p:cNvSpPr>
          <p:nvPr>
            <p:ph type="sldImg"/>
          </p:nvPr>
        </p:nvSpPr>
        <p:spPr>
          <a:ln/>
        </p:spPr>
      </p:sp>
      <p:sp>
        <p:nvSpPr>
          <p:cNvPr id="43012" name="Rectangle 3"/>
          <p:cNvSpPr>
            <a:spLocks noGrp="1" noChangeArrowheads="1"/>
          </p:cNvSpPr>
          <p:nvPr>
            <p:ph type="body" idx="1"/>
          </p:nvPr>
        </p:nvSpPr>
        <p:spPr>
          <a:noFill/>
          <a:ln/>
        </p:spPr>
        <p:txBody>
          <a:bodyPr/>
          <a:lstStyle/>
          <a:p>
            <a:pPr eaLnBrk="1" hangingPunct="1"/>
            <a:r>
              <a:rPr lang="en-US" dirty="0" smtClean="0"/>
              <a:t>There is an explanation why X- or Y-matrix institutions dominate in different countries. Our hypothesis is that the material and technological environment is the key factor. The environment can be a </a:t>
            </a:r>
            <a:r>
              <a:rPr lang="en-US" i="1" dirty="0" smtClean="0"/>
              <a:t>communal </a:t>
            </a:r>
            <a:r>
              <a:rPr lang="en-US" dirty="0" smtClean="0"/>
              <a:t> indivisible system, where removal of some elements can lead to disintegration of the whole system, -  or it can be </a:t>
            </a:r>
            <a:r>
              <a:rPr lang="en-US" i="1" dirty="0" smtClean="0"/>
              <a:t>non-communal</a:t>
            </a:r>
            <a:r>
              <a:rPr lang="en-US" dirty="0" smtClean="0"/>
              <a:t> with possibilities of its technological division. In a communal environment the institutions of X-matrix are dominant whereas Y-matrix institutions are complementary. In a non-communal environment it is </a:t>
            </a:r>
            <a:r>
              <a:rPr lang="en-US" i="1" dirty="0" smtClean="0"/>
              <a:t>vice versa</a:t>
            </a:r>
            <a:r>
              <a:rPr lang="en-US" dirty="0" smtClean="0"/>
              <a:t>. </a:t>
            </a:r>
          </a:p>
          <a:p>
            <a:pPr eaLnBrk="1" hangingPunct="1"/>
            <a:r>
              <a:rPr lang="en-US" dirty="0" smtClean="0"/>
              <a:t>Examples of communal material environment in my country (Russia) are rail transport, gas pipelines, energy consolidated grid, housing in urban areas, engineering services and infrastructure etc.</a:t>
            </a:r>
            <a:endParaRPr lang="ru-RU" dirty="0"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p:spPr>
        <p:txBody>
          <a:bodyPr/>
          <a:lstStyle/>
          <a:p>
            <a:fld id="{7D355BB3-6622-4607-9C7E-53A68D336630}" type="slidenum">
              <a:rPr lang="ru-RU"/>
              <a:pPr/>
              <a:t>14</a:t>
            </a:fld>
            <a:endParaRPr lang="ru-RU"/>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p:spPr>
        <p:txBody>
          <a:bodyPr/>
          <a:lstStyle/>
          <a:p>
            <a:pPr eaLnBrk="1" hangingPunct="1">
              <a:spcBef>
                <a:spcPct val="50000"/>
              </a:spcBef>
            </a:pPr>
            <a:r>
              <a:rPr lang="en-US" sz="1400" dirty="0" smtClean="0"/>
              <a:t>Institutional matrix lock-in effect is </a:t>
            </a:r>
            <a:r>
              <a:rPr lang="en-US" sz="1400" dirty="0" err="1" smtClean="0"/>
              <a:t>imortant</a:t>
            </a:r>
            <a:r>
              <a:rPr lang="en-US" sz="1400" dirty="0" smtClean="0"/>
              <a:t>.</a:t>
            </a:r>
          </a:p>
          <a:p>
            <a:pPr eaLnBrk="1" hangingPunct="1">
              <a:spcBef>
                <a:spcPct val="50000"/>
              </a:spcBef>
            </a:pPr>
            <a:r>
              <a:rPr lang="en-US" sz="1400" dirty="0" smtClean="0"/>
              <a:t>Trying to force an institutional framework on a society that does not inherently accept those institutional values will most likely lead to unsuccessful and potentially damaging results;</a:t>
            </a:r>
          </a:p>
          <a:p>
            <a:pPr eaLnBrk="1" hangingPunct="1">
              <a:spcBef>
                <a:spcPct val="50000"/>
              </a:spcBef>
            </a:pPr>
            <a:r>
              <a:rPr lang="en-US" sz="1400" dirty="0" smtClean="0"/>
              <a:t>IMT suggests that even if the ‘wrong’ institutional structures are artificially or externally constructed in a nation-state, in the long run those institutions will fail and ultimately revert back to their appropriate institutional model;</a:t>
            </a:r>
          </a:p>
          <a:p>
            <a:pPr eaLnBrk="1" hangingPunct="1">
              <a:spcBef>
                <a:spcPct val="50000"/>
              </a:spcBef>
            </a:pPr>
            <a:r>
              <a:rPr lang="en-US" sz="1400" dirty="0" smtClean="0"/>
              <a:t>Therefore path dependency effect is very important.</a:t>
            </a:r>
            <a:endParaRPr lang="ru-RU" dirty="0"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Образ слайда 1"/>
          <p:cNvSpPr>
            <a:spLocks noGrp="1" noRot="1" noChangeAspect="1"/>
          </p:cNvSpPr>
          <p:nvPr>
            <p:ph type="sldImg"/>
          </p:nvPr>
        </p:nvSpPr>
        <p:spPr>
          <a:ln/>
        </p:spPr>
      </p:sp>
      <p:sp>
        <p:nvSpPr>
          <p:cNvPr id="49155" name="Заметки 2"/>
          <p:cNvSpPr>
            <a:spLocks noGrp="1"/>
          </p:cNvSpPr>
          <p:nvPr>
            <p:ph type="body" idx="1"/>
          </p:nvPr>
        </p:nvSpPr>
        <p:spPr>
          <a:noFill/>
          <a:ln/>
        </p:spPr>
        <p:txBody>
          <a:bodyPr/>
          <a:lstStyle/>
          <a:p>
            <a:pPr>
              <a:lnSpc>
                <a:spcPct val="90000"/>
              </a:lnSpc>
            </a:pPr>
            <a:r>
              <a:rPr lang="en-US" dirty="0" err="1" smtClean="0"/>
              <a:t>Maddison</a:t>
            </a:r>
            <a:r>
              <a:rPr lang="en-US" dirty="0" smtClean="0"/>
              <a:t> Database was used to calculate GDP levels for nations with a prevailing X-matrix (China, India, Japan, Brazil and former USSR countries) and Y-matrix (Western Europe-12 including Denmark, Finland, France, Germany, Italy, Netherlands, Norway, Sweden, Switzerland and United Kingdom, and Western Offshoots including Australia, New Zealand, Canada and United States). </a:t>
            </a:r>
          </a:p>
          <a:p>
            <a:pPr>
              <a:lnSpc>
                <a:spcPct val="90000"/>
              </a:lnSpc>
            </a:pPr>
            <a:r>
              <a:rPr lang="en-US" dirty="0" smtClean="0"/>
              <a:t>Angus </a:t>
            </a:r>
            <a:r>
              <a:rPr lang="en-US" dirty="0" err="1" smtClean="0"/>
              <a:t>Maddison</a:t>
            </a:r>
            <a:r>
              <a:rPr lang="en-US" dirty="0" smtClean="0"/>
              <a:t> (1926-2010), Emeritus Professor, Faculty of Economics, University of </a:t>
            </a:r>
            <a:r>
              <a:rPr lang="en-US" dirty="0" smtClean="0"/>
              <a:t>Groningen, </a:t>
            </a:r>
            <a:r>
              <a:rPr lang="en-US" smtClean="0"/>
              <a:t>the Netherlands</a:t>
            </a:r>
            <a:r>
              <a:rPr lang="en-US" dirty="0" smtClean="0"/>
              <a:t/>
            </a:r>
            <a:br>
              <a:rPr lang="en-US" dirty="0" smtClean="0"/>
            </a:br>
            <a:r>
              <a:rPr lang="en-US" dirty="0" smtClean="0">
                <a:hlinkClick r:id="rId3"/>
              </a:rPr>
              <a:t>http://www.ggdc.net/MADDISON/oriindex.htm</a:t>
            </a:r>
            <a:r>
              <a:rPr lang="en-US" dirty="0" smtClean="0"/>
              <a:t> </a:t>
            </a:r>
          </a:p>
          <a:p>
            <a:pPr>
              <a:lnSpc>
                <a:spcPct val="90000"/>
              </a:lnSpc>
            </a:pPr>
            <a:r>
              <a:rPr lang="en-US" dirty="0" smtClean="0"/>
              <a:t>We can see over 140 years a long wave with a switching GDP leader. From 1820 (and before) to 1870 more </a:t>
            </a:r>
            <a:r>
              <a:rPr lang="en-US" dirty="0" smtClean="0"/>
              <a:t> </a:t>
            </a:r>
            <a:r>
              <a:rPr lang="en-US" dirty="0" smtClean="0"/>
              <a:t>GDP was produced in countries with a prevailing X-matrix. Since 1868-70 the role of countries with Y-matrix is increasing, and after 1870 they produce more </a:t>
            </a:r>
            <a:r>
              <a:rPr lang="en-US" dirty="0" smtClean="0"/>
              <a:t>GDP</a:t>
            </a:r>
            <a:r>
              <a:rPr lang="en-US" dirty="0" smtClean="0"/>
              <a:t>. The maximum spread between shares of Y-matrix and X-matrix countries took place in 1950-65. But since 1970s the dominance of Y-matrix countries gradually decreases; since 2008 the share of X-matrix countries again prevails </a:t>
            </a:r>
            <a:r>
              <a:rPr lang="en-US" dirty="0" smtClean="0"/>
              <a:t> </a:t>
            </a:r>
            <a:r>
              <a:rPr lang="en-US" dirty="0" smtClean="0"/>
              <a:t>and keeps growing</a:t>
            </a:r>
            <a:r>
              <a:rPr lang="en-US" dirty="0" smtClean="0"/>
              <a:t>.</a:t>
            </a:r>
            <a:r>
              <a:rPr lang="ru-RU" dirty="0" smtClean="0"/>
              <a:t> </a:t>
            </a:r>
            <a:r>
              <a:rPr lang="en-US" dirty="0" smtClean="0"/>
              <a:t>You know forecast for BRICS-countries.</a:t>
            </a:r>
            <a:endParaRPr lang="ru-RU" dirty="0" smtClean="0"/>
          </a:p>
        </p:txBody>
      </p:sp>
      <p:sp>
        <p:nvSpPr>
          <p:cNvPr id="49156" name="Номер слайда 3"/>
          <p:cNvSpPr>
            <a:spLocks noGrp="1"/>
          </p:cNvSpPr>
          <p:nvPr>
            <p:ph type="sldNum" sz="quarter" idx="5"/>
          </p:nvPr>
        </p:nvSpPr>
        <p:spPr>
          <a:noFill/>
        </p:spPr>
        <p:txBody>
          <a:bodyPr/>
          <a:lstStyle/>
          <a:p>
            <a:fld id="{2CA1E209-2169-4187-A994-0B5ECFB1A9AB}" type="slidenum">
              <a:rPr lang="ru-RU"/>
              <a:pPr/>
              <a:t>16</a:t>
            </a:fld>
            <a:endParaRPr lang="ru-RU"/>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Образ слайда 1"/>
          <p:cNvSpPr>
            <a:spLocks noGrp="1" noRot="1" noChangeAspect="1"/>
          </p:cNvSpPr>
          <p:nvPr>
            <p:ph type="sldImg"/>
          </p:nvPr>
        </p:nvSpPr>
        <p:spPr>
          <a:ln/>
        </p:spPr>
      </p:sp>
      <p:sp>
        <p:nvSpPr>
          <p:cNvPr id="51203" name="Заметки 2"/>
          <p:cNvSpPr>
            <a:spLocks noGrp="1"/>
          </p:cNvSpPr>
          <p:nvPr>
            <p:ph type="body" idx="1"/>
          </p:nvPr>
        </p:nvSpPr>
        <p:spPr>
          <a:noFill/>
          <a:ln/>
        </p:spPr>
        <p:txBody>
          <a:bodyPr/>
          <a:lstStyle/>
          <a:p>
            <a:r>
              <a:rPr lang="en-US" dirty="0" smtClean="0"/>
              <a:t>Let’s go to the next point of the presentation about the place of the IMT among other institutional concepts. I suppose that the essence of institutional  concepts depends on the school of economic thought to which the authors who develop them belong. </a:t>
            </a:r>
          </a:p>
          <a:p>
            <a:r>
              <a:rPr lang="en-US" dirty="0" smtClean="0"/>
              <a:t>I agree with David Young and many others that the main schools of economic thought are Neoclassical, Austrian and Marxian.</a:t>
            </a:r>
            <a:endParaRPr lang="ru-RU" dirty="0" smtClean="0"/>
          </a:p>
        </p:txBody>
      </p:sp>
      <p:sp>
        <p:nvSpPr>
          <p:cNvPr id="51204" name="Номер слайда 3"/>
          <p:cNvSpPr>
            <a:spLocks noGrp="1"/>
          </p:cNvSpPr>
          <p:nvPr>
            <p:ph type="sldNum" sz="quarter" idx="5"/>
          </p:nvPr>
        </p:nvSpPr>
        <p:spPr>
          <a:noFill/>
        </p:spPr>
        <p:txBody>
          <a:bodyPr/>
          <a:lstStyle/>
          <a:p>
            <a:fld id="{E6B013A2-5256-4851-92A5-F7974F19FB22}" type="slidenum">
              <a:rPr lang="ru-RU"/>
              <a:pPr/>
              <a:t>17</a:t>
            </a:fld>
            <a:endParaRPr lang="ru-RU"/>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Образ слайда 1"/>
          <p:cNvSpPr>
            <a:spLocks noGrp="1" noRot="1" noChangeAspect="1"/>
          </p:cNvSpPr>
          <p:nvPr>
            <p:ph type="sldImg"/>
          </p:nvPr>
        </p:nvSpPr>
        <p:spPr>
          <a:ln/>
        </p:spPr>
      </p:sp>
      <p:sp>
        <p:nvSpPr>
          <p:cNvPr id="53251" name="Заметки 2"/>
          <p:cNvSpPr>
            <a:spLocks noGrp="1"/>
          </p:cNvSpPr>
          <p:nvPr>
            <p:ph type="body" idx="1"/>
          </p:nvPr>
        </p:nvSpPr>
        <p:spPr>
          <a:noFill/>
          <a:ln/>
        </p:spPr>
        <p:txBody>
          <a:bodyPr/>
          <a:lstStyle/>
          <a:p>
            <a:r>
              <a:rPr lang="en-US" dirty="0" smtClean="0"/>
              <a:t>The long quotation  from  David Young is presented here to argue the previous thesis that institutional concepts may be regarded as being influenced by one or another of these schools.</a:t>
            </a:r>
            <a:endParaRPr lang="ru-RU" dirty="0" smtClean="0"/>
          </a:p>
        </p:txBody>
      </p:sp>
      <p:sp>
        <p:nvSpPr>
          <p:cNvPr id="53252" name="Номер слайда 3"/>
          <p:cNvSpPr>
            <a:spLocks noGrp="1"/>
          </p:cNvSpPr>
          <p:nvPr>
            <p:ph type="sldNum" sz="quarter" idx="5"/>
          </p:nvPr>
        </p:nvSpPr>
        <p:spPr>
          <a:noFill/>
        </p:spPr>
        <p:txBody>
          <a:bodyPr/>
          <a:lstStyle/>
          <a:p>
            <a:fld id="{7219FB79-A933-4436-8C89-22EA61766C28}" type="slidenum">
              <a:rPr lang="ru-RU"/>
              <a:pPr/>
              <a:t>18</a:t>
            </a:fld>
            <a:endParaRPr lang="ru-RU"/>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Образ слайда 1"/>
          <p:cNvSpPr>
            <a:spLocks noGrp="1" noRot="1" noChangeAspect="1"/>
          </p:cNvSpPr>
          <p:nvPr>
            <p:ph type="sldImg"/>
          </p:nvPr>
        </p:nvSpPr>
        <p:spPr>
          <a:ln/>
        </p:spPr>
      </p:sp>
      <p:sp>
        <p:nvSpPr>
          <p:cNvPr id="55299" name="Заметки 2"/>
          <p:cNvSpPr>
            <a:spLocks noGrp="1"/>
          </p:cNvSpPr>
          <p:nvPr>
            <p:ph type="body" idx="1"/>
          </p:nvPr>
        </p:nvSpPr>
        <p:spPr>
          <a:noFill/>
          <a:ln/>
        </p:spPr>
        <p:txBody>
          <a:bodyPr/>
          <a:lstStyle/>
          <a:p>
            <a:r>
              <a:rPr lang="en-US" dirty="0" smtClean="0"/>
              <a:t>I skip a detailed description of institutional approaches within the framework of different schools of economic thought, only sketches….</a:t>
            </a:r>
          </a:p>
          <a:p>
            <a:endParaRPr lang="en-US" dirty="0" smtClean="0"/>
          </a:p>
          <a:p>
            <a:r>
              <a:rPr lang="en-US" dirty="0" smtClean="0"/>
              <a:t>In this context I position myself as an </a:t>
            </a:r>
            <a:r>
              <a:rPr lang="en-US" dirty="0" err="1" smtClean="0"/>
              <a:t>institutionalist</a:t>
            </a:r>
            <a:r>
              <a:rPr lang="en-US" dirty="0" smtClean="0"/>
              <a:t> of Marxian school of economic thought</a:t>
            </a:r>
            <a:endParaRPr lang="ru-RU" dirty="0" smtClean="0"/>
          </a:p>
        </p:txBody>
      </p:sp>
      <p:sp>
        <p:nvSpPr>
          <p:cNvPr id="55300" name="Номер слайда 3"/>
          <p:cNvSpPr>
            <a:spLocks noGrp="1"/>
          </p:cNvSpPr>
          <p:nvPr>
            <p:ph type="sldNum" sz="quarter" idx="5"/>
          </p:nvPr>
        </p:nvSpPr>
        <p:spPr>
          <a:noFill/>
        </p:spPr>
        <p:txBody>
          <a:bodyPr/>
          <a:lstStyle/>
          <a:p>
            <a:fld id="{91516D41-E612-4DAB-8065-B0AB9C7E2E1E}" type="slidenum">
              <a:rPr lang="ru-RU"/>
              <a:pPr/>
              <a:t>19</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0F269F08-6084-4AD9-B3B6-9933443DBB4C}" type="slidenum">
              <a:rPr lang="ru-RU"/>
              <a:pPr/>
              <a:t>2</a:t>
            </a:fld>
            <a:endParaRPr lang="ru-RU"/>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Образ слайда 1"/>
          <p:cNvSpPr>
            <a:spLocks noGrp="1" noRot="1" noChangeAspect="1"/>
          </p:cNvSpPr>
          <p:nvPr>
            <p:ph type="sldImg"/>
          </p:nvPr>
        </p:nvSpPr>
        <p:spPr>
          <a:ln/>
        </p:spPr>
      </p:sp>
      <p:sp>
        <p:nvSpPr>
          <p:cNvPr id="57347" name="Заметки 2"/>
          <p:cNvSpPr>
            <a:spLocks noGrp="1"/>
          </p:cNvSpPr>
          <p:nvPr>
            <p:ph type="body" idx="1"/>
          </p:nvPr>
        </p:nvSpPr>
        <p:spPr>
          <a:noFill/>
          <a:ln/>
        </p:spPr>
        <p:txBody>
          <a:bodyPr/>
          <a:lstStyle/>
          <a:p>
            <a:r>
              <a:rPr lang="en-US" dirty="0" smtClean="0"/>
              <a:t>Therefore there is a list of common assumptions shared by  Marx and the IMT and elaboration/updating of common assumptions from Marx to the Institutional matrices theory.</a:t>
            </a:r>
            <a:endParaRPr lang="ru-RU" dirty="0" smtClean="0"/>
          </a:p>
          <a:p>
            <a:endParaRPr lang="ru-RU" dirty="0" smtClean="0"/>
          </a:p>
        </p:txBody>
      </p:sp>
      <p:sp>
        <p:nvSpPr>
          <p:cNvPr id="57348" name="Номер слайда 3"/>
          <p:cNvSpPr>
            <a:spLocks noGrp="1"/>
          </p:cNvSpPr>
          <p:nvPr>
            <p:ph type="sldNum" sz="quarter" idx="5"/>
          </p:nvPr>
        </p:nvSpPr>
        <p:spPr>
          <a:noFill/>
        </p:spPr>
        <p:txBody>
          <a:bodyPr/>
          <a:lstStyle/>
          <a:p>
            <a:fld id="{C4C9F362-705E-48B6-A146-7D20088CBA6D}" type="slidenum">
              <a:rPr lang="ru-RU"/>
              <a:pPr/>
              <a:t>20</a:t>
            </a:fld>
            <a:endParaRPr lang="ru-RU"/>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p:spPr>
        <p:txBody>
          <a:bodyPr/>
          <a:lstStyle/>
          <a:p>
            <a:endParaRPr lang="en-US" dirty="0"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Образ слайда 1"/>
          <p:cNvSpPr>
            <a:spLocks noGrp="1" noRot="1" noChangeAspect="1"/>
          </p:cNvSpPr>
          <p:nvPr>
            <p:ph type="sldImg"/>
          </p:nvPr>
        </p:nvSpPr>
        <p:spPr>
          <a:ln/>
        </p:spPr>
      </p:sp>
      <p:sp>
        <p:nvSpPr>
          <p:cNvPr id="61443" name="Заметки 2"/>
          <p:cNvSpPr>
            <a:spLocks noGrp="1"/>
          </p:cNvSpPr>
          <p:nvPr>
            <p:ph type="body" idx="1"/>
          </p:nvPr>
        </p:nvSpPr>
        <p:spPr>
          <a:noFill/>
          <a:ln/>
        </p:spPr>
        <p:txBody>
          <a:bodyPr/>
          <a:lstStyle/>
          <a:p>
            <a:r>
              <a:rPr lang="en-US" dirty="0" smtClean="0"/>
              <a:t>Main courses and reasons to e</a:t>
            </a:r>
            <a:r>
              <a:rPr lang="en-US" dirty="0" smtClean="0">
                <a:solidFill>
                  <a:srgbClr val="0F0F0F"/>
                </a:solidFill>
                <a:cs typeface="Times New Roman" charset="0"/>
              </a:rPr>
              <a:t>laborate and update some Marxian assumptions are due the fact that we live beyond the Marxian part of the world. Our country is not a part of Western civilization in its classical sense. We need a broader institutional framework to understand our reality in global context. The institutional matrices theory presented here is one attempt  among others to do it. </a:t>
            </a:r>
            <a:endParaRPr lang="ru-RU" dirty="0" smtClean="0"/>
          </a:p>
        </p:txBody>
      </p:sp>
      <p:sp>
        <p:nvSpPr>
          <p:cNvPr id="61444" name="Номер слайда 3"/>
          <p:cNvSpPr>
            <a:spLocks noGrp="1"/>
          </p:cNvSpPr>
          <p:nvPr>
            <p:ph type="sldNum" sz="quarter" idx="5"/>
          </p:nvPr>
        </p:nvSpPr>
        <p:spPr>
          <a:noFill/>
        </p:spPr>
        <p:txBody>
          <a:bodyPr/>
          <a:lstStyle/>
          <a:p>
            <a:fld id="{3CC42FEB-FA79-494D-A92B-237D8AF29BE0}" type="slidenum">
              <a:rPr lang="ru-RU"/>
              <a:pPr/>
              <a:t>22</a:t>
            </a:fld>
            <a:endParaRPr lang="ru-RU"/>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Образ слайда 1"/>
          <p:cNvSpPr>
            <a:spLocks noGrp="1" noRot="1" noChangeAspect="1"/>
          </p:cNvSpPr>
          <p:nvPr>
            <p:ph type="sldImg"/>
          </p:nvPr>
        </p:nvSpPr>
        <p:spPr>
          <a:ln/>
        </p:spPr>
      </p:sp>
      <p:sp>
        <p:nvSpPr>
          <p:cNvPr id="63491" name="Заметки 2"/>
          <p:cNvSpPr>
            <a:spLocks noGrp="1"/>
          </p:cNvSpPr>
          <p:nvPr>
            <p:ph type="body" idx="1"/>
          </p:nvPr>
        </p:nvSpPr>
        <p:spPr>
          <a:noFill/>
          <a:ln/>
        </p:spPr>
        <p:txBody>
          <a:bodyPr/>
          <a:lstStyle/>
          <a:p>
            <a:r>
              <a:rPr lang="en-US" dirty="0" smtClean="0"/>
              <a:t>The title of our Panel is Structures, Sustainability, and the Economy. The IMT is  a sort of theoretical instrument to help an appropriate combination of main institutional structures aiming sustainability for different countries. </a:t>
            </a:r>
            <a:endParaRPr lang="ru-RU" dirty="0" smtClean="0"/>
          </a:p>
        </p:txBody>
      </p:sp>
      <p:sp>
        <p:nvSpPr>
          <p:cNvPr id="63492" name="Номер слайда 3"/>
          <p:cNvSpPr>
            <a:spLocks noGrp="1"/>
          </p:cNvSpPr>
          <p:nvPr>
            <p:ph type="sldNum" sz="quarter" idx="5"/>
          </p:nvPr>
        </p:nvSpPr>
        <p:spPr>
          <a:noFill/>
        </p:spPr>
        <p:txBody>
          <a:bodyPr/>
          <a:lstStyle/>
          <a:p>
            <a:fld id="{4BE14BF4-B095-4CAD-97D0-BDDF7A75B87C}" type="slidenum">
              <a:rPr lang="ru-RU"/>
              <a:pPr/>
              <a:t>23</a:t>
            </a:fld>
            <a:endParaRPr lang="ru-RU"/>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7"/>
          <p:cNvSpPr>
            <a:spLocks noGrp="1" noChangeArrowheads="1"/>
          </p:cNvSpPr>
          <p:nvPr>
            <p:ph type="sldNum" sz="quarter" idx="5"/>
          </p:nvPr>
        </p:nvSpPr>
        <p:spPr>
          <a:noFill/>
        </p:spPr>
        <p:txBody>
          <a:bodyPr/>
          <a:lstStyle/>
          <a:p>
            <a:fld id="{BE9D5A25-0FF4-436D-B83E-BF5B6308AE8F}" type="slidenum">
              <a:rPr lang="ru-RU"/>
              <a:pPr/>
              <a:t>24</a:t>
            </a:fld>
            <a:endParaRPr lang="ru-RU"/>
          </a:p>
        </p:txBody>
      </p:sp>
      <p:sp>
        <p:nvSpPr>
          <p:cNvPr id="65539" name="Rectangle 2"/>
          <p:cNvSpPr>
            <a:spLocks noGrp="1" noRot="1" noChangeAspect="1" noChangeArrowheads="1" noTextEdit="1"/>
          </p:cNvSpPr>
          <p:nvPr>
            <p:ph type="sldImg"/>
          </p:nvPr>
        </p:nvSpPr>
        <p:spPr>
          <a:ln/>
        </p:spPr>
      </p:sp>
      <p:sp>
        <p:nvSpPr>
          <p:cNvPr id="65540"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Образ слайда 1"/>
          <p:cNvSpPr>
            <a:spLocks noGrp="1" noRot="1" noChangeAspect="1" noTextEdit="1"/>
          </p:cNvSpPr>
          <p:nvPr>
            <p:ph type="sldImg"/>
          </p:nvPr>
        </p:nvSpPr>
        <p:spPr>
          <a:ln/>
        </p:spPr>
      </p:sp>
      <p:sp>
        <p:nvSpPr>
          <p:cNvPr id="22531" name="Заметки 2"/>
          <p:cNvSpPr>
            <a:spLocks noGrp="1"/>
          </p:cNvSpPr>
          <p:nvPr>
            <p:ph type="body" idx="1"/>
          </p:nvPr>
        </p:nvSpPr>
        <p:spPr>
          <a:noFill/>
          <a:ln/>
        </p:spPr>
        <p:txBody>
          <a:bodyPr/>
          <a:lstStyle/>
          <a:p>
            <a:r>
              <a:rPr lang="en-US" dirty="0" smtClean="0"/>
              <a:t>Some practical reasons triggered my theorizing on this topic.</a:t>
            </a:r>
          </a:p>
          <a:p>
            <a:r>
              <a:rPr lang="en-US" dirty="0" smtClean="0"/>
              <a:t>First, we needed a new concept to explain unexpected results of a market experiment in housing in the city of Novosibirsk  (Russia) in 1992-1996 performed pursuant to the Agreement on Technical Assistance between the governments of the Russian Federation and the United States of America. It was conducted under financial support of the US AID. I was one of the local experts who were involved in monitoring this project.</a:t>
            </a:r>
            <a:endParaRPr lang="ru-RU" dirty="0" smtClean="0"/>
          </a:p>
          <a:p>
            <a:r>
              <a:rPr lang="en-US" dirty="0" smtClean="0"/>
              <a:t>At the same time we need to conceptualize a wider social experiment like “perestroika” in Russia as a whole.</a:t>
            </a:r>
            <a:r>
              <a:rPr lang="ru-RU" dirty="0" smtClean="0"/>
              <a:t> </a:t>
            </a:r>
          </a:p>
          <a:p>
            <a:r>
              <a:rPr lang="en-US" dirty="0" smtClean="0"/>
              <a:t>Second reason that helped us to conceptualize our reality was institutionalism,  I mean its historical version. Since 1990s for many Russian economists the Russian translation of </a:t>
            </a:r>
            <a:r>
              <a:rPr lang="en-US" i="1" dirty="0" smtClean="0"/>
              <a:t>Institutions, Institutional Change and Economic Performance </a:t>
            </a:r>
            <a:r>
              <a:rPr lang="en-US" dirty="0" smtClean="0"/>
              <a:t>by Douglass North has been (and for me it remains) “a table book”. </a:t>
            </a:r>
          </a:p>
          <a:p>
            <a:r>
              <a:rPr lang="en-US" dirty="0" smtClean="0"/>
              <a:t>The last but not the least reason is connected to the opened window of opportunity in 1990s for Russian scholars to go abroad and attend  international conferences. We need a new scientific language to present our country as not a unique case but as a representation of some general patterns. Institutional matrices theory is a sort of framework to present such patterns.</a:t>
            </a:r>
            <a:endParaRPr lang="ru-RU" dirty="0" smtClean="0"/>
          </a:p>
        </p:txBody>
      </p:sp>
      <p:sp>
        <p:nvSpPr>
          <p:cNvPr id="22532" name="Номер слайда 3"/>
          <p:cNvSpPr>
            <a:spLocks noGrp="1"/>
          </p:cNvSpPr>
          <p:nvPr>
            <p:ph type="sldNum" sz="quarter" idx="5"/>
          </p:nvPr>
        </p:nvSpPr>
        <p:spPr>
          <a:noFill/>
        </p:spPr>
        <p:txBody>
          <a:bodyPr/>
          <a:lstStyle/>
          <a:p>
            <a:fld id="{A2C7A34B-AE27-4A9D-997E-04883E9603FD}" type="slidenum">
              <a:rPr lang="ru-RU"/>
              <a:pPr/>
              <a:t>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Образ слайда 1"/>
          <p:cNvSpPr>
            <a:spLocks noGrp="1" noRot="1" noChangeAspect="1" noTextEdit="1"/>
          </p:cNvSpPr>
          <p:nvPr>
            <p:ph type="sldImg"/>
          </p:nvPr>
        </p:nvSpPr>
        <p:spPr>
          <a:ln/>
        </p:spPr>
      </p:sp>
      <p:sp>
        <p:nvSpPr>
          <p:cNvPr id="24579" name="Заметки 2"/>
          <p:cNvSpPr>
            <a:spLocks noGrp="1"/>
          </p:cNvSpPr>
          <p:nvPr>
            <p:ph type="body" idx="1"/>
          </p:nvPr>
        </p:nvSpPr>
        <p:spPr>
          <a:noFill/>
          <a:ln/>
        </p:spPr>
        <p:txBody>
          <a:bodyPr/>
          <a:lstStyle/>
          <a:p>
            <a:r>
              <a:rPr lang="en-US" dirty="0" smtClean="0"/>
              <a:t>I suppose the Institutional Matrices Theory is unknown for you. But 10 000 kilometers away from here some people have heard something about it – I mean my own country.</a:t>
            </a:r>
          </a:p>
          <a:p>
            <a:r>
              <a:rPr lang="en-US" dirty="0" smtClean="0"/>
              <a:t>And main points</a:t>
            </a:r>
            <a:r>
              <a:rPr lang="en-US" sz="2000" dirty="0" smtClean="0"/>
              <a:t> of the Institutional matrices theory will be presented today here.</a:t>
            </a:r>
            <a:endParaRPr lang="ru-RU" sz="2000" dirty="0" smtClean="0"/>
          </a:p>
        </p:txBody>
      </p:sp>
      <p:sp>
        <p:nvSpPr>
          <p:cNvPr id="24580" name="Номер слайда 3"/>
          <p:cNvSpPr>
            <a:spLocks noGrp="1"/>
          </p:cNvSpPr>
          <p:nvPr>
            <p:ph type="sldNum" sz="quarter" idx="5"/>
          </p:nvPr>
        </p:nvSpPr>
        <p:spPr>
          <a:noFill/>
        </p:spPr>
        <p:txBody>
          <a:bodyPr/>
          <a:lstStyle/>
          <a:p>
            <a:fld id="{3FBEDFC6-BAB2-42DD-8913-31BD71413E97}" type="slidenum">
              <a:rPr lang="ru-RU"/>
              <a:pPr/>
              <a:t>4</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FFEE4797-2315-45CC-B024-89BF3B18BC2F}" type="slidenum">
              <a:rPr lang="ru-RU"/>
              <a:pPr/>
              <a:t>5</a:t>
            </a:fld>
            <a:endParaRPr lang="ru-RU"/>
          </a:p>
        </p:txBody>
      </p:sp>
      <p:sp>
        <p:nvSpPr>
          <p:cNvPr id="26627" name="Rectangle 2"/>
          <p:cNvSpPr>
            <a:spLocks noGrp="1" noRot="1" noChangeAspect="1" noChangeArrowheads="1" noTextEdit="1"/>
          </p:cNvSpPr>
          <p:nvPr>
            <p:ph type="sldImg"/>
          </p:nvPr>
        </p:nvSpPr>
        <p:spPr>
          <a:ln/>
        </p:spPr>
      </p:sp>
      <p:sp>
        <p:nvSpPr>
          <p:cNvPr id="26628" name="Rectangle 3"/>
          <p:cNvSpPr>
            <a:spLocks noGrp="1" noChangeArrowheads="1"/>
          </p:cNvSpPr>
          <p:nvPr>
            <p:ph type="body" idx="1"/>
          </p:nvPr>
        </p:nvSpPr>
        <p:spPr>
          <a:noFill/>
          <a:ln/>
        </p:spPr>
        <p:txBody>
          <a:bodyPr/>
          <a:lstStyle/>
          <a:p>
            <a:pPr eaLnBrk="1" hangingPunct="1"/>
            <a:r>
              <a:rPr lang="en-US" dirty="0" smtClean="0"/>
              <a:t>I mention the most prominent intellectuals whose thoughts formed the preconditions of the Institutional matrices theory. It develops the ideas of: August Comte, Karl Marx, Emile Durkheim, </a:t>
            </a:r>
            <a:r>
              <a:rPr lang="en-US" dirty="0" err="1" smtClean="0"/>
              <a:t>Pitirim</a:t>
            </a:r>
            <a:r>
              <a:rPr lang="en-US" dirty="0" smtClean="0"/>
              <a:t> </a:t>
            </a:r>
            <a:r>
              <a:rPr lang="en-US" dirty="0" err="1" smtClean="0"/>
              <a:t>Sorolin</a:t>
            </a:r>
            <a:r>
              <a:rPr lang="en-US" dirty="0" smtClean="0"/>
              <a:t>, </a:t>
            </a:r>
            <a:r>
              <a:rPr lang="en-US" dirty="0" err="1" smtClean="0"/>
              <a:t>Talcott</a:t>
            </a:r>
            <a:r>
              <a:rPr lang="en-US" dirty="0" smtClean="0"/>
              <a:t> Parsons,  Karl Polanyi,  Douglas North, Harvey </a:t>
            </a:r>
            <a:r>
              <a:rPr lang="en-US" dirty="0" err="1" smtClean="0"/>
              <a:t>Leibenstein</a:t>
            </a:r>
            <a:r>
              <a:rPr lang="en-US" dirty="0" smtClean="0"/>
              <a:t>, Olga </a:t>
            </a:r>
            <a:r>
              <a:rPr lang="en-US" dirty="0" err="1" smtClean="0"/>
              <a:t>Bessonova</a:t>
            </a:r>
            <a:r>
              <a:rPr lang="en-US" dirty="0" smtClean="0"/>
              <a:t> and Alexander </a:t>
            </a:r>
            <a:r>
              <a:rPr lang="en-US" dirty="0" err="1" smtClean="0"/>
              <a:t>Akhieser</a:t>
            </a:r>
            <a:r>
              <a:rPr lang="en-US" dirty="0" smtClean="0"/>
              <a:t>. Last two people are both from Russia and are not so well-known in international context. (By the way, a maternal grandfather of Polanyi was Russian, too). </a:t>
            </a:r>
          </a:p>
          <a:p>
            <a:pPr eaLnBrk="1" hangingPunct="1"/>
            <a:r>
              <a:rPr lang="en-US" dirty="0" smtClean="0"/>
              <a:t>What is the essence of this theory? </a:t>
            </a:r>
            <a:endParaRPr lang="ru-RU" dirty="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4D59345B-835A-4878-98D3-DF9D275C067B}" type="slidenum">
              <a:rPr lang="ru-RU"/>
              <a:pPr/>
              <a:t>6</a:t>
            </a:fld>
            <a:endParaRPr lang="ru-RU"/>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ln/>
        </p:spPr>
        <p:txBody>
          <a:bodyPr/>
          <a:lstStyle/>
          <a:p>
            <a:pPr eaLnBrk="1" hangingPunct="1"/>
            <a:r>
              <a:rPr lang="en-US" sz="700" dirty="0" smtClean="0"/>
              <a:t>Here is a scheme of our modeling what a society is. You know that people  - and scholars first of all - like to simplify reality. Me too. In my scheme society is seen as a social system within three “sociological co-ordinates ” being </a:t>
            </a:r>
            <a:r>
              <a:rPr lang="en-US" sz="700" i="1" dirty="0" smtClean="0"/>
              <a:t>economy</a:t>
            </a:r>
            <a:r>
              <a:rPr lang="en-US" sz="700" dirty="0" smtClean="0"/>
              <a:t>, </a:t>
            </a:r>
            <a:r>
              <a:rPr lang="en-US" sz="700" i="1" dirty="0" smtClean="0"/>
              <a:t>politics </a:t>
            </a:r>
            <a:r>
              <a:rPr lang="en-US" sz="700" dirty="0" smtClean="0"/>
              <a:t> and </a:t>
            </a:r>
            <a:r>
              <a:rPr lang="en-US" sz="700" i="1" dirty="0" smtClean="0"/>
              <a:t>ideology.  </a:t>
            </a:r>
            <a:r>
              <a:rPr lang="en-US" sz="700" dirty="0" smtClean="0"/>
              <a:t>In this model:</a:t>
            </a:r>
            <a:endParaRPr lang="en-US" dirty="0" smtClean="0"/>
          </a:p>
          <a:p>
            <a:pPr eaLnBrk="1" hangingPunct="1"/>
            <a:r>
              <a:rPr lang="en-US" dirty="0" smtClean="0"/>
              <a:t>- Economic interrelations  related to resources used for the reproduction of social entities;</a:t>
            </a:r>
          </a:p>
          <a:p>
            <a:pPr eaLnBrk="1" hangingPunct="1">
              <a:buFontTx/>
              <a:buChar char="-"/>
            </a:pPr>
            <a:r>
              <a:rPr lang="en-US" dirty="0" smtClean="0"/>
              <a:t> Political sphere with regular and organized social actions to achieve the defined objectives; and</a:t>
            </a:r>
          </a:p>
          <a:p>
            <a:pPr eaLnBrk="1" hangingPunct="1">
              <a:buFontTx/>
              <a:buChar char="-"/>
            </a:pPr>
            <a:r>
              <a:rPr lang="en-US" dirty="0" smtClean="0"/>
              <a:t> Ideological sub-system embodying important social ideas and values. </a:t>
            </a:r>
          </a:p>
          <a:p>
            <a:pPr eaLnBrk="1" hangingPunct="1"/>
            <a:r>
              <a:rPr lang="en-US" sz="700" dirty="0" smtClean="0"/>
              <a:t>These spheres are strongly interrelated morphologically as parts or sides of one whole. </a:t>
            </a:r>
            <a:r>
              <a:rPr lang="en-US" dirty="0" smtClean="0"/>
              <a:t>You can’t change or reform only one sphere successfully.</a:t>
            </a:r>
          </a:p>
          <a:p>
            <a:pPr eaLnBrk="1" hangingPunct="1"/>
            <a:r>
              <a:rPr lang="en-US" dirty="0" smtClean="0"/>
              <a:t>You </a:t>
            </a:r>
            <a:r>
              <a:rPr lang="en-US" sz="700" dirty="0" smtClean="0"/>
              <a:t>can see that it is very simple and pure model – neither  culture no social institutions like religion or family or education are here. It is an imperative point for constructing a theoretical model which could be used for comparative studies of different countries – from Europe and USA to China and Brazil.  </a:t>
            </a:r>
            <a:endParaRPr lang="ru-RU" sz="700" dirty="0"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F1F8D8C1-97E3-4090-9D9F-2271291983C0}" type="slidenum">
              <a:rPr lang="ru-RU"/>
              <a:pPr/>
              <a:t>7</a:t>
            </a:fld>
            <a:endParaRPr lang="ru-RU"/>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ln/>
        </p:spPr>
        <p:txBody>
          <a:bodyPr/>
          <a:lstStyle/>
          <a:p>
            <a:pPr eaLnBrk="1" hangingPunct="1"/>
            <a:r>
              <a:rPr lang="en-US" sz="1000" dirty="0" smtClean="0"/>
              <a:t>You see the main theses of the theory here.</a:t>
            </a:r>
          </a:p>
          <a:p>
            <a:pPr eaLnBrk="1" hangingPunct="1"/>
            <a:r>
              <a:rPr lang="en-US" dirty="0" smtClean="0"/>
              <a:t>First, each sphere like economy, politics and ideology is </a:t>
            </a:r>
            <a:r>
              <a:rPr lang="en-US" sz="1500" dirty="0" smtClean="0"/>
              <a:t>regulated or guided by a corresponding set of basic institutions made-in-a-society’s image.</a:t>
            </a:r>
          </a:p>
          <a:p>
            <a:pPr eaLnBrk="1" hangingPunct="1"/>
            <a:r>
              <a:rPr lang="en-US" sz="1500" dirty="0" smtClean="0"/>
              <a:t>Second, e</a:t>
            </a:r>
            <a:r>
              <a:rPr lang="en-US" dirty="0" smtClean="0"/>
              <a:t>conomic, political  and ideological institutions comprise the “institutional matrix” of human society.</a:t>
            </a:r>
          </a:p>
          <a:p>
            <a:pPr eaLnBrk="1" hangingPunct="1"/>
            <a:r>
              <a:rPr lang="en-US" dirty="0" smtClean="0"/>
              <a:t>Third, </a:t>
            </a:r>
            <a:r>
              <a:rPr lang="en-GB" dirty="0" smtClean="0"/>
              <a:t>historical observations and empirical research as well as mathematical modelling and a broad philosophical approach provide a ground for our hypothesis that two particular types of institutional matrices can be identified. Namely, we call the two types X-matrices and Y-matrices and compare the unique identities of each one. A</a:t>
            </a:r>
            <a:r>
              <a:rPr lang="en-US" dirty="0" smtClean="0"/>
              <a:t>n X-matrix and a Y-matrix differ by the sets of institutions forming them.</a:t>
            </a:r>
            <a:endParaRPr lang="ru-RU" dirty="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60F9AEF3-0EBF-477F-BCC3-FE6EC7AA3A3F}" type="slidenum">
              <a:rPr lang="ru-RU"/>
              <a:pPr/>
              <a:t>8</a:t>
            </a:fld>
            <a:endParaRPr lang="ru-RU"/>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r>
              <a:rPr lang="en-US" dirty="0" smtClean="0"/>
              <a:t>So, the X-matrix is formed by the following basic institutions:</a:t>
            </a:r>
          </a:p>
          <a:p>
            <a:pPr eaLnBrk="1" hangingPunct="1"/>
            <a:r>
              <a:rPr lang="en-US" dirty="0" smtClean="0"/>
              <a:t>in the economic sphere these are </a:t>
            </a:r>
            <a:r>
              <a:rPr lang="en-US" i="1" dirty="0" smtClean="0"/>
              <a:t>redistributive economy institutions </a:t>
            </a:r>
            <a:r>
              <a:rPr lang="en-US" dirty="0" smtClean="0"/>
              <a:t>(Karl Polanyi has introduced this term).</a:t>
            </a:r>
            <a:r>
              <a:rPr lang="en-US" i="1" dirty="0" smtClean="0"/>
              <a:t> </a:t>
            </a:r>
            <a:r>
              <a:rPr lang="en-US" dirty="0" smtClean="0"/>
              <a:t>Redistribution means that the Center mediates the movement of goods and services, as well as the rights for their production and use; </a:t>
            </a:r>
            <a:endParaRPr lang="ru-RU" dirty="0" smtClean="0"/>
          </a:p>
          <a:p>
            <a:pPr eaLnBrk="1" hangingPunct="1"/>
            <a:r>
              <a:rPr lang="en-US" dirty="0" smtClean="0"/>
              <a:t>in the political sphere they correspond to </a:t>
            </a:r>
            <a:r>
              <a:rPr lang="en-US" i="1" dirty="0" smtClean="0"/>
              <a:t>institutions of unitary-centralized political order</a:t>
            </a:r>
            <a:r>
              <a:rPr lang="en-US" dirty="0" smtClean="0"/>
              <a:t>; </a:t>
            </a:r>
            <a:endParaRPr lang="ru-RU" dirty="0" smtClean="0"/>
          </a:p>
          <a:p>
            <a:pPr eaLnBrk="1" hangingPunct="1"/>
            <a:r>
              <a:rPr lang="en-US" dirty="0" smtClean="0"/>
              <a:t>in the ideological sphere the </a:t>
            </a:r>
            <a:r>
              <a:rPr lang="en-US" i="1" dirty="0" smtClean="0"/>
              <a:t>communitarian ideology </a:t>
            </a:r>
            <a:r>
              <a:rPr lang="en-US" dirty="0" smtClean="0"/>
              <a:t>dominates. It is expressed in the idea of priority of collective, public values over individual ones. We is over Me.</a:t>
            </a:r>
            <a:endParaRPr lang="ru-RU" dirty="0" smtClean="0"/>
          </a:p>
          <a:p>
            <a:pPr eaLnBrk="1" hangingPunct="1"/>
            <a:endParaRPr lang="ru-RU" dirty="0" smtClean="0"/>
          </a:p>
          <a:p>
            <a:pPr eaLnBrk="1" hangingPunct="1"/>
            <a:r>
              <a:rPr lang="en-US" dirty="0" smtClean="0"/>
              <a:t>Different basic institutions are connected in the Y-matrix:</a:t>
            </a:r>
          </a:p>
          <a:p>
            <a:pPr eaLnBrk="1" hangingPunct="1"/>
            <a:r>
              <a:rPr lang="en-US" dirty="0" smtClean="0"/>
              <a:t>in the economic sphere these are </a:t>
            </a:r>
            <a:r>
              <a:rPr lang="en-US" i="1" dirty="0" smtClean="0"/>
              <a:t>institutions of market economy</a:t>
            </a:r>
            <a:r>
              <a:rPr lang="en-US" dirty="0" smtClean="0"/>
              <a:t>; </a:t>
            </a:r>
            <a:endParaRPr lang="ru-RU" dirty="0" smtClean="0"/>
          </a:p>
          <a:p>
            <a:pPr eaLnBrk="1" hangingPunct="1"/>
            <a:r>
              <a:rPr lang="en-US" dirty="0" smtClean="0"/>
              <a:t>in the political sphere they correspond to </a:t>
            </a:r>
            <a:r>
              <a:rPr lang="en-US" i="1" dirty="0" smtClean="0"/>
              <a:t>institutions of federative political order</a:t>
            </a:r>
            <a:r>
              <a:rPr lang="en-US" dirty="0" smtClean="0"/>
              <a:t>;</a:t>
            </a:r>
            <a:endParaRPr lang="ru-RU"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Respectively, </a:t>
            </a:r>
            <a:r>
              <a:rPr lang="en-US" i="1" dirty="0" smtClean="0"/>
              <a:t>the ideology of </a:t>
            </a:r>
            <a:r>
              <a:rPr lang="en-US" i="1" dirty="0" err="1" smtClean="0"/>
              <a:t>subsidiarity</a:t>
            </a:r>
            <a:r>
              <a:rPr lang="en-US" dirty="0" smtClean="0"/>
              <a:t> dominates. What is the essence of </a:t>
            </a:r>
            <a:r>
              <a:rPr lang="en-US" dirty="0" err="1" smtClean="0"/>
              <a:t>subsidiarity</a:t>
            </a:r>
            <a:r>
              <a:rPr lang="en-US" dirty="0" smtClean="0"/>
              <a:t> idea? It proclaims the  subsidiary, subordinated character of collective values to individual ones. In this case Me or I  is over We. </a:t>
            </a:r>
            <a:endParaRPr lang="ru-RU" dirty="0" smtClean="0"/>
          </a:p>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You can see that X-matrix  looks like pure </a:t>
            </a:r>
            <a:r>
              <a:rPr lang="en-US" sz="1200" kern="1200" dirty="0" smtClean="0">
                <a:solidFill>
                  <a:schemeClr val="tx1"/>
                </a:solidFill>
                <a:latin typeface="Arial" charset="0"/>
                <a:ea typeface="Arial" charset="0"/>
                <a:cs typeface="Arial" charset="0"/>
              </a:rPr>
              <a:t>WITT-society ("We're In This Together”) and Y-matrix </a:t>
            </a:r>
            <a:r>
              <a:rPr lang="en-US" dirty="0" smtClean="0"/>
              <a:t>looks like pure YOYO- society (“You’re On Your Own”).</a:t>
            </a:r>
          </a:p>
          <a:p>
            <a:pPr eaLnBrk="1" hangingPunct="1"/>
            <a:endParaRPr lang="en-US" dirty="0" smtClean="0"/>
          </a:p>
          <a:p>
            <a:pPr eaLnBrk="1" hangingPunct="1"/>
            <a:r>
              <a:rPr lang="en-US" dirty="0" smtClean="0"/>
              <a:t>There is a bunch or set of institutions in economic, political and ideological spheres for each matrix. We won’t consider these institutions in details due to shortage of time. Therefore I skip the next three slides.</a:t>
            </a:r>
            <a:endParaRPr lang="ru-RU" dirty="0" smtClean="0"/>
          </a:p>
          <a:p>
            <a:pPr eaLnBrk="1" hangingPunct="1"/>
            <a:endParaRPr lang="ru-RU" dirty="0"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88DDD495-1D4F-45EF-9659-85F977D6947C}" type="slidenum">
              <a:rPr lang="ru-RU"/>
              <a:pPr/>
              <a:t>9</a:t>
            </a:fld>
            <a:endParaRPr lang="ru-RU"/>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ln/>
        </p:spPr>
        <p:txBody>
          <a:bodyPr/>
          <a:lstStyle/>
          <a:p>
            <a:pPr eaLnBrk="1" hangingPunct="1"/>
            <a:r>
              <a:rPr lang="en-CA" dirty="0" smtClean="0"/>
              <a:t>(There are sets of economic institutions for each matrix). </a:t>
            </a:r>
          </a:p>
          <a:p>
            <a:pPr eaLnBrk="1" hangingPunct="1"/>
            <a:endParaRPr lang="en-CA" dirty="0" smtClean="0"/>
          </a:p>
          <a:p>
            <a:pPr eaLnBrk="1" hangingPunct="1"/>
            <a:r>
              <a:rPr lang="en-US" dirty="0" smtClean="0"/>
              <a:t>First,  I present you different economic X- and Y-institutions and their common functions in the economic structure. We can see them in the table. </a:t>
            </a:r>
          </a:p>
          <a:p>
            <a:pPr eaLnBrk="1" hangingPunct="1"/>
            <a:r>
              <a:rPr lang="en-US" dirty="0" smtClean="0"/>
              <a:t>The first function of economic structure is to support property rights system for fixing of goods. For Y-economies, or market economies, the private property is such basic institution. In X-economies it is a supreme conditional ownership: the supreme level of hierarchy defines conditions of  possession and use of property objects  - land, buildings etc</a:t>
            </a:r>
          </a:p>
          <a:p>
            <a:pPr eaLnBrk="1" hangingPunct="1"/>
            <a:r>
              <a:rPr lang="en-US" dirty="0" smtClean="0"/>
              <a:t>The second function is tr</a:t>
            </a:r>
            <a:r>
              <a:rPr lang="en-US" sz="800" dirty="0" smtClean="0">
                <a:cs typeface="Times New Roman" charset="0"/>
              </a:rPr>
              <a:t>ansfer of goods. In Y-economies we have the institution of exchange (or buying-selling)</a:t>
            </a:r>
            <a:r>
              <a:rPr lang="en-US" dirty="0" smtClean="0"/>
              <a:t>. In X-economies it is r</a:t>
            </a:r>
            <a:r>
              <a:rPr lang="en-US" sz="800" dirty="0" smtClean="0">
                <a:cs typeface="Times New Roman" charset="0"/>
              </a:rPr>
              <a:t>edistribution or accumulation from the bottom to the center and then coordination on the top center level and distribution to lower levels. </a:t>
            </a:r>
          </a:p>
          <a:p>
            <a:pPr eaLnBrk="1" hangingPunct="1"/>
            <a:r>
              <a:rPr lang="en-US" sz="800" dirty="0" smtClean="0">
                <a:cs typeface="Times New Roman" charset="0"/>
              </a:rPr>
              <a:t>Thirdly,  institutions of interactions between economic agents are – cooperation in X-economy model and competition in Y-economy market model. </a:t>
            </a:r>
          </a:p>
          <a:p>
            <a:pPr eaLnBrk="1" hangingPunct="1"/>
            <a:r>
              <a:rPr lang="en-US" sz="800" dirty="0" smtClean="0">
                <a:cs typeface="Times New Roman" charset="0"/>
              </a:rPr>
              <a:t>Forth function is labor system organization. There is employed (unlimited term)</a:t>
            </a:r>
            <a:r>
              <a:rPr lang="ru-RU" sz="800" dirty="0" smtClean="0"/>
              <a:t> </a:t>
            </a:r>
            <a:r>
              <a:rPr lang="en-US" sz="800" dirty="0" smtClean="0">
                <a:cs typeface="Times New Roman" charset="0"/>
              </a:rPr>
              <a:t>labor institution in X-economy. L</a:t>
            </a:r>
            <a:r>
              <a:rPr lang="ru-RU" dirty="0" smtClean="0"/>
              <a:t>ifetime employment </a:t>
            </a:r>
            <a:r>
              <a:rPr lang="en-US" dirty="0" smtClean="0"/>
              <a:t>system in Japan is an example. In Y-economy there is c</a:t>
            </a:r>
            <a:r>
              <a:rPr lang="en-US" sz="800" dirty="0" smtClean="0">
                <a:cs typeface="Times New Roman" charset="0"/>
              </a:rPr>
              <a:t>ontract (short and medium term) labor. </a:t>
            </a:r>
          </a:p>
          <a:p>
            <a:pPr eaLnBrk="1" hangingPunct="1"/>
            <a:r>
              <a:rPr lang="en-US" sz="800" dirty="0" smtClean="0">
                <a:cs typeface="Times New Roman" charset="0"/>
              </a:rPr>
              <a:t>Lastly, there are feed-back institutions. Well-known profit maximization (or Y-efficiency) institution acts in market economy model, and cost limitation (or X-efficiency) institution acts in X-economic model. Harvey </a:t>
            </a:r>
            <a:r>
              <a:rPr lang="en-US" sz="800" dirty="0" err="1" smtClean="0">
                <a:cs typeface="Times New Roman" charset="0"/>
              </a:rPr>
              <a:t>Leibenstein</a:t>
            </a:r>
            <a:r>
              <a:rPr lang="en-US" sz="800" dirty="0" smtClean="0">
                <a:cs typeface="Times New Roman" charset="0"/>
              </a:rPr>
              <a:t> is the author of the X-efficiency theory.</a:t>
            </a:r>
            <a:endParaRPr lang="ru-RU" sz="800" dirty="0" smtClean="0">
              <a:cs typeface="Times New Roman"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319088" y="1752600"/>
            <a:ext cx="8824912" cy="5129213"/>
            <a:chOff x="201" y="1104"/>
            <a:chExt cx="5559" cy="3231"/>
          </a:xfrm>
        </p:grpSpPr>
        <p:sp>
          <p:nvSpPr>
            <p:cNvPr id="5" name="Freeform 3"/>
            <p:cNvSpPr>
              <a:spLocks/>
            </p:cNvSpPr>
            <p:nvPr/>
          </p:nvSpPr>
          <p:spPr bwMode="ltGray">
            <a:xfrm>
              <a:off x="210" y="1104"/>
              <a:ext cx="5550" cy="3216"/>
            </a:xfrm>
            <a:custGeom>
              <a:avLst/>
              <a:gdLst/>
              <a:ahLst/>
              <a:cxnLst>
                <a:cxn ang="0">
                  <a:pos x="335" y="0"/>
                </a:cxn>
                <a:cxn ang="0">
                  <a:pos x="333" y="1290"/>
                </a:cxn>
                <a:cxn ang="0">
                  <a:pos x="0" y="1290"/>
                </a:cxn>
                <a:cxn ang="0">
                  <a:pos x="6" y="3210"/>
                </a:cxn>
                <a:cxn ang="0">
                  <a:pos x="5550" y="3216"/>
                </a:cxn>
                <a:cxn ang="0">
                  <a:pos x="5550" y="0"/>
                </a:cxn>
                <a:cxn ang="0">
                  <a:pos x="335" y="0"/>
                </a:cxn>
                <a:cxn ang="0">
                  <a:pos x="335" y="0"/>
                </a:cxn>
              </a:cxnLst>
              <a:rect l="0" t="0" r="r" b="b"/>
              <a:pathLst>
                <a:path w="5550" h="3216">
                  <a:moveTo>
                    <a:pt x="335" y="0"/>
                  </a:moveTo>
                  <a:lnTo>
                    <a:pt x="333" y="1290"/>
                  </a:lnTo>
                  <a:lnTo>
                    <a:pt x="0" y="1290"/>
                  </a:lnTo>
                  <a:lnTo>
                    <a:pt x="6" y="3210"/>
                  </a:lnTo>
                  <a:lnTo>
                    <a:pt x="5550" y="3216"/>
                  </a:lnTo>
                  <a:lnTo>
                    <a:pt x="5550" y="0"/>
                  </a:lnTo>
                  <a:lnTo>
                    <a:pt x="335" y="0"/>
                  </a:lnTo>
                  <a:lnTo>
                    <a:pt x="335" y="0"/>
                  </a:lnTo>
                  <a:close/>
                </a:path>
              </a:pathLst>
            </a:custGeom>
            <a:solidFill>
              <a:schemeClr val="bg2">
                <a:alpha val="39999"/>
              </a:schemeClr>
            </a:solidFill>
            <a:ln w="9525">
              <a:noFill/>
              <a:round/>
              <a:headEnd/>
              <a:tailEnd/>
            </a:ln>
          </p:spPr>
          <p:txBody>
            <a:bodyPr/>
            <a:lstStyle/>
            <a:p>
              <a:endParaRPr lang="en-US"/>
            </a:p>
          </p:txBody>
        </p:sp>
        <p:sp>
          <p:nvSpPr>
            <p:cNvPr id="6" name="Freeform 4"/>
            <p:cNvSpPr>
              <a:spLocks/>
            </p:cNvSpPr>
            <p:nvPr/>
          </p:nvSpPr>
          <p:spPr bwMode="ltGray">
            <a:xfrm>
              <a:off x="528" y="2400"/>
              <a:ext cx="5232" cy="1920"/>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endParaRPr lang="en-US"/>
            </a:p>
          </p:txBody>
        </p:sp>
        <p:sp>
          <p:nvSpPr>
            <p:cNvPr id="7" name="Freeform 5"/>
            <p:cNvSpPr>
              <a:spLocks/>
            </p:cNvSpPr>
            <p:nvPr/>
          </p:nvSpPr>
          <p:spPr bwMode="ltGray">
            <a:xfrm>
              <a:off x="201" y="2377"/>
              <a:ext cx="3455"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endParaRPr lang="en-US"/>
            </a:p>
          </p:txBody>
        </p:sp>
        <p:sp>
          <p:nvSpPr>
            <p:cNvPr id="8" name="Freeform 6"/>
            <p:cNvSpPr>
              <a:spLocks/>
            </p:cNvSpPr>
            <p:nvPr/>
          </p:nvSpPr>
          <p:spPr bwMode="ltGray">
            <a:xfrm>
              <a:off x="528" y="1104"/>
              <a:ext cx="4894"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endParaRPr lang="en-US"/>
            </a:p>
          </p:txBody>
        </p:sp>
        <p:sp>
          <p:nvSpPr>
            <p:cNvPr id="9" name="Freeform 7"/>
            <p:cNvSpPr>
              <a:spLocks/>
            </p:cNvSpPr>
            <p:nvPr/>
          </p:nvSpPr>
          <p:spPr bwMode="ltGray">
            <a:xfrm>
              <a:off x="201" y="2377"/>
              <a:ext cx="30" cy="1958"/>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endParaRPr lang="en-US"/>
            </a:p>
          </p:txBody>
        </p:sp>
        <p:sp>
          <p:nvSpPr>
            <p:cNvPr id="10" name="Freeform 8"/>
            <p:cNvSpPr>
              <a:spLocks/>
            </p:cNvSpPr>
            <p:nvPr/>
          </p:nvSpPr>
          <p:spPr bwMode="ltGray">
            <a:xfrm>
              <a:off x="528" y="1104"/>
              <a:ext cx="29" cy="322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endParaRPr lang="en-US"/>
            </a:p>
          </p:txBody>
        </p:sp>
      </p:grpSp>
      <p:sp>
        <p:nvSpPr>
          <p:cNvPr id="41993" name="Rectangle 9"/>
          <p:cNvSpPr>
            <a:spLocks noGrp="1" noChangeArrowheads="1"/>
          </p:cNvSpPr>
          <p:nvPr>
            <p:ph type="ctrTitle" sz="quarter"/>
          </p:nvPr>
        </p:nvSpPr>
        <p:spPr>
          <a:xfrm>
            <a:off x="990600" y="1905000"/>
            <a:ext cx="7772400" cy="1736725"/>
          </a:xfrm>
        </p:spPr>
        <p:txBody>
          <a:bodyPr anchor="t"/>
          <a:lstStyle>
            <a:lvl1pPr>
              <a:defRPr sz="5400"/>
            </a:lvl1pPr>
          </a:lstStyle>
          <a:p>
            <a:r>
              <a:rPr lang="ru-RU"/>
              <a:t>Образец заголовка</a:t>
            </a:r>
          </a:p>
        </p:txBody>
      </p:sp>
      <p:sp>
        <p:nvSpPr>
          <p:cNvPr id="41994" name="Rectangle 10"/>
          <p:cNvSpPr>
            <a:spLocks noGrp="1" noChangeArrowheads="1"/>
          </p:cNvSpPr>
          <p:nvPr>
            <p:ph type="subTitle" sz="quarter" idx="1"/>
          </p:nvPr>
        </p:nvSpPr>
        <p:spPr>
          <a:xfrm>
            <a:off x="990600" y="3962400"/>
            <a:ext cx="6781800" cy="1752600"/>
          </a:xfrm>
        </p:spPr>
        <p:txBody>
          <a:bodyPr/>
          <a:lstStyle>
            <a:lvl1pPr marL="0" indent="0">
              <a:buFont typeface="Wingdings" pitchFamily="2" charset="2"/>
              <a:buNone/>
              <a:defRPr/>
            </a:lvl1pPr>
          </a:lstStyle>
          <a:p>
            <a:r>
              <a:rPr lang="ru-RU"/>
              <a:t>Образец подзаголовка</a:t>
            </a:r>
          </a:p>
        </p:txBody>
      </p:sp>
      <p:sp>
        <p:nvSpPr>
          <p:cNvPr id="11" name="Rectangle 11"/>
          <p:cNvSpPr>
            <a:spLocks noGrp="1" noChangeArrowheads="1"/>
          </p:cNvSpPr>
          <p:nvPr>
            <p:ph type="dt" sz="quarter" idx="10"/>
          </p:nvPr>
        </p:nvSpPr>
        <p:spPr>
          <a:xfrm>
            <a:off x="990600" y="6245225"/>
            <a:ext cx="1901825" cy="476250"/>
          </a:xfrm>
        </p:spPr>
        <p:txBody>
          <a:bodyPr/>
          <a:lstStyle>
            <a:lvl1pPr>
              <a:defRPr/>
            </a:lvl1pPr>
          </a:lstStyle>
          <a:p>
            <a:endParaRPr lang="en-US"/>
          </a:p>
        </p:txBody>
      </p:sp>
      <p:sp>
        <p:nvSpPr>
          <p:cNvPr id="12" name="Rectangle 12"/>
          <p:cNvSpPr>
            <a:spLocks noGrp="1" noChangeArrowheads="1"/>
          </p:cNvSpPr>
          <p:nvPr>
            <p:ph type="ftr" sz="quarter" idx="11"/>
          </p:nvPr>
        </p:nvSpPr>
        <p:spPr>
          <a:xfrm>
            <a:off x="3468688" y="6245225"/>
            <a:ext cx="2895600" cy="476250"/>
          </a:xfrm>
        </p:spPr>
        <p:txBody>
          <a:bodyPr/>
          <a:lstStyle>
            <a:lvl1pPr>
              <a:defRPr/>
            </a:lvl1pPr>
          </a:lstStyle>
          <a:p>
            <a:r>
              <a:rPr lang="en-US" smtClean="0"/>
              <a:t>AFIT, Houston, Texas, April 2012</a:t>
            </a:r>
            <a:endParaRPr lang="ru-RU"/>
          </a:p>
        </p:txBody>
      </p:sp>
      <p:sp>
        <p:nvSpPr>
          <p:cNvPr id="13" name="Rectangle 13"/>
          <p:cNvSpPr>
            <a:spLocks noGrp="1" noChangeArrowheads="1"/>
          </p:cNvSpPr>
          <p:nvPr>
            <p:ph type="sldNum" sz="quarter" idx="12"/>
          </p:nvPr>
        </p:nvSpPr>
        <p:spPr/>
        <p:txBody>
          <a:bodyPr/>
          <a:lstStyle>
            <a:lvl1pPr>
              <a:defRPr/>
            </a:lvl1pPr>
          </a:lstStyle>
          <a:p>
            <a:fld id="{65D511C4-4A88-4E04-8C6C-FAE7751E2FA7}" type="slidenum">
              <a:rPr lang="ru-RU"/>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1"/>
          <p:cNvSpPr>
            <a:spLocks noGrp="1" noChangeArrowheads="1"/>
          </p:cNvSpPr>
          <p:nvPr>
            <p:ph type="dt" sz="half" idx="10"/>
          </p:nvPr>
        </p:nvSpPr>
        <p:spPr>
          <a:ln/>
        </p:spPr>
        <p:txBody>
          <a:bodyPr/>
          <a:lstStyle>
            <a:lvl1pPr>
              <a:defRPr/>
            </a:lvl1pPr>
          </a:lstStyle>
          <a:p>
            <a:endParaRPr lang="en-US"/>
          </a:p>
        </p:txBody>
      </p:sp>
      <p:sp>
        <p:nvSpPr>
          <p:cNvPr id="5" name="Rectangle 12"/>
          <p:cNvSpPr>
            <a:spLocks noGrp="1" noChangeArrowheads="1"/>
          </p:cNvSpPr>
          <p:nvPr>
            <p:ph type="ftr" sz="quarter" idx="11"/>
          </p:nvPr>
        </p:nvSpPr>
        <p:spPr>
          <a:ln/>
        </p:spPr>
        <p:txBody>
          <a:bodyPr/>
          <a:lstStyle>
            <a:lvl1pPr>
              <a:defRPr/>
            </a:lvl1pPr>
          </a:lstStyle>
          <a:p>
            <a:r>
              <a:rPr lang="en-US" smtClean="0"/>
              <a:t>AFIT, Houston, Texas, April 2012</a:t>
            </a:r>
            <a:endParaRPr lang="ru-RU"/>
          </a:p>
        </p:txBody>
      </p:sp>
      <p:sp>
        <p:nvSpPr>
          <p:cNvPr id="6" name="Rectangle 13"/>
          <p:cNvSpPr>
            <a:spLocks noGrp="1" noChangeArrowheads="1"/>
          </p:cNvSpPr>
          <p:nvPr>
            <p:ph type="sldNum" sz="quarter" idx="12"/>
          </p:nvPr>
        </p:nvSpPr>
        <p:spPr>
          <a:ln/>
        </p:spPr>
        <p:txBody>
          <a:bodyPr/>
          <a:lstStyle>
            <a:lvl1pPr>
              <a:defRPr/>
            </a:lvl1pPr>
          </a:lstStyle>
          <a:p>
            <a:fld id="{C18C9312-6170-4777-8B7E-D3B559BA132D}" type="slidenum">
              <a:rPr lang="ru-RU"/>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48463" y="244475"/>
            <a:ext cx="2097087"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44475"/>
            <a:ext cx="6138863"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1"/>
          <p:cNvSpPr>
            <a:spLocks noGrp="1" noChangeArrowheads="1"/>
          </p:cNvSpPr>
          <p:nvPr>
            <p:ph type="dt" sz="half" idx="10"/>
          </p:nvPr>
        </p:nvSpPr>
        <p:spPr>
          <a:ln/>
        </p:spPr>
        <p:txBody>
          <a:bodyPr/>
          <a:lstStyle>
            <a:lvl1pPr>
              <a:defRPr/>
            </a:lvl1pPr>
          </a:lstStyle>
          <a:p>
            <a:endParaRPr lang="en-US"/>
          </a:p>
        </p:txBody>
      </p:sp>
      <p:sp>
        <p:nvSpPr>
          <p:cNvPr id="5" name="Rectangle 12"/>
          <p:cNvSpPr>
            <a:spLocks noGrp="1" noChangeArrowheads="1"/>
          </p:cNvSpPr>
          <p:nvPr>
            <p:ph type="ftr" sz="quarter" idx="11"/>
          </p:nvPr>
        </p:nvSpPr>
        <p:spPr>
          <a:ln/>
        </p:spPr>
        <p:txBody>
          <a:bodyPr/>
          <a:lstStyle>
            <a:lvl1pPr>
              <a:defRPr/>
            </a:lvl1pPr>
          </a:lstStyle>
          <a:p>
            <a:r>
              <a:rPr lang="en-US" smtClean="0"/>
              <a:t>AFIT, Houston, Texas, April 2012</a:t>
            </a:r>
            <a:endParaRPr lang="ru-RU"/>
          </a:p>
        </p:txBody>
      </p:sp>
      <p:sp>
        <p:nvSpPr>
          <p:cNvPr id="6" name="Rectangle 13"/>
          <p:cNvSpPr>
            <a:spLocks noGrp="1" noChangeArrowheads="1"/>
          </p:cNvSpPr>
          <p:nvPr>
            <p:ph type="sldNum" sz="quarter" idx="12"/>
          </p:nvPr>
        </p:nvSpPr>
        <p:spPr>
          <a:ln/>
        </p:spPr>
        <p:txBody>
          <a:bodyPr/>
          <a:lstStyle>
            <a:lvl1pPr>
              <a:defRPr/>
            </a:lvl1pPr>
          </a:lstStyle>
          <a:p>
            <a:fld id="{9FCE1303-9E2D-4C71-B018-0B01E768F70C}" type="slidenum">
              <a:rPr lang="ru-RU"/>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OverObj" preserve="1">
  <p:cSld name="Заголовок и текст над объект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44475"/>
            <a:ext cx="8385175" cy="1431925"/>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838200" y="1905000"/>
            <a:ext cx="8007350" cy="20193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838200" y="4076700"/>
            <a:ext cx="8007350" cy="20193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1"/>
          <p:cNvSpPr>
            <a:spLocks noGrp="1" noChangeArrowheads="1"/>
          </p:cNvSpPr>
          <p:nvPr>
            <p:ph type="dt" sz="half" idx="10"/>
          </p:nvPr>
        </p:nvSpPr>
        <p:spPr>
          <a:ln/>
        </p:spPr>
        <p:txBody>
          <a:bodyPr/>
          <a:lstStyle>
            <a:lvl1pPr>
              <a:defRPr/>
            </a:lvl1pPr>
          </a:lstStyle>
          <a:p>
            <a:endParaRPr lang="en-US"/>
          </a:p>
        </p:txBody>
      </p:sp>
      <p:sp>
        <p:nvSpPr>
          <p:cNvPr id="6" name="Rectangle 12"/>
          <p:cNvSpPr>
            <a:spLocks noGrp="1" noChangeArrowheads="1"/>
          </p:cNvSpPr>
          <p:nvPr>
            <p:ph type="ftr" sz="quarter" idx="11"/>
          </p:nvPr>
        </p:nvSpPr>
        <p:spPr>
          <a:ln/>
        </p:spPr>
        <p:txBody>
          <a:bodyPr/>
          <a:lstStyle>
            <a:lvl1pPr>
              <a:defRPr/>
            </a:lvl1pPr>
          </a:lstStyle>
          <a:p>
            <a:r>
              <a:rPr lang="en-US" smtClean="0"/>
              <a:t>AFIT, Houston, Texas, April 2012</a:t>
            </a:r>
            <a:endParaRPr lang="ru-RU"/>
          </a:p>
        </p:txBody>
      </p:sp>
      <p:sp>
        <p:nvSpPr>
          <p:cNvPr id="7" name="Rectangle 13"/>
          <p:cNvSpPr>
            <a:spLocks noGrp="1" noChangeArrowheads="1"/>
          </p:cNvSpPr>
          <p:nvPr>
            <p:ph type="sldNum" sz="quarter" idx="12"/>
          </p:nvPr>
        </p:nvSpPr>
        <p:spPr>
          <a:ln/>
        </p:spPr>
        <p:txBody>
          <a:bodyPr/>
          <a:lstStyle>
            <a:lvl1pPr>
              <a:defRPr/>
            </a:lvl1pPr>
          </a:lstStyle>
          <a:p>
            <a:fld id="{72041B5E-BF91-4F0C-ACC3-C514F7036090}" type="slidenum">
              <a:rPr lang="ru-RU"/>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44475"/>
            <a:ext cx="8385175" cy="1431925"/>
          </a:xfrm>
        </p:spPr>
        <p:txBody>
          <a:bodyPr/>
          <a:lstStyle/>
          <a:p>
            <a:r>
              <a:rPr lang="ru-RU" smtClean="0"/>
              <a:t>Образец заголовка</a:t>
            </a:r>
            <a:endParaRPr lang="ru-RU"/>
          </a:p>
        </p:txBody>
      </p:sp>
      <p:sp>
        <p:nvSpPr>
          <p:cNvPr id="3" name="Таблица 2"/>
          <p:cNvSpPr>
            <a:spLocks noGrp="1"/>
          </p:cNvSpPr>
          <p:nvPr>
            <p:ph type="tbl" idx="1"/>
          </p:nvPr>
        </p:nvSpPr>
        <p:spPr>
          <a:xfrm>
            <a:off x="838200" y="1905000"/>
            <a:ext cx="8007350" cy="4191000"/>
          </a:xfrm>
        </p:spPr>
        <p:txBody>
          <a:bodyPr/>
          <a:lstStyle/>
          <a:p>
            <a:pPr lvl="0"/>
            <a:endParaRPr lang="ru-RU" noProof="0" smtClean="0"/>
          </a:p>
        </p:txBody>
      </p:sp>
      <p:sp>
        <p:nvSpPr>
          <p:cNvPr id="4" name="Rectangle 11"/>
          <p:cNvSpPr>
            <a:spLocks noGrp="1" noChangeArrowheads="1"/>
          </p:cNvSpPr>
          <p:nvPr>
            <p:ph type="dt" sz="half" idx="10"/>
          </p:nvPr>
        </p:nvSpPr>
        <p:spPr>
          <a:ln/>
        </p:spPr>
        <p:txBody>
          <a:bodyPr/>
          <a:lstStyle>
            <a:lvl1pPr>
              <a:defRPr/>
            </a:lvl1pPr>
          </a:lstStyle>
          <a:p>
            <a:endParaRPr lang="en-US"/>
          </a:p>
        </p:txBody>
      </p:sp>
      <p:sp>
        <p:nvSpPr>
          <p:cNvPr id="5" name="Rectangle 12"/>
          <p:cNvSpPr>
            <a:spLocks noGrp="1" noChangeArrowheads="1"/>
          </p:cNvSpPr>
          <p:nvPr>
            <p:ph type="ftr" sz="quarter" idx="11"/>
          </p:nvPr>
        </p:nvSpPr>
        <p:spPr>
          <a:ln/>
        </p:spPr>
        <p:txBody>
          <a:bodyPr/>
          <a:lstStyle>
            <a:lvl1pPr>
              <a:defRPr/>
            </a:lvl1pPr>
          </a:lstStyle>
          <a:p>
            <a:r>
              <a:rPr lang="en-US" smtClean="0"/>
              <a:t>AFIT, Houston, Texas, April 2012</a:t>
            </a:r>
            <a:endParaRPr lang="ru-RU"/>
          </a:p>
        </p:txBody>
      </p:sp>
      <p:sp>
        <p:nvSpPr>
          <p:cNvPr id="6" name="Rectangle 13"/>
          <p:cNvSpPr>
            <a:spLocks noGrp="1" noChangeArrowheads="1"/>
          </p:cNvSpPr>
          <p:nvPr>
            <p:ph type="sldNum" sz="quarter" idx="12"/>
          </p:nvPr>
        </p:nvSpPr>
        <p:spPr>
          <a:ln/>
        </p:spPr>
        <p:txBody>
          <a:bodyPr/>
          <a:lstStyle>
            <a:lvl1pPr>
              <a:defRPr/>
            </a:lvl1pPr>
          </a:lstStyle>
          <a:p>
            <a:fld id="{84C2C689-375C-49B0-A18D-A7086F2FD9EC}" type="slidenum">
              <a:rPr lang="ru-RU"/>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OverTx">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endParaRPr lang="en-US"/>
          </a:p>
        </p:txBody>
      </p:sp>
      <p:sp>
        <p:nvSpPr>
          <p:cNvPr id="6" name="Rectangle 12"/>
          <p:cNvSpPr>
            <a:spLocks noGrp="1" noChangeArrowheads="1"/>
          </p:cNvSpPr>
          <p:nvPr>
            <p:ph type="ftr" sz="quarter" idx="11"/>
          </p:nvPr>
        </p:nvSpPr>
        <p:spPr>
          <a:ln/>
        </p:spPr>
        <p:txBody>
          <a:bodyPr/>
          <a:lstStyle>
            <a:lvl1pPr>
              <a:defRPr/>
            </a:lvl1pPr>
          </a:lstStyle>
          <a:p>
            <a:r>
              <a:rPr lang="en-US" smtClean="0"/>
              <a:t>AFIT, Houston, Texas, April 2012</a:t>
            </a:r>
            <a:endParaRPr lang="ru-RU"/>
          </a:p>
        </p:txBody>
      </p:sp>
      <p:sp>
        <p:nvSpPr>
          <p:cNvPr id="7" name="Rectangle 13"/>
          <p:cNvSpPr>
            <a:spLocks noGrp="1" noChangeArrowheads="1"/>
          </p:cNvSpPr>
          <p:nvPr>
            <p:ph type="sldNum" sz="quarter" idx="12"/>
          </p:nvPr>
        </p:nvSpPr>
        <p:spPr>
          <a:ln/>
        </p:spPr>
        <p:txBody>
          <a:bodyPr/>
          <a:lstStyle>
            <a:lvl1pPr>
              <a:defRPr/>
            </a:lvl1pPr>
          </a:lstStyle>
          <a:p>
            <a:fld id="{E0BF3FFD-2CA9-4CAF-A496-FC4D677C06AA}"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1"/>
          <p:cNvSpPr>
            <a:spLocks noGrp="1" noChangeArrowheads="1"/>
          </p:cNvSpPr>
          <p:nvPr>
            <p:ph type="dt" sz="half" idx="10"/>
          </p:nvPr>
        </p:nvSpPr>
        <p:spPr>
          <a:ln/>
        </p:spPr>
        <p:txBody>
          <a:bodyPr/>
          <a:lstStyle>
            <a:lvl1pPr>
              <a:defRPr/>
            </a:lvl1pPr>
          </a:lstStyle>
          <a:p>
            <a:endParaRPr lang="en-US"/>
          </a:p>
        </p:txBody>
      </p:sp>
      <p:sp>
        <p:nvSpPr>
          <p:cNvPr id="5" name="Rectangle 12"/>
          <p:cNvSpPr>
            <a:spLocks noGrp="1" noChangeArrowheads="1"/>
          </p:cNvSpPr>
          <p:nvPr>
            <p:ph type="ftr" sz="quarter" idx="11"/>
          </p:nvPr>
        </p:nvSpPr>
        <p:spPr>
          <a:ln/>
        </p:spPr>
        <p:txBody>
          <a:bodyPr/>
          <a:lstStyle>
            <a:lvl1pPr>
              <a:defRPr/>
            </a:lvl1pPr>
          </a:lstStyle>
          <a:p>
            <a:r>
              <a:rPr lang="en-US" smtClean="0"/>
              <a:t>AFIT, Houston, Texas, April 2012</a:t>
            </a:r>
            <a:endParaRPr lang="ru-RU"/>
          </a:p>
        </p:txBody>
      </p:sp>
      <p:sp>
        <p:nvSpPr>
          <p:cNvPr id="6" name="Rectangle 13"/>
          <p:cNvSpPr>
            <a:spLocks noGrp="1" noChangeArrowheads="1"/>
          </p:cNvSpPr>
          <p:nvPr>
            <p:ph type="sldNum" sz="quarter" idx="12"/>
          </p:nvPr>
        </p:nvSpPr>
        <p:spPr>
          <a:ln/>
        </p:spPr>
        <p:txBody>
          <a:bodyPr/>
          <a:lstStyle>
            <a:lvl1pPr>
              <a:defRPr/>
            </a:lvl1pPr>
          </a:lstStyle>
          <a:p>
            <a:fld id="{F0F6A1DC-6B07-4F78-8D83-D245AE6C3386}" type="slidenum">
              <a:rPr lang="ru-RU"/>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11"/>
          <p:cNvSpPr>
            <a:spLocks noGrp="1" noChangeArrowheads="1"/>
          </p:cNvSpPr>
          <p:nvPr>
            <p:ph type="dt" sz="half" idx="10"/>
          </p:nvPr>
        </p:nvSpPr>
        <p:spPr>
          <a:ln/>
        </p:spPr>
        <p:txBody>
          <a:bodyPr/>
          <a:lstStyle>
            <a:lvl1pPr>
              <a:defRPr/>
            </a:lvl1pPr>
          </a:lstStyle>
          <a:p>
            <a:endParaRPr lang="en-US"/>
          </a:p>
        </p:txBody>
      </p:sp>
      <p:sp>
        <p:nvSpPr>
          <p:cNvPr id="5" name="Rectangle 12"/>
          <p:cNvSpPr>
            <a:spLocks noGrp="1" noChangeArrowheads="1"/>
          </p:cNvSpPr>
          <p:nvPr>
            <p:ph type="ftr" sz="quarter" idx="11"/>
          </p:nvPr>
        </p:nvSpPr>
        <p:spPr>
          <a:ln/>
        </p:spPr>
        <p:txBody>
          <a:bodyPr/>
          <a:lstStyle>
            <a:lvl1pPr>
              <a:defRPr/>
            </a:lvl1pPr>
          </a:lstStyle>
          <a:p>
            <a:r>
              <a:rPr lang="en-US" smtClean="0"/>
              <a:t>AFIT, Houston, Texas, April 2012</a:t>
            </a:r>
            <a:endParaRPr lang="ru-RU"/>
          </a:p>
        </p:txBody>
      </p:sp>
      <p:sp>
        <p:nvSpPr>
          <p:cNvPr id="6" name="Rectangle 13"/>
          <p:cNvSpPr>
            <a:spLocks noGrp="1" noChangeArrowheads="1"/>
          </p:cNvSpPr>
          <p:nvPr>
            <p:ph type="sldNum" sz="quarter" idx="12"/>
          </p:nvPr>
        </p:nvSpPr>
        <p:spPr>
          <a:ln/>
        </p:spPr>
        <p:txBody>
          <a:bodyPr/>
          <a:lstStyle>
            <a:lvl1pPr>
              <a:defRPr/>
            </a:lvl1pPr>
          </a:lstStyle>
          <a:p>
            <a:fld id="{35E6EF9A-8EF4-47C1-AACD-9F5EEA4ACFA7}" type="slidenum">
              <a:rPr lang="ru-RU"/>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838200"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918075" y="1905000"/>
            <a:ext cx="3927475"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1"/>
          <p:cNvSpPr>
            <a:spLocks noGrp="1" noChangeArrowheads="1"/>
          </p:cNvSpPr>
          <p:nvPr>
            <p:ph type="dt" sz="half" idx="10"/>
          </p:nvPr>
        </p:nvSpPr>
        <p:spPr>
          <a:ln/>
        </p:spPr>
        <p:txBody>
          <a:bodyPr/>
          <a:lstStyle>
            <a:lvl1pPr>
              <a:defRPr/>
            </a:lvl1pPr>
          </a:lstStyle>
          <a:p>
            <a:endParaRPr lang="en-US"/>
          </a:p>
        </p:txBody>
      </p:sp>
      <p:sp>
        <p:nvSpPr>
          <p:cNvPr id="6" name="Rectangle 12"/>
          <p:cNvSpPr>
            <a:spLocks noGrp="1" noChangeArrowheads="1"/>
          </p:cNvSpPr>
          <p:nvPr>
            <p:ph type="ftr" sz="quarter" idx="11"/>
          </p:nvPr>
        </p:nvSpPr>
        <p:spPr>
          <a:ln/>
        </p:spPr>
        <p:txBody>
          <a:bodyPr/>
          <a:lstStyle>
            <a:lvl1pPr>
              <a:defRPr/>
            </a:lvl1pPr>
          </a:lstStyle>
          <a:p>
            <a:r>
              <a:rPr lang="en-US" smtClean="0"/>
              <a:t>AFIT, Houston, Texas, April 2012</a:t>
            </a:r>
            <a:endParaRPr lang="ru-RU"/>
          </a:p>
        </p:txBody>
      </p:sp>
      <p:sp>
        <p:nvSpPr>
          <p:cNvPr id="7" name="Rectangle 13"/>
          <p:cNvSpPr>
            <a:spLocks noGrp="1" noChangeArrowheads="1"/>
          </p:cNvSpPr>
          <p:nvPr>
            <p:ph type="sldNum" sz="quarter" idx="12"/>
          </p:nvPr>
        </p:nvSpPr>
        <p:spPr>
          <a:ln/>
        </p:spPr>
        <p:txBody>
          <a:bodyPr/>
          <a:lstStyle>
            <a:lvl1pPr>
              <a:defRPr/>
            </a:lvl1pPr>
          </a:lstStyle>
          <a:p>
            <a:fld id="{F2AF7B67-4745-4A53-A79F-B1D66F7B6258}" type="slidenum">
              <a:rPr lang="ru-RU"/>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11"/>
          <p:cNvSpPr>
            <a:spLocks noGrp="1" noChangeArrowheads="1"/>
          </p:cNvSpPr>
          <p:nvPr>
            <p:ph type="dt" sz="half" idx="10"/>
          </p:nvPr>
        </p:nvSpPr>
        <p:spPr>
          <a:ln/>
        </p:spPr>
        <p:txBody>
          <a:bodyPr/>
          <a:lstStyle>
            <a:lvl1pPr>
              <a:defRPr/>
            </a:lvl1pPr>
          </a:lstStyle>
          <a:p>
            <a:endParaRPr lang="en-US"/>
          </a:p>
        </p:txBody>
      </p:sp>
      <p:sp>
        <p:nvSpPr>
          <p:cNvPr id="8" name="Rectangle 12"/>
          <p:cNvSpPr>
            <a:spLocks noGrp="1" noChangeArrowheads="1"/>
          </p:cNvSpPr>
          <p:nvPr>
            <p:ph type="ftr" sz="quarter" idx="11"/>
          </p:nvPr>
        </p:nvSpPr>
        <p:spPr>
          <a:ln/>
        </p:spPr>
        <p:txBody>
          <a:bodyPr/>
          <a:lstStyle>
            <a:lvl1pPr>
              <a:defRPr/>
            </a:lvl1pPr>
          </a:lstStyle>
          <a:p>
            <a:r>
              <a:rPr lang="en-US" smtClean="0"/>
              <a:t>AFIT, Houston, Texas, April 2012</a:t>
            </a:r>
            <a:endParaRPr lang="ru-RU"/>
          </a:p>
        </p:txBody>
      </p:sp>
      <p:sp>
        <p:nvSpPr>
          <p:cNvPr id="9" name="Rectangle 13"/>
          <p:cNvSpPr>
            <a:spLocks noGrp="1" noChangeArrowheads="1"/>
          </p:cNvSpPr>
          <p:nvPr>
            <p:ph type="sldNum" sz="quarter" idx="12"/>
          </p:nvPr>
        </p:nvSpPr>
        <p:spPr>
          <a:ln/>
        </p:spPr>
        <p:txBody>
          <a:bodyPr/>
          <a:lstStyle>
            <a:lvl1pPr>
              <a:defRPr/>
            </a:lvl1pPr>
          </a:lstStyle>
          <a:p>
            <a:fld id="{E5AAAF06-8270-44EB-B79B-2BEC3889F341}" type="slidenum">
              <a:rPr lang="ru-RU"/>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11"/>
          <p:cNvSpPr>
            <a:spLocks noGrp="1" noChangeArrowheads="1"/>
          </p:cNvSpPr>
          <p:nvPr>
            <p:ph type="dt" sz="half" idx="10"/>
          </p:nvPr>
        </p:nvSpPr>
        <p:spPr>
          <a:ln/>
        </p:spPr>
        <p:txBody>
          <a:bodyPr/>
          <a:lstStyle>
            <a:lvl1pPr>
              <a:defRPr/>
            </a:lvl1pPr>
          </a:lstStyle>
          <a:p>
            <a:endParaRPr lang="en-US"/>
          </a:p>
        </p:txBody>
      </p:sp>
      <p:sp>
        <p:nvSpPr>
          <p:cNvPr id="4" name="Rectangle 12"/>
          <p:cNvSpPr>
            <a:spLocks noGrp="1" noChangeArrowheads="1"/>
          </p:cNvSpPr>
          <p:nvPr>
            <p:ph type="ftr" sz="quarter" idx="11"/>
          </p:nvPr>
        </p:nvSpPr>
        <p:spPr>
          <a:ln/>
        </p:spPr>
        <p:txBody>
          <a:bodyPr/>
          <a:lstStyle>
            <a:lvl1pPr>
              <a:defRPr/>
            </a:lvl1pPr>
          </a:lstStyle>
          <a:p>
            <a:r>
              <a:rPr lang="en-US" smtClean="0"/>
              <a:t>AFIT, Houston, Texas, April 2012</a:t>
            </a:r>
            <a:endParaRPr lang="ru-RU"/>
          </a:p>
        </p:txBody>
      </p:sp>
      <p:sp>
        <p:nvSpPr>
          <p:cNvPr id="5" name="Rectangle 13"/>
          <p:cNvSpPr>
            <a:spLocks noGrp="1" noChangeArrowheads="1"/>
          </p:cNvSpPr>
          <p:nvPr>
            <p:ph type="sldNum" sz="quarter" idx="12"/>
          </p:nvPr>
        </p:nvSpPr>
        <p:spPr>
          <a:ln/>
        </p:spPr>
        <p:txBody>
          <a:bodyPr/>
          <a:lstStyle>
            <a:lvl1pPr>
              <a:defRPr/>
            </a:lvl1pPr>
          </a:lstStyle>
          <a:p>
            <a:fld id="{28CE4674-4489-494F-B071-B36B25E1CC83}" type="slidenum">
              <a:rPr lang="ru-RU"/>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endParaRPr lang="en-US"/>
          </a:p>
        </p:txBody>
      </p:sp>
      <p:sp>
        <p:nvSpPr>
          <p:cNvPr id="3" name="Rectangle 12"/>
          <p:cNvSpPr>
            <a:spLocks noGrp="1" noChangeArrowheads="1"/>
          </p:cNvSpPr>
          <p:nvPr>
            <p:ph type="ftr" sz="quarter" idx="11"/>
          </p:nvPr>
        </p:nvSpPr>
        <p:spPr>
          <a:ln/>
        </p:spPr>
        <p:txBody>
          <a:bodyPr/>
          <a:lstStyle>
            <a:lvl1pPr>
              <a:defRPr/>
            </a:lvl1pPr>
          </a:lstStyle>
          <a:p>
            <a:r>
              <a:rPr lang="en-US" smtClean="0"/>
              <a:t>AFIT, Houston, Texas, April 2012</a:t>
            </a:r>
            <a:endParaRPr lang="ru-RU"/>
          </a:p>
        </p:txBody>
      </p:sp>
      <p:sp>
        <p:nvSpPr>
          <p:cNvPr id="4" name="Rectangle 13"/>
          <p:cNvSpPr>
            <a:spLocks noGrp="1" noChangeArrowheads="1"/>
          </p:cNvSpPr>
          <p:nvPr>
            <p:ph type="sldNum" sz="quarter" idx="12"/>
          </p:nvPr>
        </p:nvSpPr>
        <p:spPr>
          <a:ln/>
        </p:spPr>
        <p:txBody>
          <a:bodyPr/>
          <a:lstStyle>
            <a:lvl1pPr>
              <a:defRPr/>
            </a:lvl1pPr>
          </a:lstStyle>
          <a:p>
            <a:fld id="{3E9576CA-F4BC-4790-8258-81EE01D16293}" type="slidenum">
              <a:rPr lang="ru-RU"/>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1"/>
          <p:cNvSpPr>
            <a:spLocks noGrp="1" noChangeArrowheads="1"/>
          </p:cNvSpPr>
          <p:nvPr>
            <p:ph type="dt" sz="half" idx="10"/>
          </p:nvPr>
        </p:nvSpPr>
        <p:spPr>
          <a:ln/>
        </p:spPr>
        <p:txBody>
          <a:bodyPr/>
          <a:lstStyle>
            <a:lvl1pPr>
              <a:defRPr/>
            </a:lvl1pPr>
          </a:lstStyle>
          <a:p>
            <a:endParaRPr lang="en-US"/>
          </a:p>
        </p:txBody>
      </p:sp>
      <p:sp>
        <p:nvSpPr>
          <p:cNvPr id="6" name="Rectangle 12"/>
          <p:cNvSpPr>
            <a:spLocks noGrp="1" noChangeArrowheads="1"/>
          </p:cNvSpPr>
          <p:nvPr>
            <p:ph type="ftr" sz="quarter" idx="11"/>
          </p:nvPr>
        </p:nvSpPr>
        <p:spPr>
          <a:ln/>
        </p:spPr>
        <p:txBody>
          <a:bodyPr/>
          <a:lstStyle>
            <a:lvl1pPr>
              <a:defRPr/>
            </a:lvl1pPr>
          </a:lstStyle>
          <a:p>
            <a:r>
              <a:rPr lang="en-US" smtClean="0"/>
              <a:t>AFIT, Houston, Texas, April 2012</a:t>
            </a:r>
            <a:endParaRPr lang="ru-RU"/>
          </a:p>
        </p:txBody>
      </p:sp>
      <p:sp>
        <p:nvSpPr>
          <p:cNvPr id="7" name="Rectangle 13"/>
          <p:cNvSpPr>
            <a:spLocks noGrp="1" noChangeArrowheads="1"/>
          </p:cNvSpPr>
          <p:nvPr>
            <p:ph type="sldNum" sz="quarter" idx="12"/>
          </p:nvPr>
        </p:nvSpPr>
        <p:spPr>
          <a:ln/>
        </p:spPr>
        <p:txBody>
          <a:bodyPr/>
          <a:lstStyle>
            <a:lvl1pPr>
              <a:defRPr/>
            </a:lvl1pPr>
          </a:lstStyle>
          <a:p>
            <a:fld id="{C382AEC3-B55D-472F-903A-AAF75CF4F60D}" type="slidenum">
              <a:rPr lang="ru-RU"/>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1"/>
          <p:cNvSpPr>
            <a:spLocks noGrp="1" noChangeArrowheads="1"/>
          </p:cNvSpPr>
          <p:nvPr>
            <p:ph type="dt" sz="half" idx="10"/>
          </p:nvPr>
        </p:nvSpPr>
        <p:spPr>
          <a:ln/>
        </p:spPr>
        <p:txBody>
          <a:bodyPr/>
          <a:lstStyle>
            <a:lvl1pPr>
              <a:defRPr/>
            </a:lvl1pPr>
          </a:lstStyle>
          <a:p>
            <a:endParaRPr lang="en-US"/>
          </a:p>
        </p:txBody>
      </p:sp>
      <p:sp>
        <p:nvSpPr>
          <p:cNvPr id="6" name="Rectangle 12"/>
          <p:cNvSpPr>
            <a:spLocks noGrp="1" noChangeArrowheads="1"/>
          </p:cNvSpPr>
          <p:nvPr>
            <p:ph type="ftr" sz="quarter" idx="11"/>
          </p:nvPr>
        </p:nvSpPr>
        <p:spPr>
          <a:ln/>
        </p:spPr>
        <p:txBody>
          <a:bodyPr/>
          <a:lstStyle>
            <a:lvl1pPr>
              <a:defRPr/>
            </a:lvl1pPr>
          </a:lstStyle>
          <a:p>
            <a:r>
              <a:rPr lang="en-US" smtClean="0"/>
              <a:t>AFIT, Houston, Texas, April 2012</a:t>
            </a:r>
            <a:endParaRPr lang="ru-RU"/>
          </a:p>
        </p:txBody>
      </p:sp>
      <p:sp>
        <p:nvSpPr>
          <p:cNvPr id="7" name="Rectangle 13"/>
          <p:cNvSpPr>
            <a:spLocks noGrp="1" noChangeArrowheads="1"/>
          </p:cNvSpPr>
          <p:nvPr>
            <p:ph type="sldNum" sz="quarter" idx="12"/>
          </p:nvPr>
        </p:nvSpPr>
        <p:spPr>
          <a:ln/>
        </p:spPr>
        <p:txBody>
          <a:bodyPr/>
          <a:lstStyle>
            <a:lvl1pPr>
              <a:defRPr/>
            </a:lvl1pPr>
          </a:lstStyle>
          <a:p>
            <a:fld id="{3DA461D8-5D9C-4778-9F01-02520303E733}" type="slidenum">
              <a:rPr lang="ru-RU"/>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319088" y="1828800"/>
            <a:ext cx="8824912" cy="5029200"/>
            <a:chOff x="201" y="1152"/>
            <a:chExt cx="5559" cy="3168"/>
          </a:xfrm>
        </p:grpSpPr>
        <p:sp>
          <p:nvSpPr>
            <p:cNvPr id="40963" name="Freeform 3"/>
            <p:cNvSpPr>
              <a:spLocks/>
            </p:cNvSpPr>
            <p:nvPr/>
          </p:nvSpPr>
          <p:spPr bwMode="ltGray">
            <a:xfrm>
              <a:off x="528" y="2909"/>
              <a:ext cx="5232" cy="1411"/>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bg2">
                <a:alpha val="30000"/>
              </a:schemeClr>
            </a:solidFill>
            <a:ln w="9525">
              <a:noFill/>
              <a:round/>
              <a:headEnd/>
              <a:tailEnd/>
            </a:ln>
          </p:spPr>
          <p:txBody>
            <a:bodyPr/>
            <a:lstStyle/>
            <a:p>
              <a:endParaRPr lang="en-US"/>
            </a:p>
          </p:txBody>
        </p:sp>
        <p:sp>
          <p:nvSpPr>
            <p:cNvPr id="40964" name="Freeform 4"/>
            <p:cNvSpPr>
              <a:spLocks/>
            </p:cNvSpPr>
            <p:nvPr/>
          </p:nvSpPr>
          <p:spPr bwMode="ltGray">
            <a:xfrm>
              <a:off x="210" y="1152"/>
              <a:ext cx="5550" cy="3168"/>
            </a:xfrm>
            <a:custGeom>
              <a:avLst/>
              <a:gdLst/>
              <a:ahLst/>
              <a:cxnLst>
                <a:cxn ang="0">
                  <a:pos x="330" y="1764"/>
                </a:cxn>
                <a:cxn ang="0">
                  <a:pos x="0" y="1764"/>
                </a:cxn>
                <a:cxn ang="0">
                  <a:pos x="0" y="3168"/>
                </a:cxn>
                <a:cxn ang="0">
                  <a:pos x="5550" y="3168"/>
                </a:cxn>
                <a:cxn ang="0">
                  <a:pos x="5550" y="0"/>
                </a:cxn>
                <a:cxn ang="0">
                  <a:pos x="330" y="0"/>
                </a:cxn>
                <a:cxn ang="0">
                  <a:pos x="330" y="1764"/>
                </a:cxn>
              </a:cxnLst>
              <a:rect l="0" t="0" r="r" b="b"/>
              <a:pathLst>
                <a:path w="5550" h="3168">
                  <a:moveTo>
                    <a:pt x="330" y="1764"/>
                  </a:moveTo>
                  <a:lnTo>
                    <a:pt x="0" y="1764"/>
                  </a:lnTo>
                  <a:lnTo>
                    <a:pt x="0" y="3168"/>
                  </a:lnTo>
                  <a:lnTo>
                    <a:pt x="5550" y="3168"/>
                  </a:lnTo>
                  <a:lnTo>
                    <a:pt x="5550" y="0"/>
                  </a:lnTo>
                  <a:lnTo>
                    <a:pt x="330" y="0"/>
                  </a:lnTo>
                  <a:lnTo>
                    <a:pt x="330" y="1764"/>
                  </a:lnTo>
                  <a:close/>
                </a:path>
              </a:pathLst>
            </a:custGeom>
            <a:solidFill>
              <a:schemeClr val="bg2">
                <a:alpha val="30000"/>
              </a:schemeClr>
            </a:solidFill>
            <a:ln w="9525">
              <a:noFill/>
              <a:round/>
              <a:headEnd/>
              <a:tailEnd/>
            </a:ln>
          </p:spPr>
          <p:txBody>
            <a:bodyPr/>
            <a:lstStyle/>
            <a:p>
              <a:endParaRPr lang="en-US"/>
            </a:p>
          </p:txBody>
        </p:sp>
        <p:sp>
          <p:nvSpPr>
            <p:cNvPr id="40965" name="Freeform 5"/>
            <p:cNvSpPr>
              <a:spLocks/>
            </p:cNvSpPr>
            <p:nvPr/>
          </p:nvSpPr>
          <p:spPr bwMode="ltGray">
            <a:xfrm>
              <a:off x="528" y="2932"/>
              <a:ext cx="5232" cy="1388"/>
            </a:xfrm>
            <a:custGeom>
              <a:avLst/>
              <a:gdLst/>
              <a:ahLst/>
              <a:cxnLst>
                <a:cxn ang="0">
                  <a:pos x="0" y="0"/>
                </a:cxn>
                <a:cxn ang="0">
                  <a:pos x="0" y="2182"/>
                </a:cxn>
                <a:cxn ang="0">
                  <a:pos x="4897" y="2182"/>
                </a:cxn>
                <a:cxn ang="0">
                  <a:pos x="4897" y="0"/>
                </a:cxn>
                <a:cxn ang="0">
                  <a:pos x="0" y="0"/>
                </a:cxn>
                <a:cxn ang="0">
                  <a:pos x="0" y="0"/>
                </a:cxn>
              </a:cxnLst>
              <a:rect l="0" t="0" r="r" b="b"/>
              <a:pathLst>
                <a:path w="4897" h="2182">
                  <a:moveTo>
                    <a:pt x="0" y="0"/>
                  </a:moveTo>
                  <a:lnTo>
                    <a:pt x="0" y="2182"/>
                  </a:lnTo>
                  <a:lnTo>
                    <a:pt x="4897" y="2182"/>
                  </a:lnTo>
                  <a:lnTo>
                    <a:pt x="4897" y="0"/>
                  </a:lnTo>
                  <a:lnTo>
                    <a:pt x="0" y="0"/>
                  </a:lnTo>
                  <a:lnTo>
                    <a:pt x="0" y="0"/>
                  </a:lnTo>
                  <a:close/>
                </a:path>
              </a:pathLst>
            </a:custGeom>
            <a:solidFill>
              <a:schemeClr val="accent2">
                <a:alpha val="0"/>
              </a:schemeClr>
            </a:solidFill>
            <a:ln w="9525">
              <a:noFill/>
              <a:round/>
              <a:headEnd/>
              <a:tailEnd/>
            </a:ln>
          </p:spPr>
          <p:txBody>
            <a:bodyPr/>
            <a:lstStyle/>
            <a:p>
              <a:endParaRPr lang="en-US"/>
            </a:p>
          </p:txBody>
        </p:sp>
        <p:sp>
          <p:nvSpPr>
            <p:cNvPr id="40966" name="Freeform 6"/>
            <p:cNvSpPr>
              <a:spLocks/>
            </p:cNvSpPr>
            <p:nvPr/>
          </p:nvSpPr>
          <p:spPr bwMode="ltGray">
            <a:xfrm>
              <a:off x="528" y="1152"/>
              <a:ext cx="4607"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endParaRPr lang="en-US"/>
            </a:p>
          </p:txBody>
        </p:sp>
        <p:sp>
          <p:nvSpPr>
            <p:cNvPr id="40967" name="Freeform 7"/>
            <p:cNvSpPr>
              <a:spLocks/>
            </p:cNvSpPr>
            <p:nvPr/>
          </p:nvSpPr>
          <p:spPr bwMode="ltGray">
            <a:xfrm>
              <a:off x="528" y="1152"/>
              <a:ext cx="29" cy="1785"/>
            </a:xfrm>
            <a:custGeom>
              <a:avLst/>
              <a:gdLst/>
              <a:ahLst/>
              <a:cxnLst>
                <a:cxn ang="0">
                  <a:pos x="0" y="0"/>
                </a:cxn>
                <a:cxn ang="0">
                  <a:pos x="0" y="2161"/>
                </a:cxn>
                <a:cxn ang="0">
                  <a:pos x="29" y="2161"/>
                </a:cxn>
                <a:cxn ang="0">
                  <a:pos x="27" y="27"/>
                </a:cxn>
                <a:cxn ang="0">
                  <a:pos x="0" y="0"/>
                </a:cxn>
                <a:cxn ang="0">
                  <a:pos x="0" y="0"/>
                </a:cxn>
              </a:cxnLst>
              <a:rect l="0" t="0" r="r" b="b"/>
              <a:pathLst>
                <a:path w="29" h="2161">
                  <a:moveTo>
                    <a:pt x="0" y="0"/>
                  </a:moveTo>
                  <a:lnTo>
                    <a:pt x="0" y="2161"/>
                  </a:lnTo>
                  <a:lnTo>
                    <a:pt x="29" y="2161"/>
                  </a:lnTo>
                  <a:lnTo>
                    <a:pt x="27" y="27"/>
                  </a:lnTo>
                  <a:lnTo>
                    <a:pt x="0" y="0"/>
                  </a:lnTo>
                  <a:lnTo>
                    <a:pt x="0" y="0"/>
                  </a:lnTo>
                  <a:close/>
                </a:path>
              </a:pathLst>
            </a:custGeom>
            <a:gradFill rotWithShape="1">
              <a:gsLst>
                <a:gs pos="0">
                  <a:schemeClr val="bg2">
                    <a:gamma/>
                    <a:tint val="87843"/>
                    <a:invGamma/>
                  </a:schemeClr>
                </a:gs>
                <a:gs pos="100000">
                  <a:schemeClr val="bg2"/>
                </a:gs>
              </a:gsLst>
              <a:lin ang="5400000" scaled="1"/>
            </a:gradFill>
            <a:ln w="9525" cap="flat" cmpd="sng">
              <a:noFill/>
              <a:prstDash val="solid"/>
              <a:round/>
              <a:headEnd type="none" w="med" len="med"/>
              <a:tailEnd type="none" w="med" len="med"/>
            </a:ln>
            <a:effectLst/>
          </p:spPr>
          <p:txBody>
            <a:bodyPr/>
            <a:lstStyle/>
            <a:p>
              <a:endParaRPr lang="en-US"/>
            </a:p>
          </p:txBody>
        </p:sp>
        <p:sp>
          <p:nvSpPr>
            <p:cNvPr id="40968" name="Freeform 8"/>
            <p:cNvSpPr>
              <a:spLocks/>
            </p:cNvSpPr>
            <p:nvPr/>
          </p:nvSpPr>
          <p:spPr bwMode="ltGray">
            <a:xfrm>
              <a:off x="527" y="2904"/>
              <a:ext cx="29" cy="1416"/>
            </a:xfrm>
            <a:custGeom>
              <a:avLst/>
              <a:gdLst/>
              <a:ahLst/>
              <a:cxnLst>
                <a:cxn ang="0">
                  <a:pos x="0" y="1416"/>
                </a:cxn>
                <a:cxn ang="0">
                  <a:pos x="29" y="1416"/>
                </a:cxn>
                <a:cxn ang="0">
                  <a:pos x="28" y="24"/>
                </a:cxn>
                <a:cxn ang="0">
                  <a:pos x="0" y="0"/>
                </a:cxn>
                <a:cxn ang="0">
                  <a:pos x="0" y="1416"/>
                </a:cxn>
              </a:cxnLst>
              <a:rect l="0" t="0" r="r" b="b"/>
              <a:pathLst>
                <a:path w="29" h="1416">
                  <a:moveTo>
                    <a:pt x="0" y="1416"/>
                  </a:moveTo>
                  <a:lnTo>
                    <a:pt x="29" y="1416"/>
                  </a:lnTo>
                  <a:lnTo>
                    <a:pt x="28" y="24"/>
                  </a:lnTo>
                  <a:lnTo>
                    <a:pt x="0" y="0"/>
                  </a:lnTo>
                  <a:lnTo>
                    <a:pt x="0" y="1416"/>
                  </a:lnTo>
                  <a:close/>
                </a:path>
              </a:pathLst>
            </a:custGeom>
            <a:gradFill rotWithShape="1">
              <a:gsLst>
                <a:gs pos="0">
                  <a:schemeClr val="bg2">
                    <a:gamma/>
                    <a:tint val="87843"/>
                    <a:invGamma/>
                  </a:schemeClr>
                </a:gs>
                <a:gs pos="100000">
                  <a:schemeClr val="bg2">
                    <a:alpha val="0"/>
                  </a:schemeClr>
                </a:gs>
              </a:gsLst>
              <a:lin ang="5400000" scaled="1"/>
            </a:gradFill>
            <a:ln w="9525" cap="flat" cmpd="sng">
              <a:noFill/>
              <a:prstDash val="solid"/>
              <a:round/>
              <a:headEnd type="none" w="med" len="med"/>
              <a:tailEnd type="none" w="med" len="med"/>
            </a:ln>
            <a:effectLst/>
          </p:spPr>
          <p:txBody>
            <a:bodyPr/>
            <a:lstStyle/>
            <a:p>
              <a:endParaRPr lang="en-US"/>
            </a:p>
          </p:txBody>
        </p:sp>
        <p:sp>
          <p:nvSpPr>
            <p:cNvPr id="40969" name="Freeform 9"/>
            <p:cNvSpPr>
              <a:spLocks/>
            </p:cNvSpPr>
            <p:nvPr/>
          </p:nvSpPr>
          <p:spPr bwMode="ltGray">
            <a:xfrm>
              <a:off x="201" y="2904"/>
              <a:ext cx="2879" cy="29"/>
            </a:xfrm>
            <a:custGeom>
              <a:avLst/>
              <a:gdLst/>
              <a:ahLst/>
              <a:cxnLst>
                <a:cxn ang="0">
                  <a:pos x="0" y="0"/>
                </a:cxn>
                <a:cxn ang="0">
                  <a:pos x="0" y="149"/>
                </a:cxn>
                <a:cxn ang="0">
                  <a:pos x="5387" y="149"/>
                </a:cxn>
                <a:cxn ang="0">
                  <a:pos x="5387" y="0"/>
                </a:cxn>
                <a:cxn ang="0">
                  <a:pos x="0" y="0"/>
                </a:cxn>
                <a:cxn ang="0">
                  <a:pos x="0" y="0"/>
                </a:cxn>
              </a:cxnLst>
              <a:rect l="0" t="0" r="r" b="b"/>
              <a:pathLst>
                <a:path w="5387" h="149">
                  <a:moveTo>
                    <a:pt x="0" y="0"/>
                  </a:moveTo>
                  <a:lnTo>
                    <a:pt x="0" y="149"/>
                  </a:lnTo>
                  <a:lnTo>
                    <a:pt x="5387" y="149"/>
                  </a:lnTo>
                  <a:lnTo>
                    <a:pt x="5387" y="0"/>
                  </a:lnTo>
                  <a:lnTo>
                    <a:pt x="0" y="0"/>
                  </a:lnTo>
                  <a:lnTo>
                    <a:pt x="0" y="0"/>
                  </a:lnTo>
                  <a:close/>
                </a:path>
              </a:pathLst>
            </a:custGeom>
            <a:gradFill rotWithShape="1">
              <a:gsLst>
                <a:gs pos="0">
                  <a:schemeClr val="bg2">
                    <a:alpha val="0"/>
                  </a:schemeClr>
                </a:gs>
                <a:gs pos="100000">
                  <a:schemeClr val="bg2">
                    <a:gamma/>
                    <a:shade val="81961"/>
                    <a:invGamma/>
                  </a:schemeClr>
                </a:gs>
              </a:gsLst>
              <a:lin ang="0" scaled="1"/>
            </a:gradFill>
            <a:ln w="9525" cap="flat" cmpd="sng">
              <a:noFill/>
              <a:prstDash val="solid"/>
              <a:round/>
              <a:headEnd type="none" w="med" len="med"/>
              <a:tailEnd type="none" w="med" len="med"/>
            </a:ln>
            <a:effectLst/>
          </p:spPr>
          <p:txBody>
            <a:bodyPr/>
            <a:lstStyle/>
            <a:p>
              <a:endParaRPr lang="en-US"/>
            </a:p>
          </p:txBody>
        </p:sp>
        <p:sp>
          <p:nvSpPr>
            <p:cNvPr id="40970" name="Freeform 10"/>
            <p:cNvSpPr>
              <a:spLocks/>
            </p:cNvSpPr>
            <p:nvPr/>
          </p:nvSpPr>
          <p:spPr bwMode="ltGray">
            <a:xfrm>
              <a:off x="201" y="2904"/>
              <a:ext cx="30" cy="1416"/>
            </a:xfrm>
            <a:custGeom>
              <a:avLst/>
              <a:gdLst/>
              <a:ahLst/>
              <a:cxnLst>
                <a:cxn ang="0">
                  <a:pos x="0" y="0"/>
                </a:cxn>
                <a:cxn ang="0">
                  <a:pos x="0" y="1416"/>
                </a:cxn>
                <a:cxn ang="0">
                  <a:pos x="29" y="1416"/>
                </a:cxn>
                <a:cxn ang="0">
                  <a:pos x="30" y="27"/>
                </a:cxn>
                <a:cxn ang="0">
                  <a:pos x="0" y="0"/>
                </a:cxn>
                <a:cxn ang="0">
                  <a:pos x="0" y="0"/>
                </a:cxn>
              </a:cxnLst>
              <a:rect l="0" t="0" r="r" b="b"/>
              <a:pathLst>
                <a:path w="30" h="1416">
                  <a:moveTo>
                    <a:pt x="0" y="0"/>
                  </a:moveTo>
                  <a:lnTo>
                    <a:pt x="0" y="1416"/>
                  </a:lnTo>
                  <a:lnTo>
                    <a:pt x="29" y="1416"/>
                  </a:lnTo>
                  <a:lnTo>
                    <a:pt x="30" y="27"/>
                  </a:lnTo>
                  <a:lnTo>
                    <a:pt x="0" y="0"/>
                  </a:lnTo>
                  <a:lnTo>
                    <a:pt x="0" y="0"/>
                  </a:lnTo>
                  <a:close/>
                </a:path>
              </a:pathLst>
            </a:custGeom>
            <a:gradFill rotWithShape="1">
              <a:gsLst>
                <a:gs pos="0">
                  <a:schemeClr val="bg2">
                    <a:gamma/>
                    <a:tint val="87843"/>
                    <a:invGamma/>
                  </a:schemeClr>
                </a:gs>
                <a:gs pos="100000">
                  <a:schemeClr val="bg2">
                    <a:alpha val="10001"/>
                  </a:schemeClr>
                </a:gs>
              </a:gsLst>
              <a:lin ang="5400000" scaled="1"/>
            </a:gradFill>
            <a:ln w="9525" cap="flat" cmpd="sng">
              <a:noFill/>
              <a:prstDash val="solid"/>
              <a:round/>
              <a:headEnd type="none" w="med" len="med"/>
              <a:tailEnd type="none" w="med" len="med"/>
            </a:ln>
            <a:effectLst/>
          </p:spPr>
          <p:txBody>
            <a:bodyPr/>
            <a:lstStyle/>
            <a:p>
              <a:endParaRPr lang="en-US"/>
            </a:p>
          </p:txBody>
        </p:sp>
      </p:grpSp>
      <p:sp>
        <p:nvSpPr>
          <p:cNvPr id="40971" name="Rectangle 11"/>
          <p:cNvSpPr>
            <a:spLocks noGrp="1" noChangeArrowheads="1"/>
          </p:cNvSpPr>
          <p:nvPr>
            <p:ph type="dt" sz="half" idx="2"/>
          </p:nvPr>
        </p:nvSpPr>
        <p:spPr bwMode="auto">
          <a:xfrm>
            <a:off x="838200"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ffectLst>
                  <a:outerShdw blurRad="38100" dist="38100" dir="2700000" algn="tl">
                    <a:srgbClr val="C0C0C0"/>
                  </a:outerShdw>
                </a:effectLst>
              </a:defRPr>
            </a:lvl1pPr>
          </a:lstStyle>
          <a:p>
            <a:endParaRPr lang="en-US"/>
          </a:p>
        </p:txBody>
      </p:sp>
      <p:sp>
        <p:nvSpPr>
          <p:cNvPr id="40972" name="Rectangle 12"/>
          <p:cNvSpPr>
            <a:spLocks noGrp="1" noChangeArrowheads="1"/>
          </p:cNvSpPr>
          <p:nvPr>
            <p:ph type="ftr" sz="quarter" idx="3"/>
          </p:nvPr>
        </p:nvSpPr>
        <p:spPr bwMode="auto">
          <a:xfrm>
            <a:off x="34290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ffectLst>
                  <a:outerShdw blurRad="38100" dist="38100" dir="2700000" algn="tl">
                    <a:srgbClr val="C0C0C0"/>
                  </a:outerShdw>
                </a:effectLst>
              </a:defRPr>
            </a:lvl1pPr>
          </a:lstStyle>
          <a:p>
            <a:r>
              <a:rPr lang="en-US" smtClean="0"/>
              <a:t>AFIT, Houston, Texas, April 2012</a:t>
            </a:r>
            <a:endParaRPr lang="ru-RU"/>
          </a:p>
        </p:txBody>
      </p:sp>
      <p:sp>
        <p:nvSpPr>
          <p:cNvPr id="40973" name="Rectangle 13"/>
          <p:cNvSpPr>
            <a:spLocks noGrp="1" noChangeArrowheads="1"/>
          </p:cNvSpPr>
          <p:nvPr>
            <p:ph type="sldNum" sz="quarter" idx="4"/>
          </p:nvPr>
        </p:nvSpPr>
        <p:spPr bwMode="auto">
          <a:xfrm>
            <a:off x="6937375" y="6245225"/>
            <a:ext cx="190182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ffectLst>
                  <a:outerShdw blurRad="38100" dist="38100" dir="2700000" algn="tl">
                    <a:srgbClr val="C0C0C0"/>
                  </a:outerShdw>
                </a:effectLst>
              </a:defRPr>
            </a:lvl1pPr>
          </a:lstStyle>
          <a:p>
            <a:fld id="{D35B7395-7082-46B4-B566-FFCF3CDA8CF5}" type="slidenum">
              <a:rPr lang="ru-RU"/>
              <a:pPr/>
              <a:t>‹#›</a:t>
            </a:fld>
            <a:endParaRPr lang="ru-RU"/>
          </a:p>
        </p:txBody>
      </p:sp>
      <p:sp>
        <p:nvSpPr>
          <p:cNvPr id="40974" name="Rectangle 14"/>
          <p:cNvSpPr>
            <a:spLocks noGrp="1" noRot="1" noChangeArrowheads="1"/>
          </p:cNvSpPr>
          <p:nvPr>
            <p:ph type="title"/>
          </p:nvPr>
        </p:nvSpPr>
        <p:spPr bwMode="auto">
          <a:xfrm>
            <a:off x="457200" y="244475"/>
            <a:ext cx="8385175" cy="1431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40975" name="Rectangle 15"/>
          <p:cNvSpPr>
            <a:spLocks noGrp="1" noRot="1" noChangeArrowheads="1"/>
          </p:cNvSpPr>
          <p:nvPr>
            <p:ph type="body" idx="1"/>
          </p:nvPr>
        </p:nvSpPr>
        <p:spPr bwMode="auto">
          <a:xfrm>
            <a:off x="838200" y="1905000"/>
            <a:ext cx="8007350"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lt1" tx1="dk1" bg2="lt2" tx2="dk2" accent1="accent1" accent2="accent2" accent3="accent3" accent4="accent4" accent5="accent5" accent6="accent6" hlink="hlink" folHlink="folHlink"/>
  <p:sldLayoutIdLst>
    <p:sldLayoutId id="2147483703"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Lst>
  <p:hf hdr="0" dt="0"/>
  <p:txStyles>
    <p:titleStyle>
      <a:lvl1pPr algn="l" rtl="0" eaLnBrk="0" fontAlgn="base" hangingPunct="0">
        <a:spcBef>
          <a:spcPct val="0"/>
        </a:spcBef>
        <a:spcAft>
          <a:spcPct val="0"/>
        </a:spcAft>
        <a:defRPr sz="4400" b="1">
          <a:solidFill>
            <a:schemeClr val="tx2"/>
          </a:solidFill>
          <a:effectLst>
            <a:outerShdw blurRad="38100" dist="38100" dir="2700000" algn="tl">
              <a:srgbClr val="C0C0C0"/>
            </a:outerShdw>
          </a:effectLst>
          <a:latin typeface="+mj-lt"/>
          <a:ea typeface="Arial" charset="0"/>
          <a:cs typeface="+mj-cs"/>
        </a:defRPr>
      </a:lvl1pPr>
      <a:lvl2pPr algn="l" rtl="0" eaLnBrk="0" fontAlgn="base" hangingPunct="0">
        <a:spcBef>
          <a:spcPct val="0"/>
        </a:spcBef>
        <a:spcAft>
          <a:spcPct val="0"/>
        </a:spcAft>
        <a:defRPr sz="4400" b="1">
          <a:solidFill>
            <a:schemeClr val="tx2"/>
          </a:solidFill>
          <a:effectLst>
            <a:outerShdw blurRad="38100" dist="38100" dir="2700000" algn="tl">
              <a:srgbClr val="C0C0C0"/>
            </a:outerShdw>
          </a:effectLst>
          <a:latin typeface="Arial Black" pitchFamily="34" charset="0"/>
          <a:ea typeface="Arial" charset="0"/>
          <a:cs typeface="Arial" charset="0"/>
        </a:defRPr>
      </a:lvl2pPr>
      <a:lvl3pPr algn="l" rtl="0" eaLnBrk="0" fontAlgn="base" hangingPunct="0">
        <a:spcBef>
          <a:spcPct val="0"/>
        </a:spcBef>
        <a:spcAft>
          <a:spcPct val="0"/>
        </a:spcAft>
        <a:defRPr sz="4400" b="1">
          <a:solidFill>
            <a:schemeClr val="tx2"/>
          </a:solidFill>
          <a:effectLst>
            <a:outerShdw blurRad="38100" dist="38100" dir="2700000" algn="tl">
              <a:srgbClr val="C0C0C0"/>
            </a:outerShdw>
          </a:effectLst>
          <a:latin typeface="Arial Black" pitchFamily="34" charset="0"/>
          <a:ea typeface="Arial" charset="0"/>
          <a:cs typeface="Arial" charset="0"/>
        </a:defRPr>
      </a:lvl3pPr>
      <a:lvl4pPr algn="l" rtl="0" eaLnBrk="0" fontAlgn="base" hangingPunct="0">
        <a:spcBef>
          <a:spcPct val="0"/>
        </a:spcBef>
        <a:spcAft>
          <a:spcPct val="0"/>
        </a:spcAft>
        <a:defRPr sz="4400" b="1">
          <a:solidFill>
            <a:schemeClr val="tx2"/>
          </a:solidFill>
          <a:effectLst>
            <a:outerShdw blurRad="38100" dist="38100" dir="2700000" algn="tl">
              <a:srgbClr val="C0C0C0"/>
            </a:outerShdw>
          </a:effectLst>
          <a:latin typeface="Arial Black" pitchFamily="34" charset="0"/>
          <a:ea typeface="Arial" charset="0"/>
          <a:cs typeface="Arial" charset="0"/>
        </a:defRPr>
      </a:lvl4pPr>
      <a:lvl5pPr algn="l" rtl="0" eaLnBrk="0" fontAlgn="base" hangingPunct="0">
        <a:spcBef>
          <a:spcPct val="0"/>
        </a:spcBef>
        <a:spcAft>
          <a:spcPct val="0"/>
        </a:spcAft>
        <a:defRPr sz="4400" b="1">
          <a:solidFill>
            <a:schemeClr val="tx2"/>
          </a:solidFill>
          <a:effectLst>
            <a:outerShdw blurRad="38100" dist="38100" dir="2700000" algn="tl">
              <a:srgbClr val="C0C0C0"/>
            </a:outerShdw>
          </a:effectLst>
          <a:latin typeface="Arial Black" pitchFamily="34" charset="0"/>
          <a:ea typeface="Arial" charset="0"/>
          <a:cs typeface="Arial" charset="0"/>
        </a:defRPr>
      </a:lvl5pPr>
      <a:lvl6pPr marL="457200" algn="l" rtl="0" fontAlgn="base">
        <a:spcBef>
          <a:spcPct val="0"/>
        </a:spcBef>
        <a:spcAft>
          <a:spcPct val="0"/>
        </a:spcAft>
        <a:defRPr sz="4400" b="1">
          <a:solidFill>
            <a:schemeClr val="tx2"/>
          </a:solidFill>
          <a:effectLst>
            <a:outerShdw blurRad="38100" dist="38100" dir="2700000" algn="tl">
              <a:srgbClr val="C0C0C0"/>
            </a:outerShdw>
          </a:effectLst>
          <a:latin typeface="Arial Black" pitchFamily="34" charset="0"/>
          <a:cs typeface="Arial" charset="0"/>
        </a:defRPr>
      </a:lvl6pPr>
      <a:lvl7pPr marL="914400" algn="l" rtl="0" fontAlgn="base">
        <a:spcBef>
          <a:spcPct val="0"/>
        </a:spcBef>
        <a:spcAft>
          <a:spcPct val="0"/>
        </a:spcAft>
        <a:defRPr sz="4400" b="1">
          <a:solidFill>
            <a:schemeClr val="tx2"/>
          </a:solidFill>
          <a:effectLst>
            <a:outerShdw blurRad="38100" dist="38100" dir="2700000" algn="tl">
              <a:srgbClr val="C0C0C0"/>
            </a:outerShdw>
          </a:effectLst>
          <a:latin typeface="Arial Black" pitchFamily="34" charset="0"/>
          <a:cs typeface="Arial" charset="0"/>
        </a:defRPr>
      </a:lvl7pPr>
      <a:lvl8pPr marL="1371600" algn="l" rtl="0" fontAlgn="base">
        <a:spcBef>
          <a:spcPct val="0"/>
        </a:spcBef>
        <a:spcAft>
          <a:spcPct val="0"/>
        </a:spcAft>
        <a:defRPr sz="4400" b="1">
          <a:solidFill>
            <a:schemeClr val="tx2"/>
          </a:solidFill>
          <a:effectLst>
            <a:outerShdw blurRad="38100" dist="38100" dir="2700000" algn="tl">
              <a:srgbClr val="C0C0C0"/>
            </a:outerShdw>
          </a:effectLst>
          <a:latin typeface="Arial Black" pitchFamily="34" charset="0"/>
          <a:cs typeface="Arial" charset="0"/>
        </a:defRPr>
      </a:lvl8pPr>
      <a:lvl9pPr marL="1828800" algn="l" rtl="0" fontAlgn="base">
        <a:spcBef>
          <a:spcPct val="0"/>
        </a:spcBef>
        <a:spcAft>
          <a:spcPct val="0"/>
        </a:spcAft>
        <a:defRPr sz="4400" b="1">
          <a:solidFill>
            <a:schemeClr val="tx2"/>
          </a:solidFill>
          <a:effectLst>
            <a:outerShdw blurRad="38100" dist="38100" dir="2700000" algn="tl">
              <a:srgbClr val="C0C0C0"/>
            </a:outerShdw>
          </a:effectLst>
          <a:latin typeface="Arial Black" pitchFamily="34" charset="0"/>
          <a:cs typeface="Arial" charset="0"/>
        </a:defRPr>
      </a:lvl9pPr>
    </p:titleStyle>
    <p:bodyStyle>
      <a:lvl1pPr marL="342900" indent="-342900" algn="l" rtl="0" eaLnBrk="0" fontAlgn="base" hangingPunct="0">
        <a:spcBef>
          <a:spcPct val="20000"/>
        </a:spcBef>
        <a:spcAft>
          <a:spcPct val="0"/>
        </a:spcAft>
        <a:buClr>
          <a:schemeClr val="hlink"/>
        </a:buClr>
        <a:buFont typeface="Wingdings" charset="2"/>
        <a:buChar char="§"/>
        <a:defRPr sz="3200">
          <a:solidFill>
            <a:schemeClr val="tx1"/>
          </a:solidFill>
          <a:effectLst>
            <a:outerShdw blurRad="38100" dist="38100" dir="2700000" algn="tl">
              <a:srgbClr val="C0C0C0"/>
            </a:outerShdw>
          </a:effectLst>
          <a:latin typeface="+mn-lt"/>
          <a:ea typeface="Arial" charset="0"/>
          <a:cs typeface="+mn-cs"/>
        </a:defRPr>
      </a:lvl1pPr>
      <a:lvl2pPr marL="742950" indent="-285750" algn="l" rtl="0" eaLnBrk="0" fontAlgn="base" hangingPunct="0">
        <a:spcBef>
          <a:spcPct val="20000"/>
        </a:spcBef>
        <a:spcAft>
          <a:spcPct val="0"/>
        </a:spcAft>
        <a:buClr>
          <a:schemeClr val="accent2"/>
        </a:buClr>
        <a:buFont typeface="Wingdings" charset="2"/>
        <a:buChar char="§"/>
        <a:defRPr sz="2800">
          <a:solidFill>
            <a:schemeClr val="tx1"/>
          </a:solidFill>
          <a:effectLst>
            <a:outerShdw blurRad="38100" dist="38100" dir="2700000" algn="tl">
              <a:srgbClr val="C0C0C0"/>
            </a:outerShdw>
          </a:effectLst>
          <a:latin typeface="+mn-lt"/>
          <a:ea typeface="Arial" charset="0"/>
          <a:cs typeface="+mn-cs"/>
        </a:defRPr>
      </a:lvl2pPr>
      <a:lvl3pPr marL="1143000" indent="-228600" algn="l" rtl="0" eaLnBrk="0" fontAlgn="base" hangingPunct="0">
        <a:spcBef>
          <a:spcPct val="20000"/>
        </a:spcBef>
        <a:spcAft>
          <a:spcPct val="0"/>
        </a:spcAft>
        <a:buClr>
          <a:schemeClr val="hlink"/>
        </a:buClr>
        <a:buFont typeface="Wingdings" charset="2"/>
        <a:buChar char="§"/>
        <a:defRPr sz="2400">
          <a:solidFill>
            <a:schemeClr val="tx1"/>
          </a:solidFill>
          <a:effectLst>
            <a:outerShdw blurRad="38100" dist="38100" dir="2700000" algn="tl">
              <a:srgbClr val="C0C0C0"/>
            </a:outerShdw>
          </a:effectLst>
          <a:latin typeface="+mn-lt"/>
          <a:ea typeface="Arial" charset="0"/>
          <a:cs typeface="+mn-cs"/>
        </a:defRPr>
      </a:lvl3pPr>
      <a:lvl4pPr marL="1600200" indent="-228600" algn="l" rtl="0" eaLnBrk="0" fontAlgn="base" hangingPunct="0">
        <a:spcBef>
          <a:spcPct val="20000"/>
        </a:spcBef>
        <a:spcAft>
          <a:spcPct val="0"/>
        </a:spcAft>
        <a:buClr>
          <a:schemeClr val="accent2"/>
        </a:buClr>
        <a:buFont typeface="Wingdings" charset="2"/>
        <a:buChar char="§"/>
        <a:defRPr sz="2000">
          <a:solidFill>
            <a:schemeClr val="tx1"/>
          </a:solidFill>
          <a:effectLst>
            <a:outerShdw blurRad="38100" dist="38100" dir="2700000" algn="tl">
              <a:srgbClr val="C0C0C0"/>
            </a:outerShdw>
          </a:effectLst>
          <a:latin typeface="+mn-lt"/>
          <a:ea typeface="Arial" charset="0"/>
          <a:cs typeface="+mn-cs"/>
        </a:defRPr>
      </a:lvl4pPr>
      <a:lvl5pPr marL="2057400" indent="-228600" algn="l" rtl="0" eaLnBrk="0" fontAlgn="base" hangingPunct="0">
        <a:spcBef>
          <a:spcPct val="20000"/>
        </a:spcBef>
        <a:spcAft>
          <a:spcPct val="0"/>
        </a:spcAft>
        <a:buClr>
          <a:schemeClr val="hlink"/>
        </a:buClr>
        <a:buFont typeface="Wingdings" charset="2"/>
        <a:buChar char="§"/>
        <a:defRPr sz="2000">
          <a:solidFill>
            <a:schemeClr val="tx1"/>
          </a:solidFill>
          <a:effectLst>
            <a:outerShdw blurRad="38100" dist="38100" dir="2700000" algn="tl">
              <a:srgbClr val="C0C0C0"/>
            </a:outerShdw>
          </a:effectLst>
          <a:latin typeface="+mn-lt"/>
          <a:ea typeface="Arial" charset="0"/>
          <a:cs typeface="+mn-cs"/>
        </a:defRPr>
      </a:lvl5pPr>
      <a:lvl6pPr marL="25146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C0C0C0"/>
            </a:outerShdw>
          </a:effectLst>
          <a:latin typeface="+mn-lt"/>
          <a:cs typeface="+mn-cs"/>
        </a:defRPr>
      </a:lvl6pPr>
      <a:lvl7pPr marL="29718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C0C0C0"/>
            </a:outerShdw>
          </a:effectLst>
          <a:latin typeface="+mn-lt"/>
          <a:cs typeface="+mn-cs"/>
        </a:defRPr>
      </a:lvl7pPr>
      <a:lvl8pPr marL="34290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C0C0C0"/>
            </a:outerShdw>
          </a:effectLst>
          <a:latin typeface="+mn-lt"/>
          <a:cs typeface="+mn-cs"/>
        </a:defRPr>
      </a:lvl8pPr>
      <a:lvl9pPr marL="38862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C0C0C0"/>
            </a:outerShdw>
          </a:effectLst>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www.kirdina.ru/"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hyperlink" Target="mailto:kirdina@bk.ru"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2" name="Rectangle 4"/>
          <p:cNvSpPr>
            <a:spLocks noGrp="1" noChangeArrowheads="1"/>
          </p:cNvSpPr>
          <p:nvPr>
            <p:ph type="ctrTitle"/>
          </p:nvPr>
        </p:nvSpPr>
        <p:spPr>
          <a:xfrm>
            <a:off x="762000" y="457200"/>
            <a:ext cx="8001000" cy="3184525"/>
          </a:xfrm>
        </p:spPr>
        <p:txBody>
          <a:bodyPr/>
          <a:lstStyle/>
          <a:p>
            <a:r>
              <a:rPr lang="en-GB" sz="3300" smtClean="0"/>
              <a:t/>
            </a:r>
            <a:br>
              <a:rPr lang="en-GB" sz="3300" smtClean="0"/>
            </a:br>
            <a:r>
              <a:rPr lang="en-GB" sz="3300" smtClean="0"/>
              <a:t>Introduction to </a:t>
            </a:r>
            <a:r>
              <a:rPr lang="ru-RU" sz="3300" smtClean="0"/>
              <a:t/>
            </a:r>
            <a:br>
              <a:rPr lang="ru-RU" sz="3300" smtClean="0"/>
            </a:br>
            <a:r>
              <a:rPr lang="en-GB" sz="3300" smtClean="0"/>
              <a:t>the Institutional Matrices Theory, or the X- and Y-theory</a:t>
            </a:r>
            <a:r>
              <a:rPr lang="ru-RU" sz="3200" smtClean="0"/>
              <a:t/>
            </a:r>
            <a:br>
              <a:rPr lang="ru-RU" sz="3200" smtClean="0"/>
            </a:br>
            <a:endParaRPr lang="ru-RU" sz="3200" smtClean="0"/>
          </a:p>
        </p:txBody>
      </p:sp>
      <p:sp>
        <p:nvSpPr>
          <p:cNvPr id="43013" name="Rectangle 5"/>
          <p:cNvSpPr>
            <a:spLocks noGrp="1" noChangeArrowheads="1"/>
          </p:cNvSpPr>
          <p:nvPr>
            <p:ph type="subTitle" idx="1"/>
          </p:nvPr>
        </p:nvSpPr>
        <p:spPr>
          <a:xfrm>
            <a:off x="838200" y="2667000"/>
            <a:ext cx="7696200" cy="3200400"/>
          </a:xfrm>
        </p:spPr>
        <p:txBody>
          <a:bodyPr/>
          <a:lstStyle/>
          <a:p>
            <a:pPr eaLnBrk="1" hangingPunct="1">
              <a:lnSpc>
                <a:spcPct val="80000"/>
              </a:lnSpc>
              <a:buFont typeface="Wingdings" charset="2"/>
              <a:buNone/>
            </a:pPr>
            <a:endParaRPr lang="en-US" sz="2400" dirty="0" smtClean="0"/>
          </a:p>
          <a:p>
            <a:pPr eaLnBrk="1" hangingPunct="1">
              <a:lnSpc>
                <a:spcPct val="80000"/>
              </a:lnSpc>
              <a:buFont typeface="Wingdings" charset="2"/>
              <a:buNone/>
            </a:pPr>
            <a:r>
              <a:rPr lang="en-US" sz="2400" b="1" dirty="0" smtClean="0"/>
              <a:t>Svetlana </a:t>
            </a:r>
            <a:r>
              <a:rPr lang="en-US" sz="2400" b="1" dirty="0" err="1" smtClean="0"/>
              <a:t>Kirdina</a:t>
            </a:r>
            <a:endParaRPr lang="ru-RU" sz="2400" b="1" dirty="0" smtClean="0"/>
          </a:p>
          <a:p>
            <a:pPr eaLnBrk="1" hangingPunct="1">
              <a:lnSpc>
                <a:spcPct val="80000"/>
              </a:lnSpc>
              <a:buFont typeface="Wingdings" charset="2"/>
              <a:buNone/>
            </a:pPr>
            <a:r>
              <a:rPr lang="en-US" sz="2000" b="1" dirty="0" smtClean="0"/>
              <a:t>Institute of Economics, </a:t>
            </a:r>
            <a:endParaRPr lang="ru-RU" sz="2000" b="1" dirty="0" smtClean="0"/>
          </a:p>
          <a:p>
            <a:pPr eaLnBrk="1" hangingPunct="1">
              <a:lnSpc>
                <a:spcPct val="80000"/>
              </a:lnSpc>
              <a:buFont typeface="Wingdings" charset="2"/>
              <a:buNone/>
            </a:pPr>
            <a:r>
              <a:rPr lang="en-US" sz="2000" b="1" dirty="0" smtClean="0"/>
              <a:t>Russian Academy of Sciences, </a:t>
            </a:r>
            <a:endParaRPr lang="ru-RU" sz="2000" b="1" dirty="0" smtClean="0"/>
          </a:p>
          <a:p>
            <a:pPr eaLnBrk="1" hangingPunct="1">
              <a:lnSpc>
                <a:spcPct val="80000"/>
              </a:lnSpc>
              <a:buFont typeface="Wingdings" charset="2"/>
              <a:buNone/>
            </a:pPr>
            <a:r>
              <a:rPr lang="en-US" sz="2000" b="1" dirty="0" smtClean="0"/>
              <a:t>Moscow</a:t>
            </a:r>
            <a:endParaRPr lang="ru-RU" sz="2000" b="1" dirty="0" smtClean="0"/>
          </a:p>
          <a:p>
            <a:pPr>
              <a:buFont typeface="Wingdings" charset="2"/>
              <a:buNone/>
            </a:pPr>
            <a:endParaRPr lang="ru-RU" sz="2400" b="1" dirty="0" smtClean="0"/>
          </a:p>
          <a:p>
            <a:pPr>
              <a:buFont typeface="Wingdings" charset="2"/>
              <a:buNone/>
            </a:pPr>
            <a:r>
              <a:rPr lang="en-US" sz="2000" dirty="0" smtClean="0"/>
              <a:t>The 33rd Annual Meeting of AFIT </a:t>
            </a:r>
            <a:br>
              <a:rPr lang="en-US" sz="2000" dirty="0" smtClean="0"/>
            </a:br>
            <a:r>
              <a:rPr lang="en-US" sz="2000" dirty="0" smtClean="0"/>
              <a:t>April 1</a:t>
            </a:r>
            <a:r>
              <a:rPr lang="ru-RU" sz="2000" dirty="0" smtClean="0"/>
              <a:t>2</a:t>
            </a:r>
            <a:r>
              <a:rPr lang="en-US" sz="2000" dirty="0" smtClean="0"/>
              <a:t>-14, 2012</a:t>
            </a:r>
            <a:br>
              <a:rPr lang="en-US" sz="2000" dirty="0" smtClean="0"/>
            </a:br>
            <a:r>
              <a:rPr lang="en-US" sz="2000" dirty="0" smtClean="0"/>
              <a:t>Houston, Texas</a:t>
            </a:r>
            <a:r>
              <a:rPr lang="en-US" sz="2400" dirty="0" smtClean="0"/>
              <a:t/>
            </a:r>
            <a:br>
              <a:rPr lang="en-US" sz="2400" dirty="0" smtClean="0"/>
            </a:br>
            <a:endParaRPr lang="ru-RU" sz="2400" dirty="0" smtClean="0"/>
          </a:p>
          <a:p>
            <a:pPr eaLnBrk="1" hangingPunct="1">
              <a:lnSpc>
                <a:spcPct val="80000"/>
              </a:lnSpc>
              <a:buFont typeface="Wingdings" charset="2"/>
              <a:buNone/>
            </a:pPr>
            <a:endParaRPr lang="ru-RU" sz="2400" b="1" dirty="0" smtClean="0"/>
          </a:p>
          <a:p>
            <a:pPr eaLnBrk="1" hangingPunct="1">
              <a:lnSpc>
                <a:spcPct val="80000"/>
              </a:lnSpc>
              <a:buFont typeface="Wingdings" charset="2"/>
              <a:buNone/>
            </a:pPr>
            <a:endParaRPr lang="ru-RU" sz="2400" b="1" dirty="0" smtClean="0"/>
          </a:p>
        </p:txBody>
      </p:sp>
      <p:sp>
        <p:nvSpPr>
          <p:cNvPr id="4" name="Номер слайда 3"/>
          <p:cNvSpPr>
            <a:spLocks noGrp="1"/>
          </p:cNvSpPr>
          <p:nvPr>
            <p:ph type="sldNum" sz="quarter" idx="12"/>
          </p:nvPr>
        </p:nvSpPr>
        <p:spPr/>
        <p:txBody>
          <a:bodyPr/>
          <a:lstStyle/>
          <a:p>
            <a:fld id="{2CEAE097-C5D5-4FCE-9D9F-AFF2534DE6D7}" type="slidenum">
              <a:rPr lang="ru-RU"/>
              <a:pPr/>
              <a:t>1</a:t>
            </a:fld>
            <a:endParaRPr lang="ru-RU"/>
          </a:p>
        </p:txBody>
      </p:sp>
      <p:sp>
        <p:nvSpPr>
          <p:cNvPr id="6" name="Нижний колонтитул 5"/>
          <p:cNvSpPr>
            <a:spLocks noGrp="1"/>
          </p:cNvSpPr>
          <p:nvPr>
            <p:ph type="ftr" sz="quarter" idx="11"/>
          </p:nvPr>
        </p:nvSpPr>
        <p:spPr/>
        <p:txBody>
          <a:bodyPr/>
          <a:lstStyle/>
          <a:p>
            <a:r>
              <a:rPr lang="en-US" smtClean="0"/>
              <a:t>AFIT, Houston, Texas, April 2012</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Rectangle 2"/>
          <p:cNvSpPr>
            <a:spLocks noGrp="1" noChangeArrowheads="1"/>
          </p:cNvSpPr>
          <p:nvPr>
            <p:ph type="title"/>
          </p:nvPr>
        </p:nvSpPr>
        <p:spPr>
          <a:xfrm>
            <a:off x="395288" y="188913"/>
            <a:ext cx="8229600" cy="1139825"/>
          </a:xfrm>
        </p:spPr>
        <p:txBody>
          <a:bodyPr/>
          <a:lstStyle/>
          <a:p>
            <a:pPr eaLnBrk="1" hangingPunct="1"/>
            <a:r>
              <a:rPr lang="en-US" sz="3200" smtClean="0"/>
              <a:t>Institutions of X- and Y-matrices     in politics and their functions </a:t>
            </a:r>
            <a:endParaRPr lang="ru-RU" sz="3200" smtClean="0"/>
          </a:p>
        </p:txBody>
      </p:sp>
      <p:graphicFrame>
        <p:nvGraphicFramePr>
          <p:cNvPr id="234499" name="Group 3"/>
          <p:cNvGraphicFramePr>
            <a:graphicFrameLocks noGrp="1"/>
          </p:cNvGraphicFramePr>
          <p:nvPr/>
        </p:nvGraphicFramePr>
        <p:xfrm>
          <a:off x="179388" y="1412875"/>
          <a:ext cx="8785225" cy="4430713"/>
        </p:xfrm>
        <a:graphic>
          <a:graphicData uri="http://schemas.openxmlformats.org/drawingml/2006/table">
            <a:tbl>
              <a:tblPr/>
              <a:tblGrid>
                <a:gridCol w="3073400"/>
                <a:gridCol w="2903537"/>
                <a:gridCol w="2808288"/>
              </a:tblGrid>
              <a:tr h="431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cs typeface="Times New Roman" charset="0"/>
                        </a:rPr>
                        <a:t>Functions of institutions</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X-institutions</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Y-institutions </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7239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smtClean="0">
                          <a:ln>
                            <a:noFill/>
                          </a:ln>
                          <a:solidFill>
                            <a:schemeClr val="tx1"/>
                          </a:solidFill>
                          <a:effectLst/>
                          <a:latin typeface="Arial" charset="0"/>
                          <a:cs typeface="Times New Roman" charset="0"/>
                        </a:rPr>
                        <a:t>1.Territorial administrative organization of the state</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cs typeface="Times New Roman" charset="0"/>
                        </a:rPr>
                        <a:t>Administrative system </a:t>
                      </a:r>
                      <a:r>
                        <a:rPr kumimoji="0" lang="ru-RU" sz="1800" b="1" i="0" u="none" strike="noStrike" cap="none" normalizeH="0" baseline="0" dirty="0" smtClean="0">
                          <a:ln>
                            <a:noFill/>
                          </a:ln>
                          <a:solidFill>
                            <a:schemeClr val="tx1"/>
                          </a:solidFill>
                          <a:effectLst/>
                          <a:latin typeface="Arial" charset="0"/>
                          <a:cs typeface="Times New Roman" charset="0"/>
                        </a:rPr>
                        <a:t>(</a:t>
                      </a:r>
                      <a:r>
                        <a:rPr kumimoji="0" lang="en-US" sz="1800" b="1" i="0" u="none" strike="noStrike" cap="none" normalizeH="0" baseline="0" dirty="0" err="1" smtClean="0">
                          <a:ln>
                            <a:noFill/>
                          </a:ln>
                          <a:solidFill>
                            <a:schemeClr val="tx1"/>
                          </a:solidFill>
                          <a:effectLst/>
                          <a:latin typeface="Arial" charset="0"/>
                          <a:cs typeface="Times New Roman" charset="0"/>
                        </a:rPr>
                        <a:t>unitarity</a:t>
                      </a:r>
                      <a:r>
                        <a:rPr kumimoji="0" lang="ru-RU" sz="1800" b="1" i="0" u="none" strike="noStrike" cap="none" normalizeH="0" baseline="0" dirty="0" smtClean="0">
                          <a:ln>
                            <a:noFill/>
                          </a:ln>
                          <a:solidFill>
                            <a:schemeClr val="tx1"/>
                          </a:solidFill>
                          <a:effectLst/>
                          <a:latin typeface="Arial" charset="0"/>
                          <a:cs typeface="Times New Roman" charset="0"/>
                        </a:rPr>
                        <a:t>)</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Federative structure (federation)</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7223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smtClean="0">
                          <a:ln>
                            <a:noFill/>
                          </a:ln>
                          <a:solidFill>
                            <a:schemeClr val="tx1"/>
                          </a:solidFill>
                          <a:effectLst/>
                          <a:latin typeface="Arial" charset="0"/>
                          <a:cs typeface="Times New Roman" charset="0"/>
                        </a:rPr>
                        <a:t>2. Governance system (decision making)</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Vertical hierarchical authority with Centre on the  top</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Self-government and subsidiarity</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7239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smtClean="0">
                          <a:ln>
                            <a:noFill/>
                          </a:ln>
                          <a:solidFill>
                            <a:schemeClr val="tx1"/>
                          </a:solidFill>
                          <a:effectLst/>
                          <a:latin typeface="Arial" charset="0"/>
                          <a:cs typeface="Times New Roman" charset="0"/>
                        </a:rPr>
                        <a:t>3.Type of interaction  in the order  of decision making</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General assembly  and the rule of unanimity</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cs typeface="Times New Roman" charset="0"/>
                        </a:rPr>
                        <a:t>Multi-party system and the rule of democratic majority</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7223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smtClean="0">
                          <a:ln>
                            <a:noFill/>
                          </a:ln>
                          <a:solidFill>
                            <a:schemeClr val="tx1"/>
                          </a:solidFill>
                          <a:effectLst/>
                          <a:latin typeface="Arial" charset="0"/>
                          <a:cs typeface="Times New Roman" charset="0"/>
                        </a:rPr>
                        <a:t>4. Access to governing  positions</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Appointment</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cs typeface="Times New Roman" charset="0"/>
                        </a:rPr>
                        <a:t>Election</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7239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smtClean="0">
                          <a:ln>
                            <a:noFill/>
                          </a:ln>
                          <a:solidFill>
                            <a:schemeClr val="tx1"/>
                          </a:solidFill>
                          <a:effectLst/>
                          <a:latin typeface="Arial" charset="0"/>
                          <a:cs typeface="Times New Roman" charset="0"/>
                        </a:rPr>
                        <a:t>5. Feed</a:t>
                      </a:r>
                      <a:r>
                        <a:rPr kumimoji="0" lang="ru-RU" sz="1800" b="0" i="1" u="none" strike="noStrike" cap="none" normalizeH="0" baseline="0" smtClean="0">
                          <a:ln>
                            <a:noFill/>
                          </a:ln>
                          <a:solidFill>
                            <a:schemeClr val="tx1"/>
                          </a:solidFill>
                          <a:effectLst/>
                          <a:latin typeface="Arial" charset="0"/>
                          <a:cs typeface="Times New Roman" charset="0"/>
                        </a:rPr>
                        <a:t>-</a:t>
                      </a:r>
                      <a:r>
                        <a:rPr kumimoji="0" lang="en-US" sz="1800" b="0" i="1" u="none" strike="noStrike" cap="none" normalizeH="0" baseline="0" smtClean="0">
                          <a:ln>
                            <a:noFill/>
                          </a:ln>
                          <a:solidFill>
                            <a:schemeClr val="tx1"/>
                          </a:solidFill>
                          <a:effectLst/>
                          <a:latin typeface="Arial" charset="0"/>
                          <a:cs typeface="Times New Roman" charset="0"/>
                        </a:rPr>
                        <a:t>back loops </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Appeals to higher levels of hierarchical authority </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cs typeface="Times New Roman" charset="0"/>
                        </a:rPr>
                        <a:t>Legal suits</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bl>
          </a:graphicData>
        </a:graphic>
      </p:graphicFrame>
      <p:sp>
        <p:nvSpPr>
          <p:cNvPr id="6" name="Номер слайда 5"/>
          <p:cNvSpPr>
            <a:spLocks noGrp="1"/>
          </p:cNvSpPr>
          <p:nvPr>
            <p:ph type="sldNum" sz="quarter" idx="12"/>
          </p:nvPr>
        </p:nvSpPr>
        <p:spPr/>
        <p:txBody>
          <a:bodyPr/>
          <a:lstStyle/>
          <a:p>
            <a:fld id="{C50F8651-703E-4A73-B5BB-FB40EC6B5022}" type="slidenum">
              <a:rPr lang="ru-RU"/>
              <a:pPr/>
              <a:t>10</a:t>
            </a:fld>
            <a:endParaRPr lang="ru-RU"/>
          </a:p>
        </p:txBody>
      </p:sp>
      <p:sp>
        <p:nvSpPr>
          <p:cNvPr id="7" name="Нижний колонтитул 6"/>
          <p:cNvSpPr>
            <a:spLocks noGrp="1"/>
          </p:cNvSpPr>
          <p:nvPr>
            <p:ph type="ftr" sz="quarter" idx="11"/>
          </p:nvPr>
        </p:nvSpPr>
        <p:spPr/>
        <p:txBody>
          <a:bodyPr/>
          <a:lstStyle/>
          <a:p>
            <a:r>
              <a:rPr lang="en-US" smtClean="0"/>
              <a:t>AFIT, Houston, Texas, April 2012</a:t>
            </a:r>
            <a:endParaRPr lang="ru-RU"/>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40" name="Rectangle 2"/>
          <p:cNvSpPr>
            <a:spLocks noGrp="1" noChangeArrowheads="1"/>
          </p:cNvSpPr>
          <p:nvPr>
            <p:ph type="title"/>
          </p:nvPr>
        </p:nvSpPr>
        <p:spPr/>
        <p:txBody>
          <a:bodyPr/>
          <a:lstStyle/>
          <a:p>
            <a:pPr eaLnBrk="1" hangingPunct="1"/>
            <a:r>
              <a:rPr lang="en-US" sz="3200" smtClean="0"/>
              <a:t>Institutions of X- and Y-matrices </a:t>
            </a:r>
            <a:r>
              <a:rPr lang="ru-RU" sz="3200" smtClean="0"/>
              <a:t/>
            </a:r>
            <a:br>
              <a:rPr lang="ru-RU" sz="3200" smtClean="0"/>
            </a:br>
            <a:r>
              <a:rPr lang="en-US" sz="3200" smtClean="0"/>
              <a:t>in ideology and their functions</a:t>
            </a:r>
            <a:endParaRPr lang="ru-RU" sz="3200" smtClean="0"/>
          </a:p>
        </p:txBody>
      </p:sp>
      <p:graphicFrame>
        <p:nvGraphicFramePr>
          <p:cNvPr id="42110" name="Group 126"/>
          <p:cNvGraphicFramePr>
            <a:graphicFrameLocks noGrp="1"/>
          </p:cNvGraphicFramePr>
          <p:nvPr/>
        </p:nvGraphicFramePr>
        <p:xfrm>
          <a:off x="323850" y="1844675"/>
          <a:ext cx="8667750" cy="4195445"/>
        </p:xfrm>
        <a:graphic>
          <a:graphicData uri="http://schemas.openxmlformats.org/drawingml/2006/table">
            <a:tbl>
              <a:tblPr/>
              <a:tblGrid>
                <a:gridCol w="2989263"/>
                <a:gridCol w="3025775"/>
                <a:gridCol w="2652712"/>
              </a:tblGrid>
              <a:tr h="7207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cs typeface="Times New Roman" charset="0"/>
                        </a:rPr>
                        <a:t>Functions of institutions</a:t>
                      </a:r>
                      <a:endParaRPr kumimoji="0" lang="ru-RU" sz="1800" b="0" i="0" u="none" strike="noStrike" cap="none" normalizeH="0" baseline="0" dirty="0" smtClean="0">
                        <a:ln>
                          <a:noFill/>
                        </a:ln>
                        <a:solidFill>
                          <a:schemeClr val="tx1"/>
                        </a:solidFill>
                        <a:effectLst/>
                        <a:latin typeface="Times New Roman" charset="0"/>
                        <a:cs typeface="Times New Roman" charset="0"/>
                      </a:endParaRP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80963"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X-institutions of communitarian ideology</a:t>
                      </a:r>
                      <a:endParaRPr kumimoji="0" lang="ru-RU" sz="1800" b="0" i="0" u="none" strike="noStrike" cap="none" normalizeH="0" baseline="0" smtClean="0">
                        <a:ln>
                          <a:noFill/>
                        </a:ln>
                        <a:solidFill>
                          <a:schemeClr val="tx1"/>
                        </a:solidFill>
                        <a:effectLst/>
                        <a:latin typeface="Times New Roman" charset="0"/>
                        <a:cs typeface="Times New Roman" charset="0"/>
                      </a:endParaRP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Y-institutions of subsidiary ideology</a:t>
                      </a:r>
                      <a:endParaRPr kumimoji="0" lang="ru-RU" sz="1800" b="0" i="0" u="none" strike="noStrike" cap="none" normalizeH="0" baseline="0" smtClean="0">
                        <a:ln>
                          <a:noFill/>
                        </a:ln>
                        <a:solidFill>
                          <a:schemeClr val="tx1"/>
                        </a:solidFill>
                        <a:effectLst/>
                        <a:latin typeface="Arial" charset="0"/>
                        <a:cs typeface="Times New Roman" charset="0"/>
                      </a:endParaRP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5762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smtClean="0">
                          <a:ln>
                            <a:noFill/>
                          </a:ln>
                          <a:solidFill>
                            <a:schemeClr val="tx1"/>
                          </a:solidFill>
                          <a:effectLst/>
                          <a:latin typeface="Arial" charset="0"/>
                          <a:cs typeface="Times New Roman" charset="0"/>
                        </a:rPr>
                        <a:t> 1. Core principle of social action</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Collectivism</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Individualism</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7429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smtClean="0">
                          <a:ln>
                            <a:noFill/>
                          </a:ln>
                          <a:solidFill>
                            <a:schemeClr val="tx1"/>
                          </a:solidFill>
                          <a:effectLst/>
                          <a:latin typeface="Arial" charset="0"/>
                          <a:cs typeface="Times New Roman" charset="0"/>
                        </a:rPr>
                        <a:t>2. Normative understanding of social structure</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Egalitarianism</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Stratification</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4318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smtClean="0">
                          <a:ln>
                            <a:noFill/>
                          </a:ln>
                          <a:solidFill>
                            <a:schemeClr val="tx1"/>
                          </a:solidFill>
                          <a:effectLst/>
                          <a:latin typeface="Arial" charset="0"/>
                          <a:cs typeface="Times New Roman" charset="0"/>
                        </a:rPr>
                        <a:t>3. Prevailing social values</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Order</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cs typeface="Times New Roman" charset="0"/>
                      </a:endParaRP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Freedom </a:t>
                      </a:r>
                      <a:endParaRPr kumimoji="0" lang="ru-RU" sz="1800" b="1" i="0" u="none" strike="noStrike" cap="none" normalizeH="0" baseline="0" smtClean="0">
                        <a:ln>
                          <a:noFill/>
                        </a:ln>
                        <a:solidFill>
                          <a:schemeClr val="tx1"/>
                        </a:solidFill>
                        <a:effectLst/>
                        <a:latin typeface="Arial" charset="0"/>
                        <a:cs typeface="Times New Roman" charset="0"/>
                      </a:endParaRP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5111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smtClean="0">
                          <a:ln>
                            <a:noFill/>
                          </a:ln>
                          <a:solidFill>
                            <a:schemeClr val="tx1"/>
                          </a:solidFill>
                          <a:effectLst/>
                          <a:latin typeface="Arial" charset="0"/>
                          <a:cs typeface="Arial" charset="0"/>
                        </a:rPr>
                        <a:t>4. Labor attitudes</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Well-being-oriented</a:t>
                      </a:r>
                      <a:endParaRPr kumimoji="0" lang="ru-RU" sz="1800" b="1" i="0" u="none" strike="noStrike" cap="none" normalizeH="0" baseline="0" smtClean="0">
                        <a:ln>
                          <a:noFill/>
                        </a:ln>
                        <a:solidFill>
                          <a:schemeClr val="tx1"/>
                        </a:solidFill>
                        <a:effectLst/>
                        <a:latin typeface="Arial" charset="0"/>
                        <a:cs typeface="Times New Roman"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1800" b="1" i="0" u="none" strike="noStrike" cap="none" normalizeH="0" baseline="0" smtClean="0">
                        <a:ln>
                          <a:noFill/>
                        </a:ln>
                        <a:solidFill>
                          <a:schemeClr val="tx1"/>
                        </a:solidFill>
                        <a:effectLst/>
                        <a:latin typeface="Arial" charset="0"/>
                        <a:cs typeface="Times New Roman" charset="0"/>
                      </a:endParaRP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cs typeface="Times New Roman" charset="0"/>
                        </a:rPr>
                        <a:t>Pecuniary-oriented</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800" b="1" i="0" u="none" strike="noStrike" cap="none" normalizeH="0" baseline="0" dirty="0" smtClean="0">
                        <a:ln>
                          <a:noFill/>
                        </a:ln>
                        <a:solidFill>
                          <a:schemeClr val="tx1"/>
                        </a:solidFill>
                        <a:effectLst/>
                        <a:latin typeface="Arial" charset="0"/>
                        <a:cs typeface="Times New Roman" charset="0"/>
                      </a:endParaRP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r h="5651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dirty="0" smtClean="0">
                          <a:ln>
                            <a:noFill/>
                          </a:ln>
                          <a:solidFill>
                            <a:schemeClr val="tx1"/>
                          </a:solidFill>
                          <a:effectLst/>
                          <a:latin typeface="Arial" charset="0"/>
                          <a:cs typeface="Times New Roman" charset="0"/>
                        </a:rPr>
                        <a:t>5.</a:t>
                      </a:r>
                      <a:r>
                        <a:rPr kumimoji="0" lang="ru-RU" sz="1800" b="0" i="1" u="none" strike="noStrike" cap="none" normalizeH="0" baseline="0" dirty="0" smtClean="0">
                          <a:ln>
                            <a:noFill/>
                          </a:ln>
                          <a:solidFill>
                            <a:schemeClr val="tx1"/>
                          </a:solidFill>
                          <a:effectLst/>
                          <a:latin typeface="Arial" charset="0"/>
                          <a:cs typeface="Times New Roman" charset="0"/>
                        </a:rPr>
                        <a:t> </a:t>
                      </a:r>
                      <a:r>
                        <a:rPr kumimoji="0" lang="en-US" sz="1800" b="0" i="1" u="none" strike="noStrike" cap="none" normalizeH="0" baseline="0" dirty="0" smtClean="0">
                          <a:ln>
                            <a:noFill/>
                          </a:ln>
                          <a:solidFill>
                            <a:schemeClr val="tx1"/>
                          </a:solidFill>
                          <a:effectLst/>
                          <a:latin typeface="Arial" charset="0"/>
                          <a:cs typeface="Times New Roman" charset="0"/>
                        </a:rPr>
                        <a:t>Principles of common  thinking</a:t>
                      </a:r>
                      <a:endParaRPr kumimoji="0" lang="en-US" sz="1400" b="0" i="1" u="none" strike="noStrike" cap="none" normalizeH="0" baseline="0" dirty="0" smtClean="0">
                        <a:ln>
                          <a:noFill/>
                        </a:ln>
                        <a:solidFill>
                          <a:schemeClr val="tx1"/>
                        </a:solidFill>
                        <a:effectLst/>
                        <a:latin typeface="Arial" charset="0"/>
                        <a:cs typeface="Times New Roman" charset="0"/>
                      </a:endParaRP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 Generalization-Integralism/Holism</a:t>
                      </a: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Specialization-Atomization/Mereism</a:t>
                      </a:r>
                      <a:endParaRPr kumimoji="0" lang="ru-RU" sz="1800" b="1" i="0" u="none" strike="noStrike" cap="none" normalizeH="0" baseline="0" smtClean="0">
                        <a:ln>
                          <a:noFill/>
                        </a:ln>
                        <a:solidFill>
                          <a:schemeClr val="tx1"/>
                        </a:solidFill>
                        <a:effectLst/>
                        <a:latin typeface="Arial" charset="0"/>
                        <a:cs typeface="Times New Roman" charset="0"/>
                      </a:endParaRPr>
                    </a:p>
                  </a:txBody>
                  <a:tcPr horzOverflow="overflow">
                    <a:lnL w="12700" cap="flat" cmpd="sng" algn="ctr">
                      <a:solidFill>
                        <a:schemeClr val="tx2"/>
                      </a:solidFill>
                      <a:prstDash val="solid"/>
                      <a:round/>
                      <a:headEnd type="none" w="med" len="med"/>
                      <a:tailEnd type="none" w="med" len="med"/>
                    </a:lnL>
                    <a:lnR w="12700" cap="flat" cmpd="sng" algn="ctr">
                      <a:solidFill>
                        <a:schemeClr val="tx2"/>
                      </a:solidFill>
                      <a:prstDash val="solid"/>
                      <a:round/>
                      <a:headEnd type="none" w="med" len="med"/>
                      <a:tailEnd type="none" w="med" len="med"/>
                    </a:lnR>
                    <a:lnT w="12700" cap="flat" cmpd="sng" algn="ctr">
                      <a:solidFill>
                        <a:schemeClr val="tx2"/>
                      </a:solidFill>
                      <a:prstDash val="solid"/>
                      <a:round/>
                      <a:headEnd type="none" w="med" len="med"/>
                      <a:tailEnd type="none" w="med" len="med"/>
                    </a:lnT>
                    <a:lnB w="12700" cap="flat" cmpd="sng" algn="ctr">
                      <a:solidFill>
                        <a:schemeClr val="tx2"/>
                      </a:solidFill>
                      <a:prstDash val="solid"/>
                      <a:round/>
                      <a:headEnd type="none" w="med" len="med"/>
                      <a:tailEnd type="none" w="med" len="med"/>
                    </a:lnB>
                    <a:lnTlToBr>
                      <a:noFill/>
                    </a:lnTlToBr>
                    <a:lnBlToTr>
                      <a:noFill/>
                    </a:lnBlToTr>
                    <a:noFill/>
                  </a:tcPr>
                </a:tc>
              </a:tr>
            </a:tbl>
          </a:graphicData>
        </a:graphic>
      </p:graphicFrame>
      <p:sp>
        <p:nvSpPr>
          <p:cNvPr id="6" name="Номер слайда 5"/>
          <p:cNvSpPr>
            <a:spLocks noGrp="1"/>
          </p:cNvSpPr>
          <p:nvPr>
            <p:ph type="sldNum" sz="quarter" idx="12"/>
          </p:nvPr>
        </p:nvSpPr>
        <p:spPr/>
        <p:txBody>
          <a:bodyPr/>
          <a:lstStyle/>
          <a:p>
            <a:fld id="{D4A0C47F-20F4-41FF-9162-B0E0B9526763}" type="slidenum">
              <a:rPr lang="ru-RU"/>
              <a:pPr/>
              <a:t>11</a:t>
            </a:fld>
            <a:endParaRPr lang="ru-RU"/>
          </a:p>
        </p:txBody>
      </p:sp>
      <p:sp>
        <p:nvSpPr>
          <p:cNvPr id="5" name="Нижний колонтитул 4"/>
          <p:cNvSpPr>
            <a:spLocks noGrp="1"/>
          </p:cNvSpPr>
          <p:nvPr>
            <p:ph type="ftr" sz="quarter" idx="11"/>
          </p:nvPr>
        </p:nvSpPr>
        <p:spPr/>
        <p:txBody>
          <a:bodyPr/>
          <a:lstStyle/>
          <a:p>
            <a:r>
              <a:rPr lang="en-US" smtClean="0"/>
              <a:t>AFIT, Houston, Texas, April 2012</a:t>
            </a:r>
            <a:endParaRPr lang="ru-RU"/>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14"/>
          <p:cNvSpPr>
            <a:spLocks noGrp="1" noChangeArrowheads="1"/>
          </p:cNvSpPr>
          <p:nvPr>
            <p:ph type="title"/>
          </p:nvPr>
        </p:nvSpPr>
        <p:spPr/>
        <p:txBody>
          <a:bodyPr/>
          <a:lstStyle/>
          <a:p>
            <a:pPr eaLnBrk="1" hangingPunct="1"/>
            <a:r>
              <a:rPr lang="en-US" sz="3200" dirty="0" smtClean="0"/>
              <a:t>Combinations of X- and Y-matrices</a:t>
            </a:r>
            <a:endParaRPr lang="ru-RU" sz="3200" dirty="0" smtClean="0"/>
          </a:p>
        </p:txBody>
      </p:sp>
      <p:sp>
        <p:nvSpPr>
          <p:cNvPr id="9221" name="Rectangle 16"/>
          <p:cNvSpPr>
            <a:spLocks noGrp="1" noChangeArrowheads="1"/>
          </p:cNvSpPr>
          <p:nvPr>
            <p:ph type="body" sz="half" idx="2"/>
          </p:nvPr>
        </p:nvSpPr>
        <p:spPr>
          <a:xfrm>
            <a:off x="1295400" y="4508500"/>
            <a:ext cx="7402512" cy="1439863"/>
          </a:xfrm>
        </p:spPr>
        <p:txBody>
          <a:bodyPr/>
          <a:lstStyle/>
          <a:p>
            <a:pPr eaLnBrk="1" hangingPunct="1">
              <a:lnSpc>
                <a:spcPct val="80000"/>
              </a:lnSpc>
              <a:buFontTx/>
              <a:buNone/>
            </a:pPr>
            <a:r>
              <a:rPr lang="en-US" sz="1600" dirty="0" smtClean="0"/>
              <a:t>        </a:t>
            </a:r>
            <a:r>
              <a:rPr lang="en-US" sz="1800" dirty="0" smtClean="0"/>
              <a:t>Russia, China, India,                          Europe and Western        </a:t>
            </a:r>
          </a:p>
          <a:p>
            <a:pPr eaLnBrk="1" hangingPunct="1">
              <a:lnSpc>
                <a:spcPct val="80000"/>
              </a:lnSpc>
              <a:buFontTx/>
              <a:buNone/>
            </a:pPr>
            <a:r>
              <a:rPr lang="en-US" sz="1800" dirty="0" smtClean="0"/>
              <a:t>   most Asian, Middle Eastern,                   Offshoots: the USA,         </a:t>
            </a:r>
          </a:p>
          <a:p>
            <a:pPr eaLnBrk="1" hangingPunct="1">
              <a:lnSpc>
                <a:spcPct val="80000"/>
              </a:lnSpc>
              <a:buFontTx/>
              <a:buNone/>
            </a:pPr>
            <a:r>
              <a:rPr lang="en-US" sz="1800" dirty="0" smtClean="0"/>
              <a:t>       Latin American, and                             Canada, Australia,</a:t>
            </a:r>
          </a:p>
          <a:p>
            <a:pPr eaLnBrk="1" hangingPunct="1">
              <a:lnSpc>
                <a:spcPct val="80000"/>
              </a:lnSpc>
              <a:buFontTx/>
              <a:buNone/>
            </a:pPr>
            <a:r>
              <a:rPr lang="en-US" sz="1800" dirty="0" smtClean="0"/>
              <a:t>      some other  countries</a:t>
            </a:r>
            <a:r>
              <a:rPr lang="en-US" sz="1600" dirty="0" smtClean="0"/>
              <a:t> 	</a:t>
            </a:r>
            <a:r>
              <a:rPr lang="en-US" sz="1400" dirty="0" smtClean="0"/>
              <a:t>	</a:t>
            </a:r>
            <a:r>
              <a:rPr lang="en-US" sz="1800" dirty="0" smtClean="0"/>
              <a:t>            and New Zealand	        </a:t>
            </a:r>
          </a:p>
          <a:p>
            <a:pPr eaLnBrk="1" hangingPunct="1">
              <a:lnSpc>
                <a:spcPct val="80000"/>
              </a:lnSpc>
              <a:buFontTx/>
              <a:buNone/>
            </a:pPr>
            <a:r>
              <a:rPr lang="en-US" sz="1400" dirty="0" smtClean="0"/>
              <a:t>				</a:t>
            </a:r>
            <a:endParaRPr lang="ru-RU" sz="1400" dirty="0" smtClean="0"/>
          </a:p>
        </p:txBody>
      </p:sp>
      <p:sp>
        <p:nvSpPr>
          <p:cNvPr id="39940" name="Rectangle 59"/>
          <p:cNvSpPr>
            <a:spLocks noChangeArrowheads="1"/>
          </p:cNvSpPr>
          <p:nvPr/>
        </p:nvSpPr>
        <p:spPr bwMode="auto">
          <a:xfrm>
            <a:off x="468313" y="1628775"/>
            <a:ext cx="8229600" cy="2185988"/>
          </a:xfrm>
          <a:prstGeom prst="rect">
            <a:avLst/>
          </a:prstGeom>
          <a:noFill/>
          <a:ln w="9525">
            <a:noFill/>
            <a:miter lim="800000"/>
            <a:headEnd/>
            <a:tailEnd/>
          </a:ln>
        </p:spPr>
        <p:txBody>
          <a:bodyPr/>
          <a:lstStyle/>
          <a:p>
            <a:pPr marL="342900" indent="-342900">
              <a:spcBef>
                <a:spcPct val="20000"/>
              </a:spcBef>
              <a:buFontTx/>
              <a:buChar char="•"/>
            </a:pPr>
            <a:endParaRPr lang="en-US" sz="2800"/>
          </a:p>
        </p:txBody>
      </p:sp>
      <p:sp>
        <p:nvSpPr>
          <p:cNvPr id="39941" name="AutoShape 60"/>
          <p:cNvSpPr>
            <a:spLocks noChangeArrowheads="1"/>
          </p:cNvSpPr>
          <p:nvPr/>
        </p:nvSpPr>
        <p:spPr bwMode="auto">
          <a:xfrm rot="10800000">
            <a:off x="1619250" y="1989138"/>
            <a:ext cx="2743200" cy="2243137"/>
          </a:xfrm>
          <a:prstGeom prst="triangle">
            <a:avLst>
              <a:gd name="adj" fmla="val 50000"/>
            </a:avLst>
          </a:prstGeom>
          <a:solidFill>
            <a:srgbClr val="FFFFFF"/>
          </a:solidFill>
          <a:ln w="19050">
            <a:solidFill>
              <a:srgbClr val="000000"/>
            </a:solidFill>
            <a:miter lim="800000"/>
            <a:headEnd/>
            <a:tailEnd/>
          </a:ln>
        </p:spPr>
        <p:txBody>
          <a:bodyPr/>
          <a:lstStyle/>
          <a:p>
            <a:r>
              <a:rPr lang="en-US" sz="1200"/>
              <a:t>   </a:t>
            </a:r>
            <a:endParaRPr lang="ru-RU"/>
          </a:p>
        </p:txBody>
      </p:sp>
      <p:sp>
        <p:nvSpPr>
          <p:cNvPr id="39942" name="AutoShape 61"/>
          <p:cNvSpPr>
            <a:spLocks noChangeArrowheads="1"/>
          </p:cNvSpPr>
          <p:nvPr/>
        </p:nvSpPr>
        <p:spPr bwMode="auto">
          <a:xfrm>
            <a:off x="5364163" y="2133600"/>
            <a:ext cx="2743200" cy="2171700"/>
          </a:xfrm>
          <a:prstGeom prst="triangle">
            <a:avLst>
              <a:gd name="adj" fmla="val 50000"/>
            </a:avLst>
          </a:prstGeom>
          <a:solidFill>
            <a:srgbClr val="FFFFFF"/>
          </a:solidFill>
          <a:ln w="19050">
            <a:solidFill>
              <a:srgbClr val="000000"/>
            </a:solidFill>
            <a:miter lim="800000"/>
            <a:headEnd/>
            <a:tailEnd/>
          </a:ln>
        </p:spPr>
        <p:txBody>
          <a:bodyPr/>
          <a:lstStyle/>
          <a:p>
            <a:r>
              <a:rPr lang="en-US" sz="1200"/>
              <a:t>   </a:t>
            </a:r>
            <a:endParaRPr lang="ru-RU"/>
          </a:p>
        </p:txBody>
      </p:sp>
      <p:grpSp>
        <p:nvGrpSpPr>
          <p:cNvPr id="39943" name="Group 15"/>
          <p:cNvGrpSpPr>
            <a:grpSpLocks/>
          </p:cNvGrpSpPr>
          <p:nvPr/>
        </p:nvGrpSpPr>
        <p:grpSpPr bwMode="auto">
          <a:xfrm>
            <a:off x="2268538" y="1989138"/>
            <a:ext cx="1439862" cy="1804987"/>
            <a:chOff x="2267744" y="1988840"/>
            <a:chExt cx="1440159" cy="1805285"/>
          </a:xfrm>
        </p:grpSpPr>
        <p:sp>
          <p:nvSpPr>
            <p:cNvPr id="39950" name="AutoShape 62"/>
            <p:cNvSpPr>
              <a:spLocks noChangeArrowheads="1"/>
            </p:cNvSpPr>
            <p:nvPr/>
          </p:nvSpPr>
          <p:spPr bwMode="auto">
            <a:xfrm>
              <a:off x="2267744" y="1988840"/>
              <a:ext cx="1440159" cy="1080120"/>
            </a:xfrm>
            <a:prstGeom prst="triangle">
              <a:avLst>
                <a:gd name="adj" fmla="val 43287"/>
              </a:avLst>
            </a:prstGeom>
            <a:solidFill>
              <a:schemeClr val="accent1"/>
            </a:solidFill>
            <a:ln w="9525">
              <a:solidFill>
                <a:srgbClr val="000000"/>
              </a:solidFill>
              <a:miter lim="800000"/>
              <a:headEnd/>
              <a:tailEnd/>
            </a:ln>
          </p:spPr>
          <p:txBody>
            <a:bodyPr/>
            <a:lstStyle/>
            <a:p>
              <a:r>
                <a:rPr lang="en-US" sz="1200"/>
                <a:t> </a:t>
              </a:r>
              <a:r>
                <a:rPr lang="ru-RU" sz="1200"/>
                <a:t> </a:t>
              </a:r>
              <a:r>
                <a:rPr lang="en-US" sz="1200"/>
                <a:t> </a:t>
              </a:r>
              <a:r>
                <a:rPr lang="ru-RU" sz="1200"/>
                <a:t>  </a:t>
              </a:r>
              <a:r>
                <a:rPr lang="en-US" sz="2000" b="1"/>
                <a:t>Y</a:t>
              </a:r>
              <a:endParaRPr lang="ru-RU"/>
            </a:p>
          </p:txBody>
        </p:sp>
        <p:sp>
          <p:nvSpPr>
            <p:cNvPr id="39951" name="Rectangle 63"/>
            <p:cNvSpPr>
              <a:spLocks noChangeArrowheads="1"/>
            </p:cNvSpPr>
            <p:nvPr/>
          </p:nvSpPr>
          <p:spPr bwMode="auto">
            <a:xfrm>
              <a:off x="2771775" y="3152775"/>
              <a:ext cx="488950" cy="641350"/>
            </a:xfrm>
            <a:prstGeom prst="rect">
              <a:avLst/>
            </a:prstGeom>
            <a:noFill/>
            <a:ln w="9525">
              <a:noFill/>
              <a:miter lim="800000"/>
              <a:headEnd/>
              <a:tailEnd/>
            </a:ln>
          </p:spPr>
          <p:txBody>
            <a:bodyPr wrap="none" anchor="ctr">
              <a:spAutoFit/>
            </a:bodyPr>
            <a:lstStyle/>
            <a:p>
              <a:r>
                <a:rPr lang="en-US" sz="3600" b="1"/>
                <a:t>X</a:t>
              </a:r>
            </a:p>
          </p:txBody>
        </p:sp>
      </p:grpSp>
      <p:sp>
        <p:nvSpPr>
          <p:cNvPr id="39944" name="Rectangle 64"/>
          <p:cNvSpPr>
            <a:spLocks noChangeArrowheads="1"/>
          </p:cNvSpPr>
          <p:nvPr/>
        </p:nvSpPr>
        <p:spPr bwMode="auto">
          <a:xfrm>
            <a:off x="6443663" y="2492375"/>
            <a:ext cx="576262" cy="701675"/>
          </a:xfrm>
          <a:prstGeom prst="rect">
            <a:avLst/>
          </a:prstGeom>
          <a:noFill/>
          <a:ln w="9525">
            <a:noFill/>
            <a:miter lim="800000"/>
            <a:headEnd/>
            <a:tailEnd/>
          </a:ln>
        </p:spPr>
        <p:txBody>
          <a:bodyPr anchor="ctr">
            <a:spAutoFit/>
          </a:bodyPr>
          <a:lstStyle/>
          <a:p>
            <a:r>
              <a:rPr lang="en-US" sz="4000" b="1"/>
              <a:t>Y</a:t>
            </a:r>
          </a:p>
        </p:txBody>
      </p:sp>
      <p:sp>
        <p:nvSpPr>
          <p:cNvPr id="39945" name="Rectangle 65"/>
          <p:cNvSpPr>
            <a:spLocks noChangeArrowheads="1"/>
          </p:cNvSpPr>
          <p:nvPr/>
        </p:nvSpPr>
        <p:spPr bwMode="auto">
          <a:xfrm>
            <a:off x="0" y="0"/>
            <a:ext cx="312738" cy="274638"/>
          </a:xfrm>
          <a:prstGeom prst="rect">
            <a:avLst/>
          </a:prstGeom>
          <a:noFill/>
          <a:ln w="9525">
            <a:noFill/>
            <a:miter lim="800000"/>
            <a:headEnd/>
            <a:tailEnd/>
          </a:ln>
        </p:spPr>
        <p:txBody>
          <a:bodyPr wrap="none" anchor="ctr">
            <a:spAutoFit/>
          </a:bodyPr>
          <a:lstStyle/>
          <a:p>
            <a:r>
              <a:rPr lang="en-US" sz="1200">
                <a:cs typeface="Times New Roman" charset="0"/>
              </a:rPr>
              <a:t>   </a:t>
            </a:r>
            <a:endParaRPr lang="en-US"/>
          </a:p>
        </p:txBody>
      </p:sp>
      <p:sp>
        <p:nvSpPr>
          <p:cNvPr id="39946" name="Rectangle 66"/>
          <p:cNvSpPr>
            <a:spLocks noChangeArrowheads="1"/>
          </p:cNvSpPr>
          <p:nvPr/>
        </p:nvSpPr>
        <p:spPr bwMode="auto">
          <a:xfrm>
            <a:off x="0" y="0"/>
            <a:ext cx="312738" cy="274638"/>
          </a:xfrm>
          <a:prstGeom prst="rect">
            <a:avLst/>
          </a:prstGeom>
          <a:noFill/>
          <a:ln w="9525">
            <a:noFill/>
            <a:miter lim="800000"/>
            <a:headEnd/>
            <a:tailEnd/>
          </a:ln>
        </p:spPr>
        <p:txBody>
          <a:bodyPr wrap="none" anchor="ctr">
            <a:spAutoFit/>
          </a:bodyPr>
          <a:lstStyle/>
          <a:p>
            <a:r>
              <a:rPr lang="en-US" sz="1200">
                <a:cs typeface="Times New Roman" charset="0"/>
              </a:rPr>
              <a:t>   </a:t>
            </a:r>
            <a:endParaRPr lang="en-US"/>
          </a:p>
        </p:txBody>
      </p:sp>
      <p:sp>
        <p:nvSpPr>
          <p:cNvPr id="39947" name="AutoShape 67"/>
          <p:cNvSpPr>
            <a:spLocks noChangeArrowheads="1"/>
          </p:cNvSpPr>
          <p:nvPr/>
        </p:nvSpPr>
        <p:spPr bwMode="auto">
          <a:xfrm rot="10800000">
            <a:off x="6011863" y="3284538"/>
            <a:ext cx="1439862" cy="1028700"/>
          </a:xfrm>
          <a:prstGeom prst="triangle">
            <a:avLst>
              <a:gd name="adj" fmla="val 50000"/>
            </a:avLst>
          </a:prstGeom>
          <a:solidFill>
            <a:schemeClr val="accent1"/>
          </a:solidFill>
          <a:ln w="9525">
            <a:solidFill>
              <a:srgbClr val="000000"/>
            </a:solidFill>
            <a:miter lim="800000"/>
            <a:headEnd/>
            <a:tailEnd/>
          </a:ln>
        </p:spPr>
        <p:txBody>
          <a:bodyPr/>
          <a:lstStyle/>
          <a:p>
            <a:r>
              <a:rPr lang="en-US" sz="2000" b="1"/>
              <a:t>   X</a:t>
            </a:r>
            <a:endParaRPr lang="ru-RU"/>
          </a:p>
        </p:txBody>
      </p:sp>
      <p:sp>
        <p:nvSpPr>
          <p:cNvPr id="16" name="Номер слайда 15"/>
          <p:cNvSpPr>
            <a:spLocks noGrp="1"/>
          </p:cNvSpPr>
          <p:nvPr>
            <p:ph type="sldNum" sz="quarter" idx="12"/>
          </p:nvPr>
        </p:nvSpPr>
        <p:spPr/>
        <p:txBody>
          <a:bodyPr/>
          <a:lstStyle/>
          <a:p>
            <a:fld id="{CAA5CCDF-98C8-4A07-9189-29561FB6D67D}" type="slidenum">
              <a:rPr lang="ru-RU"/>
              <a:pPr/>
              <a:t>12</a:t>
            </a:fld>
            <a:endParaRPr lang="ru-RU"/>
          </a:p>
        </p:txBody>
      </p:sp>
      <p:sp>
        <p:nvSpPr>
          <p:cNvPr id="17" name="Нижний колонтитул 16"/>
          <p:cNvSpPr>
            <a:spLocks noGrp="1"/>
          </p:cNvSpPr>
          <p:nvPr>
            <p:ph type="ftr" sz="quarter" idx="11"/>
          </p:nvPr>
        </p:nvSpPr>
        <p:spPr/>
        <p:txBody>
          <a:bodyPr/>
          <a:lstStyle/>
          <a:p>
            <a:r>
              <a:rPr lang="en-US" smtClean="0"/>
              <a:t>AFIT, Houston, Texas, April 2012</a:t>
            </a:r>
            <a:endParaRPr lang="ru-RU"/>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2"/>
          <p:cNvSpPr>
            <a:spLocks noGrp="1" noChangeArrowheads="1"/>
          </p:cNvSpPr>
          <p:nvPr>
            <p:ph type="title"/>
          </p:nvPr>
        </p:nvSpPr>
        <p:spPr/>
        <p:txBody>
          <a:bodyPr/>
          <a:lstStyle/>
          <a:p>
            <a:pPr eaLnBrk="1" hangingPunct="1"/>
            <a:r>
              <a:rPr lang="en-US" sz="3200" dirty="0" smtClean="0"/>
              <a:t>Why X- or Y-matrix institutions prevail? </a:t>
            </a:r>
            <a:endParaRPr lang="ru-RU" sz="3200" dirty="0" smtClean="0"/>
          </a:p>
        </p:txBody>
      </p:sp>
      <p:sp>
        <p:nvSpPr>
          <p:cNvPr id="10245" name="Rectangle 3"/>
          <p:cNvSpPr>
            <a:spLocks noGrp="1" noChangeArrowheads="1"/>
          </p:cNvSpPr>
          <p:nvPr>
            <p:ph type="body" idx="1"/>
          </p:nvPr>
        </p:nvSpPr>
        <p:spPr>
          <a:xfrm>
            <a:off x="457200" y="1600200"/>
            <a:ext cx="8229600" cy="4724400"/>
          </a:xfrm>
        </p:spPr>
        <p:txBody>
          <a:bodyPr/>
          <a:lstStyle/>
          <a:p>
            <a:pPr eaLnBrk="1" hangingPunct="1">
              <a:lnSpc>
                <a:spcPct val="80000"/>
              </a:lnSpc>
            </a:pPr>
            <a:r>
              <a:rPr lang="en-US" sz="2600" dirty="0" smtClean="0"/>
              <a:t>The material and technological environment is a key determinant for the prevalence of either X- or Y- matrices.  </a:t>
            </a:r>
          </a:p>
          <a:p>
            <a:pPr lvl="1" eaLnBrk="1" hangingPunct="1">
              <a:lnSpc>
                <a:spcPct val="80000"/>
              </a:lnSpc>
            </a:pPr>
            <a:r>
              <a:rPr lang="en-US" sz="2200" dirty="0" smtClean="0"/>
              <a:t>The environment can be </a:t>
            </a:r>
            <a:r>
              <a:rPr lang="en-US" sz="2200" b="1" dirty="0" smtClean="0"/>
              <a:t>a </a:t>
            </a:r>
            <a:r>
              <a:rPr lang="en-US" sz="2200" b="1" i="1" dirty="0" smtClean="0"/>
              <a:t>communal</a:t>
            </a:r>
            <a:r>
              <a:rPr lang="en-US" sz="2200" i="1" dirty="0" smtClean="0"/>
              <a:t>, </a:t>
            </a:r>
            <a:r>
              <a:rPr lang="en-US" sz="2200" dirty="0" smtClean="0"/>
              <a:t>indivisible system, under which the removal of some elements can lead to the disintegration of the entire system, </a:t>
            </a:r>
            <a:r>
              <a:rPr lang="en-US" sz="2200" i="1" u="sng" dirty="0" smtClean="0"/>
              <a:t>OR</a:t>
            </a:r>
            <a:endParaRPr lang="en-US" sz="2200" u="sng" dirty="0" smtClean="0"/>
          </a:p>
          <a:p>
            <a:pPr lvl="1" eaLnBrk="1" hangingPunct="1">
              <a:lnSpc>
                <a:spcPct val="80000"/>
              </a:lnSpc>
            </a:pPr>
            <a:r>
              <a:rPr lang="en-US" sz="2200" dirty="0" smtClean="0"/>
              <a:t>The environment can be </a:t>
            </a:r>
            <a:r>
              <a:rPr lang="en-US" sz="2200" b="1" i="1" dirty="0" smtClean="0"/>
              <a:t>non-communal</a:t>
            </a:r>
            <a:r>
              <a:rPr lang="en-US" sz="2200" i="1" dirty="0" smtClean="0"/>
              <a:t>, </a:t>
            </a:r>
            <a:r>
              <a:rPr lang="en-US" sz="2200" dirty="0" smtClean="0"/>
              <a:t>that is, with opportunities for technological division,</a:t>
            </a:r>
            <a:r>
              <a:rPr lang="en-US" sz="2200" dirty="0" smtClean="0">
                <a:solidFill>
                  <a:srgbClr val="FF0000"/>
                </a:solidFill>
              </a:rPr>
              <a:t> </a:t>
            </a:r>
            <a:r>
              <a:rPr lang="en-US" sz="2200" dirty="0" smtClean="0"/>
              <a:t>with a multiplicity of labor formations and ‘networks’, along with scientific, social and/or cultural diversity. </a:t>
            </a:r>
          </a:p>
          <a:p>
            <a:pPr eaLnBrk="1" hangingPunct="1">
              <a:lnSpc>
                <a:spcPct val="80000"/>
              </a:lnSpc>
            </a:pPr>
            <a:endParaRPr lang="en-US" sz="1400" dirty="0" smtClean="0"/>
          </a:p>
          <a:p>
            <a:pPr eaLnBrk="1" hangingPunct="1">
              <a:lnSpc>
                <a:spcPct val="80000"/>
              </a:lnSpc>
            </a:pPr>
            <a:r>
              <a:rPr lang="en-US" sz="2600" dirty="0" smtClean="0"/>
              <a:t>In a communal environment the X-matrix institutions are dominant and the Y-matrix institutions are complementary. In a non-communal environment it is the opposite.</a:t>
            </a:r>
            <a:endParaRPr lang="ru-RU" sz="2800" dirty="0" smtClean="0">
              <a:solidFill>
                <a:srgbClr val="FF0000"/>
              </a:solidFill>
            </a:endParaRPr>
          </a:p>
        </p:txBody>
      </p:sp>
      <p:sp>
        <p:nvSpPr>
          <p:cNvPr id="6" name="Номер слайда 5"/>
          <p:cNvSpPr>
            <a:spLocks noGrp="1"/>
          </p:cNvSpPr>
          <p:nvPr>
            <p:ph type="sldNum" sz="quarter" idx="12"/>
          </p:nvPr>
        </p:nvSpPr>
        <p:spPr/>
        <p:txBody>
          <a:bodyPr/>
          <a:lstStyle/>
          <a:p>
            <a:fld id="{B2094701-6CD1-4CA0-A751-3885A4B883F8}" type="slidenum">
              <a:rPr lang="ru-RU"/>
              <a:pPr/>
              <a:t>13</a:t>
            </a:fld>
            <a:endParaRPr lang="ru-RU"/>
          </a:p>
        </p:txBody>
      </p:sp>
      <p:sp>
        <p:nvSpPr>
          <p:cNvPr id="5" name="Нижний колонтитул 4"/>
          <p:cNvSpPr>
            <a:spLocks noGrp="1"/>
          </p:cNvSpPr>
          <p:nvPr>
            <p:ph type="ftr" sz="quarter" idx="11"/>
          </p:nvPr>
        </p:nvSpPr>
        <p:spPr/>
        <p:txBody>
          <a:bodyPr/>
          <a:lstStyle/>
          <a:p>
            <a:r>
              <a:rPr lang="en-US" smtClean="0"/>
              <a:t>AFIT, Houston, Texas, April 2012</a:t>
            </a:r>
            <a:endParaRPr lang="ru-RU"/>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oter Placeholder 4"/>
          <p:cNvSpPr>
            <a:spLocks noGrp="1"/>
          </p:cNvSpPr>
          <p:nvPr>
            <p:ph type="ftr" sz="quarter" idx="11"/>
          </p:nvPr>
        </p:nvSpPr>
        <p:spPr/>
        <p:txBody>
          <a:bodyPr/>
          <a:lstStyle/>
          <a:p>
            <a:r>
              <a:rPr lang="en-US" smtClean="0"/>
              <a:t>AFIT, Houston, Texas, April 2012</a:t>
            </a:r>
            <a:endParaRPr lang="ru-RU"/>
          </a:p>
        </p:txBody>
      </p:sp>
      <p:sp>
        <p:nvSpPr>
          <p:cNvPr id="39939" name="Slide Number Placeholder 5"/>
          <p:cNvSpPr>
            <a:spLocks noGrp="1"/>
          </p:cNvSpPr>
          <p:nvPr>
            <p:ph type="sldNum" sz="quarter" idx="12"/>
          </p:nvPr>
        </p:nvSpPr>
        <p:spPr/>
        <p:txBody>
          <a:bodyPr/>
          <a:lstStyle/>
          <a:p>
            <a:fld id="{D24817F7-7B10-4E88-A19E-6712E7367FF0}" type="slidenum">
              <a:rPr lang="ru-RU"/>
              <a:pPr/>
              <a:t>14</a:t>
            </a:fld>
            <a:endParaRPr lang="ru-RU"/>
          </a:p>
        </p:txBody>
      </p:sp>
      <p:sp>
        <p:nvSpPr>
          <p:cNvPr id="39940" name="Rectangle 2"/>
          <p:cNvSpPr>
            <a:spLocks noGrp="1" noChangeArrowheads="1"/>
          </p:cNvSpPr>
          <p:nvPr>
            <p:ph type="title"/>
          </p:nvPr>
        </p:nvSpPr>
        <p:spPr>
          <a:xfrm>
            <a:off x="468313" y="333375"/>
            <a:ext cx="8229600" cy="792163"/>
          </a:xfrm>
        </p:spPr>
        <p:txBody>
          <a:bodyPr/>
          <a:lstStyle/>
          <a:p>
            <a:pPr eaLnBrk="1" hangingPunct="1"/>
            <a:r>
              <a:rPr lang="en-US" sz="3600" dirty="0" smtClean="0"/>
              <a:t>Institutional matrices’ lock-in</a:t>
            </a:r>
            <a:endParaRPr lang="ru-RU" sz="3600" dirty="0" smtClean="0">
              <a:solidFill>
                <a:srgbClr val="0070C0"/>
              </a:solidFill>
            </a:endParaRPr>
          </a:p>
        </p:txBody>
      </p:sp>
      <p:sp>
        <p:nvSpPr>
          <p:cNvPr id="39941" name="Rectangle 3"/>
          <p:cNvSpPr>
            <a:spLocks noGrp="1" noChangeArrowheads="1"/>
          </p:cNvSpPr>
          <p:nvPr>
            <p:ph type="body" idx="1"/>
          </p:nvPr>
        </p:nvSpPr>
        <p:spPr>
          <a:xfrm>
            <a:off x="395288" y="1125538"/>
            <a:ext cx="8229600" cy="4784725"/>
          </a:xfrm>
        </p:spPr>
        <p:txBody>
          <a:bodyPr/>
          <a:lstStyle/>
          <a:p>
            <a:pPr eaLnBrk="1" hangingPunct="1">
              <a:lnSpc>
                <a:spcPct val="80000"/>
              </a:lnSpc>
              <a:spcBef>
                <a:spcPct val="50000"/>
              </a:spcBef>
            </a:pPr>
            <a:r>
              <a:rPr lang="en-US" sz="2400" dirty="0" smtClean="0"/>
              <a:t>The IMT/X&amp;YT approach accepts two models as suitable for a nation’s characteristics. It contends that attempts to impose an institutional framework (‘lock-in’)</a:t>
            </a:r>
            <a:r>
              <a:rPr lang="en-US" sz="2400" dirty="0" smtClean="0">
                <a:solidFill>
                  <a:srgbClr val="0070C0"/>
                </a:solidFill>
              </a:rPr>
              <a:t> </a:t>
            </a:r>
            <a:r>
              <a:rPr lang="en-US" sz="2400" dirty="0" smtClean="0"/>
              <a:t>on a society that does not have the same institutional parameters lead to unsuccessful and potentially damaging results;</a:t>
            </a:r>
          </a:p>
          <a:p>
            <a:pPr eaLnBrk="1" hangingPunct="1">
              <a:lnSpc>
                <a:spcPct val="80000"/>
              </a:lnSpc>
              <a:spcBef>
                <a:spcPct val="50000"/>
              </a:spcBef>
            </a:pPr>
            <a:r>
              <a:rPr lang="en-US" sz="2400" dirty="0" smtClean="0"/>
              <a:t>IMT/X&amp;YT suggests that even if the ‘wrong’ institutional structures are artificially or externally constructed in a nation-state,</a:t>
            </a:r>
            <a:r>
              <a:rPr lang="en-US" sz="2400" dirty="0" smtClean="0">
                <a:solidFill>
                  <a:srgbClr val="0070C0"/>
                </a:solidFill>
              </a:rPr>
              <a:t> </a:t>
            </a:r>
            <a:r>
              <a:rPr lang="en-US" sz="2400" dirty="0" smtClean="0"/>
              <a:t>in the long-run those institutions will fail (or will be </a:t>
            </a:r>
            <a:r>
              <a:rPr lang="en-US" sz="2400" dirty="0" err="1" smtClean="0"/>
              <a:t>superceded</a:t>
            </a:r>
            <a:r>
              <a:rPr lang="en-US" sz="2400" dirty="0" smtClean="0"/>
              <a:t> by the predominant institutional matrix).</a:t>
            </a:r>
          </a:p>
          <a:p>
            <a:pPr algn="ctr" eaLnBrk="1" hangingPunct="1">
              <a:lnSpc>
                <a:spcPct val="80000"/>
              </a:lnSpc>
              <a:spcBef>
                <a:spcPct val="50000"/>
              </a:spcBef>
              <a:buFontTx/>
              <a:buNone/>
            </a:pPr>
            <a:r>
              <a:rPr lang="en-US" sz="2400" dirty="0" smtClean="0"/>
              <a:t>	“The economies of scope, complementarities, and network externalities of an institutional matrix make institutional changes overwhelmingly incremental and path dependent.” – Douglass North (1993)</a:t>
            </a:r>
            <a:endParaRPr lang="ru-RU" sz="2400" dirty="0"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GB" sz="3200" dirty="0" smtClean="0"/>
              <a:t>Preservation of the leading position of one or the other matrix in the history of nation-states</a:t>
            </a:r>
            <a:endParaRPr lang="ru-RU" sz="3200" dirty="0" smtClean="0"/>
          </a:p>
        </p:txBody>
      </p:sp>
      <p:sp>
        <p:nvSpPr>
          <p:cNvPr id="3" name="Содержимое 2"/>
          <p:cNvSpPr>
            <a:spLocks noGrp="1"/>
          </p:cNvSpPr>
          <p:nvPr>
            <p:ph idx="1"/>
          </p:nvPr>
        </p:nvSpPr>
        <p:spPr/>
        <p:txBody>
          <a:bodyPr/>
          <a:lstStyle/>
          <a:p>
            <a:r>
              <a:rPr lang="en-GB" sz="2400" smtClean="0"/>
              <a:t>Historical research shows that the prevalence of one or the other matrices has a steady character. Even if, by virtue of external pressures or under influence of distorted internal reasons, attempts are made to replace one dominant matrix (X- or Y-) with the other subordinant matrix (Y- or X-), such a situation of outright reversal is, as a rule, short-lived (in historical time). For example, attempts at systematic institutional change in Eastern Europe under influence of the USSR or the countries of Latin America under pressure of the USA.</a:t>
            </a:r>
            <a:endParaRPr lang="ru-RU" sz="2400" smtClean="0"/>
          </a:p>
        </p:txBody>
      </p:sp>
      <p:sp>
        <p:nvSpPr>
          <p:cNvPr id="4" name="Нижний колонтитул 3"/>
          <p:cNvSpPr>
            <a:spLocks noGrp="1"/>
          </p:cNvSpPr>
          <p:nvPr>
            <p:ph type="ftr" sz="quarter" idx="11"/>
          </p:nvPr>
        </p:nvSpPr>
        <p:spPr/>
        <p:txBody>
          <a:bodyPr/>
          <a:lstStyle/>
          <a:p>
            <a:r>
              <a:rPr lang="en-US" smtClean="0"/>
              <a:t>AFIT, Houston, Texas, April 2012</a:t>
            </a:r>
            <a:endParaRPr lang="ru-RU"/>
          </a:p>
        </p:txBody>
      </p:sp>
      <p:sp>
        <p:nvSpPr>
          <p:cNvPr id="5" name="Номер слайда 4"/>
          <p:cNvSpPr>
            <a:spLocks noGrp="1"/>
          </p:cNvSpPr>
          <p:nvPr>
            <p:ph type="sldNum" sz="quarter" idx="12"/>
          </p:nvPr>
        </p:nvSpPr>
        <p:spPr/>
        <p:txBody>
          <a:bodyPr/>
          <a:lstStyle/>
          <a:p>
            <a:fld id="{0C62001D-3064-434C-B52D-515489B73134}" type="slidenum">
              <a:rPr lang="ru-RU"/>
              <a:pPr/>
              <a:t>15</a:t>
            </a:fld>
            <a:endParaRPr lang="ru-RU"/>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04800"/>
            <a:ext cx="8385175" cy="1431925"/>
          </a:xfrm>
        </p:spPr>
        <p:txBody>
          <a:bodyPr/>
          <a:lstStyle/>
          <a:p>
            <a:r>
              <a:rPr lang="en-US" sz="1800" dirty="0" smtClean="0"/>
              <a:t>Proportion of GDP produced by countries  with a prevailing X- and Y-matrix, 1820-2008 (</a:t>
            </a:r>
            <a:r>
              <a:rPr lang="en-US" sz="1800" dirty="0" err="1" smtClean="0"/>
              <a:t>Maddison</a:t>
            </a:r>
            <a:r>
              <a:rPr lang="en-US" sz="1800" dirty="0" smtClean="0"/>
              <a:t> Data Base, sample of 34 nations~75% of World GDP)</a:t>
            </a:r>
            <a:r>
              <a:rPr lang="en-US" sz="1800" b="0" dirty="0" smtClean="0"/>
              <a:t> </a:t>
            </a:r>
            <a:r>
              <a:rPr lang="en-US" sz="2800" b="0" dirty="0" smtClean="0"/>
              <a:t/>
            </a:r>
            <a:br>
              <a:rPr lang="en-US" sz="2800" b="0" dirty="0" smtClean="0"/>
            </a:br>
            <a:r>
              <a:rPr lang="en-US" sz="1400" b="0" dirty="0" smtClean="0"/>
              <a:t>X-matrix countries: </a:t>
            </a:r>
            <a:r>
              <a:rPr lang="en-US" sz="1400" b="0" dirty="0" smtClean="0">
                <a:effectLst/>
              </a:rPr>
              <a:t>China, India, Japan, Brazil and former USSR countries.</a:t>
            </a:r>
            <a:r>
              <a:rPr lang="en-US" sz="1400" b="0" dirty="0" smtClean="0"/>
              <a:t/>
            </a:r>
            <a:br>
              <a:rPr lang="en-US" sz="1400" b="0" dirty="0" smtClean="0"/>
            </a:br>
            <a:r>
              <a:rPr lang="en-US" sz="1400" b="0" dirty="0" smtClean="0"/>
              <a:t>Y-matrix countries:  Western Europe including Denmark, Finland, France, Germany, Italy, Netherlands, Norway, Sweden, Switzerland and United Kingdom and </a:t>
            </a:r>
            <a:br>
              <a:rPr lang="en-US" sz="1400" b="0" dirty="0" smtClean="0"/>
            </a:br>
            <a:r>
              <a:rPr lang="en-US" sz="1400" b="0" dirty="0" smtClean="0"/>
              <a:t>Western Offshoots including Australia, New Zealand, Canada and United States. </a:t>
            </a:r>
            <a:endParaRPr lang="ru-RU" sz="1400" b="0" dirty="0" smtClean="0"/>
          </a:p>
        </p:txBody>
      </p:sp>
      <p:sp>
        <p:nvSpPr>
          <p:cNvPr id="4" name="Нижний колонтитул 3"/>
          <p:cNvSpPr>
            <a:spLocks noGrp="1"/>
          </p:cNvSpPr>
          <p:nvPr>
            <p:ph type="ftr" sz="quarter" idx="11"/>
          </p:nvPr>
        </p:nvSpPr>
        <p:spPr/>
        <p:txBody>
          <a:bodyPr/>
          <a:lstStyle/>
          <a:p>
            <a:r>
              <a:rPr lang="en-US" smtClean="0"/>
              <a:t>AFIT, Houston, Texas, April 2012</a:t>
            </a:r>
            <a:endParaRPr lang="ru-RU" dirty="0"/>
          </a:p>
        </p:txBody>
      </p:sp>
      <p:sp>
        <p:nvSpPr>
          <p:cNvPr id="5" name="Номер слайда 4"/>
          <p:cNvSpPr>
            <a:spLocks noGrp="1"/>
          </p:cNvSpPr>
          <p:nvPr>
            <p:ph type="sldNum" sz="quarter" idx="12"/>
          </p:nvPr>
        </p:nvSpPr>
        <p:spPr/>
        <p:txBody>
          <a:bodyPr/>
          <a:lstStyle/>
          <a:p>
            <a:fld id="{04D1322F-8D69-40CE-A760-0C1D0FE83E5C}" type="slidenum">
              <a:rPr lang="ru-RU"/>
              <a:pPr/>
              <a:t>16</a:t>
            </a:fld>
            <a:endParaRPr lang="ru-RU"/>
          </a:p>
        </p:txBody>
      </p:sp>
      <p:graphicFrame>
        <p:nvGraphicFramePr>
          <p:cNvPr id="8" name="Содержимое 5"/>
          <p:cNvGraphicFramePr>
            <a:graphicFrameLocks noGrp="1"/>
          </p:cNvGraphicFramePr>
          <p:nvPr>
            <p:ph idx="1"/>
          </p:nvPr>
        </p:nvGraphicFramePr>
        <p:xfrm>
          <a:off x="685800" y="1905000"/>
          <a:ext cx="8153400" cy="43434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304800"/>
            <a:ext cx="8385175" cy="1431925"/>
          </a:xfrm>
        </p:spPr>
        <p:txBody>
          <a:bodyPr/>
          <a:lstStyle/>
          <a:p>
            <a:r>
              <a:rPr lang="en-US" sz="3200" dirty="0" smtClean="0"/>
              <a:t/>
            </a:r>
            <a:br>
              <a:rPr lang="en-US" sz="3200" dirty="0" smtClean="0"/>
            </a:br>
            <a:r>
              <a:rPr lang="en-US" sz="3600" dirty="0" smtClean="0"/>
              <a:t>Concepts of institutions in    different schools of economic thought - 1</a:t>
            </a:r>
            <a:r>
              <a:rPr lang="en-US" dirty="0" smtClean="0"/>
              <a:t/>
            </a:r>
            <a:br>
              <a:rPr lang="en-US" dirty="0" smtClean="0"/>
            </a:br>
            <a:endParaRPr lang="ru-RU" dirty="0" smtClean="0"/>
          </a:p>
        </p:txBody>
      </p:sp>
      <p:sp>
        <p:nvSpPr>
          <p:cNvPr id="3" name="Содержимое 2"/>
          <p:cNvSpPr>
            <a:spLocks noGrp="1"/>
          </p:cNvSpPr>
          <p:nvPr>
            <p:ph idx="1"/>
          </p:nvPr>
        </p:nvSpPr>
        <p:spPr>
          <a:xfrm>
            <a:off x="838200" y="1447800"/>
            <a:ext cx="8007350" cy="4648200"/>
          </a:xfrm>
        </p:spPr>
        <p:txBody>
          <a:bodyPr/>
          <a:lstStyle/>
          <a:p>
            <a:r>
              <a:rPr lang="en-US" b="1" dirty="0" smtClean="0"/>
              <a:t> </a:t>
            </a:r>
            <a:endParaRPr lang="ru-RU" dirty="0" smtClean="0"/>
          </a:p>
          <a:p>
            <a:r>
              <a:rPr lang="en-US" dirty="0" smtClean="0"/>
              <a:t>The concepts derive from a school of economic thought to which the authors who develop them belong</a:t>
            </a:r>
          </a:p>
          <a:p>
            <a:r>
              <a:rPr lang="en-US" dirty="0" smtClean="0"/>
              <a:t>The main schools of economic thought are Neoclassical, Austrian and Marxian. </a:t>
            </a:r>
          </a:p>
          <a:p>
            <a:endParaRPr lang="ru-RU" dirty="0" smtClean="0"/>
          </a:p>
        </p:txBody>
      </p:sp>
      <p:sp>
        <p:nvSpPr>
          <p:cNvPr id="5" name="Номер слайда 4"/>
          <p:cNvSpPr>
            <a:spLocks noGrp="1"/>
          </p:cNvSpPr>
          <p:nvPr>
            <p:ph type="sldNum" sz="quarter" idx="12"/>
          </p:nvPr>
        </p:nvSpPr>
        <p:spPr/>
        <p:txBody>
          <a:bodyPr/>
          <a:lstStyle/>
          <a:p>
            <a:fld id="{D588663B-E257-43A4-BDFA-785E99B890AD}" type="slidenum">
              <a:rPr lang="ru-RU"/>
              <a:pPr/>
              <a:t>17</a:t>
            </a:fld>
            <a:endParaRPr lang="ru-RU"/>
          </a:p>
        </p:txBody>
      </p:sp>
      <p:sp>
        <p:nvSpPr>
          <p:cNvPr id="6" name="Нижний колонтитул 5"/>
          <p:cNvSpPr>
            <a:spLocks noGrp="1"/>
          </p:cNvSpPr>
          <p:nvPr>
            <p:ph type="ftr" sz="quarter" idx="11"/>
          </p:nvPr>
        </p:nvSpPr>
        <p:spPr/>
        <p:txBody>
          <a:bodyPr/>
          <a:lstStyle/>
          <a:p>
            <a:r>
              <a:rPr lang="en-US" smtClean="0"/>
              <a:t>AFIT, Houston, Texas, April 2012</a:t>
            </a:r>
            <a:endParaRPr lang="ru-RU"/>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3200" dirty="0" smtClean="0"/>
              <a:t/>
            </a:r>
            <a:br>
              <a:rPr lang="en-US" sz="3200" dirty="0" smtClean="0"/>
            </a:br>
            <a:r>
              <a:rPr lang="en-US" sz="3200" dirty="0" smtClean="0"/>
              <a:t>Concepts of institutions in different schools of economic thought – 2 </a:t>
            </a:r>
            <a:r>
              <a:rPr lang="en-US" dirty="0" smtClean="0"/>
              <a:t/>
            </a:r>
            <a:br>
              <a:rPr lang="en-US" dirty="0" smtClean="0"/>
            </a:br>
            <a:endParaRPr lang="ru-RU" dirty="0" smtClean="0"/>
          </a:p>
        </p:txBody>
      </p:sp>
      <p:sp>
        <p:nvSpPr>
          <p:cNvPr id="3" name="Содержимое 2"/>
          <p:cNvSpPr>
            <a:spLocks noGrp="1"/>
          </p:cNvSpPr>
          <p:nvPr>
            <p:ph idx="1"/>
          </p:nvPr>
        </p:nvSpPr>
        <p:spPr>
          <a:xfrm>
            <a:off x="838200" y="1447800"/>
            <a:ext cx="8001000" cy="4419600"/>
          </a:xfrm>
        </p:spPr>
        <p:txBody>
          <a:bodyPr/>
          <a:lstStyle/>
          <a:p>
            <a:r>
              <a:rPr lang="en-US" sz="1700" dirty="0" smtClean="0"/>
              <a:t>“Although there are a number of different alternative approaches, it may be contended that these three bodies of theory &lt;Neoclassical, Austrian and Marxian&gt; can be regarded as the most clearly defined and distinctive approaches to economic theory. They have different philosophical presumptions and give rise to distinct policy prescriptions. Other approaches (and there are many) may be regarded as less than distinct schools of thought. … This may be so with respect to the </a:t>
            </a:r>
            <a:r>
              <a:rPr lang="en-US" sz="1700" dirty="0" err="1" smtClean="0"/>
              <a:t>institutionalist</a:t>
            </a:r>
            <a:r>
              <a:rPr lang="en-US" sz="1700" dirty="0" smtClean="0"/>
              <a:t> approach, which is clearly the most relevant in the present context. Institutional economics encompasses a variety of different theoretical perspectives (based on correspondingly different philosophical foundations) united by an emphasis or an explicit discussion of institutions and institutional change. The three schools identified here may be regarded as having different views about the role and importance of institutions, and much of the content of what is often described as being an </a:t>
            </a:r>
            <a:r>
              <a:rPr lang="en-US" sz="1700" dirty="0" err="1" smtClean="0"/>
              <a:t>institutionalist</a:t>
            </a:r>
            <a:r>
              <a:rPr lang="en-US" sz="1700" dirty="0" smtClean="0"/>
              <a:t> approach may be regarded as being influenced by one or another of these schools”</a:t>
            </a:r>
            <a:r>
              <a:rPr lang="en-US" sz="1600" b="1" dirty="0" smtClean="0"/>
              <a:t> (</a:t>
            </a:r>
            <a:r>
              <a:rPr lang="en-US" sz="1600" dirty="0" smtClean="0"/>
              <a:t>Young D.,2002. In: Hodgson GM (Ed.), A Modern Reader in Institutional and Evolutionary Economics: Key Concepts.</a:t>
            </a:r>
            <a:endParaRPr lang="ru-RU" sz="1600" dirty="0" smtClean="0"/>
          </a:p>
          <a:p>
            <a:r>
              <a:rPr lang="en-US" b="1" dirty="0" smtClean="0"/>
              <a:t> </a:t>
            </a:r>
            <a:endParaRPr lang="ru-RU" dirty="0" smtClean="0"/>
          </a:p>
          <a:p>
            <a:endParaRPr lang="ru-RU" dirty="0" smtClean="0"/>
          </a:p>
        </p:txBody>
      </p:sp>
      <p:sp>
        <p:nvSpPr>
          <p:cNvPr id="5" name="Номер слайда 4"/>
          <p:cNvSpPr>
            <a:spLocks noGrp="1"/>
          </p:cNvSpPr>
          <p:nvPr>
            <p:ph type="sldNum" sz="quarter" idx="12"/>
          </p:nvPr>
        </p:nvSpPr>
        <p:spPr/>
        <p:txBody>
          <a:bodyPr/>
          <a:lstStyle/>
          <a:p>
            <a:fld id="{1C64E1DD-2048-4733-B16E-8D2BF6065373}" type="slidenum">
              <a:rPr lang="ru-RU"/>
              <a:pPr/>
              <a:t>18</a:t>
            </a:fld>
            <a:endParaRPr lang="ru-RU"/>
          </a:p>
        </p:txBody>
      </p:sp>
      <p:sp>
        <p:nvSpPr>
          <p:cNvPr id="6" name="Нижний колонтитул 5"/>
          <p:cNvSpPr>
            <a:spLocks noGrp="1"/>
          </p:cNvSpPr>
          <p:nvPr>
            <p:ph type="ftr" sz="quarter" idx="11"/>
          </p:nvPr>
        </p:nvSpPr>
        <p:spPr/>
        <p:txBody>
          <a:bodyPr/>
          <a:lstStyle/>
          <a:p>
            <a:r>
              <a:rPr lang="en-US" smtClean="0"/>
              <a:t>AFIT, Houston, Texas, April 2012</a:t>
            </a:r>
            <a:endParaRPr lang="ru-RU"/>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4000" smtClean="0"/>
              <a:t>Institutions in Neoclassical, Austrian and Marxian School</a:t>
            </a:r>
            <a:endParaRPr lang="ru-RU" sz="4000" smtClean="0"/>
          </a:p>
        </p:txBody>
      </p:sp>
      <p:sp>
        <p:nvSpPr>
          <p:cNvPr id="3" name="Содержимое 2"/>
          <p:cNvSpPr>
            <a:spLocks noGrp="1"/>
          </p:cNvSpPr>
          <p:nvPr>
            <p:ph idx="1"/>
          </p:nvPr>
        </p:nvSpPr>
        <p:spPr>
          <a:xfrm>
            <a:off x="838200" y="1676400"/>
            <a:ext cx="8007350" cy="4191000"/>
          </a:xfrm>
        </p:spPr>
        <p:txBody>
          <a:bodyPr/>
          <a:lstStyle/>
          <a:p>
            <a:r>
              <a:rPr lang="en-US" sz="2400" b="1" dirty="0" smtClean="0"/>
              <a:t>Neoclassical school</a:t>
            </a:r>
            <a:r>
              <a:rPr lang="en-US" sz="2400" dirty="0" smtClean="0"/>
              <a:t>: Institutions are the result of  “homo </a:t>
            </a:r>
            <a:r>
              <a:rPr lang="en-US" sz="2400" dirty="0" err="1" smtClean="0"/>
              <a:t>economicus</a:t>
            </a:r>
            <a:r>
              <a:rPr lang="en-US" sz="2400" dirty="0" smtClean="0"/>
              <a:t>”’ aspiration and rational interest in  reducing transaction costs related to exchange  (neo-institutionalism)</a:t>
            </a:r>
          </a:p>
          <a:p>
            <a:r>
              <a:rPr lang="en-US" sz="2400" b="1" dirty="0" smtClean="0"/>
              <a:t>Austrian school</a:t>
            </a:r>
            <a:r>
              <a:rPr lang="en-US" sz="2400" dirty="0" smtClean="0"/>
              <a:t>: Institutions are an unpredictable often spontaneous result of non-rational individual activities.</a:t>
            </a:r>
          </a:p>
          <a:p>
            <a:r>
              <a:rPr lang="en-US" sz="2400" b="1" dirty="0" smtClean="0"/>
              <a:t>Marxian school</a:t>
            </a:r>
            <a:r>
              <a:rPr lang="en-US" sz="2400" dirty="0" smtClean="0"/>
              <a:t>: Institutions are the result of social (collective) practices and depend on the manner in which humans collectively produce the means to life (the materialist conception of history or historical materialism).</a:t>
            </a:r>
            <a:endParaRPr lang="ru-RU" sz="2400" dirty="0" smtClean="0"/>
          </a:p>
        </p:txBody>
      </p:sp>
      <p:sp>
        <p:nvSpPr>
          <p:cNvPr id="4" name="Нижний колонтитул 3"/>
          <p:cNvSpPr>
            <a:spLocks noGrp="1"/>
          </p:cNvSpPr>
          <p:nvPr>
            <p:ph type="ftr" sz="quarter" idx="11"/>
          </p:nvPr>
        </p:nvSpPr>
        <p:spPr/>
        <p:txBody>
          <a:bodyPr/>
          <a:lstStyle/>
          <a:p>
            <a:r>
              <a:rPr lang="en-US" smtClean="0"/>
              <a:t>AFIT, Houston, Texas, April 2012</a:t>
            </a:r>
            <a:endParaRPr lang="ru-RU"/>
          </a:p>
        </p:txBody>
      </p:sp>
      <p:sp>
        <p:nvSpPr>
          <p:cNvPr id="5" name="Номер слайда 4"/>
          <p:cNvSpPr>
            <a:spLocks noGrp="1"/>
          </p:cNvSpPr>
          <p:nvPr>
            <p:ph type="sldNum" sz="quarter" idx="12"/>
          </p:nvPr>
        </p:nvSpPr>
        <p:spPr/>
        <p:txBody>
          <a:bodyPr/>
          <a:lstStyle/>
          <a:p>
            <a:fld id="{44C8DFE2-E911-4EF8-9092-F2A39DBCA080}" type="slidenum">
              <a:rPr lang="ru-RU"/>
              <a:pPr/>
              <a:t>19</a:t>
            </a:fld>
            <a:endParaRPr lang="ru-R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rrowheads="1"/>
          </p:cNvSpPr>
          <p:nvPr>
            <p:ph type="title"/>
          </p:nvPr>
        </p:nvSpPr>
        <p:spPr/>
        <p:txBody>
          <a:bodyPr/>
          <a:lstStyle/>
          <a:p>
            <a:pPr eaLnBrk="1" hangingPunct="1"/>
            <a:r>
              <a:rPr lang="en-US" dirty="0" smtClean="0"/>
              <a:t>Outline</a:t>
            </a:r>
            <a:endParaRPr lang="ru-RU" dirty="0" smtClean="0"/>
          </a:p>
        </p:txBody>
      </p:sp>
      <p:sp>
        <p:nvSpPr>
          <p:cNvPr id="44035" name="Rectangle 3"/>
          <p:cNvSpPr>
            <a:spLocks noGrp="1" noRot="1" noChangeArrowheads="1"/>
          </p:cNvSpPr>
          <p:nvPr>
            <p:ph type="body" idx="1"/>
          </p:nvPr>
        </p:nvSpPr>
        <p:spPr>
          <a:xfrm>
            <a:off x="838200" y="1905000"/>
            <a:ext cx="8007350" cy="3886200"/>
          </a:xfrm>
        </p:spPr>
        <p:txBody>
          <a:bodyPr/>
          <a:lstStyle/>
          <a:p>
            <a:r>
              <a:rPr lang="en-US" sz="2800" dirty="0" smtClean="0"/>
              <a:t>Why a new concept?</a:t>
            </a:r>
          </a:p>
          <a:p>
            <a:r>
              <a:rPr lang="en-US" sz="2800" dirty="0" smtClean="0"/>
              <a:t>Main assumptions of the institutional matrices theory (IMT), or the X- and Y-theory</a:t>
            </a:r>
          </a:p>
          <a:p>
            <a:r>
              <a:rPr lang="en-US" sz="2800" dirty="0" smtClean="0"/>
              <a:t>Concepts of institutions in different schools of economic thought</a:t>
            </a:r>
          </a:p>
          <a:p>
            <a:r>
              <a:rPr lang="en-US" sz="2800" dirty="0" smtClean="0"/>
              <a:t>Marxian school of economic thought and the IMT</a:t>
            </a:r>
          </a:p>
          <a:p>
            <a:r>
              <a:rPr lang="en-US" sz="2800" dirty="0" smtClean="0"/>
              <a:t>Conclusion</a:t>
            </a:r>
            <a:endParaRPr lang="ru-RU" sz="2000" dirty="0" smtClean="0"/>
          </a:p>
        </p:txBody>
      </p:sp>
      <p:sp>
        <p:nvSpPr>
          <p:cNvPr id="4" name="Номер слайда 3"/>
          <p:cNvSpPr>
            <a:spLocks noGrp="1"/>
          </p:cNvSpPr>
          <p:nvPr>
            <p:ph type="sldNum" sz="quarter" idx="12"/>
          </p:nvPr>
        </p:nvSpPr>
        <p:spPr/>
        <p:txBody>
          <a:bodyPr/>
          <a:lstStyle/>
          <a:p>
            <a:fld id="{E76EBD22-8006-4D41-B319-06F4161584E5}" type="slidenum">
              <a:rPr lang="ru-RU"/>
              <a:pPr/>
              <a:t>2</a:t>
            </a:fld>
            <a:endParaRPr lang="ru-RU"/>
          </a:p>
        </p:txBody>
      </p:sp>
      <p:sp>
        <p:nvSpPr>
          <p:cNvPr id="6" name="Нижний колонтитул 5"/>
          <p:cNvSpPr>
            <a:spLocks noGrp="1"/>
          </p:cNvSpPr>
          <p:nvPr>
            <p:ph type="ftr" sz="quarter" idx="11"/>
          </p:nvPr>
        </p:nvSpPr>
        <p:spPr/>
        <p:txBody>
          <a:bodyPr/>
          <a:lstStyle/>
          <a:p>
            <a:r>
              <a:rPr lang="en-US" smtClean="0"/>
              <a:t>AFIT, Houston, Texas, April 2012</a:t>
            </a:r>
            <a:endParaRPr lang="ru-RU"/>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en-US" smtClean="0"/>
              <a:t>AFIT, Houston, Texas, April 2012</a:t>
            </a:r>
            <a:endParaRPr lang="ru-RU"/>
          </a:p>
        </p:txBody>
      </p:sp>
      <p:sp>
        <p:nvSpPr>
          <p:cNvPr id="3" name="Номер слайда 2"/>
          <p:cNvSpPr>
            <a:spLocks noGrp="1"/>
          </p:cNvSpPr>
          <p:nvPr>
            <p:ph type="sldNum" sz="quarter" idx="12"/>
          </p:nvPr>
        </p:nvSpPr>
        <p:spPr/>
        <p:txBody>
          <a:bodyPr/>
          <a:lstStyle/>
          <a:p>
            <a:fld id="{C6948418-E5EB-45E0-84B1-BE2A5147C780}" type="slidenum">
              <a:rPr lang="ru-RU"/>
              <a:pPr/>
              <a:t>20</a:t>
            </a:fld>
            <a:endParaRPr lang="ru-RU"/>
          </a:p>
        </p:txBody>
      </p:sp>
      <p:graphicFrame>
        <p:nvGraphicFramePr>
          <p:cNvPr id="55326" name="Group 30"/>
          <p:cNvGraphicFramePr>
            <a:graphicFrameLocks noGrp="1"/>
          </p:cNvGraphicFramePr>
          <p:nvPr/>
        </p:nvGraphicFramePr>
        <p:xfrm>
          <a:off x="381000" y="381000"/>
          <a:ext cx="8534400" cy="5849621"/>
        </p:xfrm>
        <a:graphic>
          <a:graphicData uri="http://schemas.openxmlformats.org/drawingml/2006/table">
            <a:tbl>
              <a:tblPr/>
              <a:tblGrid>
                <a:gridCol w="2913063"/>
                <a:gridCol w="2809875"/>
                <a:gridCol w="2811462"/>
              </a:tblGrid>
              <a:tr h="247650">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700" b="1" i="0" u="none" strike="noStrike" cap="none" normalizeH="0" baseline="0" dirty="0" smtClean="0">
                          <a:ln>
                            <a:noFill/>
                          </a:ln>
                          <a:solidFill>
                            <a:srgbClr val="0F0F0F"/>
                          </a:solidFill>
                          <a:effectLst/>
                          <a:latin typeface="Arial" charset="0"/>
                          <a:cs typeface="Times New Roman" charset="0"/>
                        </a:rPr>
                        <a:t>Marxian school of economic thought and the IMT -1</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r h="247650">
                <a:tc rowSpan="2">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0F0F0F"/>
                          </a:solidFill>
                          <a:effectLst/>
                          <a:latin typeface="Arial" charset="0"/>
                          <a:cs typeface="Times New Roman" charset="0"/>
                        </a:rPr>
                        <a:t>Common assumptions shared by  Marx and the IMT</a:t>
                      </a:r>
                      <a:endParaRPr kumimoji="0" lang="ru-RU" sz="1600" b="1" i="0" u="none" strike="noStrike" cap="none" normalizeH="0" baseline="0" dirty="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F0F0F"/>
                          </a:solidFill>
                          <a:effectLst/>
                          <a:latin typeface="Arial" charset="0"/>
                          <a:cs typeface="Times New Roman" charset="0"/>
                        </a:rPr>
                        <a:t>Elaboration/updating of common assumptions </a:t>
                      </a:r>
                      <a:endParaRPr kumimoji="0" lang="ru-RU" sz="1600" b="1" i="0" u="none" strike="noStrike" cap="none" normalizeH="0" baseline="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r>
              <a:tr h="247650">
                <a:tc vMerge="1">
                  <a:txBody>
                    <a:bodyPr/>
                    <a:lstStyle/>
                    <a:p>
                      <a:endParaRPr 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F0F0F"/>
                          </a:solidFill>
                          <a:effectLst/>
                          <a:latin typeface="Arial" charset="0"/>
                          <a:cs typeface="Times New Roman" charset="0"/>
                        </a:rPr>
                        <a:t>According to Marx</a:t>
                      </a:r>
                      <a:endParaRPr kumimoji="0" lang="ru-RU" sz="1600" b="1" i="0" u="none" strike="noStrike" cap="none" normalizeH="0" baseline="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F0F0F"/>
                          </a:solidFill>
                          <a:effectLst/>
                          <a:latin typeface="Arial" charset="0"/>
                          <a:cs typeface="Times New Roman" charset="0"/>
                        </a:rPr>
                        <a:t>According to the IMT</a:t>
                      </a:r>
                      <a:endParaRPr kumimoji="0" lang="ru-RU" sz="1600" b="1" i="0" u="none" strike="noStrike" cap="none" normalizeH="0" baseline="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366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F0F0F"/>
                          </a:solidFill>
                          <a:effectLst/>
                          <a:latin typeface="Arial" charset="0"/>
                          <a:cs typeface="Times New Roman" charset="0"/>
                        </a:rPr>
                        <a:t>Society is considered as a social system of interacting economy, politics and ideology.</a:t>
                      </a:r>
                      <a:endParaRPr kumimoji="0" lang="ru-RU" sz="1600" b="0" i="0" u="none" strike="noStrike" cap="none" normalizeH="0" baseline="0" dirty="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F0F0F"/>
                          </a:solidFill>
                          <a:effectLst/>
                          <a:latin typeface="Arial" charset="0"/>
                          <a:cs typeface="Times New Roman" charset="0"/>
                        </a:rPr>
                        <a:t>“Economic determinism” (primacy to the economic structure over politics and others in the development of human history)</a:t>
                      </a:r>
                      <a:endParaRPr kumimoji="0" lang="ru-RU" sz="1600" b="0" i="0" u="none" strike="noStrike" cap="none" normalizeH="0" baseline="0" dirty="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F0F0F"/>
                          </a:solidFill>
                          <a:effectLst/>
                          <a:latin typeface="Arial" charset="0"/>
                          <a:cs typeface="Times New Roman" charset="0"/>
                        </a:rPr>
                        <a:t>Economy, politics and ideology</a:t>
                      </a:r>
                      <a:r>
                        <a:rPr kumimoji="0" lang="en-CA" sz="1600" b="0" i="0" u="none" strike="noStrike" cap="none" normalizeH="0" baseline="0" dirty="0" smtClean="0">
                          <a:ln>
                            <a:noFill/>
                          </a:ln>
                          <a:solidFill>
                            <a:srgbClr val="0F0F0F"/>
                          </a:solidFill>
                          <a:effectLst/>
                          <a:latin typeface="Arial" charset="0"/>
                          <a:cs typeface="Times New Roman" charset="0"/>
                        </a:rPr>
                        <a:t> are morphologically interconnected, they are of  equal importance </a:t>
                      </a:r>
                      <a:endParaRPr kumimoji="0" lang="ru-RU" sz="1600" b="0" i="0" u="none" strike="noStrike" cap="none" normalizeH="0" baseline="0" dirty="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780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F0F0F"/>
                          </a:solidFill>
                          <a:effectLst/>
                          <a:latin typeface="Arial" charset="0"/>
                          <a:cs typeface="Times New Roman" charset="0"/>
                        </a:rPr>
                        <a:t>Social system is studied as a set of structured relations. “In Marxism, the supreme analytical work is done by the structure” (Hodgson 2006:66). Structures, not individuals, are the main focus of analysis.</a:t>
                      </a:r>
                      <a:endParaRPr kumimoji="0" lang="ru-RU" sz="1600" b="0" i="0" u="none" strike="noStrike" cap="none" normalizeH="0" baseline="0" dirty="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F0F0F"/>
                          </a:solidFill>
                          <a:effectLst/>
                          <a:latin typeface="Arial" charset="0"/>
                          <a:cs typeface="Times New Roman" charset="0"/>
                        </a:rPr>
                        <a:t>Key economic institutions and ideology are the subject of analysis.</a:t>
                      </a:r>
                      <a:endParaRPr kumimoji="0" lang="ru-RU" sz="1600" b="0" i="0" u="none" strike="noStrike" cap="none" normalizeH="0" baseline="0" dirty="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F0F0F"/>
                          </a:solidFill>
                          <a:effectLst/>
                          <a:latin typeface="Arial" charset="0"/>
                          <a:cs typeface="Times New Roman" charset="0"/>
                        </a:rPr>
                        <a:t>Sets of economic, political and ideological institutions are the subject of analysis. </a:t>
                      </a:r>
                      <a:endParaRPr kumimoji="0" lang="ru-RU" sz="1600" b="0" i="0" u="none" strike="noStrike" cap="none" normalizeH="0" baseline="0" dirty="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843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F0F0F"/>
                          </a:solidFill>
                          <a:effectLst/>
                          <a:latin typeface="Arial" charset="0"/>
                          <a:cs typeface="Times New Roman" charset="0"/>
                        </a:rPr>
                        <a:t>Two alternative types of social systems are marked – European society and the so called Asiatic mode of production (or Western and Eastern societies).</a:t>
                      </a:r>
                      <a:endParaRPr kumimoji="0" lang="ru-RU" sz="1600" b="0" i="0" u="none" strike="noStrike" cap="none" normalizeH="0" baseline="0" dirty="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F0F0F"/>
                          </a:solidFill>
                          <a:effectLst/>
                          <a:latin typeface="Arial" charset="0"/>
                          <a:cs typeface="Times New Roman" charset="0"/>
                        </a:rPr>
                        <a:t>Structures of the European social and economic system were analyzed in details, not the Asiatic mode of production.</a:t>
                      </a:r>
                      <a:endParaRPr kumimoji="0" lang="ru-RU" sz="1600" b="0" i="0" u="none" strike="noStrike" cap="none" normalizeH="0" baseline="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F0F0F"/>
                          </a:solidFill>
                          <a:effectLst/>
                          <a:latin typeface="Arial" charset="0"/>
                          <a:cs typeface="Times New Roman" charset="0"/>
                        </a:rPr>
                        <a:t>Two types of institutional matrices (X- or “Eastern” and Y- or “Western”) and their institutions are analyzed  on equal footing.</a:t>
                      </a:r>
                      <a:endParaRPr kumimoji="0" lang="ru-RU" sz="1600" b="0" i="0" u="none" strike="noStrike" cap="none" normalizeH="0" baseline="0" dirty="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en-US" smtClean="0"/>
              <a:t>AFIT, Houston, Texas, April 2012</a:t>
            </a:r>
            <a:endParaRPr lang="ru-RU"/>
          </a:p>
        </p:txBody>
      </p:sp>
      <p:sp>
        <p:nvSpPr>
          <p:cNvPr id="3" name="Номер слайда 2"/>
          <p:cNvSpPr>
            <a:spLocks noGrp="1"/>
          </p:cNvSpPr>
          <p:nvPr>
            <p:ph type="sldNum" sz="quarter" idx="12"/>
          </p:nvPr>
        </p:nvSpPr>
        <p:spPr/>
        <p:txBody>
          <a:bodyPr/>
          <a:lstStyle/>
          <a:p>
            <a:fld id="{DAB1F157-B9BC-490B-928B-8FCA744520B2}" type="slidenum">
              <a:rPr lang="ru-RU"/>
              <a:pPr/>
              <a:t>21</a:t>
            </a:fld>
            <a:endParaRPr lang="ru-RU"/>
          </a:p>
        </p:txBody>
      </p:sp>
      <p:graphicFrame>
        <p:nvGraphicFramePr>
          <p:cNvPr id="4" name="Таблица 3"/>
          <p:cNvGraphicFramePr>
            <a:graphicFrameLocks noGrp="1"/>
          </p:cNvGraphicFramePr>
          <p:nvPr/>
        </p:nvGraphicFramePr>
        <p:xfrm>
          <a:off x="381000" y="685800"/>
          <a:ext cx="8458200" cy="4175760"/>
        </p:xfrm>
        <a:graphic>
          <a:graphicData uri="http://schemas.openxmlformats.org/drawingml/2006/table">
            <a:tbl>
              <a:tblPr/>
              <a:tblGrid>
                <a:gridCol w="2933138"/>
                <a:gridCol w="2694449"/>
                <a:gridCol w="2830613"/>
              </a:tblGrid>
              <a:tr h="0">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600" b="1" i="0" u="none" strike="noStrike" cap="none" normalizeH="0" baseline="0" dirty="0" smtClean="0">
                          <a:ln>
                            <a:noFill/>
                          </a:ln>
                          <a:solidFill>
                            <a:srgbClr val="0F0F0F"/>
                          </a:solidFill>
                          <a:effectLst/>
                          <a:latin typeface="Arial" charset="0"/>
                          <a:cs typeface="Times New Roman" charset="0"/>
                        </a:rPr>
                        <a:t>Marxian school of economic thought and the IMT -2</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F0F0F"/>
                          </a:solidFill>
                          <a:effectLst/>
                          <a:latin typeface="Arial" charset="0"/>
                          <a:cs typeface="Times New Roman" charset="0"/>
                        </a:rPr>
                        <a:t>Common assumptions shared by  Marx and the IMT</a:t>
                      </a:r>
                      <a:endParaRPr kumimoji="0" lang="ru-RU" sz="1600" b="1" i="0" u="none" strike="noStrike" cap="none" normalizeH="0" baseline="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F0F0F"/>
                          </a:solidFill>
                          <a:effectLst/>
                          <a:latin typeface="Arial" charset="0"/>
                          <a:cs typeface="Times New Roman" charset="0"/>
                        </a:rPr>
                        <a:t>According to Marx</a:t>
                      </a:r>
                      <a:endParaRPr kumimoji="0" lang="ru-RU" sz="1600" b="1" i="0" u="none" strike="noStrike" cap="none" normalizeH="0" baseline="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F0F0F"/>
                          </a:solidFill>
                          <a:effectLst/>
                          <a:latin typeface="Arial" charset="0"/>
                          <a:cs typeface="Times New Roman" charset="0"/>
                        </a:rPr>
                        <a:t>According to the IMT</a:t>
                      </a:r>
                      <a:endParaRPr kumimoji="0" lang="ru-RU" sz="1600" b="1" i="0" u="none" strike="noStrike" cap="none" normalizeH="0" baseline="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F0F0F"/>
                          </a:solidFill>
                          <a:effectLst/>
                          <a:latin typeface="Arial" charset="0"/>
                          <a:cs typeface="Times New Roman" charset="0"/>
                        </a:rPr>
                        <a:t>The important role of technological change for social relations.</a:t>
                      </a:r>
                      <a:endParaRPr kumimoji="0" lang="ru-RU" sz="1600" b="0" i="0" u="none" strike="noStrike" cap="none" normalizeH="0" baseline="0" dirty="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F0F0F"/>
                          </a:solidFill>
                          <a:effectLst/>
                          <a:latin typeface="Arial" charset="0"/>
                          <a:cs typeface="Times New Roman" charset="0"/>
                        </a:rPr>
                        <a:t>The prevailing stage of technology is  key factor for given social order and the mode of production.</a:t>
                      </a:r>
                      <a:endParaRPr kumimoji="0" lang="ru-RU" sz="1600" b="0" i="0" u="none" strike="noStrike" cap="none" normalizeH="0" baseline="0" dirty="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F0F0F"/>
                          </a:solidFill>
                          <a:effectLst/>
                          <a:latin typeface="Arial" charset="0"/>
                          <a:cs typeface="Times New Roman" charset="0"/>
                        </a:rPr>
                        <a:t>Two types of material and technological environment  (communal and non-communal) are analyzed as key factors for prevailing institutional X- or Y-matrices.</a:t>
                      </a:r>
                      <a:endParaRPr kumimoji="0" lang="ru-RU" sz="1600" b="0" i="0" u="none" strike="noStrike" cap="none" normalizeH="0" baseline="0" dirty="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8223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F0F0F"/>
                          </a:solidFill>
                          <a:effectLst/>
                          <a:latin typeface="Arial" charset="0"/>
                          <a:cs typeface="Times New Roman" charset="0"/>
                        </a:rPr>
                        <a:t>The recognition of historical specificity and historical dialectic.</a:t>
                      </a:r>
                      <a:endParaRPr kumimoji="0" lang="ru-RU" sz="1600" b="0" i="0" u="none" strike="noStrike" cap="none" normalizeH="0" baseline="0" dirty="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smtClean="0">
                          <a:ln>
                            <a:noFill/>
                          </a:ln>
                          <a:solidFill>
                            <a:srgbClr val="0F0F0F"/>
                          </a:solidFill>
                          <a:effectLst/>
                          <a:latin typeface="Arial" charset="0"/>
                          <a:cs typeface="Times New Roman" charset="0"/>
                        </a:rPr>
                        <a:t>European history is presented as a process of the mode of production change.</a:t>
                      </a:r>
                      <a:endParaRPr kumimoji="0" lang="ru-RU" sz="1600" b="0" i="0" u="none" strike="noStrike" cap="none" normalizeH="0" baseline="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F0F0F"/>
                          </a:solidFill>
                          <a:effectLst/>
                          <a:latin typeface="Arial" charset="0"/>
                          <a:cs typeface="Times New Roman" charset="0"/>
                        </a:rPr>
                        <a:t>History of societies with prevailing X-matrix (Russia, China, etc) and Y-matrix (European countries) is presented as a process of institutional modernization.</a:t>
                      </a:r>
                      <a:endParaRPr kumimoji="0" lang="ru-RU" sz="1600" b="0" i="0" u="none" strike="noStrike" cap="none" normalizeH="0" baseline="0" dirty="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r>
              <a:rPr lang="en-US" smtClean="0"/>
              <a:t>AFIT, Houston, Texas, April 2012</a:t>
            </a:r>
            <a:endParaRPr lang="ru-RU"/>
          </a:p>
        </p:txBody>
      </p:sp>
      <p:sp>
        <p:nvSpPr>
          <p:cNvPr id="3" name="Номер слайда 2"/>
          <p:cNvSpPr>
            <a:spLocks noGrp="1"/>
          </p:cNvSpPr>
          <p:nvPr>
            <p:ph type="sldNum" sz="quarter" idx="12"/>
          </p:nvPr>
        </p:nvSpPr>
        <p:spPr/>
        <p:txBody>
          <a:bodyPr/>
          <a:lstStyle/>
          <a:p>
            <a:fld id="{5BFEA40C-C9CD-4C69-834C-FF6758DB0DBF}" type="slidenum">
              <a:rPr lang="ru-RU"/>
              <a:pPr/>
              <a:t>22</a:t>
            </a:fld>
            <a:endParaRPr lang="ru-RU"/>
          </a:p>
        </p:txBody>
      </p:sp>
      <p:graphicFrame>
        <p:nvGraphicFramePr>
          <p:cNvPr id="58393" name="Group 25"/>
          <p:cNvGraphicFramePr>
            <a:graphicFrameLocks noGrp="1"/>
          </p:cNvGraphicFramePr>
          <p:nvPr/>
        </p:nvGraphicFramePr>
        <p:xfrm>
          <a:off x="381000" y="762000"/>
          <a:ext cx="8305800" cy="4998720"/>
        </p:xfrm>
        <a:graphic>
          <a:graphicData uri="http://schemas.openxmlformats.org/drawingml/2006/table">
            <a:tbl>
              <a:tblPr/>
              <a:tblGrid>
                <a:gridCol w="2881313"/>
                <a:gridCol w="2644775"/>
                <a:gridCol w="2779712"/>
              </a:tblGrid>
              <a:tr h="0">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0F0F0F"/>
                          </a:solidFill>
                          <a:effectLst/>
                          <a:latin typeface="Arial" charset="0"/>
                          <a:cs typeface="Times New Roman" charset="0"/>
                        </a:rPr>
                        <a:t>Marxian school of economic thought and the IMT -3</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r h="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F0F0F"/>
                          </a:solidFill>
                          <a:effectLst/>
                          <a:latin typeface="Arial" charset="0"/>
                          <a:cs typeface="Times New Roman" charset="0"/>
                        </a:rPr>
                        <a:t>Common assumptions shared by  Marx and the IMT</a:t>
                      </a:r>
                      <a:endParaRPr kumimoji="0" lang="ru-RU" sz="1600" b="1" i="0" u="none" strike="noStrike" cap="none" normalizeH="0" baseline="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F0F0F"/>
                          </a:solidFill>
                          <a:effectLst/>
                          <a:latin typeface="Arial" charset="0"/>
                          <a:cs typeface="Times New Roman" charset="0"/>
                        </a:rPr>
                        <a:t>According to Marx</a:t>
                      </a:r>
                      <a:endParaRPr kumimoji="0" lang="ru-RU" sz="1600" b="1" i="0" u="none" strike="noStrike" cap="none" normalizeH="0" baseline="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0" u="none" strike="noStrike" cap="none" normalizeH="0" baseline="0" smtClean="0">
                          <a:ln>
                            <a:noFill/>
                          </a:ln>
                          <a:solidFill>
                            <a:srgbClr val="0F0F0F"/>
                          </a:solidFill>
                          <a:effectLst/>
                          <a:latin typeface="Arial" charset="0"/>
                          <a:cs typeface="Times New Roman" charset="0"/>
                        </a:rPr>
                        <a:t>According to the IMT</a:t>
                      </a:r>
                      <a:endParaRPr kumimoji="0" lang="ru-RU" sz="1600" b="1" i="0" u="none" strike="noStrike" cap="none" normalizeH="0" baseline="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F0F0F"/>
                          </a:solidFill>
                          <a:effectLst/>
                          <a:latin typeface="Arial" charset="0"/>
                          <a:cs typeface="Times New Roman" charset="0"/>
                        </a:rPr>
                        <a:t>Two types of alternative institutional (economic) structures are considered, e.g. the capitalist type with private property and   the socialist type with common property (Marx) or societies  with the prevailing X- or Y-matrix (economic) institutions (the IMT).  </a:t>
                      </a:r>
                      <a:endParaRPr kumimoji="0" lang="ru-RU" sz="1600" b="0" i="0" u="none" strike="noStrike" cap="none" normalizeH="0" baseline="0" dirty="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F0F0F"/>
                          </a:solidFill>
                          <a:effectLst/>
                          <a:latin typeface="Arial" charset="0"/>
                          <a:cs typeface="Times New Roman" charset="0"/>
                        </a:rPr>
                        <a:t>Any kind of mixed economies, in which alternative institutions of property (and others),  are combined, are impossible. It is a struggle between them, and only one type of institution could be “a winner”. </a:t>
                      </a:r>
                      <a:endParaRPr kumimoji="0" lang="ru-RU" sz="1600" b="0" i="0" u="none" strike="noStrike" cap="none" normalizeH="0" baseline="0" dirty="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F0F0F"/>
                          </a:solidFill>
                          <a:effectLst/>
                          <a:latin typeface="Arial" charset="0"/>
                          <a:cs typeface="Times New Roman" charset="0"/>
                        </a:rPr>
                        <a:t>Institutions of the X- and Y-matrices co-exist. All societies and economies have a mixed institutional structure. To support an appropriate proportion between dominant and complimentary institutions is the important task of social and economic policy.</a:t>
                      </a:r>
                      <a:endParaRPr kumimoji="0" lang="ru-RU" sz="1600" b="0" i="0" u="none" strike="noStrike" cap="none" normalizeH="0" baseline="0" dirty="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F0F0F"/>
                          </a:solidFill>
                          <a:effectLst/>
                          <a:latin typeface="Arial" charset="0"/>
                          <a:cs typeface="Times New Roman" charset="0"/>
                        </a:rPr>
                        <a:t>The importance of disequilibrium, chaos and complexity of social systems and recognition of crises and social revolutions are acknowledged.</a:t>
                      </a:r>
                      <a:endParaRPr kumimoji="0" lang="ru-RU" sz="1600" b="0" i="0" u="none" strike="noStrike" cap="none" normalizeH="0" baseline="0" dirty="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F0F0F"/>
                          </a:solidFill>
                          <a:effectLst/>
                          <a:latin typeface="Arial" charset="0"/>
                          <a:cs typeface="Times New Roman" charset="0"/>
                        </a:rPr>
                        <a:t>Revolutions change the mode of production and social type of society. </a:t>
                      </a:r>
                      <a:endParaRPr kumimoji="0" lang="ru-RU" sz="1600" b="0" i="0" u="none" strike="noStrike" cap="none" normalizeH="0" baseline="0" dirty="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F0F0F"/>
                          </a:solidFill>
                          <a:effectLst/>
                          <a:latin typeface="Arial" charset="0"/>
                          <a:cs typeface="Times New Roman" charset="0"/>
                        </a:rPr>
                        <a:t>Revolutions update the institutional structures but do not change the prevailing position of the dominant matrix.</a:t>
                      </a:r>
                      <a:endParaRPr kumimoji="0" lang="ru-RU" sz="1600" b="0" i="0" u="none" strike="noStrike" cap="none" normalizeH="0" baseline="0" dirty="0" smtClean="0">
                        <a:ln>
                          <a:noFill/>
                        </a:ln>
                        <a:solidFill>
                          <a:srgbClr val="0F0F0F"/>
                        </a:solidFill>
                        <a:effectLst/>
                        <a:latin typeface="Arial" charset="0"/>
                        <a:cs typeface="Times New Roman"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mtClean="0"/>
              <a:t>Conclusion</a:t>
            </a:r>
            <a:endParaRPr lang="ru-RU" smtClean="0"/>
          </a:p>
        </p:txBody>
      </p:sp>
      <p:sp>
        <p:nvSpPr>
          <p:cNvPr id="3" name="Содержимое 2"/>
          <p:cNvSpPr>
            <a:spLocks noGrp="1"/>
          </p:cNvSpPr>
          <p:nvPr>
            <p:ph idx="1"/>
          </p:nvPr>
        </p:nvSpPr>
        <p:spPr/>
        <p:txBody>
          <a:bodyPr/>
          <a:lstStyle/>
          <a:p>
            <a:r>
              <a:rPr lang="en-GB" sz="2000" dirty="0" smtClean="0"/>
              <a:t>According to the institutional matrices theory, the historically prevailing  institutions of a society’s institutional matrix (X or Y) dominate over alternative/complementary institutions (Y or X).</a:t>
            </a:r>
            <a:endParaRPr lang="ru-RU" sz="2000" dirty="0" smtClean="0"/>
          </a:p>
          <a:p>
            <a:r>
              <a:rPr lang="en-GB" sz="2000" dirty="0" smtClean="0"/>
              <a:t>The latter serve as auxiliary or additional, providing stability in national institutional environments, depending on the dynamic and/or static relationships between the two types of institutional matrices.</a:t>
            </a:r>
            <a:endParaRPr lang="ru-RU" sz="2000" dirty="0" smtClean="0"/>
          </a:p>
          <a:p>
            <a:r>
              <a:rPr lang="en-GB" sz="2000" dirty="0" smtClean="0"/>
              <a:t>A balanced development in the public sphere requires purposeful efforts by social agents. Finding an optimal balance of predominant and alternative/complementary institutions is a crucial challenge for today’s nation-states, including politicians and civil society. </a:t>
            </a:r>
            <a:endParaRPr lang="ru-RU" sz="2000" dirty="0" smtClean="0"/>
          </a:p>
          <a:p>
            <a:endParaRPr lang="ru-RU" dirty="0" smtClean="0"/>
          </a:p>
        </p:txBody>
      </p:sp>
      <p:sp>
        <p:nvSpPr>
          <p:cNvPr id="4" name="Нижний колонтитул 3"/>
          <p:cNvSpPr>
            <a:spLocks noGrp="1"/>
          </p:cNvSpPr>
          <p:nvPr>
            <p:ph type="ftr" sz="quarter" idx="11"/>
          </p:nvPr>
        </p:nvSpPr>
        <p:spPr/>
        <p:txBody>
          <a:bodyPr/>
          <a:lstStyle/>
          <a:p>
            <a:r>
              <a:rPr lang="en-US" smtClean="0"/>
              <a:t>AFIT, Houston, Texas, April 2012</a:t>
            </a:r>
            <a:endParaRPr lang="ru-RU"/>
          </a:p>
        </p:txBody>
      </p:sp>
      <p:sp>
        <p:nvSpPr>
          <p:cNvPr id="5" name="Номер слайда 4"/>
          <p:cNvSpPr>
            <a:spLocks noGrp="1"/>
          </p:cNvSpPr>
          <p:nvPr>
            <p:ph type="sldNum" sz="quarter" idx="12"/>
          </p:nvPr>
        </p:nvSpPr>
        <p:spPr/>
        <p:txBody>
          <a:bodyPr/>
          <a:lstStyle/>
          <a:p>
            <a:fld id="{5A26A92D-7A19-4BB4-9A81-902955DEF317}" type="slidenum">
              <a:rPr lang="ru-RU"/>
              <a:pPr/>
              <a:t>23</a:t>
            </a:fld>
            <a:endParaRPr lang="ru-RU"/>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Rot="1" noChangeArrowheads="1"/>
          </p:cNvSpPr>
          <p:nvPr>
            <p:ph type="title"/>
          </p:nvPr>
        </p:nvSpPr>
        <p:spPr>
          <a:xfrm>
            <a:off x="1042988" y="404813"/>
            <a:ext cx="7529512" cy="1143000"/>
          </a:xfrm>
        </p:spPr>
        <p:txBody>
          <a:bodyPr/>
          <a:lstStyle/>
          <a:p>
            <a:pPr algn="ctr" eaLnBrk="1" hangingPunct="1"/>
            <a:r>
              <a:rPr lang="en-US" sz="5400" dirty="0" smtClean="0"/>
              <a:t/>
            </a:r>
            <a:br>
              <a:rPr lang="en-US" sz="5400" dirty="0" smtClean="0"/>
            </a:br>
            <a:r>
              <a:rPr lang="en-US" sz="5400" dirty="0" smtClean="0"/>
              <a:t/>
            </a:r>
            <a:br>
              <a:rPr lang="en-US" sz="5400" dirty="0" smtClean="0"/>
            </a:br>
            <a:r>
              <a:rPr lang="en-US" sz="5400" dirty="0" smtClean="0"/>
              <a:t/>
            </a:r>
            <a:br>
              <a:rPr lang="en-US" sz="5400" dirty="0" smtClean="0"/>
            </a:br>
            <a:r>
              <a:rPr lang="ru-RU" sz="5400" dirty="0" smtClean="0"/>
              <a:t/>
            </a:r>
            <a:br>
              <a:rPr lang="ru-RU" sz="5400" dirty="0" smtClean="0"/>
            </a:br>
            <a:endParaRPr lang="ru-RU" sz="5400" b="0" dirty="0" smtClean="0"/>
          </a:p>
        </p:txBody>
      </p:sp>
      <p:sp>
        <p:nvSpPr>
          <p:cNvPr id="107524" name="Rectangle 4"/>
          <p:cNvSpPr>
            <a:spLocks noGrp="1" noRot="1" noChangeArrowheads="1"/>
          </p:cNvSpPr>
          <p:nvPr>
            <p:ph type="body" sz="half" idx="4294967295"/>
          </p:nvPr>
        </p:nvSpPr>
        <p:spPr>
          <a:xfrm>
            <a:off x="2451100" y="4051300"/>
            <a:ext cx="3786188" cy="1531938"/>
          </a:xfrm>
        </p:spPr>
        <p:txBody>
          <a:bodyPr/>
          <a:lstStyle/>
          <a:p>
            <a:pPr algn="ctr" eaLnBrk="1" hangingPunct="1">
              <a:lnSpc>
                <a:spcPct val="80000"/>
              </a:lnSpc>
              <a:buFont typeface="Wingdings" charset="2"/>
              <a:buNone/>
            </a:pPr>
            <a:endParaRPr lang="en-US" sz="200" smtClean="0"/>
          </a:p>
          <a:p>
            <a:pPr algn="ctr" eaLnBrk="1" hangingPunct="1">
              <a:lnSpc>
                <a:spcPct val="80000"/>
              </a:lnSpc>
              <a:buFont typeface="Wingdings" charset="2"/>
              <a:buNone/>
            </a:pPr>
            <a:endParaRPr lang="ru-RU" sz="400" b="1" smtClean="0"/>
          </a:p>
          <a:p>
            <a:pPr algn="ctr" eaLnBrk="1" hangingPunct="1">
              <a:lnSpc>
                <a:spcPct val="80000"/>
              </a:lnSpc>
              <a:buFont typeface="Wingdings" charset="2"/>
              <a:buNone/>
            </a:pPr>
            <a:endParaRPr lang="en-US" sz="400" smtClean="0">
              <a:hlinkClick r:id="rId3"/>
            </a:endParaRPr>
          </a:p>
          <a:p>
            <a:pPr algn="ctr" eaLnBrk="1" hangingPunct="1">
              <a:lnSpc>
                <a:spcPct val="80000"/>
              </a:lnSpc>
              <a:buFont typeface="Wingdings" charset="2"/>
              <a:buNone/>
            </a:pPr>
            <a:endParaRPr lang="ru-RU" sz="400" b="1" smtClean="0"/>
          </a:p>
          <a:p>
            <a:pPr algn="ctr" eaLnBrk="1" hangingPunct="1">
              <a:lnSpc>
                <a:spcPct val="80000"/>
              </a:lnSpc>
              <a:buFont typeface="Wingdings" charset="2"/>
              <a:buNone/>
            </a:pPr>
            <a:r>
              <a:rPr lang="en-US" sz="2700" b="1" smtClean="0">
                <a:hlinkClick r:id="rId4"/>
              </a:rPr>
              <a:t>kirdina@bk.ru</a:t>
            </a:r>
            <a:endParaRPr lang="ru-RU" sz="2700" b="1" smtClean="0"/>
          </a:p>
          <a:p>
            <a:pPr algn="ctr" eaLnBrk="1" hangingPunct="1">
              <a:lnSpc>
                <a:spcPct val="80000"/>
              </a:lnSpc>
              <a:buFont typeface="Wingdings" charset="2"/>
              <a:buNone/>
            </a:pPr>
            <a:endParaRPr lang="en-US" sz="2700" b="1" smtClean="0"/>
          </a:p>
          <a:p>
            <a:pPr algn="ctr" eaLnBrk="1" hangingPunct="1">
              <a:lnSpc>
                <a:spcPct val="80000"/>
              </a:lnSpc>
              <a:buFont typeface="Wingdings" charset="2"/>
              <a:buNone/>
            </a:pPr>
            <a:r>
              <a:rPr lang="en-US" sz="2700" b="1" smtClean="0">
                <a:hlinkClick r:id="rId3"/>
              </a:rPr>
              <a:t>www.kirdina.ru</a:t>
            </a:r>
            <a:r>
              <a:rPr lang="en-US" sz="2000" b="1" smtClean="0"/>
              <a:t> </a:t>
            </a:r>
          </a:p>
          <a:p>
            <a:pPr algn="ctr" eaLnBrk="1" hangingPunct="1">
              <a:lnSpc>
                <a:spcPct val="80000"/>
              </a:lnSpc>
              <a:buFont typeface="Wingdings" charset="2"/>
              <a:buNone/>
            </a:pPr>
            <a:endParaRPr lang="en-US" sz="2000" b="1" smtClean="0"/>
          </a:p>
          <a:p>
            <a:pPr algn="ctr" eaLnBrk="1" hangingPunct="1">
              <a:lnSpc>
                <a:spcPct val="80000"/>
              </a:lnSpc>
              <a:buFont typeface="Wingdings" charset="2"/>
              <a:buNone/>
            </a:pPr>
            <a:endParaRPr lang="en-US" sz="800" b="1" smtClean="0"/>
          </a:p>
          <a:p>
            <a:pPr algn="ctr" eaLnBrk="1" hangingPunct="1">
              <a:lnSpc>
                <a:spcPct val="80000"/>
              </a:lnSpc>
              <a:buFont typeface="Wingdings" charset="2"/>
              <a:buNone/>
            </a:pPr>
            <a:endParaRPr lang="ru-RU" sz="800" b="1" smtClean="0"/>
          </a:p>
        </p:txBody>
      </p:sp>
      <p:sp>
        <p:nvSpPr>
          <p:cNvPr id="64516" name="Rectangle 5"/>
          <p:cNvSpPr>
            <a:spLocks noChangeArrowheads="1"/>
          </p:cNvSpPr>
          <p:nvPr/>
        </p:nvSpPr>
        <p:spPr bwMode="auto">
          <a:xfrm>
            <a:off x="1600200" y="1828800"/>
            <a:ext cx="6048375" cy="1446213"/>
          </a:xfrm>
          <a:prstGeom prst="rect">
            <a:avLst/>
          </a:prstGeom>
          <a:noFill/>
          <a:ln w="9525">
            <a:noFill/>
            <a:miter lim="800000"/>
            <a:headEnd/>
            <a:tailEnd/>
          </a:ln>
        </p:spPr>
        <p:txBody>
          <a:bodyPr>
            <a:spAutoFit/>
          </a:bodyPr>
          <a:lstStyle/>
          <a:p>
            <a:pPr algn="ctr"/>
            <a:r>
              <a:rPr lang="en-US" sz="4400" b="1">
                <a:solidFill>
                  <a:schemeClr val="tx2"/>
                </a:solidFill>
                <a:latin typeface="Verdana" charset="0"/>
              </a:rPr>
              <a:t>Thank you for your attention!</a:t>
            </a:r>
            <a:endParaRPr lang="ru-RU" sz="4400" b="1">
              <a:solidFill>
                <a:schemeClr val="tx2"/>
              </a:solidFill>
              <a:latin typeface="Verdana" charset="0"/>
            </a:endParaRPr>
          </a:p>
        </p:txBody>
      </p:sp>
      <p:sp>
        <p:nvSpPr>
          <p:cNvPr id="6" name="Номер слайда 5"/>
          <p:cNvSpPr>
            <a:spLocks noGrp="1"/>
          </p:cNvSpPr>
          <p:nvPr>
            <p:ph type="sldNum" sz="quarter" idx="12"/>
          </p:nvPr>
        </p:nvSpPr>
        <p:spPr/>
        <p:txBody>
          <a:bodyPr/>
          <a:lstStyle/>
          <a:p>
            <a:fld id="{CA750B48-F571-4753-A53D-8308FC10717B}" type="slidenum">
              <a:rPr lang="ru-RU"/>
              <a:pPr/>
              <a:t>24</a:t>
            </a:fld>
            <a:endParaRPr lang="ru-RU"/>
          </a:p>
        </p:txBody>
      </p:sp>
      <p:sp>
        <p:nvSpPr>
          <p:cNvPr id="8" name="Нижний колонтитул 7"/>
          <p:cNvSpPr>
            <a:spLocks noGrp="1"/>
          </p:cNvSpPr>
          <p:nvPr>
            <p:ph type="ftr" sz="quarter" idx="11"/>
          </p:nvPr>
        </p:nvSpPr>
        <p:spPr/>
        <p:txBody>
          <a:bodyPr/>
          <a:lstStyle/>
          <a:p>
            <a:r>
              <a:rPr lang="en-US" smtClean="0"/>
              <a:t>AFIT, Houston, Texas, April 2012</a:t>
            </a:r>
            <a:endParaRPr lang="ru-R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1"/>
            <a:ext cx="8385175" cy="1219200"/>
          </a:xfrm>
        </p:spPr>
        <p:txBody>
          <a:bodyPr/>
          <a:lstStyle/>
          <a:p>
            <a:r>
              <a:rPr lang="en-US" sz="3600" dirty="0" smtClean="0"/>
              <a:t>Why a new concept was needed and what caused it?</a:t>
            </a:r>
            <a:endParaRPr lang="ru-RU" sz="3600" dirty="0" smtClean="0"/>
          </a:p>
        </p:txBody>
      </p:sp>
      <p:sp>
        <p:nvSpPr>
          <p:cNvPr id="3" name="Содержимое 2"/>
          <p:cNvSpPr>
            <a:spLocks noGrp="1"/>
          </p:cNvSpPr>
          <p:nvPr>
            <p:ph idx="1"/>
          </p:nvPr>
        </p:nvSpPr>
        <p:spPr>
          <a:xfrm>
            <a:off x="533400" y="1447800"/>
            <a:ext cx="8312150" cy="4419600"/>
          </a:xfrm>
        </p:spPr>
        <p:txBody>
          <a:bodyPr/>
          <a:lstStyle/>
          <a:p>
            <a:r>
              <a:rPr lang="en-US" sz="2000" dirty="0" smtClean="0"/>
              <a:t>At the beginning was an attempt to explain results of an experiment in the housing sector in the city of Novosibirsk (Russia) in 1992-1996 organized under an Agreement on Technical Assistance between  the governments of the Russian Federation and the United States of America and was conducted with financial support from US AID. Also we needed to conceptualize a more global social experiment like “perestroika” in Russia as a whole.</a:t>
            </a:r>
          </a:p>
          <a:p>
            <a:r>
              <a:rPr lang="en-US" sz="2000" dirty="0" smtClean="0"/>
              <a:t>Institutionalism as a new methodology is gaining ground in the world. Since 1990s for many Russian economists the Russian translation of </a:t>
            </a:r>
            <a:r>
              <a:rPr lang="en-US" sz="2000" i="1" dirty="0" smtClean="0"/>
              <a:t>Institutions, Institutional Change and Economic Performance </a:t>
            </a:r>
            <a:r>
              <a:rPr lang="en-US" sz="2000" dirty="0" smtClean="0"/>
              <a:t> by Douglass North has been (and for me it remains) “a table book”. </a:t>
            </a:r>
          </a:p>
          <a:p>
            <a:r>
              <a:rPr lang="en-US" sz="2000" dirty="0" smtClean="0"/>
              <a:t>Our task was to find a new scientific language to present our country for international audience  as not a unique case  but as a representation of general patterns. </a:t>
            </a:r>
            <a:endParaRPr lang="ru-RU" sz="2000" dirty="0" smtClean="0"/>
          </a:p>
        </p:txBody>
      </p:sp>
      <p:sp>
        <p:nvSpPr>
          <p:cNvPr id="4" name="Номер слайда 3"/>
          <p:cNvSpPr>
            <a:spLocks noGrp="1"/>
          </p:cNvSpPr>
          <p:nvPr>
            <p:ph type="sldNum" sz="quarter" idx="12"/>
          </p:nvPr>
        </p:nvSpPr>
        <p:spPr/>
        <p:txBody>
          <a:bodyPr/>
          <a:lstStyle/>
          <a:p>
            <a:fld id="{C12E0AC9-4754-4D9F-994A-D5B6665296B0}" type="slidenum">
              <a:rPr lang="ru-RU"/>
              <a:pPr/>
              <a:t>3</a:t>
            </a:fld>
            <a:endParaRPr lang="ru-RU"/>
          </a:p>
        </p:txBody>
      </p:sp>
      <p:sp>
        <p:nvSpPr>
          <p:cNvPr id="6" name="Нижний колонтитул 5"/>
          <p:cNvSpPr>
            <a:spLocks noGrp="1"/>
          </p:cNvSpPr>
          <p:nvPr>
            <p:ph type="ftr" sz="quarter" idx="11"/>
          </p:nvPr>
        </p:nvSpPr>
        <p:spPr/>
        <p:txBody>
          <a:bodyPr/>
          <a:lstStyle/>
          <a:p>
            <a:r>
              <a:rPr lang="en-US" smtClean="0"/>
              <a:t>AFIT, Houston, Texas, April 2012</a:t>
            </a:r>
            <a:endParaRPr lang="ru-RU"/>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4000" smtClean="0"/>
              <a:t>IMT in Russia and beyond</a:t>
            </a:r>
            <a:endParaRPr lang="ru-RU" sz="4000" smtClean="0"/>
          </a:p>
        </p:txBody>
      </p:sp>
      <p:sp>
        <p:nvSpPr>
          <p:cNvPr id="3" name="Содержимое 2"/>
          <p:cNvSpPr>
            <a:spLocks noGrp="1"/>
          </p:cNvSpPr>
          <p:nvPr>
            <p:ph idx="1"/>
          </p:nvPr>
        </p:nvSpPr>
        <p:spPr>
          <a:xfrm>
            <a:off x="838200" y="1752600"/>
            <a:ext cx="8007350" cy="3810000"/>
          </a:xfrm>
        </p:spPr>
        <p:txBody>
          <a:bodyPr/>
          <a:lstStyle/>
          <a:p>
            <a:r>
              <a:rPr lang="en-US" sz="1800" dirty="0" smtClean="0"/>
              <a:t>Author’s books and articles on the IMT (</a:t>
            </a:r>
            <a:r>
              <a:rPr lang="en-US" sz="1800" dirty="0" err="1" smtClean="0"/>
              <a:t>Kirdina</a:t>
            </a:r>
            <a:r>
              <a:rPr lang="en-US" sz="1800" dirty="0" smtClean="0"/>
              <a:t> S. Institutional Matrices and Development of Russia. 1-th ed. 2000, 2-nd ed. 2001, 3-rd ed. 2012. In Russian; </a:t>
            </a:r>
            <a:r>
              <a:rPr lang="en-US" sz="1800" dirty="0" err="1" smtClean="0"/>
              <a:t>Kirdina</a:t>
            </a:r>
            <a:r>
              <a:rPr lang="en-US" sz="1800" dirty="0" smtClean="0"/>
              <a:t> S. X- and Y-Economies: Institutional Analysis,  2004. In Russian. See: </a:t>
            </a:r>
            <a:r>
              <a:rPr lang="en-US" sz="1800" u="sng" dirty="0" smtClean="0"/>
              <a:t>www.kirdina.ru</a:t>
            </a:r>
            <a:r>
              <a:rPr lang="en-US" sz="1800" dirty="0" smtClean="0"/>
              <a:t>  in Russian and English) </a:t>
            </a:r>
          </a:p>
          <a:p>
            <a:r>
              <a:rPr lang="en-US" sz="1800" dirty="0" smtClean="0"/>
              <a:t>The IMT is included in “Sociological Encyclopedia”, 2003 and  ”Sociological Dictionary”, 2010, 2012.  Both in Russian. </a:t>
            </a:r>
          </a:p>
          <a:p>
            <a:r>
              <a:rPr lang="en-US" sz="1800" dirty="0" smtClean="0"/>
              <a:t>The IMT is presented  in curricula on Sociology, Economics &amp; Political Science – more than 30 courses offered at main Russian universities (</a:t>
            </a:r>
            <a:r>
              <a:rPr lang="en-US" sz="1800" i="1" dirty="0" smtClean="0">
                <a:effectLst/>
              </a:rPr>
              <a:t>Russian Internet data</a:t>
            </a:r>
            <a:r>
              <a:rPr lang="en-US" sz="1800" dirty="0" smtClean="0"/>
              <a:t>). </a:t>
            </a:r>
          </a:p>
          <a:p>
            <a:r>
              <a:rPr lang="en-US" sz="1800" dirty="0" smtClean="0"/>
              <a:t>References to the IMT and summary of the main IMT provisions  (a critique sometimes too) one can find in many works of scholars in Russia and even in China, Japan and some  European countries.</a:t>
            </a:r>
            <a:endParaRPr lang="ru-RU" sz="1800" dirty="0" smtClean="0"/>
          </a:p>
        </p:txBody>
      </p:sp>
      <p:sp>
        <p:nvSpPr>
          <p:cNvPr id="5" name="Номер слайда 4"/>
          <p:cNvSpPr>
            <a:spLocks noGrp="1"/>
          </p:cNvSpPr>
          <p:nvPr>
            <p:ph type="sldNum" sz="quarter" idx="12"/>
          </p:nvPr>
        </p:nvSpPr>
        <p:spPr/>
        <p:txBody>
          <a:bodyPr/>
          <a:lstStyle/>
          <a:p>
            <a:fld id="{7F9266E5-1327-4ADF-B07D-2E57E08C597E}" type="slidenum">
              <a:rPr lang="ru-RU"/>
              <a:pPr/>
              <a:t>4</a:t>
            </a:fld>
            <a:endParaRPr lang="ru-RU"/>
          </a:p>
        </p:txBody>
      </p:sp>
      <p:sp>
        <p:nvSpPr>
          <p:cNvPr id="6" name="Нижний колонтитул 5"/>
          <p:cNvSpPr>
            <a:spLocks noGrp="1"/>
          </p:cNvSpPr>
          <p:nvPr>
            <p:ph type="ftr" sz="quarter" idx="11"/>
          </p:nvPr>
        </p:nvSpPr>
        <p:spPr/>
        <p:txBody>
          <a:bodyPr/>
          <a:lstStyle/>
          <a:p>
            <a:r>
              <a:rPr lang="en-US" smtClean="0"/>
              <a:t>AFIT, Houston, Texas, April 2012</a:t>
            </a:r>
            <a:endParaRPr lang="ru-RU"/>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oter Placeholder 4"/>
          <p:cNvSpPr>
            <a:spLocks noGrp="1"/>
          </p:cNvSpPr>
          <p:nvPr>
            <p:ph type="ftr" sz="quarter" idx="11"/>
          </p:nvPr>
        </p:nvSpPr>
        <p:spPr/>
        <p:txBody>
          <a:bodyPr/>
          <a:lstStyle/>
          <a:p>
            <a:r>
              <a:rPr lang="en-US" smtClean="0"/>
              <a:t>AFIT, Houston, Texas, April 2012</a:t>
            </a:r>
            <a:endParaRPr lang="ru-RU"/>
          </a:p>
        </p:txBody>
      </p:sp>
      <p:sp>
        <p:nvSpPr>
          <p:cNvPr id="23555" name="Slide Number Placeholder 5"/>
          <p:cNvSpPr>
            <a:spLocks noGrp="1"/>
          </p:cNvSpPr>
          <p:nvPr>
            <p:ph type="sldNum" sz="quarter" idx="12"/>
          </p:nvPr>
        </p:nvSpPr>
        <p:spPr>
          <a:xfrm>
            <a:off x="5867400" y="6237288"/>
            <a:ext cx="2133600" cy="476250"/>
          </a:xfrm>
        </p:spPr>
        <p:txBody>
          <a:bodyPr/>
          <a:lstStyle/>
          <a:p>
            <a:fld id="{D9D7A323-AEA9-4705-8FA8-B0F4EBF64C9F}" type="slidenum">
              <a:rPr lang="ru-RU"/>
              <a:pPr/>
              <a:t>5</a:t>
            </a:fld>
            <a:endParaRPr lang="ru-RU"/>
          </a:p>
        </p:txBody>
      </p:sp>
      <p:sp>
        <p:nvSpPr>
          <p:cNvPr id="23556" name="Rectangle 1026"/>
          <p:cNvSpPr>
            <a:spLocks noGrp="1" noChangeArrowheads="1"/>
          </p:cNvSpPr>
          <p:nvPr>
            <p:ph type="title"/>
          </p:nvPr>
        </p:nvSpPr>
        <p:spPr>
          <a:xfrm>
            <a:off x="250825" y="260350"/>
            <a:ext cx="8713788" cy="1143000"/>
          </a:xfrm>
        </p:spPr>
        <p:txBody>
          <a:bodyPr/>
          <a:lstStyle/>
          <a:p>
            <a:pPr eaLnBrk="1" hangingPunct="1"/>
            <a:r>
              <a:rPr lang="en-US" sz="3600" dirty="0" smtClean="0"/>
              <a:t>Main “predecessors” of IMT,</a:t>
            </a:r>
            <a:br>
              <a:rPr lang="en-US" sz="3600" dirty="0" smtClean="0"/>
            </a:br>
            <a:r>
              <a:rPr lang="en-US" sz="3600" dirty="0" smtClean="0"/>
              <a:t> or X- &amp; Y-theory</a:t>
            </a:r>
            <a:endParaRPr lang="ru-RU" sz="3600" dirty="0" smtClean="0"/>
          </a:p>
        </p:txBody>
      </p:sp>
      <p:sp>
        <p:nvSpPr>
          <p:cNvPr id="23557" name="Rectangle 1027"/>
          <p:cNvSpPr>
            <a:spLocks noGrp="1" noChangeArrowheads="1"/>
          </p:cNvSpPr>
          <p:nvPr>
            <p:ph type="body" idx="1"/>
          </p:nvPr>
        </p:nvSpPr>
        <p:spPr>
          <a:xfrm>
            <a:off x="468313" y="1484313"/>
            <a:ext cx="8207375" cy="4525962"/>
          </a:xfrm>
        </p:spPr>
        <p:txBody>
          <a:bodyPr/>
          <a:lstStyle/>
          <a:p>
            <a:pPr marL="609600" indent="-609600" eaLnBrk="1" hangingPunct="1">
              <a:lnSpc>
                <a:spcPct val="80000"/>
              </a:lnSpc>
              <a:buNone/>
            </a:pPr>
            <a:r>
              <a:rPr lang="en-US" sz="1600" dirty="0" smtClean="0"/>
              <a:t>August Comte (1798-1857, </a:t>
            </a:r>
            <a:r>
              <a:rPr lang="en-GB" sz="1600" dirty="0" smtClean="0"/>
              <a:t>French philosopher and social theorist) – “</a:t>
            </a:r>
            <a:r>
              <a:rPr lang="en-US" sz="1600" i="1" dirty="0" smtClean="0"/>
              <a:t>progress</a:t>
            </a:r>
            <a:r>
              <a:rPr lang="en-US" sz="1600" dirty="0" smtClean="0"/>
              <a:t> as the </a:t>
            </a:r>
            <a:r>
              <a:rPr lang="en-US" sz="1600" i="1" dirty="0" smtClean="0"/>
              <a:t>development of Order”</a:t>
            </a:r>
            <a:endParaRPr lang="en-US" sz="1600" dirty="0" smtClean="0"/>
          </a:p>
          <a:p>
            <a:pPr marL="609600" indent="-609600" eaLnBrk="1" hangingPunct="1">
              <a:lnSpc>
                <a:spcPct val="80000"/>
              </a:lnSpc>
              <a:buNone/>
            </a:pPr>
            <a:r>
              <a:rPr lang="en-US" sz="1600" dirty="0" smtClean="0"/>
              <a:t>Karl Marx (1818-1883, German philosopher, sociologist, economist)  - materialist conception of history </a:t>
            </a:r>
            <a:r>
              <a:rPr lang="en-US" sz="1600" dirty="0" smtClean="0">
                <a:solidFill>
                  <a:srgbClr val="0070C0"/>
                </a:solidFill>
              </a:rPr>
              <a:t> </a:t>
            </a:r>
          </a:p>
          <a:p>
            <a:pPr marL="609600" indent="-609600" eaLnBrk="1" hangingPunct="1">
              <a:lnSpc>
                <a:spcPct val="80000"/>
              </a:lnSpc>
              <a:spcBef>
                <a:spcPct val="45000"/>
              </a:spcBef>
              <a:buNone/>
            </a:pPr>
            <a:r>
              <a:rPr lang="en-US" sz="1600" dirty="0" smtClean="0"/>
              <a:t>Emile Durkheim (1858-1917, French sociologist) – sociology as a science of institutions and the concept of a </a:t>
            </a:r>
            <a:r>
              <a:rPr lang="en-US" sz="1600" i="1" dirty="0" smtClean="0"/>
              <a:t>sui generis</a:t>
            </a:r>
            <a:r>
              <a:rPr lang="en-US" sz="1600" dirty="0" smtClean="0"/>
              <a:t> society</a:t>
            </a:r>
          </a:p>
          <a:p>
            <a:pPr marL="609600" indent="-609600" eaLnBrk="1" hangingPunct="1">
              <a:lnSpc>
                <a:spcPct val="80000"/>
              </a:lnSpc>
              <a:spcBef>
                <a:spcPct val="45000"/>
              </a:spcBef>
              <a:buNone/>
            </a:pPr>
            <a:r>
              <a:rPr lang="en-US" sz="1600" dirty="0" err="1" smtClean="0"/>
              <a:t>Pitirim</a:t>
            </a:r>
            <a:r>
              <a:rPr lang="en-US" sz="1600" dirty="0" smtClean="0"/>
              <a:t> Sorokin (1889-1968, Russian-American sociologist) – idea of social and cultural systems’ distinction</a:t>
            </a:r>
          </a:p>
          <a:p>
            <a:pPr marL="609600" indent="-609600" eaLnBrk="1" hangingPunct="1">
              <a:lnSpc>
                <a:spcPct val="80000"/>
              </a:lnSpc>
              <a:spcBef>
                <a:spcPct val="45000"/>
              </a:spcBef>
              <a:buNone/>
            </a:pPr>
            <a:r>
              <a:rPr lang="en-US" sz="1600" dirty="0" err="1" smtClean="0"/>
              <a:t>Talcott</a:t>
            </a:r>
            <a:r>
              <a:rPr lang="en-US" sz="1600" dirty="0" smtClean="0"/>
              <a:t> Parsons (1902-1979, American sociologist) –   structural functionalism</a:t>
            </a:r>
          </a:p>
          <a:p>
            <a:pPr marL="609600" indent="-609600" eaLnBrk="1" hangingPunct="1">
              <a:lnSpc>
                <a:spcPct val="80000"/>
              </a:lnSpc>
              <a:spcBef>
                <a:spcPct val="45000"/>
              </a:spcBef>
              <a:buNone/>
            </a:pPr>
            <a:r>
              <a:rPr lang="en-US" sz="1600" dirty="0" smtClean="0"/>
              <a:t>Karl Polanyi (1886-1964, Hungarian intellectual, forced to flee to Austria, USA and Canada) – economic anthropology</a:t>
            </a:r>
            <a:r>
              <a:rPr lang="en-US" sz="1600" dirty="0" smtClean="0">
                <a:solidFill>
                  <a:srgbClr val="0070C0"/>
                </a:solidFill>
              </a:rPr>
              <a:t> </a:t>
            </a:r>
            <a:r>
              <a:rPr lang="en-US" sz="1600" dirty="0" smtClean="0"/>
              <a:t>and redistributive economy concept</a:t>
            </a:r>
          </a:p>
          <a:p>
            <a:pPr marL="609600" indent="-609600" eaLnBrk="1" hangingPunct="1">
              <a:lnSpc>
                <a:spcPct val="80000"/>
              </a:lnSpc>
              <a:spcBef>
                <a:spcPct val="45000"/>
              </a:spcBef>
              <a:buNone/>
            </a:pPr>
            <a:r>
              <a:rPr lang="en-US" sz="1600" dirty="0" smtClean="0"/>
              <a:t>Douglass  North (born 1920, USA, Economics Nobel Laureate “for having renewed research in economic history”) – coined the ‘institutional matrix’ term </a:t>
            </a:r>
          </a:p>
          <a:p>
            <a:pPr marL="609600" indent="-609600" eaLnBrk="1" hangingPunct="1">
              <a:lnSpc>
                <a:spcPct val="80000"/>
              </a:lnSpc>
              <a:spcBef>
                <a:spcPct val="45000"/>
              </a:spcBef>
              <a:buNone/>
            </a:pPr>
            <a:r>
              <a:rPr lang="en-US" sz="1600" dirty="0" smtClean="0"/>
              <a:t>Harvey </a:t>
            </a:r>
            <a:r>
              <a:rPr lang="en-US" sz="1600" dirty="0" err="1" smtClean="0"/>
              <a:t>Leibenstein</a:t>
            </a:r>
            <a:r>
              <a:rPr lang="en-US" sz="1600" dirty="0" smtClean="0"/>
              <a:t> (1922-1994, Ukrainian-born American economist ) – first to use the idea of X-efficiency </a:t>
            </a:r>
          </a:p>
          <a:p>
            <a:pPr marL="609600" indent="-609600" eaLnBrk="1" hangingPunct="1">
              <a:lnSpc>
                <a:spcPct val="80000"/>
              </a:lnSpc>
              <a:spcBef>
                <a:spcPct val="45000"/>
              </a:spcBef>
              <a:buNone/>
            </a:pPr>
            <a:r>
              <a:rPr lang="en-US" sz="1600" dirty="0" smtClean="0"/>
              <a:t>Olga </a:t>
            </a:r>
            <a:r>
              <a:rPr lang="en-US" sz="1600" dirty="0" err="1" smtClean="0"/>
              <a:t>Bessonova</a:t>
            </a:r>
            <a:r>
              <a:rPr lang="en-US" sz="1600" dirty="0" smtClean="0"/>
              <a:t> (born 1958, Russian sociologist) – “</a:t>
            </a:r>
            <a:r>
              <a:rPr lang="en-US" sz="1600" dirty="0" err="1" smtClean="0"/>
              <a:t>razdatok</a:t>
            </a:r>
            <a:r>
              <a:rPr lang="en-US" sz="1600" dirty="0" smtClean="0"/>
              <a:t>” economic theory</a:t>
            </a:r>
          </a:p>
          <a:p>
            <a:pPr marL="609600" indent="-609600" eaLnBrk="1" hangingPunct="1">
              <a:lnSpc>
                <a:spcPct val="80000"/>
              </a:lnSpc>
              <a:spcBef>
                <a:spcPct val="45000"/>
              </a:spcBef>
              <a:buNone/>
            </a:pPr>
            <a:r>
              <a:rPr lang="en-US" sz="1600" dirty="0" smtClean="0"/>
              <a:t>Alexander </a:t>
            </a:r>
            <a:r>
              <a:rPr lang="en-US" sz="1600" dirty="0" err="1" smtClean="0"/>
              <a:t>Akhiezer</a:t>
            </a:r>
            <a:r>
              <a:rPr lang="en-US" sz="1600" dirty="0" smtClean="0"/>
              <a:t> (1929-2007, Russian </a:t>
            </a:r>
            <a:r>
              <a:rPr lang="en-US" sz="1600" dirty="0" err="1" smtClean="0"/>
              <a:t>culturologist</a:t>
            </a:r>
            <a:r>
              <a:rPr lang="en-US" sz="1600" dirty="0" smtClean="0"/>
              <a:t>) – socio-cultural evolution concept</a:t>
            </a:r>
          </a:p>
          <a:p>
            <a:pPr marL="609600" indent="-609600" eaLnBrk="1" hangingPunct="1">
              <a:lnSpc>
                <a:spcPct val="80000"/>
              </a:lnSpc>
              <a:buNone/>
            </a:pPr>
            <a:endParaRPr lang="en-US" sz="1600"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8" name="Rectangle 2"/>
          <p:cNvSpPr>
            <a:spLocks noGrp="1" noChangeArrowheads="1"/>
          </p:cNvSpPr>
          <p:nvPr>
            <p:ph type="title"/>
          </p:nvPr>
        </p:nvSpPr>
        <p:spPr>
          <a:xfrm>
            <a:off x="468313" y="908050"/>
            <a:ext cx="8229600" cy="1643063"/>
          </a:xfrm>
        </p:spPr>
        <p:txBody>
          <a:bodyPr/>
          <a:lstStyle/>
          <a:p>
            <a:pPr eaLnBrk="1" hangingPunct="1"/>
            <a:r>
              <a:rPr lang="en-US" sz="2400" dirty="0" smtClean="0">
                <a:solidFill>
                  <a:schemeClr val="tx1"/>
                </a:solidFill>
              </a:rPr>
              <a:t>HUMAN SOCIETY </a:t>
            </a:r>
            <a:br>
              <a:rPr lang="en-US" sz="2400" dirty="0" smtClean="0">
                <a:solidFill>
                  <a:schemeClr val="tx1"/>
                </a:solidFill>
              </a:rPr>
            </a:br>
            <a:r>
              <a:rPr lang="en-US" sz="2400" b="0" dirty="0" smtClean="0">
                <a:solidFill>
                  <a:schemeClr val="tx1"/>
                </a:solidFill>
                <a:effectLst/>
                <a:latin typeface="Arial" charset="0"/>
              </a:rPr>
              <a:t>…is seen as a social system, as multiple inter-related social systems, within the main “sociological co-ordinates” being </a:t>
            </a:r>
            <a:r>
              <a:rPr lang="en-US" sz="2400" b="0" i="1" dirty="0" smtClean="0">
                <a:solidFill>
                  <a:schemeClr val="tx1"/>
                </a:solidFill>
                <a:effectLst/>
                <a:latin typeface="Arial" charset="0"/>
              </a:rPr>
              <a:t>economy</a:t>
            </a:r>
            <a:r>
              <a:rPr lang="en-US" sz="2400" b="0" dirty="0" smtClean="0">
                <a:solidFill>
                  <a:schemeClr val="tx1"/>
                </a:solidFill>
                <a:effectLst/>
                <a:latin typeface="Arial" charset="0"/>
              </a:rPr>
              <a:t>, </a:t>
            </a:r>
            <a:r>
              <a:rPr lang="en-US" sz="2400" b="0" i="1" dirty="0" smtClean="0">
                <a:solidFill>
                  <a:schemeClr val="tx1"/>
                </a:solidFill>
                <a:effectLst/>
                <a:latin typeface="Arial" charset="0"/>
              </a:rPr>
              <a:t>politics</a:t>
            </a:r>
            <a:r>
              <a:rPr lang="en-US" sz="2400" b="0" dirty="0" smtClean="0">
                <a:solidFill>
                  <a:schemeClr val="tx1"/>
                </a:solidFill>
                <a:effectLst/>
                <a:latin typeface="Arial" charset="0"/>
              </a:rPr>
              <a:t> and </a:t>
            </a:r>
            <a:r>
              <a:rPr lang="en-US" sz="2400" b="0" i="1" dirty="0" smtClean="0">
                <a:solidFill>
                  <a:schemeClr val="tx1"/>
                </a:solidFill>
                <a:effectLst/>
                <a:latin typeface="Arial" charset="0"/>
              </a:rPr>
              <a:t>ideology</a:t>
            </a:r>
            <a:r>
              <a:rPr lang="en-US" sz="2400" b="0" dirty="0" smtClean="0">
                <a:solidFill>
                  <a:schemeClr val="tx1"/>
                </a:solidFill>
                <a:effectLst/>
                <a:latin typeface="Arial" charset="0"/>
              </a:rPr>
              <a:t>. These value spheres are strongly interrelated morphologically as parts or sides or components of a whole.</a:t>
            </a:r>
            <a:endParaRPr lang="ru-RU" sz="2400" b="0" dirty="0" smtClean="0">
              <a:effectLst/>
              <a:latin typeface="Arial" charset="0"/>
            </a:endParaRPr>
          </a:p>
        </p:txBody>
      </p:sp>
      <p:sp>
        <p:nvSpPr>
          <p:cNvPr id="27651" name="Text Box 7"/>
          <p:cNvSpPr txBox="1">
            <a:spLocks noChangeArrowheads="1"/>
          </p:cNvSpPr>
          <p:nvPr/>
        </p:nvSpPr>
        <p:spPr bwMode="auto">
          <a:xfrm>
            <a:off x="1619250" y="3213100"/>
            <a:ext cx="1905000" cy="719138"/>
          </a:xfrm>
          <a:prstGeom prst="rect">
            <a:avLst/>
          </a:prstGeom>
          <a:solidFill>
            <a:srgbClr val="FFFFFF"/>
          </a:solidFill>
          <a:ln w="9525">
            <a:solidFill>
              <a:schemeClr val="bg1"/>
            </a:solidFill>
            <a:miter lim="800000"/>
            <a:headEnd/>
            <a:tailEnd/>
          </a:ln>
        </p:spPr>
        <p:txBody>
          <a:bodyPr/>
          <a:lstStyle/>
          <a:p>
            <a:pPr algn="ctr"/>
            <a:r>
              <a:rPr lang="en-US" sz="2400" b="1">
                <a:solidFill>
                  <a:schemeClr val="bg1"/>
                </a:solidFill>
              </a:rPr>
              <a:t>Politics</a:t>
            </a:r>
            <a:endParaRPr lang="ru-RU" sz="2400" b="1">
              <a:solidFill>
                <a:schemeClr val="bg1"/>
              </a:solidFill>
            </a:endParaRPr>
          </a:p>
        </p:txBody>
      </p:sp>
      <p:grpSp>
        <p:nvGrpSpPr>
          <p:cNvPr id="27652" name="Group 13"/>
          <p:cNvGrpSpPr>
            <a:grpSpLocks/>
          </p:cNvGrpSpPr>
          <p:nvPr/>
        </p:nvGrpSpPr>
        <p:grpSpPr bwMode="auto">
          <a:xfrm>
            <a:off x="684213" y="2924175"/>
            <a:ext cx="4052887" cy="2879725"/>
            <a:chOff x="2195513" y="2133600"/>
            <a:chExt cx="4052887" cy="2879725"/>
          </a:xfrm>
        </p:grpSpPr>
        <p:sp>
          <p:nvSpPr>
            <p:cNvPr id="27655" name="Line 4"/>
            <p:cNvSpPr>
              <a:spLocks noChangeShapeType="1"/>
            </p:cNvSpPr>
            <p:nvPr/>
          </p:nvSpPr>
          <p:spPr bwMode="auto">
            <a:xfrm flipV="1">
              <a:off x="4211638" y="2133600"/>
              <a:ext cx="3175" cy="1800225"/>
            </a:xfrm>
            <a:prstGeom prst="line">
              <a:avLst/>
            </a:prstGeom>
            <a:noFill/>
            <a:ln w="57150">
              <a:solidFill>
                <a:schemeClr val="tx1"/>
              </a:solidFill>
              <a:round/>
              <a:headEnd/>
              <a:tailEnd type="triangle" w="med" len="med"/>
            </a:ln>
          </p:spPr>
          <p:txBody>
            <a:bodyPr/>
            <a:lstStyle/>
            <a:p>
              <a:endParaRPr lang="en-US"/>
            </a:p>
          </p:txBody>
        </p:sp>
        <p:sp>
          <p:nvSpPr>
            <p:cNvPr id="27656" name="Line 5"/>
            <p:cNvSpPr>
              <a:spLocks noChangeShapeType="1"/>
            </p:cNvSpPr>
            <p:nvPr/>
          </p:nvSpPr>
          <p:spPr bwMode="auto">
            <a:xfrm flipH="1">
              <a:off x="2987675" y="3860800"/>
              <a:ext cx="1257300" cy="1028700"/>
            </a:xfrm>
            <a:prstGeom prst="line">
              <a:avLst/>
            </a:prstGeom>
            <a:noFill/>
            <a:ln w="57150">
              <a:solidFill>
                <a:schemeClr val="tx1"/>
              </a:solidFill>
              <a:round/>
              <a:headEnd/>
              <a:tailEnd type="triangle" w="med" len="med"/>
            </a:ln>
          </p:spPr>
          <p:txBody>
            <a:bodyPr/>
            <a:lstStyle/>
            <a:p>
              <a:endParaRPr lang="en-US"/>
            </a:p>
          </p:txBody>
        </p:sp>
        <p:sp>
          <p:nvSpPr>
            <p:cNvPr id="27657" name="Line 6"/>
            <p:cNvSpPr>
              <a:spLocks noChangeShapeType="1"/>
            </p:cNvSpPr>
            <p:nvPr/>
          </p:nvSpPr>
          <p:spPr bwMode="auto">
            <a:xfrm>
              <a:off x="4211960" y="3861048"/>
              <a:ext cx="1828800" cy="571500"/>
            </a:xfrm>
            <a:prstGeom prst="line">
              <a:avLst/>
            </a:prstGeom>
            <a:noFill/>
            <a:ln w="57150">
              <a:solidFill>
                <a:schemeClr val="tx1"/>
              </a:solidFill>
              <a:round/>
              <a:headEnd/>
              <a:tailEnd type="triangle" w="med" len="med"/>
            </a:ln>
          </p:spPr>
          <p:txBody>
            <a:bodyPr/>
            <a:lstStyle/>
            <a:p>
              <a:endParaRPr lang="en-US"/>
            </a:p>
          </p:txBody>
        </p:sp>
        <p:sp>
          <p:nvSpPr>
            <p:cNvPr id="27658" name="Text Box 9"/>
            <p:cNvSpPr txBox="1">
              <a:spLocks noChangeArrowheads="1"/>
            </p:cNvSpPr>
            <p:nvPr/>
          </p:nvSpPr>
          <p:spPr bwMode="auto">
            <a:xfrm>
              <a:off x="3563938" y="4581525"/>
              <a:ext cx="2187575" cy="431800"/>
            </a:xfrm>
            <a:prstGeom prst="rect">
              <a:avLst/>
            </a:prstGeom>
            <a:solidFill>
              <a:srgbClr val="FFFFFF"/>
            </a:solidFill>
            <a:ln w="9525">
              <a:noFill/>
              <a:miter lim="800000"/>
              <a:headEnd/>
              <a:tailEnd/>
            </a:ln>
          </p:spPr>
          <p:txBody>
            <a:bodyPr/>
            <a:lstStyle/>
            <a:p>
              <a:pPr algn="ctr"/>
              <a:r>
                <a:rPr lang="en-US"/>
                <a:t>Economy</a:t>
              </a:r>
              <a:endParaRPr lang="ru-RU"/>
            </a:p>
          </p:txBody>
        </p:sp>
        <p:sp>
          <p:nvSpPr>
            <p:cNvPr id="27659" name="Rectangle 10"/>
            <p:cNvSpPr>
              <a:spLocks noChangeArrowheads="1"/>
            </p:cNvSpPr>
            <p:nvPr/>
          </p:nvSpPr>
          <p:spPr bwMode="auto">
            <a:xfrm>
              <a:off x="2195513" y="2997200"/>
              <a:ext cx="1655762" cy="719138"/>
            </a:xfrm>
            <a:prstGeom prst="rect">
              <a:avLst/>
            </a:prstGeom>
            <a:noFill/>
            <a:ln w="9525">
              <a:noFill/>
              <a:miter lim="800000"/>
              <a:headEnd/>
              <a:tailEnd/>
            </a:ln>
          </p:spPr>
          <p:txBody>
            <a:bodyPr wrap="none" anchor="ctr"/>
            <a:lstStyle/>
            <a:p>
              <a:pPr algn="ctr"/>
              <a:r>
                <a:rPr lang="en-US"/>
                <a:t>Politics</a:t>
              </a:r>
              <a:endParaRPr lang="ru-RU"/>
            </a:p>
          </p:txBody>
        </p:sp>
        <p:sp>
          <p:nvSpPr>
            <p:cNvPr id="27660" name="Text Box 12"/>
            <p:cNvSpPr txBox="1">
              <a:spLocks noChangeArrowheads="1"/>
            </p:cNvSpPr>
            <p:nvPr/>
          </p:nvSpPr>
          <p:spPr bwMode="auto">
            <a:xfrm>
              <a:off x="4787900" y="3141663"/>
              <a:ext cx="1460500" cy="366712"/>
            </a:xfrm>
            <a:prstGeom prst="rect">
              <a:avLst/>
            </a:prstGeom>
            <a:noFill/>
            <a:ln w="9525">
              <a:noFill/>
              <a:miter lim="800000"/>
              <a:headEnd/>
              <a:tailEnd/>
            </a:ln>
          </p:spPr>
          <p:txBody>
            <a:bodyPr>
              <a:spAutoFit/>
            </a:bodyPr>
            <a:lstStyle/>
            <a:p>
              <a:r>
                <a:rPr lang="en-US" dirty="0"/>
                <a:t>Ideology</a:t>
              </a:r>
              <a:endParaRPr lang="ru-RU" dirty="0"/>
            </a:p>
          </p:txBody>
        </p:sp>
      </p:grpSp>
      <p:sp>
        <p:nvSpPr>
          <p:cNvPr id="13" name="Номер слайда 12"/>
          <p:cNvSpPr>
            <a:spLocks noGrp="1"/>
          </p:cNvSpPr>
          <p:nvPr>
            <p:ph type="sldNum" sz="quarter" idx="12"/>
          </p:nvPr>
        </p:nvSpPr>
        <p:spPr/>
        <p:txBody>
          <a:bodyPr/>
          <a:lstStyle/>
          <a:p>
            <a:fld id="{D3AF326B-648D-4157-9DD8-2C0B90BD67F3}" type="slidenum">
              <a:rPr lang="ru-RU"/>
              <a:pPr/>
              <a:t>6</a:t>
            </a:fld>
            <a:endParaRPr lang="ru-RU"/>
          </a:p>
        </p:txBody>
      </p:sp>
      <p:sp>
        <p:nvSpPr>
          <p:cNvPr id="14" name="Нижний колонтитул 13"/>
          <p:cNvSpPr>
            <a:spLocks noGrp="1"/>
          </p:cNvSpPr>
          <p:nvPr>
            <p:ph type="ftr" sz="quarter" idx="11"/>
          </p:nvPr>
        </p:nvSpPr>
        <p:spPr/>
        <p:txBody>
          <a:bodyPr/>
          <a:lstStyle/>
          <a:p>
            <a:r>
              <a:rPr lang="en-US" smtClean="0"/>
              <a:t>AFIT, Houston, Texas, April 2012</a:t>
            </a:r>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2" name="Rectangle 2"/>
          <p:cNvSpPr>
            <a:spLocks noGrp="1" noChangeArrowheads="1"/>
          </p:cNvSpPr>
          <p:nvPr>
            <p:ph type="title"/>
          </p:nvPr>
        </p:nvSpPr>
        <p:spPr>
          <a:xfrm>
            <a:off x="304800" y="188913"/>
            <a:ext cx="6400800" cy="1727200"/>
          </a:xfrm>
        </p:spPr>
        <p:txBody>
          <a:bodyPr/>
          <a:lstStyle/>
          <a:p>
            <a:pPr eaLnBrk="1" hangingPunct="1"/>
            <a:r>
              <a:rPr lang="en-US" sz="3200" dirty="0" smtClean="0"/>
              <a:t>Main assumptions </a:t>
            </a:r>
            <a:br>
              <a:rPr lang="en-US" sz="3200" dirty="0" smtClean="0"/>
            </a:br>
            <a:r>
              <a:rPr lang="en-US" sz="3200" dirty="0" smtClean="0"/>
              <a:t>of institutional matrices theory (or X- and Y-theory)</a:t>
            </a:r>
            <a:endParaRPr lang="ru-RU" sz="3200" dirty="0" smtClean="0"/>
          </a:p>
        </p:txBody>
      </p:sp>
      <p:sp>
        <p:nvSpPr>
          <p:cNvPr id="7173" name="Rectangle 3"/>
          <p:cNvSpPr>
            <a:spLocks noGrp="1" noChangeArrowheads="1"/>
          </p:cNvSpPr>
          <p:nvPr>
            <p:ph type="body" idx="1"/>
          </p:nvPr>
        </p:nvSpPr>
        <p:spPr>
          <a:xfrm>
            <a:off x="684213" y="2565400"/>
            <a:ext cx="7920037" cy="3311525"/>
          </a:xfrm>
        </p:spPr>
        <p:txBody>
          <a:bodyPr/>
          <a:lstStyle/>
          <a:p>
            <a:pPr eaLnBrk="1" hangingPunct="1">
              <a:lnSpc>
                <a:spcPct val="80000"/>
              </a:lnSpc>
              <a:spcBef>
                <a:spcPct val="40000"/>
              </a:spcBef>
            </a:pPr>
            <a:r>
              <a:rPr lang="en-US" sz="2600" smtClean="0"/>
              <a:t>Each sphere (economy, politics and ideology)       is regulated or guided by a particular set of basic institutions made-in-a-society’s image.  </a:t>
            </a:r>
          </a:p>
          <a:p>
            <a:pPr eaLnBrk="1" hangingPunct="1">
              <a:lnSpc>
                <a:spcPct val="80000"/>
              </a:lnSpc>
              <a:spcBef>
                <a:spcPct val="40000"/>
              </a:spcBef>
            </a:pPr>
            <a:r>
              <a:rPr lang="en-US" sz="2600" smtClean="0"/>
              <a:t> Economic, political and ideological institutions represent the “institutional matrix” of human societies.</a:t>
            </a:r>
          </a:p>
          <a:p>
            <a:pPr eaLnBrk="1" hangingPunct="1">
              <a:lnSpc>
                <a:spcPct val="80000"/>
              </a:lnSpc>
              <a:spcBef>
                <a:spcPct val="40000"/>
              </a:spcBef>
            </a:pPr>
            <a:r>
              <a:rPr lang="en-US" sz="2600" smtClean="0"/>
              <a:t>Two main types of institutional matrices can be identified: the X-matrix and the Y-matrix.</a:t>
            </a:r>
            <a:r>
              <a:rPr lang="en-US" sz="2000" smtClean="0"/>
              <a:t>   </a:t>
            </a:r>
          </a:p>
          <a:p>
            <a:pPr eaLnBrk="1" hangingPunct="1">
              <a:lnSpc>
                <a:spcPct val="80000"/>
              </a:lnSpc>
              <a:spcBef>
                <a:spcPct val="40000"/>
              </a:spcBef>
              <a:buFontTx/>
              <a:buNone/>
            </a:pPr>
            <a:r>
              <a:rPr lang="en-US" sz="2000" smtClean="0"/>
              <a:t>   </a:t>
            </a:r>
            <a:endParaRPr lang="ru-RU" sz="2000" smtClean="0"/>
          </a:p>
        </p:txBody>
      </p:sp>
      <p:pic>
        <p:nvPicPr>
          <p:cNvPr id="29700" name="Picture 5" descr="Paul Klee - Eros - 1923.jpg"/>
          <p:cNvPicPr>
            <a:picLocks noChangeAspect="1"/>
          </p:cNvPicPr>
          <p:nvPr/>
        </p:nvPicPr>
        <p:blipFill>
          <a:blip r:embed="rId3" cstate="print"/>
          <a:srcRect/>
          <a:stretch>
            <a:fillRect/>
          </a:stretch>
        </p:blipFill>
        <p:spPr bwMode="auto">
          <a:xfrm>
            <a:off x="7092950" y="333375"/>
            <a:ext cx="1565275" cy="1655763"/>
          </a:xfrm>
          <a:prstGeom prst="rect">
            <a:avLst/>
          </a:prstGeom>
          <a:noFill/>
          <a:ln w="25400" cap="rnd">
            <a:solidFill>
              <a:schemeClr val="bg1"/>
            </a:solidFill>
            <a:miter lim="800000"/>
            <a:headEnd/>
            <a:tailEnd/>
          </a:ln>
        </p:spPr>
      </p:pic>
      <p:sp>
        <p:nvSpPr>
          <p:cNvPr id="8" name="Номер слайда 7"/>
          <p:cNvSpPr>
            <a:spLocks noGrp="1"/>
          </p:cNvSpPr>
          <p:nvPr>
            <p:ph type="sldNum" sz="quarter" idx="12"/>
          </p:nvPr>
        </p:nvSpPr>
        <p:spPr/>
        <p:txBody>
          <a:bodyPr/>
          <a:lstStyle/>
          <a:p>
            <a:fld id="{9A2EC6ED-EE39-4C1A-A44E-8A5373B7EDB8}" type="slidenum">
              <a:rPr lang="ru-RU"/>
              <a:pPr/>
              <a:t>7</a:t>
            </a:fld>
            <a:endParaRPr lang="ru-RU"/>
          </a:p>
        </p:txBody>
      </p:sp>
      <p:sp>
        <p:nvSpPr>
          <p:cNvPr id="9" name="Нижний колонтитул 8"/>
          <p:cNvSpPr>
            <a:spLocks noGrp="1"/>
          </p:cNvSpPr>
          <p:nvPr>
            <p:ph type="ftr" sz="quarter" idx="11"/>
          </p:nvPr>
        </p:nvSpPr>
        <p:spPr/>
        <p:txBody>
          <a:bodyPr/>
          <a:lstStyle/>
          <a:p>
            <a:r>
              <a:rPr lang="en-US" smtClean="0"/>
              <a:t>AFIT, Houston, Texas, April 2012</a:t>
            </a:r>
            <a:endParaRPr lang="ru-RU"/>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2"/>
          <p:cNvSpPr>
            <a:spLocks noGrp="1" noChangeArrowheads="1"/>
          </p:cNvSpPr>
          <p:nvPr>
            <p:ph type="title"/>
          </p:nvPr>
        </p:nvSpPr>
        <p:spPr>
          <a:xfrm>
            <a:off x="1981200" y="914400"/>
            <a:ext cx="5486400" cy="762000"/>
          </a:xfrm>
        </p:spPr>
        <p:txBody>
          <a:bodyPr/>
          <a:lstStyle/>
          <a:p>
            <a:pPr algn="ctr" eaLnBrk="1" hangingPunct="1"/>
            <a:r>
              <a:rPr lang="en-US" sz="3200" dirty="0" smtClean="0"/>
              <a:t>X- and Y-matrices</a:t>
            </a:r>
            <a:endParaRPr lang="ru-RU" sz="3200" dirty="0" smtClean="0"/>
          </a:p>
        </p:txBody>
      </p:sp>
      <p:sp>
        <p:nvSpPr>
          <p:cNvPr id="19" name="Текст 18"/>
          <p:cNvSpPr>
            <a:spLocks noGrp="1"/>
          </p:cNvSpPr>
          <p:nvPr>
            <p:ph type="body" sz="half" idx="2"/>
          </p:nvPr>
        </p:nvSpPr>
        <p:spPr>
          <a:xfrm>
            <a:off x="381000" y="4953000"/>
            <a:ext cx="8763000" cy="1219200"/>
          </a:xfrm>
        </p:spPr>
        <p:txBody>
          <a:bodyPr/>
          <a:lstStyle/>
          <a:p>
            <a:r>
              <a:rPr lang="ru-RU" b="1" dirty="0" smtClean="0"/>
              <a:t>* </a:t>
            </a:r>
            <a:r>
              <a:rPr lang="en-US" b="1" dirty="0" smtClean="0"/>
              <a:t>Redistributive economy with the Center               </a:t>
            </a:r>
            <a:r>
              <a:rPr lang="ru-RU" b="1" dirty="0" smtClean="0"/>
              <a:t>* </a:t>
            </a:r>
            <a:r>
              <a:rPr lang="en-US" b="1" dirty="0" smtClean="0"/>
              <a:t> Market (exchange) economy </a:t>
            </a:r>
          </a:p>
          <a:p>
            <a:r>
              <a:rPr lang="en-US" b="1" dirty="0" smtClean="0"/>
              <a:t>mediating the movement of goods and services   </a:t>
            </a:r>
            <a:r>
              <a:rPr lang="ru-RU" b="1" dirty="0" smtClean="0"/>
              <a:t> * </a:t>
            </a:r>
            <a:r>
              <a:rPr lang="en-US" b="1" dirty="0" smtClean="0"/>
              <a:t> Federative political order (bottom-up model)</a:t>
            </a:r>
          </a:p>
          <a:p>
            <a:r>
              <a:rPr lang="ru-RU" b="1" dirty="0" smtClean="0"/>
              <a:t>* </a:t>
            </a:r>
            <a:r>
              <a:rPr lang="en-US" b="1" dirty="0" smtClean="0"/>
              <a:t>Centralized political order (top-down model)        </a:t>
            </a:r>
            <a:r>
              <a:rPr lang="ru-RU" b="1" dirty="0" smtClean="0"/>
              <a:t>*</a:t>
            </a:r>
            <a:r>
              <a:rPr lang="en-US" b="1" dirty="0" smtClean="0"/>
              <a:t> Ideology of </a:t>
            </a:r>
            <a:r>
              <a:rPr lang="en-US" b="1" dirty="0" err="1" smtClean="0"/>
              <a:t>subsidiarity</a:t>
            </a:r>
            <a:r>
              <a:rPr lang="en-US" b="1" dirty="0" smtClean="0"/>
              <a:t> or subsidiary  character</a:t>
            </a:r>
          </a:p>
          <a:p>
            <a:r>
              <a:rPr lang="ru-RU" b="1" dirty="0" smtClean="0"/>
              <a:t>* </a:t>
            </a:r>
            <a:r>
              <a:rPr lang="en-US" b="1" dirty="0" smtClean="0"/>
              <a:t>Communitarian ideology (We over Me)                    of collective values to individual  ones (I over We)</a:t>
            </a:r>
            <a:endParaRPr lang="ru-RU" b="1" dirty="0"/>
          </a:p>
        </p:txBody>
      </p:sp>
      <p:sp>
        <p:nvSpPr>
          <p:cNvPr id="15" name="Нижний колонтитул 14"/>
          <p:cNvSpPr>
            <a:spLocks noGrp="1"/>
          </p:cNvSpPr>
          <p:nvPr>
            <p:ph type="ftr" sz="quarter" idx="11"/>
          </p:nvPr>
        </p:nvSpPr>
        <p:spPr/>
        <p:txBody>
          <a:bodyPr/>
          <a:lstStyle/>
          <a:p>
            <a:r>
              <a:rPr lang="en-US" smtClean="0"/>
              <a:t>AFIT, Houston, Texas, April 2012</a:t>
            </a:r>
            <a:endParaRPr lang="ru-RU"/>
          </a:p>
        </p:txBody>
      </p:sp>
      <p:sp>
        <p:nvSpPr>
          <p:cNvPr id="14" name="Номер слайда 13"/>
          <p:cNvSpPr>
            <a:spLocks noGrp="1"/>
          </p:cNvSpPr>
          <p:nvPr>
            <p:ph type="sldNum" sz="quarter" idx="12"/>
          </p:nvPr>
        </p:nvSpPr>
        <p:spPr/>
        <p:txBody>
          <a:bodyPr/>
          <a:lstStyle/>
          <a:p>
            <a:fld id="{F50BA52E-029E-42A5-A564-BD6815631849}" type="slidenum">
              <a:rPr lang="ru-RU"/>
              <a:pPr/>
              <a:t>8</a:t>
            </a:fld>
            <a:endParaRPr lang="ru-RU"/>
          </a:p>
        </p:txBody>
      </p:sp>
      <p:sp>
        <p:nvSpPr>
          <p:cNvPr id="31747" name="AutoShape 20"/>
          <p:cNvSpPr>
            <a:spLocks noChangeArrowheads="1"/>
          </p:cNvSpPr>
          <p:nvPr/>
        </p:nvSpPr>
        <p:spPr bwMode="auto">
          <a:xfrm rot="10800000">
            <a:off x="1692275" y="2205038"/>
            <a:ext cx="2520950" cy="2160587"/>
          </a:xfrm>
          <a:prstGeom prst="triangle">
            <a:avLst>
              <a:gd name="adj" fmla="val 50000"/>
            </a:avLst>
          </a:prstGeom>
          <a:solidFill>
            <a:schemeClr val="accent1"/>
          </a:solidFill>
          <a:ln w="9525">
            <a:solidFill>
              <a:schemeClr val="tx1"/>
            </a:solidFill>
            <a:miter lim="800000"/>
            <a:headEnd/>
            <a:tailEnd/>
          </a:ln>
        </p:spPr>
        <p:txBody>
          <a:bodyPr wrap="none" anchor="ctr"/>
          <a:lstStyle/>
          <a:p>
            <a:pPr algn="ctr"/>
            <a:r>
              <a:rPr lang="en-US" sz="4000">
                <a:latin typeface="Tahoma" charset="0"/>
              </a:rPr>
              <a:t>X</a:t>
            </a:r>
            <a:endParaRPr lang="ru-RU" sz="4000">
              <a:latin typeface="Tahoma" charset="0"/>
            </a:endParaRPr>
          </a:p>
        </p:txBody>
      </p:sp>
      <p:sp>
        <p:nvSpPr>
          <p:cNvPr id="31748" name="AutoShape 21"/>
          <p:cNvSpPr>
            <a:spLocks noChangeArrowheads="1"/>
          </p:cNvSpPr>
          <p:nvPr/>
        </p:nvSpPr>
        <p:spPr bwMode="auto">
          <a:xfrm>
            <a:off x="5003800" y="2205038"/>
            <a:ext cx="2520950" cy="2160587"/>
          </a:xfrm>
          <a:prstGeom prst="triangle">
            <a:avLst>
              <a:gd name="adj" fmla="val 50000"/>
            </a:avLst>
          </a:prstGeom>
          <a:solidFill>
            <a:schemeClr val="accent1"/>
          </a:solidFill>
          <a:ln w="9525">
            <a:solidFill>
              <a:schemeClr val="tx1"/>
            </a:solidFill>
            <a:miter lim="800000"/>
            <a:headEnd/>
            <a:tailEnd/>
          </a:ln>
        </p:spPr>
        <p:txBody>
          <a:bodyPr wrap="none" anchor="ctr"/>
          <a:lstStyle/>
          <a:p>
            <a:pPr algn="ctr"/>
            <a:r>
              <a:rPr lang="en-US" sz="4000">
                <a:latin typeface="Tahoma" charset="0"/>
              </a:rPr>
              <a:t>Y</a:t>
            </a:r>
            <a:endParaRPr lang="ru-RU" sz="4000">
              <a:latin typeface="Tahoma" charset="0"/>
            </a:endParaRPr>
          </a:p>
        </p:txBody>
      </p:sp>
      <p:sp>
        <p:nvSpPr>
          <p:cNvPr id="31749" name="Text Box 24"/>
          <p:cNvSpPr txBox="1">
            <a:spLocks noChangeArrowheads="1"/>
          </p:cNvSpPr>
          <p:nvPr/>
        </p:nvSpPr>
        <p:spPr bwMode="auto">
          <a:xfrm>
            <a:off x="1528763" y="1700213"/>
            <a:ext cx="2903537" cy="366712"/>
          </a:xfrm>
          <a:prstGeom prst="rect">
            <a:avLst/>
          </a:prstGeom>
          <a:noFill/>
          <a:ln w="9525">
            <a:noFill/>
            <a:miter lim="800000"/>
            <a:headEnd/>
            <a:tailEnd/>
          </a:ln>
        </p:spPr>
        <p:txBody>
          <a:bodyPr wrap="none">
            <a:spAutoFit/>
          </a:bodyPr>
          <a:lstStyle/>
          <a:p>
            <a:pPr algn="ctr"/>
            <a:r>
              <a:rPr lang="en-US" b="1" i="1">
                <a:latin typeface="Tahoma" charset="0"/>
              </a:rPr>
              <a:t>Redistributive economy</a:t>
            </a:r>
            <a:endParaRPr lang="ru-RU" b="1">
              <a:latin typeface="Tahoma" charset="0"/>
            </a:endParaRPr>
          </a:p>
        </p:txBody>
      </p:sp>
      <p:sp>
        <p:nvSpPr>
          <p:cNvPr id="31750" name="Text Box 26"/>
          <p:cNvSpPr txBox="1">
            <a:spLocks noChangeArrowheads="1"/>
          </p:cNvSpPr>
          <p:nvPr/>
        </p:nvSpPr>
        <p:spPr bwMode="auto">
          <a:xfrm rot="-3633184">
            <a:off x="2686847" y="3143719"/>
            <a:ext cx="2519363" cy="641350"/>
          </a:xfrm>
          <a:prstGeom prst="rect">
            <a:avLst/>
          </a:prstGeom>
          <a:noFill/>
          <a:ln w="9525">
            <a:noFill/>
            <a:miter lim="800000"/>
            <a:headEnd/>
            <a:tailEnd/>
          </a:ln>
        </p:spPr>
        <p:txBody>
          <a:bodyPr>
            <a:spAutoFit/>
          </a:bodyPr>
          <a:lstStyle/>
          <a:p>
            <a:pPr algn="ctr"/>
            <a:r>
              <a:rPr lang="en-US" b="1" i="1">
                <a:latin typeface="Tahoma" charset="0"/>
              </a:rPr>
              <a:t>Communitarian</a:t>
            </a:r>
            <a:r>
              <a:rPr lang="en-US" i="1">
                <a:latin typeface="Tahoma" charset="0"/>
              </a:rPr>
              <a:t> </a:t>
            </a:r>
            <a:r>
              <a:rPr lang="en-US" b="1" i="1">
                <a:latin typeface="Tahoma" charset="0"/>
              </a:rPr>
              <a:t>ideology</a:t>
            </a:r>
            <a:r>
              <a:rPr lang="en-US" b="1">
                <a:latin typeface="Tahoma" charset="0"/>
              </a:rPr>
              <a:t> </a:t>
            </a:r>
            <a:endParaRPr lang="ru-RU" b="1">
              <a:latin typeface="Tahoma" charset="0"/>
            </a:endParaRPr>
          </a:p>
        </p:txBody>
      </p:sp>
      <p:sp>
        <p:nvSpPr>
          <p:cNvPr id="31751" name="Text Box 27"/>
          <p:cNvSpPr txBox="1">
            <a:spLocks noChangeArrowheads="1"/>
          </p:cNvSpPr>
          <p:nvPr/>
        </p:nvSpPr>
        <p:spPr bwMode="auto">
          <a:xfrm rot="3565149">
            <a:off x="642143" y="3069432"/>
            <a:ext cx="2519363" cy="641350"/>
          </a:xfrm>
          <a:prstGeom prst="rect">
            <a:avLst/>
          </a:prstGeom>
          <a:noFill/>
          <a:ln w="9525">
            <a:noFill/>
            <a:miter lim="800000"/>
            <a:headEnd/>
            <a:tailEnd/>
          </a:ln>
        </p:spPr>
        <p:txBody>
          <a:bodyPr>
            <a:spAutoFit/>
          </a:bodyPr>
          <a:lstStyle/>
          <a:p>
            <a:pPr algn="ctr"/>
            <a:r>
              <a:rPr lang="en-US" b="1" i="1">
                <a:latin typeface="Tahoma" charset="0"/>
              </a:rPr>
              <a:t>Unitary-centralized</a:t>
            </a:r>
            <a:r>
              <a:rPr lang="en-US" i="1">
                <a:latin typeface="Tahoma" charset="0"/>
              </a:rPr>
              <a:t> </a:t>
            </a:r>
            <a:r>
              <a:rPr lang="en-US" b="1" i="1">
                <a:latin typeface="Tahoma" charset="0"/>
              </a:rPr>
              <a:t>political order</a:t>
            </a:r>
            <a:r>
              <a:rPr lang="en-US">
                <a:latin typeface="Tahoma" charset="0"/>
              </a:rPr>
              <a:t> </a:t>
            </a:r>
            <a:endParaRPr lang="ru-RU">
              <a:latin typeface="Tahoma" charset="0"/>
            </a:endParaRPr>
          </a:p>
        </p:txBody>
      </p:sp>
      <p:sp>
        <p:nvSpPr>
          <p:cNvPr id="31752" name="Text Box 28"/>
          <p:cNvSpPr txBox="1">
            <a:spLocks noChangeArrowheads="1"/>
          </p:cNvSpPr>
          <p:nvPr/>
        </p:nvSpPr>
        <p:spPr bwMode="auto">
          <a:xfrm rot="-3504247">
            <a:off x="3841750" y="2765425"/>
            <a:ext cx="2863850" cy="641350"/>
          </a:xfrm>
          <a:prstGeom prst="rect">
            <a:avLst/>
          </a:prstGeom>
          <a:noFill/>
          <a:ln w="9525">
            <a:noFill/>
            <a:miter lim="800000"/>
            <a:headEnd/>
            <a:tailEnd/>
          </a:ln>
        </p:spPr>
        <p:txBody>
          <a:bodyPr>
            <a:spAutoFit/>
          </a:bodyPr>
          <a:lstStyle/>
          <a:p>
            <a:pPr algn="ctr"/>
            <a:r>
              <a:rPr lang="en-US" b="1" i="1">
                <a:latin typeface="Tahoma" charset="0"/>
              </a:rPr>
              <a:t>Federative  political order</a:t>
            </a:r>
            <a:r>
              <a:rPr lang="en-US">
                <a:latin typeface="Tahoma" charset="0"/>
              </a:rPr>
              <a:t> </a:t>
            </a:r>
            <a:endParaRPr lang="ru-RU">
              <a:latin typeface="Tahoma" charset="0"/>
            </a:endParaRPr>
          </a:p>
        </p:txBody>
      </p:sp>
      <p:sp>
        <p:nvSpPr>
          <p:cNvPr id="31753" name="Text Box 29"/>
          <p:cNvSpPr txBox="1">
            <a:spLocks noChangeArrowheads="1"/>
          </p:cNvSpPr>
          <p:nvPr/>
        </p:nvSpPr>
        <p:spPr bwMode="auto">
          <a:xfrm rot="3565149">
            <a:off x="5608638" y="2955925"/>
            <a:ext cx="3005137" cy="366713"/>
          </a:xfrm>
          <a:prstGeom prst="rect">
            <a:avLst/>
          </a:prstGeom>
          <a:noFill/>
          <a:ln w="9525">
            <a:noFill/>
            <a:miter lim="800000"/>
            <a:headEnd/>
            <a:tailEnd/>
          </a:ln>
        </p:spPr>
        <p:txBody>
          <a:bodyPr>
            <a:spAutoFit/>
          </a:bodyPr>
          <a:lstStyle/>
          <a:p>
            <a:pPr algn="ctr"/>
            <a:r>
              <a:rPr lang="en-US" b="1" i="1">
                <a:latin typeface="Tahoma" charset="0"/>
              </a:rPr>
              <a:t>Ideology of subsidiarity</a:t>
            </a:r>
            <a:r>
              <a:rPr lang="en-US">
                <a:latin typeface="Tahoma" charset="0"/>
              </a:rPr>
              <a:t> </a:t>
            </a:r>
            <a:endParaRPr lang="ru-RU">
              <a:latin typeface="Tahoma" charset="0"/>
            </a:endParaRPr>
          </a:p>
        </p:txBody>
      </p:sp>
      <p:sp>
        <p:nvSpPr>
          <p:cNvPr id="31754" name="Text Box 30"/>
          <p:cNvSpPr txBox="1">
            <a:spLocks noChangeArrowheads="1"/>
          </p:cNvSpPr>
          <p:nvPr/>
        </p:nvSpPr>
        <p:spPr bwMode="auto">
          <a:xfrm>
            <a:off x="5165725" y="4365625"/>
            <a:ext cx="2166938" cy="366713"/>
          </a:xfrm>
          <a:prstGeom prst="rect">
            <a:avLst/>
          </a:prstGeom>
          <a:noFill/>
          <a:ln w="9525">
            <a:noFill/>
            <a:miter lim="800000"/>
            <a:headEnd/>
            <a:tailEnd/>
          </a:ln>
        </p:spPr>
        <p:txBody>
          <a:bodyPr wrap="none">
            <a:spAutoFit/>
          </a:bodyPr>
          <a:lstStyle/>
          <a:p>
            <a:pPr algn="ctr"/>
            <a:r>
              <a:rPr lang="en-US" b="1" i="1" dirty="0">
                <a:latin typeface="Tahoma" charset="0"/>
              </a:rPr>
              <a:t>Market economy</a:t>
            </a:r>
            <a:r>
              <a:rPr lang="en-US" dirty="0">
                <a:latin typeface="Tahoma" charset="0"/>
              </a:rPr>
              <a:t> </a:t>
            </a:r>
            <a:endParaRPr lang="ru-RU" dirty="0">
              <a:latin typeface="Tahoma"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2"/>
          <p:cNvSpPr>
            <a:spLocks noGrp="1" noChangeArrowheads="1"/>
          </p:cNvSpPr>
          <p:nvPr>
            <p:ph type="title"/>
          </p:nvPr>
        </p:nvSpPr>
        <p:spPr/>
        <p:txBody>
          <a:bodyPr/>
          <a:lstStyle/>
          <a:p>
            <a:pPr eaLnBrk="1" hangingPunct="1"/>
            <a:r>
              <a:rPr lang="en-US" sz="3200" dirty="0" smtClean="0"/>
              <a:t> Institutions of X- and Y-matrices </a:t>
            </a:r>
            <a:r>
              <a:rPr lang="ru-RU" sz="3200" dirty="0" smtClean="0"/>
              <a:t/>
            </a:r>
            <a:br>
              <a:rPr lang="ru-RU" sz="3200" dirty="0" smtClean="0"/>
            </a:br>
            <a:r>
              <a:rPr lang="en-US" sz="3200" dirty="0" smtClean="0"/>
              <a:t>in </a:t>
            </a:r>
            <a:r>
              <a:rPr lang="en-US" sz="3200" dirty="0" smtClean="0">
                <a:solidFill>
                  <a:schemeClr val="tx1"/>
                </a:solidFill>
              </a:rPr>
              <a:t>the</a:t>
            </a:r>
            <a:r>
              <a:rPr lang="en-US" sz="3200" dirty="0" smtClean="0">
                <a:solidFill>
                  <a:srgbClr val="FF0000"/>
                </a:solidFill>
              </a:rPr>
              <a:t> </a:t>
            </a:r>
            <a:r>
              <a:rPr lang="en-US" sz="3200" dirty="0" smtClean="0"/>
              <a:t>economy</a:t>
            </a:r>
            <a:r>
              <a:rPr lang="ru-RU" sz="3200" dirty="0" smtClean="0"/>
              <a:t> </a:t>
            </a:r>
            <a:r>
              <a:rPr lang="en-US" sz="3200" dirty="0" smtClean="0"/>
              <a:t>and their functions </a:t>
            </a:r>
            <a:endParaRPr lang="ru-RU" sz="3200" dirty="0" smtClean="0"/>
          </a:p>
        </p:txBody>
      </p:sp>
      <p:graphicFrame>
        <p:nvGraphicFramePr>
          <p:cNvPr id="230403" name="Group 3"/>
          <p:cNvGraphicFramePr>
            <a:graphicFrameLocks noGrp="1"/>
          </p:cNvGraphicFramePr>
          <p:nvPr/>
        </p:nvGraphicFramePr>
        <p:xfrm>
          <a:off x="395288" y="1628775"/>
          <a:ext cx="8229600" cy="4477068"/>
        </p:xfrm>
        <a:graphic>
          <a:graphicData uri="http://schemas.openxmlformats.org/drawingml/2006/table">
            <a:tbl>
              <a:tblPr/>
              <a:tblGrid>
                <a:gridCol w="3097212"/>
                <a:gridCol w="2679700"/>
                <a:gridCol w="2452688"/>
              </a:tblGrid>
              <a:tr h="4286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1" u="none" strike="noStrike" cap="none" normalizeH="0" baseline="0" dirty="0" smtClean="0">
                          <a:ln>
                            <a:noFill/>
                          </a:ln>
                          <a:solidFill>
                            <a:schemeClr val="tx1"/>
                          </a:solidFill>
                          <a:effectLst/>
                          <a:latin typeface="Arial" charset="0"/>
                          <a:cs typeface="Times New Roman" charset="0"/>
                        </a:rPr>
                        <a:t>Functions of institutions</a:t>
                      </a:r>
                      <a:endParaRPr kumimoji="0" lang="en-US" sz="1800" b="0" i="1" u="none" strike="noStrike" cap="none" normalizeH="0" baseline="0" dirty="0" smtClean="0">
                        <a:ln>
                          <a:noFill/>
                        </a:ln>
                        <a:solidFill>
                          <a:schemeClr val="tx1"/>
                        </a:solidFill>
                        <a:effectLst/>
                        <a:latin typeface="Arial" charset="0"/>
                        <a:cs typeface="Arial" charset="0"/>
                      </a:endParaRP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X-institutions</a:t>
                      </a:r>
                      <a:endParaRPr kumimoji="0" lang="ru-RU" sz="1800" b="0" i="0" u="none" strike="noStrike" cap="none" normalizeH="0" baseline="0" smtClean="0">
                        <a:ln>
                          <a:noFill/>
                        </a:ln>
                        <a:solidFill>
                          <a:schemeClr val="tx1"/>
                        </a:solidFill>
                        <a:effectLst/>
                        <a:latin typeface="Arial" charset="0"/>
                        <a:cs typeface="Times New Roman" charset="0"/>
                      </a:endParaRP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Y-institutions</a:t>
                      </a:r>
                      <a:endParaRPr kumimoji="0" lang="en-US" sz="1800" b="0" i="0" u="none" strike="noStrike" cap="none" normalizeH="0" baseline="0" smtClean="0">
                        <a:ln>
                          <a:noFill/>
                        </a:ln>
                        <a:solidFill>
                          <a:schemeClr val="tx1"/>
                        </a:solidFill>
                        <a:effectLst/>
                        <a:latin typeface="Arial" charset="0"/>
                        <a:cs typeface="Arial" charset="0"/>
                      </a:endParaRP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r h="6159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dirty="0" smtClean="0">
                          <a:ln>
                            <a:noFill/>
                          </a:ln>
                          <a:solidFill>
                            <a:schemeClr val="tx1"/>
                          </a:solidFill>
                          <a:effectLst/>
                          <a:latin typeface="Arial" charset="0"/>
                          <a:cs typeface="Times New Roman" charset="0"/>
                        </a:rPr>
                        <a:t>1. Regulating access to goods  (property rights system)</a:t>
                      </a:r>
                      <a:endParaRPr kumimoji="0" lang="en-US" sz="1800" b="0" i="1" u="none" strike="noStrike" cap="none" normalizeH="0" baseline="0" dirty="0" smtClean="0">
                        <a:ln>
                          <a:noFill/>
                        </a:ln>
                        <a:solidFill>
                          <a:schemeClr val="tx1"/>
                        </a:solidFill>
                        <a:effectLst/>
                        <a:latin typeface="Arial" charset="0"/>
                        <a:cs typeface="Arial" charset="0"/>
                      </a:endParaRP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Supreme conditional ownership </a:t>
                      </a:r>
                      <a:endParaRPr kumimoji="0" lang="en-US" sz="1800" b="1" i="0" u="none" strike="noStrike" cap="none" normalizeH="0" baseline="0" smtClean="0">
                        <a:ln>
                          <a:noFill/>
                        </a:ln>
                        <a:solidFill>
                          <a:schemeClr val="tx1"/>
                        </a:solidFill>
                        <a:effectLst/>
                        <a:latin typeface="Arial" charset="0"/>
                        <a:cs typeface="Arial" charset="0"/>
                      </a:endParaRP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cs typeface="Times New Roman" charset="0"/>
                        </a:rPr>
                        <a:t>Private ownership </a:t>
                      </a:r>
                      <a:endParaRPr kumimoji="0" lang="en-US" sz="1800" b="1" i="0" u="none" strike="noStrike" cap="none" normalizeH="0" baseline="0" dirty="0" smtClean="0">
                        <a:ln>
                          <a:noFill/>
                        </a:ln>
                        <a:solidFill>
                          <a:schemeClr val="tx1"/>
                        </a:solidFill>
                        <a:effectLst/>
                        <a:latin typeface="Arial" charset="0"/>
                        <a:cs typeface="Arial" charset="0"/>
                      </a:endParaRP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r h="10207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smtClean="0">
                          <a:ln>
                            <a:noFill/>
                          </a:ln>
                          <a:solidFill>
                            <a:schemeClr val="tx1"/>
                          </a:solidFill>
                          <a:effectLst/>
                          <a:latin typeface="Arial" charset="0"/>
                          <a:cs typeface="Times New Roman" charset="0"/>
                        </a:rPr>
                        <a:t>2. Transfer of goods</a:t>
                      </a:r>
                      <a:endParaRPr kumimoji="0" lang="en-US" sz="1800" b="0" i="1" u="none" strike="noStrike" cap="none" normalizeH="0" baseline="0" smtClean="0">
                        <a:ln>
                          <a:noFill/>
                        </a:ln>
                        <a:solidFill>
                          <a:schemeClr val="tx1"/>
                        </a:solidFill>
                        <a:effectLst/>
                        <a:latin typeface="Arial" charset="0"/>
                        <a:cs typeface="Arial" charset="0"/>
                      </a:endParaRP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Redistribution (accumulation-coordination-distribution)</a:t>
                      </a:r>
                      <a:endParaRPr kumimoji="0" lang="en-US" sz="1800" b="1" i="0" u="none" strike="noStrike" cap="none" normalizeH="0" baseline="0" smtClean="0">
                        <a:ln>
                          <a:noFill/>
                        </a:ln>
                        <a:solidFill>
                          <a:schemeClr val="tx1"/>
                        </a:solidFill>
                        <a:effectLst/>
                        <a:latin typeface="Arial" charset="0"/>
                        <a:cs typeface="Arial" charset="0"/>
                      </a:endParaRP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Exchange </a:t>
                      </a:r>
                      <a:endParaRPr kumimoji="0" lang="ru-RU" sz="1800" b="1" i="0" u="none" strike="noStrike" cap="none" normalizeH="0" baseline="0" smtClean="0">
                        <a:ln>
                          <a:noFill/>
                        </a:ln>
                        <a:solidFill>
                          <a:schemeClr val="tx1"/>
                        </a:solidFill>
                        <a:effectLst/>
                        <a:latin typeface="Arial" charset="0"/>
                        <a:cs typeface="Times New Roman"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(buying-selling)</a:t>
                      </a:r>
                      <a:endParaRPr kumimoji="0" lang="en-US" sz="1800" b="1" i="0" u="none" strike="noStrike" cap="none" normalizeH="0" baseline="0" smtClean="0">
                        <a:ln>
                          <a:noFill/>
                        </a:ln>
                        <a:solidFill>
                          <a:schemeClr val="tx1"/>
                        </a:solidFill>
                        <a:effectLst/>
                        <a:latin typeface="Arial" charset="0"/>
                        <a:cs typeface="Arial" charset="0"/>
                      </a:endParaRP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r h="6270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smtClean="0">
                          <a:ln>
                            <a:noFill/>
                          </a:ln>
                          <a:solidFill>
                            <a:schemeClr val="tx1"/>
                          </a:solidFill>
                          <a:effectLst/>
                          <a:latin typeface="Arial" charset="0"/>
                          <a:cs typeface="Times New Roman" charset="0"/>
                        </a:rPr>
                        <a:t>3. Interactions between economic agents</a:t>
                      </a:r>
                      <a:endParaRPr kumimoji="0" lang="en-US" sz="1800" b="0" i="1" u="none" strike="noStrike" cap="none" normalizeH="0" baseline="0" smtClean="0">
                        <a:ln>
                          <a:noFill/>
                        </a:ln>
                        <a:solidFill>
                          <a:schemeClr val="tx1"/>
                        </a:solidFill>
                        <a:effectLst/>
                        <a:latin typeface="Arial" charset="0"/>
                        <a:cs typeface="Arial" charset="0"/>
                      </a:endParaRP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Cooperation</a:t>
                      </a:r>
                      <a:endParaRPr kumimoji="0" lang="en-US" sz="1800" b="1" i="0" u="none" strike="noStrike" cap="none" normalizeH="0" baseline="0" smtClean="0">
                        <a:ln>
                          <a:noFill/>
                        </a:ln>
                        <a:solidFill>
                          <a:schemeClr val="tx1"/>
                        </a:solidFill>
                        <a:effectLst/>
                        <a:latin typeface="Arial" charset="0"/>
                        <a:cs typeface="Arial" charset="0"/>
                      </a:endParaRP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Competition</a:t>
                      </a:r>
                      <a:endParaRPr kumimoji="0" lang="en-US" sz="1800" b="1" i="0" u="none" strike="noStrike" cap="none" normalizeH="0" baseline="0" smtClean="0">
                        <a:ln>
                          <a:noFill/>
                        </a:ln>
                        <a:solidFill>
                          <a:schemeClr val="tx1"/>
                        </a:solidFill>
                        <a:effectLst/>
                        <a:latin typeface="Arial" charset="0"/>
                        <a:cs typeface="Arial" charset="0"/>
                      </a:endParaRP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r h="4953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smtClean="0">
                          <a:ln>
                            <a:noFill/>
                          </a:ln>
                          <a:solidFill>
                            <a:schemeClr val="tx1"/>
                          </a:solidFill>
                          <a:effectLst/>
                          <a:latin typeface="Arial" charset="0"/>
                          <a:cs typeface="Times New Roman" charset="0"/>
                        </a:rPr>
                        <a:t>4. Labor system</a:t>
                      </a:r>
                      <a:endParaRPr kumimoji="0" lang="en-US" sz="1800" b="0" i="1" u="none" strike="noStrike" cap="none" normalizeH="0" baseline="0" smtClean="0">
                        <a:ln>
                          <a:noFill/>
                        </a:ln>
                        <a:solidFill>
                          <a:schemeClr val="tx1"/>
                        </a:solidFill>
                        <a:effectLst/>
                        <a:latin typeface="Arial" charset="0"/>
                        <a:cs typeface="Arial" charset="0"/>
                      </a:endParaRP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Employed (unlimited term)</a:t>
                      </a:r>
                      <a:r>
                        <a:rPr kumimoji="0" lang="ru-RU" sz="1800" b="1" i="0" u="none" strike="noStrike" cap="none" normalizeH="0" baseline="0" smtClean="0">
                          <a:ln>
                            <a:noFill/>
                          </a:ln>
                          <a:solidFill>
                            <a:schemeClr val="tx1"/>
                          </a:solidFill>
                          <a:effectLst/>
                          <a:latin typeface="Arial" charset="0"/>
                          <a:cs typeface="Arial" charset="0"/>
                        </a:rPr>
                        <a:t> </a:t>
                      </a:r>
                      <a:r>
                        <a:rPr kumimoji="0" lang="en-US" sz="1800" b="1" i="0" u="none" strike="noStrike" cap="none" normalizeH="0" baseline="0" smtClean="0">
                          <a:ln>
                            <a:noFill/>
                          </a:ln>
                          <a:solidFill>
                            <a:schemeClr val="tx1"/>
                          </a:solidFill>
                          <a:effectLst/>
                          <a:latin typeface="Arial" charset="0"/>
                          <a:cs typeface="Times New Roman" charset="0"/>
                        </a:rPr>
                        <a:t>labor</a:t>
                      </a: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Hired (short and medium term) labor</a:t>
                      </a: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r h="6651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0" i="1" u="none" strike="noStrike" cap="none" normalizeH="0" baseline="0" smtClean="0">
                          <a:ln>
                            <a:noFill/>
                          </a:ln>
                          <a:solidFill>
                            <a:schemeClr val="tx1"/>
                          </a:solidFill>
                          <a:effectLst/>
                          <a:latin typeface="Arial" charset="0"/>
                          <a:cs typeface="Times New Roman" charset="0"/>
                        </a:rPr>
                        <a:t>5. Feed-back loops (effectiveness indexes)</a:t>
                      </a:r>
                      <a:endParaRPr kumimoji="0" lang="en-US" sz="1800" b="0" i="1" u="none" strike="noStrike" cap="none" normalizeH="0" baseline="0" smtClean="0">
                        <a:ln>
                          <a:noFill/>
                        </a:ln>
                        <a:solidFill>
                          <a:schemeClr val="tx1"/>
                        </a:solidFill>
                        <a:effectLst/>
                        <a:latin typeface="Arial" charset="0"/>
                        <a:cs typeface="Arial" charset="0"/>
                      </a:endParaRP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Cost limitation  </a:t>
                      </a:r>
                      <a:endParaRPr kumimoji="0" lang="ru-RU" sz="1800" b="1" i="0" u="none" strike="noStrike" cap="none" normalizeH="0" baseline="0" smtClean="0">
                        <a:ln>
                          <a:noFill/>
                        </a:ln>
                        <a:solidFill>
                          <a:schemeClr val="tx1"/>
                        </a:solidFill>
                        <a:effectLst/>
                        <a:latin typeface="Arial" charset="0"/>
                        <a:cs typeface="Times New Roman"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a:t>
                      </a:r>
                      <a:r>
                        <a:rPr kumimoji="0" lang="ru-RU" sz="1800" b="1" i="0" u="none" strike="noStrike" cap="none" normalizeH="0" baseline="0" smtClean="0">
                          <a:ln>
                            <a:noFill/>
                          </a:ln>
                          <a:solidFill>
                            <a:schemeClr val="tx1"/>
                          </a:solidFill>
                          <a:effectLst/>
                          <a:latin typeface="Arial" charset="0"/>
                          <a:cs typeface="Times New Roman" charset="0"/>
                        </a:rPr>
                        <a:t>Х</a:t>
                      </a:r>
                      <a:r>
                        <a:rPr kumimoji="0" lang="en-US" sz="1800" b="1" i="0" u="none" strike="noStrike" cap="none" normalizeH="0" baseline="0" smtClean="0">
                          <a:ln>
                            <a:noFill/>
                          </a:ln>
                          <a:solidFill>
                            <a:schemeClr val="tx1"/>
                          </a:solidFill>
                          <a:effectLst/>
                          <a:latin typeface="Arial" charset="0"/>
                          <a:cs typeface="Times New Roman" charset="0"/>
                        </a:rPr>
                        <a:t>-efficiency)</a:t>
                      </a:r>
                      <a:endParaRPr kumimoji="0" lang="en-US" sz="1800" b="1" i="0" u="none" strike="noStrike" cap="none" normalizeH="0" baseline="0" smtClean="0">
                        <a:ln>
                          <a:noFill/>
                        </a:ln>
                        <a:solidFill>
                          <a:schemeClr val="tx1"/>
                        </a:solidFill>
                        <a:effectLst/>
                        <a:latin typeface="Arial" charset="0"/>
                        <a:cs typeface="Arial" charset="0"/>
                      </a:endParaRP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Profit maximization </a:t>
                      </a:r>
                      <a:endParaRPr kumimoji="0" lang="ru-RU" sz="1800" b="1" i="0" u="none" strike="noStrike" cap="none" normalizeH="0" baseline="0" smtClean="0">
                        <a:ln>
                          <a:noFill/>
                        </a:ln>
                        <a:solidFill>
                          <a:schemeClr val="tx1"/>
                        </a:solidFill>
                        <a:effectLst/>
                        <a:latin typeface="Arial" charset="0"/>
                        <a:cs typeface="Times New Roman"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cs typeface="Times New Roman" charset="0"/>
                        </a:rPr>
                        <a:t>(Y-efficiency)</a:t>
                      </a:r>
                      <a:endParaRPr kumimoji="0" lang="en-US" sz="1800" b="1" i="0" u="none" strike="noStrike" cap="none" normalizeH="0" baseline="0" smtClean="0">
                        <a:ln>
                          <a:noFill/>
                        </a:ln>
                        <a:solidFill>
                          <a:schemeClr val="tx1"/>
                        </a:solidFill>
                        <a:effectLst/>
                        <a:latin typeface="Arial" charset="0"/>
                        <a:cs typeface="Arial" charset="0"/>
                      </a:endParaRPr>
                    </a:p>
                  </a:txBody>
                  <a:tcPr horzOverflow="overflow">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 name="Номер слайда 5"/>
          <p:cNvSpPr>
            <a:spLocks noGrp="1"/>
          </p:cNvSpPr>
          <p:nvPr>
            <p:ph type="sldNum" sz="quarter" idx="12"/>
          </p:nvPr>
        </p:nvSpPr>
        <p:spPr/>
        <p:txBody>
          <a:bodyPr/>
          <a:lstStyle/>
          <a:p>
            <a:fld id="{0452FFAE-FA39-47D5-AD5B-3E7BE285BB90}" type="slidenum">
              <a:rPr lang="ru-RU"/>
              <a:pPr/>
              <a:t>9</a:t>
            </a:fld>
            <a:endParaRPr lang="ru-RU"/>
          </a:p>
        </p:txBody>
      </p:sp>
      <p:sp>
        <p:nvSpPr>
          <p:cNvPr id="7" name="Нижний колонтитул 6"/>
          <p:cNvSpPr>
            <a:spLocks noGrp="1"/>
          </p:cNvSpPr>
          <p:nvPr>
            <p:ph type="ftr" sz="quarter" idx="11"/>
          </p:nvPr>
        </p:nvSpPr>
        <p:spPr/>
        <p:txBody>
          <a:bodyPr/>
          <a:lstStyle/>
          <a:p>
            <a:r>
              <a:rPr lang="en-US" smtClean="0"/>
              <a:t>AFIT, Houston, Texas, April 2012</a:t>
            </a:r>
            <a:endParaRPr lang="ru-RU"/>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рава">
  <a:themeElements>
    <a:clrScheme name="Трава 9">
      <a:dk1>
        <a:srgbClr val="000000"/>
      </a:dk1>
      <a:lt1>
        <a:srgbClr val="FFFFFF"/>
      </a:lt1>
      <a:dk2>
        <a:srgbClr val="000000"/>
      </a:dk2>
      <a:lt2>
        <a:srgbClr val="D6EDEE"/>
      </a:lt2>
      <a:accent1>
        <a:srgbClr val="E8F0F4"/>
      </a:accent1>
      <a:accent2>
        <a:srgbClr val="8EAAFA"/>
      </a:accent2>
      <a:accent3>
        <a:srgbClr val="FFFFFF"/>
      </a:accent3>
      <a:accent4>
        <a:srgbClr val="000000"/>
      </a:accent4>
      <a:accent5>
        <a:srgbClr val="F2F6F8"/>
      </a:accent5>
      <a:accent6>
        <a:srgbClr val="809AE3"/>
      </a:accent6>
      <a:hlink>
        <a:srgbClr val="0066FF"/>
      </a:hlink>
      <a:folHlink>
        <a:srgbClr val="9947FD"/>
      </a:folHlink>
    </a:clrScheme>
    <a:fontScheme name="Трава">
      <a:majorFont>
        <a:latin typeface="Arial Black"/>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рава 1">
        <a:dk1>
          <a:srgbClr val="FF9900"/>
        </a:dk1>
        <a:lt1>
          <a:srgbClr val="FFFFFF"/>
        </a:lt1>
        <a:dk2>
          <a:srgbClr val="FFCC66"/>
        </a:dk2>
        <a:lt2>
          <a:srgbClr val="CC6600"/>
        </a:lt2>
        <a:accent1>
          <a:srgbClr val="F05000"/>
        </a:accent1>
        <a:accent2>
          <a:srgbClr val="B28300"/>
        </a:accent2>
        <a:accent3>
          <a:srgbClr val="FFE2B8"/>
        </a:accent3>
        <a:accent4>
          <a:srgbClr val="DADADA"/>
        </a:accent4>
        <a:accent5>
          <a:srgbClr val="F6B3AA"/>
        </a:accent5>
        <a:accent6>
          <a:srgbClr val="A17600"/>
        </a:accent6>
        <a:hlink>
          <a:srgbClr val="99CC00"/>
        </a:hlink>
        <a:folHlink>
          <a:srgbClr val="008000"/>
        </a:folHlink>
      </a:clrScheme>
      <a:clrMap bg1="dk2" tx1="lt1" bg2="dk1" tx2="lt2" accent1="accent1" accent2="accent2" accent3="accent3" accent4="accent4" accent5="accent5" accent6="accent6" hlink="hlink" folHlink="folHlink"/>
    </a:extraClrScheme>
    <a:extraClrScheme>
      <a:clrScheme name="Трава 2">
        <a:dk1>
          <a:srgbClr val="BB5F03"/>
        </a:dk1>
        <a:lt1>
          <a:srgbClr val="FFFFFF"/>
        </a:lt1>
        <a:dk2>
          <a:srgbClr val="993300"/>
        </a:dk2>
        <a:lt2>
          <a:srgbClr val="FEEC94"/>
        </a:lt2>
        <a:accent1>
          <a:srgbClr val="FF9900"/>
        </a:accent1>
        <a:accent2>
          <a:srgbClr val="B76A03"/>
        </a:accent2>
        <a:accent3>
          <a:srgbClr val="CAADAA"/>
        </a:accent3>
        <a:accent4>
          <a:srgbClr val="DADADA"/>
        </a:accent4>
        <a:accent5>
          <a:srgbClr val="FFCAAA"/>
        </a:accent5>
        <a:accent6>
          <a:srgbClr val="A65F02"/>
        </a:accent6>
        <a:hlink>
          <a:srgbClr val="FFFF00"/>
        </a:hlink>
        <a:folHlink>
          <a:srgbClr val="FFFF99"/>
        </a:folHlink>
      </a:clrScheme>
      <a:clrMap bg1="dk2" tx1="lt1" bg2="dk1" tx2="lt2" accent1="accent1" accent2="accent2" accent3="accent3" accent4="accent4" accent5="accent5" accent6="accent6" hlink="hlink" folHlink="folHlink"/>
    </a:extraClrScheme>
    <a:extraClrScheme>
      <a:clrScheme name="Трава 3">
        <a:dk1>
          <a:srgbClr val="56925A"/>
        </a:dk1>
        <a:lt1>
          <a:srgbClr val="FFFFFF"/>
        </a:lt1>
        <a:dk2>
          <a:srgbClr val="6FB56D"/>
        </a:dk2>
        <a:lt2>
          <a:srgbClr val="FFFFCC"/>
        </a:lt2>
        <a:accent1>
          <a:srgbClr val="2B877C"/>
        </a:accent1>
        <a:accent2>
          <a:srgbClr val="5A9A5F"/>
        </a:accent2>
        <a:accent3>
          <a:srgbClr val="BBD7BA"/>
        </a:accent3>
        <a:accent4>
          <a:srgbClr val="DADADA"/>
        </a:accent4>
        <a:accent5>
          <a:srgbClr val="ACC3BF"/>
        </a:accent5>
        <a:accent6>
          <a:srgbClr val="518B55"/>
        </a:accent6>
        <a:hlink>
          <a:srgbClr val="99FF33"/>
        </a:hlink>
        <a:folHlink>
          <a:srgbClr val="DDFFBB"/>
        </a:folHlink>
      </a:clrScheme>
      <a:clrMap bg1="dk2" tx1="lt1" bg2="dk1" tx2="lt2" accent1="accent1" accent2="accent2" accent3="accent3" accent4="accent4" accent5="accent5" accent6="accent6" hlink="hlink" folHlink="folHlink"/>
    </a:extraClrScheme>
    <a:extraClrScheme>
      <a:clrScheme name="Трава 4">
        <a:dk1>
          <a:srgbClr val="006600"/>
        </a:dk1>
        <a:lt1>
          <a:srgbClr val="FFFFFF"/>
        </a:lt1>
        <a:dk2>
          <a:srgbClr val="008000"/>
        </a:dk2>
        <a:lt2>
          <a:srgbClr val="FFFFB7"/>
        </a:lt2>
        <a:accent1>
          <a:srgbClr val="99CC00"/>
        </a:accent1>
        <a:accent2>
          <a:srgbClr val="00CC00"/>
        </a:accent2>
        <a:accent3>
          <a:srgbClr val="AAC0AA"/>
        </a:accent3>
        <a:accent4>
          <a:srgbClr val="DADADA"/>
        </a:accent4>
        <a:accent5>
          <a:srgbClr val="CAE2AA"/>
        </a:accent5>
        <a:accent6>
          <a:srgbClr val="00B900"/>
        </a:accent6>
        <a:hlink>
          <a:srgbClr val="99FF66"/>
        </a:hlink>
        <a:folHlink>
          <a:srgbClr val="FFFF66"/>
        </a:folHlink>
      </a:clrScheme>
      <a:clrMap bg1="dk2" tx1="lt1" bg2="dk1" tx2="lt2" accent1="accent1" accent2="accent2" accent3="accent3" accent4="accent4" accent5="accent5" accent6="accent6" hlink="hlink" folHlink="folHlink"/>
    </a:extraClrScheme>
    <a:extraClrScheme>
      <a:clrScheme name="Трава 5">
        <a:dk1>
          <a:srgbClr val="000000"/>
        </a:dk1>
        <a:lt1>
          <a:srgbClr val="CCECFF"/>
        </a:lt1>
        <a:dk2>
          <a:srgbClr val="000000"/>
        </a:dk2>
        <a:lt2>
          <a:srgbClr val="D6EDEE"/>
        </a:lt2>
        <a:accent1>
          <a:srgbClr val="E8F0F4"/>
        </a:accent1>
        <a:accent2>
          <a:srgbClr val="8EAAFA"/>
        </a:accent2>
        <a:accent3>
          <a:srgbClr val="E2F4FF"/>
        </a:accent3>
        <a:accent4>
          <a:srgbClr val="000000"/>
        </a:accent4>
        <a:accent5>
          <a:srgbClr val="F2F6F8"/>
        </a:accent5>
        <a:accent6>
          <a:srgbClr val="809AE3"/>
        </a:accent6>
        <a:hlink>
          <a:srgbClr val="0066FF"/>
        </a:hlink>
        <a:folHlink>
          <a:srgbClr val="9947FD"/>
        </a:folHlink>
      </a:clrScheme>
      <a:clrMap bg1="lt1" tx1="dk1" bg2="lt2" tx2="dk2" accent1="accent1" accent2="accent2" accent3="accent3" accent4="accent4" accent5="accent5" accent6="accent6" hlink="hlink" folHlink="folHlink"/>
    </a:extraClrScheme>
    <a:extraClrScheme>
      <a:clrScheme name="Трава 6">
        <a:dk1>
          <a:srgbClr val="48486A"/>
        </a:dk1>
        <a:lt1>
          <a:srgbClr val="FFFFFF"/>
        </a:lt1>
        <a:dk2>
          <a:srgbClr val="000099"/>
        </a:dk2>
        <a:lt2>
          <a:srgbClr val="F8F8F8"/>
        </a:lt2>
        <a:accent1>
          <a:srgbClr val="6699FF"/>
        </a:accent1>
        <a:accent2>
          <a:srgbClr val="0000FF"/>
        </a:accent2>
        <a:accent3>
          <a:srgbClr val="AAAACA"/>
        </a:accent3>
        <a:accent4>
          <a:srgbClr val="DADADA"/>
        </a:accent4>
        <a:accent5>
          <a:srgbClr val="B8CAFF"/>
        </a:accent5>
        <a:accent6>
          <a:srgbClr val="0000E7"/>
        </a:accent6>
        <a:hlink>
          <a:srgbClr val="3DCCFF"/>
        </a:hlink>
        <a:folHlink>
          <a:srgbClr val="CCECFF"/>
        </a:folHlink>
      </a:clrScheme>
      <a:clrMap bg1="dk2" tx1="lt1" bg2="dk1" tx2="lt2" accent1="accent1" accent2="accent2" accent3="accent3" accent4="accent4" accent5="accent5" accent6="accent6" hlink="hlink" folHlink="folHlink"/>
    </a:extraClrScheme>
    <a:extraClrScheme>
      <a:clrScheme name="Трава 7">
        <a:dk1>
          <a:srgbClr val="573F8B"/>
        </a:dk1>
        <a:lt1>
          <a:srgbClr val="FFFFFF"/>
        </a:lt1>
        <a:dk2>
          <a:srgbClr val="666699"/>
        </a:dk2>
        <a:lt2>
          <a:srgbClr val="D9D9FF"/>
        </a:lt2>
        <a:accent1>
          <a:srgbClr val="CC99FF"/>
        </a:accent1>
        <a:accent2>
          <a:srgbClr val="9933FF"/>
        </a:accent2>
        <a:accent3>
          <a:srgbClr val="B8B8CA"/>
        </a:accent3>
        <a:accent4>
          <a:srgbClr val="DADADA"/>
        </a:accent4>
        <a:accent5>
          <a:srgbClr val="E2CAFF"/>
        </a:accent5>
        <a:accent6>
          <a:srgbClr val="8A2DE7"/>
        </a:accent6>
        <a:hlink>
          <a:srgbClr val="99F3FF"/>
        </a:hlink>
        <a:folHlink>
          <a:srgbClr val="CCCCFF"/>
        </a:folHlink>
      </a:clrScheme>
      <a:clrMap bg1="dk2" tx1="lt1" bg2="dk1" tx2="lt2" accent1="accent1" accent2="accent2" accent3="accent3" accent4="accent4" accent5="accent5" accent6="accent6" hlink="hlink" folHlink="folHlink"/>
    </a:extraClrScheme>
    <a:extraClrScheme>
      <a:clrScheme name="Трава 8">
        <a:dk1>
          <a:srgbClr val="000000"/>
        </a:dk1>
        <a:lt1>
          <a:srgbClr val="EAEAEA"/>
        </a:lt1>
        <a:dk2>
          <a:srgbClr val="000000"/>
        </a:dk2>
        <a:lt2>
          <a:srgbClr val="C1C2CB"/>
        </a:lt2>
        <a:accent1>
          <a:srgbClr val="F1F1F7"/>
        </a:accent1>
        <a:accent2>
          <a:srgbClr val="8C8CB4"/>
        </a:accent2>
        <a:accent3>
          <a:srgbClr val="F3F3F3"/>
        </a:accent3>
        <a:accent4>
          <a:srgbClr val="000000"/>
        </a:accent4>
        <a:accent5>
          <a:srgbClr val="F7F7FA"/>
        </a:accent5>
        <a:accent6>
          <a:srgbClr val="7E7EA3"/>
        </a:accent6>
        <a:hlink>
          <a:srgbClr val="A3FFFF"/>
        </a:hlink>
        <a:folHlink>
          <a:srgbClr val="9E99FF"/>
        </a:folHlink>
      </a:clrScheme>
      <a:clrMap bg1="lt1" tx1="dk1" bg2="lt2" tx2="dk2" accent1="accent1" accent2="accent2" accent3="accent3" accent4="accent4" accent5="accent5" accent6="accent6" hlink="hlink" folHlink="folHlink"/>
    </a:extraClrScheme>
    <a:extraClrScheme>
      <a:clrScheme name="Трава 9">
        <a:dk1>
          <a:srgbClr val="000000"/>
        </a:dk1>
        <a:lt1>
          <a:srgbClr val="FFFFFF"/>
        </a:lt1>
        <a:dk2>
          <a:srgbClr val="000000"/>
        </a:dk2>
        <a:lt2>
          <a:srgbClr val="D6EDEE"/>
        </a:lt2>
        <a:accent1>
          <a:srgbClr val="E8F0F4"/>
        </a:accent1>
        <a:accent2>
          <a:srgbClr val="8EAAFA"/>
        </a:accent2>
        <a:accent3>
          <a:srgbClr val="FFFFFF"/>
        </a:accent3>
        <a:accent4>
          <a:srgbClr val="000000"/>
        </a:accent4>
        <a:accent5>
          <a:srgbClr val="F2F6F8"/>
        </a:accent5>
        <a:accent6>
          <a:srgbClr val="809AE3"/>
        </a:accent6>
        <a:hlink>
          <a:srgbClr val="0066FF"/>
        </a:hlink>
        <a:folHlink>
          <a:srgbClr val="9947F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3011</TotalTime>
  <Words>4632</Words>
  <Application>Microsoft Office PowerPoint</Application>
  <PresentationFormat>Экран (4:3)</PresentationFormat>
  <Paragraphs>347</Paragraphs>
  <Slides>24</Slides>
  <Notes>24</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Трава</vt:lpstr>
      <vt:lpstr> Introduction to  the Institutional Matrices Theory, or the X- and Y-theory </vt:lpstr>
      <vt:lpstr>Outline</vt:lpstr>
      <vt:lpstr>Why a new concept was needed and what caused it?</vt:lpstr>
      <vt:lpstr>IMT in Russia and beyond</vt:lpstr>
      <vt:lpstr>Main “predecessors” of IMT,  or X- &amp; Y-theory</vt:lpstr>
      <vt:lpstr>HUMAN SOCIETY  …is seen as a social system, as multiple inter-related social systems, within the main “sociological co-ordinates” being economy, politics and ideology. These value spheres are strongly interrelated morphologically as parts or sides or components of a whole.</vt:lpstr>
      <vt:lpstr>Main assumptions  of institutional matrices theory (or X- and Y-theory)</vt:lpstr>
      <vt:lpstr>X- and Y-matrices</vt:lpstr>
      <vt:lpstr> Institutions of X- and Y-matrices  in the economy and their functions </vt:lpstr>
      <vt:lpstr>Institutions of X- and Y-matrices     in politics and their functions </vt:lpstr>
      <vt:lpstr>Institutions of X- and Y-matrices  in ideology and their functions</vt:lpstr>
      <vt:lpstr>Combinations of X- and Y-matrices</vt:lpstr>
      <vt:lpstr>Why X- or Y-matrix institutions prevail? </vt:lpstr>
      <vt:lpstr>Institutional matrices’ lock-in</vt:lpstr>
      <vt:lpstr>Preservation of the leading position of one or the other matrix in the history of nation-states</vt:lpstr>
      <vt:lpstr>Proportion of GDP produced by countries  with a prevailing X- and Y-matrix, 1820-2008 (Maddison Data Base, sample of 34 nations~75% of World GDP)  X-matrix countries: China, India, Japan, Brazil and former USSR countries. Y-matrix countries:  Western Europe including Denmark, Finland, France, Germany, Italy, Netherlands, Norway, Sweden, Switzerland and United Kingdom and  Western Offshoots including Australia, New Zealand, Canada and United States. </vt:lpstr>
      <vt:lpstr> Concepts of institutions in    different schools of economic thought - 1 </vt:lpstr>
      <vt:lpstr> Concepts of institutions in different schools of economic thought – 2  </vt:lpstr>
      <vt:lpstr>Institutions in Neoclassical, Austrian and Marxian School</vt:lpstr>
      <vt:lpstr>Слайд 20</vt:lpstr>
      <vt:lpstr>Слайд 21</vt:lpstr>
      <vt:lpstr>Слайд 22</vt:lpstr>
      <vt:lpstr>Conclusion</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Sony</dc:creator>
  <cp:lastModifiedBy>Sony</cp:lastModifiedBy>
  <cp:revision>228</cp:revision>
  <cp:lastPrinted>1601-01-01T00:00:00Z</cp:lastPrinted>
  <dcterms:created xsi:type="dcterms:W3CDTF">1601-01-01T00:00:00Z</dcterms:created>
  <dcterms:modified xsi:type="dcterms:W3CDTF">2012-04-12T11:41:48Z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