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576" r:id="rId3"/>
    <p:sldId id="558" r:id="rId4"/>
    <p:sldId id="554" r:id="rId5"/>
    <p:sldId id="569" r:id="rId6"/>
    <p:sldId id="571" r:id="rId7"/>
    <p:sldId id="577" r:id="rId8"/>
    <p:sldId id="570" r:id="rId9"/>
    <p:sldId id="572" r:id="rId10"/>
    <p:sldId id="575" r:id="rId11"/>
    <p:sldId id="573" r:id="rId12"/>
    <p:sldId id="574" r:id="rId13"/>
    <p:sldId id="579" r:id="rId14"/>
    <p:sldId id="580" r:id="rId15"/>
    <p:sldId id="581" r:id="rId16"/>
    <p:sldId id="582" r:id="rId17"/>
    <p:sldId id="578" r:id="rId18"/>
    <p:sldId id="583" r:id="rId19"/>
    <p:sldId id="312" r:id="rId20"/>
    <p:sldId id="585" r:id="rId21"/>
    <p:sldId id="273" r:id="rId22"/>
    <p:sldId id="272" r:id="rId23"/>
    <p:sldId id="586" r:id="rId24"/>
    <p:sldId id="313" r:id="rId25"/>
    <p:sldId id="294" r:id="rId2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Kirdina" initials="SK" lastIdx="1" clrIdx="0">
    <p:extLst>
      <p:ext uri="{19B8F6BF-5375-455C-9EA6-DF929625EA0E}">
        <p15:presenceInfo xmlns:p15="http://schemas.microsoft.com/office/powerpoint/2012/main" userId="5bc42092c5dd30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78751" autoAdjust="0"/>
  </p:normalViewPr>
  <p:slideViewPr>
    <p:cSldViewPr>
      <p:cViewPr varScale="1">
        <p:scale>
          <a:sx n="64" d="100"/>
          <a:sy n="64" d="100"/>
        </p:scale>
        <p:origin x="1240" y="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FA3D3-0B8C-44F2-B723-3A394BFDA8CB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492E9-B0F1-4115-A64D-234B43B4D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57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539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06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359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304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16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08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59C4D-D48E-4DCD-B8B0-E75B2094C49F}" type="datetime1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4CF-4A45-4F66-BF7B-CE91A4C9CE9B}" type="datetime1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2E03-A306-4324-9A49-1B4DFEDEB19D}" type="datetime1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CF50-9B00-4B82-838D-50A04AE4399E}" type="datetime1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E8FB3-3C06-46CC-A7FD-6948A0433849}" type="datetime1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9FB-6E03-47E3-BAD5-E9B714DCF2F0}" type="datetime1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1B66-8284-4D6D-877B-DABB97EC990A}" type="datetime1">
              <a:rPr lang="ru-RU" smtClean="0"/>
              <a:t>11.10.2019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7ACD-E3BD-4C1C-BA5A-74DBD68C132C}" type="datetime1">
              <a:rPr lang="ru-RU" smtClean="0"/>
              <a:t>11.10.2019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D604-4865-4D2A-82F5-F0F0A18775E5}" type="datetime1">
              <a:rPr lang="ru-RU" smtClean="0"/>
              <a:t>11.10.2019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D335-3FD3-4174-A214-8EE0D988DD62}" type="datetime1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B7DE-9610-4606-8078-B3CA78B6194D}" type="datetime1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02C72-3C40-4CFE-81E4-D10841DB4244}" type="datetime1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Институт экономики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34441"/>
            <a:ext cx="6656784" cy="1314450"/>
          </a:xfrm>
        </p:spPr>
        <p:txBody>
          <a:bodyPr>
            <a:normAutofit fontScale="55000" lnSpcReduction="20000"/>
          </a:bodyPr>
          <a:lstStyle/>
          <a:p>
            <a:r>
              <a:rPr lang="ru-RU" sz="4900" b="1" dirty="0"/>
              <a:t>Светлана Георгиевна Кирдина-Чэндлер,</a:t>
            </a:r>
          </a:p>
          <a:p>
            <a:r>
              <a:rPr lang="ru-RU" sz="4900" b="1" dirty="0" err="1"/>
              <a:t>д.с.н</a:t>
            </a:r>
            <a:r>
              <a:rPr lang="ru-RU" sz="4900" b="1" dirty="0"/>
              <a:t>., Институт экономики РАН,                                 г. Москва</a:t>
            </a:r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B954354-EB04-45FB-8AA0-CDA4A21C8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931100"/>
              </p:ext>
            </p:extLst>
          </p:nvPr>
        </p:nvGraphicFramePr>
        <p:xfrm>
          <a:off x="323528" y="202969"/>
          <a:ext cx="8363272" cy="3012180"/>
        </p:xfrm>
        <a:graphic>
          <a:graphicData uri="http://schemas.openxmlformats.org/drawingml/2006/table">
            <a:tbl>
              <a:tblPr firstRow="1" firstCol="1" bandRow="1"/>
              <a:tblGrid>
                <a:gridCol w="8363272">
                  <a:extLst>
                    <a:ext uri="{9D8B030D-6E8A-4147-A177-3AD203B41FA5}">
                      <a16:colId xmlns:a16="http://schemas.microsoft.com/office/drawing/2014/main" val="1054442648"/>
                    </a:ext>
                  </a:extLst>
                </a:gridCol>
              </a:tblGrid>
              <a:tr h="3012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 денежного обращения:                                            микро-, макро-  и </a:t>
                      </a:r>
                      <a:r>
                        <a:rPr lang="ru-RU" sz="4000" b="1" dirty="0" err="1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мезоанализ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616" marR="58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55657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1327B-76BB-4873-8DD0-7C56B5D58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07" y="26749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Угрозы функционированию денежных институтов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B4873-FD06-4EB8-B756-1A1300A4D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07" y="1343937"/>
            <a:ext cx="8229600" cy="3394472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rgbClr val="000000"/>
                </a:solidFill>
                <a:ea typeface="Calibri" panose="020F0502020204030204" pitchFamily="34" charset="0"/>
              </a:rPr>
              <a:t>Как и любой институт, институт денег может быть «захвачен» и использоваться в интересах определенных социальных групп - банковских и/или финансовых элит, правительственных кругов или даже государств. В этом контексте часто отмечают роль США как держателя основной мировой валюты.</a:t>
            </a:r>
          </a:p>
          <a:p>
            <a:r>
              <a:rPr lang="ru-RU" sz="2200" dirty="0">
                <a:solidFill>
                  <a:srgbClr val="000000"/>
                </a:solidFill>
                <a:ea typeface="Calibri" panose="020F0502020204030204" pitchFamily="34" charset="0"/>
              </a:rPr>
              <a:t> В таком случае денежная система выполняет перераспределительные функции и работает в пользу «денежных властей», перераспределяя доходы внутри общества или даже между странами (</a:t>
            </a:r>
            <a:r>
              <a:rPr lang="ru-RU" sz="2200" i="1" dirty="0" err="1">
                <a:solidFill>
                  <a:srgbClr val="000000"/>
                </a:solidFill>
                <a:ea typeface="Calibri" panose="020F0502020204030204" pitchFamily="34" charset="0"/>
              </a:rPr>
              <a:t>Хюльсман</a:t>
            </a:r>
            <a:r>
              <a:rPr lang="ru-RU" sz="2200" i="1" dirty="0">
                <a:solidFill>
                  <a:srgbClr val="000000"/>
                </a:solidFill>
                <a:ea typeface="Calibri" panose="020F0502020204030204" pitchFamily="34" charset="0"/>
              </a:rPr>
              <a:t>, 2002, с. 123</a:t>
            </a:r>
            <a:r>
              <a:rPr lang="ru-RU" sz="2200" dirty="0">
                <a:solidFill>
                  <a:srgbClr val="000000"/>
                </a:solidFill>
                <a:ea typeface="Calibri" panose="020F0502020204030204" pitchFamily="34" charset="0"/>
              </a:rPr>
              <a:t>). </a:t>
            </a:r>
            <a:endParaRPr lang="ru-RU" sz="22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2200935-74AA-4DA3-8EEB-A99B9B69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86B3831-2F67-49E3-B6E0-7BF24AA28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526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7DF1C0-6A1F-4C9D-B31C-391109BE9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Анализирует ли денежные механизмы </a:t>
            </a:r>
            <a:r>
              <a:rPr lang="ru-RU" b="1" dirty="0"/>
              <a:t>микроэкономика</a:t>
            </a:r>
            <a:r>
              <a:rPr lang="ru-RU" dirty="0"/>
              <a:t>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1B35D9-22D9-4513-A4A3-C359CF60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91"/>
            <a:ext cx="8229600" cy="3394472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В микроэкономической модели экономика понимается как совокупность предприятий (фирм), находящихся в частной собственности, взаимодействующих </a:t>
            </a:r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</a:rPr>
              <a:t>на основе горизонтальных рыночных связей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. Отдельный сектор составляют домохозяйства, также включенные в систему рыночных отношений. </a:t>
            </a:r>
          </a:p>
          <a:p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Регулирование такой экономической системы осуществляется на основе закона спроса-предложения, уравнивающего выгоды участников хозяйственной деятельности. Экономический рост обеспечивается в силу распределения получаемых фирмами и домохозяйствами </a:t>
            </a:r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</a:rPr>
              <a:t>доходов 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на потребление и сбережения, которые в дальнейшем направляются на </a:t>
            </a:r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</a:rPr>
              <a:t>инвестиции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 для расширения производства. Разрабатываемые в микроэкономике равновесные модели имитируют именно такого рода процессы.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E9241A-67D8-4775-BD77-6DECF864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2148BC-58A2-42AA-95A7-D808B44E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900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C14A6-1036-4E8D-A4C7-CF16E29DD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Нет!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C25FB-C76B-4B71-9ADE-79FF8CA72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987574"/>
            <a:ext cx="8229600" cy="3394472"/>
          </a:xfrm>
        </p:spPr>
        <p:txBody>
          <a:bodyPr>
            <a:noAutofit/>
          </a:bodyPr>
          <a:lstStyle/>
          <a:p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Деньги в равновесных микроэкономических моделях вообще </a:t>
            </a:r>
            <a:r>
              <a:rPr lang="ru-RU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имеют значения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Джеффри </a:t>
            </a:r>
            <a:r>
              <a:rPr lang="ru-RU" sz="2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Ингхэм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пишет, что «деньги даже не появляются в аналитическом пространстве некоторых из наиболее престижных, математически изощренных моделей экономики, таких как модель общего равновесия </a:t>
            </a:r>
            <a:r>
              <a:rPr lang="ru-RU" sz="2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Эрроу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–Дебре» (</a:t>
            </a: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Ingham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2004, </a:t>
            </a:r>
            <a:r>
              <a:rPr lang="en-US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8.). </a:t>
            </a:r>
          </a:p>
          <a:p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 же можно сказать о </a:t>
            </a:r>
            <a:r>
              <a:rPr lang="ru-RU" sz="2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многопродуктовых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моделях В. В. Леонтьева, Дж. фон Неймана, П. </a:t>
            </a:r>
            <a:r>
              <a:rPr lang="ru-RU" sz="2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Сраффы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других (</a:t>
            </a:r>
            <a:r>
              <a:rPr lang="ru-RU" sz="23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Курц</a:t>
            </a:r>
            <a:r>
              <a:rPr lang="ru-RU" sz="23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3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Сальвадори</a:t>
            </a:r>
            <a:r>
              <a:rPr lang="ru-RU" sz="23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2004), где имитируются кругообороты товаров, но не денег. </a:t>
            </a:r>
            <a:r>
              <a:rPr lang="ru-RU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Цены есть, денег – нет 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3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Маевский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2019). </a:t>
            </a:r>
            <a:endParaRPr lang="ru-RU" sz="23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D01D51D-0DA8-4760-AE9A-A5233CC7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BC8427-E656-436C-8C97-DA5D98A2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853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89395-B253-456B-861B-719F63E8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50" y="195486"/>
            <a:ext cx="8229600" cy="1224136"/>
          </a:xfrm>
        </p:spPr>
        <p:txBody>
          <a:bodyPr>
            <a:noAutofit/>
          </a:bodyPr>
          <a:lstStyle/>
          <a:p>
            <a:r>
              <a:rPr lang="ru-RU" sz="3200" dirty="0"/>
              <a:t>Введение категории  денег в экономическую теорию: от микро – к макроэкономике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56C78B-7A42-4D28-84A8-83EB7B5C8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9663"/>
            <a:ext cx="8229600" cy="2814960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</a:rPr>
              <a:t>«Парадокс бережливости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» - центральный компонент кейнсианской экономики, обосновывающий необходимость государственных расходов для стабилизации рыночных экономик. </a:t>
            </a:r>
          </a:p>
          <a:p>
            <a:pPr lvl="0" algn="just"/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На уровне отдельного экономического субъекта стремление к сбережениям может быть для него полезным, но вредить экономике в целом -  а она, тем не менее, должна развиваться.</a:t>
            </a:r>
          </a:p>
          <a:p>
            <a:pPr lvl="0" algn="just"/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Кейнс перешел к качественно иному уровню экономического анализа, при котором экономика не сводится к сумме рыночных экономических субъектов.</a:t>
            </a:r>
          </a:p>
          <a:p>
            <a:pPr lvl="0" algn="just"/>
            <a:r>
              <a:rPr lang="ru-RU" dirty="0" err="1">
                <a:solidFill>
                  <a:srgbClr val="000000"/>
                </a:solidFill>
                <a:ea typeface="Calibri" panose="020F0502020204030204" pitchFamily="34" charset="0"/>
              </a:rPr>
              <a:t>Михал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a typeface="Calibri" panose="020F0502020204030204" pitchFamily="34" charset="0"/>
              </a:rPr>
              <a:t>Калецки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a typeface="Calibri" panose="020F0502020204030204" pitchFamily="34" charset="0"/>
              </a:rPr>
              <a:t>Рагнар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a typeface="Calibri" panose="020F0502020204030204" pitchFamily="34" charset="0"/>
              </a:rPr>
              <a:t>Фриш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 (1933) и др. стали развивать </a:t>
            </a:r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</a:rPr>
              <a:t>макроэкономику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,  в которой фигурируют государственные финансы и трансмиссионные денежные механизмы..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3F4716-2A08-45A9-B3E3-D6F18CAD4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6D90AA3-91A0-4ACA-A3AC-800F374A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5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E3DCF-D254-4138-91D9-3025B9D42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Макроэкономическая монетарная модель-1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2BE6EA-C08F-4431-9EC5-991C7FC1C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Экономика рассматривается как система с </a:t>
            </a:r>
            <a:r>
              <a:rPr lang="ru-RU" sz="1800" b="1" dirty="0">
                <a:solidFill>
                  <a:srgbClr val="000000"/>
                </a:solidFill>
                <a:ea typeface="Calibri" panose="020F0502020204030204" pitchFamily="34" charset="0"/>
              </a:rPr>
              <a:t>двумя уровнями,</a:t>
            </a:r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 макро и микро, - которые взаимодействуют между собой. Простейшая модель этого взаимодействия предполагает три фазы (</a:t>
            </a:r>
            <a:r>
              <a:rPr lang="ru-RU" sz="1800" i="1" dirty="0">
                <a:solidFill>
                  <a:srgbClr val="000000"/>
                </a:solidFill>
                <a:ea typeface="Calibri" panose="020F0502020204030204" pitchFamily="34" charset="0"/>
              </a:rPr>
              <a:t>Моисеев</a:t>
            </a:r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, </a:t>
            </a:r>
            <a:r>
              <a:rPr lang="ru-RU" sz="1800" i="1" dirty="0">
                <a:solidFill>
                  <a:srgbClr val="000000"/>
                </a:solidFill>
                <a:ea typeface="Calibri" panose="020F0502020204030204" pitchFamily="34" charset="0"/>
              </a:rPr>
              <a:t>2002, с. 40)</a:t>
            </a:r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. </a:t>
            </a:r>
          </a:p>
          <a:p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Первая фаза начинается с того, что на </a:t>
            </a:r>
            <a:r>
              <a:rPr lang="ru-RU" sz="1800" b="1" dirty="0">
                <a:solidFill>
                  <a:srgbClr val="000000"/>
                </a:solidFill>
                <a:ea typeface="Calibri" panose="020F0502020204030204" pitchFamily="34" charset="0"/>
              </a:rPr>
              <a:t>макроуровне центральные банки </a:t>
            </a:r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с помощью своих инструментов корректируют рыночные процентные ставки, валютный курс и др. каналы влияния. В соответствии с этими изменениями происходит коррекция цен на финансовые активы, что влияет на расходы субъектов микроуровня – домохозяйств и фирм. Произошедшие в этой связи изменения в реальном секторе приводят к изменениям в структуре баланса заемщиков – таким образом </a:t>
            </a:r>
            <a:r>
              <a:rPr lang="ru-RU" sz="1800" b="1" dirty="0">
                <a:solidFill>
                  <a:srgbClr val="000000"/>
                </a:solidFill>
                <a:ea typeface="Calibri" panose="020F0502020204030204" pitchFamily="34" charset="0"/>
              </a:rPr>
              <a:t>сигналы с микроуровня </a:t>
            </a:r>
            <a:r>
              <a:rPr lang="ru-RU" sz="1800" dirty="0">
                <a:solidFill>
                  <a:srgbClr val="000000"/>
                </a:solidFill>
                <a:ea typeface="Calibri" panose="020F0502020204030204" pitchFamily="34" charset="0"/>
              </a:rPr>
              <a:t>возвращаются в финансовую систему.</a:t>
            </a:r>
            <a:endParaRPr lang="ru-RU" sz="18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17089E-826A-4351-BD6F-47765064D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B8DB09-82CB-4DB6-A9E5-4BA57FC55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65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B9390-7F44-42DA-A466-5409E6C12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237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prstClr val="black"/>
                </a:solidFill>
              </a:rPr>
              <a:t>Макроэкономическая монетарная   модель-2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9D324E-58B1-436D-8119-340111E74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91"/>
            <a:ext cx="8229600" cy="3394472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Во второй фазе происходит </a:t>
            </a:r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</a:rPr>
              <a:t>коррекция рыночных процентных ставок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, что влияет на совокупный спрос.  </a:t>
            </a:r>
          </a:p>
          <a:p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На третьей фазе происходит макроэкономическая адаптация: это выражается в изменении макроэкономических показателей (экономического роста и безработицы), что индуцирует пересчёт цен и заработной платы. </a:t>
            </a:r>
          </a:p>
          <a:p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В результате экономическая система переходит к </a:t>
            </a:r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</a:rPr>
              <a:t>новому экономическому равновесию</a:t>
            </a:r>
            <a:r>
              <a:rPr lang="ru-RU" dirty="0">
                <a:solidFill>
                  <a:srgbClr val="000000"/>
                </a:solidFill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1F99E4-0432-491D-AFBD-6B1E920F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BC1D6F-832E-4A97-8A26-47AB3ECF4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012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02E031-D563-4869-AA8F-A7063F84D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Ограничения монетарной макроэкономической модели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AB4F63-E377-4472-A466-B3819DB1D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60" y="1218010"/>
            <a:ext cx="8484774" cy="3394472"/>
          </a:xfrm>
        </p:spPr>
        <p:txBody>
          <a:bodyPr>
            <a:noAutofit/>
          </a:bodyPr>
          <a:lstStyle/>
          <a:p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Микро-макроструктурное представление экономики ХХ в. было </a:t>
            </a:r>
            <a:r>
              <a:rPr lang="ru-RU" sz="1700" dirty="0">
                <a:ea typeface="Calibri" panose="020F0502020204030204" pitchFamily="34" charset="0"/>
              </a:rPr>
              <a:t>достаточно эффективным </a:t>
            </a:r>
            <a:r>
              <a:rPr lang="ru-RU" sz="1700" b="1" dirty="0">
                <a:ea typeface="Calibri" panose="020F0502020204030204" pitchFamily="34" charset="0"/>
              </a:rPr>
              <a:t>для своего времени</a:t>
            </a:r>
            <a:r>
              <a:rPr lang="ru-RU" sz="1700" dirty="0">
                <a:ea typeface="Calibri" panose="020F0502020204030204" pitchFamily="34" charset="0"/>
              </a:rPr>
              <a:t>. </a:t>
            </a:r>
          </a:p>
          <a:p>
            <a:r>
              <a:rPr lang="ru-RU" sz="1700" dirty="0">
                <a:ea typeface="Calibri" panose="020F0502020204030204" pitchFamily="34" charset="0"/>
              </a:rPr>
              <a:t>Однако в условиях усложнения экономики оно оказалось слабо </a:t>
            </a:r>
            <a:r>
              <a:rPr lang="ru-RU" sz="1700" dirty="0" err="1">
                <a:ea typeface="Calibri" panose="020F0502020204030204" pitchFamily="34" charset="0"/>
              </a:rPr>
              <a:t>эвристичным</a:t>
            </a:r>
            <a:r>
              <a:rPr lang="ru-RU" sz="1700" dirty="0">
                <a:ea typeface="Calibri" panose="020F0502020204030204" pitchFamily="34" charset="0"/>
              </a:rPr>
              <a:t>, а оперирование лишь пропорциями денег, поступающими в экономику, без анализа того, как происходят денежные кругообороты внутри экономики – </a:t>
            </a:r>
            <a:r>
              <a:rPr lang="ru-RU" sz="1700" b="1" dirty="0">
                <a:ea typeface="Calibri" panose="020F0502020204030204" pitchFamily="34" charset="0"/>
              </a:rPr>
              <a:t>недостаточным</a:t>
            </a:r>
            <a:r>
              <a:rPr lang="ru-RU" sz="1700" dirty="0">
                <a:ea typeface="Calibri" panose="020F0502020204030204" pitchFamily="34" charset="0"/>
              </a:rPr>
              <a:t>. </a:t>
            </a:r>
          </a:p>
          <a:p>
            <a:r>
              <a:rPr lang="ru-RU" sz="1700" dirty="0">
                <a:ea typeface="Calibri" panose="020F0502020204030204" pitchFamily="34" charset="0"/>
              </a:rPr>
              <a:t>«В рамках монетаристского анализа исследователи не ставят себе задачу   показать, посредством чего денежное предложение влияет на экономику. Эффекты денежно-кредитной политики изучаются путем проверки тесноты связей изменения предложения денег и валового выпуска (или совокупных расходов). Опираясь на сокращенный способ доказательства, монетаризм рассматривает экономику как «</a:t>
            </a:r>
            <a:r>
              <a:rPr lang="ru-RU" sz="1700" b="1" dirty="0">
                <a:ea typeface="Calibri" panose="020F0502020204030204" pitchFamily="34" charset="0"/>
              </a:rPr>
              <a:t>черный ящик</a:t>
            </a:r>
            <a:r>
              <a:rPr lang="ru-RU" sz="1700" dirty="0">
                <a:ea typeface="Calibri" panose="020F0502020204030204" pitchFamily="34" charset="0"/>
              </a:rPr>
              <a:t>», внутри которого проходят неизвестные процессы. Таким образом, трансмиссионный механизм как таковой отсутствует» (</a:t>
            </a:r>
            <a:r>
              <a:rPr lang="ru-RU" sz="1700" i="1" dirty="0">
                <a:ea typeface="Calibri" panose="020F0502020204030204" pitchFamily="34" charset="0"/>
              </a:rPr>
              <a:t>Моисеев, 2002, с. 45</a:t>
            </a:r>
            <a:r>
              <a:rPr lang="ru-RU" sz="1700" dirty="0">
                <a:ea typeface="Calibri" panose="020F0502020204030204" pitchFamily="34" charset="0"/>
              </a:rPr>
              <a:t>).</a:t>
            </a:r>
            <a:endParaRPr lang="ru-RU" sz="17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23508A-F2FE-49CA-A45D-A17A793DC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2EC86D-EECD-44DA-9E85-6A319354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693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9C8FF-D4DD-44EC-B520-1D249864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 что внутри?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5476A9-CA8D-4D77-9D2A-05702FC8A3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E9BED9-4F6A-4F13-BDA5-512B09AD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279530-6657-4E17-8421-C395916F0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1026" name="Picture 2" descr="Image result for кругообороты денег">
            <a:extLst>
              <a:ext uri="{FF2B5EF4-FFF2-40B4-BE49-F238E27FC236}">
                <a16:creationId xmlns:a16="http://schemas.microsoft.com/office/drawing/2014/main" id="{6806BB2C-1FDA-4CCC-B389-76DE09B3DA8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77789"/>
            <a:ext cx="3771194" cy="339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192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33673-DA86-4777-8CB1-8C9AF174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Ограничения денежно-кредитной теории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2EAB11-59CE-4925-97B5-6414940FA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507288" cy="3394472"/>
          </a:xfrm>
        </p:spPr>
        <p:txBody>
          <a:bodyPr>
            <a:noAutofit/>
          </a:bodyPr>
          <a:lstStyle/>
          <a:p>
            <a:pPr indent="540385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a typeface="Calibri" panose="020F0502020204030204" pitchFamily="34" charset="0"/>
                <a:cs typeface="Times New Roman" panose="02020603050405020304" pitchFamily="18" charset="0"/>
              </a:rPr>
              <a:t>Более прицельно (по сравнению с экономической теорией) анализом современных трансмиссионных механизмов занимаются </a:t>
            </a:r>
            <a:r>
              <a:rPr lang="ru-RU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в денежно-кредитной теории. </a:t>
            </a:r>
          </a:p>
          <a:p>
            <a:pPr indent="540385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a typeface="Calibri" panose="020F0502020204030204" pitchFamily="34" charset="0"/>
                <a:cs typeface="Times New Roman" panose="02020603050405020304" pitchFamily="18" charset="0"/>
              </a:rPr>
              <a:t>Но и здесь основанные на макро- и микроэкономических основаниях представления о трансмиссионных механизмах (среди них </a:t>
            </a:r>
            <a:r>
              <a:rPr lang="en-US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money view</a:t>
            </a:r>
            <a:r>
              <a:rPr lang="ru-RU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lending view</a:t>
            </a:r>
            <a:r>
              <a:rPr lang="ru-RU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supply view</a:t>
            </a:r>
            <a:r>
              <a:rPr lang="ru-RU" sz="1800" dirty="0">
                <a:ea typeface="Calibri" panose="020F0502020204030204" pitchFamily="34" charset="0"/>
                <a:cs typeface="Times New Roman" panose="02020603050405020304" pitchFamily="18" charset="0"/>
              </a:rPr>
              <a:t>) позволяют исследовать изменения в реальном секторе лишь </a:t>
            </a:r>
            <a:r>
              <a:rPr lang="ru-RU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в краткосрочном периоде времени в стационарных условиях </a:t>
            </a:r>
            <a:r>
              <a:rPr lang="ru-RU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(Моисеев, 2002, с. 41-42</a:t>
            </a:r>
            <a:r>
              <a:rPr lang="ru-RU" sz="1800" dirty="0">
                <a:ea typeface="Calibri" panose="020F0502020204030204" pitchFamily="34" charset="0"/>
                <a:cs typeface="Times New Roman" panose="02020603050405020304" pitchFamily="18" charset="0"/>
              </a:rPr>
              <a:t>), то есть в ситуациях, к которым применимы постулаты неоклассики. </a:t>
            </a:r>
          </a:p>
          <a:p>
            <a:pPr indent="540385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a typeface="Calibri" panose="020F0502020204030204" pitchFamily="34" charset="0"/>
                <a:cs typeface="Times New Roman" panose="02020603050405020304" pitchFamily="18" charset="0"/>
              </a:rPr>
              <a:t>Для  современных экономик со сложной структурой, сильно «отклоняющихся» от неоклассической модели, необходим более глубокий анализ трансмиссионных механизмов денежного обращения, что и привлекает к этому предмету современных </a:t>
            </a:r>
            <a:r>
              <a:rPr lang="ru-RU" sz="18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мезоэкономистов</a:t>
            </a:r>
            <a:r>
              <a:rPr lang="ru-RU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b="1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131B44-D17D-476D-BAEE-A712D0716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79E8B67-4483-4738-B607-62B0EA923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175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173736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5F2E9-E951-4570-87C3-5566E9CB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" y="273843"/>
            <a:ext cx="4224526" cy="12695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3600" dirty="0"/>
              <a:t>Кто были первыми  в России?</a:t>
            </a:r>
            <a:endParaRPr lang="en-US" sz="36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3EC47-0F5F-4C42-B649-178FCABC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2175" y="4732729"/>
            <a:ext cx="874395" cy="2738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725C68B6-61C2-468F-89AB-4B9F7531AA6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19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0373EE-14CC-4D34-A103-1D62AA8F0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23728" y="4740213"/>
            <a:ext cx="3896072" cy="273844"/>
          </a:xfrm>
        </p:spPr>
        <p:txBody>
          <a:bodyPr/>
          <a:lstStyle/>
          <a:p>
            <a:r>
              <a:rPr lang="ru-RU"/>
              <a:t>Институт экономики РАН</a:t>
            </a:r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9439BF02-E615-4A7E-B180-3A18097F6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3568" y="1824534"/>
            <a:ext cx="3835155" cy="244066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ea typeface="Calibri" panose="020F0502020204030204" pitchFamily="34" charset="0"/>
              </a:rPr>
              <a:t>Идея рассмотрения механизма денежного обращения как важнейшего объекта </a:t>
            </a:r>
            <a:r>
              <a:rPr lang="ru-RU" sz="2200" dirty="0" err="1">
                <a:ea typeface="Calibri" panose="020F0502020204030204" pitchFamily="34" charset="0"/>
              </a:rPr>
              <a:t>мезоэкономических</a:t>
            </a:r>
            <a:r>
              <a:rPr lang="ru-RU" sz="2200" dirty="0">
                <a:ea typeface="Calibri" panose="020F0502020204030204" pitchFamily="34" charset="0"/>
              </a:rPr>
              <a:t> исследований принадлежит двум известным экономистам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endParaRPr lang="ru-RU" sz="2000" dirty="0"/>
          </a:p>
        </p:txBody>
      </p:sp>
      <p:pic>
        <p:nvPicPr>
          <p:cNvPr id="1032" name="Picture 8" descr="Image result for Ð².Ð¸. Ð¼Ð°ÐµÐ²ÑÐºÐ¸Ð¹">
            <a:extLst>
              <a:ext uri="{FF2B5EF4-FFF2-40B4-BE49-F238E27FC236}">
                <a16:creationId xmlns:a16="http://schemas.microsoft.com/office/drawing/2014/main" id="{32E1F560-D563-4C52-92AE-32CC1B01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185" y="187373"/>
            <a:ext cx="1847850" cy="240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Ð´ÐµÐ¼ÐµÐ½ÑÑÐµÐ² Ð²Ð¸ÐºÑÐ¾Ñ ÐµÐ²Ð³ÐµÐ½ÑÐµÐ²Ð¸Ñ">
            <a:extLst>
              <a:ext uri="{FF2B5EF4-FFF2-40B4-BE49-F238E27FC236}">
                <a16:creationId xmlns:a16="http://schemas.microsoft.com/office/drawing/2014/main" id="{7E0235B9-916C-49D6-87F6-9959229BF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304" y="353857"/>
            <a:ext cx="1729015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BB400AF-FF87-4E89-9D45-5FDB0690D277}"/>
              </a:ext>
            </a:extLst>
          </p:cNvPr>
          <p:cNvSpPr/>
          <p:nvPr/>
        </p:nvSpPr>
        <p:spPr>
          <a:xfrm>
            <a:off x="7108250" y="2662181"/>
            <a:ext cx="18478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Маевский В.И.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2018).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Мезоуровень и иерархическая структура экономики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//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JIS.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№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10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ru-RU" sz="16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7782096-3360-4279-B640-2B3A8B52103C}"/>
              </a:ext>
            </a:extLst>
          </p:cNvPr>
          <p:cNvSpPr/>
          <p:nvPr/>
        </p:nvSpPr>
        <p:spPr>
          <a:xfrm>
            <a:off x="4904654" y="2662181"/>
            <a:ext cx="18176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Дементьев В. Е.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2002).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Теория национальной экономии и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мезоэкономичес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-кая теория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//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РЭЖ. №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7563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8B7BC-4724-4227-A628-243B06A8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3A7A82-C58D-4C86-B878-A318B147E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7534"/>
            <a:ext cx="8229600" cy="3967089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prstClr val="black"/>
                </a:solidFill>
                <a:ea typeface="+mj-ea"/>
                <a:cs typeface="+mj-cs"/>
              </a:rPr>
              <a:t>Цель доклада - </a:t>
            </a: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особенностей анализа института и механизмов денежного обращения с </a:t>
            </a:r>
            <a:r>
              <a:rPr lang="ru-RU" sz="2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точки зрения </a:t>
            </a:r>
            <a:r>
              <a:rPr lang="ru-RU" sz="28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мезоэкономики</a:t>
            </a: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в сравнении с микро- и макроанализом. 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Ресурсный сектор представляет собой переплетение </a:t>
            </a:r>
            <a:r>
              <a:rPr lang="ru-RU" sz="2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(меж)отраслевых и (меж)региональных </a:t>
            </a:r>
            <a:r>
              <a:rPr lang="ru-RU" sz="28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мезоэкономических</a:t>
            </a:r>
            <a:r>
              <a:rPr lang="ru-RU" sz="2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структур</a:t>
            </a:r>
            <a:r>
              <a:rPr lang="ru-RU" sz="2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поэтому такая перспектива анализа денежного обращения может быть интересна в рамках нашей конференции.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467745-11CA-4F48-9CFE-A0DD7889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E41090-09B6-4113-88EF-7B07A5980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14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7679D-8C4A-4683-A7A1-B8FBF3D05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1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Гипотеза о роли исследования денежного обращения в развитии экономической теории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79E451-7AD4-4C29-B251-F783B7799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9701"/>
            <a:ext cx="8229600" cy="2454921"/>
          </a:xfrm>
        </p:spPr>
        <p:txBody>
          <a:bodyPr>
            <a:noAutofit/>
          </a:bodyPr>
          <a:lstStyle/>
          <a:p>
            <a:r>
              <a:rPr lang="ru-RU" sz="2800" dirty="0">
                <a:ea typeface="Calibri" panose="020F0502020204030204" pitchFamily="34" charset="0"/>
              </a:rPr>
              <a:t>Обособление мезоуровня экономического анализа (как ранее обособление макроуровня) оказывается связанным с необходимостью включения в теоретические модели экономистов  более адекватных современным реалиям механизмов денежного обращения. </a:t>
            </a:r>
            <a:endParaRPr lang="ru-RU" sz="28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E17DD-4778-443E-B723-572EC0C4D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97FBA4-BCAB-4B0C-A014-3FCF30B7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553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173736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Объект 4" descr="Related image">
            <a:extLst>
              <a:ext uri="{FF2B5EF4-FFF2-40B4-BE49-F238E27FC236}">
                <a16:creationId xmlns:a16="http://schemas.microsoft.com/office/drawing/2014/main" id="{B99E75B4-A3DB-404A-B588-94C7B53271A9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0" r="32233" b="1"/>
          <a:stretch/>
        </p:blipFill>
        <p:spPr bwMode="auto">
          <a:xfrm>
            <a:off x="4409136" y="10"/>
            <a:ext cx="4734863" cy="51434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DF6EE-DC01-4330-9272-F85187A9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27537"/>
            <a:ext cx="3528392" cy="10698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dirty="0">
                <a:latin typeface="+mn-lt"/>
              </a:rPr>
              <a:t>“Follow 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the money”</a:t>
            </a:r>
            <a:endParaRPr lang="en-US" sz="3200" dirty="0">
              <a:latin typeface="+mn-lt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84B290-DBD3-46F4-8470-5C5F5D22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96D154-FB79-44AE-9B53-EE6BF6D5C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7400" y="4701517"/>
            <a:ext cx="3752056" cy="131492"/>
          </a:xfrm>
        </p:spPr>
        <p:txBody>
          <a:bodyPr/>
          <a:lstStyle/>
          <a:p>
            <a:r>
              <a:rPr lang="ru-RU" dirty="0"/>
              <a:t>Институт экономики РАН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CAE056B9-2EC9-45A8-B6F4-02F9007D9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4061" y="1923678"/>
            <a:ext cx="2069384" cy="1591626"/>
          </a:xfrm>
        </p:spPr>
        <p:txBody>
          <a:bodyPr>
            <a:normAutofit/>
          </a:bodyPr>
          <a:lstStyle/>
          <a:p>
            <a:r>
              <a:rPr lang="ru-RU" sz="1600" dirty="0"/>
              <a:t>Помощник генерального прокурора США Хенри Петерсен, 1974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885F089-3604-422A-B78A-DD659057FC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923678"/>
            <a:ext cx="1579001" cy="20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86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Related image">
            <a:extLst>
              <a:ext uri="{FF2B5EF4-FFF2-40B4-BE49-F238E27FC236}">
                <a16:creationId xmlns:a16="http://schemas.microsoft.com/office/drawing/2014/main" id="{B99E75B4-A3DB-404A-B588-94C7B53271A9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79"/>
          <a:stretch/>
        </p:blipFill>
        <p:spPr bwMode="auto">
          <a:xfrm>
            <a:off x="-16387" y="-7236"/>
            <a:ext cx="9143979" cy="5143490"/>
          </a:xfrm>
          <a:prstGeom prst="rect">
            <a:avLst/>
          </a:prstGeom>
          <a:noFill/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748631"/>
            <a:ext cx="4512879" cy="4394869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15288" y="2502854"/>
            <a:ext cx="701565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DF6EE-DC01-4330-9272-F85187A9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37" y="341422"/>
            <a:ext cx="3153102" cy="8334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100" b="1" dirty="0"/>
              <a:t>Цитата</a:t>
            </a:r>
            <a:endParaRPr lang="en-US" sz="21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6CC391-5E8B-4EC2-AAFF-968413A4D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408" y="3363838"/>
            <a:ext cx="3745815" cy="597559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 indent="540385" algn="just">
              <a:lnSpc>
                <a:spcPct val="115000"/>
              </a:lnSpc>
            </a:pPr>
            <a:r>
              <a:rPr lang="ru-RU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Усложнение экономической структуры приводит к развитию все новых экономических отношений, которые не могут быть отнесены ни к микро-, ни к макроуровню. Речь идет о крупных корпорациях, о складывающихся альянсах, о развитии кластеров, платформенных рынках, инновационных системах и др. структурах, в которых сосуществуют иерархические и горизонтальные формы взаимодействия и развиваются сложные денежные механизмы обеспечения их деятельности.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«В целом, эволюционная и институциональная теории, моделирование, кластеры, сетевые структуры и всевозможные групповые объединения могут потребовать своего собственного теоретического пространства – мезо» (</a:t>
            </a:r>
            <a:r>
              <a:rPr lang="ru-RU" sz="1000" i="1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Chen</a:t>
            </a:r>
            <a:r>
              <a:rPr lang="ru-RU" sz="10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2008, p. 121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), что и стало происходить в экономической теории..</a:t>
            </a:r>
            <a:endParaRPr lang="ru-RU" sz="1000" dirty="0">
              <a:solidFill>
                <a:prstClr val="black"/>
              </a:solidFill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>
              <a:lnSpc>
                <a:spcPct val="90000"/>
              </a:lnSpc>
            </a:pPr>
            <a:endParaRPr lang="en-US" sz="18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90CCDD-2070-4470-BFA4-A1F05BD8C1F4}"/>
              </a:ext>
            </a:extLst>
          </p:cNvPr>
          <p:cNvSpPr/>
          <p:nvPr/>
        </p:nvSpPr>
        <p:spPr>
          <a:xfrm>
            <a:off x="4570091" y="442033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https://www.google.ru/search?q=%D1%81%D0%BB%D0%BE%D0%B6%D0%BD%D0%BE%D1%81%D1%82%D1%8C&amp;newwindow=1&amp;source=lnms&amp;tbm=isch&amp;sa=X&amp;ved=0ahUKEwit8PzyuN_YAhXKMywKHRKICVkQ_AUICigB&amp;biw=1270&amp;bih=564#imgrc=A8qFNHepA2DzNM</a:t>
            </a:r>
            <a:endParaRPr lang="ru-RU" sz="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F4E9AA-0E05-4A15-BF8D-FBDBF72E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93D1F3-7E62-4D39-AB7F-6BD0625F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635781"/>
            <a:ext cx="3824064" cy="405326"/>
          </a:xfrm>
        </p:spPr>
        <p:txBody>
          <a:bodyPr/>
          <a:lstStyle/>
          <a:p>
            <a:r>
              <a:rPr lang="ru-RU"/>
              <a:t>Институт экономики 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907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912FD-8A77-42E1-8E9B-180A0A274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529009-A048-4310-A1C2-9DF8F7CA2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394472"/>
          </a:xfrm>
        </p:spPr>
        <p:txBody>
          <a:bodyPr>
            <a:noAutofit/>
          </a:bodyPr>
          <a:lstStyle/>
          <a:p>
            <a:pPr indent="540385" algn="just">
              <a:spcBef>
                <a:spcPts val="0"/>
              </a:spcBef>
            </a:pP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Разработка «</a:t>
            </a:r>
            <a:r>
              <a:rPr lang="ru-RU" sz="1700" dirty="0" err="1">
                <a:solidFill>
                  <a:srgbClr val="000000"/>
                </a:solidFill>
                <a:ea typeface="Calibri" panose="020F0502020204030204" pitchFamily="34" charset="0"/>
              </a:rPr>
              <a:t>мезоэкономической</a:t>
            </a: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 размерности» экономики связана с рядом практических вызовов, а также следует внутренней логике развития экономической дисциплины. </a:t>
            </a:r>
          </a:p>
          <a:p>
            <a:pPr indent="540385" algn="just">
              <a:spcBef>
                <a:spcPts val="0"/>
              </a:spcBef>
            </a:pP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Одновременно она отражает усиливающийся в социальных науках в целом «онтологический поворот», при котором не столько сама по себе социальная реальность, сколько «</a:t>
            </a:r>
            <a:r>
              <a:rPr lang="ru-RU" sz="1700" b="1" dirty="0">
                <a:solidFill>
                  <a:srgbClr val="000000"/>
                </a:solidFill>
                <a:ea typeface="Calibri" panose="020F0502020204030204" pitchFamily="34" charset="0"/>
              </a:rPr>
              <a:t>принципы соединения</a:t>
            </a: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» (</a:t>
            </a:r>
            <a:r>
              <a:rPr lang="ru-RU" sz="1700" i="1" dirty="0" err="1">
                <a:solidFill>
                  <a:srgbClr val="000000"/>
                </a:solidFill>
                <a:ea typeface="Calibri" panose="020F0502020204030204" pitchFamily="34" charset="0"/>
              </a:rPr>
              <a:t>Латур</a:t>
            </a:r>
            <a:r>
              <a:rPr lang="ru-RU" sz="1700" i="1" dirty="0">
                <a:solidFill>
                  <a:srgbClr val="000000"/>
                </a:solidFill>
                <a:ea typeface="Calibri" panose="020F0502020204030204" pitchFamily="34" charset="0"/>
              </a:rPr>
              <a:t> 2014, с. 27</a:t>
            </a: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) её элементов становятся объектом анализа. </a:t>
            </a:r>
          </a:p>
          <a:p>
            <a:pPr indent="540385" algn="just">
              <a:spcBef>
                <a:spcPts val="0"/>
              </a:spcBef>
            </a:pP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Следуя по этому пути, общественным наукам удастся избежать известных и неразрешимых </a:t>
            </a:r>
            <a:r>
              <a:rPr lang="ru-RU" sz="1700" b="1" dirty="0">
                <a:solidFill>
                  <a:srgbClr val="000000"/>
                </a:solidFill>
                <a:ea typeface="Calibri" panose="020F0502020204030204" pitchFamily="34" charset="0"/>
              </a:rPr>
              <a:t>противоречий микро и макро </a:t>
            </a: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(</a:t>
            </a:r>
            <a:r>
              <a:rPr lang="ru-RU" sz="1700" i="1" dirty="0">
                <a:solidFill>
                  <a:srgbClr val="000000"/>
                </a:solidFill>
                <a:ea typeface="Calibri" panose="020F0502020204030204" pitchFamily="34" charset="0"/>
              </a:rPr>
              <a:t>Бурбулис, 2015, с. 62</a:t>
            </a: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).  Внедряемый в связи с этим термин «сборка» (</a:t>
            </a:r>
            <a:r>
              <a:rPr lang="en-US" sz="1700" dirty="0">
                <a:solidFill>
                  <a:srgbClr val="000000"/>
                </a:solidFill>
                <a:ea typeface="Calibri" panose="020F0502020204030204" pitchFamily="34" charset="0"/>
              </a:rPr>
              <a:t>assembling</a:t>
            </a: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) представляет собой процесс формирования механизма социальных и экономических отношений, призванных способствовать стабилизации неопределённости в них. </a:t>
            </a:r>
          </a:p>
          <a:p>
            <a:pPr indent="540385" algn="just">
              <a:spcBef>
                <a:spcPts val="0"/>
              </a:spcBef>
            </a:pPr>
            <a:r>
              <a:rPr lang="ru-RU" sz="1700" dirty="0">
                <a:solidFill>
                  <a:srgbClr val="000000"/>
                </a:solidFill>
                <a:ea typeface="Calibri" panose="020F0502020204030204" pitchFamily="34" charset="0"/>
              </a:rPr>
              <a:t>В экономике одним из важнейших институтов, обеспечивающих  такую «сборку», является механизм денежного обращения. </a:t>
            </a:r>
            <a:endParaRPr lang="ru-RU" sz="17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715BD5-5685-4C60-9E6E-62458634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37D02F-AB99-475B-8DF9-8372D4418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190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B4A50E-77AF-4DF1-B43A-64D901B42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Подробнее см.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ECB979-757D-4AF4-B4C1-12DDF1C1A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i="1" dirty="0"/>
              <a:t>Кирдина-Чэндлер С.Г. </a:t>
            </a:r>
            <a:r>
              <a:rPr lang="en-US" sz="2800" dirty="0"/>
              <a:t>(2019) </a:t>
            </a:r>
            <a:r>
              <a:rPr lang="ru-RU" sz="2800" dirty="0"/>
              <a:t>Механизм денежного обращения как объект </a:t>
            </a:r>
            <a:r>
              <a:rPr lang="ru-RU" sz="2800" dirty="0" err="1"/>
              <a:t>мезоэкономического</a:t>
            </a:r>
            <a:r>
              <a:rPr lang="ru-RU" sz="2800" dirty="0"/>
              <a:t> анализа </a:t>
            </a:r>
            <a:r>
              <a:rPr lang="en-US" sz="2800" dirty="0"/>
              <a:t>//</a:t>
            </a:r>
            <a:r>
              <a:rPr lang="ru-RU" sz="2800" dirty="0"/>
              <a:t> </a:t>
            </a:r>
            <a:r>
              <a:rPr lang="en-US" sz="2800" dirty="0"/>
              <a:t>Journal of Institutional Studies</a:t>
            </a:r>
            <a:r>
              <a:rPr lang="ru-RU" sz="2800" dirty="0"/>
              <a:t> (Журнал институциональных исследований). Т. 12. № 3. С. 6-20.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4D554D-62CC-4558-B868-2333DD19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28B69-1EB5-4FB2-B819-809C98F52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67744" y="4767263"/>
            <a:ext cx="3752056" cy="273844"/>
          </a:xfrm>
        </p:spPr>
        <p:txBody>
          <a:bodyPr/>
          <a:lstStyle/>
          <a:p>
            <a:r>
              <a:rPr lang="ru-RU"/>
              <a:t>Институт экономики 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078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C3103B-AE2E-41DA-8805-65F1A948FD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B1340FC-C4E2-4CD5-9BCA-7A022E8B49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0761" y="749976"/>
            <a:ext cx="2583177" cy="2583177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3BC0C31-69A7-4200-9AFE-927230E1E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22807"/>
            <a:ext cx="5253850" cy="3620693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B5AFC7-2F07-4F7B-9151-E45D7548D8F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4405" y="3337560"/>
            <a:ext cx="92583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2C473-05A8-41FD-8754-184433B1D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9700" y="2119474"/>
            <a:ext cx="7730964" cy="994172"/>
          </a:xfrm>
        </p:spPr>
        <p:txBody>
          <a:bodyPr>
            <a:normAutofit/>
          </a:bodyPr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5CC2D4-3B1D-47CB-9348-161ED8F02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966" y="525764"/>
            <a:ext cx="4863070" cy="28073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6D32C9-7561-4332-88BB-CA66F19A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2458" y="4767262"/>
            <a:ext cx="411480" cy="2738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25C68B6-61C2-468F-89AB-4B9F7531AA68}" type="slidenum">
              <a:rPr lang="ru-RU" sz="8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25</a:t>
            </a:fld>
            <a:endParaRPr lang="ru-RU" sz="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133F35-E97B-442B-9695-2D2B18ED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2C0022-E14E-48FE-B3B5-EC18A328E317}"/>
              </a:ext>
            </a:extLst>
          </p:cNvPr>
          <p:cNvSpPr/>
          <p:nvPr/>
        </p:nvSpPr>
        <p:spPr>
          <a:xfrm>
            <a:off x="2294340" y="3666907"/>
            <a:ext cx="2016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kirdina@bk.ru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08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4965E-E529-48C6-AB0D-AD66937E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Внутренняя 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7CC20E-BF05-4D2A-864A-C58F44D2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567112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ru-RU" sz="8800" dirty="0">
                <a:cs typeface="Arial" panose="020B0604020202020204" pitchFamily="34" charset="0"/>
              </a:rPr>
              <a:t>Многолетние исследования в области теории институциональных Х и </a:t>
            </a:r>
            <a:r>
              <a:rPr lang="en-US" sz="8800" dirty="0">
                <a:cs typeface="Arial" panose="020B0604020202020204" pitchFamily="34" charset="0"/>
              </a:rPr>
              <a:t>Y</a:t>
            </a:r>
            <a:r>
              <a:rPr lang="ru-RU" sz="8800" dirty="0">
                <a:cs typeface="Arial" panose="020B0604020202020204" pitchFamily="34" charset="0"/>
              </a:rPr>
              <a:t> матриц показали, что механизмы денежного обращения различаются в странах, где доминируют Х или </a:t>
            </a:r>
            <a:r>
              <a:rPr lang="en-US" sz="8800" dirty="0">
                <a:cs typeface="Arial" panose="020B0604020202020204" pitchFamily="34" charset="0"/>
              </a:rPr>
              <a:t>Y </a:t>
            </a:r>
            <a:r>
              <a:rPr lang="ru-RU" sz="8800" dirty="0">
                <a:cs typeface="Arial" panose="020B0604020202020204" pitchFamily="34" charset="0"/>
              </a:rPr>
              <a:t>институты.</a:t>
            </a:r>
            <a:r>
              <a:rPr lang="en-US" sz="8800" dirty="0">
                <a:cs typeface="Arial" panose="020B0604020202020204" pitchFamily="34" charset="0"/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4900" i="1" dirty="0">
                <a:solidFill>
                  <a:srgbClr val="000000"/>
                </a:solidFill>
                <a:ea typeface="Calibri" panose="020F0502020204030204" pitchFamily="34" charset="0"/>
              </a:rPr>
              <a:t>     </a:t>
            </a:r>
            <a:r>
              <a:rPr lang="ru-RU" sz="6400" i="1" dirty="0">
                <a:solidFill>
                  <a:srgbClr val="000000"/>
                </a:solidFill>
                <a:ea typeface="Calibri" panose="020F0502020204030204" pitchFamily="34" charset="0"/>
              </a:rPr>
              <a:t>Верников А. В., Кирдина С. Г.</a:t>
            </a:r>
            <a:r>
              <a:rPr lang="ru-RU" sz="6400" dirty="0">
                <a:solidFill>
                  <a:srgbClr val="000000"/>
                </a:solidFill>
                <a:ea typeface="Calibri" panose="020F0502020204030204" pitchFamily="34" charset="0"/>
              </a:rPr>
              <a:t> (2010)  Эволюция банков в Х- и </a:t>
            </a:r>
            <a:r>
              <a:rPr lang="en-US" sz="6400" dirty="0">
                <a:solidFill>
                  <a:srgbClr val="000000"/>
                </a:solidFill>
                <a:ea typeface="Calibri" panose="020F0502020204030204" pitchFamily="34" charset="0"/>
              </a:rPr>
              <a:t>Y</a:t>
            </a:r>
            <a:r>
              <a:rPr lang="ru-RU" sz="6400" dirty="0">
                <a:solidFill>
                  <a:srgbClr val="000000"/>
                </a:solidFill>
                <a:ea typeface="Calibri" panose="020F0502020204030204" pitchFamily="34" charset="0"/>
              </a:rPr>
              <a:t>-экономиках. </a:t>
            </a:r>
            <a:r>
              <a:rPr lang="en-US" sz="6400" dirty="0">
                <a:solidFill>
                  <a:srgbClr val="000000"/>
                </a:solidFill>
                <a:ea typeface="Calibri" panose="020F0502020204030204" pitchFamily="34" charset="0"/>
              </a:rPr>
              <a:t>/</a:t>
            </a:r>
            <a:r>
              <a:rPr lang="ru-RU" sz="6400" dirty="0">
                <a:solidFill>
                  <a:srgbClr val="000000"/>
                </a:solidFill>
                <a:ea typeface="Calibri" panose="020F0502020204030204" pitchFamily="34" charset="0"/>
              </a:rPr>
              <a:t> Эволюционная экономика и финансы: инновации, конкуренция, экономический рост. Материалы VIII международного симпозиума по эволюционной экономике, г. Пущино, Московская область, Россия, 17-19 сентября 2009 года. / Под редакцией В.И. Маевского и С.Г. </a:t>
            </a:r>
            <a:r>
              <a:rPr lang="ru-RU" sz="6400" dirty="0" err="1">
                <a:solidFill>
                  <a:srgbClr val="000000"/>
                </a:solidFill>
                <a:ea typeface="Calibri" panose="020F0502020204030204" pitchFamily="34" charset="0"/>
              </a:rPr>
              <a:t>Кирдиной</a:t>
            </a:r>
            <a:r>
              <a:rPr lang="ru-RU" sz="6400" dirty="0">
                <a:solidFill>
                  <a:srgbClr val="000000"/>
                </a:solidFill>
                <a:ea typeface="Calibri" panose="020F0502020204030204" pitchFamily="34" charset="0"/>
              </a:rPr>
              <a:t>. М.: Институт экономики РАН. С. 246-280.</a:t>
            </a:r>
            <a:endParaRPr lang="ru-RU" sz="6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i="1" dirty="0">
                <a:cs typeface="Arial" panose="020B0604020202020204" pitchFamily="34" charset="0"/>
              </a:rPr>
              <a:t>    Kirdina, S., </a:t>
            </a:r>
            <a:r>
              <a:rPr lang="en-US" sz="6400" i="1" dirty="0" err="1">
                <a:cs typeface="Arial" panose="020B0604020202020204" pitchFamily="34" charset="0"/>
              </a:rPr>
              <a:t>Vernikov</a:t>
            </a:r>
            <a:r>
              <a:rPr lang="en-US" sz="6400" i="1" dirty="0">
                <a:cs typeface="Arial" panose="020B0604020202020204" pitchFamily="34" charset="0"/>
              </a:rPr>
              <a:t>, A.</a:t>
            </a:r>
            <a:r>
              <a:rPr lang="en-US" sz="6400" dirty="0">
                <a:cs typeface="Arial" panose="020B0604020202020204" pitchFamily="34" charset="0"/>
              </a:rPr>
              <a:t> (2013). Evolution of the Banking System in the Russian Context: An Institutional View. </a:t>
            </a:r>
            <a:r>
              <a:rPr lang="en-US" sz="6400" i="1" dirty="0">
                <a:cs typeface="Arial" panose="020B0604020202020204" pitchFamily="34" charset="0"/>
              </a:rPr>
              <a:t>Journal of Economic Issues</a:t>
            </a:r>
            <a:r>
              <a:rPr lang="en-US" sz="6400" dirty="0">
                <a:cs typeface="Arial" panose="020B0604020202020204" pitchFamily="34" charset="0"/>
              </a:rPr>
              <a:t>, vol. 47, no. 2, pp.  475-484.</a:t>
            </a:r>
            <a:endParaRPr lang="ru-RU" sz="6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i="1" dirty="0">
                <a:cs typeface="Arial" panose="020B0604020202020204" pitchFamily="34" charset="0"/>
              </a:rPr>
              <a:t>  </a:t>
            </a:r>
            <a:r>
              <a:rPr lang="ru-RU" sz="6400" i="1" dirty="0">
                <a:cs typeface="Arial" panose="020B0604020202020204" pitchFamily="34" charset="0"/>
              </a:rPr>
              <a:t> </a:t>
            </a:r>
            <a:r>
              <a:rPr lang="ru-RU" sz="6400" i="1" dirty="0"/>
              <a:t>Кирдина С.Г</a:t>
            </a:r>
            <a:r>
              <a:rPr lang="ru-RU" sz="6400" dirty="0"/>
              <a:t>. (2013). Институциональные модели финансирования реального сектора. </a:t>
            </a:r>
            <a:r>
              <a:rPr lang="ru-RU" sz="6400" i="1" dirty="0"/>
              <a:t>Журнал Новой экономической ассоциации</a:t>
            </a:r>
            <a:r>
              <a:rPr lang="ru-RU" sz="6400" dirty="0"/>
              <a:t>,  № 2 (18), с. 129-157. </a:t>
            </a:r>
            <a:endParaRPr lang="ru-RU" sz="6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i="1" dirty="0">
                <a:cs typeface="Arial" panose="020B0604020202020204" pitchFamily="34" charset="0"/>
              </a:rPr>
              <a:t>  </a:t>
            </a:r>
            <a:r>
              <a:rPr lang="ru-RU" sz="6400" i="1" dirty="0">
                <a:cs typeface="Arial" panose="020B0604020202020204" pitchFamily="34" charset="0"/>
              </a:rPr>
              <a:t> </a:t>
            </a:r>
            <a:r>
              <a:rPr lang="ru-RU" sz="6400" i="1" dirty="0"/>
              <a:t>Кирдина С.Г. </a:t>
            </a:r>
            <a:r>
              <a:rPr lang="ru-RU" sz="6400" dirty="0"/>
              <a:t>(2016) Институциональная организация воспроизводственных процессов в Х- и </a:t>
            </a:r>
            <a:r>
              <a:rPr lang="en-US" sz="6400" dirty="0"/>
              <a:t>Y</a:t>
            </a:r>
            <a:r>
              <a:rPr lang="ru-RU" sz="6400" dirty="0"/>
              <a:t>-экономиках. </a:t>
            </a:r>
            <a:r>
              <a:rPr lang="en-US" sz="6400" i="1" dirty="0"/>
              <a:t>Journal of Institutional  Studies</a:t>
            </a:r>
            <a:r>
              <a:rPr lang="ru-RU" sz="6400" i="1" dirty="0"/>
              <a:t> (Журнал институциональных исследований</a:t>
            </a:r>
            <a:r>
              <a:rPr lang="ru-RU" sz="6400" dirty="0"/>
              <a:t>), т. 8. №  4, с. 72- 91.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6400" dirty="0"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ru-RU" sz="4300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0125AB3-4D42-4B24-B3C9-05C26F5E4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A1213D-FB3B-44A9-8458-8FEBE8B1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03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173736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5F2E9-E951-4570-87C3-5566E9CB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" y="273843"/>
            <a:ext cx="3840085" cy="126959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ru-RU" dirty="0"/>
              <a:t>Внешняя мотивация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3EC47-0F5F-4C42-B649-178FCABC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2175" y="4732729"/>
            <a:ext cx="874395" cy="2738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725C68B6-61C2-468F-89AB-4B9F7531AA6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0373EE-14CC-4D34-A103-1D62AA8F0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23728" y="4740213"/>
            <a:ext cx="3896072" cy="273844"/>
          </a:xfrm>
        </p:spPr>
        <p:txBody>
          <a:bodyPr/>
          <a:lstStyle/>
          <a:p>
            <a:r>
              <a:rPr lang="ru-RU"/>
              <a:t>Институт экономики РАН</a:t>
            </a:r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B7ED5AD-6B7D-4943-8158-E58B68C90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010" y="987574"/>
            <a:ext cx="3574899" cy="257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бъект 11">
            <a:extLst>
              <a:ext uri="{FF2B5EF4-FFF2-40B4-BE49-F238E27FC236}">
                <a16:creationId xmlns:a16="http://schemas.microsoft.com/office/drawing/2014/main" id="{9439BF02-E615-4A7E-B180-3A18097F6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520" y="1737360"/>
            <a:ext cx="4680520" cy="2808926"/>
          </a:xfrm>
        </p:spPr>
        <p:txBody>
          <a:bodyPr>
            <a:noAutofit/>
          </a:bodyPr>
          <a:lstStyle/>
          <a:p>
            <a:r>
              <a:rPr lang="ru-RU" sz="1800" dirty="0">
                <a:cs typeface="Arial" panose="020B0604020202020204" pitchFamily="34" charset="0"/>
              </a:rPr>
              <a:t>Монетизация экономики (отношение денежной массы к номинальному ВВП) варьирует от</a:t>
            </a:r>
            <a:r>
              <a:rPr lang="en-US" sz="1800" dirty="0">
                <a:cs typeface="Arial" panose="020B0604020202020204" pitchFamily="34" charset="0"/>
              </a:rPr>
              <a:t> 14.5 </a:t>
            </a:r>
            <a:r>
              <a:rPr lang="ru-RU" sz="1800" dirty="0">
                <a:cs typeface="Arial" panose="020B0604020202020204" pitchFamily="34" charset="0"/>
              </a:rPr>
              <a:t>-</a:t>
            </a:r>
            <a:r>
              <a:rPr lang="en-US" sz="1800" dirty="0">
                <a:cs typeface="Arial" panose="020B0604020202020204" pitchFamily="34" charset="0"/>
              </a:rPr>
              <a:t> 25.9% (</a:t>
            </a:r>
            <a:r>
              <a:rPr lang="ru-RU" sz="1800" dirty="0">
                <a:cs typeface="Arial" panose="020B0604020202020204" pitchFamily="34" charset="0"/>
              </a:rPr>
              <a:t>Чад и Центральная Африканская Республика</a:t>
            </a:r>
            <a:r>
              <a:rPr lang="en-US" sz="1800" dirty="0">
                <a:cs typeface="Arial" panose="020B0604020202020204" pitchFamily="34" charset="0"/>
              </a:rPr>
              <a:t>) </a:t>
            </a:r>
            <a:r>
              <a:rPr lang="ru-RU" sz="1800" dirty="0">
                <a:cs typeface="Arial" panose="020B0604020202020204" pitchFamily="34" charset="0"/>
              </a:rPr>
              <a:t>до</a:t>
            </a:r>
            <a:r>
              <a:rPr lang="en-US" sz="1800" dirty="0">
                <a:cs typeface="Arial" panose="020B0604020202020204" pitchFamily="34" charset="0"/>
              </a:rPr>
              <a:t> 199.1 </a:t>
            </a:r>
            <a:r>
              <a:rPr lang="ru-RU" sz="1800" dirty="0">
                <a:cs typeface="Arial" panose="020B0604020202020204" pitchFamily="34" charset="0"/>
              </a:rPr>
              <a:t>-</a:t>
            </a:r>
            <a:r>
              <a:rPr lang="en-US" sz="1800" dirty="0">
                <a:cs typeface="Arial" panose="020B0604020202020204" pitchFamily="34" charset="0"/>
              </a:rPr>
              <a:t> 252.1 (</a:t>
            </a:r>
            <a:r>
              <a:rPr lang="ru-RU" sz="1800" dirty="0">
                <a:cs typeface="Arial" panose="020B0604020202020204" pitchFamily="34" charset="0"/>
              </a:rPr>
              <a:t>Китай и Япония) и не связано с экономическим ростом. </a:t>
            </a:r>
            <a:endParaRPr lang="en-US" sz="1800" dirty="0">
              <a:cs typeface="Arial" panose="020B0604020202020204" pitchFamily="34" charset="0"/>
            </a:endParaRPr>
          </a:p>
          <a:p>
            <a:r>
              <a:rPr lang="ru-RU" sz="1800" dirty="0">
                <a:cs typeface="Arial" panose="020B0604020202020204" pitchFamily="34" charset="0"/>
              </a:rPr>
              <a:t>Тем самым можно предположить, что собственно институт денег и механизмы, обслуживающие денежное обращение в экономиках разных стран, имеют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59539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FDCA4-D91A-4633-97D6-8307303DD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C4854F-3E1D-478D-98C0-64EAAD4E4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Об институте денег и денежного обращения</a:t>
            </a:r>
          </a:p>
          <a:p>
            <a:r>
              <a:rPr lang="ru-RU" dirty="0"/>
              <a:t>Микроэкономика о денежном обращении</a:t>
            </a:r>
          </a:p>
          <a:p>
            <a:r>
              <a:rPr lang="ru-RU" dirty="0"/>
              <a:t>Макроэкономика о денежном обращении</a:t>
            </a:r>
          </a:p>
          <a:p>
            <a:r>
              <a:rPr lang="ru-RU" dirty="0"/>
              <a:t>Денежное обращение как объект </a:t>
            </a:r>
            <a:r>
              <a:rPr lang="ru-RU" dirty="0" err="1"/>
              <a:t>мезоэкономического</a:t>
            </a:r>
            <a:r>
              <a:rPr lang="ru-RU" dirty="0"/>
              <a:t> исследования</a:t>
            </a:r>
          </a:p>
          <a:p>
            <a:r>
              <a:rPr lang="ru-RU" dirty="0"/>
              <a:t>Заключение и выводы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638FC1-EA83-4D93-BB61-F0796FF5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8F5BB6-FCA6-4919-9923-8FABF1A7C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98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28A9B-A092-4138-973E-124FC4AE4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Институт денег в экономике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49397F-CFEE-48F4-8525-B443B81F3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Как и любой институт, институт денег сформировался с целью </a:t>
            </a:r>
            <a:r>
              <a:rPr lang="ru-RU" sz="1800" b="1" dirty="0"/>
              <a:t>уменьшать неопределённость</a:t>
            </a:r>
            <a:r>
              <a:rPr lang="ru-RU" sz="1800" dirty="0"/>
              <a:t>  совместной (в данном случае экономической) деятельности и создавать определенные ожидания её : «если бы в реальном мире не было неопределённости, то денежная система вообще не могла бы существовать!» (</a:t>
            </a:r>
            <a:r>
              <a:rPr lang="ru-RU" sz="1800" i="1" dirty="0" err="1"/>
              <a:t>Ротбард</a:t>
            </a:r>
            <a:r>
              <a:rPr lang="ru-RU" sz="1800" i="1" dirty="0"/>
              <a:t>, 2011, с. 36</a:t>
            </a:r>
            <a:r>
              <a:rPr lang="ru-RU" sz="1800" dirty="0"/>
              <a:t>). </a:t>
            </a:r>
          </a:p>
          <a:p>
            <a:r>
              <a:rPr lang="ru-RU" sz="1800" dirty="0"/>
              <a:t>Основные виды неопределённости  в процессе  экономического воспроизводства – это 1) соизмерение продуктов разного качества, и 2) </a:t>
            </a:r>
            <a:r>
              <a:rPr lang="ru-RU" sz="1800" b="1" dirty="0"/>
              <a:t>соизмерение затрат и результатов деятельности в разные периоды времени </a:t>
            </a:r>
            <a:r>
              <a:rPr lang="ru-RU" sz="1800" dirty="0"/>
              <a:t>и создание тем самым условий для непрерывного её возобновления. </a:t>
            </a:r>
          </a:p>
          <a:p>
            <a:r>
              <a:rPr lang="ru-RU" sz="1800" dirty="0"/>
              <a:t>С этой точки зрения институт денег и свойственные ему механизмы денежного обращения – это </a:t>
            </a:r>
            <a:r>
              <a:rPr lang="ru-RU" sz="1800" b="1" dirty="0"/>
              <a:t>функционально-</a:t>
            </a:r>
            <a:r>
              <a:rPr lang="ru-RU" sz="1800" b="1" dirty="0" err="1"/>
              <a:t>временнЫе</a:t>
            </a:r>
            <a:r>
              <a:rPr lang="ru-RU" sz="1800" b="1" dirty="0"/>
              <a:t> структуры</a:t>
            </a:r>
            <a:r>
              <a:rPr lang="ru-RU" sz="1800" dirty="0"/>
              <a:t>.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6D509C-025E-4AA8-8CF3-4736F6DB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5AA99C-8340-4DF7-B81F-5E384F3B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18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396F0-58DC-4B60-A25C-0D549529D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Институт денег как   функциональная структура-1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F1072-5351-4A60-9906-E1A158E11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7432"/>
            <a:ext cx="8229600" cy="3459831"/>
          </a:xfrm>
        </p:spPr>
        <p:txBody>
          <a:bodyPr>
            <a:normAutofit fontScale="32500" lnSpcReduction="20000"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5600" dirty="0">
                <a:ea typeface="Calibri" panose="020F0502020204030204" pitchFamily="34" charset="0"/>
              </a:rPr>
              <a:t>Институт денег обеспечивает упорядочивание экономической системы за счет максимального сокращения избыточной информации – </a:t>
            </a:r>
            <a:r>
              <a:rPr lang="ru-RU" sz="5600" dirty="0">
                <a:solidFill>
                  <a:srgbClr val="000000"/>
                </a:solidFill>
                <a:ea typeface="Calibri" panose="020F0502020204030204" pitchFamily="34" charset="0"/>
              </a:rPr>
              <a:t>снижаются трансакционные издержки для получения нужных сведений, организации экономических взаимодействий, возможно планирование ожидаемых результатов деятельности.</a:t>
            </a: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5600" dirty="0">
                <a:solidFill>
                  <a:srgbClr val="000000"/>
                </a:solidFill>
                <a:ea typeface="Calibri" panose="020F0502020204030204" pitchFamily="34" charset="0"/>
              </a:rPr>
              <a:t>«Процесс денежного обмена содействует успеху …множества индивидуальных и децентрализованных, но в то же время взаимно обусловленных усилий, заключая в текущих (и ожидаемых) ценах гигантское количество информации, необходимое каждому отдельному рыночному игроку для реализации своих намерений путем адаптации своих планов и поступков к планам и поступкам всех остальных рыночных игроков» (</a:t>
            </a:r>
            <a:r>
              <a:rPr lang="ru-RU" sz="5600" i="1" dirty="0">
                <a:solidFill>
                  <a:srgbClr val="000000"/>
                </a:solidFill>
                <a:ea typeface="Calibri" panose="020F0502020204030204" pitchFamily="34" charset="0"/>
              </a:rPr>
              <a:t>Салерно, 2011, с. 434</a:t>
            </a:r>
            <a:r>
              <a:rPr lang="ru-RU" sz="5600" dirty="0">
                <a:solidFill>
                  <a:srgbClr val="000000"/>
                </a:solidFill>
                <a:ea typeface="Calibri" panose="020F0502020204030204" pitchFamily="34" charset="0"/>
              </a:rPr>
              <a:t>).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00483B-CAA5-4708-A3A2-603084078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EB44CE-6BB5-4601-A575-B45F35DB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84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396F0-58DC-4B60-A25C-0D549529D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Институт денег как   функциональная структура-2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F1072-5351-4A60-9906-E1A158E11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7432"/>
            <a:ext cx="5410944" cy="3459831"/>
          </a:xfrm>
        </p:spPr>
        <p:txBody>
          <a:bodyPr>
            <a:normAutofit fontScale="25000" lnSpcReduction="20000"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>
                <a:solidFill>
                  <a:srgbClr val="000000"/>
                </a:solidFill>
                <a:ea typeface="Calibri" panose="020F0502020204030204" pitchFamily="34" charset="0"/>
              </a:rPr>
              <a:t>Посредством института денег происходит соизмерение важнейших пропорций в экономических  процессах и трансляция (циркулирование) этой информации в структурах  экономической системы. </a:t>
            </a: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>
                <a:solidFill>
                  <a:srgbClr val="000000"/>
                </a:solidFill>
                <a:ea typeface="Calibri" panose="020F0502020204030204" pitchFamily="34" charset="0"/>
              </a:rPr>
              <a:t>«Деньги являются сгустками общественно признаваемой информации… о том количестве стоимости, которое признают хозяйствующие субъекты в сделках, связанных с товарами и услугами…» (</a:t>
            </a:r>
            <a:r>
              <a:rPr lang="ru-RU" sz="7200" i="1" dirty="0">
                <a:solidFill>
                  <a:srgbClr val="000000"/>
                </a:solidFill>
                <a:ea typeface="Calibri" panose="020F0502020204030204" pitchFamily="34" charset="0"/>
              </a:rPr>
              <a:t>Суриков, 2015, с. 35), </a:t>
            </a:r>
            <a:r>
              <a:rPr lang="ru-RU" sz="7200" dirty="0">
                <a:solidFill>
                  <a:srgbClr val="000000"/>
                </a:solidFill>
                <a:ea typeface="Calibri" panose="020F0502020204030204" pitchFamily="34" charset="0"/>
              </a:rPr>
              <a:t>независимо от того, в какого рода экономической системе эти процессы протекают - в рыночной или </a:t>
            </a:r>
            <a:r>
              <a:rPr lang="ru-RU" sz="7200" dirty="0" err="1">
                <a:ea typeface="Calibri" panose="020F0502020204030204" pitchFamily="34" charset="0"/>
              </a:rPr>
              <a:t>редистрибутивной</a:t>
            </a:r>
            <a:r>
              <a:rPr lang="ru-RU" sz="7200" dirty="0">
                <a:ea typeface="Calibri" panose="020F0502020204030204" pitchFamily="34" charset="0"/>
              </a:rPr>
              <a:t>.  </a:t>
            </a:r>
            <a:endParaRPr lang="ru-RU" sz="7200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00483B-CAA5-4708-A3A2-603084078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EB44CE-6BB5-4601-A575-B45F35DB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2052" name="Picture 4" descr="Image result for самовозобновление экономики">
            <a:extLst>
              <a:ext uri="{FF2B5EF4-FFF2-40B4-BE49-F238E27FC236}">
                <a16:creationId xmlns:a16="http://schemas.microsoft.com/office/drawing/2014/main" id="{1E7770ED-01EF-4568-8134-844DDCC3C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0744">
            <a:off x="6086639" y="2208672"/>
            <a:ext cx="2752725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455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396F0-58DC-4B60-A25C-0D549529D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5890" y="205979"/>
            <a:ext cx="6370909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Институт денег как                    </a:t>
            </a:r>
            <a:r>
              <a:rPr lang="ru-RU" dirty="0" err="1"/>
              <a:t>временнАя</a:t>
            </a:r>
            <a:r>
              <a:rPr lang="ru-RU" dirty="0"/>
              <a:t> 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F1072-5351-4A60-9906-E1A158E11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544"/>
            <a:ext cx="8014295" cy="3347641"/>
          </a:xfrm>
        </p:spPr>
        <p:txBody>
          <a:bodyPr>
            <a:normAutofit fontScale="55000" lnSpcReduction="20000"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3300" dirty="0">
                <a:ea typeface="Calibri" panose="020F0502020204030204" pitchFamily="34" charset="0"/>
              </a:rPr>
              <a:t>Институт денег обеспечивает соотнесение экономической  информации не только для разных структур и субъектов,  но и для разных периодов времени (что позволяет определить его как </a:t>
            </a:r>
            <a:r>
              <a:rPr lang="ru-RU" sz="3300" i="1" dirty="0" err="1">
                <a:ea typeface="Calibri" panose="020F0502020204030204" pitchFamily="34" charset="0"/>
              </a:rPr>
              <a:t>временнУю</a:t>
            </a:r>
            <a:r>
              <a:rPr lang="ru-RU" sz="3300" i="1" dirty="0">
                <a:ea typeface="Calibri" panose="020F0502020204030204" pitchFamily="34" charset="0"/>
              </a:rPr>
              <a:t> структуру)</a:t>
            </a:r>
            <a:r>
              <a:rPr lang="ru-RU" sz="3300" dirty="0">
                <a:ea typeface="Calibri" panose="020F0502020204030204" pitchFamily="34" charset="0"/>
              </a:rPr>
              <a:t>.</a:t>
            </a: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3300" dirty="0">
                <a:ea typeface="Calibri" panose="020F0502020204030204" pitchFamily="34" charset="0"/>
              </a:rPr>
              <a:t>Для большинства экономистов </a:t>
            </a:r>
            <a:r>
              <a:rPr lang="ru-RU" sz="3300" dirty="0" err="1">
                <a:ea typeface="Calibri" panose="020F0502020204030204" pitchFamily="34" charset="0"/>
              </a:rPr>
              <a:t>темпоральная</a:t>
            </a:r>
            <a:r>
              <a:rPr lang="ru-RU" sz="3300" dirty="0">
                <a:ea typeface="Calibri" panose="020F0502020204030204" pitchFamily="34" charset="0"/>
              </a:rPr>
              <a:t> природа денег интуитивно понятна. Даже те из них, кто полагает, что деньги – это всего-навсего товар особого рода (см., например,  </a:t>
            </a:r>
            <a:r>
              <a:rPr lang="ru-RU" sz="3300" i="1" dirty="0" err="1">
                <a:ea typeface="Calibri" panose="020F0502020204030204" pitchFamily="34" charset="0"/>
              </a:rPr>
              <a:t>Ротбард</a:t>
            </a:r>
            <a:r>
              <a:rPr lang="ru-RU" sz="3300" i="1" dirty="0">
                <a:ea typeface="Calibri" panose="020F0502020204030204" pitchFamily="34" charset="0"/>
              </a:rPr>
              <a:t>,</a:t>
            </a:r>
            <a:r>
              <a:rPr lang="ru-RU" sz="3300" dirty="0">
                <a:ea typeface="Calibri" panose="020F0502020204030204" pitchFamily="34" charset="0"/>
              </a:rPr>
              <a:t> </a:t>
            </a:r>
            <a:r>
              <a:rPr lang="ru-RU" sz="3300" i="1" dirty="0">
                <a:solidFill>
                  <a:srgbClr val="000000"/>
                </a:solidFill>
                <a:ea typeface="Calibri" panose="020F0502020204030204" pitchFamily="34" charset="0"/>
              </a:rPr>
              <a:t>2003, с. 15, Салерно, 2012)</a:t>
            </a:r>
            <a:r>
              <a:rPr lang="ru-RU" sz="3300" dirty="0">
                <a:solidFill>
                  <a:srgbClr val="000000"/>
                </a:solidFill>
                <a:ea typeface="Calibri" panose="020F0502020204030204" pitchFamily="34" charset="0"/>
              </a:rPr>
              <a:t>, </a:t>
            </a:r>
            <a:r>
              <a:rPr lang="ru-RU" sz="3300" dirty="0">
                <a:ea typeface="Calibri" panose="020F0502020204030204" pitchFamily="34" charset="0"/>
              </a:rPr>
              <a:t> признают, что именно на основе денег возможно сопоставление прошлого, нынешнего и будущего труда, создать основу </a:t>
            </a:r>
            <a:r>
              <a:rPr lang="ru-RU" sz="3300" dirty="0">
                <a:solidFill>
                  <a:srgbClr val="000000"/>
                </a:solidFill>
                <a:ea typeface="Calibri" panose="020F0502020204030204" pitchFamily="34" charset="0"/>
              </a:rPr>
              <a:t>«учета для настоящих и ожидаемых будущих цен»  (</a:t>
            </a:r>
            <a:r>
              <a:rPr lang="ru-RU" sz="3300" i="1" dirty="0" err="1">
                <a:solidFill>
                  <a:srgbClr val="000000"/>
                </a:solidFill>
                <a:ea typeface="Calibri" panose="020F0502020204030204" pitchFamily="34" charset="0"/>
              </a:rPr>
              <a:t>Ротбард</a:t>
            </a:r>
            <a:r>
              <a:rPr lang="ru-RU" sz="3300" i="1" dirty="0">
                <a:solidFill>
                  <a:srgbClr val="000000"/>
                </a:solidFill>
                <a:ea typeface="Calibri" panose="020F0502020204030204" pitchFamily="34" charset="0"/>
              </a:rPr>
              <a:t>, 2011, с. 18</a:t>
            </a:r>
            <a:r>
              <a:rPr lang="ru-RU" sz="3300" dirty="0">
                <a:solidFill>
                  <a:srgbClr val="000000"/>
                </a:solidFill>
                <a:ea typeface="Calibri" panose="020F0502020204030204" pitchFamily="34" charset="0"/>
              </a:rPr>
              <a:t>) – процентные ставки, дисконты. </a:t>
            </a:r>
            <a:endParaRPr lang="ru-RU" sz="3300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00483B-CAA5-4708-A3A2-603084078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Институт экономики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EB44CE-6BB5-4601-A575-B45F35DB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3076" name="Picture 4" descr="Image result for процентные ставки дисконты">
            <a:extLst>
              <a:ext uri="{FF2B5EF4-FFF2-40B4-BE49-F238E27FC236}">
                <a16:creationId xmlns:a16="http://schemas.microsoft.com/office/drawing/2014/main" id="{4E2BD1D2-1D92-49DC-8A81-A9027A1AC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4"/>
            <a:ext cx="1416298" cy="155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0923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2005</Words>
  <Application>Microsoft Office PowerPoint</Application>
  <PresentationFormat>Экран (16:9)</PresentationFormat>
  <Paragraphs>141</Paragraphs>
  <Slides>25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Helvetica</vt:lpstr>
      <vt:lpstr>Тема Office</vt:lpstr>
      <vt:lpstr>  </vt:lpstr>
      <vt:lpstr>:</vt:lpstr>
      <vt:lpstr>Внутренняя мотивация</vt:lpstr>
      <vt:lpstr>Внешняя мотивация</vt:lpstr>
      <vt:lpstr>План</vt:lpstr>
      <vt:lpstr>Институт денег в экономике</vt:lpstr>
      <vt:lpstr>Институт денег как   функциональная структура-1</vt:lpstr>
      <vt:lpstr>Институт денег как   функциональная структура-2</vt:lpstr>
      <vt:lpstr>Институт денег как                    временнАя  структура</vt:lpstr>
      <vt:lpstr>Угрозы функционированию денежных институтов</vt:lpstr>
      <vt:lpstr>Анализирует ли денежные механизмы микроэкономика?</vt:lpstr>
      <vt:lpstr>Нет!</vt:lpstr>
      <vt:lpstr>Введение категории  денег в экономическую теорию: от микро – к макроэкономике</vt:lpstr>
      <vt:lpstr>Макроэкономическая монетарная модель-1</vt:lpstr>
      <vt:lpstr>Макроэкономическая монетарная   модель-2</vt:lpstr>
      <vt:lpstr>Ограничения монетарной макроэкономической модели </vt:lpstr>
      <vt:lpstr>А что внутри?</vt:lpstr>
      <vt:lpstr>Ограничения денежно-кредитной теории </vt:lpstr>
      <vt:lpstr>Кто были первыми  в России?</vt:lpstr>
      <vt:lpstr>Гипотеза о роли исследования денежного обращения в развитии экономической теории</vt:lpstr>
      <vt:lpstr>“Follow the money”</vt:lpstr>
      <vt:lpstr>Цитата</vt:lpstr>
      <vt:lpstr>Заключение</vt:lpstr>
      <vt:lpstr>Подробнее см.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</dc:title>
  <dc:creator>Svetlana Kirdina</dc:creator>
  <cp:lastModifiedBy>Svetlana Kirdina</cp:lastModifiedBy>
  <cp:revision>23</cp:revision>
  <dcterms:created xsi:type="dcterms:W3CDTF">2019-09-04T12:47:36Z</dcterms:created>
  <dcterms:modified xsi:type="dcterms:W3CDTF">2019-10-11T19:13:18Z</dcterms:modified>
</cp:coreProperties>
</file>