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sldIdLst>
    <p:sldId id="289" r:id="rId2"/>
    <p:sldId id="537" r:id="rId3"/>
    <p:sldId id="259" r:id="rId4"/>
    <p:sldId id="538" r:id="rId5"/>
    <p:sldId id="551" r:id="rId6"/>
    <p:sldId id="542" r:id="rId7"/>
    <p:sldId id="552" r:id="rId8"/>
    <p:sldId id="543" r:id="rId9"/>
    <p:sldId id="556" r:id="rId10"/>
    <p:sldId id="557" r:id="rId11"/>
    <p:sldId id="558" r:id="rId12"/>
    <p:sldId id="544" r:id="rId13"/>
    <p:sldId id="559" r:id="rId14"/>
    <p:sldId id="545" r:id="rId15"/>
    <p:sldId id="539" r:id="rId16"/>
    <p:sldId id="313" r:id="rId17"/>
    <p:sldId id="304" r:id="rId18"/>
    <p:sldId id="341" r:id="rId19"/>
    <p:sldId id="309" r:id="rId20"/>
    <p:sldId id="541" r:id="rId21"/>
    <p:sldId id="317" r:id="rId22"/>
    <p:sldId id="533" r:id="rId23"/>
    <p:sldId id="564" r:id="rId24"/>
    <p:sldId id="324" r:id="rId25"/>
    <p:sldId id="278" r:id="rId26"/>
    <p:sldId id="281" r:id="rId27"/>
    <p:sldId id="535" r:id="rId28"/>
    <p:sldId id="285" r:id="rId29"/>
    <p:sldId id="286" r:id="rId30"/>
    <p:sldId id="534" r:id="rId31"/>
    <p:sldId id="565" r:id="rId32"/>
    <p:sldId id="536" r:id="rId33"/>
    <p:sldId id="326" r:id="rId34"/>
    <p:sldId id="269" r:id="rId35"/>
    <p:sldId id="284" r:id="rId36"/>
    <p:sldId id="540" r:id="rId37"/>
    <p:sldId id="547" r:id="rId38"/>
    <p:sldId id="548" r:id="rId39"/>
    <p:sldId id="560" r:id="rId40"/>
    <p:sldId id="549" r:id="rId41"/>
    <p:sldId id="563" r:id="rId42"/>
    <p:sldId id="561" r:id="rId43"/>
    <p:sldId id="562" r:id="rId44"/>
    <p:sldId id="266" r:id="rId45"/>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7425" autoAdjust="0"/>
  </p:normalViewPr>
  <p:slideViewPr>
    <p:cSldViewPr>
      <p:cViewPr varScale="1">
        <p:scale>
          <a:sx n="55" d="100"/>
          <a:sy n="55" d="100"/>
        </p:scale>
        <p:origin x="1624" y="4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v>Y-страны</c:v>
          </c:tx>
          <c:spPr>
            <a:ln w="38100" cap="rnd">
              <a:solidFill>
                <a:schemeClr val="bg1">
                  <a:lumMod val="65000"/>
                </a:schemeClr>
              </a:solidFill>
              <a:round/>
            </a:ln>
            <a:effectLst/>
          </c:spPr>
          <c:marker>
            <c:symbol val="none"/>
          </c:marker>
          <c:xVal>
            <c:numRef>
              <c:f>Лист1!$B$7:$BU$7</c:f>
              <c:numCache>
                <c:formatCode>General</c:formatCode>
                <c:ptCount val="72"/>
                <c:pt idx="0">
                  <c:v>1820</c:v>
                </c:pt>
                <c:pt idx="1">
                  <c:v>1850</c:v>
                </c:pt>
                <c:pt idx="2">
                  <c:v>1870</c:v>
                </c:pt>
                <c:pt idx="3">
                  <c:v>1900</c:v>
                </c:pt>
                <c:pt idx="4">
                  <c:v>1913</c:v>
                </c:pt>
                <c:pt idx="5">
                  <c:v>1940</c:v>
                </c:pt>
                <c:pt idx="6">
                  <c:v>1950</c:v>
                </c:pt>
                <c:pt idx="7">
                  <c:v>1951</c:v>
                </c:pt>
                <c:pt idx="8">
                  <c:v>1952</c:v>
                </c:pt>
                <c:pt idx="9">
                  <c:v>1953</c:v>
                </c:pt>
                <c:pt idx="10">
                  <c:v>1954</c:v>
                </c:pt>
                <c:pt idx="11">
                  <c:v>1955</c:v>
                </c:pt>
                <c:pt idx="12">
                  <c:v>1956</c:v>
                </c:pt>
                <c:pt idx="13">
                  <c:v>1957</c:v>
                </c:pt>
                <c:pt idx="14">
                  <c:v>1958</c:v>
                </c:pt>
                <c:pt idx="15">
                  <c:v>1959</c:v>
                </c:pt>
                <c:pt idx="16">
                  <c:v>1960</c:v>
                </c:pt>
                <c:pt idx="17">
                  <c:v>1961</c:v>
                </c:pt>
                <c:pt idx="18">
                  <c:v>1962</c:v>
                </c:pt>
                <c:pt idx="19">
                  <c:v>1963</c:v>
                </c:pt>
                <c:pt idx="20">
                  <c:v>1964</c:v>
                </c:pt>
                <c:pt idx="21">
                  <c:v>1965</c:v>
                </c:pt>
                <c:pt idx="22">
                  <c:v>1966</c:v>
                </c:pt>
                <c:pt idx="23">
                  <c:v>1967</c:v>
                </c:pt>
                <c:pt idx="24">
                  <c:v>1968</c:v>
                </c:pt>
                <c:pt idx="25">
                  <c:v>1969</c:v>
                </c:pt>
                <c:pt idx="26">
                  <c:v>1970</c:v>
                </c:pt>
                <c:pt idx="27">
                  <c:v>1971</c:v>
                </c:pt>
                <c:pt idx="28">
                  <c:v>1972</c:v>
                </c:pt>
                <c:pt idx="29">
                  <c:v>1973</c:v>
                </c:pt>
                <c:pt idx="30">
                  <c:v>1974</c:v>
                </c:pt>
                <c:pt idx="31">
                  <c:v>1975</c:v>
                </c:pt>
                <c:pt idx="32">
                  <c:v>1976</c:v>
                </c:pt>
                <c:pt idx="33">
                  <c:v>1977</c:v>
                </c:pt>
                <c:pt idx="34">
                  <c:v>1978</c:v>
                </c:pt>
                <c:pt idx="35">
                  <c:v>1979</c:v>
                </c:pt>
                <c:pt idx="36">
                  <c:v>1980</c:v>
                </c:pt>
                <c:pt idx="37">
                  <c:v>1981</c:v>
                </c:pt>
                <c:pt idx="38">
                  <c:v>1982</c:v>
                </c:pt>
                <c:pt idx="39">
                  <c:v>1983</c:v>
                </c:pt>
                <c:pt idx="40">
                  <c:v>1984</c:v>
                </c:pt>
                <c:pt idx="41">
                  <c:v>1985</c:v>
                </c:pt>
                <c:pt idx="42">
                  <c:v>1986</c:v>
                </c:pt>
                <c:pt idx="43">
                  <c:v>1987</c:v>
                </c:pt>
                <c:pt idx="44">
                  <c:v>1988</c:v>
                </c:pt>
                <c:pt idx="45">
                  <c:v>1989</c:v>
                </c:pt>
                <c:pt idx="46">
                  <c:v>1990</c:v>
                </c:pt>
                <c:pt idx="47">
                  <c:v>1991</c:v>
                </c:pt>
                <c:pt idx="48">
                  <c:v>1992</c:v>
                </c:pt>
                <c:pt idx="49">
                  <c:v>1993</c:v>
                </c:pt>
                <c:pt idx="50">
                  <c:v>1994</c:v>
                </c:pt>
                <c:pt idx="51">
                  <c:v>1995</c:v>
                </c:pt>
                <c:pt idx="52">
                  <c:v>1996</c:v>
                </c:pt>
                <c:pt idx="53">
                  <c:v>1997</c:v>
                </c:pt>
                <c:pt idx="54">
                  <c:v>1998</c:v>
                </c:pt>
                <c:pt idx="55">
                  <c:v>1999</c:v>
                </c:pt>
                <c:pt idx="56">
                  <c:v>2000</c:v>
                </c:pt>
                <c:pt idx="57">
                  <c:v>2001</c:v>
                </c:pt>
                <c:pt idx="58">
                  <c:v>2002</c:v>
                </c:pt>
                <c:pt idx="59">
                  <c:v>2003</c:v>
                </c:pt>
                <c:pt idx="60">
                  <c:v>2004</c:v>
                </c:pt>
                <c:pt idx="61">
                  <c:v>2005</c:v>
                </c:pt>
                <c:pt idx="62">
                  <c:v>2006</c:v>
                </c:pt>
                <c:pt idx="63">
                  <c:v>2007</c:v>
                </c:pt>
                <c:pt idx="64">
                  <c:v>2008</c:v>
                </c:pt>
                <c:pt idx="65">
                  <c:v>2009</c:v>
                </c:pt>
                <c:pt idx="66">
                  <c:v>2010</c:v>
                </c:pt>
                <c:pt idx="67">
                  <c:v>2011</c:v>
                </c:pt>
                <c:pt idx="68">
                  <c:v>2012</c:v>
                </c:pt>
                <c:pt idx="69">
                  <c:v>2013</c:v>
                </c:pt>
                <c:pt idx="70">
                  <c:v>2014</c:v>
                </c:pt>
                <c:pt idx="71">
                  <c:v>2015</c:v>
                </c:pt>
              </c:numCache>
            </c:numRef>
          </c:xVal>
          <c:yVal>
            <c:numRef>
              <c:f>Лист1!$B$8:$BU$8</c:f>
              <c:numCache>
                <c:formatCode>General</c:formatCode>
                <c:ptCount val="72"/>
                <c:pt idx="0">
                  <c:v>27.85</c:v>
                </c:pt>
                <c:pt idx="1">
                  <c:v>41.58</c:v>
                </c:pt>
                <c:pt idx="2">
                  <c:v>50.48</c:v>
                </c:pt>
                <c:pt idx="3">
                  <c:v>61.54</c:v>
                </c:pt>
                <c:pt idx="4">
                  <c:v>64.930000000000007</c:v>
                </c:pt>
                <c:pt idx="5">
                  <c:v>70.72</c:v>
                </c:pt>
                <c:pt idx="6">
                  <c:v>70.410000000000025</c:v>
                </c:pt>
                <c:pt idx="7">
                  <c:v>70.739999999999995</c:v>
                </c:pt>
                <c:pt idx="8">
                  <c:v>69.95</c:v>
                </c:pt>
                <c:pt idx="9">
                  <c:v>69.86999999999999</c:v>
                </c:pt>
                <c:pt idx="10">
                  <c:v>69.38</c:v>
                </c:pt>
                <c:pt idx="11">
                  <c:v>69.36999999999999</c:v>
                </c:pt>
                <c:pt idx="12">
                  <c:v>68.430000000000007</c:v>
                </c:pt>
                <c:pt idx="13">
                  <c:v>68.319999999999993</c:v>
                </c:pt>
                <c:pt idx="14">
                  <c:v>66.760000000000005</c:v>
                </c:pt>
                <c:pt idx="15">
                  <c:v>67.61</c:v>
                </c:pt>
                <c:pt idx="16">
                  <c:v>67.149999999999991</c:v>
                </c:pt>
                <c:pt idx="17">
                  <c:v>67.52</c:v>
                </c:pt>
                <c:pt idx="18">
                  <c:v>67.86999999999999</c:v>
                </c:pt>
                <c:pt idx="19">
                  <c:v>68.11</c:v>
                </c:pt>
                <c:pt idx="20">
                  <c:v>67.099999999999994</c:v>
                </c:pt>
                <c:pt idx="21">
                  <c:v>67.149999999999991</c:v>
                </c:pt>
                <c:pt idx="22">
                  <c:v>66.84</c:v>
                </c:pt>
                <c:pt idx="23">
                  <c:v>66.39</c:v>
                </c:pt>
                <c:pt idx="24">
                  <c:v>66.19</c:v>
                </c:pt>
                <c:pt idx="25">
                  <c:v>65.73</c:v>
                </c:pt>
                <c:pt idx="26">
                  <c:v>64.27</c:v>
                </c:pt>
                <c:pt idx="27">
                  <c:v>64.11</c:v>
                </c:pt>
                <c:pt idx="28">
                  <c:v>64.28</c:v>
                </c:pt>
                <c:pt idx="29">
                  <c:v>63.75</c:v>
                </c:pt>
                <c:pt idx="30">
                  <c:v>63.58</c:v>
                </c:pt>
                <c:pt idx="31">
                  <c:v>62.690000000000012</c:v>
                </c:pt>
                <c:pt idx="32">
                  <c:v>62.94</c:v>
                </c:pt>
                <c:pt idx="33">
                  <c:v>62.730000000000011</c:v>
                </c:pt>
                <c:pt idx="34">
                  <c:v>62.48</c:v>
                </c:pt>
                <c:pt idx="35">
                  <c:v>62.660000000000011</c:v>
                </c:pt>
                <c:pt idx="36">
                  <c:v>62.1</c:v>
                </c:pt>
                <c:pt idx="37">
                  <c:v>61.87</c:v>
                </c:pt>
                <c:pt idx="38">
                  <c:v>60.9</c:v>
                </c:pt>
                <c:pt idx="39">
                  <c:v>60.67</c:v>
                </c:pt>
                <c:pt idx="40">
                  <c:v>60.660000000000011</c:v>
                </c:pt>
                <c:pt idx="41">
                  <c:v>60.27</c:v>
                </c:pt>
                <c:pt idx="42">
                  <c:v>59.87</c:v>
                </c:pt>
                <c:pt idx="43">
                  <c:v>59.48</c:v>
                </c:pt>
                <c:pt idx="44">
                  <c:v>59.220000000000013</c:v>
                </c:pt>
                <c:pt idx="45">
                  <c:v>59.230000000000011</c:v>
                </c:pt>
                <c:pt idx="46">
                  <c:v>59.07</c:v>
                </c:pt>
                <c:pt idx="47">
                  <c:v>58.88</c:v>
                </c:pt>
                <c:pt idx="48">
                  <c:v>59.35</c:v>
                </c:pt>
                <c:pt idx="49">
                  <c:v>59.15</c:v>
                </c:pt>
                <c:pt idx="50">
                  <c:v>59.34</c:v>
                </c:pt>
                <c:pt idx="51">
                  <c:v>58.45</c:v>
                </c:pt>
                <c:pt idx="52">
                  <c:v>58.44</c:v>
                </c:pt>
                <c:pt idx="53">
                  <c:v>58.42</c:v>
                </c:pt>
                <c:pt idx="54">
                  <c:v>59.230000000000011</c:v>
                </c:pt>
                <c:pt idx="55">
                  <c:v>59.17</c:v>
                </c:pt>
                <c:pt idx="56">
                  <c:v>58.6</c:v>
                </c:pt>
                <c:pt idx="57">
                  <c:v>57.47</c:v>
                </c:pt>
                <c:pt idx="58">
                  <c:v>56.27</c:v>
                </c:pt>
                <c:pt idx="59">
                  <c:v>54.54</c:v>
                </c:pt>
                <c:pt idx="60">
                  <c:v>53.63</c:v>
                </c:pt>
                <c:pt idx="61">
                  <c:v>52.6</c:v>
                </c:pt>
                <c:pt idx="62">
                  <c:v>51.47</c:v>
                </c:pt>
                <c:pt idx="63">
                  <c:v>50.690000000000012</c:v>
                </c:pt>
                <c:pt idx="64">
                  <c:v>49.47</c:v>
                </c:pt>
                <c:pt idx="65">
                  <c:v>47.54</c:v>
                </c:pt>
                <c:pt idx="66">
                  <c:v>46.05</c:v>
                </c:pt>
                <c:pt idx="67">
                  <c:v>44.86</c:v>
                </c:pt>
                <c:pt idx="68">
                  <c:v>43.8</c:v>
                </c:pt>
                <c:pt idx="69">
                  <c:v>42.67</c:v>
                </c:pt>
                <c:pt idx="70">
                  <c:v>41.85</c:v>
                </c:pt>
                <c:pt idx="71">
                  <c:v>41.160000000000011</c:v>
                </c:pt>
              </c:numCache>
            </c:numRef>
          </c:yVal>
          <c:smooth val="0"/>
          <c:extLst>
            <c:ext xmlns:c16="http://schemas.microsoft.com/office/drawing/2014/chart" uri="{C3380CC4-5D6E-409C-BE32-E72D297353CC}">
              <c16:uniqueId val="{00000000-AEBC-4164-AFE3-FB79B7E269A9}"/>
            </c:ext>
          </c:extLst>
        </c:ser>
        <c:ser>
          <c:idx val="1"/>
          <c:order val="1"/>
          <c:tx>
            <c:v>X-страны</c:v>
          </c:tx>
          <c:spPr>
            <a:ln w="38100" cap="rnd">
              <a:solidFill>
                <a:schemeClr val="tx1"/>
              </a:solidFill>
              <a:round/>
            </a:ln>
            <a:effectLst/>
          </c:spPr>
          <c:marker>
            <c:symbol val="none"/>
          </c:marker>
          <c:xVal>
            <c:numRef>
              <c:f>Лист1!$B$7:$BU$7</c:f>
              <c:numCache>
                <c:formatCode>General</c:formatCode>
                <c:ptCount val="72"/>
                <c:pt idx="0">
                  <c:v>1820</c:v>
                </c:pt>
                <c:pt idx="1">
                  <c:v>1850</c:v>
                </c:pt>
                <c:pt idx="2">
                  <c:v>1870</c:v>
                </c:pt>
                <c:pt idx="3">
                  <c:v>1900</c:v>
                </c:pt>
                <c:pt idx="4">
                  <c:v>1913</c:v>
                </c:pt>
                <c:pt idx="5">
                  <c:v>1940</c:v>
                </c:pt>
                <c:pt idx="6">
                  <c:v>1950</c:v>
                </c:pt>
                <c:pt idx="7">
                  <c:v>1951</c:v>
                </c:pt>
                <c:pt idx="8">
                  <c:v>1952</c:v>
                </c:pt>
                <c:pt idx="9">
                  <c:v>1953</c:v>
                </c:pt>
                <c:pt idx="10">
                  <c:v>1954</c:v>
                </c:pt>
                <c:pt idx="11">
                  <c:v>1955</c:v>
                </c:pt>
                <c:pt idx="12">
                  <c:v>1956</c:v>
                </c:pt>
                <c:pt idx="13">
                  <c:v>1957</c:v>
                </c:pt>
                <c:pt idx="14">
                  <c:v>1958</c:v>
                </c:pt>
                <c:pt idx="15">
                  <c:v>1959</c:v>
                </c:pt>
                <c:pt idx="16">
                  <c:v>1960</c:v>
                </c:pt>
                <c:pt idx="17">
                  <c:v>1961</c:v>
                </c:pt>
                <c:pt idx="18">
                  <c:v>1962</c:v>
                </c:pt>
                <c:pt idx="19">
                  <c:v>1963</c:v>
                </c:pt>
                <c:pt idx="20">
                  <c:v>1964</c:v>
                </c:pt>
                <c:pt idx="21">
                  <c:v>1965</c:v>
                </c:pt>
                <c:pt idx="22">
                  <c:v>1966</c:v>
                </c:pt>
                <c:pt idx="23">
                  <c:v>1967</c:v>
                </c:pt>
                <c:pt idx="24">
                  <c:v>1968</c:v>
                </c:pt>
                <c:pt idx="25">
                  <c:v>1969</c:v>
                </c:pt>
                <c:pt idx="26">
                  <c:v>1970</c:v>
                </c:pt>
                <c:pt idx="27">
                  <c:v>1971</c:v>
                </c:pt>
                <c:pt idx="28">
                  <c:v>1972</c:v>
                </c:pt>
                <c:pt idx="29">
                  <c:v>1973</c:v>
                </c:pt>
                <c:pt idx="30">
                  <c:v>1974</c:v>
                </c:pt>
                <c:pt idx="31">
                  <c:v>1975</c:v>
                </c:pt>
                <c:pt idx="32">
                  <c:v>1976</c:v>
                </c:pt>
                <c:pt idx="33">
                  <c:v>1977</c:v>
                </c:pt>
                <c:pt idx="34">
                  <c:v>1978</c:v>
                </c:pt>
                <c:pt idx="35">
                  <c:v>1979</c:v>
                </c:pt>
                <c:pt idx="36">
                  <c:v>1980</c:v>
                </c:pt>
                <c:pt idx="37">
                  <c:v>1981</c:v>
                </c:pt>
                <c:pt idx="38">
                  <c:v>1982</c:v>
                </c:pt>
                <c:pt idx="39">
                  <c:v>1983</c:v>
                </c:pt>
                <c:pt idx="40">
                  <c:v>1984</c:v>
                </c:pt>
                <c:pt idx="41">
                  <c:v>1985</c:v>
                </c:pt>
                <c:pt idx="42">
                  <c:v>1986</c:v>
                </c:pt>
                <c:pt idx="43">
                  <c:v>1987</c:v>
                </c:pt>
                <c:pt idx="44">
                  <c:v>1988</c:v>
                </c:pt>
                <c:pt idx="45">
                  <c:v>1989</c:v>
                </c:pt>
                <c:pt idx="46">
                  <c:v>1990</c:v>
                </c:pt>
                <c:pt idx="47">
                  <c:v>1991</c:v>
                </c:pt>
                <c:pt idx="48">
                  <c:v>1992</c:v>
                </c:pt>
                <c:pt idx="49">
                  <c:v>1993</c:v>
                </c:pt>
                <c:pt idx="50">
                  <c:v>1994</c:v>
                </c:pt>
                <c:pt idx="51">
                  <c:v>1995</c:v>
                </c:pt>
                <c:pt idx="52">
                  <c:v>1996</c:v>
                </c:pt>
                <c:pt idx="53">
                  <c:v>1997</c:v>
                </c:pt>
                <c:pt idx="54">
                  <c:v>1998</c:v>
                </c:pt>
                <c:pt idx="55">
                  <c:v>1999</c:v>
                </c:pt>
                <c:pt idx="56">
                  <c:v>2000</c:v>
                </c:pt>
                <c:pt idx="57">
                  <c:v>2001</c:v>
                </c:pt>
                <c:pt idx="58">
                  <c:v>2002</c:v>
                </c:pt>
                <c:pt idx="59">
                  <c:v>2003</c:v>
                </c:pt>
                <c:pt idx="60">
                  <c:v>2004</c:v>
                </c:pt>
                <c:pt idx="61">
                  <c:v>2005</c:v>
                </c:pt>
                <c:pt idx="62">
                  <c:v>2006</c:v>
                </c:pt>
                <c:pt idx="63">
                  <c:v>2007</c:v>
                </c:pt>
                <c:pt idx="64">
                  <c:v>2008</c:v>
                </c:pt>
                <c:pt idx="65">
                  <c:v>2009</c:v>
                </c:pt>
                <c:pt idx="66">
                  <c:v>2010</c:v>
                </c:pt>
                <c:pt idx="67">
                  <c:v>2011</c:v>
                </c:pt>
                <c:pt idx="68">
                  <c:v>2012</c:v>
                </c:pt>
                <c:pt idx="69">
                  <c:v>2013</c:v>
                </c:pt>
                <c:pt idx="70">
                  <c:v>2014</c:v>
                </c:pt>
                <c:pt idx="71">
                  <c:v>2015</c:v>
                </c:pt>
              </c:numCache>
            </c:numRef>
          </c:xVal>
          <c:yVal>
            <c:numRef>
              <c:f>Лист1!$B$9:$BU$9</c:f>
              <c:numCache>
                <c:formatCode>General</c:formatCode>
                <c:ptCount val="72"/>
                <c:pt idx="0">
                  <c:v>72.149999999999991</c:v>
                </c:pt>
                <c:pt idx="1">
                  <c:v>58.42</c:v>
                </c:pt>
                <c:pt idx="2">
                  <c:v>49.52</c:v>
                </c:pt>
                <c:pt idx="3">
                  <c:v>38.46</c:v>
                </c:pt>
                <c:pt idx="4">
                  <c:v>35.07</c:v>
                </c:pt>
                <c:pt idx="5">
                  <c:v>29.279999999999994</c:v>
                </c:pt>
                <c:pt idx="6">
                  <c:v>29.59</c:v>
                </c:pt>
                <c:pt idx="7">
                  <c:v>29.259999999999994</c:v>
                </c:pt>
                <c:pt idx="8">
                  <c:v>30.05</c:v>
                </c:pt>
                <c:pt idx="9">
                  <c:v>30.130000000000006</c:v>
                </c:pt>
                <c:pt idx="10">
                  <c:v>30.62</c:v>
                </c:pt>
                <c:pt idx="11">
                  <c:v>30.630000000000006</c:v>
                </c:pt>
                <c:pt idx="12">
                  <c:v>31.57</c:v>
                </c:pt>
                <c:pt idx="13">
                  <c:v>31.68</c:v>
                </c:pt>
                <c:pt idx="14">
                  <c:v>33.24</c:v>
                </c:pt>
                <c:pt idx="15">
                  <c:v>32.39</c:v>
                </c:pt>
                <c:pt idx="16">
                  <c:v>32.85</c:v>
                </c:pt>
                <c:pt idx="17">
                  <c:v>32.480000000000004</c:v>
                </c:pt>
                <c:pt idx="18">
                  <c:v>32.130000000000003</c:v>
                </c:pt>
                <c:pt idx="19">
                  <c:v>31.89</c:v>
                </c:pt>
                <c:pt idx="20">
                  <c:v>32.9</c:v>
                </c:pt>
                <c:pt idx="21">
                  <c:v>32.85</c:v>
                </c:pt>
                <c:pt idx="22">
                  <c:v>33.160000000000011</c:v>
                </c:pt>
                <c:pt idx="23">
                  <c:v>33.61</c:v>
                </c:pt>
                <c:pt idx="24">
                  <c:v>33.81</c:v>
                </c:pt>
                <c:pt idx="25">
                  <c:v>34.270000000000003</c:v>
                </c:pt>
                <c:pt idx="26">
                  <c:v>35.730000000000011</c:v>
                </c:pt>
                <c:pt idx="27">
                  <c:v>35.89</c:v>
                </c:pt>
                <c:pt idx="28">
                  <c:v>35.720000000000013</c:v>
                </c:pt>
                <c:pt idx="29">
                  <c:v>36.25</c:v>
                </c:pt>
                <c:pt idx="30">
                  <c:v>36.42</c:v>
                </c:pt>
                <c:pt idx="31">
                  <c:v>37.31</c:v>
                </c:pt>
                <c:pt idx="32">
                  <c:v>37.06</c:v>
                </c:pt>
                <c:pt idx="33">
                  <c:v>37.270000000000003</c:v>
                </c:pt>
                <c:pt idx="34">
                  <c:v>37.520000000000003</c:v>
                </c:pt>
                <c:pt idx="35">
                  <c:v>37.340000000000003</c:v>
                </c:pt>
                <c:pt idx="36">
                  <c:v>37.9</c:v>
                </c:pt>
                <c:pt idx="37">
                  <c:v>38.130000000000003</c:v>
                </c:pt>
                <c:pt idx="38">
                  <c:v>39.1</c:v>
                </c:pt>
                <c:pt idx="39">
                  <c:v>39.33</c:v>
                </c:pt>
                <c:pt idx="40">
                  <c:v>39.340000000000003</c:v>
                </c:pt>
                <c:pt idx="41">
                  <c:v>39.730000000000011</c:v>
                </c:pt>
                <c:pt idx="42">
                  <c:v>40.130000000000003</c:v>
                </c:pt>
                <c:pt idx="43">
                  <c:v>40.520000000000003</c:v>
                </c:pt>
                <c:pt idx="44">
                  <c:v>40.78</c:v>
                </c:pt>
                <c:pt idx="45">
                  <c:v>40.770000000000003</c:v>
                </c:pt>
                <c:pt idx="46">
                  <c:v>40.93</c:v>
                </c:pt>
                <c:pt idx="47">
                  <c:v>41.120000000000012</c:v>
                </c:pt>
                <c:pt idx="48">
                  <c:v>40.65</c:v>
                </c:pt>
                <c:pt idx="49">
                  <c:v>40.85</c:v>
                </c:pt>
                <c:pt idx="50">
                  <c:v>40.660000000000011</c:v>
                </c:pt>
                <c:pt idx="51">
                  <c:v>41.55</c:v>
                </c:pt>
                <c:pt idx="52">
                  <c:v>41.56</c:v>
                </c:pt>
                <c:pt idx="53">
                  <c:v>41.58</c:v>
                </c:pt>
                <c:pt idx="54">
                  <c:v>40.770000000000003</c:v>
                </c:pt>
                <c:pt idx="55">
                  <c:v>40.83</c:v>
                </c:pt>
                <c:pt idx="56">
                  <c:v>41.4</c:v>
                </c:pt>
                <c:pt idx="57">
                  <c:v>42.53</c:v>
                </c:pt>
                <c:pt idx="58">
                  <c:v>43.730000000000011</c:v>
                </c:pt>
                <c:pt idx="59">
                  <c:v>45.46</c:v>
                </c:pt>
                <c:pt idx="60">
                  <c:v>46.37</c:v>
                </c:pt>
                <c:pt idx="61">
                  <c:v>47.4</c:v>
                </c:pt>
                <c:pt idx="62">
                  <c:v>48.53</c:v>
                </c:pt>
                <c:pt idx="63">
                  <c:v>49.31</c:v>
                </c:pt>
                <c:pt idx="64">
                  <c:v>50.53</c:v>
                </c:pt>
                <c:pt idx="65">
                  <c:v>52.46</c:v>
                </c:pt>
                <c:pt idx="66">
                  <c:v>53.95</c:v>
                </c:pt>
                <c:pt idx="67">
                  <c:v>55.14</c:v>
                </c:pt>
                <c:pt idx="68">
                  <c:v>56.2</c:v>
                </c:pt>
                <c:pt idx="69">
                  <c:v>57.33</c:v>
                </c:pt>
                <c:pt idx="70">
                  <c:v>58.15</c:v>
                </c:pt>
                <c:pt idx="71">
                  <c:v>58.84</c:v>
                </c:pt>
              </c:numCache>
            </c:numRef>
          </c:yVal>
          <c:smooth val="0"/>
          <c:extLst>
            <c:ext xmlns:c16="http://schemas.microsoft.com/office/drawing/2014/chart" uri="{C3380CC4-5D6E-409C-BE32-E72D297353CC}">
              <c16:uniqueId val="{00000001-AEBC-4164-AFE3-FB79B7E269A9}"/>
            </c:ext>
          </c:extLst>
        </c:ser>
        <c:dLbls>
          <c:showLegendKey val="0"/>
          <c:showVal val="0"/>
          <c:showCatName val="0"/>
          <c:showSerName val="0"/>
          <c:showPercent val="0"/>
          <c:showBubbleSize val="0"/>
        </c:dLbls>
        <c:axId val="106173952"/>
        <c:axId val="106175488"/>
      </c:scatterChart>
      <c:valAx>
        <c:axId val="10617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06175488"/>
        <c:crosses val="autoZero"/>
        <c:crossBetween val="midCat"/>
        <c:majorUnit val="25"/>
      </c:valAx>
      <c:valAx>
        <c:axId val="106175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06173952"/>
        <c:crosses val="autoZero"/>
        <c:crossBetween val="midCat"/>
      </c:valAx>
      <c:spPr>
        <a:noFill/>
        <a:ln>
          <a:noFill/>
        </a:ln>
        <a:effectLst/>
      </c:spPr>
    </c:plotArea>
    <c:legend>
      <c:legendPos val="b"/>
      <c:overlay val="0"/>
      <c:txPr>
        <a:bodyPr/>
        <a:lstStyle/>
        <a:p>
          <a:pPr>
            <a:defRPr baseline="0"/>
          </a:pPr>
          <a:endParaRPr lang="ru-RU"/>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ru-RU"/>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FA3D3-0B8C-44F2-B723-3A394BFDA8CB}" type="datetimeFigureOut">
              <a:rPr lang="ru-RU" smtClean="0"/>
              <a:t>14.07.2019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9492E9-B0F1-4115-A64D-234B43B4D05D}" type="slidenum">
              <a:rPr lang="ru-RU" smtClean="0"/>
              <a:t>‹#›</a:t>
            </a:fld>
            <a:endParaRPr lang="ru-RU"/>
          </a:p>
        </p:txBody>
      </p:sp>
    </p:spTree>
    <p:extLst>
      <p:ext uri="{BB962C8B-B14F-4D97-AF65-F5344CB8AC3E}">
        <p14:creationId xmlns:p14="http://schemas.microsoft.com/office/powerpoint/2010/main" val="2883571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B9492E9-B0F1-4115-A64D-234B43B4D05D}" type="slidenum">
              <a:rPr lang="ru-RU" smtClean="0"/>
              <a:t>2</a:t>
            </a:fld>
            <a:endParaRPr lang="ru-RU"/>
          </a:p>
        </p:txBody>
      </p:sp>
    </p:spTree>
    <p:extLst>
      <p:ext uri="{BB962C8B-B14F-4D97-AF65-F5344CB8AC3E}">
        <p14:creationId xmlns:p14="http://schemas.microsoft.com/office/powerpoint/2010/main" val="998424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a:t>Since the late 1990s. Cross-country comparative studies are conducted to identify the two main groups of issues. First, it compares the role of geography and the quality of institutions in achieving higher indicators of economic development. As a rule, we are talking about the rate of GDP growth or income level. Secondly, the influence of geographical features of different countries on the state and development of institutions that contribute to economic growth is investigated. In the field of consideration are usually such economic institutions as the protection of property rights, the effectiveness of the state, the nature of regulation, etc.</a:t>
            </a:r>
          </a:p>
          <a:p>
            <a:r>
              <a:rPr lang="en-US" dirty="0"/>
              <a:t>Many studies are conducted in the United States under the auspices of the National Bureau of Economic Research (NBER) - the largest research organization, from which many Nobel laureates with the "American residence permit" came out. Along with US scientists, experts from other regions, such as Africa and the Middle East, are actively involved in comparative research. As a result, since the early 2000s. In the world literature the discussion "geography versus institutions" has developed between those who consider geographical differences more significant - in comparison with institutional factors - the factors of differentiation of economic growth and those who consider them less important.</a:t>
            </a:r>
            <a:endParaRPr lang="ru-RU" dirty="0"/>
          </a:p>
        </p:txBody>
      </p:sp>
      <p:sp>
        <p:nvSpPr>
          <p:cNvPr id="4" name="Номер слайда 3"/>
          <p:cNvSpPr>
            <a:spLocks noGrp="1"/>
          </p:cNvSpPr>
          <p:nvPr>
            <p:ph type="sldNum" sz="quarter" idx="10"/>
          </p:nvPr>
        </p:nvSpPr>
        <p:spPr/>
        <p:txBody>
          <a:bodyPr/>
          <a:lstStyle/>
          <a:p>
            <a:fld id="{C1DD2D16-49BA-4EDB-923B-47313A1FD838}" type="slidenum">
              <a:rPr lang="ru-RU" smtClean="0"/>
              <a:pPr/>
              <a:t>22</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b="1" dirty="0" err="1">
                <a:solidFill>
                  <a:srgbClr val="FF0000"/>
                </a:solidFill>
              </a:rPr>
              <a:t>Embeddedness</a:t>
            </a:r>
            <a:r>
              <a:rPr lang="en-US" sz="1200" b="1" dirty="0">
                <a:solidFill>
                  <a:srgbClr val="FF0000"/>
                </a:solidFill>
              </a:rPr>
              <a:t> </a:t>
            </a:r>
            <a:r>
              <a:rPr lang="en-US" sz="1200" dirty="0">
                <a:solidFill>
                  <a:schemeClr val="tx1"/>
                </a:solidFill>
              </a:rPr>
              <a:t>refers to the degree to which economic activity is constrained by non-economic institutions and means that they are rooted in the whole system of other non-economic </a:t>
            </a:r>
            <a:r>
              <a:rPr lang="en-US" sz="1200" dirty="0" err="1">
                <a:solidFill>
                  <a:schemeClr val="tx1"/>
                </a:solidFill>
              </a:rPr>
              <a:t>institutiona</a:t>
            </a:r>
            <a:r>
              <a:rPr lang="en-US" sz="1200" dirty="0">
                <a:solidFill>
                  <a:schemeClr val="tx1"/>
                </a:solidFill>
              </a:rPr>
              <a:t> first of all political and ideological ones</a:t>
            </a:r>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D2D16-49BA-4EDB-923B-47313A1FD838}"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a:t>It is our team working on empirical arguments of the IMT.</a:t>
            </a:r>
            <a:endParaRPr lang="ru-RU" dirty="0"/>
          </a:p>
        </p:txBody>
      </p:sp>
      <p:sp>
        <p:nvSpPr>
          <p:cNvPr id="4" name="Номер слайда 3"/>
          <p:cNvSpPr>
            <a:spLocks noGrp="1"/>
          </p:cNvSpPr>
          <p:nvPr>
            <p:ph type="sldNum" sz="quarter" idx="10"/>
          </p:nvPr>
        </p:nvSpPr>
        <p:spPr/>
        <p:txBody>
          <a:bodyPr/>
          <a:lstStyle/>
          <a:p>
            <a:fld id="{C1DD2D16-49BA-4EDB-923B-47313A1FD838}" type="slidenum">
              <a:rPr lang="ru-RU" smtClean="0"/>
              <a:pPr/>
              <a:t>24</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Поскольку в основе исследования  лежит гипотеза о типах доминирующих в странах институциональных матриц, следует несколько подробнее о ней  сказать. Поскольку вряд ли все присутствующие знакомыми с этими книгами – первое издание относится к  1999 году, третье вышло  в 2014 г. </a:t>
            </a:r>
          </a:p>
        </p:txBody>
      </p:sp>
      <p:sp>
        <p:nvSpPr>
          <p:cNvPr id="4" name="Номер слайда 3"/>
          <p:cNvSpPr>
            <a:spLocks noGrp="1"/>
          </p:cNvSpPr>
          <p:nvPr>
            <p:ph type="sldNum" sz="quarter" idx="10"/>
          </p:nvPr>
        </p:nvSpPr>
        <p:spPr/>
        <p:txBody>
          <a:bodyPr/>
          <a:lstStyle/>
          <a:p>
            <a:fld id="{C1DD2D16-49BA-4EDB-923B-47313A1FD838}" type="slidenum">
              <a:rPr lang="ru-RU" smtClean="0"/>
              <a:pPr/>
              <a:t>25</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a:t>We can  see that the Y-countries are located in a more moderate climatic zone.</a:t>
            </a:r>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D2D16-49BA-4EDB-923B-47313A1FD838}"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10000"/>
          </a:bodyPr>
          <a:lstStyle/>
          <a:p>
            <a:r>
              <a:rPr lang="en-US" dirty="0"/>
              <a:t>The history of any state begins with the stage of settled agricultural production, and representatives of different sciences - from archeologists and historians to economists, </a:t>
            </a:r>
            <a:r>
              <a:rPr lang="en-US" dirty="0" err="1"/>
              <a:t>culturologists</a:t>
            </a:r>
            <a:r>
              <a:rPr lang="en-US" dirty="0"/>
              <a:t>, sociologists, etc. - converge in this. Societies can survive if they, above all, have learned to sustainably provide their population with food and protect it from the environment, regardless of the vagaries of nature. At the dawn of the first states, it is precisely in the agrarian sphere that certain social technologies (institutions) begin to take shape that organize the society for survival on a given territory, that is, The very adaptive mechanisms are formed, thanks to which it is possible to master the environment and use it to meet social needs. Carl Polanyi once again pointed out that "the social organization of appropriation of the surrounding energy and power ... determines the institutional matrix" (Polanyi, 1977: xxxii).</a:t>
            </a:r>
          </a:p>
          <a:p>
            <a:r>
              <a:rPr lang="en-US" dirty="0"/>
              <a:t>Obviously, the agrarian sphere is highly susceptible to the influence of climate. History shows that in different climatic zones, agriculture developed in different ways. Examples of arid Egypt with centralized forms of farming and fertile Mesopotamia with its initial market forms of coordination are well-known proofs. For more details, see Kirdina, 2001: 85-92; Kirdina, 2014: 89-98.</a:t>
            </a:r>
          </a:p>
          <a:p>
            <a:r>
              <a:rPr lang="en-US" dirty="0"/>
              <a:t>The transition from the agrarian to the industrial and the subsequent stages of social development did not abolish, but absorbed the institutional achievements of previous eras. The mechanisms of cumulative causality (T. Veblen), path dependence (P. David, P. Pierson, S. </a:t>
            </a:r>
            <a:r>
              <a:rPr lang="en-US" dirty="0" err="1"/>
              <a:t>Leibovitz</a:t>
            </a:r>
            <a:r>
              <a:rPr lang="en-US" dirty="0"/>
              <a:t>, S. Margolis, etc.), blocking effects (D. North), </a:t>
            </a:r>
            <a:r>
              <a:rPr lang="en-US" dirty="0" err="1"/>
              <a:t>sociocultural</a:t>
            </a:r>
            <a:r>
              <a:rPr lang="en-US" dirty="0"/>
              <a:t> evolution (J. And G. </a:t>
            </a:r>
            <a:r>
              <a:rPr lang="en-US" dirty="0" err="1"/>
              <a:t>Lensky</a:t>
            </a:r>
            <a:r>
              <a:rPr lang="en-US" dirty="0"/>
              <a:t>), etc., provided the transmission of social technologies and supported the dominant position of this or that institutional matrix, which arose at the dawn of the history of the state. Finally, the irreversibility of the "arrow of time" (A. </a:t>
            </a:r>
            <a:r>
              <a:rPr lang="en-US" dirty="0" err="1"/>
              <a:t>Eddington</a:t>
            </a:r>
            <a:r>
              <a:rPr lang="en-US" dirty="0"/>
              <a:t>) also does not allow to ignore the differences that have arisen in the previous stages of social development.</a:t>
            </a:r>
          </a:p>
          <a:p>
            <a:r>
              <a:rPr lang="en-US" dirty="0"/>
              <a:t>In this case, it is not so important, states are formed - as a result of slow progressive growth or as a result of intermittent evolution and non-linear development (for more details, see </a:t>
            </a:r>
            <a:r>
              <a:rPr lang="en-US" dirty="0" err="1"/>
              <a:t>Abrutyn</a:t>
            </a:r>
            <a:r>
              <a:rPr lang="en-US" dirty="0"/>
              <a:t>, Lawrence, 2010). It is important that this is unpredictable and irreversible.</a:t>
            </a:r>
          </a:p>
          <a:p>
            <a:endParaRPr lang="ru-RU" dirty="0"/>
          </a:p>
        </p:txBody>
      </p:sp>
      <p:sp>
        <p:nvSpPr>
          <p:cNvPr id="4" name="Номер слайда 3"/>
          <p:cNvSpPr>
            <a:spLocks noGrp="1"/>
          </p:cNvSpPr>
          <p:nvPr>
            <p:ph type="sldNum" sz="quarter" idx="10"/>
          </p:nvPr>
        </p:nvSpPr>
        <p:spPr/>
        <p:txBody>
          <a:bodyPr/>
          <a:lstStyle/>
          <a:p>
            <a:fld id="{C1DD2D16-49BA-4EDB-923B-47313A1FD838}" type="slidenum">
              <a:rPr lang="ru-RU" smtClean="0"/>
              <a:pPr/>
              <a:t>32</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1DD2D16-49BA-4EDB-923B-47313A1FD838}" type="slidenum">
              <a:rPr lang="ru-RU" smtClean="0"/>
              <a:pPr/>
              <a:t>33</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Никто не отменял необратимость «стрелы времени».</a:t>
            </a:r>
          </a:p>
        </p:txBody>
      </p:sp>
      <p:sp>
        <p:nvSpPr>
          <p:cNvPr id="4" name="Номер слайда 3"/>
          <p:cNvSpPr>
            <a:spLocks noGrp="1"/>
          </p:cNvSpPr>
          <p:nvPr>
            <p:ph type="sldNum" sz="quarter" idx="10"/>
          </p:nvPr>
        </p:nvSpPr>
        <p:spPr/>
        <p:txBody>
          <a:bodyPr/>
          <a:lstStyle/>
          <a:p>
            <a:fld id="{C1DD2D16-49BA-4EDB-923B-47313A1FD838}" type="slidenum">
              <a:rPr lang="ru-RU" smtClean="0"/>
              <a:pPr/>
              <a:t>34</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B9492E9-B0F1-4115-A64D-234B43B4D05D}" type="slidenum">
              <a:rPr lang="ru-RU" smtClean="0"/>
              <a:t>42</a:t>
            </a:fld>
            <a:endParaRPr lang="ru-RU"/>
          </a:p>
        </p:txBody>
      </p:sp>
    </p:spTree>
    <p:extLst>
      <p:ext uri="{BB962C8B-B14F-4D97-AF65-F5344CB8AC3E}">
        <p14:creationId xmlns:p14="http://schemas.microsoft.com/office/powerpoint/2010/main" val="3244309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1DD2D16-49BA-4EDB-923B-47313A1FD838}"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B9492E9-B0F1-4115-A64D-234B43B4D05D}" type="slidenum">
              <a:rPr lang="ru-RU" smtClean="0"/>
              <a:t>6</a:t>
            </a:fld>
            <a:endParaRPr lang="ru-RU"/>
          </a:p>
        </p:txBody>
      </p:sp>
    </p:spTree>
    <p:extLst>
      <p:ext uri="{BB962C8B-B14F-4D97-AF65-F5344CB8AC3E}">
        <p14:creationId xmlns:p14="http://schemas.microsoft.com/office/powerpoint/2010/main" val="1893788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B9492E9-B0F1-4115-A64D-234B43B4D05D}" type="slidenum">
              <a:rPr lang="ru-RU" smtClean="0"/>
              <a:t>8</a:t>
            </a:fld>
            <a:endParaRPr lang="ru-RU"/>
          </a:p>
        </p:txBody>
      </p:sp>
    </p:spTree>
    <p:extLst>
      <p:ext uri="{BB962C8B-B14F-4D97-AF65-F5344CB8AC3E}">
        <p14:creationId xmlns:p14="http://schemas.microsoft.com/office/powerpoint/2010/main" val="992734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B9492E9-B0F1-4115-A64D-234B43B4D05D}" type="slidenum">
              <a:rPr lang="ru-RU" smtClean="0"/>
              <a:t>11</a:t>
            </a:fld>
            <a:endParaRPr lang="ru-RU"/>
          </a:p>
        </p:txBody>
      </p:sp>
    </p:spTree>
    <p:extLst>
      <p:ext uri="{BB962C8B-B14F-4D97-AF65-F5344CB8AC3E}">
        <p14:creationId xmlns:p14="http://schemas.microsoft.com/office/powerpoint/2010/main" val="4023651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a:ln/>
        </p:spPr>
      </p:sp>
      <p:sp>
        <p:nvSpPr>
          <p:cNvPr id="24579" name="Заметки 2"/>
          <p:cNvSpPr>
            <a:spLocks noGrp="1"/>
          </p:cNvSpPr>
          <p:nvPr>
            <p:ph type="body" idx="1"/>
          </p:nvPr>
        </p:nvSpPr>
        <p:spPr>
          <a:noFill/>
          <a:ln/>
        </p:spPr>
        <p:txBody>
          <a:bodyPr/>
          <a:lstStyle/>
          <a:p>
            <a:r>
              <a:rPr lang="en-US" dirty="0"/>
              <a:t>I suppose the Institutional Matrices Theory is unknown for you. But 10 000 kilometers away from here some people have heard something about it – I mean my own country.</a:t>
            </a:r>
          </a:p>
          <a:p>
            <a:r>
              <a:rPr lang="en-US" dirty="0"/>
              <a:t>And main points</a:t>
            </a:r>
            <a:r>
              <a:rPr lang="en-US" sz="2000" dirty="0"/>
              <a:t> of the Institutional matrices theory will be presented today here.</a:t>
            </a:r>
            <a:endParaRPr lang="ru-RU" sz="2000" dirty="0"/>
          </a:p>
        </p:txBody>
      </p:sp>
      <p:sp>
        <p:nvSpPr>
          <p:cNvPr id="5" name="Верхний колонтитул 4"/>
          <p:cNvSpPr>
            <a:spLocks noGrp="1"/>
          </p:cNvSpPr>
          <p:nvPr>
            <p:ph type="hdr" sz="quarter" idx="10"/>
          </p:nvPr>
        </p:nvSpPr>
        <p:spPr/>
        <p:txBody>
          <a:bodyPr/>
          <a:lstStyle/>
          <a:p>
            <a:r>
              <a:rPr lang="en-US"/>
              <a:t>Institute of Economisc, Moscow, Russia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sz="1000" dirty="0"/>
              <a:t>You see the main theses of the theory here.</a:t>
            </a:r>
          </a:p>
          <a:p>
            <a:pPr eaLnBrk="1" hangingPunct="1"/>
            <a:r>
              <a:rPr lang="en-US" dirty="0"/>
              <a:t>First, each sphere like economy, politics and ideology is </a:t>
            </a:r>
            <a:r>
              <a:rPr lang="en-US" sz="1500" dirty="0"/>
              <a:t>regulated or guided by a corresponding set of basic institutions made-in-a-society’s image.</a:t>
            </a:r>
          </a:p>
          <a:p>
            <a:pPr eaLnBrk="1" hangingPunct="1"/>
            <a:r>
              <a:rPr lang="en-US" sz="1500" dirty="0"/>
              <a:t>Second, e</a:t>
            </a:r>
            <a:r>
              <a:rPr lang="en-US" dirty="0"/>
              <a:t>conomic, political  and ideological institutions comprise the “institutional matrix” of human society.</a:t>
            </a:r>
          </a:p>
          <a:p>
            <a:pPr eaLnBrk="1" hangingPunct="1"/>
            <a:r>
              <a:rPr lang="en-US" dirty="0"/>
              <a:t>Third, </a:t>
            </a:r>
            <a:r>
              <a:rPr lang="en-GB" dirty="0"/>
              <a:t>historical observations and empirical research as well as mathematical modelling and a broad philosophical approach provide a ground for our hypothesis that two particular types of institutional matrices can be identified. Namely, we call the two types X-matrices and Y-matrices and compare the unique identities of each one. A</a:t>
            </a:r>
            <a:r>
              <a:rPr lang="en-US" dirty="0"/>
              <a:t>n X-matrix and a Y-matrix differ by the sets of institutions forming them.</a:t>
            </a:r>
            <a:endParaRPr lang="ru-RU" dirty="0"/>
          </a:p>
        </p:txBody>
      </p:sp>
      <p:sp>
        <p:nvSpPr>
          <p:cNvPr id="5" name="Верхний колонтитул 4"/>
          <p:cNvSpPr>
            <a:spLocks noGrp="1"/>
          </p:cNvSpPr>
          <p:nvPr>
            <p:ph type="hdr" sz="quarter" idx="10"/>
          </p:nvPr>
        </p:nvSpPr>
        <p:spPr/>
        <p:txBody>
          <a:bodyPr/>
          <a:lstStyle/>
          <a:p>
            <a:r>
              <a:rPr lang="en-US"/>
              <a:t>Institute of Economisc, Moscow, Russia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60F9AEF3-0EBF-477F-BCC3-FE6EC7AA3A3F}" type="slidenum">
              <a:rPr lang="ru-RU"/>
              <a:pPr/>
              <a:t>18</a:t>
            </a:fld>
            <a:endParaRPr lang="ru-RU"/>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a:t>So, the X-matrix is formed by the following basic institutions:</a:t>
            </a:r>
          </a:p>
          <a:p>
            <a:pPr eaLnBrk="1" hangingPunct="1"/>
            <a:r>
              <a:rPr lang="en-US" dirty="0"/>
              <a:t>in the economic sphere these are </a:t>
            </a:r>
            <a:r>
              <a:rPr lang="en-US" i="1" dirty="0"/>
              <a:t>redistributive economy institutions </a:t>
            </a:r>
            <a:r>
              <a:rPr lang="en-US" dirty="0"/>
              <a:t>(Karl Polanyi has introduced this term).</a:t>
            </a:r>
            <a:r>
              <a:rPr lang="en-US" i="1" dirty="0"/>
              <a:t> </a:t>
            </a:r>
            <a:r>
              <a:rPr lang="en-US" dirty="0"/>
              <a:t>Redistribution means that the Center mediates the movement of goods and services, as well as the rights for their production and use; </a:t>
            </a:r>
            <a:endParaRPr lang="ru-RU" dirty="0"/>
          </a:p>
          <a:p>
            <a:pPr eaLnBrk="1" hangingPunct="1"/>
            <a:r>
              <a:rPr lang="en-US" dirty="0"/>
              <a:t>in the political sphere they correspond to </a:t>
            </a:r>
            <a:r>
              <a:rPr lang="en-US" i="1" dirty="0"/>
              <a:t>institutions of unitary-centralized political order</a:t>
            </a:r>
            <a:r>
              <a:rPr lang="en-US" dirty="0"/>
              <a:t>; </a:t>
            </a:r>
            <a:endParaRPr lang="ru-RU" dirty="0"/>
          </a:p>
          <a:p>
            <a:pPr eaLnBrk="1" hangingPunct="1"/>
            <a:r>
              <a:rPr lang="en-US" dirty="0"/>
              <a:t>in the ideological sphere the </a:t>
            </a:r>
            <a:r>
              <a:rPr lang="en-US" i="1" dirty="0"/>
              <a:t>communitarian ideology </a:t>
            </a:r>
            <a:r>
              <a:rPr lang="en-US" dirty="0"/>
              <a:t>dominates. It is expressed in the idea of priority of collective, public values over individual ones. We is over Me.</a:t>
            </a:r>
            <a:endParaRPr lang="ru-RU" dirty="0"/>
          </a:p>
          <a:p>
            <a:pPr eaLnBrk="1" hangingPunct="1"/>
            <a:endParaRPr lang="ru-RU" dirty="0"/>
          </a:p>
          <a:p>
            <a:pPr eaLnBrk="1" hangingPunct="1"/>
            <a:r>
              <a:rPr lang="en-US" dirty="0"/>
              <a:t>Different basic institutions are connected in the Y-matrix:</a:t>
            </a:r>
          </a:p>
          <a:p>
            <a:pPr eaLnBrk="1" hangingPunct="1"/>
            <a:r>
              <a:rPr lang="en-US" dirty="0"/>
              <a:t>in the economic sphere these are </a:t>
            </a:r>
            <a:r>
              <a:rPr lang="en-US" i="1" dirty="0"/>
              <a:t>institutions of market economy</a:t>
            </a:r>
            <a:r>
              <a:rPr lang="en-US" dirty="0"/>
              <a:t>; </a:t>
            </a:r>
            <a:endParaRPr lang="ru-RU" dirty="0"/>
          </a:p>
          <a:p>
            <a:pPr eaLnBrk="1" hangingPunct="1"/>
            <a:r>
              <a:rPr lang="en-US" dirty="0"/>
              <a:t>in the political sphere they correspond to </a:t>
            </a:r>
            <a:r>
              <a:rPr lang="en-US" i="1" dirty="0"/>
              <a:t>institutions of federative political order</a:t>
            </a:r>
            <a:r>
              <a:rPr lang="en-US" dirty="0"/>
              <a:t>;</a:t>
            </a:r>
            <a:endParaRPr lang="ru-RU"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Respectively, </a:t>
            </a:r>
            <a:r>
              <a:rPr lang="en-US" i="1" dirty="0"/>
              <a:t>the ideology of </a:t>
            </a:r>
            <a:r>
              <a:rPr lang="en-US" i="1" dirty="0" err="1"/>
              <a:t>subsidiarity</a:t>
            </a:r>
            <a:r>
              <a:rPr lang="en-US" dirty="0"/>
              <a:t> dominates. What is the essence of </a:t>
            </a:r>
            <a:r>
              <a:rPr lang="en-US" dirty="0" err="1"/>
              <a:t>subsidiarity</a:t>
            </a:r>
            <a:r>
              <a:rPr lang="en-US" dirty="0"/>
              <a:t> idea? It proclaims the  subsidiary, subordinated character of collective values to individual ones. In this case Me or I  is over We. </a:t>
            </a:r>
            <a:endParaRPr lang="ru-RU"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You can see that X-matrix  looks like pure </a:t>
            </a:r>
            <a:r>
              <a:rPr lang="en-US" sz="1200" kern="1200" dirty="0">
                <a:solidFill>
                  <a:schemeClr val="tx1"/>
                </a:solidFill>
                <a:latin typeface="Arial" charset="0"/>
                <a:ea typeface="Arial" charset="0"/>
                <a:cs typeface="Arial" charset="0"/>
              </a:rPr>
              <a:t>WITT-society ("We're In This Together”) and Y-matrix </a:t>
            </a:r>
            <a:r>
              <a:rPr lang="en-US" dirty="0"/>
              <a:t>looks like pure YOYO- society (“You’re On Your Own”).</a:t>
            </a:r>
          </a:p>
          <a:p>
            <a:pPr eaLnBrk="1" hangingPunct="1"/>
            <a:endParaRPr lang="en-US" dirty="0"/>
          </a:p>
          <a:p>
            <a:pPr eaLnBrk="1" hangingPunct="1"/>
            <a:r>
              <a:rPr lang="en-US" dirty="0"/>
              <a:t>There is a bunch or set of institutions in economic, political and ideological spheres for each matrix. We won’t consider these institutions in details due to shortage of time. Therefore I skip the next three slides.</a:t>
            </a:r>
            <a:endParaRPr lang="ru-RU" dirty="0"/>
          </a:p>
          <a:p>
            <a:pPr eaLnBrk="1" hangingPunct="1"/>
            <a:endParaRPr lang="ru-R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dirty="0"/>
              <a:t>Our hypothesis is that the institutional structure of each society can be presented as a combination of these two basic institutional matrices. In some societies the X-matrix institutions prevail, while Y-institutions help them. We assume that it is true for Russia, China, India  and most Asian, Latin American, and some other countries.</a:t>
            </a:r>
          </a:p>
          <a:p>
            <a:pPr eaLnBrk="1" hangingPunct="1"/>
            <a:r>
              <a:rPr lang="en-US" dirty="0"/>
              <a:t>At the same time in other societies the Y-matrix institutions predominates, whereas the X-matrix institutions are complementary and additional, as, for example, in most countries of Europe and western offshoots including  the USA.</a:t>
            </a:r>
          </a:p>
          <a:p>
            <a:pPr eaLnBrk="1" hangingPunct="1"/>
            <a:r>
              <a:rPr lang="en-US" dirty="0"/>
              <a:t>We suppose that the main task of social and economic policy in each country is to support the optimal combination of predominant and complementary institutions. For example,  the economic policy has to find the best proportion between market and redistributive institutions as well as forms of their modernization. </a:t>
            </a:r>
            <a:endParaRPr lang="ru-RU" dirty="0"/>
          </a:p>
        </p:txBody>
      </p:sp>
      <p:sp>
        <p:nvSpPr>
          <p:cNvPr id="5" name="Верхний колонтитул 4"/>
          <p:cNvSpPr>
            <a:spLocks noGrp="1"/>
          </p:cNvSpPr>
          <p:nvPr>
            <p:ph type="hdr" sz="quarter" idx="10"/>
          </p:nvPr>
        </p:nvSpPr>
        <p:spPr/>
        <p:txBody>
          <a:bodyPr/>
          <a:lstStyle/>
          <a:p>
            <a:r>
              <a:rPr lang="en-US"/>
              <a:t>Institute of Economisc, Moscow, Russia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9A282F36-6D7C-4553-90DB-C2FD79147E62}" type="datetime1">
              <a:rPr lang="en-US" smtClean="0"/>
              <a:t>7/14/2019</a:t>
            </a:fld>
            <a:endParaRPr lang="ru-RU"/>
          </a:p>
        </p:txBody>
      </p:sp>
      <p:sp>
        <p:nvSpPr>
          <p:cNvPr id="5" name="Нижний колонтитул 4"/>
          <p:cNvSpPr>
            <a:spLocks noGrp="1"/>
          </p:cNvSpPr>
          <p:nvPr>
            <p:ph type="ftr" sz="quarter" idx="11"/>
          </p:nvPr>
        </p:nvSpPr>
        <p:spPr/>
        <p:txBody>
          <a:bodyPr/>
          <a:lstStyle/>
          <a:p>
            <a:r>
              <a:rPr lang="en-GB"/>
              <a:t>WINIR 2018, Hong Kong, China</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D6AA790-5493-4A17-B241-C238AB442554}" type="datetime1">
              <a:rPr lang="en-US" smtClean="0"/>
              <a:t>7/14/2019</a:t>
            </a:fld>
            <a:endParaRPr lang="ru-RU"/>
          </a:p>
        </p:txBody>
      </p:sp>
      <p:sp>
        <p:nvSpPr>
          <p:cNvPr id="5" name="Нижний колонтитул 4"/>
          <p:cNvSpPr>
            <a:spLocks noGrp="1"/>
          </p:cNvSpPr>
          <p:nvPr>
            <p:ph type="ftr" sz="quarter" idx="11"/>
          </p:nvPr>
        </p:nvSpPr>
        <p:spPr/>
        <p:txBody>
          <a:bodyPr/>
          <a:lstStyle/>
          <a:p>
            <a:r>
              <a:rPr lang="en-GB"/>
              <a:t>WINIR 2018, Hong Kong, China</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74396BD-E09A-46BF-A58E-3ABEEDFCA118}" type="datetime1">
              <a:rPr lang="en-US" smtClean="0"/>
              <a:t>7/14/2019</a:t>
            </a:fld>
            <a:endParaRPr lang="ru-RU"/>
          </a:p>
        </p:txBody>
      </p:sp>
      <p:sp>
        <p:nvSpPr>
          <p:cNvPr id="5" name="Нижний колонтитул 4"/>
          <p:cNvSpPr>
            <a:spLocks noGrp="1"/>
          </p:cNvSpPr>
          <p:nvPr>
            <p:ph type="ftr" sz="quarter" idx="11"/>
          </p:nvPr>
        </p:nvSpPr>
        <p:spPr/>
        <p:txBody>
          <a:bodyPr/>
          <a:lstStyle/>
          <a:p>
            <a:r>
              <a:rPr lang="en-GB"/>
              <a:t>WINIR 2018, Hong Kong, China</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Титульный слайд с рисунком">
    <p:spTree>
      <p:nvGrpSpPr>
        <p:cNvPr id="1" name=""/>
        <p:cNvGrpSpPr/>
        <p:nvPr/>
      </p:nvGrpSpPr>
      <p:grpSpPr>
        <a:xfrm>
          <a:off x="0" y="0"/>
          <a:ext cx="0" cy="0"/>
          <a:chOff x="0" y="0"/>
          <a:chExt cx="0" cy="0"/>
        </a:xfrm>
      </p:grpSpPr>
      <p:sp>
        <p:nvSpPr>
          <p:cNvPr id="7" name="Rectangle 6"/>
          <p:cNvSpPr/>
          <p:nvPr/>
        </p:nvSpPr>
        <p:spPr>
          <a:xfrm>
            <a:off x="3186953" y="201216"/>
            <a:ext cx="5669280" cy="19202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ctrTitle"/>
          </p:nvPr>
        </p:nvSpPr>
        <p:spPr>
          <a:xfrm>
            <a:off x="3200400" y="3128962"/>
            <a:ext cx="5457919" cy="814388"/>
          </a:xfrm>
        </p:spPr>
        <p:txBody>
          <a:bodyPr>
            <a:normAutofit/>
          </a:bodyPr>
          <a:lstStyle>
            <a:lvl1pPr>
              <a:defRPr sz="3450"/>
            </a:lvl1pPr>
          </a:lstStyle>
          <a:p>
            <a:r>
              <a:rPr lang="ru-RU"/>
              <a:t>Образец заголовка</a:t>
            </a:r>
            <a:endParaRPr/>
          </a:p>
        </p:txBody>
      </p:sp>
      <p:sp>
        <p:nvSpPr>
          <p:cNvPr id="3" name="Subtitle 2"/>
          <p:cNvSpPr>
            <a:spLocks noGrp="1"/>
          </p:cNvSpPr>
          <p:nvPr>
            <p:ph type="subTitle" idx="1"/>
          </p:nvPr>
        </p:nvSpPr>
        <p:spPr>
          <a:xfrm>
            <a:off x="3200401" y="3943349"/>
            <a:ext cx="5457918" cy="463924"/>
          </a:xfrm>
        </p:spPr>
        <p:txBody>
          <a:bodyPr>
            <a:normAutofit/>
          </a:bodyPr>
          <a:lstStyle>
            <a:lvl1pPr marL="0" indent="0" algn="l">
              <a:spcBef>
                <a:spcPct val="0"/>
              </a:spcBef>
              <a:buNone/>
              <a:defRPr sz="1200">
                <a:solidFill>
                  <a:schemeClr val="tx2"/>
                </a:solidFill>
              </a:defRPr>
            </a:lvl1pPr>
            <a:lvl2pPr marL="342900" indent="0" algn="ctr">
              <a:spcBef>
                <a:spcPct val="0"/>
              </a:spcBef>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ru-RU"/>
              <a:t>Образец подзаголовка</a:t>
            </a:r>
            <a:endParaRPr dirty="0"/>
          </a:p>
        </p:txBody>
      </p:sp>
      <p:sp>
        <p:nvSpPr>
          <p:cNvPr id="4" name="Date Placeholder 3"/>
          <p:cNvSpPr>
            <a:spLocks noGrp="1"/>
          </p:cNvSpPr>
          <p:nvPr>
            <p:ph type="dt" sz="half" idx="10"/>
          </p:nvPr>
        </p:nvSpPr>
        <p:spPr>
          <a:xfrm>
            <a:off x="3276601" y="292474"/>
            <a:ext cx="5499847" cy="273844"/>
          </a:xfrm>
        </p:spPr>
        <p:txBody>
          <a:bodyPr/>
          <a:lstStyle>
            <a:lvl1pPr>
              <a:defRPr sz="1650" b="0" baseline="0">
                <a:solidFill>
                  <a:schemeClr val="bg1"/>
                </a:solidFill>
              </a:defRPr>
            </a:lvl1pPr>
          </a:lstStyle>
          <a:p>
            <a:fld id="{4F55EDB8-BCCA-486A-AFBD-D5258B128B67}" type="datetime1">
              <a:rPr lang="en-US" smtClean="0"/>
              <a:t>7/14/2019</a:t>
            </a:fld>
            <a:endParaRPr lang="en-US"/>
          </a:p>
        </p:txBody>
      </p:sp>
      <p:sp>
        <p:nvSpPr>
          <p:cNvPr id="5" name="Footer Placeholder 4"/>
          <p:cNvSpPr>
            <a:spLocks noGrp="1"/>
          </p:cNvSpPr>
          <p:nvPr>
            <p:ph type="ftr" sz="quarter" idx="11"/>
          </p:nvPr>
        </p:nvSpPr>
        <p:spPr>
          <a:xfrm>
            <a:off x="3213847" y="4767263"/>
            <a:ext cx="4734112" cy="273844"/>
          </a:xfrm>
        </p:spPr>
        <p:txBody>
          <a:bodyPr/>
          <a:lstStyle/>
          <a:p>
            <a:r>
              <a:rPr lang="en-US"/>
              <a:t>WINIR 2018, Hong Kong, China</a:t>
            </a:r>
          </a:p>
        </p:txBody>
      </p:sp>
      <p:sp>
        <p:nvSpPr>
          <p:cNvPr id="6" name="Slide Number Placeholder 5"/>
          <p:cNvSpPr>
            <a:spLocks noGrp="1"/>
          </p:cNvSpPr>
          <p:nvPr>
            <p:ph type="sldNum" sz="quarter" idx="12"/>
          </p:nvPr>
        </p:nvSpPr>
        <p:spPr>
          <a:xfrm>
            <a:off x="8265459" y="4767263"/>
            <a:ext cx="685800" cy="273844"/>
          </a:xfrm>
        </p:spPr>
        <p:txBody>
          <a:bodyPr vert="horz" lIns="91440" tIns="45720" rIns="91440" bIns="45720" rtlCol="0" anchor="ctr"/>
          <a:lstStyle>
            <a:lvl1pPr marL="0" algn="r" defTabSz="685800" rtl="0" eaLnBrk="1" latinLnBrk="0" hangingPunct="1">
              <a:defRPr sz="825" b="1" kern="1200">
                <a:solidFill>
                  <a:schemeClr val="tx2">
                    <a:lumMod val="60000"/>
                    <a:lumOff val="40000"/>
                  </a:schemeClr>
                </a:solidFill>
                <a:latin typeface="+mn-lt"/>
                <a:ea typeface="+mn-ea"/>
                <a:cs typeface="+mn-cs"/>
              </a:defRPr>
            </a:lvl1pPr>
          </a:lstStyle>
          <a:p>
            <a:fld id="{57AF16DE-A0D5-4438-950F-5B1E159C2C28}" type="slidenum">
              <a:rPr lang="en-US" smtClean="0"/>
              <a:pPr/>
              <a:t>‹#›</a:t>
            </a:fld>
            <a:endParaRPr lang="en-US"/>
          </a:p>
        </p:txBody>
      </p:sp>
      <p:sp>
        <p:nvSpPr>
          <p:cNvPr id="9" name="Picture Placeholder 8"/>
          <p:cNvSpPr>
            <a:spLocks noGrp="1"/>
          </p:cNvSpPr>
          <p:nvPr>
            <p:ph type="pic" sz="quarter" idx="13"/>
          </p:nvPr>
        </p:nvSpPr>
        <p:spPr>
          <a:xfrm>
            <a:off x="3200401" y="2158253"/>
            <a:ext cx="5646867" cy="960120"/>
          </a:xfrm>
        </p:spPr>
        <p:txBody>
          <a:bodyPr/>
          <a:lstStyle>
            <a:lvl1pPr>
              <a:buNone/>
              <a:defRPr/>
            </a:lvl1pPr>
          </a:lstStyle>
          <a:p>
            <a:r>
              <a:rPr lang="ru-RU"/>
              <a:t>Чтобы добавить рисунок, перетащите его на заполнитель или щелкните значок</a:t>
            </a:r>
            <a:endParaRPr/>
          </a:p>
        </p:txBody>
      </p:sp>
      <p:sp>
        <p:nvSpPr>
          <p:cNvPr id="10" name="Rectangle 9"/>
          <p:cNvSpPr/>
          <p:nvPr/>
        </p:nvSpPr>
        <p:spPr>
          <a:xfrm>
            <a:off x="268940" y="201216"/>
            <a:ext cx="182880" cy="2915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Tree>
    <p:extLst>
      <p:ext uri="{BB962C8B-B14F-4D97-AF65-F5344CB8AC3E}">
        <p14:creationId xmlns:p14="http://schemas.microsoft.com/office/powerpoint/2010/main" val="2421457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Заголовок, объект и рисунок">
    <p:spTree>
      <p:nvGrpSpPr>
        <p:cNvPr id="1" name=""/>
        <p:cNvGrpSpPr/>
        <p:nvPr/>
      </p:nvGrpSpPr>
      <p:grpSpPr>
        <a:xfrm>
          <a:off x="0" y="0"/>
          <a:ext cx="0" cy="0"/>
          <a:chOff x="0" y="0"/>
          <a:chExt cx="0" cy="0"/>
        </a:xfrm>
      </p:grpSpPr>
      <p:sp>
        <p:nvSpPr>
          <p:cNvPr id="7" name="Rectangle 6"/>
          <p:cNvSpPr/>
          <p:nvPr/>
        </p:nvSpPr>
        <p:spPr>
          <a:xfrm>
            <a:off x="269875" y="201216"/>
            <a:ext cx="1645920" cy="123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title"/>
          </p:nvPr>
        </p:nvSpPr>
        <p:spPr>
          <a:xfrm>
            <a:off x="2178424" y="685800"/>
            <a:ext cx="6508377" cy="857250"/>
          </a:xfrm>
        </p:spPr>
        <p:txBody>
          <a:bodyPr/>
          <a:lstStyle/>
          <a:p>
            <a:r>
              <a:rPr lang="ru-RU"/>
              <a:t>Образец заголовка</a:t>
            </a:r>
            <a:endParaRPr/>
          </a:p>
        </p:txBody>
      </p:sp>
      <p:sp>
        <p:nvSpPr>
          <p:cNvPr id="3" name="Content Placeholder 2"/>
          <p:cNvSpPr>
            <a:spLocks noGrp="1"/>
          </p:cNvSpPr>
          <p:nvPr>
            <p:ph idx="1"/>
          </p:nvPr>
        </p:nvSpPr>
        <p:spPr>
          <a:xfrm>
            <a:off x="2178424" y="1657351"/>
            <a:ext cx="6508377" cy="2937272"/>
          </a:xfrm>
        </p:spPr>
        <p:txBody>
          <a:bodyPr/>
          <a:lstStyle>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dirty="0"/>
          </a:p>
        </p:txBody>
      </p:sp>
      <p:sp>
        <p:nvSpPr>
          <p:cNvPr id="4" name="Date Placeholder 3"/>
          <p:cNvSpPr>
            <a:spLocks noGrp="1"/>
          </p:cNvSpPr>
          <p:nvPr>
            <p:ph type="dt" sz="half" idx="10"/>
          </p:nvPr>
        </p:nvSpPr>
        <p:spPr>
          <a:xfrm>
            <a:off x="7212106" y="4767263"/>
            <a:ext cx="1752600" cy="273844"/>
          </a:xfrm>
        </p:spPr>
        <p:txBody>
          <a:bodyPr/>
          <a:lstStyle/>
          <a:p>
            <a:fld id="{3F893588-C700-4470-B581-505D7EC3E624}" type="datetime1">
              <a:rPr lang="en-US" smtClean="0"/>
              <a:t>7/14/2019</a:t>
            </a:fld>
            <a:endParaRPr lang="en-US"/>
          </a:p>
        </p:txBody>
      </p:sp>
      <p:sp>
        <p:nvSpPr>
          <p:cNvPr id="5" name="Footer Placeholder 4"/>
          <p:cNvSpPr>
            <a:spLocks noGrp="1"/>
          </p:cNvSpPr>
          <p:nvPr>
            <p:ph type="ftr" sz="quarter" idx="11"/>
          </p:nvPr>
        </p:nvSpPr>
        <p:spPr>
          <a:xfrm>
            <a:off x="2178423" y="4767263"/>
            <a:ext cx="4926852" cy="273844"/>
          </a:xfrm>
        </p:spPr>
        <p:txBody>
          <a:bodyPr/>
          <a:lstStyle/>
          <a:p>
            <a:r>
              <a:rPr lang="en-US"/>
              <a:t>WINIR 2018, Hong Kong, China</a:t>
            </a:r>
          </a:p>
        </p:txBody>
      </p:sp>
      <p:sp>
        <p:nvSpPr>
          <p:cNvPr id="6" name="Slide Number Placeholder 5"/>
          <p:cNvSpPr>
            <a:spLocks noGrp="1"/>
          </p:cNvSpPr>
          <p:nvPr>
            <p:ph type="sldNum" sz="quarter" idx="12"/>
          </p:nvPr>
        </p:nvSpPr>
        <p:spPr>
          <a:xfrm>
            <a:off x="331694" y="270762"/>
            <a:ext cx="506506" cy="273844"/>
          </a:xfrm>
        </p:spPr>
        <p:txBody>
          <a:bodyPr/>
          <a:lstStyle/>
          <a:p>
            <a:fld id="{57AF16DE-A0D5-4438-950F-5B1E159C2C28}" type="slidenum">
              <a:rPr lang="en-US" smtClean="0"/>
              <a:pPr/>
              <a:t>‹#›</a:t>
            </a:fld>
            <a:endParaRPr lang="en-US"/>
          </a:p>
        </p:txBody>
      </p:sp>
      <p:sp>
        <p:nvSpPr>
          <p:cNvPr id="9" name="Picture Placeholder 8"/>
          <p:cNvSpPr>
            <a:spLocks noGrp="1"/>
          </p:cNvSpPr>
          <p:nvPr>
            <p:ph type="pic" sz="quarter" idx="13"/>
          </p:nvPr>
        </p:nvSpPr>
        <p:spPr>
          <a:xfrm>
            <a:off x="269875" y="1482539"/>
            <a:ext cx="1645920" cy="3469341"/>
          </a:xfrm>
        </p:spPr>
        <p:txBody>
          <a:bodyPr/>
          <a:lstStyle>
            <a:lvl1pPr>
              <a:buNone/>
              <a:defRPr/>
            </a:lvl1pPr>
          </a:lstStyle>
          <a:p>
            <a:r>
              <a:rPr lang="ru-RU"/>
              <a:t>Чтобы добавить рисунок, перетащите его на заполнитель или щелкните значок</a:t>
            </a:r>
            <a:endParaRPr/>
          </a:p>
        </p:txBody>
      </p:sp>
    </p:spTree>
    <p:extLst>
      <p:ext uri="{BB962C8B-B14F-4D97-AF65-F5344CB8AC3E}">
        <p14:creationId xmlns:p14="http://schemas.microsoft.com/office/powerpoint/2010/main" val="482208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Раздел с рисунком">
    <p:spTree>
      <p:nvGrpSpPr>
        <p:cNvPr id="1" name=""/>
        <p:cNvGrpSpPr/>
        <p:nvPr/>
      </p:nvGrpSpPr>
      <p:grpSpPr>
        <a:xfrm>
          <a:off x="0" y="0"/>
          <a:ext cx="0" cy="0"/>
          <a:chOff x="0" y="0"/>
          <a:chExt cx="0" cy="0"/>
        </a:xfrm>
      </p:grpSpPr>
      <p:sp>
        <p:nvSpPr>
          <p:cNvPr id="7" name="Rectangle 6"/>
          <p:cNvSpPr/>
          <p:nvPr/>
        </p:nvSpPr>
        <p:spPr>
          <a:xfrm>
            <a:off x="269875" y="3580279"/>
            <a:ext cx="2971800" cy="13834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title"/>
          </p:nvPr>
        </p:nvSpPr>
        <p:spPr>
          <a:xfrm>
            <a:off x="3720354" y="2571751"/>
            <a:ext cx="4966446" cy="1048871"/>
          </a:xfrm>
        </p:spPr>
        <p:txBody>
          <a:bodyPr anchor="b" anchorCtr="0"/>
          <a:lstStyle>
            <a:lvl1pPr algn="r">
              <a:defRPr sz="3450" b="0" cap="none" baseline="0"/>
            </a:lvl1pPr>
          </a:lstStyle>
          <a:p>
            <a:r>
              <a:rPr lang="ru-RU"/>
              <a:t>Образец заголовка</a:t>
            </a:r>
            <a:endParaRPr/>
          </a:p>
        </p:txBody>
      </p:sp>
      <p:sp>
        <p:nvSpPr>
          <p:cNvPr id="3" name="Text Placeholder 2"/>
          <p:cNvSpPr>
            <a:spLocks noGrp="1"/>
          </p:cNvSpPr>
          <p:nvPr>
            <p:ph type="body" idx="1"/>
          </p:nvPr>
        </p:nvSpPr>
        <p:spPr>
          <a:xfrm>
            <a:off x="3720354" y="3618310"/>
            <a:ext cx="4966446" cy="990600"/>
          </a:xfrm>
        </p:spPr>
        <p:txBody>
          <a:bodyPr anchor="t" anchorCtr="0">
            <a:normAutofit/>
          </a:bodyPr>
          <a:lstStyle>
            <a:lvl1pPr marL="0" indent="0" algn="r">
              <a:spcBef>
                <a:spcPts val="0"/>
              </a:spcBef>
              <a:buNone/>
              <a:defRPr sz="12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6" name="Slide Number Placeholder 5"/>
          <p:cNvSpPr>
            <a:spLocks noGrp="1"/>
          </p:cNvSpPr>
          <p:nvPr>
            <p:ph type="sldNum" sz="quarter" idx="12"/>
          </p:nvPr>
        </p:nvSpPr>
        <p:spPr>
          <a:xfrm>
            <a:off x="351212" y="4578724"/>
            <a:ext cx="506506" cy="273844"/>
          </a:xfrm>
        </p:spPr>
        <p:txBody>
          <a:bodyPr/>
          <a:lstStyle/>
          <a:p>
            <a:fld id="{57AF16DE-A0D5-4438-950F-5B1E159C2C28}" type="slidenum">
              <a:rPr lang="en-US" smtClean="0"/>
              <a:pPr/>
              <a:t>‹#›</a:t>
            </a:fld>
            <a:endParaRPr lang="en-US"/>
          </a:p>
        </p:txBody>
      </p:sp>
      <p:sp>
        <p:nvSpPr>
          <p:cNvPr id="9" name="Picture Placeholder 8"/>
          <p:cNvSpPr>
            <a:spLocks noGrp="1"/>
          </p:cNvSpPr>
          <p:nvPr>
            <p:ph type="pic" sz="quarter" idx="13"/>
          </p:nvPr>
        </p:nvSpPr>
        <p:spPr>
          <a:xfrm>
            <a:off x="269874" y="201216"/>
            <a:ext cx="2971800" cy="3328988"/>
          </a:xfrm>
        </p:spPr>
        <p:txBody>
          <a:bodyPr/>
          <a:lstStyle>
            <a:lvl1pPr>
              <a:buNone/>
              <a:defRPr/>
            </a:lvl1pPr>
          </a:lstStyle>
          <a:p>
            <a:r>
              <a:rPr lang="ru-RU"/>
              <a:t>Чтобы добавить рисунок, перетащите его на заполнитель или щелкните значок</a:t>
            </a:r>
            <a:endParaRPr/>
          </a:p>
        </p:txBody>
      </p:sp>
    </p:spTree>
    <p:extLst>
      <p:ext uri="{BB962C8B-B14F-4D97-AF65-F5344CB8AC3E}">
        <p14:creationId xmlns:p14="http://schemas.microsoft.com/office/powerpoint/2010/main" val="877848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sz="half" idx="1"/>
          </p:nvPr>
        </p:nvSpPr>
        <p:spPr>
          <a:xfrm>
            <a:off x="457200" y="1200150"/>
            <a:ext cx="8229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53942"/>
            <a:ext cx="8229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fld id="{6A68F079-7359-4D77-AF51-EFD274005C2E}" type="datetime1">
              <a:rPr lang="en-US" smtClean="0"/>
              <a:t>7/14/2019</a:t>
            </a:fld>
            <a:endParaRPr lang="en-US"/>
          </a:p>
        </p:txBody>
      </p:sp>
      <p:sp>
        <p:nvSpPr>
          <p:cNvPr id="6" name="Rectangle 12"/>
          <p:cNvSpPr>
            <a:spLocks noGrp="1" noChangeArrowheads="1"/>
          </p:cNvSpPr>
          <p:nvPr>
            <p:ph type="ftr" sz="quarter" idx="11"/>
          </p:nvPr>
        </p:nvSpPr>
        <p:spPr>
          <a:ln/>
        </p:spPr>
        <p:txBody>
          <a:bodyPr/>
          <a:lstStyle>
            <a:lvl1pPr>
              <a:defRPr/>
            </a:lvl1pPr>
          </a:lstStyle>
          <a:p>
            <a:r>
              <a:rPr lang="en-US"/>
              <a:t>WINIR 2018, Hong Kong, China</a:t>
            </a:r>
            <a:endParaRPr lang="ru-RU"/>
          </a:p>
        </p:txBody>
      </p:sp>
      <p:sp>
        <p:nvSpPr>
          <p:cNvPr id="7" name="Rectangle 13"/>
          <p:cNvSpPr>
            <a:spLocks noGrp="1" noChangeArrowheads="1"/>
          </p:cNvSpPr>
          <p:nvPr>
            <p:ph type="sldNum" sz="quarter" idx="12"/>
          </p:nvPr>
        </p:nvSpPr>
        <p:spPr>
          <a:ln/>
        </p:spPr>
        <p:txBody>
          <a:bodyPr/>
          <a:lstStyle>
            <a:lvl1pPr>
              <a:defRPr/>
            </a:lvl1pPr>
          </a:lstStyle>
          <a:p>
            <a:fld id="{E0BF3FFD-2CA9-4CAF-A496-FC4D677C06AA}" type="slidenum">
              <a:rPr lang="ru-RU"/>
              <a:pPr/>
              <a:t>‹#›</a:t>
            </a:fld>
            <a:endParaRPr lang="ru-RU"/>
          </a:p>
        </p:txBody>
      </p:sp>
    </p:spTree>
    <p:extLst>
      <p:ext uri="{BB962C8B-B14F-4D97-AF65-F5344CB8AC3E}">
        <p14:creationId xmlns:p14="http://schemas.microsoft.com/office/powerpoint/2010/main" val="1312804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EECE794-BFE8-4EFD-8AD5-CE951696D8FA}" type="datetime1">
              <a:rPr lang="en-US" smtClean="0"/>
              <a:t>7/14/2019</a:t>
            </a:fld>
            <a:endParaRPr lang="ru-RU"/>
          </a:p>
        </p:txBody>
      </p:sp>
      <p:sp>
        <p:nvSpPr>
          <p:cNvPr id="5" name="Нижний колонтитул 4"/>
          <p:cNvSpPr>
            <a:spLocks noGrp="1"/>
          </p:cNvSpPr>
          <p:nvPr>
            <p:ph type="ftr" sz="quarter" idx="11"/>
          </p:nvPr>
        </p:nvSpPr>
        <p:spPr/>
        <p:txBody>
          <a:bodyPr/>
          <a:lstStyle/>
          <a:p>
            <a:r>
              <a:rPr lang="en-GB"/>
              <a:t>WINIR 2018, Hong Kong, China</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414A4A64-55E7-4F70-9188-11079C9CAAAF}" type="datetime1">
              <a:rPr lang="en-US" smtClean="0"/>
              <a:t>7/14/2019</a:t>
            </a:fld>
            <a:endParaRPr lang="ru-RU"/>
          </a:p>
        </p:txBody>
      </p:sp>
      <p:sp>
        <p:nvSpPr>
          <p:cNvPr id="5" name="Нижний колонтитул 4"/>
          <p:cNvSpPr>
            <a:spLocks noGrp="1"/>
          </p:cNvSpPr>
          <p:nvPr>
            <p:ph type="ftr" sz="quarter" idx="11"/>
          </p:nvPr>
        </p:nvSpPr>
        <p:spPr/>
        <p:txBody>
          <a:bodyPr/>
          <a:lstStyle/>
          <a:p>
            <a:r>
              <a:rPr lang="en-GB"/>
              <a:t>WINIR 2018, Hong Kong, China</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8995124-DB34-48F6-BA42-3F1827DCDA0C}" type="datetime1">
              <a:rPr lang="en-US" smtClean="0"/>
              <a:t>7/14/2019</a:t>
            </a:fld>
            <a:endParaRPr lang="ru-RU"/>
          </a:p>
        </p:txBody>
      </p:sp>
      <p:sp>
        <p:nvSpPr>
          <p:cNvPr id="6" name="Нижний колонтитул 5"/>
          <p:cNvSpPr>
            <a:spLocks noGrp="1"/>
          </p:cNvSpPr>
          <p:nvPr>
            <p:ph type="ftr" sz="quarter" idx="11"/>
          </p:nvPr>
        </p:nvSpPr>
        <p:spPr/>
        <p:txBody>
          <a:bodyPr/>
          <a:lstStyle/>
          <a:p>
            <a:r>
              <a:rPr lang="en-GB"/>
              <a:t>WINIR 2018, Hong Kong, China</a:t>
            </a:r>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0B105786-A16E-460C-AED0-2049AB3531C8}" type="datetime1">
              <a:rPr lang="en-US" smtClean="0"/>
              <a:t>7/14/2019</a:t>
            </a:fld>
            <a:endParaRPr lang="ru-RU"/>
          </a:p>
        </p:txBody>
      </p:sp>
      <p:sp>
        <p:nvSpPr>
          <p:cNvPr id="8" name="Нижний колонтитул 7"/>
          <p:cNvSpPr>
            <a:spLocks noGrp="1"/>
          </p:cNvSpPr>
          <p:nvPr>
            <p:ph type="ftr" sz="quarter" idx="11"/>
          </p:nvPr>
        </p:nvSpPr>
        <p:spPr/>
        <p:txBody>
          <a:bodyPr/>
          <a:lstStyle/>
          <a:p>
            <a:r>
              <a:rPr lang="en-GB"/>
              <a:t>WINIR 2018, Hong Kong, China</a:t>
            </a:r>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0498F8D2-F104-4948-BFB8-C7EA0607211F}" type="datetime1">
              <a:rPr lang="en-US" smtClean="0"/>
              <a:t>7/14/2019</a:t>
            </a:fld>
            <a:endParaRPr lang="ru-RU"/>
          </a:p>
        </p:txBody>
      </p:sp>
      <p:sp>
        <p:nvSpPr>
          <p:cNvPr id="4" name="Нижний колонтитул 3"/>
          <p:cNvSpPr>
            <a:spLocks noGrp="1"/>
          </p:cNvSpPr>
          <p:nvPr>
            <p:ph type="ftr" sz="quarter" idx="11"/>
          </p:nvPr>
        </p:nvSpPr>
        <p:spPr/>
        <p:txBody>
          <a:bodyPr/>
          <a:lstStyle/>
          <a:p>
            <a:r>
              <a:rPr lang="en-GB"/>
              <a:t>WINIR 2018, Hong Kong, China</a:t>
            </a:r>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B6F99B5-B5E1-4FCA-AA4A-69BC0462C2AF}" type="datetime1">
              <a:rPr lang="en-US" smtClean="0"/>
              <a:t>7/14/2019</a:t>
            </a:fld>
            <a:endParaRPr lang="ru-RU"/>
          </a:p>
        </p:txBody>
      </p:sp>
      <p:sp>
        <p:nvSpPr>
          <p:cNvPr id="3" name="Нижний колонтитул 2"/>
          <p:cNvSpPr>
            <a:spLocks noGrp="1"/>
          </p:cNvSpPr>
          <p:nvPr>
            <p:ph type="ftr" sz="quarter" idx="11"/>
          </p:nvPr>
        </p:nvSpPr>
        <p:spPr/>
        <p:txBody>
          <a:bodyPr/>
          <a:lstStyle/>
          <a:p>
            <a:r>
              <a:rPr lang="en-GB"/>
              <a:t>WINIR 2018, Hong Kong, China</a:t>
            </a:r>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0F0C4BBE-D23A-4E8E-A36A-3F0874638F3A}" type="datetime1">
              <a:rPr lang="en-US" smtClean="0"/>
              <a:t>7/14/2019</a:t>
            </a:fld>
            <a:endParaRPr lang="ru-RU"/>
          </a:p>
        </p:txBody>
      </p:sp>
      <p:sp>
        <p:nvSpPr>
          <p:cNvPr id="6" name="Нижний колонтитул 5"/>
          <p:cNvSpPr>
            <a:spLocks noGrp="1"/>
          </p:cNvSpPr>
          <p:nvPr>
            <p:ph type="ftr" sz="quarter" idx="11"/>
          </p:nvPr>
        </p:nvSpPr>
        <p:spPr/>
        <p:txBody>
          <a:bodyPr/>
          <a:lstStyle/>
          <a:p>
            <a:r>
              <a:rPr lang="en-GB"/>
              <a:t>WINIR 2018, Hong Kong, China</a:t>
            </a:r>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6B2A7F95-16DE-4E97-8BCF-C66B86577CE6}" type="datetime1">
              <a:rPr lang="en-US" smtClean="0"/>
              <a:t>7/14/2019</a:t>
            </a:fld>
            <a:endParaRPr lang="ru-RU"/>
          </a:p>
        </p:txBody>
      </p:sp>
      <p:sp>
        <p:nvSpPr>
          <p:cNvPr id="6" name="Нижний колонтитул 5"/>
          <p:cNvSpPr>
            <a:spLocks noGrp="1"/>
          </p:cNvSpPr>
          <p:nvPr>
            <p:ph type="ftr" sz="quarter" idx="11"/>
          </p:nvPr>
        </p:nvSpPr>
        <p:spPr/>
        <p:txBody>
          <a:bodyPr/>
          <a:lstStyle/>
          <a:p>
            <a:r>
              <a:rPr lang="en-GB"/>
              <a:t>WINIR 2018, Hong Kong, China</a:t>
            </a:r>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D29F8E7-D9BA-43D5-A4C3-DFDDF3DF4AD3}" type="datetime1">
              <a:rPr lang="en-US" smtClean="0"/>
              <a:t>7/14/2019</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WINIR 2018, Hong Kong, China</a:t>
            </a:r>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25.xml.rels><?xml version="1.0" encoding="UTF-8" standalone="yes"?>
<Relationships xmlns="http://schemas.openxmlformats.org/package/2006/relationships"><Relationship Id="rId8" Type="http://schemas.openxmlformats.org/officeDocument/2006/relationships/hyperlink" Target="http://en.wikipedia.org/" TargetMode="External"/><Relationship Id="rId3" Type="http://schemas.openxmlformats.org/officeDocument/2006/relationships/hyperlink" Target="http://www.worldbank.org/" TargetMode="External"/><Relationship Id="rId7" Type="http://schemas.openxmlformats.org/officeDocument/2006/relationships/hyperlink" Target="http://www.indexmundi.com/" TargetMode="External"/><Relationship Id="rId12" Type="http://schemas.openxmlformats.org/officeDocument/2006/relationships/hyperlink" Target="http://minerals.usgs.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faostat3.fao.org/" TargetMode="External"/><Relationship Id="rId11" Type="http://schemas.openxmlformats.org/officeDocument/2006/relationships/hyperlink" Target="http://www.bp.com/" TargetMode="External"/><Relationship Id="rId5" Type="http://schemas.openxmlformats.org/officeDocument/2006/relationships/hyperlink" Target="http://www.gapminder.org/" TargetMode="External"/><Relationship Id="rId10" Type="http://schemas.openxmlformats.org/officeDocument/2006/relationships/hyperlink" Target="http://www.world-nuclear.org/" TargetMode="External"/><Relationship Id="rId4" Type="http://schemas.openxmlformats.org/officeDocument/2006/relationships/hyperlink" Target="http://www.cia.gov/" TargetMode="External"/><Relationship Id="rId9" Type="http://schemas.openxmlformats.org/officeDocument/2006/relationships/hyperlink" Target="http://unstats.un.or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te.sfedu.ru/evjur/data/2019/1/kirdina-chendler.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a:xfrm>
            <a:off x="2830430" y="3943350"/>
            <a:ext cx="6046624" cy="463924"/>
          </a:xfrm>
        </p:spPr>
        <p:txBody>
          <a:bodyPr>
            <a:noAutofit/>
          </a:bodyPr>
          <a:lstStyle/>
          <a:p>
            <a:r>
              <a:rPr lang="en-US" sz="1800" b="1" dirty="0"/>
              <a:t>Svetlana Kirdina-Chandler, </a:t>
            </a:r>
          </a:p>
          <a:p>
            <a:r>
              <a:rPr lang="en-US" sz="1800" b="1" dirty="0"/>
              <a:t>Institute of Economics, Russian Academy of Sciences, Moscow, Russia</a:t>
            </a:r>
            <a:endParaRPr lang="ru-RU" sz="1800" b="1" dirty="0"/>
          </a:p>
          <a:p>
            <a:endParaRPr lang="ru-RU" sz="1800" dirty="0"/>
          </a:p>
        </p:txBody>
      </p:sp>
      <p:sp>
        <p:nvSpPr>
          <p:cNvPr id="5" name="Номер слайда 4"/>
          <p:cNvSpPr>
            <a:spLocks noGrp="1"/>
          </p:cNvSpPr>
          <p:nvPr>
            <p:ph type="sldNum" sz="quarter" idx="12"/>
          </p:nvPr>
        </p:nvSpPr>
        <p:spPr/>
        <p:txBody>
          <a:bodyPr/>
          <a:lstStyle/>
          <a:p>
            <a:fld id="{57AF16DE-A0D5-4438-950F-5B1E159C2C28}" type="slidenum">
              <a:rPr lang="en-US" smtClean="0"/>
              <a:pPr/>
              <a:t>1</a:t>
            </a:fld>
            <a:endParaRPr lang="en-US"/>
          </a:p>
        </p:txBody>
      </p:sp>
      <p:pic>
        <p:nvPicPr>
          <p:cNvPr id="7" name="Рисунок 6" descr="Image result for россия и америка карты"/>
          <p:cNvPicPr>
            <a:picLocks noGrp="1"/>
          </p:cNvPicPr>
          <p:nvPr>
            <p:ph type="pic" sz="quarter" idx="13"/>
          </p:nvPr>
        </p:nvPicPr>
        <p:blipFill>
          <a:blip r:embed="rId2" cstate="print"/>
          <a:srcRect t="35708" b="35708"/>
          <a:stretch>
            <a:fillRect/>
          </a:stretch>
        </p:blipFill>
        <p:spPr bwMode="auto">
          <a:xfrm>
            <a:off x="2830430" y="2355182"/>
            <a:ext cx="6046624" cy="1440704"/>
          </a:xfrm>
          <a:prstGeom prst="rect">
            <a:avLst/>
          </a:prstGeom>
          <a:noFill/>
          <a:ln w="9525">
            <a:noFill/>
            <a:miter lim="800000"/>
            <a:headEnd/>
            <a:tailEnd/>
          </a:ln>
        </p:spPr>
      </p:pic>
      <p:sp>
        <p:nvSpPr>
          <p:cNvPr id="9" name="Прямоугольник 8"/>
          <p:cNvSpPr/>
          <p:nvPr/>
        </p:nvSpPr>
        <p:spPr>
          <a:xfrm>
            <a:off x="3493340" y="255941"/>
            <a:ext cx="5457919" cy="1569660"/>
          </a:xfrm>
          <a:prstGeom prst="rect">
            <a:avLst/>
          </a:prstGeom>
        </p:spPr>
        <p:txBody>
          <a:bodyPr wrap="square">
            <a:spAutoFit/>
          </a:bodyPr>
          <a:lstStyle/>
          <a:p>
            <a:r>
              <a:rPr lang="en-US" b="1" dirty="0"/>
              <a:t> </a:t>
            </a:r>
            <a:endParaRPr lang="ru-RU" sz="2400" dirty="0"/>
          </a:p>
          <a:p>
            <a:r>
              <a:rPr lang="en-US" sz="2600" b="1" dirty="0"/>
              <a:t>WESTERN AND NON-WESTERN INSTITUTIONAL MODELS                                                IN TIME AND GEOGRAPHICAL SPACE</a:t>
            </a:r>
            <a:endParaRPr lang="ru-RU" sz="2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7E7B0B-5F7F-4B57-ABF2-DFE45B998674}"/>
              </a:ext>
            </a:extLst>
          </p:cNvPr>
          <p:cNvSpPr>
            <a:spLocks noGrp="1"/>
          </p:cNvSpPr>
          <p:nvPr>
            <p:ph type="title"/>
          </p:nvPr>
        </p:nvSpPr>
        <p:spPr/>
        <p:txBody>
          <a:bodyPr>
            <a:normAutofit fontScale="90000"/>
          </a:bodyPr>
          <a:lstStyle/>
          <a:p>
            <a:r>
              <a:rPr lang="en-US" b="1" dirty="0">
                <a:solidFill>
                  <a:prstClr val="black"/>
                </a:solidFill>
              </a:rPr>
              <a:t>Political Economy of Socialism </a:t>
            </a:r>
            <a:r>
              <a:rPr lang="en-US" dirty="0">
                <a:solidFill>
                  <a:prstClr val="black"/>
                </a:solidFill>
              </a:rPr>
              <a:t>cont.  </a:t>
            </a:r>
            <a:endParaRPr lang="ru-RU" dirty="0"/>
          </a:p>
        </p:txBody>
      </p:sp>
      <p:sp>
        <p:nvSpPr>
          <p:cNvPr id="3" name="Объект 2">
            <a:extLst>
              <a:ext uri="{FF2B5EF4-FFF2-40B4-BE49-F238E27FC236}">
                <a16:creationId xmlns:a16="http://schemas.microsoft.com/office/drawing/2014/main" id="{9C030B3B-C0A4-479D-849B-AF4E0E22ADA5}"/>
              </a:ext>
            </a:extLst>
          </p:cNvPr>
          <p:cNvSpPr>
            <a:spLocks noGrp="1"/>
          </p:cNvSpPr>
          <p:nvPr>
            <p:ph idx="1"/>
          </p:nvPr>
        </p:nvSpPr>
        <p:spPr/>
        <p:txBody>
          <a:bodyPr>
            <a:normAutofit lnSpcReduction="10000"/>
          </a:bodyPr>
          <a:lstStyle/>
          <a:p>
            <a:r>
              <a:rPr lang="en-US" b="1" dirty="0">
                <a:solidFill>
                  <a:srgbClr val="FF0000"/>
                </a:solidFill>
              </a:rPr>
              <a:t>The political economy of socialism </a:t>
            </a:r>
            <a:r>
              <a:rPr lang="en-US" b="1" dirty="0">
                <a:solidFill>
                  <a:srgbClr val="FF0000"/>
                </a:solidFill>
                <a:ea typeface="Calibri" pitchFamily="34" charset="0"/>
              </a:rPr>
              <a:t>(~1930-1991</a:t>
            </a:r>
            <a:r>
              <a:rPr lang="en-US" b="1" dirty="0">
                <a:solidFill>
                  <a:srgbClr val="FF0000"/>
                </a:solidFill>
              </a:rPr>
              <a:t>): </a:t>
            </a:r>
            <a:r>
              <a:rPr lang="en-US" dirty="0">
                <a:solidFill>
                  <a:srgbClr val="FF0000"/>
                </a:solidFill>
              </a:rPr>
              <a:t>capitalistic and socialistic societies</a:t>
            </a:r>
          </a:p>
          <a:p>
            <a:r>
              <a:rPr lang="en-US" b="1" dirty="0">
                <a:solidFill>
                  <a:srgbClr val="FF0000"/>
                </a:solidFill>
              </a:rPr>
              <a:t>Janos </a:t>
            </a:r>
            <a:r>
              <a:rPr lang="en-US" b="1" dirty="0" err="1">
                <a:solidFill>
                  <a:srgbClr val="FF0000"/>
                </a:solidFill>
              </a:rPr>
              <a:t>Kornai</a:t>
            </a:r>
            <a:r>
              <a:rPr lang="en-US" b="1" dirty="0">
                <a:solidFill>
                  <a:srgbClr val="FF0000"/>
                </a:solidFill>
              </a:rPr>
              <a:t> (1928- )</a:t>
            </a:r>
            <a:r>
              <a:rPr lang="en-US" dirty="0">
                <a:solidFill>
                  <a:srgbClr val="FF0000"/>
                </a:solidFill>
              </a:rPr>
              <a:t>: “soft” (under socialism) or  “hard” (under capitalism) budget constraints  </a:t>
            </a:r>
            <a:r>
              <a:rPr lang="en-US" dirty="0"/>
              <a:t>( </a:t>
            </a:r>
            <a:r>
              <a:rPr lang="en-US" i="1" dirty="0"/>
              <a:t>Resource-Constrained versus Demand-Constrained Systems // </a:t>
            </a:r>
            <a:r>
              <a:rPr lang="en-US" i="1" dirty="0" err="1"/>
              <a:t>Econometrica</a:t>
            </a:r>
            <a:r>
              <a:rPr lang="en-US" i="1" dirty="0"/>
              <a:t>.</a:t>
            </a:r>
            <a:r>
              <a:rPr lang="en-US" dirty="0"/>
              <a:t> July 1979. № 47, 4). </a:t>
            </a:r>
            <a:endParaRPr lang="ru-RU" dirty="0"/>
          </a:p>
        </p:txBody>
      </p:sp>
      <p:sp>
        <p:nvSpPr>
          <p:cNvPr id="5" name="Номер слайда 4">
            <a:extLst>
              <a:ext uri="{FF2B5EF4-FFF2-40B4-BE49-F238E27FC236}">
                <a16:creationId xmlns:a16="http://schemas.microsoft.com/office/drawing/2014/main" id="{01F243BF-EDC7-46F1-806A-C6AC8080B3FB}"/>
              </a:ext>
            </a:extLst>
          </p:cNvPr>
          <p:cNvSpPr>
            <a:spLocks noGrp="1"/>
          </p:cNvSpPr>
          <p:nvPr>
            <p:ph type="sldNum" sz="quarter" idx="12"/>
          </p:nvPr>
        </p:nvSpPr>
        <p:spPr/>
        <p:txBody>
          <a:bodyPr/>
          <a:lstStyle/>
          <a:p>
            <a:fld id="{725C68B6-61C2-468F-89AB-4B9F7531AA68}" type="slidenum">
              <a:rPr lang="ru-RU" smtClean="0"/>
              <a:pPr/>
              <a:t>10</a:t>
            </a:fld>
            <a:endParaRPr lang="ru-RU"/>
          </a:p>
        </p:txBody>
      </p:sp>
    </p:spTree>
    <p:extLst>
      <p:ext uri="{BB962C8B-B14F-4D97-AF65-F5344CB8AC3E}">
        <p14:creationId xmlns:p14="http://schemas.microsoft.com/office/powerpoint/2010/main" val="1345531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412F8C-6105-4B78-B31D-7AD04FE535E2}"/>
              </a:ext>
            </a:extLst>
          </p:cNvPr>
          <p:cNvSpPr>
            <a:spLocks noGrp="1"/>
          </p:cNvSpPr>
          <p:nvPr>
            <p:ph type="title"/>
          </p:nvPr>
        </p:nvSpPr>
        <p:spPr>
          <a:xfrm>
            <a:off x="477078" y="205979"/>
            <a:ext cx="8487409" cy="857250"/>
          </a:xfrm>
        </p:spPr>
        <p:txBody>
          <a:bodyPr>
            <a:normAutofit fontScale="90000"/>
          </a:bodyPr>
          <a:lstStyle/>
          <a:p>
            <a:r>
              <a:rPr lang="en-US" b="1" dirty="0"/>
              <a:t>Modern Concepts beyond Mainstream</a:t>
            </a:r>
            <a:endParaRPr lang="ru-RU" b="1" dirty="0"/>
          </a:p>
        </p:txBody>
      </p:sp>
      <p:sp>
        <p:nvSpPr>
          <p:cNvPr id="3" name="Текст 2">
            <a:extLst>
              <a:ext uri="{FF2B5EF4-FFF2-40B4-BE49-F238E27FC236}">
                <a16:creationId xmlns:a16="http://schemas.microsoft.com/office/drawing/2014/main" id="{893B5B2C-9D92-4446-BAF2-D6A38FC5FB42}"/>
              </a:ext>
            </a:extLst>
          </p:cNvPr>
          <p:cNvSpPr>
            <a:spLocks noGrp="1"/>
          </p:cNvSpPr>
          <p:nvPr>
            <p:ph type="body" idx="1"/>
          </p:nvPr>
        </p:nvSpPr>
        <p:spPr>
          <a:xfrm>
            <a:off x="457199" y="1140260"/>
            <a:ext cx="4040188" cy="857250"/>
          </a:xfrm>
        </p:spPr>
        <p:txBody>
          <a:bodyPr>
            <a:noAutofit/>
          </a:bodyPr>
          <a:lstStyle/>
          <a:p>
            <a:r>
              <a:rPr lang="en-US" sz="1800" dirty="0">
                <a:solidFill>
                  <a:srgbClr val="FF0000"/>
                </a:solidFill>
              </a:rPr>
              <a:t>Steven </a:t>
            </a:r>
            <a:r>
              <a:rPr lang="en-US" sz="1800" dirty="0" err="1">
                <a:solidFill>
                  <a:srgbClr val="FF0000"/>
                </a:solidFill>
              </a:rPr>
              <a:t>Rosefielde</a:t>
            </a:r>
            <a:r>
              <a:rPr lang="en-US" sz="1800" dirty="0">
                <a:solidFill>
                  <a:srgbClr val="FF0000"/>
                </a:solidFill>
              </a:rPr>
              <a:t> (1942- ):</a:t>
            </a:r>
            <a:r>
              <a:rPr lang="en-US" sz="1800" dirty="0"/>
              <a:t> </a:t>
            </a:r>
            <a:r>
              <a:rPr lang="en-US" sz="1800" b="0" dirty="0">
                <a:solidFill>
                  <a:srgbClr val="FF0000"/>
                </a:solidFill>
              </a:rPr>
              <a:t>market </a:t>
            </a:r>
            <a:r>
              <a:rPr lang="en-US" sz="1800" b="0" i="1" dirty="0">
                <a:solidFill>
                  <a:srgbClr val="FF0000"/>
                </a:solidFill>
              </a:rPr>
              <a:t>self</a:t>
            </a:r>
            <a:r>
              <a:rPr lang="en-US" sz="1800" b="0" dirty="0">
                <a:solidFill>
                  <a:srgbClr val="FF0000"/>
                </a:solidFill>
              </a:rPr>
              <a:t>-</a:t>
            </a:r>
            <a:r>
              <a:rPr lang="en-US" sz="1800" b="0" i="1" dirty="0">
                <a:solidFill>
                  <a:srgbClr val="FF0000"/>
                </a:solidFill>
              </a:rPr>
              <a:t>regulating</a:t>
            </a:r>
            <a:r>
              <a:rPr lang="en-US" sz="1800" b="0" dirty="0">
                <a:solidFill>
                  <a:srgbClr val="FF0000"/>
                </a:solidFill>
              </a:rPr>
              <a:t> category A </a:t>
            </a:r>
            <a:r>
              <a:rPr lang="en-US" sz="1800" dirty="0"/>
              <a:t>economies and </a:t>
            </a:r>
            <a:r>
              <a:rPr lang="en-US" sz="1800" b="0" i="1" dirty="0">
                <a:solidFill>
                  <a:srgbClr val="FF0000"/>
                </a:solidFill>
              </a:rPr>
              <a:t>culture</a:t>
            </a:r>
            <a:r>
              <a:rPr lang="en-US" sz="1800" b="0" dirty="0">
                <a:solidFill>
                  <a:srgbClr val="FF0000"/>
                </a:solidFill>
              </a:rPr>
              <a:t>-</a:t>
            </a:r>
            <a:r>
              <a:rPr lang="en-US" sz="1800" b="0" i="1" dirty="0">
                <a:solidFill>
                  <a:srgbClr val="FF0000"/>
                </a:solidFill>
              </a:rPr>
              <a:t>regulated</a:t>
            </a:r>
            <a:r>
              <a:rPr lang="en-US" sz="1800" b="0" dirty="0">
                <a:solidFill>
                  <a:srgbClr val="FF0000"/>
                </a:solidFill>
              </a:rPr>
              <a:t> category B </a:t>
            </a:r>
            <a:r>
              <a:rPr lang="en-US" sz="1800" dirty="0"/>
              <a:t>economies</a:t>
            </a:r>
            <a:endParaRPr lang="ru-RU" sz="1800" dirty="0"/>
          </a:p>
        </p:txBody>
      </p:sp>
      <p:sp>
        <p:nvSpPr>
          <p:cNvPr id="5" name="Текст 4">
            <a:extLst>
              <a:ext uri="{FF2B5EF4-FFF2-40B4-BE49-F238E27FC236}">
                <a16:creationId xmlns:a16="http://schemas.microsoft.com/office/drawing/2014/main" id="{01DC1D92-DD71-4D41-98AF-38ADA2B6965C}"/>
              </a:ext>
            </a:extLst>
          </p:cNvPr>
          <p:cNvSpPr>
            <a:spLocks noGrp="1"/>
          </p:cNvSpPr>
          <p:nvPr>
            <p:ph type="body" sz="quarter" idx="3"/>
          </p:nvPr>
        </p:nvSpPr>
        <p:spPr>
          <a:xfrm>
            <a:off x="4946903" y="984409"/>
            <a:ext cx="3739897" cy="725568"/>
          </a:xfrm>
        </p:spPr>
        <p:txBody>
          <a:bodyPr>
            <a:normAutofit/>
          </a:bodyPr>
          <a:lstStyle/>
          <a:p>
            <a:r>
              <a:rPr lang="en-US" sz="1800" dirty="0" err="1">
                <a:solidFill>
                  <a:srgbClr val="FF0000"/>
                </a:solidFill>
              </a:rPr>
              <a:t>Bessonova</a:t>
            </a:r>
            <a:r>
              <a:rPr lang="en-US" sz="1800" dirty="0">
                <a:solidFill>
                  <a:srgbClr val="FF0000"/>
                </a:solidFill>
              </a:rPr>
              <a:t> Olga (1958- ): </a:t>
            </a:r>
            <a:r>
              <a:rPr lang="en-US" sz="1800" b="0" dirty="0">
                <a:solidFill>
                  <a:srgbClr val="FF0000"/>
                </a:solidFill>
              </a:rPr>
              <a:t>market </a:t>
            </a:r>
            <a:r>
              <a:rPr lang="en-US" sz="1800" b="0" dirty="0"/>
              <a:t>and</a:t>
            </a:r>
            <a:r>
              <a:rPr lang="en-US" sz="1800" b="0" dirty="0">
                <a:solidFill>
                  <a:srgbClr val="FF0000"/>
                </a:solidFill>
              </a:rPr>
              <a:t> </a:t>
            </a:r>
            <a:r>
              <a:rPr lang="en-US" sz="1800" b="0" i="1" dirty="0" err="1">
                <a:solidFill>
                  <a:srgbClr val="FF0000"/>
                </a:solidFill>
              </a:rPr>
              <a:t>razdatok</a:t>
            </a:r>
            <a:r>
              <a:rPr lang="en-US" sz="1800" b="0" i="1" dirty="0">
                <a:solidFill>
                  <a:srgbClr val="FF0000"/>
                </a:solidFill>
              </a:rPr>
              <a:t>-</a:t>
            </a:r>
            <a:r>
              <a:rPr lang="en-US" sz="1800" b="0" dirty="0">
                <a:solidFill>
                  <a:srgbClr val="FF0000"/>
                </a:solidFill>
              </a:rPr>
              <a:t>economies</a:t>
            </a:r>
            <a:endParaRPr lang="ru-RU" sz="1800" b="0" dirty="0">
              <a:solidFill>
                <a:srgbClr val="FF0000"/>
              </a:solidFill>
            </a:endParaRPr>
          </a:p>
        </p:txBody>
      </p:sp>
      <p:sp>
        <p:nvSpPr>
          <p:cNvPr id="8" name="Номер слайда 7">
            <a:extLst>
              <a:ext uri="{FF2B5EF4-FFF2-40B4-BE49-F238E27FC236}">
                <a16:creationId xmlns:a16="http://schemas.microsoft.com/office/drawing/2014/main" id="{35FED67D-07A7-4E5A-8990-DF4F60B07FB8}"/>
              </a:ext>
            </a:extLst>
          </p:cNvPr>
          <p:cNvSpPr>
            <a:spLocks noGrp="1"/>
          </p:cNvSpPr>
          <p:nvPr>
            <p:ph type="sldNum" sz="quarter" idx="12"/>
          </p:nvPr>
        </p:nvSpPr>
        <p:spPr/>
        <p:txBody>
          <a:bodyPr/>
          <a:lstStyle/>
          <a:p>
            <a:fld id="{725C68B6-61C2-468F-89AB-4B9F7531AA68}" type="slidenum">
              <a:rPr lang="ru-RU" smtClean="0"/>
              <a:pPr/>
              <a:t>11</a:t>
            </a:fld>
            <a:endParaRPr lang="ru-RU"/>
          </a:p>
        </p:txBody>
      </p:sp>
      <p:pic>
        <p:nvPicPr>
          <p:cNvPr id="9" name="Picture 8" descr="ÐÐ°ÑÑÐ¸Ð½ÐºÐ¸ Ð¿Ð¾ Ð·Ð°Ð¿ÑÐ¾ÑÑ Steven Rosefielde">
            <a:extLst>
              <a:ext uri="{FF2B5EF4-FFF2-40B4-BE49-F238E27FC236}">
                <a16:creationId xmlns:a16="http://schemas.microsoft.com/office/drawing/2014/main" id="{7A332DB9-A015-4FA8-B9FA-637D68FCAC62}"/>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rot="574133">
            <a:off x="2770404" y="2043216"/>
            <a:ext cx="1496259" cy="169145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ÐÐ°ÑÑÐ¸Ð½ÐºÐ¸ Ð¿Ð¾ Ð·Ð°Ð¿ÑÐ¾ÑÑ ÐÐµÑÑÐ¾Ð½Ð¾Ð²Ð° Ð¾Ð»ÑÐ³Ð° ÑÑÐ½ÐµÑÑÐ¾Ð²Ð½Ð°">
            <a:extLst>
              <a:ext uri="{FF2B5EF4-FFF2-40B4-BE49-F238E27FC236}">
                <a16:creationId xmlns:a16="http://schemas.microsoft.com/office/drawing/2014/main" id="{27CB2769-9E72-4A2E-A398-ADD33BC69EE5}"/>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rot="316075">
            <a:off x="7224222" y="1550692"/>
            <a:ext cx="1356360" cy="168148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ÐÐ°ÑÑÐ¸Ð½ÐºÐ¸ Ð¿Ð¾ Ð·Ð°Ð¿ÑÐ¾ÑÑ Rosefielde S. Comparative Economic Systems: Culture, Wealth, and Power in the 21st Century.">
            <a:extLst>
              <a:ext uri="{FF2B5EF4-FFF2-40B4-BE49-F238E27FC236}">
                <a16:creationId xmlns:a16="http://schemas.microsoft.com/office/drawing/2014/main" id="{2B37E3DC-3E77-49EB-A106-7F27C3090F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079" y="2119783"/>
            <a:ext cx="2006690" cy="295275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ÐÐ°ÑÑÐ¸Ð½ÐºÐ¸ Ð¿Ð¾ Ð·Ð°Ð¿ÑÐ¾ÑÑ Market Experiment in Razdatok economy">
            <a:extLst>
              <a:ext uri="{FF2B5EF4-FFF2-40B4-BE49-F238E27FC236}">
                <a16:creationId xmlns:a16="http://schemas.microsoft.com/office/drawing/2014/main" id="{D89F8578-5BEC-473B-BEBA-DEAE01A580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9574" y="1814513"/>
            <a:ext cx="2171700"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872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49E450-FA68-48F9-B073-9D592D214E1D}"/>
              </a:ext>
            </a:extLst>
          </p:cNvPr>
          <p:cNvSpPr>
            <a:spLocks noGrp="1"/>
          </p:cNvSpPr>
          <p:nvPr>
            <p:ph type="title"/>
          </p:nvPr>
        </p:nvSpPr>
        <p:spPr/>
        <p:txBody>
          <a:bodyPr/>
          <a:lstStyle/>
          <a:p>
            <a:r>
              <a:rPr lang="en-US" b="1" dirty="0"/>
              <a:t>Common features </a:t>
            </a:r>
            <a:endParaRPr lang="ru-RU" b="1" dirty="0"/>
          </a:p>
        </p:txBody>
      </p:sp>
      <p:sp>
        <p:nvSpPr>
          <p:cNvPr id="3" name="Объект 2">
            <a:extLst>
              <a:ext uri="{FF2B5EF4-FFF2-40B4-BE49-F238E27FC236}">
                <a16:creationId xmlns:a16="http://schemas.microsoft.com/office/drawing/2014/main" id="{0E6D455E-96AA-4F2E-B059-94B746ECDB18}"/>
              </a:ext>
            </a:extLst>
          </p:cNvPr>
          <p:cNvSpPr>
            <a:spLocks noGrp="1"/>
          </p:cNvSpPr>
          <p:nvPr>
            <p:ph idx="1"/>
          </p:nvPr>
        </p:nvSpPr>
        <p:spPr/>
        <p:txBody>
          <a:bodyPr>
            <a:normAutofit/>
          </a:bodyPr>
          <a:lstStyle/>
          <a:p>
            <a:r>
              <a:rPr lang="ru-RU" dirty="0" err="1"/>
              <a:t>Most</a:t>
            </a:r>
            <a:r>
              <a:rPr lang="ru-RU" dirty="0"/>
              <a:t> </a:t>
            </a:r>
            <a:r>
              <a:rPr lang="ru-RU" dirty="0" err="1"/>
              <a:t>of</a:t>
            </a:r>
            <a:r>
              <a:rPr lang="ru-RU" dirty="0"/>
              <a:t> </a:t>
            </a:r>
            <a:r>
              <a:rPr lang="ru-RU" dirty="0" err="1"/>
              <a:t>these</a:t>
            </a:r>
            <a:r>
              <a:rPr lang="ru-RU" dirty="0"/>
              <a:t> </a:t>
            </a:r>
            <a:r>
              <a:rPr lang="ru-RU" dirty="0" err="1"/>
              <a:t>authors</a:t>
            </a:r>
            <a:r>
              <a:rPr lang="ru-RU" dirty="0"/>
              <a:t> </a:t>
            </a:r>
            <a:r>
              <a:rPr lang="ru-RU" dirty="0" err="1"/>
              <a:t>consider</a:t>
            </a:r>
            <a:r>
              <a:rPr lang="ru-RU" dirty="0"/>
              <a:t> </a:t>
            </a:r>
            <a:r>
              <a:rPr lang="ru-RU" dirty="0" err="1"/>
              <a:t>two</a:t>
            </a:r>
            <a:r>
              <a:rPr lang="ru-RU" dirty="0"/>
              <a:t> </a:t>
            </a:r>
            <a:r>
              <a:rPr lang="ru-RU" dirty="0" err="1"/>
              <a:t>types</a:t>
            </a:r>
            <a:r>
              <a:rPr lang="ru-RU" dirty="0"/>
              <a:t> </a:t>
            </a:r>
            <a:r>
              <a:rPr lang="ru-RU" dirty="0" err="1"/>
              <a:t>of</a:t>
            </a:r>
            <a:r>
              <a:rPr lang="ru-RU" dirty="0"/>
              <a:t> </a:t>
            </a:r>
            <a:r>
              <a:rPr lang="ru-RU" dirty="0" err="1"/>
              <a:t>economic</a:t>
            </a:r>
            <a:r>
              <a:rPr lang="ru-RU" dirty="0"/>
              <a:t> </a:t>
            </a:r>
            <a:r>
              <a:rPr lang="ru-RU" dirty="0" err="1"/>
              <a:t>models</a:t>
            </a:r>
            <a:r>
              <a:rPr lang="ru-RU" dirty="0"/>
              <a:t> </a:t>
            </a:r>
            <a:r>
              <a:rPr lang="en-US" dirty="0"/>
              <a:t>as</a:t>
            </a:r>
            <a:r>
              <a:rPr lang="ru-RU" dirty="0"/>
              <a:t> </a:t>
            </a:r>
            <a:r>
              <a:rPr lang="ru-RU" dirty="0" err="1"/>
              <a:t>simultaneously</a:t>
            </a:r>
            <a:r>
              <a:rPr lang="ru-RU" dirty="0"/>
              <a:t> </a:t>
            </a:r>
            <a:r>
              <a:rPr lang="ru-RU" dirty="0" err="1"/>
              <a:t>existing</a:t>
            </a:r>
            <a:r>
              <a:rPr lang="ru-RU" dirty="0"/>
              <a:t> </a:t>
            </a:r>
            <a:r>
              <a:rPr lang="ru-RU" dirty="0" err="1"/>
              <a:t>in</a:t>
            </a:r>
            <a:r>
              <a:rPr lang="ru-RU" dirty="0"/>
              <a:t> </a:t>
            </a:r>
            <a:r>
              <a:rPr lang="ru-RU" dirty="0" err="1"/>
              <a:t>different</a:t>
            </a:r>
            <a:r>
              <a:rPr lang="ru-RU" dirty="0"/>
              <a:t> </a:t>
            </a:r>
            <a:r>
              <a:rPr lang="ru-RU" dirty="0" err="1"/>
              <a:t>countries</a:t>
            </a:r>
            <a:r>
              <a:rPr lang="ru-RU" dirty="0"/>
              <a:t>.</a:t>
            </a:r>
            <a:endParaRPr lang="en-US" dirty="0"/>
          </a:p>
          <a:p>
            <a:endParaRPr lang="ru-RU" dirty="0"/>
          </a:p>
        </p:txBody>
      </p:sp>
      <p:sp>
        <p:nvSpPr>
          <p:cNvPr id="5" name="Номер слайда 4">
            <a:extLst>
              <a:ext uri="{FF2B5EF4-FFF2-40B4-BE49-F238E27FC236}">
                <a16:creationId xmlns:a16="http://schemas.microsoft.com/office/drawing/2014/main" id="{F7C07AC9-16B0-4FA1-9880-C31CE3367491}"/>
              </a:ext>
            </a:extLst>
          </p:cNvPr>
          <p:cNvSpPr>
            <a:spLocks noGrp="1"/>
          </p:cNvSpPr>
          <p:nvPr>
            <p:ph type="sldNum" sz="quarter" idx="12"/>
          </p:nvPr>
        </p:nvSpPr>
        <p:spPr/>
        <p:txBody>
          <a:bodyPr/>
          <a:lstStyle/>
          <a:p>
            <a:fld id="{725C68B6-61C2-468F-89AB-4B9F7531AA68}" type="slidenum">
              <a:rPr lang="ru-RU" smtClean="0"/>
              <a:pPr/>
              <a:t>12</a:t>
            </a:fld>
            <a:endParaRPr lang="ru-RU"/>
          </a:p>
        </p:txBody>
      </p:sp>
    </p:spTree>
    <p:extLst>
      <p:ext uri="{BB962C8B-B14F-4D97-AF65-F5344CB8AC3E}">
        <p14:creationId xmlns:p14="http://schemas.microsoft.com/office/powerpoint/2010/main" val="4178055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B76AA5-599B-4F22-A501-B0AFCB04E17F}"/>
              </a:ext>
            </a:extLst>
          </p:cNvPr>
          <p:cNvSpPr>
            <a:spLocks noGrp="1"/>
          </p:cNvSpPr>
          <p:nvPr>
            <p:ph type="title"/>
          </p:nvPr>
        </p:nvSpPr>
        <p:spPr/>
        <p:txBody>
          <a:bodyPr/>
          <a:lstStyle/>
          <a:p>
            <a:r>
              <a:rPr lang="en-US" b="1" dirty="0"/>
              <a:t>Concepts in Economic Mainstream </a:t>
            </a:r>
            <a:endParaRPr lang="ru-RU" dirty="0"/>
          </a:p>
        </p:txBody>
      </p:sp>
      <p:sp>
        <p:nvSpPr>
          <p:cNvPr id="3" name="Текст 2">
            <a:extLst>
              <a:ext uri="{FF2B5EF4-FFF2-40B4-BE49-F238E27FC236}">
                <a16:creationId xmlns:a16="http://schemas.microsoft.com/office/drawing/2014/main" id="{E29BC14B-891E-44D1-94E4-95E95214C0F0}"/>
              </a:ext>
            </a:extLst>
          </p:cNvPr>
          <p:cNvSpPr>
            <a:spLocks noGrp="1"/>
          </p:cNvSpPr>
          <p:nvPr>
            <p:ph type="body" idx="1"/>
          </p:nvPr>
        </p:nvSpPr>
        <p:spPr>
          <a:xfrm>
            <a:off x="457200" y="922412"/>
            <a:ext cx="4040188" cy="1001266"/>
          </a:xfrm>
        </p:spPr>
        <p:txBody>
          <a:bodyPr>
            <a:normAutofit fontScale="77500" lnSpcReduction="20000"/>
          </a:bodyPr>
          <a:lstStyle/>
          <a:p>
            <a:r>
              <a:rPr lang="en-US" sz="2900" dirty="0"/>
              <a:t>The theory of open access orders and limited access orders, 2009</a:t>
            </a:r>
          </a:p>
          <a:p>
            <a:endParaRPr lang="ru-RU" dirty="0"/>
          </a:p>
        </p:txBody>
      </p:sp>
      <p:sp>
        <p:nvSpPr>
          <p:cNvPr id="5" name="Текст 4">
            <a:extLst>
              <a:ext uri="{FF2B5EF4-FFF2-40B4-BE49-F238E27FC236}">
                <a16:creationId xmlns:a16="http://schemas.microsoft.com/office/drawing/2014/main" id="{2B1FED5E-343A-4150-97C9-5476543C4356}"/>
              </a:ext>
            </a:extLst>
          </p:cNvPr>
          <p:cNvSpPr>
            <a:spLocks noGrp="1"/>
          </p:cNvSpPr>
          <p:nvPr>
            <p:ph type="body" sz="quarter" idx="3"/>
          </p:nvPr>
        </p:nvSpPr>
        <p:spPr>
          <a:xfrm>
            <a:off x="5131172" y="4549057"/>
            <a:ext cx="4041775" cy="628326"/>
          </a:xfrm>
        </p:spPr>
        <p:txBody>
          <a:bodyPr>
            <a:normAutofit fontScale="77500" lnSpcReduction="20000"/>
          </a:bodyPr>
          <a:lstStyle/>
          <a:p>
            <a:r>
              <a:rPr lang="en-US" sz="2600" dirty="0"/>
              <a:t>The theory of inclusive and extractive institutions, 2012  </a:t>
            </a:r>
          </a:p>
          <a:p>
            <a:endParaRPr lang="ru-RU" dirty="0"/>
          </a:p>
        </p:txBody>
      </p:sp>
      <p:sp>
        <p:nvSpPr>
          <p:cNvPr id="8" name="Номер слайда 7">
            <a:extLst>
              <a:ext uri="{FF2B5EF4-FFF2-40B4-BE49-F238E27FC236}">
                <a16:creationId xmlns:a16="http://schemas.microsoft.com/office/drawing/2014/main" id="{3E9CA274-05EF-412F-BDAC-B97AA67EC622}"/>
              </a:ext>
            </a:extLst>
          </p:cNvPr>
          <p:cNvSpPr>
            <a:spLocks noGrp="1"/>
          </p:cNvSpPr>
          <p:nvPr>
            <p:ph type="sldNum" sz="quarter" idx="12"/>
          </p:nvPr>
        </p:nvSpPr>
        <p:spPr/>
        <p:txBody>
          <a:bodyPr/>
          <a:lstStyle/>
          <a:p>
            <a:fld id="{725C68B6-61C2-468F-89AB-4B9F7531AA68}" type="slidenum">
              <a:rPr lang="ru-RU" smtClean="0"/>
              <a:pPr/>
              <a:t>13</a:t>
            </a:fld>
            <a:endParaRPr lang="ru-RU" dirty="0"/>
          </a:p>
        </p:txBody>
      </p:sp>
      <p:pic>
        <p:nvPicPr>
          <p:cNvPr id="4098" name="Picture 2" descr="ÐÐ°ÑÑÐ¸Ð½ÐºÐ¸ Ð¿Ð¾ Ð·Ð°Ð¿ÑÐ¾ÑÑ The theory of open access orders and limited access orders (North et al, 2009)">
            <a:extLst>
              <a:ext uri="{FF2B5EF4-FFF2-40B4-BE49-F238E27FC236}">
                <a16:creationId xmlns:a16="http://schemas.microsoft.com/office/drawing/2014/main" id="{B586C3E2-5628-41BB-8AD7-B8D03CAB5FB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27584" y="1630362"/>
            <a:ext cx="2448273" cy="31369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ÐÐ°ÑÑÐ¸Ð½ÐºÐ¸ Ð¿Ð¾ Ð·Ð°Ð¿ÑÐ¾ÑÑ Acemoglu, Robinson, 2012.">
            <a:extLst>
              <a:ext uri="{FF2B5EF4-FFF2-40B4-BE49-F238E27FC236}">
                <a16:creationId xmlns:a16="http://schemas.microsoft.com/office/drawing/2014/main" id="{3AF4C193-5BED-4DFA-8BC4-EE09F4BCC5BB}"/>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868144" y="1281435"/>
            <a:ext cx="2248368" cy="2954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710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0DD30D-A6EE-4A27-B81A-37C8D8ACF0C6}"/>
              </a:ext>
            </a:extLst>
          </p:cNvPr>
          <p:cNvSpPr>
            <a:spLocks noGrp="1"/>
          </p:cNvSpPr>
          <p:nvPr>
            <p:ph type="title"/>
          </p:nvPr>
        </p:nvSpPr>
        <p:spPr>
          <a:xfrm>
            <a:off x="539552" y="503387"/>
            <a:ext cx="8229600" cy="857250"/>
          </a:xfrm>
        </p:spPr>
        <p:txBody>
          <a:bodyPr>
            <a:normAutofit fontScale="90000"/>
          </a:bodyPr>
          <a:lstStyle/>
          <a:p>
            <a:r>
              <a:rPr lang="en-US" b="1" dirty="0"/>
              <a:t>Concepts in Economic Mainstream  </a:t>
            </a:r>
            <a:r>
              <a:rPr lang="en-US" dirty="0"/>
              <a:t>cont.</a:t>
            </a:r>
            <a:endParaRPr lang="ru-RU" dirty="0"/>
          </a:p>
        </p:txBody>
      </p:sp>
      <p:sp>
        <p:nvSpPr>
          <p:cNvPr id="3" name="Объект 2">
            <a:extLst>
              <a:ext uri="{FF2B5EF4-FFF2-40B4-BE49-F238E27FC236}">
                <a16:creationId xmlns:a16="http://schemas.microsoft.com/office/drawing/2014/main" id="{07B42507-0C12-4734-B9DE-C628B0E058F6}"/>
              </a:ext>
            </a:extLst>
          </p:cNvPr>
          <p:cNvSpPr>
            <a:spLocks noGrp="1"/>
          </p:cNvSpPr>
          <p:nvPr>
            <p:ph idx="1"/>
          </p:nvPr>
        </p:nvSpPr>
        <p:spPr>
          <a:xfrm>
            <a:off x="457200" y="1503636"/>
            <a:ext cx="8507288" cy="3394472"/>
          </a:xfrm>
        </p:spPr>
        <p:txBody>
          <a:bodyPr>
            <a:noAutofit/>
          </a:bodyPr>
          <a:lstStyle/>
          <a:p>
            <a:r>
              <a:rPr lang="en-US" sz="2000" dirty="0"/>
              <a:t>These theories are based </a:t>
            </a:r>
            <a:r>
              <a:rPr lang="en-US" sz="2000" dirty="0">
                <a:solidFill>
                  <a:srgbClr val="FF0000"/>
                </a:solidFill>
              </a:rPr>
              <a:t>on certain ideological guidelines</a:t>
            </a:r>
            <a:r>
              <a:rPr lang="en-US" sz="2000" dirty="0"/>
              <a:t>, which allow authors to consolidate "scientifically established facts" into a single whole (</a:t>
            </a:r>
            <a:r>
              <a:rPr lang="en-US" sz="2000" i="1" dirty="0" err="1"/>
              <a:t>Polterovich</a:t>
            </a:r>
            <a:r>
              <a:rPr lang="en-US" sz="2000" i="1" dirty="0"/>
              <a:t>, </a:t>
            </a:r>
            <a:r>
              <a:rPr lang="en-US" sz="2000" dirty="0"/>
              <a:t>2017, p. 57; </a:t>
            </a:r>
            <a:r>
              <a:rPr lang="en-US" sz="2000" i="1" dirty="0" err="1"/>
              <a:t>Arslanov</a:t>
            </a:r>
            <a:r>
              <a:rPr lang="en-US" sz="2000" dirty="0"/>
              <a:t>, 2016;</a:t>
            </a:r>
            <a:r>
              <a:rPr lang="en-US" sz="2000" i="1" dirty="0"/>
              <a:t> Diamond</a:t>
            </a:r>
            <a:r>
              <a:rPr lang="en-US" sz="2000" dirty="0"/>
              <a:t>, 2012). </a:t>
            </a:r>
          </a:p>
          <a:p>
            <a:r>
              <a:rPr lang="en-US" sz="2000" dirty="0"/>
              <a:t>The value judgements are shown by the fact that these models – which include open access orders in the theory of North and his colleagues or societies with inclusive institutions as in Acemoglu and Robinson’s theory - </a:t>
            </a:r>
            <a:r>
              <a:rPr lang="en-US" sz="2000" dirty="0" err="1"/>
              <a:t>characterise</a:t>
            </a:r>
            <a:r>
              <a:rPr lang="en-US" sz="2000" dirty="0"/>
              <a:t> Western countries, and they are presented in the framework of these theories as </a:t>
            </a:r>
            <a:r>
              <a:rPr lang="en-US" sz="2000" dirty="0">
                <a:solidFill>
                  <a:srgbClr val="FF0000"/>
                </a:solidFill>
              </a:rPr>
              <a:t>more developed and advanced in an institutional sense.  </a:t>
            </a:r>
            <a:endParaRPr lang="ru-RU" sz="2000" dirty="0">
              <a:solidFill>
                <a:srgbClr val="FF0000"/>
              </a:solidFill>
            </a:endParaRPr>
          </a:p>
        </p:txBody>
      </p:sp>
      <p:sp>
        <p:nvSpPr>
          <p:cNvPr id="5" name="Номер слайда 4">
            <a:extLst>
              <a:ext uri="{FF2B5EF4-FFF2-40B4-BE49-F238E27FC236}">
                <a16:creationId xmlns:a16="http://schemas.microsoft.com/office/drawing/2014/main" id="{8BD03B13-492E-432D-9D30-C046D3B35268}"/>
              </a:ext>
            </a:extLst>
          </p:cNvPr>
          <p:cNvSpPr>
            <a:spLocks noGrp="1"/>
          </p:cNvSpPr>
          <p:nvPr>
            <p:ph type="sldNum" sz="quarter" idx="12"/>
          </p:nvPr>
        </p:nvSpPr>
        <p:spPr/>
        <p:txBody>
          <a:bodyPr/>
          <a:lstStyle/>
          <a:p>
            <a:fld id="{725C68B6-61C2-468F-89AB-4B9F7531AA68}" type="slidenum">
              <a:rPr lang="ru-RU" smtClean="0"/>
              <a:pPr/>
              <a:t>14</a:t>
            </a:fld>
            <a:endParaRPr lang="ru-RU"/>
          </a:p>
        </p:txBody>
      </p:sp>
    </p:spTree>
    <p:extLst>
      <p:ext uri="{BB962C8B-B14F-4D97-AF65-F5344CB8AC3E}">
        <p14:creationId xmlns:p14="http://schemas.microsoft.com/office/powerpoint/2010/main" val="3128418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064911-9C2E-4EB9-9465-4D7D09443A04}"/>
              </a:ext>
            </a:extLst>
          </p:cNvPr>
          <p:cNvSpPr>
            <a:spLocks noGrp="1"/>
          </p:cNvSpPr>
          <p:nvPr>
            <p:ph type="title"/>
          </p:nvPr>
        </p:nvSpPr>
        <p:spPr/>
        <p:txBody>
          <a:bodyPr>
            <a:normAutofit/>
          </a:bodyPr>
          <a:lstStyle/>
          <a:p>
            <a:r>
              <a:rPr lang="en-US" sz="2000" dirty="0"/>
              <a:t>Two</a:t>
            </a:r>
            <a:r>
              <a:rPr lang="ru-RU" sz="2000" dirty="0"/>
              <a:t> </a:t>
            </a:r>
            <a:r>
              <a:rPr lang="ru-RU" sz="2000" dirty="0" err="1"/>
              <a:t>models</a:t>
            </a:r>
            <a:r>
              <a:rPr lang="ru-RU" sz="2000" dirty="0"/>
              <a:t> </a:t>
            </a:r>
            <a:r>
              <a:rPr lang="en-US" sz="2000" dirty="0"/>
              <a:t>within the framework </a:t>
            </a:r>
            <a:r>
              <a:rPr lang="ru-RU" sz="2000" dirty="0" err="1"/>
              <a:t>of</a:t>
            </a:r>
            <a:r>
              <a:rPr lang="ru-RU" sz="2000" dirty="0"/>
              <a:t> </a:t>
            </a:r>
            <a:r>
              <a:rPr lang="en-US" sz="2000" dirty="0"/>
              <a:t>the theory of x and y  I</a:t>
            </a:r>
            <a:r>
              <a:rPr lang="ru-RU" sz="2000" dirty="0" err="1"/>
              <a:t>nstitutional</a:t>
            </a:r>
            <a:r>
              <a:rPr lang="ru-RU" sz="2000" dirty="0"/>
              <a:t> </a:t>
            </a:r>
            <a:r>
              <a:rPr lang="en-US" sz="2000" dirty="0"/>
              <a:t>M</a:t>
            </a:r>
            <a:r>
              <a:rPr lang="ru-RU" sz="2000" dirty="0" err="1"/>
              <a:t>atrice</a:t>
            </a:r>
            <a:r>
              <a:rPr lang="en-US" sz="2000" dirty="0"/>
              <a:t>s </a:t>
            </a:r>
            <a:endParaRPr lang="ru-RU" sz="2000" dirty="0"/>
          </a:p>
        </p:txBody>
      </p:sp>
      <p:sp>
        <p:nvSpPr>
          <p:cNvPr id="3" name="Текст 2">
            <a:extLst>
              <a:ext uri="{FF2B5EF4-FFF2-40B4-BE49-F238E27FC236}">
                <a16:creationId xmlns:a16="http://schemas.microsoft.com/office/drawing/2014/main" id="{CE8752FF-7DC8-4D0D-9F6A-8033C8C117E2}"/>
              </a:ext>
            </a:extLst>
          </p:cNvPr>
          <p:cNvSpPr>
            <a:spLocks noGrp="1"/>
          </p:cNvSpPr>
          <p:nvPr>
            <p:ph type="body" idx="1"/>
          </p:nvPr>
        </p:nvSpPr>
        <p:spPr/>
        <p:txBody>
          <a:bodyPr/>
          <a:lstStyle/>
          <a:p>
            <a:endParaRPr lang="ru-RU"/>
          </a:p>
        </p:txBody>
      </p:sp>
      <p:sp>
        <p:nvSpPr>
          <p:cNvPr id="5" name="Номер слайда 4">
            <a:extLst>
              <a:ext uri="{FF2B5EF4-FFF2-40B4-BE49-F238E27FC236}">
                <a16:creationId xmlns:a16="http://schemas.microsoft.com/office/drawing/2014/main" id="{D3DB9486-0295-423F-9EFA-DCA3917E7605}"/>
              </a:ext>
            </a:extLst>
          </p:cNvPr>
          <p:cNvSpPr>
            <a:spLocks noGrp="1"/>
          </p:cNvSpPr>
          <p:nvPr>
            <p:ph type="sldNum" sz="quarter" idx="12"/>
          </p:nvPr>
        </p:nvSpPr>
        <p:spPr/>
        <p:txBody>
          <a:bodyPr/>
          <a:lstStyle/>
          <a:p>
            <a:fld id="{725C68B6-61C2-468F-89AB-4B9F7531AA68}" type="slidenum">
              <a:rPr lang="ru-RU" smtClean="0"/>
              <a:pPr/>
              <a:t>15</a:t>
            </a:fld>
            <a:endParaRPr lang="ru-RU"/>
          </a:p>
        </p:txBody>
      </p:sp>
    </p:spTree>
    <p:extLst>
      <p:ext uri="{BB962C8B-B14F-4D97-AF65-F5344CB8AC3E}">
        <p14:creationId xmlns:p14="http://schemas.microsoft.com/office/powerpoint/2010/main" val="2308184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857250"/>
          </a:xfrm>
        </p:spPr>
        <p:txBody>
          <a:bodyPr>
            <a:normAutofit/>
          </a:bodyPr>
          <a:lstStyle/>
          <a:p>
            <a:r>
              <a:rPr lang="en-US" sz="4000" b="1" dirty="0"/>
              <a:t>IMT in Russia and beyond</a:t>
            </a:r>
            <a:endParaRPr lang="ru-RU" sz="4000" b="1" dirty="0"/>
          </a:p>
        </p:txBody>
      </p:sp>
      <p:sp>
        <p:nvSpPr>
          <p:cNvPr id="5" name="Номер слайда 4"/>
          <p:cNvSpPr>
            <a:spLocks noGrp="1"/>
          </p:cNvSpPr>
          <p:nvPr>
            <p:ph type="sldNum" sz="quarter" idx="12"/>
          </p:nvPr>
        </p:nvSpPr>
        <p:spPr/>
        <p:txBody>
          <a:bodyPr>
            <a:normAutofit lnSpcReduction="10000"/>
          </a:bodyPr>
          <a:lstStyle/>
          <a:p>
            <a:fld id="{7F9266E5-1327-4ADF-B07D-2E57E08C597E}" type="slidenum">
              <a:rPr lang="ru-RU"/>
              <a:pPr/>
              <a:t>16</a:t>
            </a:fld>
            <a:endParaRPr lang="ru-RU"/>
          </a:p>
        </p:txBody>
      </p:sp>
      <p:sp>
        <p:nvSpPr>
          <p:cNvPr id="3" name="Содержимое 2"/>
          <p:cNvSpPr>
            <a:spLocks noGrp="1"/>
          </p:cNvSpPr>
          <p:nvPr>
            <p:ph sz="quarter" idx="1"/>
          </p:nvPr>
        </p:nvSpPr>
        <p:spPr>
          <a:xfrm>
            <a:off x="827584" y="1314450"/>
            <a:ext cx="7632848" cy="2857500"/>
          </a:xfrm>
        </p:spPr>
        <p:txBody>
          <a:bodyPr>
            <a:noAutofit/>
          </a:bodyPr>
          <a:lstStyle/>
          <a:p>
            <a:r>
              <a:rPr lang="en-US" sz="2000" dirty="0"/>
              <a:t>The main ideas are presented in many books and articles (see: </a:t>
            </a:r>
            <a:r>
              <a:rPr lang="en-US" sz="2000" u="sng" dirty="0"/>
              <a:t>www.kirdina.ru</a:t>
            </a:r>
            <a:r>
              <a:rPr lang="en-US" sz="2000" dirty="0"/>
              <a:t>  in Russian and English) </a:t>
            </a:r>
          </a:p>
          <a:p>
            <a:r>
              <a:rPr lang="en-US" sz="2000" dirty="0"/>
              <a:t>The IMT is included in the “Sociological Encyclopedia”, 2003 and  ”Sociological Dictionary”, 2010, 2012 (both in Russian). </a:t>
            </a:r>
          </a:p>
          <a:p>
            <a:r>
              <a:rPr lang="en-US" sz="2000" dirty="0"/>
              <a:t>The IMT is presented  in curricula on Sociology, Economics &amp; Political Science courses offered at main Russian universities (</a:t>
            </a:r>
            <a:r>
              <a:rPr lang="en-US" sz="2000" i="1" dirty="0"/>
              <a:t>Russian Internet data</a:t>
            </a:r>
            <a:r>
              <a:rPr lang="en-US" sz="2000" dirty="0"/>
              <a:t>). </a:t>
            </a:r>
          </a:p>
          <a:p>
            <a:r>
              <a:rPr lang="en-US" sz="2000" dirty="0"/>
              <a:t>References to the IMT and summary of the main IMT provisions  (with a critique ) can be found e.g. in the </a:t>
            </a:r>
            <a:r>
              <a:rPr lang="en-US" sz="2000" i="1" dirty="0"/>
              <a:t>Journal of Economic Issues, </a:t>
            </a:r>
            <a:r>
              <a:rPr lang="en-US" sz="2000" dirty="0"/>
              <a:t>2014-2018.</a:t>
            </a:r>
            <a:endParaRPr lang="ru-RU"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671786" y="483518"/>
            <a:ext cx="6959674" cy="772715"/>
          </a:xfrm>
        </p:spPr>
        <p:txBody>
          <a:bodyPr>
            <a:noAutofit/>
          </a:bodyPr>
          <a:lstStyle/>
          <a:p>
            <a:pPr eaLnBrk="1" hangingPunct="1"/>
            <a:r>
              <a:rPr lang="en-US" sz="4000" b="1" dirty="0"/>
              <a:t>Main assumptions of IMT,         or X- and Y-theory</a:t>
            </a:r>
            <a:endParaRPr lang="ru-RU" sz="4000" b="1" dirty="0"/>
          </a:p>
        </p:txBody>
      </p:sp>
      <p:sp>
        <p:nvSpPr>
          <p:cNvPr id="8" name="Номер слайда 7"/>
          <p:cNvSpPr>
            <a:spLocks noGrp="1"/>
          </p:cNvSpPr>
          <p:nvPr>
            <p:ph type="sldNum" sz="quarter" idx="12"/>
          </p:nvPr>
        </p:nvSpPr>
        <p:spPr/>
        <p:txBody>
          <a:bodyPr>
            <a:normAutofit lnSpcReduction="10000"/>
          </a:bodyPr>
          <a:lstStyle/>
          <a:p>
            <a:fld id="{9A2EC6ED-EE39-4C1A-A44E-8A5373B7EDB8}" type="slidenum">
              <a:rPr lang="ru-RU"/>
              <a:pPr/>
              <a:t>17</a:t>
            </a:fld>
            <a:endParaRPr lang="ru-RU"/>
          </a:p>
        </p:txBody>
      </p:sp>
      <p:sp>
        <p:nvSpPr>
          <p:cNvPr id="7173" name="Rectangle 3"/>
          <p:cNvSpPr>
            <a:spLocks noGrp="1" noChangeArrowheads="1"/>
          </p:cNvSpPr>
          <p:nvPr>
            <p:ph sz="quarter" idx="1"/>
          </p:nvPr>
        </p:nvSpPr>
        <p:spPr>
          <a:xfrm>
            <a:off x="539552" y="1924050"/>
            <a:ext cx="8147248" cy="2483644"/>
          </a:xfrm>
        </p:spPr>
        <p:txBody>
          <a:bodyPr>
            <a:normAutofit/>
          </a:bodyPr>
          <a:lstStyle/>
          <a:p>
            <a:pPr eaLnBrk="1" hangingPunct="1">
              <a:lnSpc>
                <a:spcPct val="80000"/>
              </a:lnSpc>
              <a:spcBef>
                <a:spcPct val="40000"/>
              </a:spcBef>
            </a:pPr>
            <a:r>
              <a:rPr lang="en-US" sz="2000" dirty="0"/>
              <a:t>Each sphere (economy, politics and ideology) is regulated or guided by a particular set of basic institutions made in the image of a society.  </a:t>
            </a:r>
          </a:p>
          <a:p>
            <a:pPr eaLnBrk="1" hangingPunct="1">
              <a:lnSpc>
                <a:spcPct val="80000"/>
              </a:lnSpc>
              <a:spcBef>
                <a:spcPct val="40000"/>
              </a:spcBef>
            </a:pPr>
            <a:r>
              <a:rPr lang="en-US" sz="2000" dirty="0"/>
              <a:t> Economic, political and ideological institutions represent the “institutional matrix” of societies.</a:t>
            </a:r>
          </a:p>
          <a:p>
            <a:pPr eaLnBrk="1" hangingPunct="1">
              <a:lnSpc>
                <a:spcPct val="80000"/>
              </a:lnSpc>
              <a:spcBef>
                <a:spcPct val="40000"/>
              </a:spcBef>
            </a:pPr>
            <a:r>
              <a:rPr lang="en-US" sz="2000" dirty="0"/>
              <a:t>Two main types of institutional matrices can be identified: the X-matrix and the Y-matrix.   </a:t>
            </a:r>
          </a:p>
          <a:p>
            <a:pPr eaLnBrk="1" hangingPunct="1">
              <a:lnSpc>
                <a:spcPct val="80000"/>
              </a:lnSpc>
              <a:spcBef>
                <a:spcPct val="40000"/>
              </a:spcBef>
              <a:buFontTx/>
              <a:buNone/>
            </a:pPr>
            <a:r>
              <a:rPr lang="en-US" sz="1500" dirty="0"/>
              <a:t>   </a:t>
            </a:r>
            <a:endParaRPr lang="ru-RU" sz="15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2604815" y="464827"/>
            <a:ext cx="4114800" cy="571500"/>
          </a:xfrm>
        </p:spPr>
        <p:txBody>
          <a:bodyPr>
            <a:noAutofit/>
          </a:bodyPr>
          <a:lstStyle/>
          <a:p>
            <a:pPr algn="ctr" eaLnBrk="1" hangingPunct="1"/>
            <a:r>
              <a:rPr lang="en-US" sz="4000" dirty="0"/>
              <a:t>X- and Y-matrices</a:t>
            </a:r>
            <a:endParaRPr lang="ru-RU" sz="4000" dirty="0"/>
          </a:p>
        </p:txBody>
      </p:sp>
      <p:sp>
        <p:nvSpPr>
          <p:cNvPr id="19" name="Текст 18"/>
          <p:cNvSpPr>
            <a:spLocks noGrp="1"/>
          </p:cNvSpPr>
          <p:nvPr>
            <p:ph type="body" sz="half" idx="2"/>
          </p:nvPr>
        </p:nvSpPr>
        <p:spPr>
          <a:xfrm>
            <a:off x="755576" y="3714750"/>
            <a:ext cx="8064896" cy="914400"/>
          </a:xfrm>
        </p:spPr>
        <p:txBody>
          <a:bodyPr>
            <a:noAutofit/>
          </a:bodyPr>
          <a:lstStyle/>
          <a:p>
            <a:r>
              <a:rPr lang="ru-RU" sz="1200" b="1" dirty="0"/>
              <a:t>* </a:t>
            </a:r>
            <a:r>
              <a:rPr lang="en-US" b="1" dirty="0"/>
              <a:t>Redistributive economy with the Center               </a:t>
            </a:r>
            <a:r>
              <a:rPr lang="ru-RU" b="1" dirty="0"/>
              <a:t>* </a:t>
            </a:r>
            <a:r>
              <a:rPr lang="en-US" b="1" dirty="0"/>
              <a:t> Market (exchange) economy </a:t>
            </a:r>
          </a:p>
          <a:p>
            <a:pPr>
              <a:tabLst>
                <a:tab pos="876300" algn="l"/>
              </a:tabLst>
            </a:pPr>
            <a:r>
              <a:rPr lang="en-US" b="1" dirty="0"/>
              <a:t>   mediating the  economic transactions</a:t>
            </a:r>
          </a:p>
          <a:p>
            <a:pPr>
              <a:tabLst>
                <a:tab pos="876300" algn="l"/>
              </a:tabLst>
            </a:pPr>
            <a:r>
              <a:rPr lang="ru-RU" b="1" dirty="0"/>
              <a:t> * </a:t>
            </a:r>
            <a:r>
              <a:rPr lang="en-US" b="1" dirty="0"/>
              <a:t>Centralized political order (top-down model)       </a:t>
            </a:r>
            <a:r>
              <a:rPr lang="ru-RU" b="1" dirty="0"/>
              <a:t>* </a:t>
            </a:r>
            <a:r>
              <a:rPr lang="en-US" b="1" dirty="0"/>
              <a:t> Federative political order (bottom-up model) </a:t>
            </a:r>
          </a:p>
          <a:p>
            <a:r>
              <a:rPr lang="ru-RU" b="1" dirty="0"/>
              <a:t>* </a:t>
            </a:r>
            <a:r>
              <a:rPr lang="en-US" b="1" dirty="0"/>
              <a:t>Communitarian ideology (We over Me)                 </a:t>
            </a:r>
            <a:r>
              <a:rPr lang="ru-RU" b="1" dirty="0"/>
              <a:t>*</a:t>
            </a:r>
            <a:r>
              <a:rPr lang="en-US" b="1" dirty="0"/>
              <a:t>  Individualistic ideology  (I over We)</a:t>
            </a:r>
            <a:endParaRPr lang="ru-RU" b="1" dirty="0"/>
          </a:p>
        </p:txBody>
      </p:sp>
      <p:sp>
        <p:nvSpPr>
          <p:cNvPr id="14" name="Номер слайда 13"/>
          <p:cNvSpPr>
            <a:spLocks noGrp="1"/>
          </p:cNvSpPr>
          <p:nvPr>
            <p:ph type="sldNum" sz="quarter" idx="12"/>
          </p:nvPr>
        </p:nvSpPr>
        <p:spPr/>
        <p:txBody>
          <a:bodyPr/>
          <a:lstStyle/>
          <a:p>
            <a:fld id="{F50BA52E-029E-42A5-A564-BD6815631849}" type="slidenum">
              <a:rPr lang="ru-RU"/>
              <a:pPr/>
              <a:t>18</a:t>
            </a:fld>
            <a:endParaRPr lang="ru-RU"/>
          </a:p>
        </p:txBody>
      </p:sp>
      <p:sp>
        <p:nvSpPr>
          <p:cNvPr id="31747" name="AutoShape 20"/>
          <p:cNvSpPr>
            <a:spLocks noChangeArrowheads="1"/>
          </p:cNvSpPr>
          <p:nvPr/>
        </p:nvSpPr>
        <p:spPr bwMode="auto">
          <a:xfrm rot="10800000">
            <a:off x="2412206" y="1653779"/>
            <a:ext cx="1890713" cy="1620440"/>
          </a:xfrm>
          <a:prstGeom prst="triangle">
            <a:avLst>
              <a:gd name="adj" fmla="val 50000"/>
            </a:avLst>
          </a:prstGeom>
          <a:solidFill>
            <a:schemeClr val="accent1"/>
          </a:solidFill>
          <a:ln w="9525">
            <a:solidFill>
              <a:schemeClr val="tx1"/>
            </a:solidFill>
            <a:miter lim="800000"/>
            <a:headEnd/>
            <a:tailEnd/>
          </a:ln>
        </p:spPr>
        <p:txBody>
          <a:bodyPr wrap="none" anchor="ctr"/>
          <a:lstStyle/>
          <a:p>
            <a:pPr algn="ctr"/>
            <a:r>
              <a:rPr lang="en-US" sz="3000">
                <a:latin typeface="Tahoma" charset="0"/>
              </a:rPr>
              <a:t>X</a:t>
            </a:r>
            <a:endParaRPr lang="ru-RU" sz="3000">
              <a:latin typeface="Tahoma" charset="0"/>
            </a:endParaRPr>
          </a:p>
        </p:txBody>
      </p:sp>
      <p:sp>
        <p:nvSpPr>
          <p:cNvPr id="31748" name="AutoShape 21"/>
          <p:cNvSpPr>
            <a:spLocks noChangeArrowheads="1"/>
          </p:cNvSpPr>
          <p:nvPr/>
        </p:nvSpPr>
        <p:spPr bwMode="auto">
          <a:xfrm>
            <a:off x="4895850" y="1653779"/>
            <a:ext cx="1890713" cy="1620440"/>
          </a:xfrm>
          <a:prstGeom prst="triangle">
            <a:avLst>
              <a:gd name="adj" fmla="val 50000"/>
            </a:avLst>
          </a:prstGeom>
          <a:solidFill>
            <a:schemeClr val="accent1"/>
          </a:solidFill>
          <a:ln w="9525">
            <a:solidFill>
              <a:schemeClr val="tx1"/>
            </a:solidFill>
            <a:miter lim="800000"/>
            <a:headEnd/>
            <a:tailEnd/>
          </a:ln>
        </p:spPr>
        <p:txBody>
          <a:bodyPr wrap="none" anchor="ctr"/>
          <a:lstStyle/>
          <a:p>
            <a:pPr algn="ctr"/>
            <a:r>
              <a:rPr lang="en-US" sz="3000">
                <a:latin typeface="Tahoma" charset="0"/>
              </a:rPr>
              <a:t>Y</a:t>
            </a:r>
            <a:endParaRPr lang="ru-RU" sz="3000">
              <a:latin typeface="Tahoma" charset="0"/>
            </a:endParaRPr>
          </a:p>
        </p:txBody>
      </p:sp>
      <p:sp>
        <p:nvSpPr>
          <p:cNvPr id="31749" name="Text Box 24"/>
          <p:cNvSpPr txBox="1">
            <a:spLocks noChangeArrowheads="1"/>
          </p:cNvSpPr>
          <p:nvPr/>
        </p:nvSpPr>
        <p:spPr bwMode="auto">
          <a:xfrm>
            <a:off x="2255334" y="1275160"/>
            <a:ext cx="2246128" cy="300082"/>
          </a:xfrm>
          <a:prstGeom prst="rect">
            <a:avLst/>
          </a:prstGeom>
          <a:noFill/>
          <a:ln w="9525">
            <a:noFill/>
            <a:miter lim="800000"/>
            <a:headEnd/>
            <a:tailEnd/>
          </a:ln>
        </p:spPr>
        <p:txBody>
          <a:bodyPr wrap="none">
            <a:spAutoFit/>
          </a:bodyPr>
          <a:lstStyle/>
          <a:p>
            <a:pPr algn="ctr"/>
            <a:r>
              <a:rPr lang="en-US" sz="1350" b="1" i="1">
                <a:latin typeface="Tahoma" charset="0"/>
              </a:rPr>
              <a:t>Redistributive economy</a:t>
            </a:r>
            <a:endParaRPr lang="ru-RU" sz="1350" b="1">
              <a:latin typeface="Tahoma" charset="0"/>
            </a:endParaRPr>
          </a:p>
        </p:txBody>
      </p:sp>
      <p:sp>
        <p:nvSpPr>
          <p:cNvPr id="31750" name="Text Box 26"/>
          <p:cNvSpPr txBox="1">
            <a:spLocks noChangeArrowheads="1"/>
          </p:cNvSpPr>
          <p:nvPr/>
        </p:nvSpPr>
        <p:spPr bwMode="auto">
          <a:xfrm rot="-3633184">
            <a:off x="3158136" y="2344381"/>
            <a:ext cx="1889522" cy="507831"/>
          </a:xfrm>
          <a:prstGeom prst="rect">
            <a:avLst/>
          </a:prstGeom>
          <a:noFill/>
          <a:ln w="9525">
            <a:noFill/>
            <a:miter lim="800000"/>
            <a:headEnd/>
            <a:tailEnd/>
          </a:ln>
        </p:spPr>
        <p:txBody>
          <a:bodyPr>
            <a:spAutoFit/>
          </a:bodyPr>
          <a:lstStyle/>
          <a:p>
            <a:pPr algn="ctr"/>
            <a:r>
              <a:rPr lang="en-US" sz="1350" b="1" i="1">
                <a:latin typeface="Tahoma" charset="0"/>
              </a:rPr>
              <a:t>Communitarian</a:t>
            </a:r>
            <a:r>
              <a:rPr lang="en-US" sz="1350" i="1">
                <a:latin typeface="Tahoma" charset="0"/>
              </a:rPr>
              <a:t> </a:t>
            </a:r>
            <a:r>
              <a:rPr lang="en-US" sz="1350" b="1" i="1">
                <a:latin typeface="Tahoma" charset="0"/>
              </a:rPr>
              <a:t>ideology</a:t>
            </a:r>
            <a:r>
              <a:rPr lang="en-US" sz="1350" b="1">
                <a:latin typeface="Tahoma" charset="0"/>
              </a:rPr>
              <a:t> </a:t>
            </a:r>
            <a:endParaRPr lang="ru-RU" sz="1350" b="1">
              <a:latin typeface="Tahoma" charset="0"/>
            </a:endParaRPr>
          </a:p>
        </p:txBody>
      </p:sp>
      <p:sp>
        <p:nvSpPr>
          <p:cNvPr id="31751" name="Text Box 27"/>
          <p:cNvSpPr txBox="1">
            <a:spLocks noChangeArrowheads="1"/>
          </p:cNvSpPr>
          <p:nvPr/>
        </p:nvSpPr>
        <p:spPr bwMode="auto">
          <a:xfrm rot="3565149">
            <a:off x="1624608" y="2288665"/>
            <a:ext cx="1889522" cy="507831"/>
          </a:xfrm>
          <a:prstGeom prst="rect">
            <a:avLst/>
          </a:prstGeom>
          <a:noFill/>
          <a:ln w="9525">
            <a:noFill/>
            <a:miter lim="800000"/>
            <a:headEnd/>
            <a:tailEnd/>
          </a:ln>
        </p:spPr>
        <p:txBody>
          <a:bodyPr>
            <a:spAutoFit/>
          </a:bodyPr>
          <a:lstStyle/>
          <a:p>
            <a:pPr algn="ctr"/>
            <a:r>
              <a:rPr lang="en-US" sz="1350" b="1" i="1">
                <a:latin typeface="Tahoma" charset="0"/>
              </a:rPr>
              <a:t>Unitary-centralized</a:t>
            </a:r>
            <a:r>
              <a:rPr lang="en-US" sz="1350" i="1">
                <a:latin typeface="Tahoma" charset="0"/>
              </a:rPr>
              <a:t> </a:t>
            </a:r>
            <a:r>
              <a:rPr lang="en-US" sz="1350" b="1" i="1">
                <a:latin typeface="Tahoma" charset="0"/>
              </a:rPr>
              <a:t>political order</a:t>
            </a:r>
            <a:r>
              <a:rPr lang="en-US" sz="1350">
                <a:latin typeface="Tahoma" charset="0"/>
              </a:rPr>
              <a:t> </a:t>
            </a:r>
            <a:endParaRPr lang="ru-RU" sz="1350">
              <a:latin typeface="Tahoma" charset="0"/>
            </a:endParaRPr>
          </a:p>
        </p:txBody>
      </p:sp>
      <p:sp>
        <p:nvSpPr>
          <p:cNvPr id="31752" name="Text Box 28"/>
          <p:cNvSpPr txBox="1">
            <a:spLocks noChangeArrowheads="1"/>
          </p:cNvSpPr>
          <p:nvPr/>
        </p:nvSpPr>
        <p:spPr bwMode="auto">
          <a:xfrm rot="-3504247">
            <a:off x="4024312" y="2060660"/>
            <a:ext cx="2147888" cy="507831"/>
          </a:xfrm>
          <a:prstGeom prst="rect">
            <a:avLst/>
          </a:prstGeom>
          <a:noFill/>
          <a:ln w="9525">
            <a:noFill/>
            <a:miter lim="800000"/>
            <a:headEnd/>
            <a:tailEnd/>
          </a:ln>
        </p:spPr>
        <p:txBody>
          <a:bodyPr>
            <a:spAutoFit/>
          </a:bodyPr>
          <a:lstStyle/>
          <a:p>
            <a:pPr algn="ctr"/>
            <a:r>
              <a:rPr lang="en-US" sz="1350" b="1" i="1">
                <a:latin typeface="Tahoma" charset="0"/>
              </a:rPr>
              <a:t>Federative  political order</a:t>
            </a:r>
            <a:r>
              <a:rPr lang="en-US" sz="1350">
                <a:latin typeface="Tahoma" charset="0"/>
              </a:rPr>
              <a:t> </a:t>
            </a:r>
            <a:endParaRPr lang="ru-RU" sz="1350">
              <a:latin typeface="Tahoma" charset="0"/>
            </a:endParaRPr>
          </a:p>
        </p:txBody>
      </p:sp>
      <p:sp>
        <p:nvSpPr>
          <p:cNvPr id="31753" name="Text Box 29"/>
          <p:cNvSpPr txBox="1">
            <a:spLocks noChangeArrowheads="1"/>
          </p:cNvSpPr>
          <p:nvPr/>
        </p:nvSpPr>
        <p:spPr bwMode="auto">
          <a:xfrm rot="3565149">
            <a:off x="5349479" y="2204420"/>
            <a:ext cx="2253853" cy="300082"/>
          </a:xfrm>
          <a:prstGeom prst="rect">
            <a:avLst/>
          </a:prstGeom>
          <a:noFill/>
          <a:ln w="9525">
            <a:noFill/>
            <a:miter lim="800000"/>
            <a:headEnd/>
            <a:tailEnd/>
          </a:ln>
        </p:spPr>
        <p:txBody>
          <a:bodyPr>
            <a:spAutoFit/>
          </a:bodyPr>
          <a:lstStyle/>
          <a:p>
            <a:pPr algn="ctr"/>
            <a:r>
              <a:rPr lang="en-US" sz="1350" b="1" i="1" dirty="0">
                <a:latin typeface="Tahoma" charset="0"/>
              </a:rPr>
              <a:t>Individualistic ideology</a:t>
            </a:r>
            <a:r>
              <a:rPr lang="en-US" sz="1350" dirty="0">
                <a:latin typeface="Tahoma" charset="0"/>
              </a:rPr>
              <a:t> </a:t>
            </a:r>
            <a:endParaRPr lang="ru-RU" sz="1350" dirty="0">
              <a:latin typeface="Tahoma" charset="0"/>
            </a:endParaRPr>
          </a:p>
        </p:txBody>
      </p:sp>
      <p:sp>
        <p:nvSpPr>
          <p:cNvPr id="31754" name="Text Box 30"/>
          <p:cNvSpPr txBox="1">
            <a:spLocks noChangeArrowheads="1"/>
          </p:cNvSpPr>
          <p:nvPr/>
        </p:nvSpPr>
        <p:spPr bwMode="auto">
          <a:xfrm>
            <a:off x="4986556" y="3274219"/>
            <a:ext cx="1686680" cy="300082"/>
          </a:xfrm>
          <a:prstGeom prst="rect">
            <a:avLst/>
          </a:prstGeom>
          <a:noFill/>
          <a:ln w="9525">
            <a:noFill/>
            <a:miter lim="800000"/>
            <a:headEnd/>
            <a:tailEnd/>
          </a:ln>
        </p:spPr>
        <p:txBody>
          <a:bodyPr wrap="none">
            <a:spAutoFit/>
          </a:bodyPr>
          <a:lstStyle/>
          <a:p>
            <a:pPr algn="ctr"/>
            <a:r>
              <a:rPr lang="en-US" sz="1350" b="1" i="1" dirty="0">
                <a:latin typeface="Tahoma" charset="0"/>
              </a:rPr>
              <a:t>Market economy</a:t>
            </a:r>
            <a:r>
              <a:rPr lang="en-US" sz="1350" dirty="0">
                <a:latin typeface="Tahoma" charset="0"/>
              </a:rPr>
              <a:t> </a:t>
            </a:r>
            <a:endParaRPr lang="ru-RU" sz="1350" dirty="0">
              <a:latin typeface="Tahoma"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14"/>
          <p:cNvSpPr>
            <a:spLocks noGrp="1" noChangeArrowheads="1"/>
          </p:cNvSpPr>
          <p:nvPr>
            <p:ph type="title"/>
          </p:nvPr>
        </p:nvSpPr>
        <p:spPr>
          <a:xfrm>
            <a:off x="469032" y="218405"/>
            <a:ext cx="8229600" cy="857250"/>
          </a:xfrm>
        </p:spPr>
        <p:txBody>
          <a:bodyPr>
            <a:normAutofit/>
          </a:bodyPr>
          <a:lstStyle/>
          <a:p>
            <a:pPr eaLnBrk="1" hangingPunct="1"/>
            <a:r>
              <a:rPr lang="en-US" sz="4000" b="1" dirty="0"/>
              <a:t>Combinations of X- and Y-matrices</a:t>
            </a:r>
            <a:endParaRPr lang="ru-RU" sz="4000" b="1" dirty="0"/>
          </a:p>
        </p:txBody>
      </p:sp>
      <p:sp>
        <p:nvSpPr>
          <p:cNvPr id="9221" name="Rectangle 16"/>
          <p:cNvSpPr>
            <a:spLocks noGrp="1" noChangeArrowheads="1"/>
          </p:cNvSpPr>
          <p:nvPr>
            <p:ph type="body" sz="half" idx="2"/>
          </p:nvPr>
        </p:nvSpPr>
        <p:spPr>
          <a:xfrm>
            <a:off x="1709738" y="3401794"/>
            <a:ext cx="5551884" cy="1079897"/>
          </a:xfrm>
        </p:spPr>
        <p:txBody>
          <a:bodyPr>
            <a:noAutofit/>
          </a:bodyPr>
          <a:lstStyle/>
          <a:p>
            <a:pPr eaLnBrk="1" hangingPunct="1">
              <a:lnSpc>
                <a:spcPct val="80000"/>
              </a:lnSpc>
              <a:buFontTx/>
              <a:buNone/>
            </a:pPr>
            <a:r>
              <a:rPr lang="en-US" sz="1600" b="1" dirty="0"/>
              <a:t>        Russia, China, India,                                  Europe and Western        </a:t>
            </a:r>
          </a:p>
          <a:p>
            <a:pPr eaLnBrk="1" hangingPunct="1">
              <a:lnSpc>
                <a:spcPct val="80000"/>
              </a:lnSpc>
              <a:buFontTx/>
              <a:buNone/>
            </a:pPr>
            <a:r>
              <a:rPr lang="en-US" sz="1600" b="1" dirty="0"/>
              <a:t>   most Asian, Middle Eastern,                         Offshoots: US,         </a:t>
            </a:r>
          </a:p>
          <a:p>
            <a:pPr eaLnBrk="1" hangingPunct="1">
              <a:lnSpc>
                <a:spcPct val="80000"/>
              </a:lnSpc>
              <a:buFontTx/>
              <a:buNone/>
            </a:pPr>
            <a:r>
              <a:rPr lang="en-US" sz="1600" b="1" dirty="0"/>
              <a:t>       Latin American as well as                           Canada, Australia,</a:t>
            </a:r>
          </a:p>
          <a:p>
            <a:pPr eaLnBrk="1" hangingPunct="1">
              <a:lnSpc>
                <a:spcPct val="80000"/>
              </a:lnSpc>
              <a:buFontTx/>
              <a:buNone/>
            </a:pPr>
            <a:r>
              <a:rPr lang="en-US" sz="1600" b="1" dirty="0"/>
              <a:t>      some other  countries 		 and New Zealand	        </a:t>
            </a:r>
          </a:p>
          <a:p>
            <a:pPr eaLnBrk="1" hangingPunct="1">
              <a:lnSpc>
                <a:spcPct val="80000"/>
              </a:lnSpc>
              <a:buFontTx/>
              <a:buNone/>
            </a:pPr>
            <a:r>
              <a:rPr lang="en-US" sz="1600" b="1" dirty="0"/>
              <a:t>				</a:t>
            </a:r>
            <a:endParaRPr lang="ru-RU" sz="1600" b="1" dirty="0"/>
          </a:p>
        </p:txBody>
      </p:sp>
      <p:sp>
        <p:nvSpPr>
          <p:cNvPr id="16" name="Номер слайда 15"/>
          <p:cNvSpPr>
            <a:spLocks noGrp="1"/>
          </p:cNvSpPr>
          <p:nvPr>
            <p:ph type="sldNum" sz="quarter" idx="12"/>
          </p:nvPr>
        </p:nvSpPr>
        <p:spPr/>
        <p:txBody>
          <a:bodyPr>
            <a:normAutofit lnSpcReduction="10000"/>
          </a:bodyPr>
          <a:lstStyle/>
          <a:p>
            <a:fld id="{CAA5CCDF-98C8-4A07-9189-29561FB6D67D}" type="slidenum">
              <a:rPr lang="ru-RU"/>
              <a:pPr/>
              <a:t>19</a:t>
            </a:fld>
            <a:endParaRPr lang="ru-RU"/>
          </a:p>
        </p:txBody>
      </p:sp>
      <p:sp>
        <p:nvSpPr>
          <p:cNvPr id="39940" name="Rectangle 59"/>
          <p:cNvSpPr>
            <a:spLocks noChangeArrowheads="1"/>
          </p:cNvSpPr>
          <p:nvPr/>
        </p:nvSpPr>
        <p:spPr bwMode="auto">
          <a:xfrm>
            <a:off x="1494235" y="1221581"/>
            <a:ext cx="6172200" cy="1639491"/>
          </a:xfrm>
          <a:prstGeom prst="rect">
            <a:avLst/>
          </a:prstGeom>
          <a:noFill/>
          <a:ln w="9525">
            <a:noFill/>
            <a:miter lim="800000"/>
            <a:headEnd/>
            <a:tailEnd/>
          </a:ln>
        </p:spPr>
        <p:txBody>
          <a:bodyPr/>
          <a:lstStyle/>
          <a:p>
            <a:pPr marL="257175" indent="-257175">
              <a:spcBef>
                <a:spcPct val="20000"/>
              </a:spcBef>
              <a:buFontTx/>
              <a:buChar char="•"/>
            </a:pPr>
            <a:endParaRPr lang="en-US" sz="2100"/>
          </a:p>
        </p:txBody>
      </p:sp>
      <p:sp>
        <p:nvSpPr>
          <p:cNvPr id="39941" name="AutoShape 60"/>
          <p:cNvSpPr>
            <a:spLocks noChangeArrowheads="1"/>
          </p:cNvSpPr>
          <p:nvPr/>
        </p:nvSpPr>
        <p:spPr bwMode="auto">
          <a:xfrm rot="10800000">
            <a:off x="2357438" y="1491854"/>
            <a:ext cx="2057400" cy="1682353"/>
          </a:xfrm>
          <a:prstGeom prst="triangle">
            <a:avLst>
              <a:gd name="adj" fmla="val 50000"/>
            </a:avLst>
          </a:prstGeom>
          <a:solidFill>
            <a:srgbClr val="FFFFFF"/>
          </a:solidFill>
          <a:ln w="19050">
            <a:solidFill>
              <a:srgbClr val="000000"/>
            </a:solidFill>
            <a:miter lim="800000"/>
            <a:headEnd/>
            <a:tailEnd/>
          </a:ln>
        </p:spPr>
        <p:txBody>
          <a:bodyPr/>
          <a:lstStyle/>
          <a:p>
            <a:r>
              <a:rPr lang="en-US" sz="900"/>
              <a:t>   </a:t>
            </a:r>
            <a:endParaRPr lang="ru-RU" sz="1350"/>
          </a:p>
        </p:txBody>
      </p:sp>
      <p:sp>
        <p:nvSpPr>
          <p:cNvPr id="39942" name="AutoShape 61"/>
          <p:cNvSpPr>
            <a:spLocks noChangeArrowheads="1"/>
          </p:cNvSpPr>
          <p:nvPr/>
        </p:nvSpPr>
        <p:spPr bwMode="auto">
          <a:xfrm>
            <a:off x="5166122" y="1600200"/>
            <a:ext cx="2057400" cy="1628775"/>
          </a:xfrm>
          <a:prstGeom prst="triangle">
            <a:avLst>
              <a:gd name="adj" fmla="val 50000"/>
            </a:avLst>
          </a:prstGeom>
          <a:solidFill>
            <a:srgbClr val="FFFFFF"/>
          </a:solidFill>
          <a:ln w="19050">
            <a:solidFill>
              <a:srgbClr val="000000"/>
            </a:solidFill>
            <a:miter lim="800000"/>
            <a:headEnd/>
            <a:tailEnd/>
          </a:ln>
        </p:spPr>
        <p:txBody>
          <a:bodyPr/>
          <a:lstStyle/>
          <a:p>
            <a:r>
              <a:rPr lang="en-US" sz="900"/>
              <a:t>   </a:t>
            </a:r>
            <a:endParaRPr lang="ru-RU" sz="1350"/>
          </a:p>
        </p:txBody>
      </p:sp>
      <p:grpSp>
        <p:nvGrpSpPr>
          <p:cNvPr id="39943" name="Group 15"/>
          <p:cNvGrpSpPr>
            <a:grpSpLocks/>
          </p:cNvGrpSpPr>
          <p:nvPr/>
        </p:nvGrpSpPr>
        <p:grpSpPr bwMode="auto">
          <a:xfrm>
            <a:off x="2844403" y="1491854"/>
            <a:ext cx="1079897" cy="1367189"/>
            <a:chOff x="2267744" y="1988840"/>
            <a:chExt cx="1440159" cy="1823220"/>
          </a:xfrm>
        </p:grpSpPr>
        <p:sp>
          <p:nvSpPr>
            <p:cNvPr id="39950" name="AutoShape 62"/>
            <p:cNvSpPr>
              <a:spLocks noChangeArrowheads="1"/>
            </p:cNvSpPr>
            <p:nvPr/>
          </p:nvSpPr>
          <p:spPr bwMode="auto">
            <a:xfrm>
              <a:off x="2267744" y="1988840"/>
              <a:ext cx="1440159" cy="1080120"/>
            </a:xfrm>
            <a:prstGeom prst="triangle">
              <a:avLst>
                <a:gd name="adj" fmla="val 43287"/>
              </a:avLst>
            </a:prstGeom>
            <a:solidFill>
              <a:schemeClr val="accent1"/>
            </a:solidFill>
            <a:ln w="9525">
              <a:solidFill>
                <a:srgbClr val="000000"/>
              </a:solidFill>
              <a:miter lim="800000"/>
              <a:headEnd/>
              <a:tailEnd/>
            </a:ln>
          </p:spPr>
          <p:txBody>
            <a:bodyPr/>
            <a:lstStyle/>
            <a:p>
              <a:r>
                <a:rPr lang="en-US" sz="900"/>
                <a:t> </a:t>
              </a:r>
              <a:r>
                <a:rPr lang="ru-RU" sz="900"/>
                <a:t> </a:t>
              </a:r>
              <a:r>
                <a:rPr lang="en-US" sz="900"/>
                <a:t> </a:t>
              </a:r>
              <a:r>
                <a:rPr lang="ru-RU" sz="900"/>
                <a:t>  </a:t>
              </a:r>
              <a:r>
                <a:rPr lang="en-US" sz="1500" b="1"/>
                <a:t>Y</a:t>
              </a:r>
              <a:endParaRPr lang="ru-RU" sz="1350"/>
            </a:p>
          </p:txBody>
        </p:sp>
        <p:sp>
          <p:nvSpPr>
            <p:cNvPr id="39951" name="Rectangle 63"/>
            <p:cNvSpPr>
              <a:spLocks noChangeArrowheads="1"/>
            </p:cNvSpPr>
            <p:nvPr/>
          </p:nvSpPr>
          <p:spPr bwMode="auto">
            <a:xfrm>
              <a:off x="2771774" y="3134840"/>
              <a:ext cx="500668" cy="677220"/>
            </a:xfrm>
            <a:prstGeom prst="rect">
              <a:avLst/>
            </a:prstGeom>
            <a:noFill/>
            <a:ln w="9525">
              <a:noFill/>
              <a:miter lim="800000"/>
              <a:headEnd/>
              <a:tailEnd/>
            </a:ln>
          </p:spPr>
          <p:txBody>
            <a:bodyPr wrap="none" anchor="ctr">
              <a:spAutoFit/>
            </a:bodyPr>
            <a:lstStyle/>
            <a:p>
              <a:r>
                <a:rPr lang="en-US" sz="2700" b="1"/>
                <a:t>X</a:t>
              </a:r>
            </a:p>
          </p:txBody>
        </p:sp>
      </p:grpSp>
      <p:sp>
        <p:nvSpPr>
          <p:cNvPr id="39944" name="Rectangle 64"/>
          <p:cNvSpPr>
            <a:spLocks noChangeArrowheads="1"/>
          </p:cNvSpPr>
          <p:nvPr/>
        </p:nvSpPr>
        <p:spPr bwMode="auto">
          <a:xfrm>
            <a:off x="5975747" y="1855411"/>
            <a:ext cx="432197" cy="553998"/>
          </a:xfrm>
          <a:prstGeom prst="rect">
            <a:avLst/>
          </a:prstGeom>
          <a:noFill/>
          <a:ln w="9525">
            <a:noFill/>
            <a:miter lim="800000"/>
            <a:headEnd/>
            <a:tailEnd/>
          </a:ln>
        </p:spPr>
        <p:txBody>
          <a:bodyPr anchor="ctr">
            <a:spAutoFit/>
          </a:bodyPr>
          <a:lstStyle/>
          <a:p>
            <a:r>
              <a:rPr lang="en-US" sz="3000" b="1"/>
              <a:t>Y</a:t>
            </a:r>
          </a:p>
        </p:txBody>
      </p:sp>
      <p:sp>
        <p:nvSpPr>
          <p:cNvPr id="39945" name="Rectangle 65"/>
          <p:cNvSpPr>
            <a:spLocks noChangeArrowheads="1"/>
          </p:cNvSpPr>
          <p:nvPr/>
        </p:nvSpPr>
        <p:spPr bwMode="auto">
          <a:xfrm>
            <a:off x="1143000" y="-12427"/>
            <a:ext cx="261610" cy="230832"/>
          </a:xfrm>
          <a:prstGeom prst="rect">
            <a:avLst/>
          </a:prstGeom>
          <a:noFill/>
          <a:ln w="9525">
            <a:noFill/>
            <a:miter lim="800000"/>
            <a:headEnd/>
            <a:tailEnd/>
          </a:ln>
        </p:spPr>
        <p:txBody>
          <a:bodyPr wrap="none" anchor="ctr">
            <a:spAutoFit/>
          </a:bodyPr>
          <a:lstStyle/>
          <a:p>
            <a:r>
              <a:rPr lang="en-US" sz="900">
                <a:cs typeface="Times New Roman" charset="0"/>
              </a:rPr>
              <a:t>   </a:t>
            </a:r>
            <a:endParaRPr lang="en-US" sz="1350"/>
          </a:p>
        </p:txBody>
      </p:sp>
      <p:sp>
        <p:nvSpPr>
          <p:cNvPr id="39946" name="Rectangle 66"/>
          <p:cNvSpPr>
            <a:spLocks noChangeArrowheads="1"/>
          </p:cNvSpPr>
          <p:nvPr/>
        </p:nvSpPr>
        <p:spPr bwMode="auto">
          <a:xfrm>
            <a:off x="1143000" y="-12427"/>
            <a:ext cx="261610" cy="230832"/>
          </a:xfrm>
          <a:prstGeom prst="rect">
            <a:avLst/>
          </a:prstGeom>
          <a:noFill/>
          <a:ln w="9525">
            <a:noFill/>
            <a:miter lim="800000"/>
            <a:headEnd/>
            <a:tailEnd/>
          </a:ln>
        </p:spPr>
        <p:txBody>
          <a:bodyPr wrap="none" anchor="ctr">
            <a:spAutoFit/>
          </a:bodyPr>
          <a:lstStyle/>
          <a:p>
            <a:r>
              <a:rPr lang="en-US" sz="900">
                <a:cs typeface="Times New Roman" charset="0"/>
              </a:rPr>
              <a:t>   </a:t>
            </a:r>
            <a:endParaRPr lang="en-US" sz="1350"/>
          </a:p>
        </p:txBody>
      </p:sp>
      <p:sp>
        <p:nvSpPr>
          <p:cNvPr id="39947" name="AutoShape 67"/>
          <p:cNvSpPr>
            <a:spLocks noChangeArrowheads="1"/>
          </p:cNvSpPr>
          <p:nvPr/>
        </p:nvSpPr>
        <p:spPr bwMode="auto">
          <a:xfrm rot="10800000">
            <a:off x="5651897" y="2463404"/>
            <a:ext cx="1079897" cy="771525"/>
          </a:xfrm>
          <a:prstGeom prst="triangle">
            <a:avLst>
              <a:gd name="adj" fmla="val 50000"/>
            </a:avLst>
          </a:prstGeom>
          <a:solidFill>
            <a:schemeClr val="accent1"/>
          </a:solidFill>
          <a:ln w="9525">
            <a:solidFill>
              <a:srgbClr val="000000"/>
            </a:solidFill>
            <a:miter lim="800000"/>
            <a:headEnd/>
            <a:tailEnd/>
          </a:ln>
        </p:spPr>
        <p:txBody>
          <a:bodyPr/>
          <a:lstStyle/>
          <a:p>
            <a:r>
              <a:rPr lang="en-US" sz="1500" b="1"/>
              <a:t>   X</a:t>
            </a:r>
            <a:endParaRPr lang="ru-RU" sz="135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0A0C14-CE58-450C-B6D8-8AE28C9E8F1C}"/>
              </a:ext>
            </a:extLst>
          </p:cNvPr>
          <p:cNvSpPr>
            <a:spLocks noGrp="1"/>
          </p:cNvSpPr>
          <p:nvPr>
            <p:ph type="title"/>
          </p:nvPr>
        </p:nvSpPr>
        <p:spPr/>
        <p:txBody>
          <a:bodyPr/>
          <a:lstStyle/>
          <a:p>
            <a:r>
              <a:rPr lang="en-US" dirty="0"/>
              <a:t>Motivation</a:t>
            </a:r>
            <a:endParaRPr lang="ru-RU" dirty="0"/>
          </a:p>
        </p:txBody>
      </p:sp>
      <p:sp>
        <p:nvSpPr>
          <p:cNvPr id="3" name="Объект 2">
            <a:extLst>
              <a:ext uri="{FF2B5EF4-FFF2-40B4-BE49-F238E27FC236}">
                <a16:creationId xmlns:a16="http://schemas.microsoft.com/office/drawing/2014/main" id="{E8017020-8306-4644-BF59-7DD6A965F28D}"/>
              </a:ext>
            </a:extLst>
          </p:cNvPr>
          <p:cNvSpPr>
            <a:spLocks noGrp="1"/>
          </p:cNvSpPr>
          <p:nvPr>
            <p:ph idx="1"/>
          </p:nvPr>
        </p:nvSpPr>
        <p:spPr/>
        <p:txBody>
          <a:bodyPr>
            <a:normAutofit fontScale="47500" lnSpcReduction="20000"/>
          </a:bodyPr>
          <a:lstStyle/>
          <a:p>
            <a:r>
              <a:rPr lang="en-US" sz="4000" dirty="0"/>
              <a:t>Change in the configuration of the global political and economic structure is becoming increasingly evident: </a:t>
            </a:r>
            <a:endParaRPr lang="ru-RU" sz="4000" dirty="0"/>
          </a:p>
          <a:p>
            <a:pPr marL="0" indent="0">
              <a:buNone/>
            </a:pPr>
            <a:r>
              <a:rPr lang="en-US" sz="4000" dirty="0"/>
              <a:t>      </a:t>
            </a:r>
            <a:r>
              <a:rPr lang="ru-RU" sz="4000" dirty="0"/>
              <a:t>-</a:t>
            </a:r>
            <a:r>
              <a:rPr lang="en-US" sz="4000" dirty="0"/>
              <a:t> new economic giants in the East, primarily China and India, as well as the </a:t>
            </a:r>
            <a:r>
              <a:rPr lang="ru-RU" sz="4000" dirty="0"/>
              <a:t> </a:t>
            </a:r>
          </a:p>
          <a:p>
            <a:pPr marL="0" indent="0">
              <a:buNone/>
            </a:pPr>
            <a:r>
              <a:rPr lang="ru-RU" sz="4000" dirty="0"/>
              <a:t>        </a:t>
            </a:r>
            <a:r>
              <a:rPr lang="en-US" sz="4000" dirty="0"/>
              <a:t>growth of Russia's political role</a:t>
            </a:r>
          </a:p>
          <a:p>
            <a:pPr marL="0" indent="0">
              <a:buNone/>
            </a:pPr>
            <a:r>
              <a:rPr lang="en-US" sz="4000" dirty="0"/>
              <a:t>     </a:t>
            </a:r>
            <a:r>
              <a:rPr lang="ru-RU" sz="4000" dirty="0"/>
              <a:t>- </a:t>
            </a:r>
            <a:r>
              <a:rPr lang="en-US" sz="4000" dirty="0"/>
              <a:t>growing social and economic inequality in the majority of developed</a:t>
            </a:r>
            <a:endParaRPr lang="ru-RU" sz="4000" dirty="0"/>
          </a:p>
          <a:p>
            <a:pPr marL="0" indent="0">
              <a:buNone/>
            </a:pPr>
            <a:r>
              <a:rPr lang="ru-RU" sz="4000" dirty="0"/>
              <a:t>      </a:t>
            </a:r>
            <a:r>
              <a:rPr lang="en-US" sz="4000" dirty="0"/>
              <a:t> economies.</a:t>
            </a:r>
          </a:p>
          <a:p>
            <a:r>
              <a:rPr lang="en-US" sz="4000" dirty="0"/>
              <a:t>These two factors contest the leadership of the Western institutional model of economic development: this model not only does not have a universal character, but it also does not show as many manifest advantages as has been thought previously. </a:t>
            </a:r>
          </a:p>
          <a:p>
            <a:r>
              <a:rPr lang="en-US" sz="4000" dirty="0"/>
              <a:t>Under these conditions, understanding the institutional features of both poles of the returning bipolar world (Western and non-Western) becomes needful.</a:t>
            </a:r>
            <a:endParaRPr lang="ru-RU" dirty="0"/>
          </a:p>
        </p:txBody>
      </p:sp>
      <p:sp>
        <p:nvSpPr>
          <p:cNvPr id="5" name="Номер слайда 4">
            <a:extLst>
              <a:ext uri="{FF2B5EF4-FFF2-40B4-BE49-F238E27FC236}">
                <a16:creationId xmlns:a16="http://schemas.microsoft.com/office/drawing/2014/main" id="{E5A65D3F-4622-419D-A872-BC2C47FB33BF}"/>
              </a:ext>
            </a:extLst>
          </p:cNvPr>
          <p:cNvSpPr>
            <a:spLocks noGrp="1"/>
          </p:cNvSpPr>
          <p:nvPr>
            <p:ph type="sldNum" sz="quarter" idx="12"/>
          </p:nvPr>
        </p:nvSpPr>
        <p:spPr/>
        <p:txBody>
          <a:bodyPr/>
          <a:lstStyle/>
          <a:p>
            <a:fld id="{725C68B6-61C2-468F-89AB-4B9F7531AA68}" type="slidenum">
              <a:rPr lang="ru-RU" smtClean="0"/>
              <a:pPr/>
              <a:t>2</a:t>
            </a:fld>
            <a:endParaRPr lang="ru-RU"/>
          </a:p>
        </p:txBody>
      </p:sp>
    </p:spTree>
    <p:extLst>
      <p:ext uri="{BB962C8B-B14F-4D97-AF65-F5344CB8AC3E}">
        <p14:creationId xmlns:p14="http://schemas.microsoft.com/office/powerpoint/2010/main" val="2360480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064911-9C2E-4EB9-9465-4D7D09443A04}"/>
              </a:ext>
            </a:extLst>
          </p:cNvPr>
          <p:cNvSpPr>
            <a:spLocks noGrp="1"/>
          </p:cNvSpPr>
          <p:nvPr>
            <p:ph type="title"/>
          </p:nvPr>
        </p:nvSpPr>
        <p:spPr/>
        <p:txBody>
          <a:bodyPr>
            <a:normAutofit fontScale="90000"/>
          </a:bodyPr>
          <a:lstStyle/>
          <a:p>
            <a:r>
              <a:rPr lang="en-US" sz="2200" dirty="0"/>
              <a:t>T</a:t>
            </a:r>
            <a:r>
              <a:rPr lang="ru-RU" sz="2200" dirty="0" err="1"/>
              <a:t>he</a:t>
            </a:r>
            <a:r>
              <a:rPr lang="ru-RU" sz="2200" dirty="0"/>
              <a:t> </a:t>
            </a:r>
            <a:r>
              <a:rPr lang="ru-RU" sz="2200" dirty="0" err="1"/>
              <a:t>influence</a:t>
            </a:r>
            <a:r>
              <a:rPr lang="ru-RU" sz="2200" dirty="0"/>
              <a:t> </a:t>
            </a:r>
            <a:r>
              <a:rPr lang="ru-RU" sz="2200" dirty="0" err="1"/>
              <a:t>of</a:t>
            </a:r>
            <a:r>
              <a:rPr lang="ru-RU" sz="2200" dirty="0"/>
              <a:t> </a:t>
            </a:r>
            <a:r>
              <a:rPr lang="ru-RU" sz="2200" dirty="0" err="1"/>
              <a:t>geographic</a:t>
            </a:r>
            <a:r>
              <a:rPr lang="ru-RU" sz="2200" dirty="0"/>
              <a:t> </a:t>
            </a:r>
            <a:r>
              <a:rPr lang="ru-RU" sz="2200" dirty="0" err="1"/>
              <a:t>factors</a:t>
            </a:r>
            <a:r>
              <a:rPr lang="ru-RU" sz="2200" dirty="0"/>
              <a:t> </a:t>
            </a:r>
            <a:r>
              <a:rPr lang="ru-RU" sz="2200" dirty="0" err="1"/>
              <a:t>on</a:t>
            </a:r>
            <a:r>
              <a:rPr lang="ru-RU" sz="2200" dirty="0"/>
              <a:t> </a:t>
            </a:r>
            <a:r>
              <a:rPr lang="ru-RU" sz="2200" dirty="0" err="1"/>
              <a:t>the</a:t>
            </a:r>
            <a:r>
              <a:rPr lang="ru-RU" sz="2200" dirty="0"/>
              <a:t> </a:t>
            </a:r>
            <a:r>
              <a:rPr lang="ru-RU" sz="2200" dirty="0" err="1"/>
              <a:t>formation</a:t>
            </a:r>
            <a:r>
              <a:rPr lang="ru-RU" sz="2200" dirty="0"/>
              <a:t> </a:t>
            </a:r>
            <a:r>
              <a:rPr lang="ru-RU" sz="2200" dirty="0" err="1"/>
              <a:t>of</a:t>
            </a:r>
            <a:r>
              <a:rPr lang="ru-RU" sz="2200" dirty="0"/>
              <a:t> </a:t>
            </a:r>
            <a:r>
              <a:rPr lang="ru-RU" sz="2200" dirty="0" err="1"/>
              <a:t>both</a:t>
            </a:r>
            <a:r>
              <a:rPr lang="ru-RU" sz="2200" dirty="0"/>
              <a:t> </a:t>
            </a:r>
            <a:r>
              <a:rPr lang="ru-RU" sz="2200" dirty="0" err="1"/>
              <a:t>types</a:t>
            </a:r>
            <a:r>
              <a:rPr lang="ru-RU" sz="2200" dirty="0"/>
              <a:t> </a:t>
            </a:r>
            <a:r>
              <a:rPr lang="ru-RU" sz="2200" dirty="0" err="1"/>
              <a:t>of</a:t>
            </a:r>
            <a:r>
              <a:rPr lang="ru-RU" sz="2200" dirty="0"/>
              <a:t> </a:t>
            </a:r>
            <a:r>
              <a:rPr lang="ru-RU" sz="2200" dirty="0" err="1"/>
              <a:t>models</a:t>
            </a:r>
            <a:r>
              <a:rPr lang="en-US" sz="2200" dirty="0"/>
              <a:t>.</a:t>
            </a:r>
            <a:br>
              <a:rPr lang="en-US" dirty="0"/>
            </a:br>
            <a:endParaRPr lang="ru-RU" dirty="0"/>
          </a:p>
        </p:txBody>
      </p:sp>
      <p:sp>
        <p:nvSpPr>
          <p:cNvPr id="3" name="Текст 2">
            <a:extLst>
              <a:ext uri="{FF2B5EF4-FFF2-40B4-BE49-F238E27FC236}">
                <a16:creationId xmlns:a16="http://schemas.microsoft.com/office/drawing/2014/main" id="{CE8752FF-7DC8-4D0D-9F6A-8033C8C117E2}"/>
              </a:ext>
            </a:extLst>
          </p:cNvPr>
          <p:cNvSpPr>
            <a:spLocks noGrp="1"/>
          </p:cNvSpPr>
          <p:nvPr>
            <p:ph type="body" idx="1"/>
          </p:nvPr>
        </p:nvSpPr>
        <p:spPr/>
        <p:txBody>
          <a:bodyPr/>
          <a:lstStyle/>
          <a:p>
            <a:endParaRPr lang="ru-RU"/>
          </a:p>
        </p:txBody>
      </p:sp>
      <p:sp>
        <p:nvSpPr>
          <p:cNvPr id="5" name="Номер слайда 4">
            <a:extLst>
              <a:ext uri="{FF2B5EF4-FFF2-40B4-BE49-F238E27FC236}">
                <a16:creationId xmlns:a16="http://schemas.microsoft.com/office/drawing/2014/main" id="{D3DB9486-0295-423F-9EFA-DCA3917E7605}"/>
              </a:ext>
            </a:extLst>
          </p:cNvPr>
          <p:cNvSpPr>
            <a:spLocks noGrp="1"/>
          </p:cNvSpPr>
          <p:nvPr>
            <p:ph type="sldNum" sz="quarter" idx="12"/>
          </p:nvPr>
        </p:nvSpPr>
        <p:spPr/>
        <p:txBody>
          <a:bodyPr/>
          <a:lstStyle/>
          <a:p>
            <a:fld id="{725C68B6-61C2-468F-89AB-4B9F7531AA68}" type="slidenum">
              <a:rPr lang="ru-RU" smtClean="0"/>
              <a:pPr/>
              <a:t>20</a:t>
            </a:fld>
            <a:endParaRPr lang="ru-RU"/>
          </a:p>
        </p:txBody>
      </p:sp>
    </p:spTree>
    <p:extLst>
      <p:ext uri="{BB962C8B-B14F-4D97-AF65-F5344CB8AC3E}">
        <p14:creationId xmlns:p14="http://schemas.microsoft.com/office/powerpoint/2010/main" val="1110114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713781"/>
            <a:ext cx="8229600" cy="857250"/>
          </a:xfrm>
        </p:spPr>
        <p:txBody>
          <a:bodyPr>
            <a:normAutofit/>
          </a:bodyPr>
          <a:lstStyle/>
          <a:p>
            <a:r>
              <a:rPr lang="en-US" b="1" dirty="0"/>
              <a:t>Geography is important?</a:t>
            </a:r>
            <a:endParaRPr lang="ru-RU" b="1" dirty="0"/>
          </a:p>
        </p:txBody>
      </p:sp>
      <p:sp>
        <p:nvSpPr>
          <p:cNvPr id="3" name="Содержимое 2"/>
          <p:cNvSpPr>
            <a:spLocks noGrp="1"/>
          </p:cNvSpPr>
          <p:nvPr>
            <p:ph idx="1"/>
          </p:nvPr>
        </p:nvSpPr>
        <p:spPr>
          <a:xfrm>
            <a:off x="755576" y="1657351"/>
            <a:ext cx="7632847" cy="2937272"/>
          </a:xfrm>
        </p:spPr>
        <p:txBody>
          <a:bodyPr>
            <a:normAutofit/>
          </a:bodyPr>
          <a:lstStyle/>
          <a:p>
            <a:r>
              <a:rPr lang="en-US" sz="2200" dirty="0"/>
              <a:t>The debate about comparative roles of geographical and social (institutional) factors in economic development has been continuing for hundred years.</a:t>
            </a:r>
          </a:p>
          <a:p>
            <a:r>
              <a:rPr lang="en-US" sz="2200" dirty="0"/>
              <a:t>The fundamental basis of the debate is consideration of the economic world from the perspective of the interrelationship between nature and society ( </a:t>
            </a:r>
            <a:r>
              <a:rPr lang="en-US" sz="2200" i="1" dirty="0"/>
              <a:t>Lorenz</a:t>
            </a:r>
            <a:r>
              <a:rPr lang="ru-RU" sz="2200" i="1" dirty="0"/>
              <a:t> </a:t>
            </a:r>
            <a:r>
              <a:rPr lang="en-US" sz="2200" i="1" dirty="0"/>
              <a:t>A</a:t>
            </a:r>
            <a:r>
              <a:rPr lang="ru-RU" sz="2200" i="1" dirty="0"/>
              <a:t>, </a:t>
            </a:r>
            <a:r>
              <a:rPr lang="en-US" sz="2200" i="1" dirty="0"/>
              <a:t>Hemmer H.-R.,</a:t>
            </a:r>
            <a:r>
              <a:rPr lang="ru-RU" sz="2200" i="1" dirty="0"/>
              <a:t> </a:t>
            </a:r>
            <a:r>
              <a:rPr lang="en-US" sz="2200" i="1" dirty="0" err="1"/>
              <a:t>Ahlfeld</a:t>
            </a:r>
            <a:r>
              <a:rPr lang="en-US" sz="2200" i="1" dirty="0"/>
              <a:t> S</a:t>
            </a:r>
            <a:r>
              <a:rPr lang="ru-RU" sz="2200" dirty="0"/>
              <a:t>.   2005. </a:t>
            </a:r>
            <a:r>
              <a:rPr lang="en-US" sz="2200" dirty="0"/>
              <a:t>«The Economic Growth Debate – Geography Versus Institutions: Is There Anything Really New?</a:t>
            </a:r>
            <a:r>
              <a:rPr lang="ru-RU" sz="2200" dirty="0"/>
              <a:t>»)</a:t>
            </a:r>
            <a:r>
              <a:rPr lang="en-US" sz="2200" dirty="0"/>
              <a:t> </a:t>
            </a:r>
          </a:p>
        </p:txBody>
      </p:sp>
      <p:sp>
        <p:nvSpPr>
          <p:cNvPr id="5" name="Номер слайда 4"/>
          <p:cNvSpPr>
            <a:spLocks noGrp="1"/>
          </p:cNvSpPr>
          <p:nvPr>
            <p:ph type="sldNum" sz="quarter" idx="12"/>
          </p:nvPr>
        </p:nvSpPr>
        <p:spPr/>
        <p:txBody>
          <a:bodyPr/>
          <a:lstStyle/>
          <a:p>
            <a:fld id="{57AF16DE-A0D5-4438-950F-5B1E159C2C28}"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52009"/>
            <a:ext cx="8280920" cy="1125331"/>
          </a:xfrm>
        </p:spPr>
        <p:txBody>
          <a:bodyPr>
            <a:noAutofit/>
          </a:bodyPr>
          <a:lstStyle/>
          <a:p>
            <a:pPr algn="ctr"/>
            <a:r>
              <a:rPr lang="en-US" sz="2400" b="1" dirty="0"/>
              <a:t>Geographical Hypothesis in Institutional Economics -  discussion in National Bureau of Economic Research,  US, 2000s</a:t>
            </a:r>
            <a:endParaRPr lang="ru-RU" sz="2400" b="1" dirty="0"/>
          </a:p>
        </p:txBody>
      </p:sp>
      <p:sp>
        <p:nvSpPr>
          <p:cNvPr id="5" name="Номер слайда 4"/>
          <p:cNvSpPr>
            <a:spLocks noGrp="1"/>
          </p:cNvSpPr>
          <p:nvPr>
            <p:ph type="sldNum" sz="quarter" idx="12"/>
          </p:nvPr>
        </p:nvSpPr>
        <p:spPr/>
        <p:txBody>
          <a:bodyPr/>
          <a:lstStyle/>
          <a:p>
            <a:fld id="{57AF16DE-A0D5-4438-950F-5B1E159C2C28}" type="slidenum">
              <a:rPr lang="en-US" smtClean="0"/>
              <a:pPr/>
              <a:t>22</a:t>
            </a:fld>
            <a:endParaRPr lang="en-US"/>
          </a:p>
        </p:txBody>
      </p:sp>
      <p:pic>
        <p:nvPicPr>
          <p:cNvPr id="9" name="Содержимое 8" descr="dani-rodrik13.jpg"/>
          <p:cNvPicPr>
            <a:picLocks noGrp="1" noChangeAspect="1"/>
          </p:cNvPicPr>
          <p:nvPr>
            <p:ph idx="1"/>
          </p:nvPr>
        </p:nvPicPr>
        <p:blipFill>
          <a:blip r:embed="rId3" cstate="print"/>
          <a:stretch>
            <a:fillRect/>
          </a:stretch>
        </p:blipFill>
        <p:spPr>
          <a:xfrm>
            <a:off x="1331640" y="1605815"/>
            <a:ext cx="2491556" cy="1661037"/>
          </a:xfrm>
        </p:spPr>
      </p:pic>
      <p:pic>
        <p:nvPicPr>
          <p:cNvPr id="10" name="Рисунок 9" descr="jeffrey_sachs_rtr_img.jpg"/>
          <p:cNvPicPr>
            <a:picLocks noChangeAspect="1"/>
          </p:cNvPicPr>
          <p:nvPr/>
        </p:nvPicPr>
        <p:blipFill>
          <a:blip r:embed="rId4" cstate="print"/>
          <a:stretch>
            <a:fillRect/>
          </a:stretch>
        </p:blipFill>
        <p:spPr>
          <a:xfrm>
            <a:off x="5128444" y="1683910"/>
            <a:ext cx="2491556" cy="1661037"/>
          </a:xfrm>
          <a:prstGeom prst="rect">
            <a:avLst/>
          </a:prstGeom>
        </p:spPr>
      </p:pic>
      <p:sp>
        <p:nvSpPr>
          <p:cNvPr id="12" name="TextBox 11"/>
          <p:cNvSpPr txBox="1"/>
          <p:nvPr/>
        </p:nvSpPr>
        <p:spPr>
          <a:xfrm>
            <a:off x="992411" y="3478115"/>
            <a:ext cx="2895600" cy="1323439"/>
          </a:xfrm>
          <a:prstGeom prst="rect">
            <a:avLst/>
          </a:prstGeom>
          <a:noFill/>
        </p:spPr>
        <p:txBody>
          <a:bodyPr wrap="square" rtlCol="0">
            <a:spAutoFit/>
          </a:bodyPr>
          <a:lstStyle/>
          <a:p>
            <a:r>
              <a:rPr lang="en-US" sz="1600" b="1" dirty="0">
                <a:solidFill>
                  <a:srgbClr val="FF0000"/>
                </a:solidFill>
              </a:rPr>
              <a:t>«Institutions Rule: </a:t>
            </a:r>
            <a:r>
              <a:rPr lang="en-US" sz="1600" b="1" dirty="0"/>
              <a:t>The Primacy of Institutions over Geography </a:t>
            </a:r>
            <a:endParaRPr lang="ru-RU" sz="1600" b="1" dirty="0"/>
          </a:p>
          <a:p>
            <a:r>
              <a:rPr lang="en-US" sz="1600" b="1" dirty="0"/>
              <a:t>and Integration in Economic Development» </a:t>
            </a:r>
            <a:r>
              <a:rPr lang="en-US" sz="1600" dirty="0"/>
              <a:t>(</a:t>
            </a:r>
            <a:r>
              <a:rPr lang="en-US" sz="1600" i="1" dirty="0" err="1"/>
              <a:t>Rodrik</a:t>
            </a:r>
            <a:r>
              <a:rPr lang="ru-RU" sz="1600" i="1" dirty="0"/>
              <a:t> </a:t>
            </a:r>
            <a:r>
              <a:rPr lang="en-US" sz="1600" i="1" dirty="0"/>
              <a:t>at al</a:t>
            </a:r>
            <a:r>
              <a:rPr lang="en-US" sz="1600" dirty="0"/>
              <a:t>., 2002)</a:t>
            </a:r>
            <a:endParaRPr lang="ru-RU" sz="1600" dirty="0"/>
          </a:p>
        </p:txBody>
      </p:sp>
      <p:sp>
        <p:nvSpPr>
          <p:cNvPr id="13" name="TextBox 12"/>
          <p:cNvSpPr txBox="1"/>
          <p:nvPr/>
        </p:nvSpPr>
        <p:spPr>
          <a:xfrm>
            <a:off x="5039028" y="3579497"/>
            <a:ext cx="3112561" cy="830997"/>
          </a:xfrm>
          <a:prstGeom prst="rect">
            <a:avLst/>
          </a:prstGeom>
          <a:noFill/>
        </p:spPr>
        <p:txBody>
          <a:bodyPr wrap="square" rtlCol="0">
            <a:spAutoFit/>
          </a:bodyPr>
          <a:lstStyle/>
          <a:p>
            <a:r>
              <a:rPr lang="ru-RU" sz="1600" dirty="0">
                <a:solidFill>
                  <a:srgbClr val="FF0000"/>
                </a:solidFill>
              </a:rPr>
              <a:t>«</a:t>
            </a:r>
            <a:r>
              <a:rPr lang="en-US" sz="1600" b="1" dirty="0">
                <a:solidFill>
                  <a:srgbClr val="FF0000"/>
                </a:solidFill>
              </a:rPr>
              <a:t>Institutions Don</a:t>
            </a:r>
            <a:r>
              <a:rPr lang="ru-RU" sz="1600" b="1" dirty="0">
                <a:solidFill>
                  <a:srgbClr val="FF0000"/>
                </a:solidFill>
              </a:rPr>
              <a:t>’</a:t>
            </a:r>
            <a:r>
              <a:rPr lang="en-US" sz="1600" b="1" dirty="0">
                <a:solidFill>
                  <a:srgbClr val="FF0000"/>
                </a:solidFill>
              </a:rPr>
              <a:t>t Rule</a:t>
            </a:r>
            <a:r>
              <a:rPr lang="ru-RU" sz="1600" b="1" dirty="0">
                <a:solidFill>
                  <a:srgbClr val="FF0000"/>
                </a:solidFill>
              </a:rPr>
              <a:t>: </a:t>
            </a:r>
            <a:r>
              <a:rPr lang="en-US" sz="1600" b="1" dirty="0"/>
              <a:t>Direct Effects of Geography on Per Capita Income</a:t>
            </a:r>
            <a:r>
              <a:rPr lang="ru-RU" sz="1600" b="1" dirty="0"/>
              <a:t>» </a:t>
            </a:r>
            <a:r>
              <a:rPr lang="ru-RU" sz="1600" dirty="0"/>
              <a:t>(</a:t>
            </a:r>
            <a:r>
              <a:rPr lang="en-US" sz="1600" i="1" dirty="0"/>
              <a:t>Sachs</a:t>
            </a:r>
            <a:r>
              <a:rPr lang="ru-RU" sz="1600" i="1" dirty="0"/>
              <a:t>,</a:t>
            </a:r>
            <a:r>
              <a:rPr lang="ru-RU" sz="1600" dirty="0"/>
              <a:t>  2003)</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9" y="555526"/>
            <a:ext cx="8640961" cy="857250"/>
          </a:xfrm>
        </p:spPr>
        <p:txBody>
          <a:bodyPr>
            <a:normAutofit fontScale="90000"/>
          </a:bodyPr>
          <a:lstStyle/>
          <a:p>
            <a:r>
              <a:rPr lang="en-US" b="1" dirty="0"/>
              <a:t>The Methodology Used by Rodrik and Sachs</a:t>
            </a:r>
            <a:endParaRPr lang="ru-RU" b="1" dirty="0"/>
          </a:p>
        </p:txBody>
      </p:sp>
      <p:sp>
        <p:nvSpPr>
          <p:cNvPr id="3" name="Содержимое 2"/>
          <p:cNvSpPr>
            <a:spLocks noGrp="1"/>
          </p:cNvSpPr>
          <p:nvPr>
            <p:ph idx="1"/>
          </p:nvPr>
        </p:nvSpPr>
        <p:spPr>
          <a:xfrm>
            <a:off x="467544" y="1851670"/>
            <a:ext cx="8219256" cy="2628653"/>
          </a:xfrm>
        </p:spPr>
        <p:txBody>
          <a:bodyPr>
            <a:noAutofit/>
          </a:bodyPr>
          <a:lstStyle/>
          <a:p>
            <a:pPr>
              <a:buNone/>
            </a:pPr>
            <a:r>
              <a:rPr lang="en-US" sz="1800" dirty="0"/>
              <a:t>First, national institutions </a:t>
            </a:r>
            <a:r>
              <a:rPr lang="en-US" sz="1800" dirty="0">
                <a:solidFill>
                  <a:srgbClr val="FF0000"/>
                </a:solidFill>
              </a:rPr>
              <a:t>and geographical characteristics </a:t>
            </a:r>
            <a:r>
              <a:rPr lang="en-US" sz="1800" dirty="0"/>
              <a:t>are classified as </a:t>
            </a:r>
            <a:r>
              <a:rPr lang="en-US" sz="1800" i="1" dirty="0">
                <a:solidFill>
                  <a:srgbClr val="FF0000"/>
                </a:solidFill>
              </a:rPr>
              <a:t>fundamental deep </a:t>
            </a:r>
            <a:r>
              <a:rPr lang="en-US" sz="1800" dirty="0"/>
              <a:t>(in Rodrik’s terminology) factors of economic growth.</a:t>
            </a:r>
            <a:endParaRPr lang="ru-RU" sz="1800" dirty="0"/>
          </a:p>
          <a:p>
            <a:pPr>
              <a:buNone/>
            </a:pPr>
            <a:r>
              <a:rPr lang="en-US" sz="1800" dirty="0"/>
              <a:t>Second, geography is undoubtedly </a:t>
            </a:r>
            <a:r>
              <a:rPr lang="en-US" sz="1800" dirty="0">
                <a:solidFill>
                  <a:srgbClr val="FF0000"/>
                </a:solidFill>
              </a:rPr>
              <a:t>an exogenous factor </a:t>
            </a:r>
            <a:r>
              <a:rPr lang="en-US" sz="1800" dirty="0"/>
              <a:t>both to economic growth and institutions.</a:t>
            </a:r>
            <a:endParaRPr lang="ru-RU" sz="1800" dirty="0"/>
          </a:p>
          <a:p>
            <a:pPr>
              <a:buNone/>
            </a:pPr>
            <a:r>
              <a:rPr lang="en-US" sz="1800" dirty="0"/>
              <a:t>Third, geography and institutions are </a:t>
            </a:r>
            <a:r>
              <a:rPr lang="en-US" sz="1800" dirty="0">
                <a:solidFill>
                  <a:srgbClr val="FF0000"/>
                </a:solidFill>
              </a:rPr>
              <a:t>essential to explain long-term trends</a:t>
            </a:r>
            <a:r>
              <a:rPr lang="en-US" sz="1800" dirty="0"/>
              <a:t>. </a:t>
            </a:r>
          </a:p>
          <a:p>
            <a:pPr>
              <a:buNone/>
            </a:pPr>
            <a:r>
              <a:rPr lang="en-US" sz="1800" dirty="0"/>
              <a:t>Fourth, a so called </a:t>
            </a:r>
            <a:r>
              <a:rPr lang="en-US" sz="1800" dirty="0">
                <a:solidFill>
                  <a:srgbClr val="FF0000"/>
                </a:solidFill>
              </a:rPr>
              <a:t>reductionist approach </a:t>
            </a:r>
            <a:r>
              <a:rPr lang="en-US" sz="1800" dirty="0"/>
              <a:t>was used when only some institutions (not the institutional environment as a whole) were included in the analysis. </a:t>
            </a:r>
            <a:r>
              <a:rPr lang="en-US" sz="1800" b="1" dirty="0">
                <a:solidFill>
                  <a:srgbClr val="FF0000"/>
                </a:solidFill>
              </a:rPr>
              <a:t>They did not take into account the phenomenon of </a:t>
            </a:r>
            <a:r>
              <a:rPr lang="en-US" sz="1800" b="1" i="1" dirty="0">
                <a:solidFill>
                  <a:srgbClr val="FF0000"/>
                </a:solidFill>
              </a:rPr>
              <a:t>embeddedness </a:t>
            </a:r>
            <a:r>
              <a:rPr lang="en-US" sz="1800" b="1" dirty="0">
                <a:solidFill>
                  <a:srgbClr val="FF0000"/>
                </a:solidFill>
              </a:rPr>
              <a:t>of economic institutions </a:t>
            </a:r>
            <a:r>
              <a:rPr lang="en-US" sz="1800" dirty="0"/>
              <a:t>(</a:t>
            </a:r>
            <a:r>
              <a:rPr lang="en-US" sz="1800" i="1" dirty="0"/>
              <a:t>Polanyi</a:t>
            </a:r>
            <a:r>
              <a:rPr lang="en-US" sz="1800" dirty="0"/>
              <a:t>, 1968; </a:t>
            </a:r>
            <a:r>
              <a:rPr lang="en-US" sz="1800" i="1" dirty="0" err="1"/>
              <a:t>Granovette</a:t>
            </a:r>
            <a:r>
              <a:rPr lang="en-US" sz="1800" dirty="0" err="1"/>
              <a:t>r</a:t>
            </a:r>
            <a:r>
              <a:rPr lang="en-US" sz="1800" dirty="0"/>
              <a:t>, 1985).  </a:t>
            </a:r>
            <a:endParaRPr lang="ru-RU" sz="1800" dirty="0"/>
          </a:p>
          <a:p>
            <a:endParaRPr lang="ru-RU" sz="1350" dirty="0"/>
          </a:p>
        </p:txBody>
      </p:sp>
      <p:sp>
        <p:nvSpPr>
          <p:cNvPr id="5" name="Номер слайда 4"/>
          <p:cNvSpPr>
            <a:spLocks noGrp="1"/>
          </p:cNvSpPr>
          <p:nvPr>
            <p:ph type="sldNum" sz="quarter" idx="12"/>
          </p:nvPr>
        </p:nvSpPr>
        <p:spPr/>
        <p:txBody>
          <a:bodyPr/>
          <a:lstStyle/>
          <a:p>
            <a:pPr defTabSz="914378"/>
            <a:fld id="{57AF16DE-A0D5-4438-950F-5B1E159C2C28}" type="slidenum">
              <a:rPr lang="en-US">
                <a:solidFill>
                  <a:prstClr val="black">
                    <a:tint val="75000"/>
                  </a:prstClr>
                </a:solidFill>
                <a:latin typeface="Calibri"/>
              </a:rPr>
              <a:pPr defTabSz="914378"/>
              <a:t>23</a:t>
            </a:fld>
            <a:endParaRPr lang="en-US">
              <a:solidFill>
                <a:prstClr val="black">
                  <a:tint val="75000"/>
                </a:prstClr>
              </a:solidFill>
              <a:latin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93658" y="249493"/>
            <a:ext cx="5089359" cy="702077"/>
          </a:xfrm>
        </p:spPr>
        <p:txBody>
          <a:bodyPr>
            <a:normAutofit fontScale="90000"/>
          </a:bodyPr>
          <a:lstStyle/>
          <a:p>
            <a:r>
              <a:rPr lang="ru-RU" b="1" dirty="0"/>
              <a:t> </a:t>
            </a:r>
            <a:endParaRPr lang="ru-RU" dirty="0"/>
          </a:p>
        </p:txBody>
      </p:sp>
      <p:pic>
        <p:nvPicPr>
          <p:cNvPr id="6" name="Объект 5"/>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4139952" y="1221600"/>
            <a:ext cx="911638" cy="1369413"/>
          </a:xfrm>
        </p:spPr>
      </p:pic>
      <p:sp>
        <p:nvSpPr>
          <p:cNvPr id="5" name="Номер слайда 4"/>
          <p:cNvSpPr>
            <a:spLocks noGrp="1"/>
          </p:cNvSpPr>
          <p:nvPr>
            <p:ph type="sldNum" sz="quarter" idx="12"/>
          </p:nvPr>
        </p:nvSpPr>
        <p:spPr/>
        <p:txBody>
          <a:bodyPr/>
          <a:lstStyle/>
          <a:p>
            <a:fld id="{57AF16DE-A0D5-4438-950F-5B1E159C2C28}" type="slidenum">
              <a:rPr lang="en-US" smtClean="0"/>
              <a:pPr/>
              <a:t>24</a:t>
            </a:fld>
            <a:endParaRPr lang="en-US"/>
          </a:p>
        </p:txBody>
      </p:sp>
      <p:pic>
        <p:nvPicPr>
          <p:cNvPr id="16" name="Рисунок 1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950042" y="1923678"/>
            <a:ext cx="903629" cy="1442636"/>
          </a:xfrm>
          <a:prstGeom prst="rect">
            <a:avLst/>
          </a:prstGeom>
        </p:spPr>
      </p:pic>
      <p:pic>
        <p:nvPicPr>
          <p:cNvPr id="17" name="Рисунок 1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843808" y="1545636"/>
            <a:ext cx="1165698" cy="1519099"/>
          </a:xfrm>
          <a:prstGeom prst="rect">
            <a:avLst/>
          </a:prstGeom>
        </p:spPr>
      </p:pic>
      <p:pic>
        <p:nvPicPr>
          <p:cNvPr id="18" name="Рисунок 1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087724" y="1005577"/>
            <a:ext cx="1110755" cy="1321874"/>
          </a:xfrm>
          <a:prstGeom prst="rect">
            <a:avLst/>
          </a:prstGeom>
        </p:spPr>
      </p:pic>
      <p:pic>
        <p:nvPicPr>
          <p:cNvPr id="19" name="Рисунок 18"/>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031941" y="2625757"/>
            <a:ext cx="880073" cy="1335587"/>
          </a:xfrm>
          <a:prstGeom prst="rect">
            <a:avLst/>
          </a:prstGeom>
        </p:spPr>
      </p:pic>
      <p:pic>
        <p:nvPicPr>
          <p:cNvPr id="20" name="Рисунок 19"/>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328085" y="3111811"/>
            <a:ext cx="1171805" cy="1207649"/>
          </a:xfrm>
          <a:prstGeom prst="rect">
            <a:avLst/>
          </a:prstGeom>
        </p:spPr>
      </p:pic>
      <p:pic>
        <p:nvPicPr>
          <p:cNvPr id="21" name="Рисунок 20"/>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5814138" y="843558"/>
            <a:ext cx="1067212" cy="1230587"/>
          </a:xfrm>
          <a:prstGeom prst="rect">
            <a:avLst/>
          </a:prstGeom>
        </p:spPr>
      </p:pic>
      <p:pic>
        <p:nvPicPr>
          <p:cNvPr id="22" name="Рисунок 21"/>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2843808" y="3003798"/>
            <a:ext cx="1094956" cy="1526540"/>
          </a:xfrm>
          <a:prstGeom prst="rect">
            <a:avLst/>
          </a:prstGeom>
        </p:spPr>
      </p:pic>
      <p:pic>
        <p:nvPicPr>
          <p:cNvPr id="23" name="Рисунок 22"/>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1709683" y="2355726"/>
            <a:ext cx="1075241" cy="1223063"/>
          </a:xfrm>
          <a:prstGeom prst="rect">
            <a:avLst/>
          </a:prstGeom>
        </p:spPr>
      </p:pic>
      <p:pic>
        <p:nvPicPr>
          <p:cNvPr id="24" name="Рисунок 23"/>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6030162" y="1869672"/>
            <a:ext cx="898333" cy="1340796"/>
          </a:xfrm>
          <a:prstGeom prst="rect">
            <a:avLst/>
          </a:prstGeom>
        </p:spPr>
      </p:pic>
    </p:spTree>
    <p:extLst>
      <p:ext uri="{BB962C8B-B14F-4D97-AF65-F5344CB8AC3E}">
        <p14:creationId xmlns:p14="http://schemas.microsoft.com/office/powerpoint/2010/main" val="2325865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Methodology of Our Research </a:t>
            </a:r>
            <a:endParaRPr lang="ru-RU" b="1" dirty="0"/>
          </a:p>
        </p:txBody>
      </p:sp>
      <p:sp>
        <p:nvSpPr>
          <p:cNvPr id="3" name="Содержимое 2"/>
          <p:cNvSpPr>
            <a:spLocks noGrp="1"/>
          </p:cNvSpPr>
          <p:nvPr>
            <p:ph idx="1"/>
          </p:nvPr>
        </p:nvSpPr>
        <p:spPr>
          <a:xfrm>
            <a:off x="611560" y="1275606"/>
            <a:ext cx="8208912" cy="3491657"/>
          </a:xfrm>
        </p:spPr>
        <p:txBody>
          <a:bodyPr>
            <a:normAutofit fontScale="55000" lnSpcReduction="20000"/>
          </a:bodyPr>
          <a:lstStyle/>
          <a:p>
            <a:r>
              <a:rPr lang="en-US" sz="3600" dirty="0"/>
              <a:t>A much wider range of geographic variables (more than 150) was used.</a:t>
            </a:r>
            <a:endParaRPr lang="ru-RU" sz="3600" dirty="0"/>
          </a:p>
          <a:p>
            <a:r>
              <a:rPr lang="en-US" sz="3600" dirty="0"/>
              <a:t>The characteristics of the institutional environment were represented by the type of institutional matrix (X- or Y) which predominated in the countries investigated (n=65).</a:t>
            </a:r>
            <a:endParaRPr lang="ru-RU" sz="3600" dirty="0"/>
          </a:p>
          <a:p>
            <a:r>
              <a:rPr lang="en-US" sz="3600" dirty="0"/>
              <a:t>The calculations were not based on linear econometric models with several explanatory variables. We used statistical modeling with data mining procedures and an original method of classification that allowed us to catch  the nonlinear character of the relationship between the investigated parameters. </a:t>
            </a:r>
          </a:p>
          <a:p>
            <a:r>
              <a:rPr lang="en-US" u="sng" dirty="0">
                <a:solidFill>
                  <a:schemeClr val="tx1">
                    <a:lumMod val="95000"/>
                    <a:lumOff val="5000"/>
                  </a:schemeClr>
                </a:solidFill>
                <a:hlinkClick r:id="rId3"/>
              </a:rPr>
              <a:t>Data bases used: </a:t>
            </a:r>
            <a:r>
              <a:rPr lang="ru-RU" u="sng" dirty="0" err="1">
                <a:solidFill>
                  <a:schemeClr val="tx1">
                    <a:lumMod val="95000"/>
                    <a:lumOff val="5000"/>
                  </a:schemeClr>
                </a:solidFill>
                <a:hlinkClick r:id="rId3"/>
              </a:rPr>
              <a:t>www.worldbank.org</a:t>
            </a:r>
            <a:r>
              <a:rPr lang="ru-RU" dirty="0">
                <a:solidFill>
                  <a:schemeClr val="tx1">
                    <a:lumMod val="95000"/>
                    <a:lumOff val="5000"/>
                  </a:schemeClr>
                </a:solidFill>
              </a:rPr>
              <a:t>; </a:t>
            </a:r>
            <a:r>
              <a:rPr lang="ru-RU" u="sng" dirty="0" err="1">
                <a:solidFill>
                  <a:schemeClr val="tx1">
                    <a:lumMod val="95000"/>
                    <a:lumOff val="5000"/>
                  </a:schemeClr>
                </a:solidFill>
                <a:hlinkClick r:id="rId4"/>
              </a:rPr>
              <a:t>www.cia.gov</a:t>
            </a:r>
            <a:r>
              <a:rPr lang="ru-RU" dirty="0">
                <a:solidFill>
                  <a:schemeClr val="tx1">
                    <a:lumMod val="95000"/>
                    <a:lumOff val="5000"/>
                  </a:schemeClr>
                </a:solidFill>
              </a:rPr>
              <a:t>; </a:t>
            </a:r>
            <a:r>
              <a:rPr lang="ru-RU" u="sng" dirty="0" err="1">
                <a:solidFill>
                  <a:schemeClr val="tx1">
                    <a:lumMod val="95000"/>
                    <a:lumOff val="5000"/>
                  </a:schemeClr>
                </a:solidFill>
                <a:hlinkClick r:id="rId5"/>
              </a:rPr>
              <a:t>www.gapminder.org</a:t>
            </a:r>
            <a:r>
              <a:rPr lang="ru-RU" dirty="0">
                <a:solidFill>
                  <a:schemeClr val="tx1">
                    <a:lumMod val="95000"/>
                    <a:lumOff val="5000"/>
                  </a:schemeClr>
                </a:solidFill>
              </a:rPr>
              <a:t>; </a:t>
            </a:r>
            <a:r>
              <a:rPr lang="ru-RU" u="sng" dirty="0">
                <a:solidFill>
                  <a:schemeClr val="tx1">
                    <a:lumMod val="95000"/>
                    <a:lumOff val="5000"/>
                  </a:schemeClr>
                </a:solidFill>
                <a:hlinkClick r:id="rId6"/>
              </a:rPr>
              <a:t>http://faostat3.fao.org</a:t>
            </a:r>
            <a:r>
              <a:rPr lang="ru-RU" dirty="0">
                <a:solidFill>
                  <a:schemeClr val="tx1">
                    <a:lumMod val="95000"/>
                    <a:lumOff val="5000"/>
                  </a:schemeClr>
                </a:solidFill>
              </a:rPr>
              <a:t>; </a:t>
            </a:r>
            <a:r>
              <a:rPr lang="ru-RU" u="sng" dirty="0">
                <a:solidFill>
                  <a:schemeClr val="tx1">
                    <a:lumMod val="95000"/>
                    <a:lumOff val="5000"/>
                  </a:schemeClr>
                </a:solidFill>
                <a:hlinkClick r:id="rId7"/>
              </a:rPr>
              <a:t>http://www.indexmundi.com</a:t>
            </a:r>
            <a:r>
              <a:rPr lang="ru-RU" dirty="0">
                <a:solidFill>
                  <a:schemeClr val="tx1">
                    <a:lumMod val="95000"/>
                    <a:lumOff val="5000"/>
                  </a:schemeClr>
                </a:solidFill>
              </a:rPr>
              <a:t>; </a:t>
            </a:r>
            <a:r>
              <a:rPr lang="ru-RU" u="sng" dirty="0">
                <a:solidFill>
                  <a:schemeClr val="tx1">
                    <a:lumMod val="95000"/>
                    <a:lumOff val="5000"/>
                  </a:schemeClr>
                </a:solidFill>
                <a:hlinkClick r:id="rId8"/>
              </a:rPr>
              <a:t>http://en.wikipedia.org</a:t>
            </a:r>
            <a:r>
              <a:rPr lang="ru-RU" dirty="0">
                <a:solidFill>
                  <a:schemeClr val="tx1">
                    <a:lumMod val="95000"/>
                    <a:lumOff val="5000"/>
                  </a:schemeClr>
                </a:solidFill>
              </a:rPr>
              <a:t>; </a:t>
            </a:r>
            <a:r>
              <a:rPr lang="ru-RU" u="sng" dirty="0">
                <a:solidFill>
                  <a:schemeClr val="tx1">
                    <a:lumMod val="95000"/>
                    <a:lumOff val="5000"/>
                  </a:schemeClr>
                </a:solidFill>
                <a:hlinkClick r:id="rId9"/>
              </a:rPr>
              <a:t>http://unstats.un.org</a:t>
            </a:r>
            <a:r>
              <a:rPr lang="ru-RU" dirty="0">
                <a:solidFill>
                  <a:schemeClr val="tx1">
                    <a:lumMod val="95000"/>
                    <a:lumOff val="5000"/>
                  </a:schemeClr>
                </a:solidFill>
              </a:rPr>
              <a:t>; </a:t>
            </a:r>
            <a:r>
              <a:rPr lang="ru-RU" u="sng" dirty="0">
                <a:solidFill>
                  <a:schemeClr val="tx1">
                    <a:lumMod val="95000"/>
                    <a:lumOff val="5000"/>
                  </a:schemeClr>
                </a:solidFill>
                <a:hlinkClick r:id="rId10"/>
              </a:rPr>
              <a:t>http://www.world-nuclear.org</a:t>
            </a:r>
            <a:r>
              <a:rPr lang="ru-RU" dirty="0">
                <a:solidFill>
                  <a:schemeClr val="tx1">
                    <a:lumMod val="95000"/>
                    <a:lumOff val="5000"/>
                  </a:schemeClr>
                </a:solidFill>
              </a:rPr>
              <a:t>; </a:t>
            </a:r>
            <a:r>
              <a:rPr lang="ru-RU" u="sng" dirty="0">
                <a:solidFill>
                  <a:schemeClr val="tx1">
                    <a:lumMod val="95000"/>
                    <a:lumOff val="5000"/>
                  </a:schemeClr>
                </a:solidFill>
                <a:hlinkClick r:id="rId11"/>
              </a:rPr>
              <a:t>http://www.bp.com</a:t>
            </a:r>
            <a:r>
              <a:rPr lang="ru-RU" dirty="0">
                <a:solidFill>
                  <a:schemeClr val="tx1">
                    <a:lumMod val="95000"/>
                    <a:lumOff val="5000"/>
                  </a:schemeClr>
                </a:solidFill>
              </a:rPr>
              <a:t>; </a:t>
            </a:r>
            <a:r>
              <a:rPr lang="ru-RU" u="sng" dirty="0">
                <a:solidFill>
                  <a:schemeClr val="tx1">
                    <a:lumMod val="95000"/>
                    <a:lumOff val="5000"/>
                  </a:schemeClr>
                </a:solidFill>
                <a:hlinkClick r:id="rId12"/>
              </a:rPr>
              <a:t>http://minerals.usgs.gov</a:t>
            </a:r>
            <a:r>
              <a:rPr lang="ru-RU" dirty="0">
                <a:solidFill>
                  <a:schemeClr val="tx1">
                    <a:lumMod val="95000"/>
                    <a:lumOff val="5000"/>
                  </a:schemeClr>
                </a:solidFill>
              </a:rPr>
              <a:t>. </a:t>
            </a:r>
          </a:p>
          <a:p>
            <a:endParaRPr lang="ru-RU" dirty="0"/>
          </a:p>
          <a:p>
            <a:endParaRPr lang="ru-RU" dirty="0"/>
          </a:p>
        </p:txBody>
      </p:sp>
      <p:sp>
        <p:nvSpPr>
          <p:cNvPr id="5" name="Номер слайда 4"/>
          <p:cNvSpPr>
            <a:spLocks noGrp="1"/>
          </p:cNvSpPr>
          <p:nvPr>
            <p:ph type="sldNum" sz="quarter" idx="12"/>
          </p:nvPr>
        </p:nvSpPr>
        <p:spPr/>
        <p:txBody>
          <a:bodyPr/>
          <a:lstStyle/>
          <a:p>
            <a:fld id="{57AF16DE-A0D5-4438-950F-5B1E159C2C28}"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627534"/>
            <a:ext cx="4881283" cy="640630"/>
          </a:xfrm>
        </p:spPr>
        <p:txBody>
          <a:bodyPr>
            <a:normAutofit fontScale="90000"/>
          </a:bodyPr>
          <a:lstStyle/>
          <a:p>
            <a:r>
              <a:rPr lang="en-US" b="1" dirty="0"/>
              <a:t>Our Main Results </a:t>
            </a:r>
            <a:endParaRPr lang="ru-RU" b="1" dirty="0"/>
          </a:p>
        </p:txBody>
      </p:sp>
      <p:sp>
        <p:nvSpPr>
          <p:cNvPr id="3" name="Содержимое 2"/>
          <p:cNvSpPr>
            <a:spLocks noGrp="1"/>
          </p:cNvSpPr>
          <p:nvPr>
            <p:ph idx="1"/>
          </p:nvPr>
        </p:nvSpPr>
        <p:spPr>
          <a:xfrm>
            <a:off x="467544" y="1563637"/>
            <a:ext cx="7272807" cy="3030985"/>
          </a:xfrm>
        </p:spPr>
        <p:txBody>
          <a:bodyPr>
            <a:noAutofit/>
          </a:bodyPr>
          <a:lstStyle/>
          <a:p>
            <a:r>
              <a:rPr lang="en-US" sz="2000" dirty="0"/>
              <a:t>Geographic parameters that differ significantly for countries with dominating  X or Y matrices were defined:</a:t>
            </a:r>
            <a:endParaRPr lang="ru-RU" sz="2000" dirty="0"/>
          </a:p>
          <a:p>
            <a:pPr>
              <a:buNone/>
            </a:pPr>
            <a:r>
              <a:rPr lang="en-US" sz="2000" dirty="0"/>
              <a:t>              </a:t>
            </a:r>
            <a:r>
              <a:rPr lang="en-US" sz="2000" b="1" dirty="0">
                <a:solidFill>
                  <a:srgbClr val="FF0000"/>
                </a:solidFill>
              </a:rPr>
              <a:t>- Air temperatures</a:t>
            </a:r>
            <a:endParaRPr lang="ru-RU" sz="2000" b="1" dirty="0">
              <a:solidFill>
                <a:srgbClr val="FF0000"/>
              </a:solidFill>
            </a:endParaRPr>
          </a:p>
          <a:p>
            <a:pPr>
              <a:buNone/>
            </a:pPr>
            <a:r>
              <a:rPr lang="en-US" sz="2000" b="1" dirty="0">
                <a:solidFill>
                  <a:srgbClr val="FF0000"/>
                </a:solidFill>
              </a:rPr>
              <a:t>              - Precipitation average </a:t>
            </a:r>
            <a:endParaRPr lang="ru-RU" sz="2000" b="1" dirty="0">
              <a:solidFill>
                <a:srgbClr val="FF0000"/>
              </a:solidFill>
            </a:endParaRPr>
          </a:p>
          <a:p>
            <a:pPr>
              <a:buNone/>
            </a:pPr>
            <a:r>
              <a:rPr lang="en-US" sz="2000" b="1" dirty="0">
                <a:solidFill>
                  <a:srgbClr val="FF0000"/>
                </a:solidFill>
              </a:rPr>
              <a:t>              - Consequences of natural hazards </a:t>
            </a:r>
            <a:r>
              <a:rPr lang="en-US" sz="2000" dirty="0"/>
              <a:t>(droughts, floods, earthquake, extreme temperatures and the like)</a:t>
            </a:r>
            <a:endParaRPr lang="ru-RU" sz="2000" dirty="0"/>
          </a:p>
          <a:p>
            <a:r>
              <a:rPr lang="en-US" sz="2000" dirty="0"/>
              <a:t>Two groups of so called “relatively hot" and “relatively cold" X-countries, and a third group of Y-countries occupying a "middle position" between the first two groups, were singled out.</a:t>
            </a:r>
            <a:endParaRPr lang="ru-RU" sz="2000" dirty="0"/>
          </a:p>
          <a:p>
            <a:endParaRPr lang="ru-RU" sz="1800" dirty="0"/>
          </a:p>
        </p:txBody>
      </p:sp>
      <p:sp>
        <p:nvSpPr>
          <p:cNvPr id="5" name="Номер слайда 4"/>
          <p:cNvSpPr>
            <a:spLocks noGrp="1"/>
          </p:cNvSpPr>
          <p:nvPr>
            <p:ph type="sldNum" sz="quarter" idx="12"/>
          </p:nvPr>
        </p:nvSpPr>
        <p:spPr/>
        <p:txBody>
          <a:bodyPr/>
          <a:lstStyle/>
          <a:p>
            <a:fld id="{57AF16DE-A0D5-4438-950F-5B1E159C2C28}"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70762"/>
            <a:ext cx="7200800" cy="857250"/>
          </a:xfrm>
        </p:spPr>
        <p:txBody>
          <a:bodyPr>
            <a:normAutofit/>
          </a:bodyPr>
          <a:lstStyle/>
          <a:p>
            <a:r>
              <a:rPr lang="en-US" b="1" dirty="0"/>
              <a:t>The Revealed Regularity</a:t>
            </a:r>
            <a:endParaRPr lang="ru-RU" b="1" dirty="0"/>
          </a:p>
        </p:txBody>
      </p:sp>
      <p:sp>
        <p:nvSpPr>
          <p:cNvPr id="3" name="Содержимое 2"/>
          <p:cNvSpPr>
            <a:spLocks noGrp="1"/>
          </p:cNvSpPr>
          <p:nvPr>
            <p:ph idx="1"/>
          </p:nvPr>
        </p:nvSpPr>
        <p:spPr>
          <a:xfrm>
            <a:off x="539552" y="1355272"/>
            <a:ext cx="7776864" cy="3239351"/>
          </a:xfrm>
        </p:spPr>
        <p:txBody>
          <a:bodyPr>
            <a:normAutofit fontScale="77500" lnSpcReduction="20000"/>
          </a:bodyPr>
          <a:lstStyle/>
          <a:p>
            <a:r>
              <a:rPr lang="en-US" dirty="0"/>
              <a:t>In countries with </a:t>
            </a:r>
            <a:r>
              <a:rPr lang="en-US" dirty="0">
                <a:solidFill>
                  <a:srgbClr val="FF0000"/>
                </a:solidFill>
              </a:rPr>
              <a:t>relatively soft climate characteristics </a:t>
            </a:r>
            <a:r>
              <a:rPr lang="en-US" dirty="0"/>
              <a:t>(optimal air temperatures and precipitation) as well as lower natural hazards, the results showed that so called </a:t>
            </a:r>
            <a:r>
              <a:rPr lang="en-US" dirty="0">
                <a:solidFill>
                  <a:srgbClr val="FF0000"/>
                </a:solidFill>
              </a:rPr>
              <a:t>Y-matrix institutions historically prevail</a:t>
            </a:r>
            <a:r>
              <a:rPr lang="en-US" dirty="0"/>
              <a:t>.  </a:t>
            </a:r>
          </a:p>
          <a:p>
            <a:r>
              <a:rPr lang="en-US" dirty="0"/>
              <a:t>In countries </a:t>
            </a:r>
            <a:r>
              <a:rPr lang="en-US" dirty="0">
                <a:solidFill>
                  <a:srgbClr val="FF0000"/>
                </a:solidFill>
              </a:rPr>
              <a:t>with extreme conditions </a:t>
            </a:r>
            <a:r>
              <a:rPr lang="en-US" dirty="0"/>
              <a:t>where air temperatures are relatively hot or cold, levels of precipitation are relatively high or low, and natural hazards are quite high, the results showed that so called </a:t>
            </a:r>
            <a:r>
              <a:rPr lang="en-US" dirty="0">
                <a:solidFill>
                  <a:srgbClr val="FF0000"/>
                </a:solidFill>
              </a:rPr>
              <a:t>X-matrix institutions historically predominate</a:t>
            </a:r>
            <a:r>
              <a:rPr lang="en-US" dirty="0"/>
              <a:t>. </a:t>
            </a:r>
            <a:endParaRPr lang="ru-RU" dirty="0"/>
          </a:p>
        </p:txBody>
      </p:sp>
      <p:sp>
        <p:nvSpPr>
          <p:cNvPr id="5" name="Номер слайда 4"/>
          <p:cNvSpPr>
            <a:spLocks noGrp="1"/>
          </p:cNvSpPr>
          <p:nvPr>
            <p:ph type="sldNum" sz="quarter" idx="12"/>
          </p:nvPr>
        </p:nvSpPr>
        <p:spPr/>
        <p:txBody>
          <a:bodyPr/>
          <a:lstStyle/>
          <a:p>
            <a:fld id="{57AF16DE-A0D5-4438-950F-5B1E159C2C28}"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2014" y="1903998"/>
            <a:ext cx="1837115" cy="1436002"/>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2924" y="1914195"/>
            <a:ext cx="1766510" cy="1425805"/>
          </a:xfrm>
          <a:prstGeom prst="rect">
            <a:avLst/>
          </a:prstGeom>
        </p:spPr>
      </p:pic>
      <p:sp>
        <p:nvSpPr>
          <p:cNvPr id="7" name="TextBox 6"/>
          <p:cNvSpPr txBox="1"/>
          <p:nvPr/>
        </p:nvSpPr>
        <p:spPr>
          <a:xfrm>
            <a:off x="1854693" y="978384"/>
            <a:ext cx="1871859" cy="646331"/>
          </a:xfrm>
          <a:prstGeom prst="rect">
            <a:avLst/>
          </a:prstGeom>
          <a:noFill/>
        </p:spPr>
        <p:txBody>
          <a:bodyPr wrap="none" rtlCol="0">
            <a:spAutoFit/>
          </a:bodyPr>
          <a:lstStyle/>
          <a:p>
            <a:pPr algn="ctr"/>
            <a:r>
              <a:rPr lang="ru-RU" b="1" dirty="0">
                <a:cs typeface="Times New Roman" panose="02020603050405020304" pitchFamily="18" charset="0"/>
              </a:rPr>
              <a:t>«</a:t>
            </a:r>
            <a:r>
              <a:rPr lang="en-US" b="1" dirty="0">
                <a:cs typeface="Times New Roman" panose="02020603050405020304" pitchFamily="18" charset="0"/>
              </a:rPr>
              <a:t>Relatively cold</a:t>
            </a:r>
            <a:r>
              <a:rPr lang="ru-RU" b="1" dirty="0">
                <a:cs typeface="Times New Roman" panose="02020603050405020304" pitchFamily="18" charset="0"/>
              </a:rPr>
              <a:t>» </a:t>
            </a:r>
          </a:p>
          <a:p>
            <a:pPr algn="ctr"/>
            <a:r>
              <a:rPr lang="ru-RU" b="1" dirty="0">
                <a:cs typeface="Times New Roman" panose="02020603050405020304" pitchFamily="18" charset="0"/>
              </a:rPr>
              <a:t>Х-</a:t>
            </a:r>
            <a:r>
              <a:rPr lang="en-US" b="1" dirty="0">
                <a:cs typeface="Times New Roman" panose="02020603050405020304" pitchFamily="18" charset="0"/>
              </a:rPr>
              <a:t>countries</a:t>
            </a:r>
            <a:endParaRPr lang="ru-RU" b="1" dirty="0">
              <a:cs typeface="Times New Roman" panose="02020603050405020304" pitchFamily="18" charset="0"/>
            </a:endParaRPr>
          </a:p>
        </p:txBody>
      </p:sp>
      <p:sp>
        <p:nvSpPr>
          <p:cNvPr id="8" name="TextBox 7"/>
          <p:cNvSpPr txBox="1"/>
          <p:nvPr/>
        </p:nvSpPr>
        <p:spPr>
          <a:xfrm>
            <a:off x="4256276" y="978383"/>
            <a:ext cx="1263424" cy="369332"/>
          </a:xfrm>
          <a:prstGeom prst="rect">
            <a:avLst/>
          </a:prstGeom>
          <a:noFill/>
        </p:spPr>
        <p:txBody>
          <a:bodyPr wrap="none" rtlCol="0">
            <a:spAutoFit/>
          </a:bodyPr>
          <a:lstStyle/>
          <a:p>
            <a:pPr algn="ctr"/>
            <a:r>
              <a:rPr lang="ru-RU" b="1" dirty="0">
                <a:cs typeface="Times New Roman" panose="02020603050405020304" pitchFamily="18" charset="0"/>
              </a:rPr>
              <a:t>Y-</a:t>
            </a:r>
            <a:r>
              <a:rPr lang="en-US" b="1" dirty="0">
                <a:cs typeface="Times New Roman" panose="02020603050405020304" pitchFamily="18" charset="0"/>
              </a:rPr>
              <a:t>countries</a:t>
            </a:r>
            <a:endParaRPr lang="ru-RU" dirty="0">
              <a:cs typeface="Times New Roman" panose="02020603050405020304" pitchFamily="18" charset="0"/>
            </a:endParaRPr>
          </a:p>
        </p:txBody>
      </p:sp>
      <p:sp>
        <p:nvSpPr>
          <p:cNvPr id="9" name="TextBox 8"/>
          <p:cNvSpPr txBox="1"/>
          <p:nvPr/>
        </p:nvSpPr>
        <p:spPr>
          <a:xfrm>
            <a:off x="6003691" y="978384"/>
            <a:ext cx="1853777" cy="646331"/>
          </a:xfrm>
          <a:prstGeom prst="rect">
            <a:avLst/>
          </a:prstGeom>
          <a:noFill/>
        </p:spPr>
        <p:txBody>
          <a:bodyPr wrap="none" rtlCol="0">
            <a:spAutoFit/>
          </a:bodyPr>
          <a:lstStyle/>
          <a:p>
            <a:pPr algn="ctr"/>
            <a:r>
              <a:rPr lang="ru-RU" b="1" dirty="0">
                <a:cs typeface="Times New Roman" panose="02020603050405020304" pitchFamily="18" charset="0"/>
              </a:rPr>
              <a:t>«</a:t>
            </a:r>
            <a:r>
              <a:rPr lang="en-US" b="1" dirty="0">
                <a:cs typeface="Times New Roman" panose="02020603050405020304" pitchFamily="18" charset="0"/>
              </a:rPr>
              <a:t>Relatively hot </a:t>
            </a:r>
            <a:r>
              <a:rPr lang="ru-RU" b="1" dirty="0">
                <a:cs typeface="Times New Roman" panose="02020603050405020304" pitchFamily="18" charset="0"/>
              </a:rPr>
              <a:t>» </a:t>
            </a:r>
          </a:p>
          <a:p>
            <a:pPr algn="ctr"/>
            <a:r>
              <a:rPr lang="ru-RU" b="1" dirty="0">
                <a:cs typeface="Times New Roman" panose="02020603050405020304" pitchFamily="18" charset="0"/>
              </a:rPr>
              <a:t>Х-</a:t>
            </a:r>
            <a:r>
              <a:rPr lang="en-US" b="1" dirty="0">
                <a:cs typeface="Times New Roman" panose="02020603050405020304" pitchFamily="18" charset="0"/>
              </a:rPr>
              <a:t>countries</a:t>
            </a:r>
            <a:endParaRPr lang="ru-RU" dirty="0">
              <a:cs typeface="Times New Roman" panose="02020603050405020304" pitchFamily="18" charset="0"/>
            </a:endParaRPr>
          </a:p>
        </p:txBody>
      </p:sp>
      <p:sp>
        <p:nvSpPr>
          <p:cNvPr id="19" name="Rectangle 9"/>
          <p:cNvSpPr>
            <a:spLocks noChangeArrowheads="1"/>
          </p:cNvSpPr>
          <p:nvPr/>
        </p:nvSpPr>
        <p:spPr bwMode="auto">
          <a:xfrm>
            <a:off x="1883466" y="3548956"/>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ru-RU" sz="1350"/>
          </a:p>
        </p:txBody>
      </p:sp>
      <p:sp>
        <p:nvSpPr>
          <p:cNvPr id="20" name="Rectangle 10"/>
          <p:cNvSpPr>
            <a:spLocks noChangeArrowheads="1"/>
          </p:cNvSpPr>
          <p:nvPr/>
        </p:nvSpPr>
        <p:spPr bwMode="auto">
          <a:xfrm>
            <a:off x="1883465" y="3391470"/>
            <a:ext cx="2369880" cy="934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ru-RU" altLang="ru-RU" sz="675" dirty="0"/>
          </a:p>
          <a:p>
            <a:pPr defTabSz="685800" eaLnBrk="0" fontAlgn="base" hangingPunct="0">
              <a:spcBef>
                <a:spcPct val="0"/>
              </a:spcBef>
              <a:spcAft>
                <a:spcPct val="0"/>
              </a:spcAft>
            </a:pPr>
            <a:br>
              <a:rPr lang="ru-RU" altLang="ru-RU" sz="1350" dirty="0">
                <a:latin typeface="Arial" panose="020B0604020202020204" pitchFamily="34" charset="0"/>
              </a:rPr>
            </a:br>
            <a:endParaRPr lang="ru-RU" altLang="ru-RU" sz="1350" dirty="0">
              <a:latin typeface="Arial" panose="020B0604020202020204" pitchFamily="34" charset="0"/>
            </a:endParaRPr>
          </a:p>
          <a:p>
            <a:pPr defTabSz="685800" eaLnBrk="0" fontAlgn="base" hangingPunct="0">
              <a:spcBef>
                <a:spcPct val="0"/>
              </a:spcBef>
              <a:spcAft>
                <a:spcPct val="0"/>
              </a:spcAft>
            </a:pPr>
            <a:r>
              <a:rPr lang="ru-RU" altLang="ru-RU" sz="9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ru-RU" altLang="ru-RU" sz="675" dirty="0"/>
          </a:p>
          <a:p>
            <a:pPr defTabSz="685800" eaLnBrk="0" fontAlgn="base" hangingPunct="0">
              <a:spcBef>
                <a:spcPct val="0"/>
              </a:spcBef>
              <a:spcAft>
                <a:spcPct val="0"/>
              </a:spcAft>
            </a:pPr>
            <a:endParaRPr lang="ru-RU" altLang="ru-RU" sz="1350" dirty="0">
              <a:latin typeface="Arial" panose="020B0604020202020204" pitchFamily="34" charset="0"/>
            </a:endParaRPr>
          </a:p>
        </p:txBody>
      </p:sp>
      <p:sp>
        <p:nvSpPr>
          <p:cNvPr id="21" name="Rectangle 11"/>
          <p:cNvSpPr>
            <a:spLocks noChangeArrowheads="1"/>
          </p:cNvSpPr>
          <p:nvPr/>
        </p:nvSpPr>
        <p:spPr bwMode="auto">
          <a:xfrm>
            <a:off x="1883465" y="3685780"/>
            <a:ext cx="4562788"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ru-RU" altLang="ru-RU" sz="900" dirty="0">
              <a:ea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pPr>
            <a:r>
              <a:rPr lang="ru-RU" altLang="ru-RU" sz="900" dirty="0">
                <a:latin typeface="Arial" panose="020B0604020202020204" pitchFamily="34" charset="0"/>
                <a:ea typeface="Times New Roman" panose="02020603050405020304" pitchFamily="18" charset="0"/>
                <a:cs typeface="Times New Roman" panose="02020603050405020304" pitchFamily="18" charset="0"/>
              </a:rPr>
              <a:t>                                                                                                                                          </a:t>
            </a:r>
          </a:p>
        </p:txBody>
      </p:sp>
      <p:sp>
        <p:nvSpPr>
          <p:cNvPr id="22" name="Rectangle 12"/>
          <p:cNvSpPr>
            <a:spLocks noChangeArrowheads="1"/>
          </p:cNvSpPr>
          <p:nvPr/>
        </p:nvSpPr>
        <p:spPr bwMode="auto">
          <a:xfrm>
            <a:off x="1883466" y="3668469"/>
            <a:ext cx="138564" cy="380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ru-RU" altLang="ru-RU" sz="675" dirty="0"/>
          </a:p>
          <a:p>
            <a:pPr defTabSz="685800" eaLnBrk="0" fontAlgn="base" hangingPunct="0">
              <a:spcBef>
                <a:spcPct val="0"/>
              </a:spcBef>
              <a:spcAft>
                <a:spcPct val="0"/>
              </a:spcAft>
            </a:pPr>
            <a:endParaRPr lang="ru-RU" altLang="ru-RU" sz="1350" dirty="0">
              <a:latin typeface="Arial" panose="020B0604020202020204" pitchFamily="34" charset="0"/>
            </a:endParaRPr>
          </a:p>
        </p:txBody>
      </p:sp>
      <p:sp>
        <p:nvSpPr>
          <p:cNvPr id="23" name="Rectangle 14"/>
          <p:cNvSpPr>
            <a:spLocks noChangeArrowheads="1"/>
          </p:cNvSpPr>
          <p:nvPr/>
        </p:nvSpPr>
        <p:spPr bwMode="auto">
          <a:xfrm>
            <a:off x="1545328" y="3460720"/>
            <a:ext cx="138564" cy="796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ru-RU" altLang="ru-RU" sz="675"/>
          </a:p>
          <a:p>
            <a:pPr defTabSz="685800" eaLnBrk="0" fontAlgn="base" hangingPunct="0">
              <a:spcBef>
                <a:spcPct val="0"/>
              </a:spcBef>
              <a:spcAft>
                <a:spcPct val="0"/>
              </a:spcAft>
            </a:pPr>
            <a:br>
              <a:rPr lang="ru-RU" altLang="ru-RU" sz="1350">
                <a:latin typeface="Arial" panose="020B0604020202020204" pitchFamily="34" charset="0"/>
              </a:rPr>
            </a:br>
            <a:endParaRPr lang="ru-RU" altLang="ru-RU" sz="1350">
              <a:latin typeface="Arial" panose="020B0604020202020204" pitchFamily="34" charset="0"/>
            </a:endParaRPr>
          </a:p>
          <a:p>
            <a:pPr defTabSz="685800" eaLnBrk="0" fontAlgn="base" hangingPunct="0">
              <a:spcBef>
                <a:spcPct val="0"/>
              </a:spcBef>
              <a:spcAft>
                <a:spcPct val="0"/>
              </a:spcAft>
            </a:pPr>
            <a:endParaRPr lang="ru-RU" altLang="ru-RU" sz="1350">
              <a:latin typeface="Arial" panose="020B0604020202020204" pitchFamily="34" charset="0"/>
            </a:endParaRPr>
          </a:p>
        </p:txBody>
      </p:sp>
      <p:sp>
        <p:nvSpPr>
          <p:cNvPr id="26" name="TextBox 25"/>
          <p:cNvSpPr txBox="1"/>
          <p:nvPr/>
        </p:nvSpPr>
        <p:spPr>
          <a:xfrm>
            <a:off x="2107096" y="3747052"/>
            <a:ext cx="184731" cy="300082"/>
          </a:xfrm>
          <a:prstGeom prst="rect">
            <a:avLst/>
          </a:prstGeom>
          <a:noFill/>
        </p:spPr>
        <p:txBody>
          <a:bodyPr wrap="none" rtlCol="0">
            <a:spAutoFit/>
          </a:bodyPr>
          <a:lstStyle/>
          <a:p>
            <a:endParaRPr lang="ru-RU" sz="1350" dirty="0"/>
          </a:p>
        </p:txBody>
      </p:sp>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9695" y="1918233"/>
            <a:ext cx="1849855" cy="1421766"/>
          </a:xfrm>
          <a:prstGeom prst="rect">
            <a:avLst/>
          </a:prstGeom>
        </p:spPr>
      </p:pic>
      <p:sp>
        <p:nvSpPr>
          <p:cNvPr id="3" name="TextBox 2"/>
          <p:cNvSpPr txBox="1"/>
          <p:nvPr/>
        </p:nvSpPr>
        <p:spPr>
          <a:xfrm>
            <a:off x="1379449" y="3685780"/>
            <a:ext cx="608885" cy="553998"/>
          </a:xfrm>
          <a:prstGeom prst="rect">
            <a:avLst/>
          </a:prstGeom>
          <a:noFill/>
        </p:spPr>
        <p:txBody>
          <a:bodyPr wrap="none" rtlCol="0">
            <a:spAutoFit/>
          </a:bodyPr>
          <a:lstStyle/>
          <a:p>
            <a:r>
              <a:rPr lang="en-US" sz="1500" b="1" dirty="0" err="1"/>
              <a:t>t°C</a:t>
            </a:r>
            <a:r>
              <a:rPr lang="en-US" sz="1500" b="1" dirty="0"/>
              <a:t> </a:t>
            </a:r>
            <a:endParaRPr lang="ru-RU" sz="1500" b="1" dirty="0"/>
          </a:p>
          <a:p>
            <a:r>
              <a:rPr lang="en-US" sz="1500" b="1" dirty="0"/>
              <a:t>aver.</a:t>
            </a:r>
            <a:r>
              <a:rPr lang="ru-RU" sz="1500" b="1" dirty="0"/>
              <a:t> </a:t>
            </a:r>
          </a:p>
        </p:txBody>
      </p:sp>
      <p:sp>
        <p:nvSpPr>
          <p:cNvPr id="6" name="TextBox 5"/>
          <p:cNvSpPr txBox="1"/>
          <p:nvPr/>
        </p:nvSpPr>
        <p:spPr>
          <a:xfrm>
            <a:off x="1379970" y="4257088"/>
            <a:ext cx="490840" cy="553998"/>
          </a:xfrm>
          <a:prstGeom prst="rect">
            <a:avLst/>
          </a:prstGeom>
          <a:noFill/>
        </p:spPr>
        <p:txBody>
          <a:bodyPr wrap="none" rtlCol="0">
            <a:spAutoFit/>
          </a:bodyPr>
          <a:lstStyle/>
          <a:p>
            <a:r>
              <a:rPr lang="en-US" sz="1500" b="1" dirty="0"/>
              <a:t>t°</a:t>
            </a:r>
            <a:r>
              <a:rPr lang="ru-RU" sz="1500" b="1" dirty="0"/>
              <a:t>С</a:t>
            </a:r>
            <a:endParaRPr lang="en-US" sz="1500" b="1" dirty="0"/>
          </a:p>
          <a:p>
            <a:r>
              <a:rPr lang="en-US" sz="1500" b="1" dirty="0"/>
              <a:t>min</a:t>
            </a:r>
            <a:endParaRPr lang="ru-RU" sz="1500" b="1" dirty="0"/>
          </a:p>
        </p:txBody>
      </p:sp>
      <p:sp>
        <p:nvSpPr>
          <p:cNvPr id="11" name="TextBox 10"/>
          <p:cNvSpPr txBox="1"/>
          <p:nvPr/>
        </p:nvSpPr>
        <p:spPr>
          <a:xfrm>
            <a:off x="2735134" y="3720404"/>
            <a:ext cx="479618" cy="369332"/>
          </a:xfrm>
          <a:prstGeom prst="rect">
            <a:avLst/>
          </a:prstGeom>
          <a:noFill/>
        </p:spPr>
        <p:txBody>
          <a:bodyPr wrap="none" rtlCol="0">
            <a:spAutoFit/>
          </a:bodyPr>
          <a:lstStyle/>
          <a:p>
            <a:r>
              <a:rPr lang="ru-RU" b="1" dirty="0"/>
              <a:t>6.4</a:t>
            </a:r>
          </a:p>
        </p:txBody>
      </p:sp>
      <p:sp>
        <p:nvSpPr>
          <p:cNvPr id="12" name="TextBox 11"/>
          <p:cNvSpPr txBox="1"/>
          <p:nvPr/>
        </p:nvSpPr>
        <p:spPr>
          <a:xfrm>
            <a:off x="2735134" y="4441754"/>
            <a:ext cx="479618" cy="369332"/>
          </a:xfrm>
          <a:prstGeom prst="rect">
            <a:avLst/>
          </a:prstGeom>
          <a:noFill/>
        </p:spPr>
        <p:txBody>
          <a:bodyPr wrap="none" rtlCol="0">
            <a:spAutoFit/>
          </a:bodyPr>
          <a:lstStyle/>
          <a:p>
            <a:r>
              <a:rPr lang="ru-RU" b="1" dirty="0"/>
              <a:t>1.0</a:t>
            </a:r>
          </a:p>
        </p:txBody>
      </p:sp>
      <p:sp>
        <p:nvSpPr>
          <p:cNvPr id="13" name="TextBox 12"/>
          <p:cNvSpPr txBox="1"/>
          <p:nvPr/>
        </p:nvSpPr>
        <p:spPr>
          <a:xfrm>
            <a:off x="4633592" y="3720404"/>
            <a:ext cx="479618" cy="369332"/>
          </a:xfrm>
          <a:prstGeom prst="rect">
            <a:avLst/>
          </a:prstGeom>
          <a:noFill/>
        </p:spPr>
        <p:txBody>
          <a:bodyPr wrap="none" rtlCol="0">
            <a:spAutoFit/>
          </a:bodyPr>
          <a:lstStyle/>
          <a:p>
            <a:r>
              <a:rPr lang="ru-RU" b="1" dirty="0"/>
              <a:t>9.3</a:t>
            </a:r>
          </a:p>
        </p:txBody>
      </p:sp>
      <p:sp>
        <p:nvSpPr>
          <p:cNvPr id="14" name="TextBox 13"/>
          <p:cNvSpPr txBox="1"/>
          <p:nvPr/>
        </p:nvSpPr>
        <p:spPr>
          <a:xfrm>
            <a:off x="4633592" y="4414115"/>
            <a:ext cx="479618" cy="369332"/>
          </a:xfrm>
          <a:prstGeom prst="rect">
            <a:avLst/>
          </a:prstGeom>
          <a:noFill/>
        </p:spPr>
        <p:txBody>
          <a:bodyPr wrap="none" rtlCol="0">
            <a:spAutoFit/>
          </a:bodyPr>
          <a:lstStyle/>
          <a:p>
            <a:r>
              <a:rPr lang="ru-RU" b="1" dirty="0"/>
              <a:t>4.6</a:t>
            </a:r>
          </a:p>
        </p:txBody>
      </p:sp>
      <p:sp>
        <p:nvSpPr>
          <p:cNvPr id="15" name="TextBox 14"/>
          <p:cNvSpPr txBox="1"/>
          <p:nvPr/>
        </p:nvSpPr>
        <p:spPr>
          <a:xfrm>
            <a:off x="6799003" y="3747053"/>
            <a:ext cx="596638" cy="369332"/>
          </a:xfrm>
          <a:prstGeom prst="rect">
            <a:avLst/>
          </a:prstGeom>
          <a:noFill/>
        </p:spPr>
        <p:txBody>
          <a:bodyPr wrap="none" rtlCol="0">
            <a:spAutoFit/>
          </a:bodyPr>
          <a:lstStyle/>
          <a:p>
            <a:r>
              <a:rPr lang="ru-RU" b="1" dirty="0"/>
              <a:t>23.1</a:t>
            </a:r>
          </a:p>
        </p:txBody>
      </p:sp>
      <p:sp>
        <p:nvSpPr>
          <p:cNvPr id="16" name="TextBox 15"/>
          <p:cNvSpPr txBox="1"/>
          <p:nvPr/>
        </p:nvSpPr>
        <p:spPr>
          <a:xfrm>
            <a:off x="6799003" y="4386773"/>
            <a:ext cx="596638" cy="369332"/>
          </a:xfrm>
          <a:prstGeom prst="rect">
            <a:avLst/>
          </a:prstGeom>
          <a:noFill/>
        </p:spPr>
        <p:txBody>
          <a:bodyPr wrap="none" rtlCol="0">
            <a:spAutoFit/>
          </a:bodyPr>
          <a:lstStyle/>
          <a:p>
            <a:r>
              <a:rPr lang="ru-RU" b="1" dirty="0"/>
              <a:t>17.4</a:t>
            </a:r>
          </a:p>
        </p:txBody>
      </p:sp>
      <p:sp>
        <p:nvSpPr>
          <p:cNvPr id="24" name="Номер слайда 23"/>
          <p:cNvSpPr>
            <a:spLocks noGrp="1"/>
          </p:cNvSpPr>
          <p:nvPr>
            <p:ph type="sldNum" sz="quarter" idx="12"/>
          </p:nvPr>
        </p:nvSpPr>
        <p:spPr/>
        <p:txBody>
          <a:bodyPr/>
          <a:lstStyle/>
          <a:p>
            <a:fld id="{57AF16DE-A0D5-4438-950F-5B1E159C2C28}" type="slidenum">
              <a:rPr lang="en-US" smtClean="0"/>
              <a:pPr/>
              <a:t>28</a:t>
            </a:fld>
            <a:endParaRPr lang="en-US"/>
          </a:p>
        </p:txBody>
      </p:sp>
    </p:spTree>
    <p:extLst>
      <p:ext uri="{BB962C8B-B14F-4D97-AF65-F5344CB8AC3E}">
        <p14:creationId xmlns:p14="http://schemas.microsoft.com/office/powerpoint/2010/main" val="2963261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harpenSoften amount="4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151774" y="0"/>
            <a:ext cx="6858000" cy="5143500"/>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8060" y="1320121"/>
            <a:ext cx="2057400" cy="1498100"/>
          </a:xfrm>
          <a:prstGeom prst="rect">
            <a:avLst/>
          </a:prstGeom>
          <a:ln>
            <a:noFill/>
          </a:ln>
          <a:effectLst>
            <a:softEdge rad="112500"/>
          </a:effectLst>
        </p:spPr>
      </p:pic>
      <p:pic>
        <p:nvPicPr>
          <p:cNvPr id="2" name="Рисунок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05016" y="1315472"/>
            <a:ext cx="1995985" cy="1496989"/>
          </a:xfrm>
          <a:prstGeom prst="rect">
            <a:avLst/>
          </a:prstGeom>
          <a:ln>
            <a:noFill/>
          </a:ln>
          <a:effectLst>
            <a:softEdge rad="112500"/>
          </a:effectLst>
        </p:spPr>
      </p:pic>
      <p:sp>
        <p:nvSpPr>
          <p:cNvPr id="9" name="TextBox 8"/>
          <p:cNvSpPr txBox="1"/>
          <p:nvPr/>
        </p:nvSpPr>
        <p:spPr>
          <a:xfrm>
            <a:off x="1274110" y="3200990"/>
            <a:ext cx="1330298" cy="553998"/>
          </a:xfrm>
          <a:prstGeom prst="rect">
            <a:avLst/>
          </a:prstGeom>
          <a:noFill/>
        </p:spPr>
        <p:txBody>
          <a:bodyPr wrap="square" rtlCol="0">
            <a:spAutoFit/>
          </a:bodyPr>
          <a:lstStyle/>
          <a:p>
            <a:r>
              <a:rPr lang="en-US" sz="1500" b="1" dirty="0"/>
              <a:t>Precipitation in year</a:t>
            </a:r>
            <a:r>
              <a:rPr lang="ru-RU" sz="1500" b="1" dirty="0"/>
              <a:t>, мм</a:t>
            </a:r>
          </a:p>
        </p:txBody>
      </p:sp>
      <p:sp>
        <p:nvSpPr>
          <p:cNvPr id="10" name="TextBox 9"/>
          <p:cNvSpPr txBox="1"/>
          <p:nvPr/>
        </p:nvSpPr>
        <p:spPr>
          <a:xfrm>
            <a:off x="1265335" y="3731905"/>
            <a:ext cx="4832092" cy="1015663"/>
          </a:xfrm>
          <a:prstGeom prst="rect">
            <a:avLst/>
          </a:prstGeom>
          <a:noFill/>
        </p:spPr>
        <p:txBody>
          <a:bodyPr wrap="square" rtlCol="0">
            <a:spAutoFit/>
          </a:bodyPr>
          <a:lstStyle/>
          <a:p>
            <a:r>
              <a:rPr lang="en-US" sz="1500" b="1" dirty="0"/>
              <a:t>Amplitude of </a:t>
            </a:r>
          </a:p>
          <a:p>
            <a:r>
              <a:rPr lang="en-US" sz="1500" b="1" dirty="0"/>
              <a:t>Precipitation</a:t>
            </a:r>
          </a:p>
          <a:p>
            <a:r>
              <a:rPr lang="en-US" sz="1500" b="1" dirty="0"/>
              <a:t>(max-min),</a:t>
            </a:r>
          </a:p>
          <a:p>
            <a:r>
              <a:rPr lang="ru-RU" sz="1500" b="1" dirty="0"/>
              <a:t> мм</a:t>
            </a:r>
          </a:p>
        </p:txBody>
      </p:sp>
      <p:sp>
        <p:nvSpPr>
          <p:cNvPr id="11" name="TextBox 10"/>
          <p:cNvSpPr txBox="1"/>
          <p:nvPr/>
        </p:nvSpPr>
        <p:spPr>
          <a:xfrm>
            <a:off x="2955578" y="3200990"/>
            <a:ext cx="652743" cy="369332"/>
          </a:xfrm>
          <a:prstGeom prst="rect">
            <a:avLst/>
          </a:prstGeom>
          <a:noFill/>
        </p:spPr>
        <p:txBody>
          <a:bodyPr wrap="none" rtlCol="0">
            <a:spAutoFit/>
          </a:bodyPr>
          <a:lstStyle/>
          <a:p>
            <a:r>
              <a:rPr lang="ru-RU" b="1" dirty="0"/>
              <a:t>1</a:t>
            </a:r>
            <a:r>
              <a:rPr lang="en-US" b="1" dirty="0"/>
              <a:t>1</a:t>
            </a:r>
            <a:r>
              <a:rPr lang="ru-RU" b="1" dirty="0"/>
              <a:t>00</a:t>
            </a:r>
          </a:p>
        </p:txBody>
      </p:sp>
      <p:sp>
        <p:nvSpPr>
          <p:cNvPr id="12" name="TextBox 11"/>
          <p:cNvSpPr txBox="1"/>
          <p:nvPr/>
        </p:nvSpPr>
        <p:spPr>
          <a:xfrm>
            <a:off x="2955578" y="3988087"/>
            <a:ext cx="535724" cy="369332"/>
          </a:xfrm>
          <a:prstGeom prst="rect">
            <a:avLst/>
          </a:prstGeom>
          <a:noFill/>
        </p:spPr>
        <p:txBody>
          <a:bodyPr wrap="none" rtlCol="0">
            <a:spAutoFit/>
          </a:bodyPr>
          <a:lstStyle/>
          <a:p>
            <a:r>
              <a:rPr lang="ru-RU" b="1" dirty="0"/>
              <a:t>194</a:t>
            </a:r>
          </a:p>
        </p:txBody>
      </p:sp>
      <p:sp>
        <p:nvSpPr>
          <p:cNvPr id="13" name="TextBox 12"/>
          <p:cNvSpPr txBox="1"/>
          <p:nvPr/>
        </p:nvSpPr>
        <p:spPr>
          <a:xfrm>
            <a:off x="4747799" y="3200990"/>
            <a:ext cx="535724" cy="369332"/>
          </a:xfrm>
          <a:prstGeom prst="rect">
            <a:avLst/>
          </a:prstGeom>
          <a:noFill/>
        </p:spPr>
        <p:txBody>
          <a:bodyPr wrap="none" rtlCol="0">
            <a:spAutoFit/>
          </a:bodyPr>
          <a:lstStyle/>
          <a:p>
            <a:r>
              <a:rPr lang="ru-RU" b="1" dirty="0"/>
              <a:t>760</a:t>
            </a:r>
          </a:p>
        </p:txBody>
      </p:sp>
      <p:sp>
        <p:nvSpPr>
          <p:cNvPr id="14" name="TextBox 13"/>
          <p:cNvSpPr txBox="1"/>
          <p:nvPr/>
        </p:nvSpPr>
        <p:spPr>
          <a:xfrm>
            <a:off x="4864418" y="3988087"/>
            <a:ext cx="418704" cy="369332"/>
          </a:xfrm>
          <a:prstGeom prst="rect">
            <a:avLst/>
          </a:prstGeom>
          <a:noFill/>
        </p:spPr>
        <p:txBody>
          <a:bodyPr wrap="none" rtlCol="0">
            <a:spAutoFit/>
          </a:bodyPr>
          <a:lstStyle/>
          <a:p>
            <a:r>
              <a:rPr lang="ru-RU" b="1" dirty="0"/>
              <a:t>52</a:t>
            </a:r>
          </a:p>
        </p:txBody>
      </p:sp>
      <p:sp>
        <p:nvSpPr>
          <p:cNvPr id="15" name="TextBox 14"/>
          <p:cNvSpPr txBox="1"/>
          <p:nvPr/>
        </p:nvSpPr>
        <p:spPr>
          <a:xfrm>
            <a:off x="6532588" y="3212531"/>
            <a:ext cx="652743" cy="369332"/>
          </a:xfrm>
          <a:prstGeom prst="rect">
            <a:avLst/>
          </a:prstGeom>
          <a:noFill/>
        </p:spPr>
        <p:txBody>
          <a:bodyPr wrap="none" rtlCol="0">
            <a:spAutoFit/>
          </a:bodyPr>
          <a:lstStyle/>
          <a:p>
            <a:r>
              <a:rPr lang="ru-RU" b="1" dirty="0"/>
              <a:t>1328</a:t>
            </a:r>
          </a:p>
        </p:txBody>
      </p:sp>
      <p:sp>
        <p:nvSpPr>
          <p:cNvPr id="16" name="TextBox 15"/>
          <p:cNvSpPr txBox="1"/>
          <p:nvPr/>
        </p:nvSpPr>
        <p:spPr>
          <a:xfrm>
            <a:off x="6590897" y="3988087"/>
            <a:ext cx="535724" cy="369332"/>
          </a:xfrm>
          <a:prstGeom prst="rect">
            <a:avLst/>
          </a:prstGeom>
          <a:noFill/>
        </p:spPr>
        <p:txBody>
          <a:bodyPr wrap="none" rtlCol="0">
            <a:spAutoFit/>
          </a:bodyPr>
          <a:lstStyle/>
          <a:p>
            <a:r>
              <a:rPr lang="ru-RU" b="1" dirty="0"/>
              <a:t>159</a:t>
            </a:r>
          </a:p>
        </p:txBody>
      </p:sp>
      <p:sp>
        <p:nvSpPr>
          <p:cNvPr id="17" name="TextBox 16"/>
          <p:cNvSpPr txBox="1"/>
          <p:nvPr/>
        </p:nvSpPr>
        <p:spPr>
          <a:xfrm>
            <a:off x="1928059" y="669141"/>
            <a:ext cx="1994841" cy="646331"/>
          </a:xfrm>
          <a:prstGeom prst="rect">
            <a:avLst/>
          </a:prstGeom>
          <a:noFill/>
        </p:spPr>
        <p:txBody>
          <a:bodyPr wrap="none" rtlCol="0">
            <a:spAutoFit/>
          </a:bodyPr>
          <a:lstStyle/>
          <a:p>
            <a:pPr algn="ctr"/>
            <a:r>
              <a:rPr lang="ru-RU" b="1" dirty="0"/>
              <a:t>«</a:t>
            </a:r>
            <a:r>
              <a:rPr lang="en-US" b="1" dirty="0">
                <a:cs typeface="Times New Roman" panose="02020603050405020304" pitchFamily="18" charset="0"/>
              </a:rPr>
              <a:t>Relatively </a:t>
            </a:r>
            <a:r>
              <a:rPr lang="en-US" b="1" dirty="0" err="1">
                <a:cs typeface="Times New Roman" panose="02020603050405020304" pitchFamily="18" charset="0"/>
              </a:rPr>
              <a:t>c</a:t>
            </a:r>
            <a:r>
              <a:rPr lang="en-US" b="1" dirty="0" err="1"/>
              <a:t>Cold</a:t>
            </a:r>
            <a:r>
              <a:rPr lang="ru-RU" b="1" dirty="0"/>
              <a:t>» </a:t>
            </a:r>
          </a:p>
          <a:p>
            <a:pPr algn="ctr"/>
            <a:r>
              <a:rPr lang="ru-RU" b="1" dirty="0"/>
              <a:t>Х-</a:t>
            </a:r>
            <a:r>
              <a:rPr lang="en-US" b="1" dirty="0"/>
              <a:t>countries</a:t>
            </a:r>
            <a:r>
              <a:rPr lang="ru-RU" b="1" dirty="0"/>
              <a:t> </a:t>
            </a:r>
          </a:p>
        </p:txBody>
      </p:sp>
      <p:sp>
        <p:nvSpPr>
          <p:cNvPr id="18" name="TextBox 17"/>
          <p:cNvSpPr txBox="1"/>
          <p:nvPr/>
        </p:nvSpPr>
        <p:spPr>
          <a:xfrm>
            <a:off x="4341919" y="748906"/>
            <a:ext cx="1263423" cy="369332"/>
          </a:xfrm>
          <a:prstGeom prst="rect">
            <a:avLst/>
          </a:prstGeom>
          <a:noFill/>
        </p:spPr>
        <p:txBody>
          <a:bodyPr wrap="none" rtlCol="0">
            <a:spAutoFit/>
          </a:bodyPr>
          <a:lstStyle/>
          <a:p>
            <a:r>
              <a:rPr lang="en-US" b="1" dirty="0"/>
              <a:t>Y-countries</a:t>
            </a:r>
            <a:endParaRPr lang="ru-RU" b="1" dirty="0"/>
          </a:p>
        </p:txBody>
      </p:sp>
      <p:sp>
        <p:nvSpPr>
          <p:cNvPr id="19" name="TextBox 18"/>
          <p:cNvSpPr txBox="1"/>
          <p:nvPr/>
        </p:nvSpPr>
        <p:spPr>
          <a:xfrm>
            <a:off x="6018300" y="700247"/>
            <a:ext cx="1765673" cy="646331"/>
          </a:xfrm>
          <a:prstGeom prst="rect">
            <a:avLst/>
          </a:prstGeom>
          <a:noFill/>
        </p:spPr>
        <p:txBody>
          <a:bodyPr wrap="square" rtlCol="0">
            <a:spAutoFit/>
          </a:bodyPr>
          <a:lstStyle/>
          <a:p>
            <a:pPr algn="ctr"/>
            <a:r>
              <a:rPr lang="ru-RU" b="1" dirty="0"/>
              <a:t>«</a:t>
            </a:r>
            <a:r>
              <a:rPr lang="en-US" b="1" dirty="0">
                <a:cs typeface="Times New Roman" panose="02020603050405020304" pitchFamily="18" charset="0"/>
              </a:rPr>
              <a:t>Relatively h</a:t>
            </a:r>
            <a:r>
              <a:rPr lang="en-US" b="1" dirty="0"/>
              <a:t>ot</a:t>
            </a:r>
            <a:r>
              <a:rPr lang="ru-RU" b="1" dirty="0"/>
              <a:t>» </a:t>
            </a:r>
          </a:p>
          <a:p>
            <a:pPr algn="ctr"/>
            <a:r>
              <a:rPr lang="ru-RU" b="1" dirty="0"/>
              <a:t>Х-</a:t>
            </a:r>
            <a:r>
              <a:rPr lang="en-US" b="1" dirty="0"/>
              <a:t>countries</a:t>
            </a:r>
            <a:endParaRPr lang="ru-RU" b="1" dirty="0"/>
          </a:p>
        </p:txBody>
      </p:sp>
      <p:pic>
        <p:nvPicPr>
          <p:cNvPr id="6" name="Рисунок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57963" y="1320121"/>
            <a:ext cx="1847052" cy="1492340"/>
          </a:xfrm>
          <a:prstGeom prst="rect">
            <a:avLst/>
          </a:prstGeom>
          <a:ln>
            <a:noFill/>
          </a:ln>
          <a:effectLst>
            <a:softEdge rad="112500"/>
          </a:effectLst>
        </p:spPr>
      </p:pic>
      <p:sp>
        <p:nvSpPr>
          <p:cNvPr id="20" name="Номер слайда 19"/>
          <p:cNvSpPr>
            <a:spLocks noGrp="1"/>
          </p:cNvSpPr>
          <p:nvPr>
            <p:ph type="sldNum" sz="quarter" idx="12"/>
          </p:nvPr>
        </p:nvSpPr>
        <p:spPr/>
        <p:txBody>
          <a:bodyPr/>
          <a:lstStyle/>
          <a:p>
            <a:fld id="{57AF16DE-A0D5-4438-950F-5B1E159C2C28}" type="slidenum">
              <a:rPr lang="en-US" smtClean="0"/>
              <a:pPr/>
              <a:t>29</a:t>
            </a:fld>
            <a:endParaRPr lang="en-US"/>
          </a:p>
        </p:txBody>
      </p:sp>
    </p:spTree>
    <p:extLst>
      <p:ext uri="{BB962C8B-B14F-4D97-AF65-F5344CB8AC3E}">
        <p14:creationId xmlns:p14="http://schemas.microsoft.com/office/powerpoint/2010/main" val="4198033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0800000" flipV="1">
            <a:off x="1828800" y="469364"/>
            <a:ext cx="4283327" cy="397203"/>
          </a:xfrm>
        </p:spPr>
        <p:txBody>
          <a:bodyPr>
            <a:normAutofit fontScale="90000"/>
          </a:bodyPr>
          <a:lstStyle/>
          <a:p>
            <a:pPr algn="l"/>
            <a:r>
              <a:rPr lang="en-US" dirty="0"/>
              <a:t>Outline </a:t>
            </a:r>
            <a:endParaRPr lang="ru-RU" dirty="0"/>
          </a:p>
        </p:txBody>
      </p:sp>
      <p:sp>
        <p:nvSpPr>
          <p:cNvPr id="3" name="Текст 2"/>
          <p:cNvSpPr>
            <a:spLocks noGrp="1"/>
          </p:cNvSpPr>
          <p:nvPr>
            <p:ph type="body" idx="1"/>
          </p:nvPr>
        </p:nvSpPr>
        <p:spPr>
          <a:xfrm>
            <a:off x="719572" y="1419622"/>
            <a:ext cx="7704856" cy="2996293"/>
          </a:xfrm>
        </p:spPr>
        <p:txBody>
          <a:bodyPr>
            <a:noAutofit/>
          </a:bodyPr>
          <a:lstStyle/>
          <a:p>
            <a:pPr marL="342900" indent="-342900">
              <a:buFont typeface="Arial" panose="020B0604020202020204" pitchFamily="34" charset="0"/>
              <a:buChar char="•"/>
            </a:pPr>
            <a:r>
              <a:rPr lang="en-US" dirty="0">
                <a:solidFill>
                  <a:schemeClr val="tx1"/>
                </a:solidFill>
              </a:rPr>
              <a:t>S</a:t>
            </a:r>
            <a:r>
              <a:rPr lang="ru-RU" dirty="0" err="1">
                <a:solidFill>
                  <a:schemeClr val="tx1"/>
                </a:solidFill>
              </a:rPr>
              <a:t>ome</a:t>
            </a:r>
            <a:r>
              <a:rPr lang="ru-RU" dirty="0">
                <a:solidFill>
                  <a:schemeClr val="tx1"/>
                </a:solidFill>
              </a:rPr>
              <a:t> </a:t>
            </a:r>
            <a:r>
              <a:rPr lang="ru-RU" dirty="0" err="1">
                <a:solidFill>
                  <a:schemeClr val="tx1"/>
                </a:solidFill>
              </a:rPr>
              <a:t>approaches</a:t>
            </a:r>
            <a:r>
              <a:rPr lang="ru-RU" dirty="0">
                <a:solidFill>
                  <a:schemeClr val="tx1"/>
                </a:solidFill>
              </a:rPr>
              <a:t> </a:t>
            </a:r>
            <a:r>
              <a:rPr lang="ru-RU" dirty="0" err="1">
                <a:solidFill>
                  <a:schemeClr val="tx1"/>
                </a:solidFill>
              </a:rPr>
              <a:t>to</a:t>
            </a:r>
            <a:r>
              <a:rPr lang="ru-RU" dirty="0">
                <a:solidFill>
                  <a:schemeClr val="tx1"/>
                </a:solidFill>
              </a:rPr>
              <a:t> </a:t>
            </a:r>
            <a:r>
              <a:rPr lang="ru-RU" dirty="0" err="1">
                <a:solidFill>
                  <a:schemeClr val="tx1"/>
                </a:solidFill>
              </a:rPr>
              <a:t>the</a:t>
            </a:r>
            <a:r>
              <a:rPr lang="ru-RU" dirty="0">
                <a:solidFill>
                  <a:schemeClr val="tx1"/>
                </a:solidFill>
              </a:rPr>
              <a:t> </a:t>
            </a:r>
            <a:r>
              <a:rPr lang="ru-RU" dirty="0" err="1">
                <a:solidFill>
                  <a:schemeClr val="tx1"/>
                </a:solidFill>
              </a:rPr>
              <a:t>study</a:t>
            </a:r>
            <a:r>
              <a:rPr lang="ru-RU" dirty="0">
                <a:solidFill>
                  <a:schemeClr val="tx1"/>
                </a:solidFill>
              </a:rPr>
              <a:t> </a:t>
            </a:r>
            <a:r>
              <a:rPr lang="ru-RU" dirty="0" err="1">
                <a:solidFill>
                  <a:schemeClr val="tx1"/>
                </a:solidFill>
              </a:rPr>
              <a:t>of</a:t>
            </a:r>
            <a:r>
              <a:rPr lang="ru-RU" dirty="0">
                <a:solidFill>
                  <a:schemeClr val="tx1"/>
                </a:solidFill>
              </a:rPr>
              <a:t> </a:t>
            </a:r>
            <a:r>
              <a:rPr lang="ru-RU" dirty="0" err="1">
                <a:solidFill>
                  <a:schemeClr val="tx1"/>
                </a:solidFill>
              </a:rPr>
              <a:t>economic</a:t>
            </a:r>
            <a:r>
              <a:rPr lang="ru-RU" dirty="0">
                <a:solidFill>
                  <a:schemeClr val="tx1"/>
                </a:solidFill>
              </a:rPr>
              <a:t> </a:t>
            </a:r>
            <a:r>
              <a:rPr lang="ru-RU" dirty="0" err="1">
                <a:solidFill>
                  <a:schemeClr val="tx1"/>
                </a:solidFill>
              </a:rPr>
              <a:t>and</a:t>
            </a:r>
            <a:r>
              <a:rPr lang="ru-RU" dirty="0">
                <a:solidFill>
                  <a:schemeClr val="tx1"/>
                </a:solidFill>
              </a:rPr>
              <a:t> </a:t>
            </a:r>
            <a:r>
              <a:rPr lang="ru-RU" dirty="0" err="1">
                <a:solidFill>
                  <a:schemeClr val="tx1"/>
                </a:solidFill>
              </a:rPr>
              <a:t>political</a:t>
            </a:r>
            <a:r>
              <a:rPr lang="ru-RU" dirty="0">
                <a:solidFill>
                  <a:schemeClr val="tx1"/>
                </a:solidFill>
              </a:rPr>
              <a:t> </a:t>
            </a:r>
            <a:r>
              <a:rPr lang="ru-RU" dirty="0" err="1">
                <a:solidFill>
                  <a:schemeClr val="tx1"/>
                </a:solidFill>
              </a:rPr>
              <a:t>systems</a:t>
            </a:r>
            <a:r>
              <a:rPr lang="ru-RU" dirty="0">
                <a:solidFill>
                  <a:schemeClr val="tx1"/>
                </a:solidFill>
              </a:rPr>
              <a:t>, </a:t>
            </a:r>
            <a:r>
              <a:rPr lang="ru-RU" dirty="0" err="1">
                <a:solidFill>
                  <a:schemeClr val="tx1"/>
                </a:solidFill>
              </a:rPr>
              <a:t>general</a:t>
            </a:r>
            <a:r>
              <a:rPr lang="en-US" dirty="0" err="1">
                <a:solidFill>
                  <a:schemeClr val="tx1"/>
                </a:solidFill>
              </a:rPr>
              <a:t>ised</a:t>
            </a:r>
            <a:r>
              <a:rPr lang="ru-RU" dirty="0">
                <a:solidFill>
                  <a:schemeClr val="tx1"/>
                </a:solidFill>
              </a:rPr>
              <a:t> </a:t>
            </a:r>
            <a:r>
              <a:rPr lang="ru-RU" dirty="0" err="1">
                <a:solidFill>
                  <a:schemeClr val="tx1"/>
                </a:solidFill>
              </a:rPr>
              <a:t>in</a:t>
            </a:r>
            <a:r>
              <a:rPr lang="ru-RU" dirty="0">
                <a:solidFill>
                  <a:schemeClr val="tx1"/>
                </a:solidFill>
              </a:rPr>
              <a:t> </a:t>
            </a:r>
            <a:r>
              <a:rPr lang="ru-RU" dirty="0" err="1">
                <a:solidFill>
                  <a:schemeClr val="tx1"/>
                </a:solidFill>
              </a:rPr>
              <a:t>terms</a:t>
            </a:r>
            <a:r>
              <a:rPr lang="ru-RU" dirty="0">
                <a:solidFill>
                  <a:schemeClr val="tx1"/>
                </a:solidFill>
              </a:rPr>
              <a:t> </a:t>
            </a:r>
            <a:r>
              <a:rPr lang="ru-RU" dirty="0" err="1">
                <a:solidFill>
                  <a:schemeClr val="tx1"/>
                </a:solidFill>
              </a:rPr>
              <a:t>of</a:t>
            </a:r>
            <a:r>
              <a:rPr lang="ru-RU" dirty="0">
                <a:solidFill>
                  <a:schemeClr val="tx1"/>
                </a:solidFill>
              </a:rPr>
              <a:t> "</a:t>
            </a:r>
            <a:r>
              <a:rPr lang="ru-RU" dirty="0" err="1">
                <a:solidFill>
                  <a:schemeClr val="tx1"/>
                </a:solidFill>
              </a:rPr>
              <a:t>Western</a:t>
            </a:r>
            <a:r>
              <a:rPr lang="ru-RU" dirty="0">
                <a:solidFill>
                  <a:schemeClr val="tx1"/>
                </a:solidFill>
              </a:rPr>
              <a:t> </a:t>
            </a:r>
            <a:r>
              <a:rPr lang="ru-RU" dirty="0" err="1">
                <a:solidFill>
                  <a:schemeClr val="tx1"/>
                </a:solidFill>
              </a:rPr>
              <a:t>and</a:t>
            </a:r>
            <a:r>
              <a:rPr lang="ru-RU" dirty="0">
                <a:solidFill>
                  <a:schemeClr val="tx1"/>
                </a:solidFill>
              </a:rPr>
              <a:t> </a:t>
            </a:r>
            <a:r>
              <a:rPr lang="ru-RU" dirty="0" err="1">
                <a:solidFill>
                  <a:schemeClr val="tx1"/>
                </a:solidFill>
              </a:rPr>
              <a:t>non-Western</a:t>
            </a:r>
            <a:r>
              <a:rPr lang="ru-RU" dirty="0">
                <a:solidFill>
                  <a:schemeClr val="tx1"/>
                </a:solidFill>
              </a:rPr>
              <a:t> </a:t>
            </a:r>
            <a:r>
              <a:rPr lang="ru-RU" dirty="0" err="1">
                <a:solidFill>
                  <a:schemeClr val="tx1"/>
                </a:solidFill>
              </a:rPr>
              <a:t>institutional</a:t>
            </a:r>
            <a:r>
              <a:rPr lang="ru-RU" dirty="0">
                <a:solidFill>
                  <a:schemeClr val="tx1"/>
                </a:solidFill>
              </a:rPr>
              <a:t> </a:t>
            </a:r>
            <a:r>
              <a:rPr lang="ru-RU" dirty="0" err="1">
                <a:solidFill>
                  <a:schemeClr val="tx1"/>
                </a:solidFill>
              </a:rPr>
              <a:t>models</a:t>
            </a:r>
            <a:r>
              <a:rPr lang="ru-RU" dirty="0">
                <a:solidFill>
                  <a:schemeClr val="tx1"/>
                </a:solidFill>
              </a:rPr>
              <a:t>." </a:t>
            </a:r>
            <a:endParaRPr lang="en-US" dirty="0">
              <a:solidFill>
                <a:schemeClr val="tx1"/>
              </a:solidFill>
            </a:endParaRPr>
          </a:p>
          <a:p>
            <a:pPr marL="342900" indent="-342900">
              <a:buFont typeface="Arial" panose="020B0604020202020204" pitchFamily="34" charset="0"/>
              <a:buChar char="•"/>
            </a:pPr>
            <a:r>
              <a:rPr lang="en-US" dirty="0">
                <a:solidFill>
                  <a:schemeClr val="tx1"/>
                </a:solidFill>
              </a:rPr>
              <a:t>Two</a:t>
            </a:r>
            <a:r>
              <a:rPr lang="ru-RU" dirty="0">
                <a:solidFill>
                  <a:schemeClr val="tx1"/>
                </a:solidFill>
              </a:rPr>
              <a:t> </a:t>
            </a:r>
            <a:r>
              <a:rPr lang="ru-RU" dirty="0" err="1">
                <a:solidFill>
                  <a:schemeClr val="tx1"/>
                </a:solidFill>
              </a:rPr>
              <a:t>models</a:t>
            </a:r>
            <a:r>
              <a:rPr lang="ru-RU" dirty="0">
                <a:solidFill>
                  <a:schemeClr val="tx1"/>
                </a:solidFill>
              </a:rPr>
              <a:t> </a:t>
            </a:r>
            <a:r>
              <a:rPr lang="en-US" dirty="0">
                <a:solidFill>
                  <a:schemeClr val="tx1"/>
                </a:solidFill>
              </a:rPr>
              <a:t>within the framework </a:t>
            </a:r>
            <a:r>
              <a:rPr lang="ru-RU" dirty="0" err="1">
                <a:solidFill>
                  <a:schemeClr val="tx1"/>
                </a:solidFill>
              </a:rPr>
              <a:t>of</a:t>
            </a:r>
            <a:r>
              <a:rPr lang="ru-RU" dirty="0">
                <a:solidFill>
                  <a:schemeClr val="tx1"/>
                </a:solidFill>
              </a:rPr>
              <a:t> </a:t>
            </a:r>
            <a:r>
              <a:rPr lang="en-US" dirty="0">
                <a:solidFill>
                  <a:schemeClr val="tx1"/>
                </a:solidFill>
              </a:rPr>
              <a:t>the Theory of X and Y I</a:t>
            </a:r>
            <a:r>
              <a:rPr lang="ru-RU" dirty="0" err="1">
                <a:solidFill>
                  <a:schemeClr val="tx1"/>
                </a:solidFill>
              </a:rPr>
              <a:t>nstitutional</a:t>
            </a:r>
            <a:r>
              <a:rPr lang="ru-RU" dirty="0">
                <a:solidFill>
                  <a:schemeClr val="tx1"/>
                </a:solidFill>
              </a:rPr>
              <a:t> </a:t>
            </a:r>
            <a:r>
              <a:rPr lang="en-US" dirty="0">
                <a:solidFill>
                  <a:schemeClr val="tx1"/>
                </a:solidFill>
              </a:rPr>
              <a:t>M</a:t>
            </a:r>
            <a:r>
              <a:rPr lang="ru-RU" dirty="0" err="1">
                <a:solidFill>
                  <a:schemeClr val="tx1"/>
                </a:solidFill>
              </a:rPr>
              <a:t>atrice</a:t>
            </a:r>
            <a:r>
              <a:rPr lang="en-US" dirty="0">
                <a:solidFill>
                  <a:schemeClr val="tx1"/>
                </a:solidFill>
              </a:rPr>
              <a:t>s</a:t>
            </a:r>
            <a:r>
              <a:rPr lang="ru-RU" dirty="0">
                <a:solidFill>
                  <a:schemeClr val="tx1"/>
                </a:solidFill>
              </a:rPr>
              <a:t>. </a:t>
            </a:r>
            <a:endParaRPr lang="en-US" dirty="0">
              <a:solidFill>
                <a:schemeClr val="tx1"/>
              </a:solidFill>
            </a:endParaRPr>
          </a:p>
          <a:p>
            <a:pPr marL="342900" indent="-342900">
              <a:buFont typeface="Arial" panose="020B0604020202020204" pitchFamily="34" charset="0"/>
              <a:buChar char="•"/>
            </a:pPr>
            <a:r>
              <a:rPr lang="en-US" dirty="0">
                <a:solidFill>
                  <a:schemeClr val="tx1"/>
                </a:solidFill>
              </a:rPr>
              <a:t>T</a:t>
            </a:r>
            <a:r>
              <a:rPr lang="ru-RU" dirty="0" err="1">
                <a:solidFill>
                  <a:schemeClr val="tx1"/>
                </a:solidFill>
              </a:rPr>
              <a:t>he</a:t>
            </a:r>
            <a:r>
              <a:rPr lang="ru-RU" dirty="0">
                <a:solidFill>
                  <a:schemeClr val="tx1"/>
                </a:solidFill>
              </a:rPr>
              <a:t> </a:t>
            </a:r>
            <a:r>
              <a:rPr lang="ru-RU" dirty="0" err="1">
                <a:solidFill>
                  <a:schemeClr val="tx1"/>
                </a:solidFill>
              </a:rPr>
              <a:t>influence</a:t>
            </a:r>
            <a:r>
              <a:rPr lang="ru-RU" dirty="0">
                <a:solidFill>
                  <a:schemeClr val="tx1"/>
                </a:solidFill>
              </a:rPr>
              <a:t> </a:t>
            </a:r>
            <a:r>
              <a:rPr lang="ru-RU" dirty="0" err="1">
                <a:solidFill>
                  <a:schemeClr val="tx1"/>
                </a:solidFill>
              </a:rPr>
              <a:t>of</a:t>
            </a:r>
            <a:r>
              <a:rPr lang="ru-RU" dirty="0">
                <a:solidFill>
                  <a:schemeClr val="tx1"/>
                </a:solidFill>
              </a:rPr>
              <a:t> </a:t>
            </a:r>
            <a:r>
              <a:rPr lang="ru-RU" dirty="0" err="1">
                <a:solidFill>
                  <a:schemeClr val="tx1"/>
                </a:solidFill>
              </a:rPr>
              <a:t>geographic</a:t>
            </a:r>
            <a:r>
              <a:rPr lang="ru-RU" dirty="0">
                <a:solidFill>
                  <a:schemeClr val="tx1"/>
                </a:solidFill>
              </a:rPr>
              <a:t> </a:t>
            </a:r>
            <a:r>
              <a:rPr lang="ru-RU" dirty="0" err="1">
                <a:solidFill>
                  <a:schemeClr val="tx1"/>
                </a:solidFill>
              </a:rPr>
              <a:t>factors</a:t>
            </a:r>
            <a:r>
              <a:rPr lang="ru-RU" dirty="0">
                <a:solidFill>
                  <a:schemeClr val="tx1"/>
                </a:solidFill>
              </a:rPr>
              <a:t> </a:t>
            </a:r>
            <a:r>
              <a:rPr lang="ru-RU" dirty="0" err="1">
                <a:solidFill>
                  <a:schemeClr val="tx1"/>
                </a:solidFill>
              </a:rPr>
              <a:t>on</a:t>
            </a:r>
            <a:r>
              <a:rPr lang="ru-RU" dirty="0">
                <a:solidFill>
                  <a:schemeClr val="tx1"/>
                </a:solidFill>
              </a:rPr>
              <a:t> </a:t>
            </a:r>
            <a:r>
              <a:rPr lang="ru-RU" dirty="0" err="1">
                <a:solidFill>
                  <a:schemeClr val="tx1"/>
                </a:solidFill>
              </a:rPr>
              <a:t>the</a:t>
            </a:r>
            <a:r>
              <a:rPr lang="ru-RU" dirty="0">
                <a:solidFill>
                  <a:schemeClr val="tx1"/>
                </a:solidFill>
              </a:rPr>
              <a:t> </a:t>
            </a:r>
            <a:r>
              <a:rPr lang="ru-RU" dirty="0" err="1">
                <a:solidFill>
                  <a:schemeClr val="tx1"/>
                </a:solidFill>
              </a:rPr>
              <a:t>formation</a:t>
            </a:r>
            <a:r>
              <a:rPr lang="ru-RU" dirty="0">
                <a:solidFill>
                  <a:schemeClr val="tx1"/>
                </a:solidFill>
              </a:rPr>
              <a:t> </a:t>
            </a:r>
            <a:r>
              <a:rPr lang="en-US" dirty="0">
                <a:solidFill>
                  <a:schemeClr val="tx1"/>
                </a:solidFill>
              </a:rPr>
              <a:t>o</a:t>
            </a:r>
            <a:r>
              <a:rPr lang="ru-RU" dirty="0">
                <a:solidFill>
                  <a:schemeClr val="tx1"/>
                </a:solidFill>
              </a:rPr>
              <a:t>f </a:t>
            </a:r>
            <a:r>
              <a:rPr lang="en-US" dirty="0">
                <a:solidFill>
                  <a:schemeClr val="tx1"/>
                </a:solidFill>
              </a:rPr>
              <a:t>these </a:t>
            </a:r>
            <a:r>
              <a:rPr lang="ru-RU" dirty="0" err="1">
                <a:solidFill>
                  <a:schemeClr val="tx1"/>
                </a:solidFill>
              </a:rPr>
              <a:t>models</a:t>
            </a:r>
            <a:r>
              <a:rPr lang="en-US" dirty="0">
                <a:solidFill>
                  <a:schemeClr val="tx1"/>
                </a:solidFill>
              </a:rPr>
              <a:t>.</a:t>
            </a:r>
          </a:p>
          <a:p>
            <a:pPr marL="285750" indent="-285750">
              <a:buFont typeface="Arial" panose="020B0604020202020204" pitchFamily="34" charset="0"/>
              <a:buChar char="•"/>
            </a:pPr>
            <a:r>
              <a:rPr lang="en-US" dirty="0">
                <a:solidFill>
                  <a:schemeClr val="tx1"/>
                </a:solidFill>
              </a:rPr>
              <a:t>T</a:t>
            </a:r>
            <a:r>
              <a:rPr lang="ru-RU" dirty="0" err="1">
                <a:solidFill>
                  <a:schemeClr val="tx1"/>
                </a:solidFill>
              </a:rPr>
              <a:t>he</a:t>
            </a:r>
            <a:r>
              <a:rPr lang="ru-RU" dirty="0">
                <a:solidFill>
                  <a:schemeClr val="tx1"/>
                </a:solidFill>
              </a:rPr>
              <a:t> </a:t>
            </a:r>
            <a:r>
              <a:rPr lang="ru-RU" dirty="0" err="1">
                <a:solidFill>
                  <a:schemeClr val="tx1"/>
                </a:solidFill>
              </a:rPr>
              <a:t>chronology</a:t>
            </a:r>
            <a:r>
              <a:rPr lang="ru-RU" dirty="0">
                <a:solidFill>
                  <a:schemeClr val="tx1"/>
                </a:solidFill>
              </a:rPr>
              <a:t> </a:t>
            </a:r>
            <a:r>
              <a:rPr lang="ru-RU" dirty="0" err="1">
                <a:solidFill>
                  <a:schemeClr val="tx1"/>
                </a:solidFill>
              </a:rPr>
              <a:t>of</a:t>
            </a:r>
            <a:r>
              <a:rPr lang="ru-RU" dirty="0">
                <a:solidFill>
                  <a:schemeClr val="tx1"/>
                </a:solidFill>
              </a:rPr>
              <a:t> </a:t>
            </a:r>
            <a:r>
              <a:rPr lang="ru-RU" dirty="0" err="1">
                <a:solidFill>
                  <a:schemeClr val="tx1"/>
                </a:solidFill>
              </a:rPr>
              <a:t>the</a:t>
            </a:r>
            <a:r>
              <a:rPr lang="ru-RU" dirty="0">
                <a:solidFill>
                  <a:schemeClr val="tx1"/>
                </a:solidFill>
              </a:rPr>
              <a:t> </a:t>
            </a:r>
            <a:r>
              <a:rPr lang="ru-RU" dirty="0" err="1">
                <a:solidFill>
                  <a:schemeClr val="tx1"/>
                </a:solidFill>
              </a:rPr>
              <a:t>coexistence</a:t>
            </a:r>
            <a:r>
              <a:rPr lang="ru-RU" dirty="0">
                <a:solidFill>
                  <a:schemeClr val="tx1"/>
                </a:solidFill>
              </a:rPr>
              <a:t> </a:t>
            </a:r>
            <a:r>
              <a:rPr lang="ru-RU" dirty="0" err="1">
                <a:solidFill>
                  <a:schemeClr val="tx1"/>
                </a:solidFill>
              </a:rPr>
              <a:t>of</a:t>
            </a:r>
            <a:r>
              <a:rPr lang="ru-RU" dirty="0">
                <a:solidFill>
                  <a:schemeClr val="tx1"/>
                </a:solidFill>
              </a:rPr>
              <a:t> </a:t>
            </a:r>
            <a:r>
              <a:rPr lang="en-US" dirty="0">
                <a:solidFill>
                  <a:schemeClr val="tx1"/>
                </a:solidFill>
              </a:rPr>
              <a:t>these two types of </a:t>
            </a:r>
            <a:r>
              <a:rPr lang="ru-RU" dirty="0" err="1">
                <a:solidFill>
                  <a:schemeClr val="tx1"/>
                </a:solidFill>
              </a:rPr>
              <a:t>models</a:t>
            </a:r>
            <a:r>
              <a:rPr lang="en-US" dirty="0">
                <a:solidFill>
                  <a:schemeClr val="tx1"/>
                </a:solidFill>
              </a:rPr>
              <a:t>.</a:t>
            </a:r>
          </a:p>
          <a:p>
            <a:pPr marL="342900" indent="-342900">
              <a:buFont typeface="Arial" panose="020B0604020202020204" pitchFamily="34" charset="0"/>
              <a:buChar char="•"/>
            </a:pPr>
            <a:r>
              <a:rPr lang="en-US" dirty="0">
                <a:solidFill>
                  <a:schemeClr val="tx1"/>
                </a:solidFill>
              </a:rPr>
              <a:t>Conclusion. </a:t>
            </a:r>
            <a:endParaRPr lang="ru-RU" dirty="0"/>
          </a:p>
        </p:txBody>
      </p:sp>
      <p:sp>
        <p:nvSpPr>
          <p:cNvPr id="5" name="Номер слайда 4"/>
          <p:cNvSpPr>
            <a:spLocks noGrp="1"/>
          </p:cNvSpPr>
          <p:nvPr>
            <p:ph type="sldNum" sz="quarter" idx="12"/>
          </p:nvPr>
        </p:nvSpPr>
        <p:spPr/>
        <p:txBody>
          <a:bodyPr/>
          <a:lstStyle/>
          <a:p>
            <a:fld id="{57AF16DE-A0D5-4438-950F-5B1E159C2C28}"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a:t>Population affected by natural hazards</a:t>
            </a:r>
            <a:r>
              <a:rPr lang="ru-RU" b="1" dirty="0"/>
              <a:t>, %</a:t>
            </a:r>
            <a:br>
              <a:rPr lang="ru-RU" dirty="0"/>
            </a:br>
            <a:endParaRPr lang="ru-RU" dirty="0"/>
          </a:p>
        </p:txBody>
      </p:sp>
      <p:sp>
        <p:nvSpPr>
          <p:cNvPr id="3" name="Содержимое 2"/>
          <p:cNvSpPr>
            <a:spLocks noGrp="1"/>
          </p:cNvSpPr>
          <p:nvPr>
            <p:ph idx="1"/>
          </p:nvPr>
        </p:nvSpPr>
        <p:spPr>
          <a:xfrm>
            <a:off x="3175908" y="1657351"/>
            <a:ext cx="5698217" cy="2937272"/>
          </a:xfrm>
        </p:spPr>
        <p:txBody>
          <a:bodyPr>
            <a:normAutofit/>
          </a:bodyPr>
          <a:lstStyle/>
          <a:p>
            <a:pPr>
              <a:buNone/>
            </a:pPr>
            <a:r>
              <a:rPr lang="ru-RU" sz="2850" b="1" dirty="0"/>
              <a:t>«</a:t>
            </a:r>
            <a:r>
              <a:rPr lang="en-US" sz="2800" b="1" dirty="0">
                <a:cs typeface="Times New Roman" panose="02020603050405020304" pitchFamily="18" charset="0"/>
              </a:rPr>
              <a:t>Relatively c</a:t>
            </a:r>
            <a:r>
              <a:rPr lang="en-US" sz="2850" b="1" dirty="0"/>
              <a:t>old</a:t>
            </a:r>
            <a:r>
              <a:rPr lang="ru-RU" sz="2850" b="1" dirty="0"/>
              <a:t>»</a:t>
            </a:r>
            <a:r>
              <a:rPr lang="en-US" sz="2850" b="1" dirty="0"/>
              <a:t> </a:t>
            </a:r>
            <a:r>
              <a:rPr lang="ru-RU" sz="2850" b="1" dirty="0"/>
              <a:t>Х-</a:t>
            </a:r>
            <a:r>
              <a:rPr lang="en-US" sz="2850" b="1" dirty="0"/>
              <a:t>countries</a:t>
            </a:r>
            <a:r>
              <a:rPr lang="ru-RU" sz="2850" b="1" dirty="0"/>
              <a:t> </a:t>
            </a:r>
            <a:r>
              <a:rPr lang="en-US" sz="2850" b="1" dirty="0"/>
              <a:t>  </a:t>
            </a:r>
            <a:r>
              <a:rPr lang="ru-RU" sz="2850" b="1" dirty="0"/>
              <a:t> 1.9</a:t>
            </a:r>
            <a:endParaRPr lang="ru-RU" sz="2850" dirty="0"/>
          </a:p>
          <a:p>
            <a:pPr>
              <a:buNone/>
            </a:pPr>
            <a:endParaRPr lang="en-US" sz="2850" b="1" dirty="0"/>
          </a:p>
          <a:p>
            <a:pPr>
              <a:buNone/>
            </a:pPr>
            <a:r>
              <a:rPr lang="ru-RU" sz="2850" b="1" dirty="0"/>
              <a:t>Y-</a:t>
            </a:r>
            <a:r>
              <a:rPr lang="en-US" sz="2850" b="1" dirty="0"/>
              <a:t>countries                      </a:t>
            </a:r>
            <a:r>
              <a:rPr lang="ru-RU" sz="2850" b="1" dirty="0"/>
              <a:t> </a:t>
            </a:r>
            <a:r>
              <a:rPr lang="en-US" sz="2850" b="1" dirty="0"/>
              <a:t>            </a:t>
            </a:r>
            <a:r>
              <a:rPr lang="ru-RU" sz="2850" b="1" dirty="0"/>
              <a:t> 0.1</a:t>
            </a:r>
            <a:endParaRPr lang="ru-RU" sz="2850" dirty="0"/>
          </a:p>
          <a:p>
            <a:pPr>
              <a:buNone/>
            </a:pPr>
            <a:endParaRPr lang="en-US" sz="2850" b="1" dirty="0"/>
          </a:p>
          <a:p>
            <a:pPr>
              <a:buNone/>
            </a:pPr>
            <a:r>
              <a:rPr lang="ru-RU" sz="2850" b="1" dirty="0"/>
              <a:t>«</a:t>
            </a:r>
            <a:r>
              <a:rPr lang="en-US" sz="2800" b="1" dirty="0">
                <a:cs typeface="Times New Roman" panose="02020603050405020304" pitchFamily="18" charset="0"/>
              </a:rPr>
              <a:t>Relatively h</a:t>
            </a:r>
            <a:r>
              <a:rPr lang="en-US" sz="2850" b="1" dirty="0"/>
              <a:t>ot</a:t>
            </a:r>
            <a:r>
              <a:rPr lang="ru-RU" sz="2850" b="1" dirty="0"/>
              <a:t>»</a:t>
            </a:r>
            <a:r>
              <a:rPr lang="en-US" sz="2850" b="1" dirty="0"/>
              <a:t> </a:t>
            </a:r>
            <a:r>
              <a:rPr lang="ru-RU" sz="2850" b="1" dirty="0"/>
              <a:t>Х-</a:t>
            </a:r>
            <a:r>
              <a:rPr lang="en-US" sz="2850" b="1" dirty="0"/>
              <a:t>countries     </a:t>
            </a:r>
            <a:r>
              <a:rPr lang="ru-RU" sz="2850" b="1" dirty="0"/>
              <a:t>1.3 </a:t>
            </a:r>
            <a:endParaRPr lang="ru-RU" sz="2850" dirty="0"/>
          </a:p>
          <a:p>
            <a:pPr>
              <a:buNone/>
            </a:pPr>
            <a:endParaRPr lang="ru-RU" sz="2850" dirty="0"/>
          </a:p>
          <a:p>
            <a:pPr>
              <a:buNone/>
            </a:pPr>
            <a:endParaRPr lang="ru-RU" sz="2850" dirty="0"/>
          </a:p>
        </p:txBody>
      </p:sp>
      <p:sp>
        <p:nvSpPr>
          <p:cNvPr id="5" name="Номер слайда 4"/>
          <p:cNvSpPr>
            <a:spLocks noGrp="1"/>
          </p:cNvSpPr>
          <p:nvPr>
            <p:ph type="sldNum" sz="quarter" idx="12"/>
          </p:nvPr>
        </p:nvSpPr>
        <p:spPr/>
        <p:txBody>
          <a:bodyPr/>
          <a:lstStyle/>
          <a:p>
            <a:fld id="{57AF16DE-A0D5-4438-950F-5B1E159C2C28}" type="slidenum">
              <a:rPr lang="en-US" smtClean="0"/>
              <a:pPr/>
              <a:t>30</a:t>
            </a:fld>
            <a:endParaRPr lang="en-US"/>
          </a:p>
        </p:txBody>
      </p:sp>
      <p:pic>
        <p:nvPicPr>
          <p:cNvPr id="5122" name="Picture 2" descr="ÐÐ°ÑÑÐ¸Ð½ÐºÐ¸ Ð¿Ð¾ Ð·Ð°Ð¿ÑÐ¾ÑÑ haiti after the earthquake">
            <a:extLst>
              <a:ext uri="{FF2B5EF4-FFF2-40B4-BE49-F238E27FC236}">
                <a16:creationId xmlns:a16="http://schemas.microsoft.com/office/drawing/2014/main" id="{54DBA16C-390E-4725-9CF4-B6BF8E8759EA}"/>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32225" r="3222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5901" y="257176"/>
            <a:ext cx="6398468" cy="585167"/>
          </a:xfrm>
        </p:spPr>
        <p:txBody>
          <a:bodyPr>
            <a:normAutofit fontScale="90000"/>
          </a:bodyPr>
          <a:lstStyle/>
          <a:p>
            <a:r>
              <a:rPr lang="en-US" b="1" dirty="0"/>
              <a:t>Countries - Mapping </a:t>
            </a:r>
            <a:endParaRPr lang="ru-RU" b="1" dirty="0"/>
          </a:p>
        </p:txBody>
      </p:sp>
      <p:sp>
        <p:nvSpPr>
          <p:cNvPr id="5" name="Номер слайда 4"/>
          <p:cNvSpPr>
            <a:spLocks noGrp="1"/>
          </p:cNvSpPr>
          <p:nvPr>
            <p:ph type="sldNum" sz="quarter" idx="12"/>
          </p:nvPr>
        </p:nvSpPr>
        <p:spPr/>
        <p:txBody>
          <a:bodyPr/>
          <a:lstStyle/>
          <a:p>
            <a:pPr defTabSz="914378"/>
            <a:fld id="{57AF16DE-A0D5-4438-950F-5B1E159C2C28}" type="slidenum">
              <a:rPr lang="en-US">
                <a:solidFill>
                  <a:prstClr val="black">
                    <a:tint val="75000"/>
                  </a:prstClr>
                </a:solidFill>
                <a:latin typeface="Calibri"/>
              </a:rPr>
              <a:pPr defTabSz="914378"/>
              <a:t>31</a:t>
            </a:fld>
            <a:endParaRPr lang="en-US">
              <a:solidFill>
                <a:prstClr val="black">
                  <a:tint val="75000"/>
                </a:prstClr>
              </a:solidFill>
              <a:latin typeface="Calibri"/>
            </a:endParaRPr>
          </a:p>
        </p:txBody>
      </p:sp>
      <p:pic>
        <p:nvPicPr>
          <p:cNvPr id="3" name="Content Placeholder 2" descr="C:\Users\Светлана\Documents\РГНФ\2016\English maps.jpg"/>
          <p:cNvPicPr>
            <a:picLocks noGrp="1" noChangeAspect="1" noChangeArrowheads="1"/>
          </p:cNvPicPr>
          <p:nvPr>
            <p:ph idx="1"/>
          </p:nvPr>
        </p:nvPicPr>
        <p:blipFill>
          <a:blip r:embed="rId3" cstate="print"/>
          <a:srcRect/>
          <a:stretch>
            <a:fillRect/>
          </a:stretch>
        </p:blipFill>
        <p:spPr bwMode="auto">
          <a:xfrm>
            <a:off x="1601066" y="1469572"/>
            <a:ext cx="5518193" cy="3159578"/>
          </a:xfrm>
          <a:prstGeom prst="rect">
            <a:avLst/>
          </a:prstGeom>
          <a:noFill/>
        </p:spPr>
      </p:pic>
      <p:pic>
        <p:nvPicPr>
          <p:cNvPr id="6" name="Рисунок 5">
            <a:extLst>
              <a:ext uri="{FF2B5EF4-FFF2-40B4-BE49-F238E27FC236}">
                <a16:creationId xmlns:a16="http://schemas.microsoft.com/office/drawing/2014/main" id="{63DDCC94-AD87-491B-971C-8D36EA352F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3377684"/>
            <a:ext cx="1389580" cy="138958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5900" y="387626"/>
            <a:ext cx="6038428" cy="857250"/>
          </a:xfrm>
        </p:spPr>
        <p:txBody>
          <a:bodyPr/>
          <a:lstStyle/>
          <a:p>
            <a:r>
              <a:rPr lang="en-US" b="1" dirty="0"/>
              <a:t>Logical Justification</a:t>
            </a:r>
            <a:endParaRPr lang="ru-RU" b="1" dirty="0"/>
          </a:p>
        </p:txBody>
      </p:sp>
      <p:sp>
        <p:nvSpPr>
          <p:cNvPr id="3" name="Содержимое 2"/>
          <p:cNvSpPr>
            <a:spLocks noGrp="1"/>
          </p:cNvSpPr>
          <p:nvPr>
            <p:ph idx="1"/>
          </p:nvPr>
        </p:nvSpPr>
        <p:spPr>
          <a:xfrm>
            <a:off x="395536" y="1438689"/>
            <a:ext cx="8496943" cy="3237931"/>
          </a:xfrm>
        </p:spPr>
        <p:txBody>
          <a:bodyPr>
            <a:noAutofit/>
          </a:bodyPr>
          <a:lstStyle/>
          <a:p>
            <a:r>
              <a:rPr lang="en-US" sz="2000" dirty="0"/>
              <a:t>The history of any state begins with the stage of </a:t>
            </a:r>
            <a:r>
              <a:rPr lang="en-US" sz="2000" dirty="0">
                <a:solidFill>
                  <a:srgbClr val="FF0000"/>
                </a:solidFill>
              </a:rPr>
              <a:t>settled agricultural production</a:t>
            </a:r>
            <a:r>
              <a:rPr lang="en-US" sz="2000" dirty="0"/>
              <a:t>, on which </a:t>
            </a:r>
            <a:r>
              <a:rPr lang="en-US" sz="2000" dirty="0">
                <a:solidFill>
                  <a:srgbClr val="FF0000"/>
                </a:solidFill>
              </a:rPr>
              <a:t>climate plays </a:t>
            </a:r>
            <a:r>
              <a:rPr lang="en-US" sz="2000" dirty="0"/>
              <a:t>a determinant role. Societies can survive if they have learned to sustainably provide their population with food and protect it from environmental hazards. Primary basic institutions ("social technologies") are being formed. </a:t>
            </a:r>
          </a:p>
          <a:p>
            <a:r>
              <a:rPr lang="en-US" sz="2000" dirty="0"/>
              <a:t>“</a:t>
            </a:r>
            <a:r>
              <a:rPr lang="en-US" sz="2000" dirty="0">
                <a:solidFill>
                  <a:srgbClr val="FF0000"/>
                </a:solidFill>
              </a:rPr>
              <a:t>The social </a:t>
            </a:r>
            <a:r>
              <a:rPr lang="en-US" sz="2000" dirty="0" err="1">
                <a:solidFill>
                  <a:srgbClr val="FF0000"/>
                </a:solidFill>
              </a:rPr>
              <a:t>organisation</a:t>
            </a:r>
            <a:r>
              <a:rPr lang="en-US" sz="2000" dirty="0">
                <a:solidFill>
                  <a:srgbClr val="FF0000"/>
                </a:solidFill>
              </a:rPr>
              <a:t> </a:t>
            </a:r>
            <a:r>
              <a:rPr lang="en-US" sz="2000" dirty="0"/>
              <a:t>of appropriation of the surrounding energy and power ... </a:t>
            </a:r>
            <a:r>
              <a:rPr lang="en-US" sz="2000" dirty="0">
                <a:solidFill>
                  <a:srgbClr val="FF0000"/>
                </a:solidFill>
              </a:rPr>
              <a:t>determines the institutional matrix</a:t>
            </a:r>
            <a:r>
              <a:rPr lang="en-US" sz="2000" dirty="0"/>
              <a:t>" (</a:t>
            </a:r>
            <a:r>
              <a:rPr lang="en-US" sz="2000" i="1" dirty="0"/>
              <a:t>Polanyi, </a:t>
            </a:r>
            <a:r>
              <a:rPr lang="en-US" sz="2000" dirty="0"/>
              <a:t>1977: xxxii). </a:t>
            </a:r>
          </a:p>
          <a:p>
            <a:r>
              <a:rPr lang="en-US" sz="2000" dirty="0"/>
              <a:t>In different climatic zones, agriculture developed in different ways. The examples of </a:t>
            </a:r>
            <a:r>
              <a:rPr lang="en-US" sz="2000" dirty="0">
                <a:solidFill>
                  <a:srgbClr val="FF0000"/>
                </a:solidFill>
              </a:rPr>
              <a:t>arid Egypt </a:t>
            </a:r>
            <a:r>
              <a:rPr lang="en-US" sz="2000" dirty="0"/>
              <a:t>with </a:t>
            </a:r>
            <a:r>
              <a:rPr lang="en-US" sz="2000" dirty="0" err="1"/>
              <a:t>centralised</a:t>
            </a:r>
            <a:r>
              <a:rPr lang="en-US" sz="2000" dirty="0"/>
              <a:t> forms of farming, and </a:t>
            </a:r>
            <a:r>
              <a:rPr lang="en-US" sz="2000" dirty="0">
                <a:solidFill>
                  <a:srgbClr val="FF0000"/>
                </a:solidFill>
              </a:rPr>
              <a:t>fertile Mesopotamia </a:t>
            </a:r>
            <a:r>
              <a:rPr lang="en-US" sz="2000" dirty="0"/>
              <a:t>with its initial forms of exchange coordination, are well-known proofs.</a:t>
            </a:r>
          </a:p>
          <a:p>
            <a:endParaRPr lang="ru-RU" sz="1800" dirty="0"/>
          </a:p>
          <a:p>
            <a:endParaRPr lang="ru-RU" sz="1800" dirty="0"/>
          </a:p>
        </p:txBody>
      </p:sp>
      <p:sp>
        <p:nvSpPr>
          <p:cNvPr id="5" name="Номер слайда 4"/>
          <p:cNvSpPr>
            <a:spLocks noGrp="1"/>
          </p:cNvSpPr>
          <p:nvPr>
            <p:ph type="sldNum" sz="quarter" idx="12"/>
          </p:nvPr>
        </p:nvSpPr>
        <p:spPr/>
        <p:txBody>
          <a:bodyPr/>
          <a:lstStyle/>
          <a:p>
            <a:fld id="{57AF16DE-A0D5-4438-950F-5B1E159C2C28}"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5900" y="387626"/>
            <a:ext cx="6830516" cy="857250"/>
          </a:xfrm>
        </p:spPr>
        <p:txBody>
          <a:bodyPr>
            <a:normAutofit/>
          </a:bodyPr>
          <a:lstStyle/>
          <a:p>
            <a:r>
              <a:rPr lang="en-US" b="1" dirty="0"/>
              <a:t>Logical Justification </a:t>
            </a:r>
            <a:r>
              <a:rPr lang="en-US" dirty="0"/>
              <a:t>cont.</a:t>
            </a:r>
            <a:endParaRPr lang="ru-RU" dirty="0"/>
          </a:p>
        </p:txBody>
      </p:sp>
      <p:sp>
        <p:nvSpPr>
          <p:cNvPr id="3" name="Содержимое 2"/>
          <p:cNvSpPr>
            <a:spLocks noGrp="1"/>
          </p:cNvSpPr>
          <p:nvPr>
            <p:ph idx="1"/>
          </p:nvPr>
        </p:nvSpPr>
        <p:spPr>
          <a:xfrm>
            <a:off x="611560" y="1548935"/>
            <a:ext cx="7992888" cy="3237931"/>
          </a:xfrm>
        </p:spPr>
        <p:txBody>
          <a:bodyPr>
            <a:noAutofit/>
          </a:bodyPr>
          <a:lstStyle/>
          <a:p>
            <a:r>
              <a:rPr lang="en-US" sz="2000" dirty="0"/>
              <a:t>The transition from the agrarian to the industrial and the subsequent stages of social development did not abolish, but absorbed the institutional achievements of previous eras. The mechanisms of </a:t>
            </a:r>
            <a:r>
              <a:rPr lang="en-US" sz="2000" b="1" i="1" dirty="0">
                <a:solidFill>
                  <a:srgbClr val="FF0000"/>
                </a:solidFill>
              </a:rPr>
              <a:t>cumulative causality </a:t>
            </a:r>
            <a:r>
              <a:rPr lang="en-US" sz="2000" dirty="0"/>
              <a:t>(T. Veblen), </a:t>
            </a:r>
            <a:r>
              <a:rPr lang="en-US" sz="2000" b="1" i="1" dirty="0">
                <a:solidFill>
                  <a:srgbClr val="FF0000"/>
                </a:solidFill>
              </a:rPr>
              <a:t>path dependence </a:t>
            </a:r>
            <a:r>
              <a:rPr lang="en-US" sz="2000" dirty="0"/>
              <a:t>(P. David, P. Pierson, S. </a:t>
            </a:r>
            <a:r>
              <a:rPr lang="en-US" sz="2000" dirty="0" err="1"/>
              <a:t>Leibovitz</a:t>
            </a:r>
            <a:r>
              <a:rPr lang="en-US" sz="2000" dirty="0"/>
              <a:t>, S. Margolis, etc.), block-in effects (D. North), </a:t>
            </a:r>
            <a:r>
              <a:rPr lang="en-US" sz="2000" b="1" i="1" dirty="0">
                <a:solidFill>
                  <a:srgbClr val="FF0000"/>
                </a:solidFill>
              </a:rPr>
              <a:t>socio-cultural evolution </a:t>
            </a:r>
            <a:r>
              <a:rPr lang="en-US" sz="2000" dirty="0"/>
              <a:t>(J.E.  and G. </a:t>
            </a:r>
            <a:r>
              <a:rPr lang="en-US" sz="2000" dirty="0" err="1"/>
              <a:t>Lensky</a:t>
            </a:r>
            <a:r>
              <a:rPr lang="en-US" sz="2000" dirty="0"/>
              <a:t>), “</a:t>
            </a:r>
            <a:r>
              <a:rPr lang="en-US" sz="2000" b="1" dirty="0">
                <a:solidFill>
                  <a:srgbClr val="FF0000"/>
                </a:solidFill>
              </a:rPr>
              <a:t>an ecological interpretation of history</a:t>
            </a:r>
            <a:r>
              <a:rPr lang="en-US" sz="2000" dirty="0"/>
              <a:t>” (A. Leopold)  and similar, provided the transmission of social technologies and supported the dominant position of a particular institutional matrix, which arose at the dawn of the history of the state.</a:t>
            </a:r>
          </a:p>
        </p:txBody>
      </p:sp>
      <p:sp>
        <p:nvSpPr>
          <p:cNvPr id="5" name="Номер слайда 4"/>
          <p:cNvSpPr>
            <a:spLocks noGrp="1"/>
          </p:cNvSpPr>
          <p:nvPr>
            <p:ph type="sldNum" sz="quarter" idx="12"/>
          </p:nvPr>
        </p:nvSpPr>
        <p:spPr/>
        <p:txBody>
          <a:bodyPr/>
          <a:lstStyle/>
          <a:p>
            <a:fld id="{57AF16DE-A0D5-4438-950F-5B1E159C2C28}"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70762"/>
            <a:ext cx="8352927" cy="1294411"/>
          </a:xfrm>
        </p:spPr>
        <p:txBody>
          <a:bodyPr>
            <a:normAutofit fontScale="90000"/>
          </a:bodyPr>
          <a:lstStyle/>
          <a:p>
            <a:r>
              <a:rPr lang="en-US" sz="2200" b="1" dirty="0"/>
              <a:t>The irreversibility </a:t>
            </a:r>
            <a:r>
              <a:rPr lang="ru-RU" sz="2200" b="1" dirty="0"/>
              <a:t>(</a:t>
            </a:r>
            <a:r>
              <a:rPr lang="en-US" sz="2200" b="1" dirty="0"/>
              <a:t>one-way direction) of Time’s Arrow by </a:t>
            </a:r>
            <a:r>
              <a:rPr lang="en-US" sz="2200" b="1" i="1" dirty="0"/>
              <a:t>Arthur Eddington </a:t>
            </a:r>
            <a:r>
              <a:rPr lang="en-US" sz="2200" b="1" dirty="0"/>
              <a:t>reflects the role of differences that have arisen in the previous stages of social development</a:t>
            </a:r>
            <a:br>
              <a:rPr lang="ru-RU" sz="2100" dirty="0"/>
            </a:br>
            <a:endParaRPr lang="ru-RU" sz="2100" b="1" dirty="0"/>
          </a:p>
        </p:txBody>
      </p:sp>
      <p:sp>
        <p:nvSpPr>
          <p:cNvPr id="5" name="Номер слайда 4"/>
          <p:cNvSpPr>
            <a:spLocks noGrp="1"/>
          </p:cNvSpPr>
          <p:nvPr>
            <p:ph type="sldNum" sz="quarter" idx="12"/>
          </p:nvPr>
        </p:nvSpPr>
        <p:spPr/>
        <p:txBody>
          <a:bodyPr/>
          <a:lstStyle/>
          <a:p>
            <a:fld id="{57AF16DE-A0D5-4438-950F-5B1E159C2C28}" type="slidenum">
              <a:rPr lang="en-US" smtClean="0"/>
              <a:pPr/>
              <a:t>34</a:t>
            </a:fld>
            <a:endParaRPr lang="en-US"/>
          </a:p>
        </p:txBody>
      </p:sp>
      <p:pic>
        <p:nvPicPr>
          <p:cNvPr id="10" name="Содержимое 9" descr="0_933fe_7bbd55a9_XL.jpg"/>
          <p:cNvPicPr>
            <a:picLocks noGrp="1" noChangeAspect="1"/>
          </p:cNvPicPr>
          <p:nvPr>
            <p:ph idx="1"/>
          </p:nvPr>
        </p:nvPicPr>
        <p:blipFill>
          <a:blip r:embed="rId3" cstate="print"/>
          <a:stretch>
            <a:fillRect/>
          </a:stretch>
        </p:blipFill>
        <p:spPr>
          <a:xfrm>
            <a:off x="2623965" y="1292328"/>
            <a:ext cx="3321389" cy="3321389"/>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a:t>Is it too strong a simplification or…</a:t>
            </a:r>
            <a:r>
              <a:rPr lang="ru-RU" b="1" dirty="0"/>
              <a:t> </a:t>
            </a:r>
            <a:r>
              <a:rPr lang="en-US" b="1" dirty="0"/>
              <a:t>?</a:t>
            </a:r>
            <a:endParaRPr lang="ru-RU" b="1" dirty="0"/>
          </a:p>
        </p:txBody>
      </p:sp>
      <p:sp>
        <p:nvSpPr>
          <p:cNvPr id="3" name="Содержимое 2"/>
          <p:cNvSpPr>
            <a:spLocks noGrp="1"/>
          </p:cNvSpPr>
          <p:nvPr>
            <p:ph idx="1"/>
          </p:nvPr>
        </p:nvSpPr>
        <p:spPr>
          <a:xfrm>
            <a:off x="4139952" y="1991865"/>
            <a:ext cx="3960439" cy="2602757"/>
          </a:xfrm>
        </p:spPr>
        <p:txBody>
          <a:bodyPr>
            <a:normAutofit fontScale="47500" lnSpcReduction="20000"/>
          </a:bodyPr>
          <a:lstStyle/>
          <a:p>
            <a:r>
              <a:rPr lang="ru-RU" sz="3800" dirty="0"/>
              <a:t>«</a:t>
            </a:r>
            <a:r>
              <a:rPr lang="en-US" sz="3800" dirty="0"/>
              <a:t>…the simpler our picture of the external world and the more facts it embraces, the more strongly it reflects in our minds the harmony of the universe”  (</a:t>
            </a:r>
            <a:r>
              <a:rPr lang="en-US" sz="3800" i="1" dirty="0"/>
              <a:t>Einstein, Albert and Leopold </a:t>
            </a:r>
            <a:r>
              <a:rPr lang="en-US" sz="3800" i="1" dirty="0" err="1"/>
              <a:t>Infeld</a:t>
            </a:r>
            <a:r>
              <a:rPr lang="en-US" sz="3800" dirty="0"/>
              <a:t>. 1938. </a:t>
            </a:r>
            <a:r>
              <a:rPr lang="en-US" sz="3800" i="1" dirty="0"/>
              <a:t>The Evolution of Physics. </a:t>
            </a:r>
            <a:r>
              <a:rPr lang="en-US" sz="3800" dirty="0"/>
              <a:t>Cambridge: Cambridge University Press, p. 225).</a:t>
            </a:r>
          </a:p>
          <a:p>
            <a:endParaRPr lang="ru-RU" dirty="0"/>
          </a:p>
          <a:p>
            <a:endParaRPr lang="ru-RU" dirty="0"/>
          </a:p>
        </p:txBody>
      </p:sp>
      <p:sp>
        <p:nvSpPr>
          <p:cNvPr id="5" name="Номер слайда 4"/>
          <p:cNvSpPr>
            <a:spLocks noGrp="1"/>
          </p:cNvSpPr>
          <p:nvPr>
            <p:ph type="sldNum" sz="quarter" idx="12"/>
          </p:nvPr>
        </p:nvSpPr>
        <p:spPr/>
        <p:txBody>
          <a:bodyPr/>
          <a:lstStyle/>
          <a:p>
            <a:fld id="{57AF16DE-A0D5-4438-950F-5B1E159C2C28}" type="slidenum">
              <a:rPr lang="en-US" smtClean="0"/>
              <a:pPr/>
              <a:t>35</a:t>
            </a:fld>
            <a:endParaRPr lang="en-US"/>
          </a:p>
        </p:txBody>
      </p:sp>
      <p:pic>
        <p:nvPicPr>
          <p:cNvPr id="1028" name="Picture 4" descr="http://st-im.kinopoisk.ru/im/kadr/1/8/2/kinopoisk.ru-Albert-Einstein-1820712.jpg"/>
          <p:cNvPicPr>
            <a:picLocks noChangeAspect="1" noChangeArrowheads="1"/>
          </p:cNvPicPr>
          <p:nvPr/>
        </p:nvPicPr>
        <p:blipFill>
          <a:blip r:embed="rId2" cstate="print"/>
          <a:srcRect/>
          <a:stretch>
            <a:fillRect/>
          </a:stretch>
        </p:blipFill>
        <p:spPr bwMode="auto">
          <a:xfrm>
            <a:off x="179512" y="1695539"/>
            <a:ext cx="2911873" cy="2602757"/>
          </a:xfrm>
          <a:prstGeom prst="rect">
            <a:avLst/>
          </a:prstGeom>
          <a:noFill/>
        </p:spPr>
      </p:pic>
      <p:sp>
        <p:nvSpPr>
          <p:cNvPr id="9" name="Рисунок 8"/>
          <p:cNvSpPr>
            <a:spLocks noGrp="1"/>
          </p:cNvSpPr>
          <p:nvPr>
            <p:ph type="pic" sz="quarter" idx="13"/>
          </p:nvPr>
        </p:nvSpPr>
        <p:spPr/>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064911-9C2E-4EB9-9465-4D7D09443A04}"/>
              </a:ext>
            </a:extLst>
          </p:cNvPr>
          <p:cNvSpPr>
            <a:spLocks noGrp="1"/>
          </p:cNvSpPr>
          <p:nvPr>
            <p:ph type="title"/>
          </p:nvPr>
        </p:nvSpPr>
        <p:spPr/>
        <p:txBody>
          <a:bodyPr>
            <a:normAutofit fontScale="90000"/>
          </a:bodyPr>
          <a:lstStyle/>
          <a:p>
            <a:r>
              <a:rPr lang="en-US" sz="2200" dirty="0"/>
              <a:t>T</a:t>
            </a:r>
            <a:r>
              <a:rPr lang="ru-RU" sz="2200" dirty="0" err="1"/>
              <a:t>he</a:t>
            </a:r>
            <a:r>
              <a:rPr lang="ru-RU" sz="2200" dirty="0"/>
              <a:t> </a:t>
            </a:r>
            <a:r>
              <a:rPr lang="ru-RU" sz="2200" dirty="0" err="1"/>
              <a:t>chronology</a:t>
            </a:r>
            <a:r>
              <a:rPr lang="ru-RU" sz="2200" dirty="0"/>
              <a:t> </a:t>
            </a:r>
            <a:r>
              <a:rPr lang="ru-RU" sz="2200" dirty="0" err="1"/>
              <a:t>of</a:t>
            </a:r>
            <a:r>
              <a:rPr lang="ru-RU" sz="2200" dirty="0"/>
              <a:t> </a:t>
            </a:r>
            <a:r>
              <a:rPr lang="ru-RU" sz="2200" dirty="0" err="1"/>
              <a:t>the</a:t>
            </a:r>
            <a:r>
              <a:rPr lang="ru-RU" sz="2200" dirty="0"/>
              <a:t> </a:t>
            </a:r>
            <a:r>
              <a:rPr lang="ru-RU" sz="2200" dirty="0" err="1"/>
              <a:t>coexistence</a:t>
            </a:r>
            <a:r>
              <a:rPr lang="ru-RU" sz="2200" dirty="0"/>
              <a:t> </a:t>
            </a:r>
            <a:r>
              <a:rPr lang="ru-RU" sz="2200" dirty="0" err="1"/>
              <a:t>of</a:t>
            </a:r>
            <a:r>
              <a:rPr lang="ru-RU" sz="2200" dirty="0"/>
              <a:t> </a:t>
            </a:r>
            <a:r>
              <a:rPr lang="en-US" sz="2200" dirty="0"/>
              <a:t>THE two types of </a:t>
            </a:r>
            <a:r>
              <a:rPr lang="ru-RU" sz="2200" dirty="0" err="1"/>
              <a:t>models</a:t>
            </a:r>
            <a:r>
              <a:rPr lang="en-US" sz="2200" dirty="0"/>
              <a:t>.</a:t>
            </a:r>
            <a:br>
              <a:rPr lang="en-US" dirty="0"/>
            </a:br>
            <a:endParaRPr lang="ru-RU" dirty="0"/>
          </a:p>
        </p:txBody>
      </p:sp>
      <p:sp>
        <p:nvSpPr>
          <p:cNvPr id="3" name="Текст 2">
            <a:extLst>
              <a:ext uri="{FF2B5EF4-FFF2-40B4-BE49-F238E27FC236}">
                <a16:creationId xmlns:a16="http://schemas.microsoft.com/office/drawing/2014/main" id="{CE8752FF-7DC8-4D0D-9F6A-8033C8C117E2}"/>
              </a:ext>
            </a:extLst>
          </p:cNvPr>
          <p:cNvSpPr>
            <a:spLocks noGrp="1"/>
          </p:cNvSpPr>
          <p:nvPr>
            <p:ph type="body" idx="1"/>
          </p:nvPr>
        </p:nvSpPr>
        <p:spPr/>
        <p:txBody>
          <a:bodyPr/>
          <a:lstStyle/>
          <a:p>
            <a:endParaRPr lang="ru-RU"/>
          </a:p>
        </p:txBody>
      </p:sp>
      <p:sp>
        <p:nvSpPr>
          <p:cNvPr id="5" name="Номер слайда 4">
            <a:extLst>
              <a:ext uri="{FF2B5EF4-FFF2-40B4-BE49-F238E27FC236}">
                <a16:creationId xmlns:a16="http://schemas.microsoft.com/office/drawing/2014/main" id="{D3DB9486-0295-423F-9EFA-DCA3917E7605}"/>
              </a:ext>
            </a:extLst>
          </p:cNvPr>
          <p:cNvSpPr>
            <a:spLocks noGrp="1"/>
          </p:cNvSpPr>
          <p:nvPr>
            <p:ph type="sldNum" sz="quarter" idx="12"/>
          </p:nvPr>
        </p:nvSpPr>
        <p:spPr/>
        <p:txBody>
          <a:bodyPr/>
          <a:lstStyle/>
          <a:p>
            <a:fld id="{725C68B6-61C2-468F-89AB-4B9F7531AA68}" type="slidenum">
              <a:rPr lang="ru-RU" smtClean="0"/>
              <a:pPr/>
              <a:t>36</a:t>
            </a:fld>
            <a:endParaRPr lang="ru-RU"/>
          </a:p>
        </p:txBody>
      </p:sp>
    </p:spTree>
    <p:extLst>
      <p:ext uri="{BB962C8B-B14F-4D97-AF65-F5344CB8AC3E}">
        <p14:creationId xmlns:p14="http://schemas.microsoft.com/office/powerpoint/2010/main" val="883262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2CDF09-C576-4EB8-B10A-2D4992458A98}"/>
              </a:ext>
            </a:extLst>
          </p:cNvPr>
          <p:cNvSpPr>
            <a:spLocks noGrp="1"/>
          </p:cNvSpPr>
          <p:nvPr>
            <p:ph type="title"/>
          </p:nvPr>
        </p:nvSpPr>
        <p:spPr>
          <a:xfrm>
            <a:off x="457200" y="411510"/>
            <a:ext cx="8507288" cy="857250"/>
          </a:xfrm>
        </p:spPr>
        <p:txBody>
          <a:bodyPr>
            <a:normAutofit fontScale="90000"/>
          </a:bodyPr>
          <a:lstStyle/>
          <a:p>
            <a:r>
              <a:rPr lang="en-US" b="1" dirty="0"/>
              <a:t>The Comparative Long-term Dynamics of GDP Produced by X- and Y-countries</a:t>
            </a:r>
            <a:endParaRPr lang="ru-RU" b="1" dirty="0"/>
          </a:p>
        </p:txBody>
      </p:sp>
      <p:sp>
        <p:nvSpPr>
          <p:cNvPr id="3" name="Объект 2">
            <a:extLst>
              <a:ext uri="{FF2B5EF4-FFF2-40B4-BE49-F238E27FC236}">
                <a16:creationId xmlns:a16="http://schemas.microsoft.com/office/drawing/2014/main" id="{9CC147A9-CF0E-4F5D-857A-90A3E3D60394}"/>
              </a:ext>
            </a:extLst>
          </p:cNvPr>
          <p:cNvSpPr>
            <a:spLocks noGrp="1"/>
          </p:cNvSpPr>
          <p:nvPr>
            <p:ph idx="1"/>
          </p:nvPr>
        </p:nvSpPr>
        <p:spPr/>
        <p:txBody>
          <a:bodyPr>
            <a:normAutofit lnSpcReduction="10000"/>
          </a:bodyPr>
          <a:lstStyle/>
          <a:p>
            <a:endParaRPr lang="ru-RU" dirty="0"/>
          </a:p>
          <a:p>
            <a:r>
              <a:rPr lang="en-US" sz="2600" dirty="0"/>
              <a:t>The data of the well-known tables of Angus Maddison (</a:t>
            </a:r>
            <a:r>
              <a:rPr lang="en-US" sz="2600" i="1" dirty="0"/>
              <a:t>Maddison Project Database</a:t>
            </a:r>
            <a:r>
              <a:rPr lang="en-US" sz="2600" dirty="0"/>
              <a:t>, 2018). </a:t>
            </a:r>
          </a:p>
          <a:p>
            <a:r>
              <a:rPr lang="en-US" sz="2600" dirty="0"/>
              <a:t>1820 was adopted as the starting reference point beginning with which there are data on a wide range of countries , which makes it possible to create a fairly representative sample of them (n=21, the share in world GDP ~75-85%).</a:t>
            </a:r>
            <a:endParaRPr lang="ru-RU" sz="2600" dirty="0"/>
          </a:p>
        </p:txBody>
      </p:sp>
      <p:sp>
        <p:nvSpPr>
          <p:cNvPr id="5" name="Номер слайда 4">
            <a:extLst>
              <a:ext uri="{FF2B5EF4-FFF2-40B4-BE49-F238E27FC236}">
                <a16:creationId xmlns:a16="http://schemas.microsoft.com/office/drawing/2014/main" id="{F0B31DED-2DC3-4122-9995-ED98A0DB71EB}"/>
              </a:ext>
            </a:extLst>
          </p:cNvPr>
          <p:cNvSpPr>
            <a:spLocks noGrp="1"/>
          </p:cNvSpPr>
          <p:nvPr>
            <p:ph type="sldNum" sz="quarter" idx="12"/>
          </p:nvPr>
        </p:nvSpPr>
        <p:spPr/>
        <p:txBody>
          <a:bodyPr/>
          <a:lstStyle/>
          <a:p>
            <a:fld id="{725C68B6-61C2-468F-89AB-4B9F7531AA68}" type="slidenum">
              <a:rPr lang="ru-RU" smtClean="0"/>
              <a:pPr/>
              <a:t>37</a:t>
            </a:fld>
            <a:endParaRPr lang="ru-RU"/>
          </a:p>
        </p:txBody>
      </p:sp>
    </p:spTree>
    <p:extLst>
      <p:ext uri="{BB962C8B-B14F-4D97-AF65-F5344CB8AC3E}">
        <p14:creationId xmlns:p14="http://schemas.microsoft.com/office/powerpoint/2010/main" val="39921170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547C63-B18B-4C86-9739-C621CD0C1218}"/>
              </a:ext>
            </a:extLst>
          </p:cNvPr>
          <p:cNvSpPr>
            <a:spLocks noGrp="1"/>
          </p:cNvSpPr>
          <p:nvPr>
            <p:ph type="title"/>
          </p:nvPr>
        </p:nvSpPr>
        <p:spPr>
          <a:xfrm>
            <a:off x="179512" y="771526"/>
            <a:ext cx="8507288" cy="857250"/>
          </a:xfrm>
        </p:spPr>
        <p:txBody>
          <a:bodyPr>
            <a:normAutofit fontScale="90000"/>
          </a:bodyPr>
          <a:lstStyle/>
          <a:p>
            <a:r>
              <a:rPr lang="en-US" sz="2200" b="1" dirty="0"/>
              <a:t>GDP of countries with non-Western (X-country) and   Western (Y-country) institutional models, 1820-2016, %, 100% in total</a:t>
            </a:r>
            <a:r>
              <a:rPr lang="en-US" sz="2200" dirty="0"/>
              <a:t>, </a:t>
            </a:r>
            <a:br>
              <a:rPr lang="en-US" sz="2200" dirty="0"/>
            </a:br>
            <a:r>
              <a:rPr lang="en-US" sz="2200" dirty="0"/>
              <a:t>Maddison Project Database, 2018, international, in Geary-Khamis, 1990 dollars, </a:t>
            </a:r>
            <a:r>
              <a:rPr lang="en-US" sz="2200" b="1" dirty="0"/>
              <a:t>n=21.</a:t>
            </a:r>
            <a:br>
              <a:rPr lang="ru-RU" sz="2200" b="1" dirty="0"/>
            </a:br>
            <a:endParaRPr lang="ru-RU" sz="2200" b="1" dirty="0"/>
          </a:p>
        </p:txBody>
      </p:sp>
      <p:sp>
        <p:nvSpPr>
          <p:cNvPr id="5" name="Номер слайда 4">
            <a:extLst>
              <a:ext uri="{FF2B5EF4-FFF2-40B4-BE49-F238E27FC236}">
                <a16:creationId xmlns:a16="http://schemas.microsoft.com/office/drawing/2014/main" id="{989AD5D9-28E1-41C7-92B0-D15E51D034F4}"/>
              </a:ext>
            </a:extLst>
          </p:cNvPr>
          <p:cNvSpPr>
            <a:spLocks noGrp="1"/>
          </p:cNvSpPr>
          <p:nvPr>
            <p:ph type="sldNum" sz="quarter" idx="12"/>
          </p:nvPr>
        </p:nvSpPr>
        <p:spPr/>
        <p:txBody>
          <a:bodyPr/>
          <a:lstStyle/>
          <a:p>
            <a:fld id="{725C68B6-61C2-468F-89AB-4B9F7531AA68}" type="slidenum">
              <a:rPr lang="ru-RU" smtClean="0"/>
              <a:pPr/>
              <a:t>38</a:t>
            </a:fld>
            <a:endParaRPr lang="ru-RU"/>
          </a:p>
        </p:txBody>
      </p:sp>
      <p:graphicFrame>
        <p:nvGraphicFramePr>
          <p:cNvPr id="6" name="Объект 5">
            <a:extLst>
              <a:ext uri="{FF2B5EF4-FFF2-40B4-BE49-F238E27FC236}">
                <a16:creationId xmlns:a16="http://schemas.microsoft.com/office/drawing/2014/main" id="{5B6F2AF2-961D-455D-8164-A46CC624AB95}"/>
              </a:ext>
            </a:extLst>
          </p:cNvPr>
          <p:cNvGraphicFramePr>
            <a:graphicFrameLocks noGrp="1"/>
          </p:cNvGraphicFramePr>
          <p:nvPr>
            <p:ph idx="1"/>
            <p:extLst>
              <p:ext uri="{D42A27DB-BD31-4B8C-83A1-F6EECF244321}">
                <p14:modId xmlns:p14="http://schemas.microsoft.com/office/powerpoint/2010/main" val="1482736035"/>
              </p:ext>
            </p:extLst>
          </p:nvPr>
        </p:nvGraphicFramePr>
        <p:xfrm>
          <a:off x="755576" y="1924051"/>
          <a:ext cx="7632848" cy="28432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202818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2CDF09-C576-4EB8-B10A-2D4992458A98}"/>
              </a:ext>
            </a:extLst>
          </p:cNvPr>
          <p:cNvSpPr>
            <a:spLocks noGrp="1"/>
          </p:cNvSpPr>
          <p:nvPr>
            <p:ph type="title"/>
          </p:nvPr>
        </p:nvSpPr>
        <p:spPr/>
        <p:txBody>
          <a:bodyPr>
            <a:normAutofit/>
          </a:bodyPr>
          <a:lstStyle/>
          <a:p>
            <a:r>
              <a:rPr lang="en-US" dirty="0"/>
              <a:t>Test </a:t>
            </a:r>
            <a:r>
              <a:rPr lang="ru-RU" dirty="0"/>
              <a:t>№</a:t>
            </a:r>
            <a:r>
              <a:rPr lang="en-US" dirty="0"/>
              <a:t> 2</a:t>
            </a:r>
            <a:endParaRPr lang="ru-RU" dirty="0"/>
          </a:p>
        </p:txBody>
      </p:sp>
      <p:sp>
        <p:nvSpPr>
          <p:cNvPr id="3" name="Объект 2">
            <a:extLst>
              <a:ext uri="{FF2B5EF4-FFF2-40B4-BE49-F238E27FC236}">
                <a16:creationId xmlns:a16="http://schemas.microsoft.com/office/drawing/2014/main" id="{9CC147A9-CF0E-4F5D-857A-90A3E3D60394}"/>
              </a:ext>
            </a:extLst>
          </p:cNvPr>
          <p:cNvSpPr>
            <a:spLocks noGrp="1"/>
          </p:cNvSpPr>
          <p:nvPr>
            <p:ph idx="1"/>
          </p:nvPr>
        </p:nvSpPr>
        <p:spPr/>
        <p:txBody>
          <a:bodyPr>
            <a:normAutofit fontScale="85000" lnSpcReduction="20000"/>
          </a:bodyPr>
          <a:lstStyle/>
          <a:p>
            <a:endParaRPr lang="ru-RU" dirty="0"/>
          </a:p>
          <a:p>
            <a:r>
              <a:rPr lang="en-US" dirty="0"/>
              <a:t>The verification of this conclusion was tested in a wider sample of countries (n = 63 , with the share of world GDP ~90%), using data from the World Bank for the period 1990-2017. </a:t>
            </a:r>
          </a:p>
          <a:p>
            <a:r>
              <a:rPr lang="en-US" dirty="0"/>
              <a:t>The basis for the sample was the results of countries identified with the dominance of X- and Y-matrices, presented in </a:t>
            </a:r>
            <a:r>
              <a:rPr lang="en-US" i="1" dirty="0"/>
              <a:t>Kirdina, Kuznetsova, </a:t>
            </a:r>
            <a:r>
              <a:rPr lang="en-US" i="1" dirty="0" err="1"/>
              <a:t>Sen'ko</a:t>
            </a:r>
            <a:r>
              <a:rPr lang="en-US" dirty="0"/>
              <a:t>, 2015 (in Russian). </a:t>
            </a:r>
            <a:endParaRPr lang="ru-RU" sz="2800" dirty="0"/>
          </a:p>
        </p:txBody>
      </p:sp>
      <p:sp>
        <p:nvSpPr>
          <p:cNvPr id="5" name="Номер слайда 4">
            <a:extLst>
              <a:ext uri="{FF2B5EF4-FFF2-40B4-BE49-F238E27FC236}">
                <a16:creationId xmlns:a16="http://schemas.microsoft.com/office/drawing/2014/main" id="{F0B31DED-2DC3-4122-9995-ED98A0DB71EB}"/>
              </a:ext>
            </a:extLst>
          </p:cNvPr>
          <p:cNvSpPr>
            <a:spLocks noGrp="1"/>
          </p:cNvSpPr>
          <p:nvPr>
            <p:ph type="sldNum" sz="quarter" idx="12"/>
          </p:nvPr>
        </p:nvSpPr>
        <p:spPr/>
        <p:txBody>
          <a:bodyPr/>
          <a:lstStyle/>
          <a:p>
            <a:fld id="{725C68B6-61C2-468F-89AB-4B9F7531AA68}" type="slidenum">
              <a:rPr lang="ru-RU" smtClean="0"/>
              <a:pPr/>
              <a:t>39</a:t>
            </a:fld>
            <a:endParaRPr lang="ru-RU"/>
          </a:p>
        </p:txBody>
      </p:sp>
    </p:spTree>
    <p:extLst>
      <p:ext uri="{BB962C8B-B14F-4D97-AF65-F5344CB8AC3E}">
        <p14:creationId xmlns:p14="http://schemas.microsoft.com/office/powerpoint/2010/main" val="2679514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064911-9C2E-4EB9-9465-4D7D09443A04}"/>
              </a:ext>
            </a:extLst>
          </p:cNvPr>
          <p:cNvSpPr>
            <a:spLocks noGrp="1"/>
          </p:cNvSpPr>
          <p:nvPr>
            <p:ph type="title"/>
          </p:nvPr>
        </p:nvSpPr>
        <p:spPr/>
        <p:txBody>
          <a:bodyPr>
            <a:normAutofit/>
          </a:bodyPr>
          <a:lstStyle/>
          <a:p>
            <a:r>
              <a:rPr lang="en-US" sz="2000" dirty="0"/>
              <a:t>S</a:t>
            </a:r>
            <a:r>
              <a:rPr lang="ru-RU" sz="2000" dirty="0" err="1"/>
              <a:t>ome</a:t>
            </a:r>
            <a:r>
              <a:rPr lang="ru-RU" sz="2000" dirty="0"/>
              <a:t> </a:t>
            </a:r>
            <a:r>
              <a:rPr lang="ru-RU" sz="2000" dirty="0" err="1"/>
              <a:t>approaches</a:t>
            </a:r>
            <a:r>
              <a:rPr lang="ru-RU" sz="2000" dirty="0"/>
              <a:t> </a:t>
            </a:r>
            <a:r>
              <a:rPr lang="ru-RU" sz="2000" dirty="0" err="1"/>
              <a:t>to</a:t>
            </a:r>
            <a:r>
              <a:rPr lang="ru-RU" sz="2000" dirty="0"/>
              <a:t> </a:t>
            </a:r>
            <a:r>
              <a:rPr lang="ru-RU" sz="2000" dirty="0" err="1"/>
              <a:t>the</a:t>
            </a:r>
            <a:r>
              <a:rPr lang="ru-RU" sz="2000" dirty="0"/>
              <a:t> </a:t>
            </a:r>
            <a:r>
              <a:rPr lang="ru-RU" sz="2000" dirty="0" err="1"/>
              <a:t>study</a:t>
            </a:r>
            <a:r>
              <a:rPr lang="ru-RU" sz="2000" dirty="0"/>
              <a:t> </a:t>
            </a:r>
            <a:r>
              <a:rPr lang="ru-RU" sz="2000" dirty="0" err="1"/>
              <a:t>of</a:t>
            </a:r>
            <a:r>
              <a:rPr lang="ru-RU" sz="2000" dirty="0"/>
              <a:t> </a:t>
            </a:r>
            <a:r>
              <a:rPr lang="ru-RU" sz="2000" dirty="0" err="1"/>
              <a:t>two</a:t>
            </a:r>
            <a:r>
              <a:rPr lang="ru-RU" sz="2000" dirty="0"/>
              <a:t> </a:t>
            </a:r>
            <a:r>
              <a:rPr lang="ru-RU" sz="2000" dirty="0" err="1"/>
              <a:t>types</a:t>
            </a:r>
            <a:r>
              <a:rPr lang="ru-RU" sz="2000" dirty="0"/>
              <a:t> </a:t>
            </a:r>
            <a:r>
              <a:rPr lang="ru-RU" sz="2000" dirty="0" err="1"/>
              <a:t>of</a:t>
            </a:r>
            <a:r>
              <a:rPr lang="ru-RU" sz="2000" dirty="0"/>
              <a:t> </a:t>
            </a:r>
            <a:r>
              <a:rPr lang="ru-RU" sz="2000" dirty="0" err="1"/>
              <a:t>economic</a:t>
            </a:r>
            <a:r>
              <a:rPr lang="ru-RU" sz="2000" dirty="0"/>
              <a:t> </a:t>
            </a:r>
            <a:r>
              <a:rPr lang="ru-RU" sz="2000" dirty="0" err="1"/>
              <a:t>and</a:t>
            </a:r>
            <a:r>
              <a:rPr lang="ru-RU" sz="2000" dirty="0"/>
              <a:t> </a:t>
            </a:r>
            <a:r>
              <a:rPr lang="ru-RU" sz="2000" dirty="0" err="1"/>
              <a:t>political</a:t>
            </a:r>
            <a:r>
              <a:rPr lang="ru-RU" sz="2000" dirty="0"/>
              <a:t> </a:t>
            </a:r>
            <a:r>
              <a:rPr lang="ru-RU" sz="2000" dirty="0" err="1"/>
              <a:t>systems</a:t>
            </a:r>
            <a:r>
              <a:rPr lang="ru-RU" sz="2000" dirty="0"/>
              <a:t>, </a:t>
            </a:r>
            <a:r>
              <a:rPr lang="ru-RU" sz="2000" dirty="0" err="1"/>
              <a:t>general</a:t>
            </a:r>
            <a:r>
              <a:rPr lang="en-US" sz="2000" dirty="0" err="1"/>
              <a:t>ised</a:t>
            </a:r>
            <a:r>
              <a:rPr lang="ru-RU" sz="2000" dirty="0"/>
              <a:t> </a:t>
            </a:r>
            <a:r>
              <a:rPr lang="ru-RU" sz="2000" dirty="0" err="1"/>
              <a:t>in</a:t>
            </a:r>
            <a:r>
              <a:rPr lang="ru-RU" sz="2000" dirty="0"/>
              <a:t> </a:t>
            </a:r>
            <a:r>
              <a:rPr lang="ru-RU" sz="2000" dirty="0" err="1"/>
              <a:t>terms</a:t>
            </a:r>
            <a:r>
              <a:rPr lang="ru-RU" sz="2000" dirty="0"/>
              <a:t> </a:t>
            </a:r>
            <a:r>
              <a:rPr lang="ru-RU" sz="2000" dirty="0" err="1"/>
              <a:t>of</a:t>
            </a:r>
            <a:r>
              <a:rPr lang="ru-RU" sz="2000" dirty="0"/>
              <a:t> "</a:t>
            </a:r>
            <a:r>
              <a:rPr lang="ru-RU" sz="2000" dirty="0" err="1"/>
              <a:t>Western</a:t>
            </a:r>
            <a:r>
              <a:rPr lang="ru-RU" sz="2000" dirty="0"/>
              <a:t> </a:t>
            </a:r>
            <a:r>
              <a:rPr lang="ru-RU" sz="2000" dirty="0" err="1"/>
              <a:t>and</a:t>
            </a:r>
            <a:r>
              <a:rPr lang="ru-RU" sz="2000" dirty="0"/>
              <a:t> </a:t>
            </a:r>
            <a:r>
              <a:rPr lang="ru-RU" sz="2000" dirty="0" err="1"/>
              <a:t>non-Western</a:t>
            </a:r>
            <a:r>
              <a:rPr lang="ru-RU" sz="2000" dirty="0"/>
              <a:t> </a:t>
            </a:r>
            <a:r>
              <a:rPr lang="ru-RU" sz="2000" dirty="0" err="1"/>
              <a:t>institutional</a:t>
            </a:r>
            <a:r>
              <a:rPr lang="ru-RU" sz="2000" dirty="0"/>
              <a:t> </a:t>
            </a:r>
            <a:r>
              <a:rPr lang="ru-RU" sz="2000" dirty="0" err="1"/>
              <a:t>models</a:t>
            </a:r>
            <a:r>
              <a:rPr lang="ru-RU" sz="2000" dirty="0"/>
              <a:t>."</a:t>
            </a:r>
          </a:p>
        </p:txBody>
      </p:sp>
      <p:sp>
        <p:nvSpPr>
          <p:cNvPr id="3" name="Текст 2">
            <a:extLst>
              <a:ext uri="{FF2B5EF4-FFF2-40B4-BE49-F238E27FC236}">
                <a16:creationId xmlns:a16="http://schemas.microsoft.com/office/drawing/2014/main" id="{CE8752FF-7DC8-4D0D-9F6A-8033C8C117E2}"/>
              </a:ext>
            </a:extLst>
          </p:cNvPr>
          <p:cNvSpPr>
            <a:spLocks noGrp="1"/>
          </p:cNvSpPr>
          <p:nvPr>
            <p:ph type="body" idx="1"/>
          </p:nvPr>
        </p:nvSpPr>
        <p:spPr/>
        <p:txBody>
          <a:bodyPr/>
          <a:lstStyle/>
          <a:p>
            <a:endParaRPr lang="ru-RU" dirty="0"/>
          </a:p>
        </p:txBody>
      </p:sp>
      <p:sp>
        <p:nvSpPr>
          <p:cNvPr id="5" name="Номер слайда 4">
            <a:extLst>
              <a:ext uri="{FF2B5EF4-FFF2-40B4-BE49-F238E27FC236}">
                <a16:creationId xmlns:a16="http://schemas.microsoft.com/office/drawing/2014/main" id="{D3DB9486-0295-423F-9EFA-DCA3917E7605}"/>
              </a:ext>
            </a:extLst>
          </p:cNvPr>
          <p:cNvSpPr>
            <a:spLocks noGrp="1"/>
          </p:cNvSpPr>
          <p:nvPr>
            <p:ph type="sldNum" sz="quarter" idx="12"/>
          </p:nvPr>
        </p:nvSpPr>
        <p:spPr/>
        <p:txBody>
          <a:bodyPr/>
          <a:lstStyle/>
          <a:p>
            <a:fld id="{725C68B6-61C2-468F-89AB-4B9F7531AA68}" type="slidenum">
              <a:rPr lang="ru-RU" smtClean="0"/>
              <a:pPr/>
              <a:t>4</a:t>
            </a:fld>
            <a:endParaRPr lang="ru-RU"/>
          </a:p>
        </p:txBody>
      </p:sp>
    </p:spTree>
    <p:extLst>
      <p:ext uri="{BB962C8B-B14F-4D97-AF65-F5344CB8AC3E}">
        <p14:creationId xmlns:p14="http://schemas.microsoft.com/office/powerpoint/2010/main" val="1160883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E924A5-DE7E-400F-851F-131DFF651B4C}"/>
              </a:ext>
            </a:extLst>
          </p:cNvPr>
          <p:cNvSpPr>
            <a:spLocks noGrp="1"/>
          </p:cNvSpPr>
          <p:nvPr>
            <p:ph type="title"/>
          </p:nvPr>
        </p:nvSpPr>
        <p:spPr>
          <a:xfrm>
            <a:off x="457200" y="664914"/>
            <a:ext cx="8229600" cy="1042739"/>
          </a:xfrm>
        </p:spPr>
        <p:txBody>
          <a:bodyPr>
            <a:normAutofit fontScale="90000"/>
          </a:bodyPr>
          <a:lstStyle/>
          <a:p>
            <a:pPr>
              <a:spcBef>
                <a:spcPts val="0"/>
              </a:spcBef>
            </a:pPr>
            <a:r>
              <a:rPr lang="en-US" sz="2200" b="1" dirty="0">
                <a:latin typeface="+mn-lt"/>
                <a:cs typeface="Calibri" panose="020F0502020204030204" pitchFamily="34" charset="0"/>
              </a:rPr>
              <a:t>GDP of countries with non-Western (X-country) and Western (Y-country) institutional models, 1990-2017, as a % within the total world GDP,             </a:t>
            </a:r>
            <a:r>
              <a:rPr lang="en-US" sz="2200" dirty="0">
                <a:latin typeface="+mn-lt"/>
                <a:cs typeface="Calibri" panose="020F0502020204030204" pitchFamily="34" charset="0"/>
              </a:rPr>
              <a:t>the World Bank database,</a:t>
            </a:r>
            <a:br>
              <a:rPr lang="en-US" sz="2200" dirty="0">
                <a:latin typeface="+mn-lt"/>
                <a:cs typeface="Calibri" panose="020F0502020204030204" pitchFamily="34" charset="0"/>
              </a:rPr>
            </a:br>
            <a:r>
              <a:rPr lang="en-US" sz="2200" b="1" dirty="0">
                <a:latin typeface="+mn-lt"/>
                <a:cs typeface="Calibri" panose="020F0502020204030204" pitchFamily="34" charset="0"/>
              </a:rPr>
              <a:t>n=63.</a:t>
            </a:r>
            <a:br>
              <a:rPr lang="ru-RU" sz="2200" dirty="0"/>
            </a:br>
            <a:endParaRPr lang="ru-RU" sz="2200" dirty="0"/>
          </a:p>
        </p:txBody>
      </p:sp>
      <p:sp>
        <p:nvSpPr>
          <p:cNvPr id="5" name="Номер слайда 4">
            <a:extLst>
              <a:ext uri="{FF2B5EF4-FFF2-40B4-BE49-F238E27FC236}">
                <a16:creationId xmlns:a16="http://schemas.microsoft.com/office/drawing/2014/main" id="{98ECD55A-5EEB-4826-A2C9-EAC5E50E9813}"/>
              </a:ext>
            </a:extLst>
          </p:cNvPr>
          <p:cNvSpPr>
            <a:spLocks noGrp="1"/>
          </p:cNvSpPr>
          <p:nvPr>
            <p:ph type="sldNum" sz="quarter" idx="12"/>
          </p:nvPr>
        </p:nvSpPr>
        <p:spPr/>
        <p:txBody>
          <a:bodyPr/>
          <a:lstStyle/>
          <a:p>
            <a:fld id="{725C68B6-61C2-468F-89AB-4B9F7531AA68}" type="slidenum">
              <a:rPr lang="ru-RU" smtClean="0"/>
              <a:pPr/>
              <a:t>40</a:t>
            </a:fld>
            <a:endParaRPr lang="ru-RU"/>
          </a:p>
        </p:txBody>
      </p:sp>
      <p:pic>
        <p:nvPicPr>
          <p:cNvPr id="6" name="Объект 5">
            <a:extLst>
              <a:ext uri="{FF2B5EF4-FFF2-40B4-BE49-F238E27FC236}">
                <a16:creationId xmlns:a16="http://schemas.microsoft.com/office/drawing/2014/main" id="{0803FE72-6A9C-4211-A451-5907DDD8116F}"/>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9752" y="1771136"/>
            <a:ext cx="4543425" cy="2724150"/>
          </a:xfrm>
          <a:prstGeom prst="rect">
            <a:avLst/>
          </a:prstGeom>
          <a:noFill/>
          <a:ln>
            <a:noFill/>
          </a:ln>
        </p:spPr>
      </p:pic>
    </p:spTree>
    <p:extLst>
      <p:ext uri="{BB962C8B-B14F-4D97-AF65-F5344CB8AC3E}">
        <p14:creationId xmlns:p14="http://schemas.microsoft.com/office/powerpoint/2010/main" val="3705803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47C2E7-FCA0-4BE9-A954-D430840E25FC}"/>
              </a:ext>
            </a:extLst>
          </p:cNvPr>
          <p:cNvSpPr>
            <a:spLocks noGrp="1"/>
          </p:cNvSpPr>
          <p:nvPr>
            <p:ph type="title"/>
          </p:nvPr>
        </p:nvSpPr>
        <p:spPr/>
        <p:txBody>
          <a:bodyPr/>
          <a:lstStyle/>
          <a:p>
            <a:r>
              <a:rPr lang="en-US" b="1" dirty="0"/>
              <a:t>Conclusion</a:t>
            </a:r>
            <a:endParaRPr lang="ru-RU" b="1" dirty="0"/>
          </a:p>
        </p:txBody>
      </p:sp>
      <p:sp>
        <p:nvSpPr>
          <p:cNvPr id="3" name="Объект 2">
            <a:extLst>
              <a:ext uri="{FF2B5EF4-FFF2-40B4-BE49-F238E27FC236}">
                <a16:creationId xmlns:a16="http://schemas.microsoft.com/office/drawing/2014/main" id="{BB33F946-EA17-4333-859B-3572C935EEBC}"/>
              </a:ext>
            </a:extLst>
          </p:cNvPr>
          <p:cNvSpPr>
            <a:spLocks noGrp="1"/>
          </p:cNvSpPr>
          <p:nvPr>
            <p:ph idx="1"/>
          </p:nvPr>
        </p:nvSpPr>
        <p:spPr/>
        <p:txBody>
          <a:bodyPr>
            <a:normAutofit fontScale="70000" lnSpcReduction="20000"/>
          </a:bodyPr>
          <a:lstStyle/>
          <a:p>
            <a:r>
              <a:rPr lang="en-US" dirty="0"/>
              <a:t>The results revealed </a:t>
            </a:r>
            <a:r>
              <a:rPr lang="en-US" dirty="0">
                <a:solidFill>
                  <a:srgbClr val="FF0000"/>
                </a:solidFill>
              </a:rPr>
              <a:t>the effect of climatic characteristics </a:t>
            </a:r>
            <a:r>
              <a:rPr lang="en-US" dirty="0"/>
              <a:t>in the location of countries with different institutional models. </a:t>
            </a:r>
          </a:p>
          <a:p>
            <a:r>
              <a:rPr lang="en-US" dirty="0"/>
              <a:t>On territory with relatively </a:t>
            </a:r>
            <a:r>
              <a:rPr lang="en-US" dirty="0">
                <a:solidFill>
                  <a:srgbClr val="FF0000"/>
                </a:solidFill>
              </a:rPr>
              <a:t>mild climatic characteristics </a:t>
            </a:r>
            <a:r>
              <a:rPr lang="en-US" dirty="0"/>
              <a:t>(optimal air temperatures and precipitation levels), as well as low natural hazard risks, countries with a dominance of Y-matrix institutions develop, i.e. they are </a:t>
            </a:r>
            <a:r>
              <a:rPr lang="en-US" dirty="0" err="1"/>
              <a:t>characterised</a:t>
            </a:r>
            <a:r>
              <a:rPr lang="en-US" dirty="0"/>
              <a:t> by </a:t>
            </a:r>
            <a:r>
              <a:rPr lang="en-US" dirty="0">
                <a:solidFill>
                  <a:srgbClr val="FF0000"/>
                </a:solidFill>
              </a:rPr>
              <a:t>Western institutional models</a:t>
            </a:r>
            <a:r>
              <a:rPr lang="en-US" dirty="0"/>
              <a:t>. </a:t>
            </a:r>
          </a:p>
          <a:p>
            <a:r>
              <a:rPr lang="en-US" dirty="0"/>
              <a:t>In areas where there are </a:t>
            </a:r>
            <a:r>
              <a:rPr lang="en-US" dirty="0">
                <a:solidFill>
                  <a:srgbClr val="FF0000"/>
                </a:solidFill>
              </a:rPr>
              <a:t>significant fluctuations </a:t>
            </a:r>
            <a:r>
              <a:rPr lang="en-US" dirty="0"/>
              <a:t>in the amplitudes of precipitation and air temperature, where average levels of temperatures and precipitation are relatively higher or lower, and the risks of natural hazards are quite high, X-matrix institutions, or </a:t>
            </a:r>
            <a:r>
              <a:rPr lang="en-US" dirty="0">
                <a:solidFill>
                  <a:srgbClr val="FF0000"/>
                </a:solidFill>
              </a:rPr>
              <a:t>Non-Western institutional models</a:t>
            </a:r>
            <a:r>
              <a:rPr lang="en-US" dirty="0"/>
              <a:t>, historically predominate.</a:t>
            </a:r>
            <a:endParaRPr lang="ru-RU" dirty="0"/>
          </a:p>
          <a:p>
            <a:endParaRPr lang="ru-RU" dirty="0"/>
          </a:p>
        </p:txBody>
      </p:sp>
      <p:sp>
        <p:nvSpPr>
          <p:cNvPr id="5" name="Номер слайда 4">
            <a:extLst>
              <a:ext uri="{FF2B5EF4-FFF2-40B4-BE49-F238E27FC236}">
                <a16:creationId xmlns:a16="http://schemas.microsoft.com/office/drawing/2014/main" id="{9E55B7A3-6376-4169-8D37-340D4AD9EBD7}"/>
              </a:ext>
            </a:extLst>
          </p:cNvPr>
          <p:cNvSpPr>
            <a:spLocks noGrp="1"/>
          </p:cNvSpPr>
          <p:nvPr>
            <p:ph type="sldNum" sz="quarter" idx="12"/>
          </p:nvPr>
        </p:nvSpPr>
        <p:spPr/>
        <p:txBody>
          <a:bodyPr/>
          <a:lstStyle/>
          <a:p>
            <a:fld id="{725C68B6-61C2-468F-89AB-4B9F7531AA68}" type="slidenum">
              <a:rPr lang="ru-RU" smtClean="0"/>
              <a:pPr/>
              <a:t>41</a:t>
            </a:fld>
            <a:endParaRPr lang="ru-RU"/>
          </a:p>
        </p:txBody>
      </p:sp>
    </p:spTree>
    <p:extLst>
      <p:ext uri="{BB962C8B-B14F-4D97-AF65-F5344CB8AC3E}">
        <p14:creationId xmlns:p14="http://schemas.microsoft.com/office/powerpoint/2010/main" val="25748928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47C2E7-FCA0-4BE9-A954-D430840E25FC}"/>
              </a:ext>
            </a:extLst>
          </p:cNvPr>
          <p:cNvSpPr>
            <a:spLocks noGrp="1"/>
          </p:cNvSpPr>
          <p:nvPr>
            <p:ph type="title"/>
          </p:nvPr>
        </p:nvSpPr>
        <p:spPr/>
        <p:txBody>
          <a:bodyPr/>
          <a:lstStyle/>
          <a:p>
            <a:r>
              <a:rPr lang="en-US" b="1" dirty="0"/>
              <a:t>Conclusion</a:t>
            </a:r>
            <a:r>
              <a:rPr lang="en-US" dirty="0"/>
              <a:t> cont.</a:t>
            </a:r>
            <a:endParaRPr lang="ru-RU" dirty="0"/>
          </a:p>
        </p:txBody>
      </p:sp>
      <p:sp>
        <p:nvSpPr>
          <p:cNvPr id="3" name="Объект 2">
            <a:extLst>
              <a:ext uri="{FF2B5EF4-FFF2-40B4-BE49-F238E27FC236}">
                <a16:creationId xmlns:a16="http://schemas.microsoft.com/office/drawing/2014/main" id="{BB33F946-EA17-4333-859B-3572C935EEBC}"/>
              </a:ext>
            </a:extLst>
          </p:cNvPr>
          <p:cNvSpPr>
            <a:spLocks noGrp="1"/>
          </p:cNvSpPr>
          <p:nvPr>
            <p:ph idx="1"/>
          </p:nvPr>
        </p:nvSpPr>
        <p:spPr/>
        <p:txBody>
          <a:bodyPr>
            <a:noAutofit/>
          </a:bodyPr>
          <a:lstStyle/>
          <a:p>
            <a:r>
              <a:rPr lang="en-US" sz="1800" dirty="0"/>
              <a:t>Comparison of the GDP produced by the two groups of countries made it possible to see</a:t>
            </a:r>
            <a:r>
              <a:rPr lang="en-US" sz="1800" dirty="0">
                <a:solidFill>
                  <a:srgbClr val="FF0000"/>
                </a:solidFill>
              </a:rPr>
              <a:t> the cyclical process of changing world leadership</a:t>
            </a:r>
            <a:r>
              <a:rPr lang="en-US" sz="1800" dirty="0"/>
              <a:t>, i.e. in the prevailing dominance of countries with Western or Non-Western institutional models.</a:t>
            </a:r>
          </a:p>
          <a:p>
            <a:r>
              <a:rPr lang="en-US" sz="1800" dirty="0"/>
              <a:t>In the </a:t>
            </a:r>
            <a:r>
              <a:rPr lang="en-US" sz="1800" dirty="0">
                <a:solidFill>
                  <a:srgbClr val="FF0000"/>
                </a:solidFill>
              </a:rPr>
              <a:t>1820s, Non-Western countries were leading</a:t>
            </a:r>
            <a:r>
              <a:rPr lang="en-US" sz="1800" dirty="0"/>
              <a:t> in the production of world GDP.</a:t>
            </a:r>
          </a:p>
          <a:p>
            <a:r>
              <a:rPr lang="en-US" sz="1800" dirty="0"/>
              <a:t>Since the </a:t>
            </a:r>
            <a:r>
              <a:rPr lang="en-US" sz="1800" dirty="0">
                <a:solidFill>
                  <a:srgbClr val="FF0000"/>
                </a:solidFill>
              </a:rPr>
              <a:t>1870's the domination of Western countries started</a:t>
            </a:r>
            <a:r>
              <a:rPr lang="en-US" sz="1800" dirty="0"/>
              <a:t>, which began to produce more than half of the world GDP. The biggest gap between these two groups of countries was observed in the 1950s-1960s. Since the 1970s it began to decline.</a:t>
            </a:r>
          </a:p>
          <a:p>
            <a:r>
              <a:rPr lang="en-US" sz="1800" dirty="0"/>
              <a:t>In</a:t>
            </a:r>
            <a:r>
              <a:rPr lang="en-US" sz="1800" dirty="0">
                <a:solidFill>
                  <a:srgbClr val="FF0000"/>
                </a:solidFill>
              </a:rPr>
              <a:t> 2005-2008 Non-Western countries began outperforming </a:t>
            </a:r>
            <a:r>
              <a:rPr lang="en-US" sz="1800" dirty="0"/>
              <a:t>Western countries by share of world GDP, and this advantage continues to gradually </a:t>
            </a:r>
            <a:r>
              <a:rPr lang="en-US" sz="1800" dirty="0">
                <a:solidFill>
                  <a:srgbClr val="FF0000"/>
                </a:solidFill>
              </a:rPr>
              <a:t>increase</a:t>
            </a:r>
            <a:r>
              <a:rPr lang="en-US" sz="1800" dirty="0"/>
              <a:t>.</a:t>
            </a:r>
          </a:p>
          <a:p>
            <a:r>
              <a:rPr lang="en-US" sz="1800" dirty="0"/>
              <a:t>Some of the </a:t>
            </a:r>
            <a:r>
              <a:rPr lang="en-US" sz="1800" dirty="0">
                <a:solidFill>
                  <a:srgbClr val="FF0000"/>
                </a:solidFill>
              </a:rPr>
              <a:t>consequences of such reconfiguration </a:t>
            </a:r>
            <a:r>
              <a:rPr lang="en-US" sz="1800" dirty="0"/>
              <a:t>are </a:t>
            </a:r>
            <a:r>
              <a:rPr lang="en-US" sz="1800" dirty="0" err="1"/>
              <a:t>analysed</a:t>
            </a:r>
            <a:r>
              <a:rPr lang="en-US" sz="1800" dirty="0"/>
              <a:t> in the uploaded paper.</a:t>
            </a:r>
            <a:endParaRPr lang="ru-RU" sz="1800" dirty="0"/>
          </a:p>
        </p:txBody>
      </p:sp>
      <p:sp>
        <p:nvSpPr>
          <p:cNvPr id="5" name="Номер слайда 4">
            <a:extLst>
              <a:ext uri="{FF2B5EF4-FFF2-40B4-BE49-F238E27FC236}">
                <a16:creationId xmlns:a16="http://schemas.microsoft.com/office/drawing/2014/main" id="{9E55B7A3-6376-4169-8D37-340D4AD9EBD7}"/>
              </a:ext>
            </a:extLst>
          </p:cNvPr>
          <p:cNvSpPr>
            <a:spLocks noGrp="1"/>
          </p:cNvSpPr>
          <p:nvPr>
            <p:ph type="sldNum" sz="quarter" idx="12"/>
          </p:nvPr>
        </p:nvSpPr>
        <p:spPr/>
        <p:txBody>
          <a:bodyPr/>
          <a:lstStyle/>
          <a:p>
            <a:fld id="{725C68B6-61C2-468F-89AB-4B9F7531AA68}" type="slidenum">
              <a:rPr lang="ru-RU" smtClean="0"/>
              <a:pPr/>
              <a:t>42</a:t>
            </a:fld>
            <a:endParaRPr lang="ru-RU" dirty="0"/>
          </a:p>
        </p:txBody>
      </p:sp>
    </p:spTree>
    <p:extLst>
      <p:ext uri="{BB962C8B-B14F-4D97-AF65-F5344CB8AC3E}">
        <p14:creationId xmlns:p14="http://schemas.microsoft.com/office/powerpoint/2010/main" val="300178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D4B7AD-51B0-4C60-86F7-03E35C727D6A}"/>
              </a:ext>
            </a:extLst>
          </p:cNvPr>
          <p:cNvSpPr>
            <a:spLocks noGrp="1"/>
          </p:cNvSpPr>
          <p:nvPr>
            <p:ph type="title"/>
          </p:nvPr>
        </p:nvSpPr>
        <p:spPr>
          <a:xfrm>
            <a:off x="480467" y="822152"/>
            <a:ext cx="8229600" cy="291679"/>
          </a:xfrm>
        </p:spPr>
        <p:txBody>
          <a:bodyPr>
            <a:normAutofit fontScale="90000"/>
          </a:bodyPr>
          <a:lstStyle/>
          <a:p>
            <a:r>
              <a:rPr lang="en-US" b="1" dirty="0">
                <a:solidFill>
                  <a:srgbClr val="FF0000"/>
                </a:solidFill>
              </a:rPr>
              <a:t>The Paper and </a:t>
            </a:r>
            <a:r>
              <a:rPr lang="ru-RU" b="1" dirty="0">
                <a:solidFill>
                  <a:srgbClr val="FF0000"/>
                </a:solidFill>
              </a:rPr>
              <a:t> </a:t>
            </a:r>
            <a:r>
              <a:rPr lang="en-US" b="1" dirty="0">
                <a:solidFill>
                  <a:srgbClr val="FF0000"/>
                </a:solidFill>
              </a:rPr>
              <a:t>Acknowledgements</a:t>
            </a:r>
            <a:br>
              <a:rPr lang="ru-RU" dirty="0"/>
            </a:br>
            <a:endParaRPr lang="ru-RU" dirty="0"/>
          </a:p>
        </p:txBody>
      </p:sp>
      <p:sp>
        <p:nvSpPr>
          <p:cNvPr id="3" name="Объект 2">
            <a:extLst>
              <a:ext uri="{FF2B5EF4-FFF2-40B4-BE49-F238E27FC236}">
                <a16:creationId xmlns:a16="http://schemas.microsoft.com/office/drawing/2014/main" id="{AFBD20BE-00D8-427B-B3F3-598722347B00}"/>
              </a:ext>
            </a:extLst>
          </p:cNvPr>
          <p:cNvSpPr>
            <a:spLocks noGrp="1"/>
          </p:cNvSpPr>
          <p:nvPr>
            <p:ph idx="1"/>
          </p:nvPr>
        </p:nvSpPr>
        <p:spPr/>
        <p:txBody>
          <a:bodyPr>
            <a:normAutofit fontScale="77500" lnSpcReduction="20000"/>
          </a:bodyPr>
          <a:lstStyle/>
          <a:p>
            <a:pPr lvl="0"/>
            <a:r>
              <a:rPr lang="en-US" i="1" dirty="0">
                <a:solidFill>
                  <a:prstClr val="black"/>
                </a:solidFill>
              </a:rPr>
              <a:t>Kirdina-Chandler, S. G</a:t>
            </a:r>
            <a:r>
              <a:rPr lang="en-US" dirty="0">
                <a:solidFill>
                  <a:prstClr val="black"/>
                </a:solidFill>
              </a:rPr>
              <a:t>. (2019). Western and non-Western economic institutional models in time and geographical space. Terra Economicus, 17(1), 8–23. DOI: 10.23683/2073-6606-2019-17-1-8-23 </a:t>
            </a:r>
            <a:r>
              <a:rPr lang="en-GB" dirty="0">
                <a:solidFill>
                  <a:prstClr val="black"/>
                </a:solidFill>
                <a:hlinkClick r:id="rId2">
                  <a:extLst>
                    <a:ext uri="{A12FA001-AC4F-418D-AE19-62706E023703}">
                      <ahyp:hlinkClr xmlns:ahyp="http://schemas.microsoft.com/office/drawing/2018/hyperlinkcolor" val="tx"/>
                    </a:ext>
                  </a:extLst>
                </a:hlinkClick>
              </a:rPr>
              <a:t>https://te.sfedu.ru/evjur/data/2019/1/kirdina-chendler.pdf</a:t>
            </a:r>
            <a:endParaRPr lang="en-GB" dirty="0">
              <a:solidFill>
                <a:prstClr val="black"/>
              </a:solidFill>
            </a:endParaRPr>
          </a:p>
          <a:p>
            <a:endParaRPr lang="en-US" dirty="0"/>
          </a:p>
          <a:p>
            <a:r>
              <a:rPr lang="en-US" dirty="0"/>
              <a:t>The research was supported by grants from </a:t>
            </a:r>
            <a:r>
              <a:rPr lang="en-US" i="1" dirty="0">
                <a:solidFill>
                  <a:srgbClr val="FF0000"/>
                </a:solidFill>
              </a:rPr>
              <a:t>the Russian Humanitarian Scientific Foundation</a:t>
            </a:r>
            <a:r>
              <a:rPr lang="en-US" dirty="0"/>
              <a:t> (project # 14-02-00422) and </a:t>
            </a:r>
            <a:r>
              <a:rPr lang="en-US" i="1" dirty="0">
                <a:solidFill>
                  <a:srgbClr val="FF0000"/>
                </a:solidFill>
              </a:rPr>
              <a:t>the Russian Foundation for Basic Research </a:t>
            </a:r>
            <a:r>
              <a:rPr lang="en-US" dirty="0"/>
              <a:t>(Project # 17-02-00207). </a:t>
            </a:r>
            <a:endParaRPr lang="ru-RU" dirty="0"/>
          </a:p>
          <a:p>
            <a:endParaRPr lang="ru-RU" dirty="0"/>
          </a:p>
        </p:txBody>
      </p:sp>
      <p:sp>
        <p:nvSpPr>
          <p:cNvPr id="5" name="Номер слайда 4">
            <a:extLst>
              <a:ext uri="{FF2B5EF4-FFF2-40B4-BE49-F238E27FC236}">
                <a16:creationId xmlns:a16="http://schemas.microsoft.com/office/drawing/2014/main" id="{16DAACC2-4876-47AD-8570-17D923936865}"/>
              </a:ext>
            </a:extLst>
          </p:cNvPr>
          <p:cNvSpPr>
            <a:spLocks noGrp="1"/>
          </p:cNvSpPr>
          <p:nvPr>
            <p:ph type="sldNum" sz="quarter" idx="12"/>
          </p:nvPr>
        </p:nvSpPr>
        <p:spPr/>
        <p:txBody>
          <a:bodyPr/>
          <a:lstStyle/>
          <a:p>
            <a:fld id="{725C68B6-61C2-468F-89AB-4B9F7531AA68}" type="slidenum">
              <a:rPr lang="ru-RU" smtClean="0"/>
              <a:pPr/>
              <a:t>43</a:t>
            </a:fld>
            <a:endParaRPr lang="ru-RU"/>
          </a:p>
        </p:txBody>
      </p:sp>
    </p:spTree>
    <p:extLst>
      <p:ext uri="{BB962C8B-B14F-4D97-AF65-F5344CB8AC3E}">
        <p14:creationId xmlns:p14="http://schemas.microsoft.com/office/powerpoint/2010/main" val="15753506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7864" y="1000754"/>
            <a:ext cx="5338936" cy="1048871"/>
          </a:xfrm>
        </p:spPr>
        <p:txBody>
          <a:bodyPr>
            <a:normAutofit fontScale="90000"/>
          </a:bodyPr>
          <a:lstStyle/>
          <a:p>
            <a:r>
              <a:rPr lang="en-US" b="1" dirty="0"/>
              <a:t>Thank you for your attention</a:t>
            </a:r>
            <a:r>
              <a:rPr lang="en-US" dirty="0"/>
              <a:t>!</a:t>
            </a:r>
            <a:endParaRPr lang="ru-RU" dirty="0"/>
          </a:p>
        </p:txBody>
      </p:sp>
      <p:sp>
        <p:nvSpPr>
          <p:cNvPr id="3" name="Текст 2"/>
          <p:cNvSpPr>
            <a:spLocks noGrp="1"/>
          </p:cNvSpPr>
          <p:nvPr>
            <p:ph type="body" idx="1"/>
          </p:nvPr>
        </p:nvSpPr>
        <p:spPr>
          <a:xfrm>
            <a:off x="3720354" y="2643758"/>
            <a:ext cx="4966446" cy="1965152"/>
          </a:xfrm>
        </p:spPr>
        <p:txBody>
          <a:bodyPr>
            <a:normAutofit/>
          </a:bodyPr>
          <a:lstStyle/>
          <a:p>
            <a:endParaRPr lang="en-US" dirty="0"/>
          </a:p>
          <a:p>
            <a:endParaRPr lang="en-US" dirty="0"/>
          </a:p>
          <a:p>
            <a:r>
              <a:rPr lang="en-US" sz="2400" dirty="0"/>
              <a:t>Svetlana Kirdina-Chandler </a:t>
            </a:r>
          </a:p>
          <a:p>
            <a:r>
              <a:rPr lang="en-US" sz="2400" dirty="0"/>
              <a:t>www.kirdina.ru </a:t>
            </a:r>
            <a:endParaRPr lang="ru-RU" sz="2400" dirty="0"/>
          </a:p>
        </p:txBody>
      </p:sp>
      <p:sp>
        <p:nvSpPr>
          <p:cNvPr id="4" name="Номер слайда 3"/>
          <p:cNvSpPr>
            <a:spLocks noGrp="1"/>
          </p:cNvSpPr>
          <p:nvPr>
            <p:ph type="sldNum" sz="quarter" idx="12"/>
          </p:nvPr>
        </p:nvSpPr>
        <p:spPr/>
        <p:txBody>
          <a:bodyPr/>
          <a:lstStyle/>
          <a:p>
            <a:fld id="{57AF16DE-A0D5-4438-950F-5B1E159C2C28}" type="slidenum">
              <a:rPr lang="en-US" smtClean="0"/>
              <a:pPr/>
              <a:t>44</a:t>
            </a:fld>
            <a:endParaRPr lang="en-US"/>
          </a:p>
        </p:txBody>
      </p:sp>
      <p:sp>
        <p:nvSpPr>
          <p:cNvPr id="5" name="Рисунок 4"/>
          <p:cNvSpPr>
            <a:spLocks noGrp="1"/>
          </p:cNvSpPr>
          <p:nvPr>
            <p:ph type="pic" sz="quarter" idx="13"/>
          </p:nvPr>
        </p:nvSpPr>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3076FC-74E4-4033-A901-49992DB9F1A7}"/>
              </a:ext>
            </a:extLst>
          </p:cNvPr>
          <p:cNvSpPr>
            <a:spLocks noGrp="1"/>
          </p:cNvSpPr>
          <p:nvPr>
            <p:ph type="title"/>
          </p:nvPr>
        </p:nvSpPr>
        <p:spPr>
          <a:xfrm>
            <a:off x="2277852" y="349920"/>
            <a:ext cx="6203032" cy="688377"/>
          </a:xfrm>
        </p:spPr>
        <p:txBody>
          <a:bodyPr>
            <a:normAutofit fontScale="90000"/>
          </a:bodyPr>
          <a:lstStyle/>
          <a:p>
            <a:r>
              <a:rPr lang="en-US" sz="4900" b="1" dirty="0"/>
              <a:t>European</a:t>
            </a:r>
            <a:r>
              <a:rPr lang="en-US" sz="4900" dirty="0"/>
              <a:t> versus </a:t>
            </a:r>
            <a:r>
              <a:rPr lang="en-US" sz="4900" b="1" dirty="0"/>
              <a:t>Asiatic</a:t>
            </a:r>
            <a:endParaRPr lang="ru-RU" sz="2200" b="1" dirty="0"/>
          </a:p>
        </p:txBody>
      </p:sp>
      <p:sp>
        <p:nvSpPr>
          <p:cNvPr id="3" name="Текст 2">
            <a:extLst>
              <a:ext uri="{FF2B5EF4-FFF2-40B4-BE49-F238E27FC236}">
                <a16:creationId xmlns:a16="http://schemas.microsoft.com/office/drawing/2014/main" id="{EBD5190E-69B1-4767-8E00-26B58C37548C}"/>
              </a:ext>
            </a:extLst>
          </p:cNvPr>
          <p:cNvSpPr>
            <a:spLocks noGrp="1"/>
          </p:cNvSpPr>
          <p:nvPr>
            <p:ph type="body" idx="1"/>
          </p:nvPr>
        </p:nvSpPr>
        <p:spPr>
          <a:xfrm>
            <a:off x="386893" y="915566"/>
            <a:ext cx="3466728" cy="1584176"/>
          </a:xfrm>
        </p:spPr>
        <p:txBody>
          <a:bodyPr>
            <a:noAutofit/>
          </a:bodyPr>
          <a:lstStyle/>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dirty="0"/>
              <a:t>Karl Marx,</a:t>
            </a:r>
          </a:p>
          <a:p>
            <a:r>
              <a:rPr lang="en-US" sz="2000" b="0" dirty="0"/>
              <a:t>the New-York Daily Tribune, </a:t>
            </a:r>
            <a:r>
              <a:rPr lang="en-US" sz="2000" dirty="0"/>
              <a:t>1853</a:t>
            </a:r>
            <a:r>
              <a:rPr lang="en-US" sz="2000" b="0" dirty="0"/>
              <a:t>, 10 June </a:t>
            </a:r>
          </a:p>
          <a:p>
            <a:r>
              <a:rPr lang="en-US" sz="2000" dirty="0"/>
              <a:t>“</a:t>
            </a:r>
            <a:r>
              <a:rPr lang="ru-RU" sz="2000" dirty="0" err="1"/>
              <a:t>The</a:t>
            </a:r>
            <a:r>
              <a:rPr lang="ru-RU" sz="2000" dirty="0"/>
              <a:t> </a:t>
            </a:r>
            <a:r>
              <a:rPr lang="ru-RU" sz="2000" dirty="0" err="1"/>
              <a:t>British</a:t>
            </a:r>
            <a:r>
              <a:rPr lang="ru-RU" sz="2000" dirty="0"/>
              <a:t> </a:t>
            </a:r>
            <a:r>
              <a:rPr lang="ru-RU" sz="2000" dirty="0" err="1"/>
              <a:t>Rule</a:t>
            </a:r>
            <a:r>
              <a:rPr lang="ru-RU" sz="2000" dirty="0"/>
              <a:t> </a:t>
            </a:r>
            <a:r>
              <a:rPr lang="ru-RU" sz="2000" dirty="0" err="1"/>
              <a:t>in</a:t>
            </a:r>
            <a:r>
              <a:rPr lang="ru-RU" sz="2000" dirty="0"/>
              <a:t> </a:t>
            </a:r>
            <a:r>
              <a:rPr lang="ru-RU" sz="2000" dirty="0" err="1"/>
              <a:t>India</a:t>
            </a:r>
            <a:r>
              <a:rPr lang="en-US" sz="2000" dirty="0"/>
              <a:t>”. </a:t>
            </a:r>
          </a:p>
          <a:p>
            <a:endParaRPr lang="ru-RU" sz="1600" dirty="0"/>
          </a:p>
        </p:txBody>
      </p:sp>
      <p:sp>
        <p:nvSpPr>
          <p:cNvPr id="5" name="Текст 4">
            <a:extLst>
              <a:ext uri="{FF2B5EF4-FFF2-40B4-BE49-F238E27FC236}">
                <a16:creationId xmlns:a16="http://schemas.microsoft.com/office/drawing/2014/main" id="{6C26E689-7C3B-4026-95FE-07DC2236951C}"/>
              </a:ext>
            </a:extLst>
          </p:cNvPr>
          <p:cNvSpPr>
            <a:spLocks noGrp="1"/>
          </p:cNvSpPr>
          <p:nvPr>
            <p:ph type="body" sz="quarter" idx="3"/>
          </p:nvPr>
        </p:nvSpPr>
        <p:spPr>
          <a:xfrm>
            <a:off x="7372197" y="1275482"/>
            <a:ext cx="1016227" cy="392210"/>
          </a:xfrm>
        </p:spPr>
        <p:txBody>
          <a:bodyPr>
            <a:normAutofit fontScale="92500" lnSpcReduction="20000"/>
          </a:bodyPr>
          <a:lstStyle/>
          <a:p>
            <a:r>
              <a:rPr lang="ru-RU" dirty="0"/>
              <a:t>1957</a:t>
            </a:r>
          </a:p>
        </p:txBody>
      </p:sp>
      <p:sp>
        <p:nvSpPr>
          <p:cNvPr id="8" name="Номер слайда 7">
            <a:extLst>
              <a:ext uri="{FF2B5EF4-FFF2-40B4-BE49-F238E27FC236}">
                <a16:creationId xmlns:a16="http://schemas.microsoft.com/office/drawing/2014/main" id="{29D00AFA-4D2B-457F-9BE2-B35A99D17DA4}"/>
              </a:ext>
            </a:extLst>
          </p:cNvPr>
          <p:cNvSpPr>
            <a:spLocks noGrp="1"/>
          </p:cNvSpPr>
          <p:nvPr>
            <p:ph type="sldNum" sz="quarter" idx="12"/>
          </p:nvPr>
        </p:nvSpPr>
        <p:spPr/>
        <p:txBody>
          <a:bodyPr/>
          <a:lstStyle/>
          <a:p>
            <a:fld id="{725C68B6-61C2-468F-89AB-4B9F7531AA68}" type="slidenum">
              <a:rPr lang="ru-RU" smtClean="0"/>
              <a:pPr/>
              <a:t>5</a:t>
            </a:fld>
            <a:endParaRPr lang="ru-RU"/>
          </a:p>
        </p:txBody>
      </p:sp>
      <p:pic>
        <p:nvPicPr>
          <p:cNvPr id="9" name="Picture 2" descr="ÐÐ°ÑÑÐ¸Ð½ÐºÐ¸ Ð¿Ð¾ Ð·Ð°Ð¿ÑÐ¾ÑÑ Marx images">
            <a:extLst>
              <a:ext uri="{FF2B5EF4-FFF2-40B4-BE49-F238E27FC236}">
                <a16:creationId xmlns:a16="http://schemas.microsoft.com/office/drawing/2014/main" id="{287A6F27-B0A1-49F2-B9E5-755CF0E15C81}"/>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19116" y="2571750"/>
            <a:ext cx="2643421" cy="239654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ÐÐ°ÑÑÐ¸Ð½ÐºÐ¸ Ð¿Ð¾ Ð·Ð°Ð¿ÑÐ¾ÑÑ karl wittfogel">
            <a:extLst>
              <a:ext uri="{FF2B5EF4-FFF2-40B4-BE49-F238E27FC236}">
                <a16:creationId xmlns:a16="http://schemas.microsoft.com/office/drawing/2014/main" id="{6B4B93E8-5D11-4E97-9888-364E54410F28}"/>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7304180" y="3053592"/>
            <a:ext cx="1549151" cy="165774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ÐÐ°ÑÑÐ¸Ð½ÐºÐ¸ Ð¿Ð¾ Ð·Ð°Ð¿ÑÐ¾ÑÑ karl wittfogel oriental despotism 1957">
            <a:extLst>
              <a:ext uri="{FF2B5EF4-FFF2-40B4-BE49-F238E27FC236}">
                <a16:creationId xmlns:a16="http://schemas.microsoft.com/office/drawing/2014/main" id="{D8338976-63C9-447A-8B12-B1B66BCD9D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0931" y="1275481"/>
            <a:ext cx="2401064" cy="3545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103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DD3964-6C10-44E2-99B8-578E0F5EC9B3}"/>
              </a:ext>
            </a:extLst>
          </p:cNvPr>
          <p:cNvSpPr>
            <a:spLocks noGrp="1"/>
          </p:cNvSpPr>
          <p:nvPr>
            <p:ph type="title"/>
          </p:nvPr>
        </p:nvSpPr>
        <p:spPr/>
        <p:txBody>
          <a:bodyPr/>
          <a:lstStyle/>
          <a:p>
            <a:r>
              <a:rPr lang="en-US" b="1" dirty="0"/>
              <a:t>European</a:t>
            </a:r>
            <a:r>
              <a:rPr lang="en-US" dirty="0"/>
              <a:t> versus </a:t>
            </a:r>
            <a:r>
              <a:rPr lang="en-US" b="1" dirty="0"/>
              <a:t>Asiatic </a:t>
            </a:r>
            <a:r>
              <a:rPr lang="en-US" sz="3600" dirty="0"/>
              <a:t>cont.</a:t>
            </a:r>
            <a:endParaRPr lang="ru-RU" sz="3600" dirty="0"/>
          </a:p>
        </p:txBody>
      </p:sp>
      <p:sp>
        <p:nvSpPr>
          <p:cNvPr id="3" name="Объект 2">
            <a:extLst>
              <a:ext uri="{FF2B5EF4-FFF2-40B4-BE49-F238E27FC236}">
                <a16:creationId xmlns:a16="http://schemas.microsoft.com/office/drawing/2014/main" id="{888893DF-7BE3-4855-B821-D79769496471}"/>
              </a:ext>
            </a:extLst>
          </p:cNvPr>
          <p:cNvSpPr>
            <a:spLocks noGrp="1"/>
          </p:cNvSpPr>
          <p:nvPr>
            <p:ph idx="1"/>
          </p:nvPr>
        </p:nvSpPr>
        <p:spPr/>
        <p:txBody>
          <a:bodyPr>
            <a:normAutofit fontScale="77500" lnSpcReduction="20000"/>
          </a:bodyPr>
          <a:lstStyle/>
          <a:p>
            <a:pPr indent="0" algn="just">
              <a:buNone/>
            </a:pPr>
            <a:r>
              <a:rPr lang="en-US" sz="3400" b="1" dirty="0">
                <a:solidFill>
                  <a:srgbClr val="FF0000"/>
                </a:solidFill>
              </a:rPr>
              <a:t>Karl Marx (1818-1883): </a:t>
            </a:r>
            <a:r>
              <a:rPr lang="en-US" sz="3400" dirty="0"/>
              <a:t>the difference of property institutions, characteristic of the </a:t>
            </a:r>
            <a:r>
              <a:rPr lang="en-US" sz="3400" dirty="0">
                <a:solidFill>
                  <a:srgbClr val="FF0000"/>
                </a:solidFill>
              </a:rPr>
              <a:t>"Asiatic mode of production"</a:t>
            </a:r>
            <a:r>
              <a:rPr lang="en-US" sz="3400" dirty="0"/>
              <a:t>, from the European one. No private property land in the European sense but the so called "connecting unity“, or </a:t>
            </a:r>
            <a:r>
              <a:rPr lang="en-US" sz="3400" i="1" dirty="0" err="1"/>
              <a:t>Zusammenfassende</a:t>
            </a:r>
            <a:r>
              <a:rPr lang="en-US" sz="3400" i="1" dirty="0"/>
              <a:t> Einheit</a:t>
            </a:r>
            <a:r>
              <a:rPr lang="en-US" sz="3400" dirty="0"/>
              <a:t> in Germ (</a:t>
            </a:r>
            <a:r>
              <a:rPr lang="en-US" sz="3400" i="1" dirty="0"/>
              <a:t>Marx</a:t>
            </a:r>
            <a:r>
              <a:rPr lang="en-US" sz="3400" dirty="0"/>
              <a:t>, 1939, p. 376-377).</a:t>
            </a:r>
            <a:endParaRPr lang="ru-RU" sz="3400" dirty="0"/>
          </a:p>
          <a:p>
            <a:pPr indent="0" algn="just">
              <a:buNone/>
            </a:pPr>
            <a:r>
              <a:rPr lang="en-US" sz="3400" b="1" dirty="0">
                <a:solidFill>
                  <a:srgbClr val="FF0000"/>
                </a:solidFill>
              </a:rPr>
              <a:t>Karl </a:t>
            </a:r>
            <a:r>
              <a:rPr lang="en-US" sz="3400" b="1" dirty="0" err="1">
                <a:solidFill>
                  <a:srgbClr val="FF0000"/>
                </a:solidFill>
              </a:rPr>
              <a:t>Wittfogel</a:t>
            </a:r>
            <a:r>
              <a:rPr lang="en-US" sz="3400" b="1" dirty="0">
                <a:solidFill>
                  <a:srgbClr val="FF0000"/>
                </a:solidFill>
              </a:rPr>
              <a:t> (1896-1988): </a:t>
            </a:r>
            <a:r>
              <a:rPr lang="en-US" sz="3400" dirty="0"/>
              <a:t>the concept of </a:t>
            </a:r>
            <a:r>
              <a:rPr lang="en-US" sz="3400" dirty="0">
                <a:solidFill>
                  <a:srgbClr val="FF0000"/>
                </a:solidFill>
              </a:rPr>
              <a:t>“hydraulic </a:t>
            </a:r>
            <a:r>
              <a:rPr lang="en-US" sz="3400" dirty="0" err="1">
                <a:solidFill>
                  <a:srgbClr val="FF0000"/>
                </a:solidFill>
              </a:rPr>
              <a:t>civilisations</a:t>
            </a:r>
            <a:r>
              <a:rPr lang="en-US" sz="3400" dirty="0">
                <a:solidFill>
                  <a:srgbClr val="FF0000"/>
                </a:solidFill>
              </a:rPr>
              <a:t>”</a:t>
            </a:r>
            <a:r>
              <a:rPr lang="en-US" sz="3400" dirty="0"/>
              <a:t>. The interrelationships of the economic structures of eastern countries with </a:t>
            </a:r>
            <a:r>
              <a:rPr lang="en-US" sz="3400" dirty="0" err="1"/>
              <a:t>centralised</a:t>
            </a:r>
            <a:r>
              <a:rPr lang="en-US" sz="3400" dirty="0"/>
              <a:t> political structures (</a:t>
            </a:r>
            <a:r>
              <a:rPr lang="en-US" sz="3400" i="1" dirty="0" err="1"/>
              <a:t>Wittfogel</a:t>
            </a:r>
            <a:r>
              <a:rPr lang="en-US" sz="3400" dirty="0"/>
              <a:t>, 1959).</a:t>
            </a:r>
            <a:endParaRPr lang="ru-RU" sz="3400" dirty="0"/>
          </a:p>
          <a:p>
            <a:endParaRPr lang="ru-RU" dirty="0"/>
          </a:p>
        </p:txBody>
      </p:sp>
      <p:sp>
        <p:nvSpPr>
          <p:cNvPr id="5" name="Номер слайда 4">
            <a:extLst>
              <a:ext uri="{FF2B5EF4-FFF2-40B4-BE49-F238E27FC236}">
                <a16:creationId xmlns:a16="http://schemas.microsoft.com/office/drawing/2014/main" id="{FD133E2B-E748-4C4D-9186-F18D904765F0}"/>
              </a:ext>
            </a:extLst>
          </p:cNvPr>
          <p:cNvSpPr>
            <a:spLocks noGrp="1"/>
          </p:cNvSpPr>
          <p:nvPr>
            <p:ph type="sldNum" sz="quarter" idx="12"/>
          </p:nvPr>
        </p:nvSpPr>
        <p:spPr/>
        <p:txBody>
          <a:bodyPr/>
          <a:lstStyle/>
          <a:p>
            <a:fld id="{725C68B6-61C2-468F-89AB-4B9F7531AA68}" type="slidenum">
              <a:rPr lang="ru-RU" smtClean="0"/>
              <a:pPr/>
              <a:t>6</a:t>
            </a:fld>
            <a:endParaRPr lang="ru-RU"/>
          </a:p>
        </p:txBody>
      </p:sp>
    </p:spTree>
    <p:extLst>
      <p:ext uri="{BB962C8B-B14F-4D97-AF65-F5344CB8AC3E}">
        <p14:creationId xmlns:p14="http://schemas.microsoft.com/office/powerpoint/2010/main" val="2194034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630F11-DC78-4AC9-B2D1-9DA281C127A4}"/>
              </a:ext>
            </a:extLst>
          </p:cNvPr>
          <p:cNvSpPr>
            <a:spLocks noGrp="1"/>
          </p:cNvSpPr>
          <p:nvPr>
            <p:ph type="title"/>
          </p:nvPr>
        </p:nvSpPr>
        <p:spPr/>
        <p:txBody>
          <a:bodyPr>
            <a:normAutofit/>
          </a:bodyPr>
          <a:lstStyle/>
          <a:p>
            <a:r>
              <a:rPr lang="en-US" b="1" dirty="0"/>
              <a:t>Economic Institutional Orders </a:t>
            </a:r>
            <a:endParaRPr lang="ru-RU" b="1" dirty="0"/>
          </a:p>
        </p:txBody>
      </p:sp>
      <p:sp>
        <p:nvSpPr>
          <p:cNvPr id="3" name="Текст 2">
            <a:extLst>
              <a:ext uri="{FF2B5EF4-FFF2-40B4-BE49-F238E27FC236}">
                <a16:creationId xmlns:a16="http://schemas.microsoft.com/office/drawing/2014/main" id="{46AD2935-94F0-4394-9009-B6645A16A555}"/>
              </a:ext>
            </a:extLst>
          </p:cNvPr>
          <p:cNvSpPr>
            <a:spLocks noGrp="1"/>
          </p:cNvSpPr>
          <p:nvPr>
            <p:ph type="body" idx="1"/>
          </p:nvPr>
        </p:nvSpPr>
        <p:spPr/>
        <p:txBody>
          <a:bodyPr/>
          <a:lstStyle/>
          <a:p>
            <a:r>
              <a:rPr lang="en-US" dirty="0"/>
              <a:t>1939                            1939</a:t>
            </a:r>
            <a:endParaRPr lang="ru-RU" dirty="0"/>
          </a:p>
        </p:txBody>
      </p:sp>
      <p:sp>
        <p:nvSpPr>
          <p:cNvPr id="5" name="Текст 4">
            <a:extLst>
              <a:ext uri="{FF2B5EF4-FFF2-40B4-BE49-F238E27FC236}">
                <a16:creationId xmlns:a16="http://schemas.microsoft.com/office/drawing/2014/main" id="{C585B920-5C43-4C2E-9D13-1C49CAA37DCB}"/>
              </a:ext>
            </a:extLst>
          </p:cNvPr>
          <p:cNvSpPr>
            <a:spLocks noGrp="1"/>
          </p:cNvSpPr>
          <p:nvPr>
            <p:ph type="body" sz="quarter" idx="3"/>
          </p:nvPr>
        </p:nvSpPr>
        <p:spPr/>
        <p:txBody>
          <a:bodyPr/>
          <a:lstStyle/>
          <a:p>
            <a:r>
              <a:rPr lang="en-US" dirty="0"/>
              <a:t>              1977</a:t>
            </a:r>
            <a:endParaRPr lang="ru-RU" dirty="0"/>
          </a:p>
        </p:txBody>
      </p:sp>
      <p:sp>
        <p:nvSpPr>
          <p:cNvPr id="8" name="Номер слайда 7">
            <a:extLst>
              <a:ext uri="{FF2B5EF4-FFF2-40B4-BE49-F238E27FC236}">
                <a16:creationId xmlns:a16="http://schemas.microsoft.com/office/drawing/2014/main" id="{85DC631D-B37B-4DD4-89D3-839B7FD884AF}"/>
              </a:ext>
            </a:extLst>
          </p:cNvPr>
          <p:cNvSpPr>
            <a:spLocks noGrp="1"/>
          </p:cNvSpPr>
          <p:nvPr>
            <p:ph type="sldNum" sz="quarter" idx="12"/>
          </p:nvPr>
        </p:nvSpPr>
        <p:spPr/>
        <p:txBody>
          <a:bodyPr/>
          <a:lstStyle/>
          <a:p>
            <a:fld id="{725C68B6-61C2-468F-89AB-4B9F7531AA68}" type="slidenum">
              <a:rPr lang="ru-RU" smtClean="0"/>
              <a:pPr/>
              <a:t>7</a:t>
            </a:fld>
            <a:endParaRPr lang="ru-RU"/>
          </a:p>
        </p:txBody>
      </p:sp>
      <p:pic>
        <p:nvPicPr>
          <p:cNvPr id="4098" name="Picture 2" descr="ÐÐ°ÑÑÐ¸Ð½ÐºÐ¸ Ð¿Ð¾ Ð·Ð°Ð¿ÑÐ¾ÑÑ walter eucken">
            <a:extLst>
              <a:ext uri="{FF2B5EF4-FFF2-40B4-BE49-F238E27FC236}">
                <a16:creationId xmlns:a16="http://schemas.microsoft.com/office/drawing/2014/main" id="{A6A545A4-CC22-4A11-B54C-FE8E182C70B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084512" y="2499742"/>
            <a:ext cx="148748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images.springer.com/sgw/books/medium/9783540512929.jpg">
            <a:extLst>
              <a:ext uri="{FF2B5EF4-FFF2-40B4-BE49-F238E27FC236}">
                <a16:creationId xmlns:a16="http://schemas.microsoft.com/office/drawing/2014/main" id="{E18304A3-FC9E-4B99-B98D-CAE01F2CC5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86" y="1151335"/>
            <a:ext cx="2592476" cy="363717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ÐÐ°ÑÑÐ¸Ð½ÐºÐ¸ Ð¿Ð¾ Ð·Ð°Ð¿ÑÐ¾ÑÑ the livelihood of man">
            <a:extLst>
              <a:ext uri="{FF2B5EF4-FFF2-40B4-BE49-F238E27FC236}">
                <a16:creationId xmlns:a16="http://schemas.microsoft.com/office/drawing/2014/main" id="{DA511867-6982-491D-8FC8-CF02C86DA0C6}"/>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6390693" y="1212983"/>
            <a:ext cx="2458614" cy="340452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ÐÐ°ÑÑÐ¸Ð½ÐºÐ¸ Ð¿Ð¾ Ð·Ð°Ð¿ÑÐ¾ÑÑ karl polanyi">
            <a:extLst>
              <a:ext uri="{FF2B5EF4-FFF2-40B4-BE49-F238E27FC236}">
                <a16:creationId xmlns:a16="http://schemas.microsoft.com/office/drawing/2014/main" id="{3A641677-0B6C-45EA-AF42-A2C5836CA4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7552" y="1780911"/>
            <a:ext cx="1523466"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158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DD4174-A2A1-42CB-B433-5123C950A30A}"/>
              </a:ext>
            </a:extLst>
          </p:cNvPr>
          <p:cNvSpPr>
            <a:spLocks noGrp="1"/>
          </p:cNvSpPr>
          <p:nvPr>
            <p:ph type="title"/>
          </p:nvPr>
        </p:nvSpPr>
        <p:spPr/>
        <p:txBody>
          <a:bodyPr>
            <a:normAutofit fontScale="90000"/>
          </a:bodyPr>
          <a:lstStyle/>
          <a:p>
            <a:r>
              <a:rPr lang="en-US" b="1" dirty="0"/>
              <a:t>Economic Institutional Orders  </a:t>
            </a:r>
            <a:r>
              <a:rPr lang="en-US" sz="3600" dirty="0"/>
              <a:t>cont.</a:t>
            </a:r>
            <a:endParaRPr lang="ru-RU" sz="3600" dirty="0"/>
          </a:p>
        </p:txBody>
      </p:sp>
      <p:sp>
        <p:nvSpPr>
          <p:cNvPr id="3" name="Объект 2">
            <a:extLst>
              <a:ext uri="{FF2B5EF4-FFF2-40B4-BE49-F238E27FC236}">
                <a16:creationId xmlns:a16="http://schemas.microsoft.com/office/drawing/2014/main" id="{BF0B3052-E0F3-4799-AABA-53685893E51B}"/>
              </a:ext>
            </a:extLst>
          </p:cNvPr>
          <p:cNvSpPr>
            <a:spLocks noGrp="1"/>
          </p:cNvSpPr>
          <p:nvPr>
            <p:ph idx="1"/>
          </p:nvPr>
        </p:nvSpPr>
        <p:spPr>
          <a:xfrm>
            <a:off x="493043" y="1063229"/>
            <a:ext cx="8229600" cy="3394472"/>
          </a:xfrm>
        </p:spPr>
        <p:txBody>
          <a:bodyPr>
            <a:noAutofit/>
          </a:bodyPr>
          <a:lstStyle/>
          <a:p>
            <a:pPr marL="0" indent="0">
              <a:buNone/>
            </a:pPr>
            <a:r>
              <a:rPr lang="en-US" sz="2300" b="1" dirty="0">
                <a:solidFill>
                  <a:srgbClr val="FF0000"/>
                </a:solidFill>
              </a:rPr>
              <a:t>Walter Eucken (1891-1950): </a:t>
            </a:r>
            <a:r>
              <a:rPr lang="en-US" sz="2300" dirty="0"/>
              <a:t>all economies can be understood as varied compositions of two basic principles: </a:t>
            </a:r>
            <a:r>
              <a:rPr lang="en-US" sz="2300" dirty="0">
                <a:solidFill>
                  <a:srgbClr val="FF0000"/>
                </a:solidFill>
              </a:rPr>
              <a:t>the </a:t>
            </a:r>
            <a:r>
              <a:rPr lang="en-US" sz="2300" dirty="0" err="1">
                <a:solidFill>
                  <a:srgbClr val="FF0000"/>
                </a:solidFill>
              </a:rPr>
              <a:t>decentralised</a:t>
            </a:r>
            <a:r>
              <a:rPr lang="en-US" sz="2300" dirty="0">
                <a:solidFill>
                  <a:srgbClr val="FF0000"/>
                </a:solidFill>
              </a:rPr>
              <a:t> </a:t>
            </a:r>
            <a:r>
              <a:rPr lang="en-US" sz="2300" i="1" dirty="0">
                <a:solidFill>
                  <a:srgbClr val="FF0000"/>
                </a:solidFill>
              </a:rPr>
              <a:t>co-ordination</a:t>
            </a:r>
            <a:r>
              <a:rPr lang="en-US" sz="2300" dirty="0"/>
              <a:t> of economic activities within a framework of general rules and  the principle of </a:t>
            </a:r>
            <a:r>
              <a:rPr lang="en-US" sz="2300" i="1" dirty="0"/>
              <a:t>subordination</a:t>
            </a:r>
            <a:r>
              <a:rPr lang="en-US" sz="2300" dirty="0"/>
              <a:t> within </a:t>
            </a:r>
            <a:r>
              <a:rPr lang="en-US" sz="2300" dirty="0">
                <a:solidFill>
                  <a:srgbClr val="FF0000"/>
                </a:solidFill>
              </a:rPr>
              <a:t>a </a:t>
            </a:r>
            <a:r>
              <a:rPr lang="en-US" sz="2300" dirty="0" err="1">
                <a:solidFill>
                  <a:srgbClr val="FF0000"/>
                </a:solidFill>
              </a:rPr>
              <a:t>centralised</a:t>
            </a:r>
            <a:r>
              <a:rPr lang="en-US" sz="2300" dirty="0"/>
              <a:t>, administrative system.  The dominance of one of these two models in economic life.</a:t>
            </a:r>
            <a:endParaRPr lang="ru-RU" sz="2300" dirty="0"/>
          </a:p>
          <a:p>
            <a:pPr marL="0" indent="0">
              <a:buNone/>
            </a:pPr>
            <a:r>
              <a:rPr lang="en-US" sz="2300" b="1" dirty="0">
                <a:solidFill>
                  <a:srgbClr val="FF0000"/>
                </a:solidFill>
              </a:rPr>
              <a:t>Karl Polanyi (1886-1964) : </a:t>
            </a:r>
            <a:r>
              <a:rPr lang="en-US" sz="2300" dirty="0"/>
              <a:t>existence of two equivalent, parallel-functioning </a:t>
            </a:r>
            <a:r>
              <a:rPr lang="en-US" sz="2300" dirty="0">
                <a:solidFill>
                  <a:srgbClr val="FF0000"/>
                </a:solidFill>
              </a:rPr>
              <a:t>market (exchange) </a:t>
            </a:r>
            <a:r>
              <a:rPr lang="en-US" sz="2300" dirty="0"/>
              <a:t>and </a:t>
            </a:r>
            <a:r>
              <a:rPr lang="en-US" sz="2300" dirty="0">
                <a:solidFill>
                  <a:srgbClr val="FF0000"/>
                </a:solidFill>
              </a:rPr>
              <a:t>redistributive (</a:t>
            </a:r>
            <a:r>
              <a:rPr lang="en-US" sz="2300" dirty="0" err="1">
                <a:solidFill>
                  <a:srgbClr val="FF0000"/>
                </a:solidFill>
              </a:rPr>
              <a:t>centralised</a:t>
            </a:r>
            <a:r>
              <a:rPr lang="en-US" sz="2300" dirty="0">
                <a:solidFill>
                  <a:srgbClr val="FF0000"/>
                </a:solidFill>
              </a:rPr>
              <a:t>) </a:t>
            </a:r>
            <a:r>
              <a:rPr lang="en-US" sz="2300" dirty="0"/>
              <a:t>institutional complexes. One form of economic relations dominates, while the other takes a complementary position.</a:t>
            </a:r>
            <a:endParaRPr lang="ru-RU" sz="2300" dirty="0"/>
          </a:p>
        </p:txBody>
      </p:sp>
      <p:sp>
        <p:nvSpPr>
          <p:cNvPr id="5" name="Номер слайда 4">
            <a:extLst>
              <a:ext uri="{FF2B5EF4-FFF2-40B4-BE49-F238E27FC236}">
                <a16:creationId xmlns:a16="http://schemas.microsoft.com/office/drawing/2014/main" id="{298A058D-BFF5-4DE5-9DAC-35E109852C80}"/>
              </a:ext>
            </a:extLst>
          </p:cNvPr>
          <p:cNvSpPr>
            <a:spLocks noGrp="1"/>
          </p:cNvSpPr>
          <p:nvPr>
            <p:ph type="sldNum" sz="quarter" idx="12"/>
          </p:nvPr>
        </p:nvSpPr>
        <p:spPr/>
        <p:txBody>
          <a:bodyPr/>
          <a:lstStyle/>
          <a:p>
            <a:fld id="{725C68B6-61C2-468F-89AB-4B9F7531AA68}" type="slidenum">
              <a:rPr lang="ru-RU" smtClean="0"/>
              <a:pPr/>
              <a:t>8</a:t>
            </a:fld>
            <a:endParaRPr lang="ru-RU" dirty="0"/>
          </a:p>
        </p:txBody>
      </p:sp>
    </p:spTree>
    <p:extLst>
      <p:ext uri="{BB962C8B-B14F-4D97-AF65-F5344CB8AC3E}">
        <p14:creationId xmlns:p14="http://schemas.microsoft.com/office/powerpoint/2010/main" val="3227695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AD53C6-45A9-41FB-AD88-555D690C074F}"/>
              </a:ext>
            </a:extLst>
          </p:cNvPr>
          <p:cNvSpPr>
            <a:spLocks noGrp="1"/>
          </p:cNvSpPr>
          <p:nvPr>
            <p:ph type="title"/>
          </p:nvPr>
        </p:nvSpPr>
        <p:spPr/>
        <p:txBody>
          <a:bodyPr/>
          <a:lstStyle/>
          <a:p>
            <a:r>
              <a:rPr lang="en-US" b="1" dirty="0">
                <a:solidFill>
                  <a:prstClr val="black"/>
                </a:solidFill>
              </a:rPr>
              <a:t>Political Economy of Socialism</a:t>
            </a:r>
            <a:endParaRPr lang="ru-RU" b="1" dirty="0"/>
          </a:p>
        </p:txBody>
      </p:sp>
      <p:sp>
        <p:nvSpPr>
          <p:cNvPr id="3" name="Текст 2">
            <a:extLst>
              <a:ext uri="{FF2B5EF4-FFF2-40B4-BE49-F238E27FC236}">
                <a16:creationId xmlns:a16="http://schemas.microsoft.com/office/drawing/2014/main" id="{BE9D714A-F66D-42A8-AE9A-53080741FD64}"/>
              </a:ext>
            </a:extLst>
          </p:cNvPr>
          <p:cNvSpPr>
            <a:spLocks noGrp="1"/>
          </p:cNvSpPr>
          <p:nvPr>
            <p:ph type="body" idx="1"/>
          </p:nvPr>
        </p:nvSpPr>
        <p:spPr>
          <a:xfrm>
            <a:off x="539552" y="2080652"/>
            <a:ext cx="4911654" cy="563106"/>
          </a:xfrm>
        </p:spPr>
        <p:txBody>
          <a:bodyPr>
            <a:normAutofit fontScale="40000" lnSpcReduction="20000"/>
          </a:bodyPr>
          <a:lstStyle/>
          <a:p>
            <a:r>
              <a:rPr lang="en-US" sz="5500" dirty="0"/>
              <a:t>Soviet Political Economy of Socialism </a:t>
            </a:r>
            <a:endParaRPr lang="ru-RU" sz="5500" dirty="0">
              <a:ea typeface="Calibri" pitchFamily="34" charset="0"/>
            </a:endParaRPr>
          </a:p>
          <a:p>
            <a:endParaRPr lang="ru-RU" sz="5500" dirty="0">
              <a:solidFill>
                <a:srgbClr val="FF0000"/>
              </a:solidFill>
            </a:endParaRPr>
          </a:p>
          <a:p>
            <a:endParaRPr lang="ru-RU" sz="5500" dirty="0">
              <a:solidFill>
                <a:srgbClr val="FF0000"/>
              </a:solidFill>
            </a:endParaRPr>
          </a:p>
          <a:p>
            <a:endParaRPr lang="en-US" sz="5500" dirty="0"/>
          </a:p>
          <a:p>
            <a:endParaRPr lang="ru-RU" dirty="0"/>
          </a:p>
        </p:txBody>
      </p:sp>
      <p:sp>
        <p:nvSpPr>
          <p:cNvPr id="5" name="Текст 4">
            <a:extLst>
              <a:ext uri="{FF2B5EF4-FFF2-40B4-BE49-F238E27FC236}">
                <a16:creationId xmlns:a16="http://schemas.microsoft.com/office/drawing/2014/main" id="{B14FF632-2F73-4465-BC23-D752C037F86E}"/>
              </a:ext>
            </a:extLst>
          </p:cNvPr>
          <p:cNvSpPr>
            <a:spLocks noGrp="1"/>
          </p:cNvSpPr>
          <p:nvPr>
            <p:ph type="body" sz="quarter" idx="3"/>
          </p:nvPr>
        </p:nvSpPr>
        <p:spPr>
          <a:xfrm>
            <a:off x="7524328" y="1078801"/>
            <a:ext cx="1187574" cy="386556"/>
          </a:xfrm>
        </p:spPr>
        <p:txBody>
          <a:bodyPr>
            <a:noAutofit/>
          </a:bodyPr>
          <a:lstStyle/>
          <a:p>
            <a:r>
              <a:rPr lang="ru-RU" sz="1800" dirty="0"/>
              <a:t>1980</a:t>
            </a:r>
          </a:p>
        </p:txBody>
      </p:sp>
      <p:sp>
        <p:nvSpPr>
          <p:cNvPr id="8" name="Номер слайда 7">
            <a:extLst>
              <a:ext uri="{FF2B5EF4-FFF2-40B4-BE49-F238E27FC236}">
                <a16:creationId xmlns:a16="http://schemas.microsoft.com/office/drawing/2014/main" id="{B4FD63B7-D57B-45E9-9237-F19D166037F9}"/>
              </a:ext>
            </a:extLst>
          </p:cNvPr>
          <p:cNvSpPr>
            <a:spLocks noGrp="1"/>
          </p:cNvSpPr>
          <p:nvPr>
            <p:ph type="sldNum" sz="quarter" idx="12"/>
          </p:nvPr>
        </p:nvSpPr>
        <p:spPr/>
        <p:txBody>
          <a:bodyPr/>
          <a:lstStyle/>
          <a:p>
            <a:fld id="{725C68B6-61C2-468F-89AB-4B9F7531AA68}" type="slidenum">
              <a:rPr lang="ru-RU" smtClean="0"/>
              <a:pPr/>
              <a:t>9</a:t>
            </a:fld>
            <a:endParaRPr lang="ru-RU"/>
          </a:p>
        </p:txBody>
      </p:sp>
      <p:pic>
        <p:nvPicPr>
          <p:cNvPr id="9" name="Picture 6" descr="ÐÐ°ÑÑÐ¸Ð½ÐºÐ¸ Ð¿Ð¾ Ð·Ð°Ð¿ÑÐ¾ÑÑ Shortage economy kornai">
            <a:extLst>
              <a:ext uri="{FF2B5EF4-FFF2-40B4-BE49-F238E27FC236}">
                <a16:creationId xmlns:a16="http://schemas.microsoft.com/office/drawing/2014/main" id="{D93D2D61-4870-494B-9EF6-C4175BA5A90E}"/>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448427" y="1491947"/>
            <a:ext cx="1977887" cy="29638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769F7243-90FF-446A-80C7-C27D34788BC4}"/>
              </a:ext>
            </a:extLst>
          </p:cNvPr>
          <p:cNvPicPr>
            <a:picLocks noGrp="1"/>
          </p:cNvPicPr>
          <p:nvPr>
            <p:ph sz="half" idx="2"/>
          </p:nvPr>
        </p:nvPicPr>
        <p:blipFill>
          <a:blip r:embed="rId3" cstate="print"/>
          <a:srcRect/>
          <a:stretch>
            <a:fillRect/>
          </a:stretch>
        </p:blipFill>
        <p:spPr>
          <a:xfrm>
            <a:off x="2632594" y="2955212"/>
            <a:ext cx="1660401" cy="1603330"/>
          </a:xfrm>
          <a:prstGeom prst="rect">
            <a:avLst/>
          </a:prstGeom>
        </p:spPr>
      </p:pic>
      <p:pic>
        <p:nvPicPr>
          <p:cNvPr id="11" name="Picture 8">
            <a:extLst>
              <a:ext uri="{FF2B5EF4-FFF2-40B4-BE49-F238E27FC236}">
                <a16:creationId xmlns:a16="http://schemas.microsoft.com/office/drawing/2014/main" id="{28152175-05E0-4F2A-A169-DB4B48685B55}"/>
              </a:ext>
            </a:extLst>
          </p:cNvPr>
          <p:cNvPicPr>
            <a:picLocks/>
          </p:cNvPicPr>
          <p:nvPr/>
        </p:nvPicPr>
        <p:blipFill>
          <a:blip r:embed="rId4" cstate="print"/>
          <a:srcRect/>
          <a:stretch>
            <a:fillRect/>
          </a:stretch>
        </p:blipFill>
        <p:spPr>
          <a:xfrm>
            <a:off x="609600" y="2010196"/>
            <a:ext cx="2085975" cy="1524000"/>
          </a:xfrm>
          <a:prstGeom prst="rect">
            <a:avLst/>
          </a:prstGeom>
        </p:spPr>
      </p:pic>
      <p:pic>
        <p:nvPicPr>
          <p:cNvPr id="1028" name="Picture 4" descr="ÐÐ°ÑÑÐ¸Ð½ÐºÐ¸ Ð¿Ð¾ Ð·Ð°Ð¿ÑÐ¾ÑÑ Ð¯Ð½Ð¾Ñ ÐÐ¾ÑÐ½Ð°Ð¸">
            <a:extLst>
              <a:ext uri="{FF2B5EF4-FFF2-40B4-BE49-F238E27FC236}">
                <a16:creationId xmlns:a16="http://schemas.microsoft.com/office/drawing/2014/main" id="{91FA7365-86B1-4087-961A-467AEE6123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2667" y="2571750"/>
            <a:ext cx="1543775" cy="1884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12987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1200</TotalTime>
  <Words>3780</Words>
  <Application>Microsoft Office PowerPoint</Application>
  <PresentationFormat>Экран (16:9)</PresentationFormat>
  <Paragraphs>303</Paragraphs>
  <Slides>44</Slides>
  <Notes>18</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44</vt:i4>
      </vt:variant>
    </vt:vector>
  </HeadingPairs>
  <TitlesOfParts>
    <vt:vector size="48" baseType="lpstr">
      <vt:lpstr>Arial</vt:lpstr>
      <vt:lpstr>Calibri</vt:lpstr>
      <vt:lpstr>Tahoma</vt:lpstr>
      <vt:lpstr>Тема Office</vt:lpstr>
      <vt:lpstr>Презентация PowerPoint</vt:lpstr>
      <vt:lpstr>Motivation</vt:lpstr>
      <vt:lpstr>Outline </vt:lpstr>
      <vt:lpstr>Some approaches to the study of two types of economic and political systems, generalised in terms of "Western and non-Western institutional models."</vt:lpstr>
      <vt:lpstr>European versus Asiatic</vt:lpstr>
      <vt:lpstr>European versus Asiatic cont.</vt:lpstr>
      <vt:lpstr>Economic Institutional Orders </vt:lpstr>
      <vt:lpstr>Economic Institutional Orders  cont.</vt:lpstr>
      <vt:lpstr>Political Economy of Socialism</vt:lpstr>
      <vt:lpstr>Political Economy of Socialism cont.  </vt:lpstr>
      <vt:lpstr>Modern Concepts beyond Mainstream</vt:lpstr>
      <vt:lpstr>Common features </vt:lpstr>
      <vt:lpstr>Concepts in Economic Mainstream </vt:lpstr>
      <vt:lpstr>Concepts in Economic Mainstream  cont.</vt:lpstr>
      <vt:lpstr>Two models within the framework of the theory of x and y  Institutional Matrices </vt:lpstr>
      <vt:lpstr>IMT in Russia and beyond</vt:lpstr>
      <vt:lpstr>Main assumptions of IMT,         or X- and Y-theory</vt:lpstr>
      <vt:lpstr>X- and Y-matrices</vt:lpstr>
      <vt:lpstr>Combinations of X- and Y-matrices</vt:lpstr>
      <vt:lpstr>The influence of geographic factors on the formation of both types of models. </vt:lpstr>
      <vt:lpstr>Geography is important?</vt:lpstr>
      <vt:lpstr>Geographical Hypothesis in Institutional Economics -  discussion in National Bureau of Economic Research,  US, 2000s</vt:lpstr>
      <vt:lpstr>The Methodology Used by Rodrik and Sachs</vt:lpstr>
      <vt:lpstr> </vt:lpstr>
      <vt:lpstr>Methodology of Our Research </vt:lpstr>
      <vt:lpstr>Our Main Results </vt:lpstr>
      <vt:lpstr>The Revealed Regularity</vt:lpstr>
      <vt:lpstr>Презентация PowerPoint</vt:lpstr>
      <vt:lpstr>Презентация PowerPoint</vt:lpstr>
      <vt:lpstr>Population affected by natural hazards, % </vt:lpstr>
      <vt:lpstr>Countries - Mapping </vt:lpstr>
      <vt:lpstr>Logical Justification</vt:lpstr>
      <vt:lpstr>Logical Justification cont.</vt:lpstr>
      <vt:lpstr>The irreversibility (one-way direction) of Time’s Arrow by Arthur Eddington reflects the role of differences that have arisen in the previous stages of social development </vt:lpstr>
      <vt:lpstr>Is it too strong a simplification or… ?</vt:lpstr>
      <vt:lpstr>The chronology of the coexistence of THE two types of models. </vt:lpstr>
      <vt:lpstr>The Comparative Long-term Dynamics of GDP Produced by X- and Y-countries</vt:lpstr>
      <vt:lpstr>GDP of countries with non-Western (X-country) and   Western (Y-country) institutional models, 1820-2016, %, 100% in total,  Maddison Project Database, 2018, international, in Geary-Khamis, 1990 dollars, n=21. </vt:lpstr>
      <vt:lpstr>Test № 2</vt:lpstr>
      <vt:lpstr>GDP of countries with non-Western (X-country) and Western (Y-country) institutional models, 1990-2017, as a % within the total world GDP,             the World Bank database, n=63. </vt:lpstr>
      <vt:lpstr>Conclusion</vt:lpstr>
      <vt:lpstr>Conclusion cont.</vt:lpstr>
      <vt:lpstr>The Paper and  Acknowledgements </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Светлана</dc:creator>
  <cp:lastModifiedBy>Svetlana Kirdina</cp:lastModifiedBy>
  <cp:revision>97</cp:revision>
  <dcterms:created xsi:type="dcterms:W3CDTF">2018-09-05T11:28:29Z</dcterms:created>
  <dcterms:modified xsi:type="dcterms:W3CDTF">2019-07-14T10:59:29Z</dcterms:modified>
</cp:coreProperties>
</file>