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66"/>
  </p:notesMasterIdLst>
  <p:sldIdLst>
    <p:sldId id="257" r:id="rId4"/>
    <p:sldId id="949" r:id="rId5"/>
    <p:sldId id="934" r:id="rId6"/>
    <p:sldId id="947" r:id="rId7"/>
    <p:sldId id="944" r:id="rId8"/>
    <p:sldId id="956" r:id="rId9"/>
    <p:sldId id="948" r:id="rId10"/>
    <p:sldId id="497" r:id="rId11"/>
    <p:sldId id="258" r:id="rId12"/>
    <p:sldId id="957" r:id="rId13"/>
    <p:sldId id="482" r:id="rId14"/>
    <p:sldId id="479" r:id="rId15"/>
    <p:sldId id="483" r:id="rId16"/>
    <p:sldId id="464" r:id="rId17"/>
    <p:sldId id="275" r:id="rId18"/>
    <p:sldId id="499" r:id="rId19"/>
    <p:sldId id="281" r:id="rId20"/>
    <p:sldId id="846" r:id="rId21"/>
    <p:sldId id="847" r:id="rId22"/>
    <p:sldId id="470" r:id="rId23"/>
    <p:sldId id="870" r:id="rId24"/>
    <p:sldId id="898" r:id="rId25"/>
    <p:sldId id="487" r:id="rId26"/>
    <p:sldId id="272" r:id="rId27"/>
    <p:sldId id="821" r:id="rId28"/>
    <p:sldId id="265" r:id="rId29"/>
    <p:sldId id="866" r:id="rId30"/>
    <p:sldId id="857" r:id="rId31"/>
    <p:sldId id="831" r:id="rId32"/>
    <p:sldId id="817" r:id="rId33"/>
    <p:sldId id="830" r:id="rId34"/>
    <p:sldId id="845" r:id="rId35"/>
    <p:sldId id="858" r:id="rId36"/>
    <p:sldId id="859" r:id="rId37"/>
    <p:sldId id="851" r:id="rId38"/>
    <p:sldId id="959" r:id="rId39"/>
    <p:sldId id="865" r:id="rId40"/>
    <p:sldId id="860" r:id="rId41"/>
    <p:sldId id="826" r:id="rId42"/>
    <p:sldId id="861" r:id="rId43"/>
    <p:sldId id="873" r:id="rId44"/>
    <p:sldId id="824" r:id="rId45"/>
    <p:sldId id="825" r:id="rId46"/>
    <p:sldId id="848" r:id="rId47"/>
    <p:sldId id="854" r:id="rId48"/>
    <p:sldId id="953" r:id="rId49"/>
    <p:sldId id="902" r:id="rId50"/>
    <p:sldId id="458" r:id="rId51"/>
    <p:sldId id="863" r:id="rId52"/>
    <p:sldId id="864" r:id="rId53"/>
    <p:sldId id="896" r:id="rId54"/>
    <p:sldId id="871" r:id="rId55"/>
    <p:sldId id="903" r:id="rId56"/>
    <p:sldId id="905" r:id="rId57"/>
    <p:sldId id="906" r:id="rId58"/>
    <p:sldId id="883" r:id="rId59"/>
    <p:sldId id="897" r:id="rId60"/>
    <p:sldId id="850" r:id="rId61"/>
    <p:sldId id="867" r:id="rId62"/>
    <p:sldId id="856" r:id="rId63"/>
    <p:sldId id="495" r:id="rId64"/>
    <p:sldId id="924" r:id="rId65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  <a:srgbClr val="004C86"/>
    <a:srgbClr val="000091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0430" autoAdjust="0"/>
  </p:normalViewPr>
  <p:slideViewPr>
    <p:cSldViewPr>
      <p:cViewPr varScale="1">
        <p:scale>
          <a:sx n="66" d="100"/>
          <a:sy n="66" d="100"/>
        </p:scale>
        <p:origin x="708" y="56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Y-страны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Лист3!$B$2:$V$2</c:f>
              <c:numCache>
                <c:formatCode>General</c:formatCode>
                <c:ptCount val="21"/>
                <c:pt idx="0">
                  <c:v>22.34</c:v>
                </c:pt>
                <c:pt idx="5">
                  <c:v>40.479999999999997</c:v>
                </c:pt>
                <c:pt idx="8">
                  <c:v>49.25</c:v>
                </c:pt>
                <c:pt idx="9">
                  <c:v>52.08</c:v>
                </c:pt>
                <c:pt idx="12">
                  <c:v>50.78</c:v>
                </c:pt>
                <c:pt idx="13">
                  <c:v>54.76</c:v>
                </c:pt>
                <c:pt idx="14">
                  <c:v>52.22</c:v>
                </c:pt>
                <c:pt idx="15">
                  <c:v>49.19</c:v>
                </c:pt>
                <c:pt idx="16">
                  <c:v>45.77</c:v>
                </c:pt>
                <c:pt idx="17">
                  <c:v>44.02</c:v>
                </c:pt>
                <c:pt idx="18">
                  <c:v>42.86</c:v>
                </c:pt>
                <c:pt idx="19">
                  <c:v>34.659999999999997</c:v>
                </c:pt>
                <c:pt idx="20">
                  <c:v>31.56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D-4F3F-92B5-729F9DFD0F63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Х-страны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Лист3!$B$3:$V$3</c:f>
              <c:numCache>
                <c:formatCode>General</c:formatCode>
                <c:ptCount val="21"/>
                <c:pt idx="0">
                  <c:v>57.87</c:v>
                </c:pt>
                <c:pt idx="5">
                  <c:v>39.71</c:v>
                </c:pt>
                <c:pt idx="8">
                  <c:v>30.78</c:v>
                </c:pt>
                <c:pt idx="9">
                  <c:v>28.13</c:v>
                </c:pt>
                <c:pt idx="12">
                  <c:v>21.02</c:v>
                </c:pt>
                <c:pt idx="13">
                  <c:v>23.01</c:v>
                </c:pt>
                <c:pt idx="14">
                  <c:v>25.55</c:v>
                </c:pt>
                <c:pt idx="15">
                  <c:v>27.35</c:v>
                </c:pt>
                <c:pt idx="16">
                  <c:v>27.93</c:v>
                </c:pt>
                <c:pt idx="17">
                  <c:v>30.5</c:v>
                </c:pt>
                <c:pt idx="18">
                  <c:v>30.28</c:v>
                </c:pt>
                <c:pt idx="19">
                  <c:v>40.33</c:v>
                </c:pt>
                <c:pt idx="20">
                  <c:v>50.52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D-4F3F-92B5-729F9DFD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346264"/>
        <c:axId val="462345936"/>
      </c:lineChart>
      <c:catAx>
        <c:axId val="4623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5936"/>
        <c:crosses val="autoZero"/>
        <c:auto val="1"/>
        <c:lblAlgn val="ctr"/>
        <c:lblOffset val="100"/>
        <c:noMultiLvlLbl val="0"/>
      </c:catAx>
      <c:valAx>
        <c:axId val="4623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0" i="0" baseline="0" dirty="0">
                    <a:effectLst/>
                  </a:rPr>
                  <a:t>Доля в мирово ВВП, %</a:t>
                </a:r>
                <a:endParaRPr lang="ru-RU" sz="24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93530668155827E-3"/>
              <c:y val="9.47255490257739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Growth rates of GDP and mutual trade for selected </a:t>
            </a:r>
            <a:r>
              <a:rPr lang="en-US" sz="1800" b="1" dirty="0">
                <a:solidFill>
                  <a:srgbClr val="FF0000"/>
                </a:solidFill>
              </a:rPr>
              <a:t>Western countries,</a:t>
            </a:r>
            <a:r>
              <a:rPr lang="en-US" sz="1800" b="1" dirty="0"/>
              <a:t> </a:t>
            </a:r>
            <a:r>
              <a:rPr lang="ru-RU" sz="1800" b="1" dirty="0"/>
              <a:t>2010=100%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GDP</c:v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cat>
            <c:numRef>
              <c:f>Лист1!$B$3:$B$6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100</c:v>
                </c:pt>
                <c:pt idx="1">
                  <c:v>135</c:v>
                </c:pt>
                <c:pt idx="2">
                  <c:v>175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D-40E2-8AA3-D5FF1ED420F0}"/>
            </c:ext>
          </c:extLst>
        </c:ser>
        <c:ser>
          <c:idx val="1"/>
          <c:order val="1"/>
          <c:tx>
            <c:v>Mutual trade</c:v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Лист1!$B$3:$B$6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100</c:v>
                </c:pt>
                <c:pt idx="1">
                  <c:v>112</c:v>
                </c:pt>
                <c:pt idx="2">
                  <c:v>163</c:v>
                </c:pt>
                <c:pt idx="3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D-40E2-8AA3-D5FF1ED42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137408"/>
        <c:axId val="438137768"/>
      </c:barChart>
      <c:catAx>
        <c:axId val="4381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137768"/>
        <c:crosses val="autoZero"/>
        <c:auto val="0"/>
        <c:lblAlgn val="ctr"/>
        <c:lblOffset val="100"/>
        <c:noMultiLvlLbl val="1"/>
      </c:catAx>
      <c:valAx>
        <c:axId val="4381377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1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Growth rates of GDP and mutual trade for selected </a:t>
            </a:r>
            <a:r>
              <a:rPr lang="en-US" sz="1800" b="1" dirty="0">
                <a:solidFill>
                  <a:srgbClr val="FF0000"/>
                </a:solidFill>
              </a:rPr>
              <a:t>Non-Western countries</a:t>
            </a:r>
            <a:r>
              <a:rPr lang="en-US" sz="1800" b="1" dirty="0"/>
              <a:t>, 2010=100%</a:t>
            </a:r>
          </a:p>
        </c:rich>
      </c:tx>
      <c:layout>
        <c:manualLayout>
          <c:xMode val="edge"/>
          <c:yMode val="edge"/>
          <c:x val="7.2470030683636735E-2"/>
          <c:y val="3.0257878126984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60102605019609"/>
          <c:y val="0.16349829065162827"/>
          <c:w val="0.87398973949803904"/>
          <c:h val="0.56371344253029476"/>
        </c:manualLayout>
      </c:layout>
      <c:barChart>
        <c:barDir val="col"/>
        <c:grouping val="clustered"/>
        <c:varyColors val="0"/>
        <c:ser>
          <c:idx val="0"/>
          <c:order val="0"/>
          <c:tx>
            <c:v>GDP</c:v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cat>
            <c:numRef>
              <c:f>Лист1!$B$11:$B$14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Лист1!$C$11:$C$14</c:f>
              <c:numCache>
                <c:formatCode>General</c:formatCode>
                <c:ptCount val="4"/>
                <c:pt idx="0">
                  <c:v>100</c:v>
                </c:pt>
                <c:pt idx="1">
                  <c:v>118</c:v>
                </c:pt>
                <c:pt idx="2">
                  <c:v>135</c:v>
                </c:pt>
                <c:pt idx="3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F-495E-A573-170B19725B9C}"/>
            </c:ext>
          </c:extLst>
        </c:ser>
        <c:ser>
          <c:idx val="1"/>
          <c:order val="1"/>
          <c:tx>
            <c:v>Mutual trade</c:v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Лист1!$B$11:$B$14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Лист1!$D$11:$D$14</c:f>
              <c:numCache>
                <c:formatCode>General</c:formatCode>
                <c:ptCount val="4"/>
                <c:pt idx="0">
                  <c:v>100</c:v>
                </c:pt>
                <c:pt idx="1">
                  <c:v>141</c:v>
                </c:pt>
                <c:pt idx="2">
                  <c:v>104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F-495E-A573-170B19725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480472"/>
        <c:axId val="647478672"/>
      </c:barChart>
      <c:catAx>
        <c:axId val="64748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478672"/>
        <c:crosses val="autoZero"/>
        <c:auto val="1"/>
        <c:lblAlgn val="ctr"/>
        <c:lblOffset val="100"/>
        <c:noMultiLvlLbl val="0"/>
      </c:catAx>
      <c:valAx>
        <c:axId val="647478672"/>
        <c:scaling>
          <c:orientation val="minMax"/>
          <c:max val="290"/>
          <c:min val="9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748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26545430568263"/>
          <c:y val="0.82105158447873616"/>
          <c:w val="0.55380232007939012"/>
          <c:h val="7.6119522105898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49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AB83A-011F-4197-83B2-219D1B01CBA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Суть теории модернизации, предложенной еще в середине прошлого века социологами из США (среди них Т. Парсонс, С. Хантингтон, Э. </a:t>
            </a:r>
            <a:r>
              <a:rPr lang="ru-RU" altLang="ru-RU" dirty="0" err="1"/>
              <a:t>Шилз</a:t>
            </a:r>
            <a:r>
              <a:rPr lang="ru-RU" altLang="ru-RU" dirty="0"/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dirty="0" err="1"/>
              <a:t>modernity</a:t>
            </a:r>
            <a:r>
              <a:rPr lang="ru-RU" altLang="ru-RU" dirty="0"/>
              <a:t>, а затем – к </a:t>
            </a:r>
            <a:r>
              <a:rPr lang="ru-RU" altLang="ru-RU" dirty="0" err="1"/>
              <a:t>post-modernity</a:t>
            </a:r>
            <a:r>
              <a:rPr lang="ru-RU" altLang="ru-RU" dirty="0"/>
              <a:t>. Модернизация предполагает вытеснение традиций современностью и восходящее движение к более развитым, прогрессивным формам общественной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18465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AB83A-011F-4197-83B2-219D1B01CBA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30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94CA3-C51D-4885-86EA-FBEEEC83A6C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Легитимация - способ объяснения и оправдания социальных и политических отношений, их когнитивная и нормативная интерпретация (П. Бергер, Т. Лукман).</a:t>
            </a:r>
          </a:p>
          <a:p>
            <a:pPr eaLnBrk="1" hangingPunct="1"/>
            <a:r>
              <a:rPr lang="ru-RU" altLang="ru-RU" dirty="0"/>
              <a:t>Как писал Крейг </a:t>
            </a:r>
            <a:r>
              <a:rPr lang="ru-RU" altLang="ru-RU" dirty="0" err="1"/>
              <a:t>Калхун</a:t>
            </a:r>
            <a:r>
              <a:rPr lang="ru-RU" altLang="ru-RU" dirty="0"/>
              <a:t>, на разработку и распространение теорий модернизации и глобализации были выделены значительные деньги из государственных бюджетов, а также из фондов Рокфеллера, Карнеги, Форда. Деловые круги поддерживали развитие данных теорий,</a:t>
            </a:r>
          </a:p>
          <a:p>
            <a:pPr eaLnBrk="1" hangingPunct="1"/>
            <a:r>
              <a:rPr lang="ru-RU" altLang="ru-RU" dirty="0"/>
              <a:t>поскольку справедливо полагали, что страны, принявшие эти теории, примут и американские инвестиции, откроются американскому рынку. В свою</a:t>
            </a:r>
          </a:p>
          <a:p>
            <a:pPr eaLnBrk="1" hangingPunct="1"/>
            <a:r>
              <a:rPr lang="ru-RU" altLang="ru-RU" dirty="0"/>
              <a:t>очередь для политиков было важно создание потенциала большого количества рабочих мест для экспертов, отправлявшихся в страны третьего мира в качестве советников правительств и агентов западного влияния.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252E61E-1BA0-A298-C121-28849A9AF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8D201-6CD4-412F-ADD2-6DF80DBB64D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FFE4F67-4D2E-C597-2E59-ED43AAAD5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839B7FA-8996-874E-33CB-00BB688E8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142DB-E9DA-43BC-ABDB-89281788168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158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825D42A-7DDB-7DB7-0125-671451013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EAF70-56D4-4B9F-B903-8A1FB88B6C7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BDA307-A292-18ED-CBA9-F58FF231D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141C98E-6EF1-2622-DDAC-3E45ED86F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4470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D73BC40-08FB-C2C6-181C-D67C4B6E5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64ADB-404A-4DAC-A967-245805AB155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9F45CD-82BE-74B0-3E25-679CA4C75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1C9A180-685F-ABBA-0D0D-F223BB763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794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79F82-1350-417A-BE4D-F773430C6D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677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32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79F82-1350-417A-BE4D-F773430C6D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9271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3EEA8DE-AE83-F877-D339-F425E3988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603F7-F66F-4D29-8C91-ED70E9F880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A75DB8-14A8-A7C2-8FEF-94C0116A8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F483846-CA93-DED9-77B8-22D1FB138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1753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125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8C1CD-CAE0-4F17-85A7-6D31EACB45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D8A8F-147E-4C0F-8978-1558A74AEA8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12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92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1462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7967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2459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237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074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8B9BC-EB4A-402A-9127-7E55D76FBA6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907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0226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9591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506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26638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1742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923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481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2676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142DB-E9DA-43BC-ABDB-89281788168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Сообщество единой судьбы человечества – концепция, предложенная генеральным секретарём ЦК КПК Си Цзиньпином в ноябре 2012 года на 18 Всекитайском съезде КПК. В дальнейшем Си Цзиньпин не раз выдвигал идею концепции Сообщества единой судьбы человечества на различных международных площадках. Так в 2015 году он озвучил своё предложение о внедрении данной концепции на 70-й Генеральной Ассамблеи ООН. Идея Сообщества единой судьбы человечества является важной основой концепции реализации мирного развития и построения гармоничного мира, предложенной Китаем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79F82-1350-417A-BE4D-F773430C6D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8B9BC-EB4A-402A-9127-7E55D76FBA6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229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265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07176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63509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00080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89914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53476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20483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209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66010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8B9BC-EB4A-402A-9127-7E55D76FBA6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62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20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Не путать с интернационализацией как процессом, когда технологические приёмы разработки упрощают адаптацию продукта (такого как программное или аппаратное обеспечение) к языковым и культурным особенностям региона (регионов), отличного от того, в котором разрабатывался продукт.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65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Не путать с интернационализацией как процессом, когда технологические приёмы разработки упрощают адаптацию продукта (такого как программное или аппаратное обеспечение) к языковым и культурным особенностям региона (регионов), отличного от того, в котором разрабатывался продукт.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2097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23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83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72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63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40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33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671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3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0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56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950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5E5E-FFA9-B0AF-34C7-3C943E72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BC4F2-3FC6-7A3F-06E4-E2BF05FCB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6341F-8106-988B-D91B-4A0ADDEC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CDC3-19C2-498A-996C-7E0BAFA8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6A40E-6C1F-CC22-2427-966B62BB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80E9-1281-F312-D3B8-A63737F2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442C4-08C1-D07E-F3C2-8D47E30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F125-E201-44D1-945B-E9D1BD53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0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00D23-AD17-D0C5-CDE9-A2AFB18F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FE25D-192A-75D4-3874-DC3B8B3F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D2451-FE04-CAF8-702F-2BB7FD9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7BB9-DEC7-4C03-B359-5C00D1A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77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CD084-5A92-D91D-0E94-839D8CD2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D107B-B1FB-BD98-A22C-D38C2819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93554-4EFF-FE1E-9BAA-88EAAF58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A285-6F92-4BAB-9428-0FB1C9FA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5D569-155D-9A13-0999-B317C997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4DF12B-47A5-E419-BEED-A89D761F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EFC968-0C36-85B8-E5AE-AB737082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69F2-8A1E-4D21-B52A-DB1261464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9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B4F62B-A335-0C41-A0B0-5E540E6D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FAA93-4059-BB83-25A7-598F4E47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F4AD7-A537-114C-F3A8-F0593221F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83A-BF55-4554-B790-6E82AD525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119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1E986-6221-D015-2037-05BAE2499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CCC99-4B67-9C2D-9ACB-332CFFF3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92F7-4793-E8F2-B274-D03E263A9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EB03-5392-44C2-B301-577A3F38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69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72706-12FE-CF7B-F24D-DB8ADE93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8E2C7-F3EB-B84B-197C-FDD8700A1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3DB3E-C8FE-B1D0-A9FF-D835F6F47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044C-77B9-4BE9-A8C8-82025A635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239F5-0D1A-ABF0-4379-E5D30033C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7E3C6-C1BB-F341-B4A7-9AA29D1FB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889B-E3CB-F700-EF79-ACB34741A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6BE-6B89-44F3-B7B5-5726B2C51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23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BF37-A69E-D976-46BE-8D4143A8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559D-FD74-0564-8AA4-3C110C559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9981F-21B1-1C61-D48F-60DC4ED7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4047-F54C-4432-B62F-28E3AEC6D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1E632-9EC4-7B26-1563-E092811F7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A7CD-9CAD-6CE3-FFFE-23FD87F4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9EEBD-18A0-65AC-C682-39E5254B4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63C-AD86-441D-8095-D809C60DA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9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90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C56CD-D34D-A389-E78B-8F31ACCF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CB6F3-6833-CD16-36C3-5D3ED0E2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B0C89-54DA-4ED5-F49C-0B48C0655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3D9A17-3487-F6EC-7CED-A23F3E8E2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CD842-FF76-C5C9-5E30-90D8A13F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5AF882-C29D-4724-8B94-CA6432EC3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553997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СТАНОВЛЕНИЕ  НОВОГО МИРОВОГО ПОРЯДКА:                                                 МЕТАФОРА ИЛИ РЕАЛЬНОСТЬ? </a:t>
            </a: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Светлана Георгиевна Кирдина-Чэндлер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РАН, </a:t>
            </a: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Зав. Центром институционально-эволюционной экономики</a:t>
            </a: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д.с.н.. к.э.н. </a:t>
            </a: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Интернационализация – вечный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43986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Интернационализация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постоянно сопровождает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развитие человечества в ходе его истории и означает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естественный процесс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роста межнациональных связей и усиления взаимозависимости различных государств и организаций.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Возникают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международные структуры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различных сферах - экономической, политической, культурной, военной и т.д.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8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34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Глобализация – современный «идеологически нагруженный»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757032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Глобализация – это «либерализация рынков», это во многом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направляемый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процесс.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Его суть состоит в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универсализации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экономических, политических и идеологических институтов, в т.ч. тех, что имеют наднациональный характер.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«Глобализация — процесс всемирной экономической, политической, культурной и религиозной 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унификации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».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А под что унифицируем?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3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От теорий модернизации – к теориям 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8849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Теории глобализации 1980-х гг. наследуют теориям модернизации 1950–1960-х гг. , которые  «отразили стремление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США интеллектуально подчинить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себе страны “третьего мира”, освободившиеся от прямой колониальной зависимости, и, по возможности, включить в сферу своего идейного влияния социалистические страны во главе с Советским Союзом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(Бокарев, 2010).</a:t>
            </a:r>
            <a:endParaRPr kumimoji="0" lang="ru-RU" altLang="ru-RU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A01B03-9451-4B6C-83A5-D693E69CF9F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2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128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334830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Их суть -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распространение модернизации через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национальные границы.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 ним  относят концепции, которые концентрируются на разных сторонах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универсального для разных стран вектора развития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мир-системная теория, теории глобального капитализма, сетевого общества, теории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транснационализма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постмодерн и др. 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ru-RU" altLang="ru-RU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Robinson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2007).</a:t>
            </a:r>
            <a:endParaRPr kumimoji="0" lang="ru-RU" altLang="ru-RU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A01B03-9451-4B6C-83A5-D693E69CF9F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07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-23554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  как легитимация идеологического влияния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22" y="1439863"/>
            <a:ext cx="1078483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«Демократические развитые страны определяют лицо современности. Миссия США и других развитых стран заключается в том, чтобы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привести отсталые традиционные страны в современность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… Центральным агентством по разработке теории модернизации был Совет по исследованиям в социальных науках (SSRS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)» (</a:t>
            </a:r>
            <a:r>
              <a:rPr kumimoji="0" lang="ru-RU" altLang="ru-RU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Калхун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2006).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«Некоторые страны используют язык глобализации в погоне за очень национальными повестками дня» (</a:t>
            </a:r>
            <a:r>
              <a:rPr kumimoji="0" lang="en-GB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Oji, </a:t>
            </a:r>
            <a:r>
              <a:rPr kumimoji="0" lang="en-GB" altLang="ru-RU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Ozioko</a:t>
            </a:r>
            <a:r>
              <a:rPr kumimoji="0" lang="en-GB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2013:2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70</a:t>
            </a:r>
            <a:r>
              <a:rPr kumimoji="0" lang="en-GB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)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. 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A006BB-F02C-4097-89BE-4A08B9BA95A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4F52F4EF-0D5F-A2AA-3F2B-6AFDCD9E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56F042C8-2155-A261-1B72-ED835B6A5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 3</a:t>
            </a:r>
            <a:r>
              <a:rPr lang="ru-RU" altLang="ru-RU" b="1" dirty="0">
                <a:solidFill>
                  <a:srgbClr val="004C86"/>
                </a:solidFill>
              </a:rPr>
              <a:t>. Суверенизация: определение и основные тренды. </a:t>
            </a:r>
            <a:br>
              <a:rPr lang="ru-RU" altLang="ru-RU" b="1" dirty="0">
                <a:solidFill>
                  <a:srgbClr val="004C86"/>
                </a:solidFill>
              </a:rPr>
            </a:b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D0629D18-13C0-058D-253E-BE047950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7413" name="Номер слайда 2">
            <a:extLst>
              <a:ext uri="{FF2B5EF4-FFF2-40B4-BE49-F238E27FC236}">
                <a16:creationId xmlns:a16="http://schemas.microsoft.com/office/drawing/2014/main" id="{B6AD8F10-1B05-5EA6-83C5-BE2BD6CC6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Суверенизация: определение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479550"/>
            <a:ext cx="104235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современном дискурсе суверенизация означает, что отдельное государство имеет «право и силу  определять для себя и самостоятельно, а не по приказу других, основные вопросы, касающиеся своего существования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(</a:t>
            </a:r>
            <a:r>
              <a:rPr kumimoji="0" lang="ru-RU" altLang="ru-RU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Oji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ru-RU" altLang="ru-RU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Ozioko</a:t>
            </a:r>
            <a:r>
              <a:rPr kumimoji="0" lang="ru-RU" altLang="ru-RU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2013:259).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Суверенитет означает для государства 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«право на развитие». 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Суверенитет и государственность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взаимосвязаны: 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несуверенное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государство, как правило, рассматривается только как квази-государство.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DDD79-F314-43E9-94AF-7FDB587493A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45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04D606F0-896F-B226-1466-0BD12BCD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>
            <a:extLst>
              <a:ext uri="{FF2B5EF4-FFF2-40B4-BE49-F238E27FC236}">
                <a16:creationId xmlns:a16="http://schemas.microsoft.com/office/drawing/2014/main" id="{E3F4BCDE-D752-5B41-80F8-3B447D9E1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6" y="361950"/>
            <a:ext cx="796304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Тренды суверенизации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2B1051BF-85D5-B2E2-78F6-5BA9B6D9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6029325"/>
            <a:ext cx="10699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C0F14C72-8B89-4D74-AEFD-31AE16F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52366"/>
            <a:ext cx="1061205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При нормальном функционировании                             суверенитет может казаться невидимым.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Он проявляет себя, как правило, в переломные времена.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Мера суверенности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становится видимой при  финансовых кризисах, пандемиях (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Covid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) и вызванных ими разрывах  логистических цепочек, при  санкционных демаршах и т.п.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настоящее время тренд суверенизации усиливается.  </a:t>
            </a:r>
          </a:p>
        </p:txBody>
      </p:sp>
      <p:sp>
        <p:nvSpPr>
          <p:cNvPr id="21510" name="Номер слайда 4">
            <a:extLst>
              <a:ext uri="{FF2B5EF4-FFF2-40B4-BE49-F238E27FC236}">
                <a16:creationId xmlns:a16="http://schemas.microsoft.com/office/drawing/2014/main" id="{0A2EB192-6E18-58C5-67FD-B3C5A9021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19718-3465-4CB9-810C-791E99BE33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307E0-70A1-C015-D251-A4AA6B70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82" y="426686"/>
            <a:ext cx="2645893" cy="17253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9347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Экономические индикаторы усиления суверенизации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581150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1) Усиление локализации производства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2) </a:t>
            </a:r>
            <a:r>
              <a:rPr kumimoji="0" lang="ru-RU" alt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решоринг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(с 2010-х гг. возврат ранее перенесенных производств обратно в страны для снижения глобальных рисков):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США: 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“Remaking America”, 2010 (B. Obama); "America first", 2016 (D. Trump); "Restoring domestic production capacity", 2021 (J. Biden)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Великобритания: 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"</a:t>
            </a:r>
            <a:r>
              <a:rPr kumimoji="0" lang="en-GB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Reshore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UK“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Франция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“Colbert 2.0”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аналогичные программы в Японии, Южной Корее и др. азиатских 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странах </a:t>
            </a:r>
            <a:r>
              <a:rPr kumimoji="0" lang="en-GB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</a:t>
            </a:r>
            <a:r>
              <a:rPr kumimoji="0" lang="en-GB" altLang="ru-RU" sz="24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Mariotti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GB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2022)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  <a:endParaRPr kumimoji="0" lang="en-GB" altLang="ru-RU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Россия: локализация производства критически важных товаров, национализация технических стандартов и др.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Сферы суверенизации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6" y="1359829"/>
            <a:ext cx="1059286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Суверенизация затрагивает  процессы не только на территориях стран, в воздухе и на море, но также в сфере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цифровизации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ее защите.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Концепты «технологической суверенизации», «технологической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островизации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», «новый техно-национализм», которые напрямую связывают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технологические возможности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 национальной безопасностью страны и ее геополитическими преимуществами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8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Mariotti</a:t>
            </a:r>
            <a:r>
              <a:rPr kumimoji="0" lang="en-US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2022) 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культурной, коммуникационной и идеологической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сферах- концепты «ценностной суверенизации» и «культурной суверенизации». 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1. Новый мировой порядок - от конспирологии и политики до академических исследований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331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>
            <a:extLst>
              <a:ext uri="{FF2B5EF4-FFF2-40B4-BE49-F238E27FC236}">
                <a16:creationId xmlns:a16="http://schemas.microsoft.com/office/drawing/2014/main" id="{CDFD1AD1-8703-9E51-03EE-FC860987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C2985BA1-2165-ADA7-16DD-4811479E3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 4</a:t>
            </a:r>
            <a:r>
              <a:rPr lang="ru-RU" altLang="ru-RU" b="1" dirty="0">
                <a:solidFill>
                  <a:srgbClr val="004C86"/>
                </a:solidFill>
              </a:rPr>
              <a:t>. Нарастание конфликтной ситуации: суверенизация </a:t>
            </a:r>
            <a:r>
              <a:rPr lang="ru-RU" altLang="ru-RU" b="1" i="1" dirty="0" err="1">
                <a:solidFill>
                  <a:srgbClr val="004C86"/>
                </a:solidFill>
              </a:rPr>
              <a:t>versus</a:t>
            </a:r>
            <a:r>
              <a:rPr lang="ru-RU" altLang="ru-RU" b="1" dirty="0">
                <a:solidFill>
                  <a:srgbClr val="004C86"/>
                </a:solidFill>
              </a:rPr>
              <a:t> глобализация.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F78756D-A7D5-62BF-A797-A9A41111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5605" name="Номер слайда 2">
            <a:extLst>
              <a:ext uri="{FF2B5EF4-FFF2-40B4-BE49-F238E27FC236}">
                <a16:creationId xmlns:a16="http://schemas.microsoft.com/office/drawing/2014/main" id="{F73C0EB8-11DE-30E6-C62B-08D27EA44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Разнонаправленность процессов глобализации и суверенизации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4" y="1779893"/>
            <a:ext cx="106276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Глобализация успешна, когда направляется «мировым гегемоном». Но в настоящее время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ослабевает роль гегемона </a:t>
            </a: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(США), и глобализация затормозилась.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При кризисе гегемонии возникают риски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“глобального системного хаоса” </a:t>
            </a:r>
            <a:r>
              <a:rPr kumimoji="0" lang="ru-RU" altLang="ru-RU" sz="3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(Silver, </a:t>
            </a:r>
            <a:r>
              <a:rPr kumimoji="0" lang="ru-RU" altLang="ru-RU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Rayne</a:t>
            </a:r>
            <a:r>
              <a:rPr kumimoji="0" lang="ru-RU" altLang="ru-RU" sz="3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2020</a:t>
            </a: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), гегемон все в меньшей степени способен оказывать внешнее воздействие на иные государства.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Суверенизация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растет</a:t>
            </a: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Глобализация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идет на спад.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2454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25" y="13618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Ослабление гегемона – лидера глобализации: доли США и Китая в мировом ВВП,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XXI 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в.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C7412-A155-DA17-3CC4-02C61EB14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49" y="1561453"/>
            <a:ext cx="7923663" cy="4265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54C00-B799-658C-444E-CCD0CA157CD7}"/>
              </a:ext>
            </a:extLst>
          </p:cNvPr>
          <p:cNvSpPr txBox="1"/>
          <p:nvPr/>
        </p:nvSpPr>
        <p:spPr>
          <a:xfrm>
            <a:off x="1872605" y="5730478"/>
            <a:ext cx="807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https://www.capitaleconomics.com/blog/china-versus-us-size-stakes-its-what-you-measure-counts.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8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Экономические индикаторы ослабления глобализации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4" y="1779893"/>
            <a:ext cx="106276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Замедлился рост трансграничных перемещений услуг, производства  и капитала (Некипелов, 2017).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Темпы роста внешней торговли между странами «проигрывают» темпам роста мирового ВВП.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Падение темпов роста ВВП и труда в странах при вступлении в экономические союзы с лидерством  США, как это стало, например,  с Мексикой при  вступления в NAFTA.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Идет постепенная </a:t>
            </a:r>
            <a:r>
              <a:rPr kumimoji="0" lang="ru-RU" alt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дедолларизация</a:t>
            </a:r>
            <a:r>
              <a:rPr kumimoji="0" lang="ru-RU" alt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мировой экономики.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7226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7789CE28-16DF-9046-0E07-7A8F4F2D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74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53646AD1-4F13-A273-B4A6-D4B301A80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491" y="872564"/>
            <a:ext cx="10296525" cy="1152525"/>
          </a:xfrm>
        </p:spPr>
        <p:txBody>
          <a:bodyPr/>
          <a:lstStyle/>
          <a:p>
            <a:pPr eaLnBrk="1" hangingPunct="1"/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7BD7256C-2E7A-DF52-FCDA-59905B2C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6297613"/>
            <a:ext cx="11161713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1" name="Номер слайда 4">
            <a:extLst>
              <a:ext uri="{FF2B5EF4-FFF2-40B4-BE49-F238E27FC236}">
                <a16:creationId xmlns:a16="http://schemas.microsoft.com/office/drawing/2014/main" id="{24B15305-705A-078A-EC9A-C41C5275A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C426D-4592-422D-AF7E-54E532B49F5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9020-3A68-2196-C7F1-BBDA1B81CBBB}"/>
              </a:ext>
            </a:extLst>
          </p:cNvPr>
          <p:cNvSpPr txBox="1"/>
          <p:nvPr/>
        </p:nvSpPr>
        <p:spPr>
          <a:xfrm>
            <a:off x="8479081" y="3702728"/>
            <a:ext cx="27917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https://www.b17.ru/foto/article/364281.jpg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7A34DA-9BC7-6FF7-CF7B-97A99EA1B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62" y="366501"/>
            <a:ext cx="4826413" cy="3317177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3365A2C-BED6-FDC3-F3F4-D61AD8F6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6438" y="4639024"/>
            <a:ext cx="10296525" cy="8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en-US" altLang="ru-RU" b="1" dirty="0">
                <a:solidFill>
                  <a:srgbClr val="004C86"/>
                </a:solidFill>
                <a:latin typeface="Myriad Pro" panose="020B0503030403020204" pitchFamily="34" charset="0"/>
              </a:rPr>
              <a:t>The outgoing world order</a:t>
            </a:r>
            <a:endParaRPr lang="ru-RU" altLang="ru-RU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522075" cy="64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202904"/>
            <a:ext cx="10296525" cy="812368"/>
          </a:xfrm>
        </p:spPr>
        <p:txBody>
          <a:bodyPr/>
          <a:lstStyle/>
          <a:p>
            <a:pPr eaLnBrk="1" hangingPunct="1"/>
            <a:b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outgoing world order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93" y="1460345"/>
            <a:ext cx="997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</a:t>
            </a:r>
            <a:r>
              <a:rPr kumimoji="0" lang="en-US" alt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outgoing world order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was defined as </a:t>
            </a:r>
            <a:r>
              <a:rPr kumimoji="0" lang="en-US" alt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globalisation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with US leadership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supported by most Western countries.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10656D-DF55-F825-9DB5-B7FB4392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19" y="4744794"/>
            <a:ext cx="1789948" cy="13476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386C60-8D42-4EA0-74F6-0F1512D54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91" y="2872016"/>
            <a:ext cx="2057071" cy="15408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5BB8AE-7542-143E-D0BE-256010CB0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929" y="2536587"/>
            <a:ext cx="1847850" cy="1847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53CD5-FAA5-BC9F-15F4-982A31BC3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925" y="2537524"/>
            <a:ext cx="2618899" cy="19616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A406C1-C8BD-2E8A-B82A-FDE495F7F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590" y="464232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0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1" y="51555"/>
            <a:ext cx="11522075" cy="6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clash of two trends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6" y="1350446"/>
            <a:ext cx="640660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trend of </a:t>
            </a:r>
            <a:r>
              <a:rPr kumimoji="0" lang="en-US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globalisation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with the hegemony of one player and pressure towards </a:t>
            </a:r>
            <a:r>
              <a:rPr kumimoji="0" lang="en-US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universalisation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is downwards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As Francis Fukuyama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author of the concept of  “the end of history”) </a:t>
            </a:r>
            <a:r>
              <a:rPr kumimoji="0" lang="en-US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recognised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in his  interview on March, 30, 2022,  it is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“the end of the end of history”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now </a:t>
            </a:r>
            <a:r>
              <a:rPr kumimoji="0" lang="en-US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(Fukuyama, 2022).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trend of sovereignty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is upwards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                                                                                                                                   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FA9C5-036F-A024-DFB3-CD96A7B1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204" y="1545007"/>
            <a:ext cx="3747207" cy="32842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5</a:t>
            </a:r>
            <a:r>
              <a:rPr lang="ru-RU" altLang="ru-RU" b="1" dirty="0">
                <a:solidFill>
                  <a:srgbClr val="004C86"/>
                </a:solidFill>
              </a:rPr>
              <a:t>. О возможных моделях нового мирового порядка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1627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1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493" y="1733213"/>
            <a:ext cx="1368451" cy="4746962"/>
          </a:xfrm>
        </p:spPr>
        <p:txBody>
          <a:bodyPr/>
          <a:lstStyle/>
          <a:p>
            <a:pPr eaLnBrk="1" hangingPunct="1"/>
            <a:br>
              <a:rPr lang="ru-RU" altLang="ru-RU" sz="3200" b="1" dirty="0">
                <a:solidFill>
                  <a:srgbClr val="002060"/>
                </a:solidFill>
              </a:rPr>
            </a:b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20000" b="1" dirty="0">
                <a:solidFill>
                  <a:srgbClr val="002060"/>
                </a:solidFill>
              </a:rPr>
              <a:t>? </a:t>
            </a:r>
            <a:br>
              <a:rPr lang="ru-RU" altLang="ru-RU" sz="20000" b="1" dirty="0">
                <a:solidFill>
                  <a:srgbClr val="002060"/>
                </a:solidFill>
              </a:rPr>
            </a:br>
            <a:endParaRPr lang="ru-RU" altLang="ru-RU" sz="20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905420-5474-D109-FDCC-2EC72912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" y="553054"/>
            <a:ext cx="8966887" cy="53801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E382-8409-1453-5C72-7955B4A6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Мир без полюсов=</a:t>
            </a:r>
            <a:r>
              <a:rPr lang="ru-RU" sz="3600" b="1" strike="sngStrike" dirty="0">
                <a:solidFill>
                  <a:srgbClr val="004C86"/>
                </a:solidFill>
              </a:rPr>
              <a:t>сеть?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6C788-01EF-C7B3-87B9-BE4BE63F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245740"/>
            <a:ext cx="6120879" cy="4276725"/>
          </a:xfrm>
        </p:spPr>
        <p:txBody>
          <a:bodyPr/>
          <a:lstStyle/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Бесполюсный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мир — феномен, известный своей </a:t>
            </a:r>
            <a:r>
              <a:rPr 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неопределенностью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исторически и геополитически чрезвычайно опасный…, он опасен еще и непредсказуемостью последствий: во что он трансформируется и какой образец миропорядка победит» </a:t>
            </a:r>
            <a:r>
              <a:rPr lang="en-US" sz="28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Данилов, 2017:68</a:t>
            </a:r>
            <a:r>
              <a:rPr lang="en-US" sz="28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C4B25-0104-EE06-28A3-035725F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9F616B-E431-4898-8C05-75620924501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4DB52-04CD-6C88-1406-1102F60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191" y="1583903"/>
            <a:ext cx="40045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Конспирологический подход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14" y="2149826"/>
            <a:ext cx="1033700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0091"/>
                </a:solidFill>
              </a:rPr>
              <a:t>Википедия (конспирология): теория заговора,  согласно которой в настоящее время формируется тайное тоталитарное мировое правительство, образованного тайной правящей элитой, стремящейся к проведению глобализации. Его задача - установить над всем миром власть единого авторитарного правительства, которое придёт на смену суверенным национальным государствам – и это будет «конец истории» (</a:t>
            </a:r>
            <a:r>
              <a:rPr lang="en-US" sz="2800" dirty="0">
                <a:solidFill>
                  <a:srgbClr val="000091"/>
                </a:solidFill>
              </a:rPr>
              <a:t>Fukuyama</a:t>
            </a:r>
            <a:r>
              <a:rPr lang="ru-RU" sz="2800" dirty="0">
                <a:solidFill>
                  <a:srgbClr val="000091"/>
                </a:solidFill>
              </a:rPr>
              <a:t>, 1992).</a:t>
            </a:r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396839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= гегемония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одного игрока.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— конечная точка эволюции, и она неизбежна»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Straus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1997: 27).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Концепции Фукуямы о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«конце истории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(1992) в связи с распространением институтов и ценностей западного либерализма во всем мире.  Это знаменовало бы окончание многовековых политических и идеологических противостояний, революций и войн («благие намерения»).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29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93595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Исторический приговор </a:t>
            </a:r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однополярности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211393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Сама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история выступила против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 закат глобализации во главе с мировым гегемоном;  США теряют лидерство и право на мировую гегемонию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(Каган, 2008).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Глобальная </a:t>
            </a:r>
            <a:r>
              <a:rPr kumimoji="0" lang="ru-RU" altLang="ru-RU" sz="28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однополярность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представляет </a:t>
            </a: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угрозу для демократии: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у сверхдержавы возникает соблазн использовать свое положение в собственных интересах, не принимая во внимание интересы других стран (</a:t>
            </a:r>
            <a:r>
              <a:rPr kumimoji="0" lang="ru-RU" altLang="ru-RU" sz="28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Köchler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2020).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Реалистичные эксперты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 рассматривают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«новую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как возможную модель преодоления угрожающего мирового хаоса.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9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397848"/>
            <a:ext cx="100885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Статистическое обоснование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перехода к многополярному миру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исходит из прогнозов перестройки мировой системы крупнейших экономических центров, сопоставимых друг с другом по мощи, но отличных в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цивилизационном и культурном отношении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«Так, ожидается, что к 2030 году США по реальному ВВП уступят место Китаю, Индия поднимется с 10-го места на 3-е, а Бразилия (к 2050 году) с 6-го места займет 4-е место. При этом за тот же период Япония опустится с 3-го на 5-е место, Германия — с 4-го на 9-е, Франция — с 5-го на 10-е, а Италия и Великобритания покинут десятку крупнейших экономик мира. Россия при этом поднимется с 9-й позиции на 6-ю»</a:t>
            </a:r>
            <a:r>
              <a: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Miller, 2015:11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).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06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28587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 неустойчива 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9" y="1087129"/>
            <a:ext cx="103721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Тезис о многополярности («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полицентричности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», «конструктивном полицентризме», «порядке, основанном на взаимодействии локальных цивилизаций») как устойчивом состоянии мира имеет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множество сторонников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среди ученых и политиков.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Противники многополярности отождествляют её с  состоянием политического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хаоса (Киссинджер, 1997) и полагают </a:t>
            </a: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переходной фазой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от однополярного к </a:t>
            </a:r>
            <a:r>
              <a:rPr kumimoji="0" lang="ru-RU" altLang="ru-RU" sz="2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биполярному миру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(Арин, 2001).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Также многополярность опасна потенциальной политикой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«разделяй и властвуй»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со стороны сильнейших(его).</a:t>
            </a: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88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Биполярность?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48596"/>
            <a:ext cx="10090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означает разделение сфер влияния и наличие полюсов экономической и политической силы в виде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двух групп государств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(вплоть до создания внутри каждого полюса военно-политических союзов)  с обозначением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границ  и правил диалога.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Существуют различные точки зрения по поводу биполярности.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78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D4A3-EC0C-AE5C-6464-6D901DFF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11E28-A753-D6C0-C409-CC27FE40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9469" y="3819513"/>
            <a:ext cx="3096344" cy="2011039"/>
          </a:xfrm>
        </p:spPr>
        <p:txBody>
          <a:bodyPr/>
          <a:lstStyle/>
          <a:p>
            <a:r>
              <a:rPr lang="ru-RU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современном мире есть два четких полюса, причем один полюс (Запад) является монолитным, а другой весьма рыхлым, состоящим из автономных компонентов. Разные специалисты включают в «незападный полюс» разные страны, например, Россию, Китай и Индию </a:t>
            </a:r>
            <a:r>
              <a:rPr lang="ru-RU" sz="1600" b="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16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Яковлев, 2000).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23B3C-E1BB-7A44-1949-D3D393FB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429" y="2419351"/>
            <a:ext cx="3384376" cy="348138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Биполярность существовала лишь во времена противостояния СССР и США во второй половине ХХ века, «ничего подобного противостоянию этих полюсов не случалось в истории международных отношений ни XIX в., ни в более ранний период. И ничего похожего не предвидится в будущем» 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Кирсанов, 2009:137).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4BE38D-BC56-2260-6BA5-F04EAB872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35F100-6289-39D5-BC12-637F7A1DE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8829" y="970756"/>
            <a:ext cx="3456384" cy="4460851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</a:rPr>
              <a:t>На глобальном уровне мировая </a:t>
            </a:r>
            <a:r>
              <a:rPr lang="ru-RU" sz="1800" b="1" i="1" dirty="0">
                <a:solidFill>
                  <a:srgbClr val="0070C0"/>
                </a:solidFill>
              </a:rPr>
              <a:t>общественная система всегда была и остается в первом приближении биполярной, что проявляется в ее структуре-инварианте …  </a:t>
            </a:r>
            <a:r>
              <a:rPr lang="ru-RU" sz="1800" i="1" dirty="0" err="1">
                <a:solidFill>
                  <a:srgbClr val="0070C0"/>
                </a:solidFill>
              </a:rPr>
              <a:t>однополюсность</a:t>
            </a:r>
            <a:r>
              <a:rPr lang="ru-RU" sz="1800" i="1" dirty="0">
                <a:solidFill>
                  <a:srgbClr val="0070C0"/>
                </a:solidFill>
              </a:rPr>
              <a:t> вообще противоречит законам природы. Мир просто обречён быть биполярным, ибо полюса  должны дополнять друг друга в рамках единства противоположностей </a:t>
            </a:r>
            <a:r>
              <a:rPr lang="ru-RU" sz="1600" dirty="0">
                <a:solidFill>
                  <a:srgbClr val="0070C0"/>
                </a:solidFill>
              </a:rPr>
              <a:t>(Тихомиров, 1997: 54–55).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C7A1D-68C3-2F77-5A83-936DCB8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3926E-6C6D-45E9-8436-A42E15FBD09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488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CEF9A-E758-4F99-CE32-76DCE5A2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3568228"/>
          </a:xfrm>
        </p:spPr>
        <p:txBody>
          <a:bodyPr/>
          <a:lstStyle/>
          <a:p>
            <a:r>
              <a:rPr lang="ru-RU" sz="4400" b="1" dirty="0">
                <a:solidFill>
                  <a:srgbClr val="004C86"/>
                </a:solidFill>
              </a:rPr>
              <a:t>6. Биполярность как реальность нового мирового порядка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6D605-DEDA-0F5C-BBA7-353BFB605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D5BCC-4ED6-62A3-2289-B6DD2C1E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941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через создание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как динамическое (напряженное) равновесие, предотвращающая конфликты,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институционализируется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путем создания  равномощных симметричных коалиций.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Примеры: история войн в Европе, стихающих в периоды «уравновешивания» сил противостоящих коалиций; победа «антигитлеровской коалиции», период «холодной войны»  между СССР и США в условиях ядерного паритета. </a:t>
            </a:r>
            <a:endParaRPr kumimoji="0" lang="en-US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839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2604" y="287759"/>
            <a:ext cx="9227195" cy="946859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Взгляд назад…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293" y="1234618"/>
            <a:ext cx="738368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«…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укреплении и развитии институциональных структур и связей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В конечном счете, именно они становятся вехами так называемого «нового мирового порядка», складывающегося на рубеже XX–XXI веков…На одном полюсе этого порядка концентрируются западные страны с доминированием институтов Y-матрицы... На другом полюсе, включающем группы стран с доминированием Х-матрицы, идут параллельные процессы» 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(Кирдина, 2014: 315-317).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19539-437F-4864-B9E8-975AA0FD405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A03329-1ADD-B296-17E3-08900E96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859">
            <a:off x="137470" y="1327420"/>
            <a:ext cx="2932770" cy="43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" y="42661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501" y="33392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Доли ВВП  стран с доминированием Х-матрицы (серая линия) и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матрицы (черная линия), 18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20-2020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-е гг.          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выборка  стран, производящих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85-90 %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мирового ВВП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11BF00A-447B-2DD8-0334-DCD0D6A73B4C}"/>
              </a:ext>
            </a:extLst>
          </p:cNvPr>
          <p:cNvGraphicFramePr/>
          <p:nvPr/>
        </p:nvGraphicFramePr>
        <p:xfrm>
          <a:off x="1728589" y="1574176"/>
          <a:ext cx="7499538" cy="42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49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Политики о новом мировом порядке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14" y="2149826"/>
            <a:ext cx="10337006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0091"/>
                </a:solidFill>
              </a:rPr>
              <a:t>Североамериканские эксперты полагают, например, что термин распространился с подачи президента США Джорджа Буша, который использовал его в своем послании на совместном заседании Конгресса США 11 сентября 1990 года (</a:t>
            </a:r>
            <a:r>
              <a:rPr lang="ru-RU" sz="2800" dirty="0" err="1">
                <a:solidFill>
                  <a:srgbClr val="000091"/>
                </a:solidFill>
              </a:rPr>
              <a:t>Kessler</a:t>
            </a:r>
            <a:r>
              <a:rPr lang="ru-RU" sz="2800" dirty="0">
                <a:solidFill>
                  <a:srgbClr val="000091"/>
                </a:solidFill>
              </a:rPr>
              <a:t>, 1997). </a:t>
            </a:r>
          </a:p>
          <a:p>
            <a:r>
              <a:rPr lang="ru-RU" sz="2800" dirty="0">
                <a:solidFill>
                  <a:srgbClr val="000091"/>
                </a:solidFill>
              </a:rPr>
              <a:t>Разные политические деятели употребляли термин «Новый мировой порядок» до и после. </a:t>
            </a:r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002580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международных биполярных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Основу первой составляют организации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НАТО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(1949) 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Евросоюз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(1993). Это  «западная коалиция», или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Y-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коалиция.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Стержнем второй коалиции являются организации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СНГ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(1991),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ШОС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(1996, до 2001 – «Шанхайская пятерка») 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БРИКС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(2006). Это «незападная коалиция», или Х-коалиция. 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3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Not a new hegemony, but </a:t>
            </a:r>
            <a:r>
              <a:rPr lang="en-US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bipolarisation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?</a:t>
            </a:r>
            <a:b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en-US" altLang="ru-RU" sz="3600" dirty="0">
                <a:solidFill>
                  <a:srgbClr val="004C86"/>
                </a:solidFill>
                <a:latin typeface="Myriad Pro" panose="020B0503030403020204" pitchFamily="34" charset="0"/>
              </a:rPr>
              <a:t>(bipolar model not  the </a:t>
            </a:r>
            <a:r>
              <a:rPr lang="en-US" altLang="ru-RU" sz="3600" dirty="0" err="1">
                <a:solidFill>
                  <a:srgbClr val="004C86"/>
                </a:solidFill>
                <a:latin typeface="Myriad Pro" panose="020B0503030403020204" pitchFamily="34" charset="0"/>
              </a:rPr>
              <a:t>centre</a:t>
            </a:r>
            <a:r>
              <a:rPr lang="en-US" altLang="ru-RU" sz="3600" dirty="0">
                <a:solidFill>
                  <a:srgbClr val="004C86"/>
                </a:solidFill>
                <a:latin typeface="Myriad Pro" panose="020B0503030403020204" pitchFamily="34" charset="0"/>
              </a:rPr>
              <a:t>-periphery model) </a:t>
            </a:r>
            <a:endParaRPr lang="ru-RU" altLang="ru-RU" sz="36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75" y="1234660"/>
            <a:ext cx="10088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E1BCD-8EAE-957C-B99D-ACBC22F2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103" y="1931090"/>
            <a:ext cx="5499069" cy="373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5859A-D28B-7C47-4FAD-6BC281E70CE0}"/>
              </a:ext>
            </a:extLst>
          </p:cNvPr>
          <p:cNvSpPr txBox="1"/>
          <p:nvPr/>
        </p:nvSpPr>
        <p:spPr>
          <a:xfrm>
            <a:off x="2803333" y="5745754"/>
            <a:ext cx="599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https://www.ipis.ir/en/subjectview/725202/new-world-order-signs-and-requirements</a:t>
            </a:r>
          </a:p>
        </p:txBody>
      </p:sp>
    </p:spTree>
    <p:extLst>
      <p:ext uri="{BB962C8B-B14F-4D97-AF65-F5344CB8AC3E}">
        <p14:creationId xmlns:p14="http://schemas.microsoft.com/office/powerpoint/2010/main" val="919159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" y="128587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327" y="422042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Core of  the Western coalition:                                                      NATO and the European Union, 2001–202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E8BB69-735F-F9E8-0554-1AB0EB854E06}"/>
              </a:ext>
            </a:extLst>
          </p:cNvPr>
          <p:cNvGraphicFramePr>
            <a:graphicFrameLocks noGrp="1"/>
          </p:cNvGraphicFramePr>
          <p:nvPr/>
        </p:nvGraphicFramePr>
        <p:xfrm>
          <a:off x="2016621" y="2032411"/>
          <a:ext cx="7488831" cy="2863453"/>
        </p:xfrm>
        <a:graphic>
          <a:graphicData uri="http://schemas.openxmlformats.org/drawingml/2006/table">
            <a:tbl>
              <a:tblPr firstRow="1" firstCol="1" bandRow="1"/>
              <a:tblGrid>
                <a:gridCol w="1188877">
                  <a:extLst>
                    <a:ext uri="{9D8B030D-6E8A-4147-A177-3AD203B41FA5}">
                      <a16:colId xmlns:a16="http://schemas.microsoft.com/office/drawing/2014/main" val="3194889647"/>
                    </a:ext>
                  </a:extLst>
                </a:gridCol>
                <a:gridCol w="2699555">
                  <a:extLst>
                    <a:ext uri="{9D8B030D-6E8A-4147-A177-3AD203B41FA5}">
                      <a16:colId xmlns:a16="http://schemas.microsoft.com/office/drawing/2014/main" val="2437557808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4030972069"/>
                    </a:ext>
                  </a:extLst>
                </a:gridCol>
              </a:tblGrid>
              <a:tr h="225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9166"/>
                  </a:ext>
                </a:extLst>
              </a:tr>
              <a:tr h="72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NATO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11557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Union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0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(including overlaps)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    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(+ 9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093513"/>
                  </a:ext>
                </a:extLst>
              </a:tr>
            </a:tbl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4573FA9-D808-73F4-2B69-EFB9C0B71D25}"/>
              </a:ext>
            </a:extLst>
          </p:cNvPr>
          <p:cNvSpPr/>
          <p:nvPr/>
        </p:nvSpPr>
        <p:spPr>
          <a:xfrm rot="16200000">
            <a:off x="7546502" y="3883355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444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15"/>
            <a:ext cx="11522075" cy="63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core of the Non-Western coalition:                                              the SCO, BRICS+ and CIS, 2001-202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DDDFB6D-5F47-3219-E41D-B90A127852DE}"/>
              </a:ext>
            </a:extLst>
          </p:cNvPr>
          <p:cNvGraphicFramePr>
            <a:graphicFrameLocks noGrp="1"/>
          </p:cNvGraphicFramePr>
          <p:nvPr/>
        </p:nvGraphicFramePr>
        <p:xfrm>
          <a:off x="1512565" y="1704180"/>
          <a:ext cx="8753437" cy="4254228"/>
        </p:xfrm>
        <a:graphic>
          <a:graphicData uri="http://schemas.openxmlformats.org/drawingml/2006/table">
            <a:tbl>
              <a:tblPr firstRow="1" firstCol="1" bandRow="1"/>
              <a:tblGrid>
                <a:gridCol w="1829772">
                  <a:extLst>
                    <a:ext uri="{9D8B030D-6E8A-4147-A177-3AD203B41FA5}">
                      <a16:colId xmlns:a16="http://schemas.microsoft.com/office/drawing/2014/main" val="4001652383"/>
                    </a:ext>
                  </a:extLst>
                </a:gridCol>
                <a:gridCol w="3256472">
                  <a:extLst>
                    <a:ext uri="{9D8B030D-6E8A-4147-A177-3AD203B41FA5}">
                      <a16:colId xmlns:a16="http://schemas.microsoft.com/office/drawing/2014/main" val="3737654887"/>
                    </a:ext>
                  </a:extLst>
                </a:gridCol>
                <a:gridCol w="3667193">
                  <a:extLst>
                    <a:ext uri="{9D8B030D-6E8A-4147-A177-3AD203B41FA5}">
                      <a16:colId xmlns:a16="http://schemas.microsoft.com/office/drawing/2014/main" val="692163894"/>
                    </a:ext>
                  </a:extLst>
                </a:gridCol>
              </a:tblGrid>
              <a:tr h="490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776857"/>
                  </a:ext>
                </a:extLst>
              </a:tr>
              <a:tr h="1059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Shanghai Cooperation Organization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(incl. members, observers and dialogue partners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22528"/>
                  </a:ext>
                </a:extLst>
              </a:tr>
              <a:tr h="48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BRICS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193302"/>
                  </a:ext>
                </a:extLst>
              </a:tr>
              <a:tr h="75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Commonwealth of Independent States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837524"/>
                  </a:ext>
                </a:extLst>
              </a:tr>
              <a:tr h="62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                        (including overlaps)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(+ 23 applications)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379489"/>
                  </a:ext>
                </a:extLst>
              </a:tr>
            </a:tbl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6ACE6992-0396-CDAF-B3F7-169BC6C193AA}"/>
              </a:ext>
            </a:extLst>
          </p:cNvPr>
          <p:cNvSpPr/>
          <p:nvPr/>
        </p:nvSpPr>
        <p:spPr>
          <a:xfrm rot="16200000">
            <a:off x="8264284" y="4983014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950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Кристаллизация Х-коалиции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94" y="1360309"/>
            <a:ext cx="1009015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Общность повестки стран Х-коалиции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была зафиксирована в 2020 г., когда впервые в качестве международного форума был апробирован формат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ШОС+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в котором участвовали страны ШОС, СНГ и БРИКС 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Этот процесс продолжается: 16 сентября 2022 г. в г. Самарканд (Узбекистан) состоялось заседание «ШОС в расширенном масштабе» (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Россия, Индия, Казахстан, Киргизия, Китай, Пакистан, Таджикистан, Узбекистан, Белоруссия, Иран, Монголия,  Азербайджан, Туркменистан, Турция).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22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Динамика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7" y="1492970"/>
            <a:ext cx="1061080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Y-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коалиция –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36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 (начала формироваться на 40 лет раньше), пределы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расширения исчерпываются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рост замедлился.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Х-коалиция –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32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страны, но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динамичный рост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 «стоит  очередь» на присоединение (+ 23).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Несмотря на различия по конкретным параметрам (территория, население, объем производства, национальное богатство, военный потенциал, технологии, медийная сила  и др.), в целом коалиции уже сопоставимы по суммарной мощи; при этом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роль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 Х-коалиции растет.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Что это может означать?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812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167"/>
            <a:ext cx="11522075" cy="65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4000" b="1" dirty="0">
                <a:solidFill>
                  <a:srgbClr val="004C86"/>
                </a:solidFill>
                <a:latin typeface="Myriad Pro" panose="020B0503030403020204" pitchFamily="34" charset="0"/>
              </a:rPr>
              <a:t>New leaders are not from the West</a:t>
            </a:r>
            <a:endParaRPr lang="ru-RU" altLang="ru-RU" sz="40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3" y="1751134"/>
            <a:ext cx="102251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Previously, the change of leading countries  of world order took place within the group of Western countries of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capitalist world system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	- in the 17th–18th centuries Holland was such a leader,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	- in the 19th century it was Great Britain,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	- in the 20th century  - the US.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However, now in the 21st century there is a rise of non-Western countries: </a:t>
            </a: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2024 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Top-5</a:t>
            </a:r>
            <a:r>
              <a:rPr kumimoji="0" lang="en-US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GDP PPS: 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China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US,  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India, Russia, 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Japan.</a:t>
            </a:r>
            <a:endParaRPr kumimoji="0" lang="ru-RU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70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20"/>
            <a:ext cx="11522075" cy="65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4000" b="1" dirty="0">
                <a:solidFill>
                  <a:srgbClr val="004C86"/>
                </a:solidFill>
                <a:latin typeface="Myriad Pro" panose="020B0503030403020204" pitchFamily="34" charset="0"/>
              </a:rPr>
              <a:t>New leaders = new rules?</a:t>
            </a:r>
            <a:endParaRPr lang="ru-RU" altLang="ru-RU" sz="40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05" y="1751134"/>
            <a:ext cx="1059286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New leaders, although continuing to interact with the capitalist world-system, are beginning to change the “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rules of the global game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” based on their values ​​and are promoting the transformation of supranational structures. 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New leaders of world majority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declare symmetrical mutually beneficial relations taking into account the interests of the parties, mutual security and respect for the values ​​of the parties.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58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новой модели международного взаимодействия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69" y="1685141"/>
            <a:ext cx="105838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Уважение интересов, ценностей и политических приоритетов взаимодействующих стран.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Ориентация на взаимовыгодные формы сотрудничества.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Равноправие, отказ от обусловленности сделок, отсутствие диктата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Пример: создание «Сообщества единой судьбы человечества» (КНР, 2012): долгосрочный мир, всеобщая безопасность, совместное процветание, открытость и инклюзивность, чистота и красота.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DDD79-F314-43E9-94AF-7FDB587493A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Ценностные различия в Х- и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-коалициях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434157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Бангкокская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декларация азиатских государств 1993 г.: необходимость рассмотрения прав человека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национальном и региональном контекстах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принцип уважения национального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суверенитета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и невмешательства во внутренние дела (Х-коалиция).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Венская всемирная конференция  1993 г.: «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Универсальный характер прав и свобод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человека не подлежит сомнению» (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-коалиция). 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Академическое сообщество о                                                                      новом мировом порядке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37" y="1973352"/>
            <a:ext cx="1056165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Доклад "Трансформация </a:t>
            </a:r>
            <a:r>
              <a:rPr lang="ru-RU" altLang="ru-RU" sz="23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мирового порядка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: экономика и технология» акад. А.А. Дынкина, президента ИМЭМО РАН им. Е.М. Примакова, Общее собрание РАН, декабрь 2023 г.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XXIII Международная научная конференция «Модернизация России в условиях формирования </a:t>
            </a:r>
            <a:r>
              <a:rPr lang="ru-RU" altLang="ru-RU" sz="23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нового мирового порядка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», ИНИОН РАН, январь 2024 г.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«Создание </a:t>
            </a:r>
            <a:r>
              <a:rPr lang="ru-RU" altLang="ru-RU" sz="23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нового международного валютного порядка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», международный  семинар</a:t>
            </a:r>
            <a:r>
              <a:rPr lang="en-US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НИУ ВШЭ, апрель 2024 г.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«</a:t>
            </a:r>
            <a:r>
              <a:rPr lang="ru-RU" altLang="ru-RU" sz="23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Трансформация мировой экономики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: возможности и риски для России»,  научный доклад ИНП РАН,  июнь 2024 г.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Alicia Giron, China's International Economic Policy </a:t>
            </a:r>
            <a:r>
              <a:rPr lang="en-US" altLang="ru-RU" sz="2300" b="1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in the New World Order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, пленарный доклад на </a:t>
            </a:r>
            <a:r>
              <a:rPr lang="en-US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The 36th Annual EAEPE Conference “Economics in a changing world…”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Bilbao, Spain, 4-6 September 2024</a:t>
            </a:r>
            <a:r>
              <a:rPr lang="ru-RU" altLang="ru-RU" sz="23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</a:rPr>
              <a:t>…</a:t>
            </a:r>
            <a:endParaRPr lang="en-US" altLang="ru-RU" sz="2300" dirty="0">
              <a:solidFill>
                <a:schemeClr val="accent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520423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Пример: чемпионат мира по футболу-2022,  Катар</a:t>
            </a: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19539-437F-4864-B9E8-975AA0FD405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CEBDE-9D1D-ED57-CF41-573920908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40" y="2906008"/>
            <a:ext cx="6624649" cy="33967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5AE47-EAB1-34A7-4B81-996410F37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13" y="1241782"/>
            <a:ext cx="2847975" cy="16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6E85C0-951E-933A-8C85-E36AF1BAC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171" y="1421694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2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62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Economic coherence within coalitions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216619"/>
            <a:ext cx="100885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Draft assessment of the dynamics of economic relations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(mutual trade) within each of the coalitions: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comparison period: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2010-202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 each of the coalitions,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 largest countries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were identified, which account for from 75 to 83% of GDP, PPP produced by all countries of the coalition.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Among them 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Brazil, India, China, Russia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(Non-Western coalition) and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Germany, France, UK, US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(Western coalition).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Data used: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World Bank </a:t>
            </a:r>
            <a:r>
              <a:rPr kumimoji="0" lang="en-US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data.worldbank.org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;  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Trade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tatistics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by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Country /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Region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https://wits.worldbank.org/countrystats.aspx?lang=en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(2010-2020)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and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oec.world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(2021),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export prices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24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" y="-292714"/>
            <a:ext cx="11449669" cy="66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48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Comparative statistics for largest countries of               Non-Western and Western coalitions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6FA3251-E010-6931-DB34-9834AD18062E}"/>
              </a:ext>
            </a:extLst>
          </p:cNvPr>
          <p:cNvGraphicFramePr>
            <a:graphicFrameLocks/>
          </p:cNvGraphicFramePr>
          <p:nvPr/>
        </p:nvGraphicFramePr>
        <p:xfrm>
          <a:off x="399216" y="1674466"/>
          <a:ext cx="496260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1BEA428-4EFC-03D8-2566-E69853D05730}"/>
              </a:ext>
            </a:extLst>
          </p:cNvPr>
          <p:cNvGraphicFramePr>
            <a:graphicFrameLocks/>
          </p:cNvGraphicFramePr>
          <p:nvPr/>
        </p:nvGraphicFramePr>
        <p:xfrm>
          <a:off x="5940747" y="1799927"/>
          <a:ext cx="4822766" cy="419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F62278-14A3-863F-3A4D-B6D1F36A1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14" y="2664023"/>
            <a:ext cx="4962605" cy="2564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20EC50-7B74-9201-0986-4526AEB25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806" y="2881863"/>
            <a:ext cx="4747707" cy="23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1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" y="85767"/>
            <a:ext cx="11522075" cy="63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652" y="289955"/>
            <a:ext cx="9144769" cy="1007963"/>
          </a:xfrm>
        </p:spPr>
        <p:txBody>
          <a:bodyPr/>
          <a:lstStyle/>
          <a:p>
            <a:pPr eaLnBrk="1" hangingPunct="1"/>
            <a:r>
              <a:rPr lang="en-GB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From ‘nearshoring’, ‘reshoring’, and ‘onshoring’ to </a:t>
            </a:r>
            <a:r>
              <a:rPr lang="en-GB" altLang="ru-RU" sz="3600" b="1" dirty="0">
                <a:solidFill>
                  <a:srgbClr val="FF0000"/>
                </a:solidFill>
                <a:latin typeface="Myriad Pro" panose="020B0503030403020204" pitchFamily="34" charset="0"/>
              </a:rPr>
              <a:t>‘friendshoring’</a:t>
            </a:r>
            <a:endParaRPr lang="ru-RU" altLang="ru-RU" sz="3600" b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9" y="1435575"/>
            <a:ext cx="100885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'Friendshoring'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is a growing practice in which economic relationships are focused on countries regarded as political and economic allies.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It happens when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 government pushes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businesses to restructure supply chains, shifting production away from geopolitical rivals to friendly powers. The policy aims to strengthen trade security. It has a cost: when politics rather than profit determines where goods are made, production is likely to be less efficient. But advocates argue that the price is worth paying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 reduce countries’ dependence on  not-friendly powers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5460-B6A6-D1AF-4BF8-81849C983FB5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44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1522075" cy="63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652" y="289955"/>
            <a:ext cx="9144769" cy="1007963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Friendshoring in China as a development of Go Outward strategy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11" y="1439887"/>
            <a:ext cx="10088562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Go Outward policy was adopted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 1997 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at the 15th Congress of the Chinese Communist Party to encourage direct overseas investment, and allowed SOEs to establish their companies abroad.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2011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the SASAC (State-owned Assets Supervision and Administration Commission of the State Council) allowed the establishment of overseas branches for SOEs.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SOEs are the main recipients of state support innovation programs "Made in China 2025", "Chinese Standard 2035" and many others.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SOEs are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actively involved in the formation of a new world order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which is called in China "a community of common destiny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".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5460-B6A6-D1AF-4BF8-81849C983FB5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47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" y="42948"/>
            <a:ext cx="11522075" cy="63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652" y="289955"/>
            <a:ext cx="9144769" cy="1007963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growing role of Chinese SOEs in China and the global world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11" y="1439887"/>
            <a:ext cx="1008856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total capital of firms with some level of state ownership has risen to roughly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68% of total capital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of all firms in the economy in 2017. The share owned by the central government has declined while that of local governments has risen.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Mixed state and private ownership is associated with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higher firm growth, productivity, and profitability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Allen, Cai, Gu, Qian, Zhao, Zhu, Wu, 2022).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SOEs play an increasingly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important role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 today’s global economy (Lin, Lu, Zhang , Zheng, 2020). Since 2020 China has had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largest number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of companies on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Global 500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List (most of them are associated with governments).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5460-B6A6-D1AF-4BF8-81849C983FB5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41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" y="150954"/>
            <a:ext cx="11522075" cy="617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652" y="289955"/>
            <a:ext cx="9144769" cy="1007963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role of Chinese model for the new world order 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9" y="1435575"/>
            <a:ext cx="1051122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For the first time since World War II and the collapse of the socialist system, China has offered an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adequate economic and political alternative to the capitalist market model.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It consists of a combination of market elements and strong state control, and SOEs play a key role in it.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Chinese model is based not on further market </a:t>
            </a:r>
            <a:r>
              <a:rPr kumimoji="0" lang="en-US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liberalisation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which has exhausted itself, but on achieving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technological leadership, cooperation and mutual security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decisions of the Third Plenum of the Central Committee of the Communist Party of China (July, 2024) confirmed the continuation of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market reforms while maintaining the state’s  role in the economy. 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5460-B6A6-D1AF-4BF8-81849C983FB5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417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470748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Dynamics of Russia's foreign trade turnover with the largest countries of the Non-Western and Western coalitions, 2010-2022</a:t>
            </a:r>
            <a:br>
              <a:rPr lang="en-US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endParaRPr lang="ru-RU" altLang="ru-RU" sz="20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*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B87183-7506-664C-D9B6-17223A999F45}"/>
              </a:ext>
            </a:extLst>
          </p:cNvPr>
          <p:cNvGraphicFramePr>
            <a:graphicFrameLocks noGrp="1"/>
          </p:cNvGraphicFramePr>
          <p:nvPr/>
        </p:nvGraphicFramePr>
        <p:xfrm>
          <a:off x="481019" y="2035693"/>
          <a:ext cx="10320578" cy="3693096"/>
        </p:xfrm>
        <a:graphic>
          <a:graphicData uri="http://schemas.openxmlformats.org/drawingml/2006/table">
            <a:tbl>
              <a:tblPr firstRow="1" firstCol="1" bandRow="1"/>
              <a:tblGrid>
                <a:gridCol w="2048585">
                  <a:extLst>
                    <a:ext uri="{9D8B030D-6E8A-4147-A177-3AD203B41FA5}">
                      <a16:colId xmlns:a16="http://schemas.microsoft.com/office/drawing/2014/main" val="3047029791"/>
                    </a:ext>
                  </a:extLst>
                </a:gridCol>
                <a:gridCol w="918045">
                  <a:extLst>
                    <a:ext uri="{9D8B030D-6E8A-4147-A177-3AD203B41FA5}">
                      <a16:colId xmlns:a16="http://schemas.microsoft.com/office/drawing/2014/main" val="3638515368"/>
                    </a:ext>
                  </a:extLst>
                </a:gridCol>
                <a:gridCol w="874832">
                  <a:extLst>
                    <a:ext uri="{9D8B030D-6E8A-4147-A177-3AD203B41FA5}">
                      <a16:colId xmlns:a16="http://schemas.microsoft.com/office/drawing/2014/main" val="1423179494"/>
                    </a:ext>
                  </a:extLst>
                </a:gridCol>
                <a:gridCol w="874832">
                  <a:extLst>
                    <a:ext uri="{9D8B030D-6E8A-4147-A177-3AD203B41FA5}">
                      <a16:colId xmlns:a16="http://schemas.microsoft.com/office/drawing/2014/main" val="4259777450"/>
                    </a:ext>
                  </a:extLst>
                </a:gridCol>
                <a:gridCol w="874832">
                  <a:extLst>
                    <a:ext uri="{9D8B030D-6E8A-4147-A177-3AD203B41FA5}">
                      <a16:colId xmlns:a16="http://schemas.microsoft.com/office/drawing/2014/main" val="1380180901"/>
                    </a:ext>
                  </a:extLst>
                </a:gridCol>
                <a:gridCol w="874832">
                  <a:extLst>
                    <a:ext uri="{9D8B030D-6E8A-4147-A177-3AD203B41FA5}">
                      <a16:colId xmlns:a16="http://schemas.microsoft.com/office/drawing/2014/main" val="1825950810"/>
                    </a:ext>
                  </a:extLst>
                </a:gridCol>
                <a:gridCol w="874832">
                  <a:extLst>
                    <a:ext uri="{9D8B030D-6E8A-4147-A177-3AD203B41FA5}">
                      <a16:colId xmlns:a16="http://schemas.microsoft.com/office/drawing/2014/main" val="2384369065"/>
                    </a:ext>
                  </a:extLst>
                </a:gridCol>
                <a:gridCol w="1030925">
                  <a:extLst>
                    <a:ext uri="{9D8B030D-6E8A-4147-A177-3AD203B41FA5}">
                      <a16:colId xmlns:a16="http://schemas.microsoft.com/office/drawing/2014/main" val="4013884402"/>
                    </a:ext>
                  </a:extLst>
                </a:gridCol>
                <a:gridCol w="1030925">
                  <a:extLst>
                    <a:ext uri="{9D8B030D-6E8A-4147-A177-3AD203B41FA5}">
                      <a16:colId xmlns:a16="http://schemas.microsoft.com/office/drawing/2014/main" val="482965079"/>
                    </a:ext>
                  </a:extLst>
                </a:gridCol>
                <a:gridCol w="917938">
                  <a:extLst>
                    <a:ext uri="{9D8B030D-6E8A-4147-A177-3AD203B41FA5}">
                      <a16:colId xmlns:a16="http://schemas.microsoft.com/office/drawing/2014/main" val="938772555"/>
                    </a:ext>
                  </a:extLst>
                </a:gridCol>
              </a:tblGrid>
              <a:tr h="20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of Russia with: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$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27726"/>
                  </a:ext>
                </a:extLst>
              </a:tr>
              <a:tr h="1005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$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$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</a:t>
                      </a:r>
                      <a:r>
                        <a:rPr lang="ru-R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$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2010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$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2010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966596"/>
                  </a:ext>
                </a:extLst>
              </a:tr>
              <a:tr h="664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Brazil, India, China (Non-Western)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,62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2,33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12556"/>
                  </a:ext>
                </a:extLst>
              </a:tr>
              <a:tr h="1089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Germany, France, UK, US (Western) </a:t>
                      </a:r>
                      <a:endParaRPr lang="ru-RU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2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583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16104E-CC73-B3BC-0502-E32D1586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1BEBC-1718-4072-A771-F9E9D8AAC4E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B04E1-11F7-27D6-C63D-2D1DED5820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441" y="1151855"/>
            <a:ext cx="7036019" cy="45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127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en-US" altLang="ru-RU" dirty="0">
                <a:solidFill>
                  <a:srgbClr val="002060"/>
                </a:solidFill>
              </a:rPr>
              <a:t>6</a:t>
            </a:r>
            <a:r>
              <a:rPr lang="ru-RU" altLang="ru-RU" b="1" dirty="0">
                <a:solidFill>
                  <a:srgbClr val="004C86"/>
                </a:solidFill>
              </a:rPr>
              <a:t>. Выводы и прогноз.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75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83393-6911-4240-F78D-6F094181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4C86"/>
                </a:solidFill>
              </a:rPr>
              <a:t>Количество работ по запросу «</a:t>
            </a:r>
            <a:r>
              <a:rPr lang="ru-RU" sz="2400" b="1" dirty="0" err="1">
                <a:solidFill>
                  <a:srgbClr val="004C86"/>
                </a:solidFill>
              </a:rPr>
              <a:t>new</a:t>
            </a:r>
            <a:r>
              <a:rPr lang="ru-RU" sz="2400" b="1" dirty="0">
                <a:solidFill>
                  <a:srgbClr val="004C86"/>
                </a:solidFill>
              </a:rPr>
              <a:t> </a:t>
            </a:r>
            <a:r>
              <a:rPr lang="ru-RU" sz="2400" b="1" dirty="0" err="1">
                <a:solidFill>
                  <a:srgbClr val="004C86"/>
                </a:solidFill>
              </a:rPr>
              <a:t>world</a:t>
            </a:r>
            <a:r>
              <a:rPr lang="ru-RU" sz="2400" b="1" dirty="0">
                <a:solidFill>
                  <a:srgbClr val="004C86"/>
                </a:solidFill>
              </a:rPr>
              <a:t> </a:t>
            </a:r>
            <a:r>
              <a:rPr lang="ru-RU" sz="2400" b="1" dirty="0" err="1">
                <a:solidFill>
                  <a:srgbClr val="004C86"/>
                </a:solidFill>
              </a:rPr>
              <a:t>order+politics</a:t>
            </a:r>
            <a:r>
              <a:rPr lang="ru-RU" sz="2400" b="1" dirty="0">
                <a:solidFill>
                  <a:srgbClr val="004C86"/>
                </a:solidFill>
              </a:rPr>
              <a:t>», «</a:t>
            </a:r>
            <a:r>
              <a:rPr lang="ru-RU" sz="2400" b="1" dirty="0" err="1">
                <a:solidFill>
                  <a:srgbClr val="004C86"/>
                </a:solidFill>
              </a:rPr>
              <a:t>new</a:t>
            </a:r>
            <a:r>
              <a:rPr lang="ru-RU" sz="2400" b="1" dirty="0">
                <a:solidFill>
                  <a:srgbClr val="004C86"/>
                </a:solidFill>
              </a:rPr>
              <a:t> </a:t>
            </a:r>
            <a:r>
              <a:rPr lang="ru-RU" sz="2400" b="1" dirty="0" err="1">
                <a:solidFill>
                  <a:srgbClr val="004C86"/>
                </a:solidFill>
              </a:rPr>
              <a:t>world</a:t>
            </a:r>
            <a:r>
              <a:rPr lang="ru-RU" sz="2400" b="1" dirty="0">
                <a:solidFill>
                  <a:srgbClr val="004C86"/>
                </a:solidFill>
              </a:rPr>
              <a:t> </a:t>
            </a:r>
            <a:r>
              <a:rPr lang="ru-RU" sz="2400" b="1" dirty="0" err="1">
                <a:solidFill>
                  <a:srgbClr val="004C86"/>
                </a:solidFill>
              </a:rPr>
              <a:t>order+economy</a:t>
            </a:r>
            <a:r>
              <a:rPr lang="ru-RU" sz="2400" b="1" dirty="0">
                <a:solidFill>
                  <a:srgbClr val="004C86"/>
                </a:solidFill>
              </a:rPr>
              <a:t>», «новый мировой </a:t>
            </a:r>
            <a:r>
              <a:rPr lang="ru-RU" sz="2400" b="1" dirty="0" err="1">
                <a:solidFill>
                  <a:srgbClr val="004C86"/>
                </a:solidFill>
              </a:rPr>
              <a:t>порядок+политика</a:t>
            </a:r>
            <a:r>
              <a:rPr lang="ru-RU" sz="2400" b="1" dirty="0">
                <a:solidFill>
                  <a:srgbClr val="004C86"/>
                </a:solidFill>
              </a:rPr>
              <a:t>», «новый мировой </a:t>
            </a:r>
            <a:r>
              <a:rPr lang="ru-RU" sz="2400" b="1" dirty="0" err="1">
                <a:solidFill>
                  <a:srgbClr val="004C86"/>
                </a:solidFill>
              </a:rPr>
              <a:t>порядок+экономика</a:t>
            </a:r>
            <a:r>
              <a:rPr lang="ru-RU" sz="2400" b="1" dirty="0">
                <a:solidFill>
                  <a:srgbClr val="004C86"/>
                </a:solidFill>
              </a:rPr>
              <a:t>», единиц, примерно в среднем за год, данные Google </a:t>
            </a:r>
            <a:r>
              <a:rPr lang="ru-RU" sz="2400" b="1" dirty="0" err="1">
                <a:solidFill>
                  <a:srgbClr val="004C86"/>
                </a:solidFill>
              </a:rPr>
              <a:t>Scholar</a:t>
            </a:r>
            <a:r>
              <a:rPr lang="ru-RU" sz="2400" b="1" dirty="0">
                <a:solidFill>
                  <a:srgbClr val="004C86"/>
                </a:solidFill>
              </a:rPr>
              <a:t>, 1960-2024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7BEB16-0539-F7BB-E688-7C9F51BCC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12472"/>
              </p:ext>
            </p:extLst>
          </p:nvPr>
        </p:nvGraphicFramePr>
        <p:xfrm>
          <a:off x="1440558" y="1943942"/>
          <a:ext cx="8496943" cy="3956795"/>
        </p:xfrm>
        <a:graphic>
          <a:graphicData uri="http://schemas.openxmlformats.org/drawingml/2006/table">
            <a:tbl>
              <a:tblPr firstRow="1" firstCol="1" bandRow="1"/>
              <a:tblGrid>
                <a:gridCol w="2683197">
                  <a:extLst>
                    <a:ext uri="{9D8B030D-6E8A-4147-A177-3AD203B41FA5}">
                      <a16:colId xmlns:a16="http://schemas.microsoft.com/office/drawing/2014/main" val="3436282734"/>
                    </a:ext>
                  </a:extLst>
                </a:gridCol>
                <a:gridCol w="1937612">
                  <a:extLst>
                    <a:ext uri="{9D8B030D-6E8A-4147-A177-3AD203B41FA5}">
                      <a16:colId xmlns:a16="http://schemas.microsoft.com/office/drawing/2014/main" val="4117944985"/>
                    </a:ext>
                  </a:extLst>
                </a:gridCol>
                <a:gridCol w="1937612">
                  <a:extLst>
                    <a:ext uri="{9D8B030D-6E8A-4147-A177-3AD203B41FA5}">
                      <a16:colId xmlns:a16="http://schemas.microsoft.com/office/drawing/2014/main" val="4115171231"/>
                    </a:ext>
                  </a:extLst>
                </a:gridCol>
                <a:gridCol w="1938522">
                  <a:extLst>
                    <a:ext uri="{9D8B030D-6E8A-4147-A177-3AD203B41FA5}">
                      <a16:colId xmlns:a16="http://schemas.microsoft.com/office/drawing/2014/main" val="949076209"/>
                    </a:ext>
                  </a:extLst>
                </a:gridCol>
              </a:tblGrid>
              <a:tr h="40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Запрос</a:t>
                      </a:r>
                      <a:endParaRPr lang="ru-RU" sz="1200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1960-1999</a:t>
                      </a:r>
                      <a:endParaRPr lang="ru-RU" sz="1200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2000-2019</a:t>
                      </a:r>
                      <a:endParaRPr lang="ru-RU" sz="1200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2020-2024</a:t>
                      </a:r>
                      <a:endParaRPr lang="ru-RU" sz="1200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011665"/>
                  </a:ext>
                </a:extLst>
              </a:tr>
              <a:tr h="102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kern="0" dirty="0" err="1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ru-RU" sz="1800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0" dirty="0" err="1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ru-RU" sz="1800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0" dirty="0" err="1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order+politics</a:t>
                      </a:r>
                      <a:r>
                        <a:rPr lang="ru-RU" sz="1800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16 025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28 900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74 000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76568"/>
                  </a:ext>
                </a:extLst>
              </a:tr>
              <a:tr h="84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«new world order+economy»</a:t>
                      </a:r>
                      <a:endParaRPr lang="ru-RU" sz="1800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2400" b="1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5 760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81439"/>
                  </a:ext>
                </a:extLst>
              </a:tr>
              <a:tr h="84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«новый мировой порядок+политика»,</a:t>
                      </a:r>
                      <a:endParaRPr lang="ru-RU" sz="1800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2400" b="1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3 220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864098"/>
                  </a:ext>
                </a:extLst>
              </a:tr>
              <a:tr h="84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«новый мировой порядок+экономика»</a:t>
                      </a:r>
                      <a:endParaRPr lang="ru-RU" sz="1800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2400" b="1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1 155</a:t>
                      </a:r>
                      <a:endParaRPr lang="ru-RU" sz="2400" b="1" kern="10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0" dirty="0">
                          <a:solidFill>
                            <a:srgbClr val="004C8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3 240</a:t>
                      </a:r>
                      <a:endParaRPr lang="ru-RU" sz="2400" b="1" kern="100" dirty="0">
                        <a:solidFill>
                          <a:srgbClr val="004C8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48649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436A41-E60B-A5E2-9640-3D1EF317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867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" y="74244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Выводы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1" y="1088609"/>
            <a:ext cx="1069535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мире происходит глобальная реконфигурация сил, сопровождаемая катастрофическими угрозами.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Глобализация идет на спад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Фукуяма, автор концепции «конца истории» дал  интервью 30 марта 2022 г. (через 30 лет после выхода своей знаменитой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своей книги): «мы переживаем «конец «конца истории»»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Возрастающий тренд суверенизации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 рост барьеров между странами, программы </a:t>
            </a:r>
            <a:r>
              <a:rPr kumimoji="0" lang="ru-RU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решоринга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технологическое, цифровые, культурные и др. суверенитеты.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6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 фрагментация, а </a:t>
            </a:r>
            <a:r>
              <a:rPr lang="ru-RU" altLang="ru-RU" sz="2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биполяризация</a:t>
            </a:r>
            <a:r>
              <a:rPr lang="ru-RU" altLang="ru-RU" sz="2600" b="1" dirty="0">
                <a:solidFill>
                  <a:srgbClr val="002060"/>
                </a:solidFill>
                <a:latin typeface="Myriad Pro" panose="020B0503030403020204" pitchFamily="34" charset="0"/>
              </a:rPr>
              <a:t>: </a:t>
            </a:r>
            <a:r>
              <a:rPr lang="ru-RU" altLang="ru-RU" sz="2600" dirty="0" err="1">
                <a:solidFill>
                  <a:srgbClr val="002060"/>
                </a:solidFill>
                <a:latin typeface="Myriad Pro" panose="020B0503030403020204" pitchFamily="34" charset="0"/>
              </a:rPr>
              <a:t>френдшоринг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, укрепление коалиций. 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Перспективы для России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Усиление Х-коалиции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роли России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ней. </a:t>
            </a:r>
            <a:endParaRPr kumimoji="0" lang="en-US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410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Прогноз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65" y="1223863"/>
            <a:ext cx="1041132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укреплении институциональных структур – коалиций.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 конечном счете, именно они становятся вехами так называемого «нового мирового порядка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 (Киссинджер, 1997),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складывающегося на наших глазах.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Биполярные коалиции позволят преодолеть противоречия разнонаправленных процессов глобализации и суверенизации и спасут мир от катастрофы. 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19539-437F-4864-B9E8-975AA0FD405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01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2400" i="1" dirty="0">
                <a:solidFill>
                  <a:srgbClr val="004C86"/>
                </a:solidFill>
                <a:latin typeface="+mn-lt"/>
              </a:rPr>
              <a:t>Новый </a:t>
            </a:r>
            <a:r>
              <a:rPr lang="ru-RU" altLang="ru-RU" sz="2400" i="1">
                <a:solidFill>
                  <a:srgbClr val="004C86"/>
                </a:solidFill>
                <a:latin typeface="+mn-lt"/>
              </a:rPr>
              <a:t>мировой порядок - </a:t>
            </a:r>
            <a:r>
              <a:rPr lang="ru-RU" altLang="ru-RU" sz="2400" i="1" dirty="0">
                <a:solidFill>
                  <a:srgbClr val="004C86"/>
                </a:solidFill>
                <a:latin typeface="+mn-lt"/>
              </a:rPr>
              <a:t>это реальность.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GB" altLang="ru-RU" sz="3200" dirty="0">
                <a:solidFill>
                  <a:srgbClr val="004C86"/>
                </a:solidFill>
                <a:latin typeface="+mn-lt"/>
              </a:rPr>
              <a:t>kirdina@inecon.ru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solidFill>
                  <a:srgbClr val="004C86"/>
                </a:solidFill>
                <a:latin typeface="+mn-lt"/>
              </a:rPr>
              <a:t>www.k</a:t>
            </a:r>
            <a:r>
              <a:rPr lang="en-GB" altLang="ru-RU" sz="3200" dirty="0">
                <a:solidFill>
                  <a:srgbClr val="004C86"/>
                </a:solidFill>
                <a:latin typeface="+mn-lt"/>
              </a:rPr>
              <a:t>irdina.ru</a:t>
            </a:r>
            <a:br>
              <a:rPr lang="en-GB" altLang="ru-RU" sz="4000" dirty="0">
                <a:latin typeface="+mn-lt"/>
              </a:rPr>
            </a:b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br>
              <a:rPr lang="ru-RU" altLang="ru-RU" sz="4000" dirty="0">
                <a:latin typeface="+mn-lt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36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4ABAB-8045-6EA5-60E9-4E63417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3" y="2970290"/>
            <a:ext cx="2292295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Определение нового мирового порядка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8" y="1498887"/>
            <a:ext cx="10337006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0091"/>
                </a:solidFill>
              </a:rPr>
              <a:t>«Относительно устойчивое и достаточно стабильное, хотя и ограниченное в историческом времени состояние международной системы, характеризующееся господством признаваемых большинством акторов (государственных и негосударственных) правил поведения на международной арене и основанное на </a:t>
            </a:r>
            <a:r>
              <a:rPr lang="ru-RU" sz="2800" b="1" dirty="0">
                <a:solidFill>
                  <a:srgbClr val="000091"/>
                </a:solidFill>
              </a:rPr>
              <a:t>балансе сил и интересов ведущих мировых держав </a:t>
            </a:r>
            <a:r>
              <a:rPr lang="ru-RU" sz="2800" dirty="0">
                <a:solidFill>
                  <a:srgbClr val="000091"/>
                </a:solidFill>
              </a:rPr>
              <a:t>и политических сил» (Никитин,  2018. С. 32-33).  </a:t>
            </a:r>
          </a:p>
          <a:p>
            <a:r>
              <a:rPr lang="ru-RU" sz="2800" dirty="0">
                <a:solidFill>
                  <a:srgbClr val="000091"/>
                </a:solidFill>
              </a:rPr>
              <a:t>Ведущие мировые державы  - это государства с наивысшими показателями «национальной силы».</a:t>
            </a:r>
          </a:p>
          <a:p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12756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Предыдущий «новый мировой порядок»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302028"/>
            <a:ext cx="100901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свое время «новым мировым порядком» был назван итог глобальных изменений в политике и экономике, который проявился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после Второй мировой войны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dirty="0">
                <a:solidFill>
                  <a:srgbClr val="000096"/>
                </a:solidFill>
                <a:latin typeface="Myriad Pro" panose="020B0503030403020204" pitchFamily="34" charset="0"/>
              </a:rPr>
              <a:t>Он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ознаменовался созданием Организации Объединенных Наций и Бреттон-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Вудской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системы, с учреждением Всемирного Банка и Международного Валютного Фонда (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Вятр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2012; </a:t>
            </a:r>
            <a:r>
              <a:rPr kumimoji="0" lang="ru-RU" alt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Amadeo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2020).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dirty="0">
                <a:solidFill>
                  <a:srgbClr val="000096"/>
                </a:solidFill>
                <a:latin typeface="Myriad Pro" panose="020B0503030403020204" pitchFamily="34" charset="0"/>
              </a:rPr>
              <a:t>Его также называли «Ялтинским миром» по итогам  конференции держав-победительниц в феврале 1945 г. и отождествляют с </a:t>
            </a:r>
            <a:r>
              <a:rPr lang="ru-RU" altLang="ru-RU" b="1" dirty="0">
                <a:solidFill>
                  <a:srgbClr val="000096"/>
                </a:solidFill>
                <a:latin typeface="Myriad Pro" panose="020B0503030403020204" pitchFamily="34" charset="0"/>
              </a:rPr>
              <a:t>глобализацией</a:t>
            </a:r>
            <a:r>
              <a:rPr lang="ru-RU" altLang="ru-RU" dirty="0">
                <a:solidFill>
                  <a:srgbClr val="000096"/>
                </a:solidFill>
                <a:latin typeface="Myriad Pro" panose="020B0503030403020204" pitchFamily="34" charset="0"/>
              </a:rPr>
              <a:t>.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7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2</a:t>
            </a:r>
            <a:r>
              <a:rPr lang="ru-RU" altLang="ru-RU" b="1" dirty="0">
                <a:solidFill>
                  <a:srgbClr val="004C86"/>
                </a:solidFill>
              </a:rPr>
              <a:t>. Глобализация ≠ интернационализация.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12975</TotalTime>
  <Words>4567</Words>
  <Application>Microsoft Office PowerPoint</Application>
  <PresentationFormat>Произвольный</PresentationFormat>
  <Paragraphs>445</Paragraphs>
  <Slides>62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Arial Nova Light</vt:lpstr>
      <vt:lpstr>Calibri</vt:lpstr>
      <vt:lpstr>Myriad Pro</vt:lpstr>
      <vt:lpstr>Myriad Pro Light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 1. Новый мировой порядок - от конспирологии и политики до академических исследований</vt:lpstr>
      <vt:lpstr>Конспирологический подход</vt:lpstr>
      <vt:lpstr>Политики о новом мировом порядке</vt:lpstr>
      <vt:lpstr>Академическое сообщество о                                                                      новом мировом порядке</vt:lpstr>
      <vt:lpstr>Количество работ по запросу «new world order+politics», «new world order+economy», «новый мировой порядок+политика», «новый мировой порядок+экономика», единиц, примерно в среднем за год, данные Google Scholar, 1960-2024</vt:lpstr>
      <vt:lpstr>Определение нового мирового порядка</vt:lpstr>
      <vt:lpstr>Предыдущий «новый мировой порядок»</vt:lpstr>
      <vt:lpstr> 2. Глобализация ≠ интернационализация.</vt:lpstr>
      <vt:lpstr>Интернационализация – вечный процесс</vt:lpstr>
      <vt:lpstr>Глобализация – современный «идеологически нагруженный» процесс</vt:lpstr>
      <vt:lpstr>От теорий модернизации – к теориям  глобализации</vt:lpstr>
      <vt:lpstr>Теории глобализации</vt:lpstr>
      <vt:lpstr>Теории глобализации  как легитимация идеологического влияния</vt:lpstr>
      <vt:lpstr> 3. Суверенизация: определение и основные тренды.  </vt:lpstr>
      <vt:lpstr>Суверенизация: определение</vt:lpstr>
      <vt:lpstr>Тренды суверенизации</vt:lpstr>
      <vt:lpstr>Экономические индикаторы усиления суверенизации</vt:lpstr>
      <vt:lpstr>Сферы суверенизации</vt:lpstr>
      <vt:lpstr> 4. Нарастание конфликтной ситуации: суверенизация versus глобализация.</vt:lpstr>
      <vt:lpstr>Разнонаправленность процессов глобализации и суверенизации</vt:lpstr>
      <vt:lpstr>Ослабление гегемона – лидера глобализации: доли США и Китая в мировом ВВП, XXI в.</vt:lpstr>
      <vt:lpstr>Экономические индикаторы ослабления глобализации</vt:lpstr>
      <vt:lpstr>Презентация PowerPoint</vt:lpstr>
      <vt:lpstr> The outgoing world order</vt:lpstr>
      <vt:lpstr>The clash of two trends</vt:lpstr>
      <vt:lpstr> 5. О возможных моделях нового мирового порядка</vt:lpstr>
      <vt:lpstr>  ?  </vt:lpstr>
      <vt:lpstr>Мир без полюсов=сеть?</vt:lpstr>
      <vt:lpstr>Однополярность?</vt:lpstr>
      <vt:lpstr>Исторический приговор однополярности</vt:lpstr>
      <vt:lpstr>Многополярность?</vt:lpstr>
      <vt:lpstr>Многополярность неустойчива </vt:lpstr>
      <vt:lpstr>Биполярность?</vt:lpstr>
      <vt:lpstr>Презентация PowerPoint</vt:lpstr>
      <vt:lpstr>6. Биполярность как реальность нового мирового порядка</vt:lpstr>
      <vt:lpstr>Биполярность через создание коалиций</vt:lpstr>
      <vt:lpstr>Взгляд назад…</vt:lpstr>
      <vt:lpstr>Доли ВВП  стран с доминированием Х-матрицы (серая линия) и Y-матрицы (черная линия), 1820-2020-е гг.            (выборка  стран, производящих  85-90 % мирового ВВП)</vt:lpstr>
      <vt:lpstr>Становление международных биполярных коалиций</vt:lpstr>
      <vt:lpstr>Not a new hegemony, but bipolarisation? (bipolar model not  the centre-periphery model) </vt:lpstr>
      <vt:lpstr>Core of  the Western coalition:                                                      NATO and the European Union, 2001–2024</vt:lpstr>
      <vt:lpstr>The core of the Non-Western coalition:                                              the SCO, BRICS+ and CIS, 2001-2024</vt:lpstr>
      <vt:lpstr>Кристаллизация Х-коалиции</vt:lpstr>
      <vt:lpstr>Динамика коалиций</vt:lpstr>
      <vt:lpstr>New leaders are not from the West</vt:lpstr>
      <vt:lpstr>New leaders = new rules?</vt:lpstr>
      <vt:lpstr>Становление новой модели международного взаимодействия </vt:lpstr>
      <vt:lpstr>Ценностные различия в Х- и Y-коалициях</vt:lpstr>
      <vt:lpstr>Пример: чемпионат мира по футболу-2022,  Катар</vt:lpstr>
      <vt:lpstr>Economic coherence within coalitions</vt:lpstr>
      <vt:lpstr>Comparative statistics for largest countries of               Non-Western and Western coalitions</vt:lpstr>
      <vt:lpstr>From ‘nearshoring’, ‘reshoring’, and ‘onshoring’ to ‘friendshoring’</vt:lpstr>
      <vt:lpstr>Friendshoring in China as a development of Go Outward strategy</vt:lpstr>
      <vt:lpstr>The growing role of Chinese SOEs in China and the global world</vt:lpstr>
      <vt:lpstr>The role of Chinese model for the new world order </vt:lpstr>
      <vt:lpstr>Dynamics of Russia's foreign trade turnover with the largest countries of the Non-Western and Western coalitions, 2010-2022 </vt:lpstr>
      <vt:lpstr>Презентация PowerPoint</vt:lpstr>
      <vt:lpstr> 6. Выводы и прогноз.</vt:lpstr>
      <vt:lpstr>Выводы</vt:lpstr>
      <vt:lpstr>Прогноз</vt:lpstr>
      <vt:lpstr>  Новый мировой порядок - это реальность.  Светлана Георгиевна Кирдина-Чэндлер kirdina@inecon.ru www.kirdina.ru      Спасибо за внимание! 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216</cp:revision>
  <dcterms:created xsi:type="dcterms:W3CDTF">2021-12-07T13:39:17Z</dcterms:created>
  <dcterms:modified xsi:type="dcterms:W3CDTF">2024-10-03T03:00:03Z</dcterms:modified>
</cp:coreProperties>
</file>