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3" r:id="rId5"/>
    <p:sldId id="268" r:id="rId6"/>
    <p:sldId id="264" r:id="rId7"/>
    <p:sldId id="267" r:id="rId8"/>
    <p:sldId id="269" r:id="rId9"/>
    <p:sldId id="272" r:id="rId10"/>
    <p:sldId id="270" r:id="rId11"/>
    <p:sldId id="262" r:id="rId12"/>
    <p:sldId id="271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566561-E718-4145-9FD8-FFDAEF9C45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6182A2F-447F-4BF6-8BC9-ED9E62462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D3A6749-6B32-402A-9FEC-369512C6B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A8DEA-4E29-449A-8085-CDBC627FEF3D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35C0817-E230-41D5-893A-99EE5D80C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11432E2-C28B-42D5-AAF9-691E179D3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38C15-E092-4A82-A3F7-2CBC15911E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3374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9E91E7-4125-4E04-BFAE-B33079FFA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26307F4-53E0-45FE-BE11-E883709DC2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7E88ECA-ECE3-4FB8-B409-A63C0C16E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A8DEA-4E29-449A-8085-CDBC627FEF3D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2D2AB62-D153-47B2-BDDA-ED152EB5C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F224318-93CC-42F1-B0DD-F40E723DD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38C15-E092-4A82-A3F7-2CBC15911E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9444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7551FC8-A7D3-4AD7-A1F2-F67B7FC4ED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5B50687-4EAD-46C5-8134-D97E00EF3D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10020BD-DF10-460C-B74D-280732672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A8DEA-4E29-449A-8085-CDBC627FEF3D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407DF8E-2661-407A-97AE-EBEA4B0AD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206F79D-76C4-4E52-B9E1-638B8B516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38C15-E092-4A82-A3F7-2CBC15911E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1794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C744A1-F47D-4CBC-A661-12EC4CE89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734823E-5EFE-40DA-9C2D-1D03F1B7A9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B555C09-D46F-4EC6-8B07-4825C3DB1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A8DEA-4E29-449A-8085-CDBC627FEF3D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53DB5D8-C7E8-43DF-B414-AF0C11F81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779FAA7-7E94-454C-BCD8-6DD2DE7A8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38C15-E092-4A82-A3F7-2CBC15911E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6893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1EE901-07A8-427B-9395-7982E7AF5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EE735C5-90ED-41F0-B1AC-A099D93C12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FA29857-E53A-47CB-B4F0-1DBACC21C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A8DEA-4E29-449A-8085-CDBC627FEF3D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7A00AB2-C34D-492E-8DC0-33B819F9A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FD30C79-704F-4565-8AFA-F796ECE2C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38C15-E092-4A82-A3F7-2CBC15911E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3611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0FC678-6740-48ED-A41D-9A611DCB8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BA1604D-EA55-468B-A8F3-81D5383264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F46588D-6238-4350-99B7-6C8102E990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3CFC32F-078B-4018-B6DD-096F038796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A8DEA-4E29-449A-8085-CDBC627FEF3D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D5D21D1-AEBB-429E-B175-2F456FC6C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02BE46F-7362-46B6-A11A-A3DE607EA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38C15-E092-4A82-A3F7-2CBC15911E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0172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1E31BC-7F33-47FD-A86A-9ADE99D24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F92E795-CE6E-4E3B-ACA4-2120638C23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3CD0362-B4B2-4171-8A81-C7569278A2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C11F2E2-5E95-4C8A-A5FB-A779A86E18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7D5B386-78F1-4647-BCC7-B06711D0B9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2BD98D5C-828F-4124-94B6-D28507657D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A8DEA-4E29-449A-8085-CDBC627FEF3D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466135B4-CCAF-44C2-8089-706D97861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2D0AC10-F743-4FB4-A68F-658A37E66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38C15-E092-4A82-A3F7-2CBC15911E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9355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4F4679-20A9-4A10-B455-6B631925E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321A310-19D1-4736-9E15-EE1A932E7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A8DEA-4E29-449A-8085-CDBC627FEF3D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C3C20A7-B58F-4989-8147-6F76525D8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0A76D74-80E8-4BC3-BABC-0C83A27E0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38C15-E092-4A82-A3F7-2CBC15911E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039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E5F8129-5533-4561-A7F3-BD239D9EE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A8DEA-4E29-449A-8085-CDBC627FEF3D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23E8A11-F692-49B2-A608-0572483C1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69FB135-1E56-4CB1-9929-52B645697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38C15-E092-4A82-A3F7-2CBC15911E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0284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C0D33D-3D9A-4D9C-B7BF-2758FE1F52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C29133E-57CA-4224-B168-281B234320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50CA152-CF20-452B-86F5-3A4688E29A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2B5C682-25BC-402B-A23B-E30620ABE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A8DEA-4E29-449A-8085-CDBC627FEF3D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1FA10B7-8E85-4663-9BDC-32BC21EDF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BE4D8E4-E3D1-4BEC-A966-F85EC283D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38C15-E092-4A82-A3F7-2CBC15911E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1998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9FBF45-9675-4836-913E-244A2E8A3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D7169DD-1AE1-4200-BDCB-4E004AE6C4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66DF61C-CB1C-4EF0-B0FB-945EFE1E1D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B358C64-68D0-413A-988D-8BE7029CF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A8DEA-4E29-449A-8085-CDBC627FEF3D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EAE1FCD-356C-4C55-A821-1371E6D52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9BDEDA0-086C-4B59-8409-666E8A755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38C15-E092-4A82-A3F7-2CBC15911E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0934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B30DAC-97E0-4B33-9F02-C6AE2FA798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459A2DA-2780-48A4-BCD7-4699E34FF7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98DDE2E-2E32-42BC-A3BA-029B927299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7A8DEA-4E29-449A-8085-CDBC627FEF3D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4CE4949-7CE5-4B98-8F63-FF45DDBF53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4070C91-C0DC-496B-9689-B227B1F2F0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38C15-E092-4A82-A3F7-2CBC15911E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2664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kirdina@bk.r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C536E3-2B93-46A1-B315-686336840D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00199"/>
            <a:ext cx="9144000" cy="2758441"/>
          </a:xfrm>
        </p:spPr>
        <p:txBody>
          <a:bodyPr>
            <a:normAutofit fontScale="90000"/>
          </a:bodyPr>
          <a:lstStyle/>
          <a:p>
            <a:r>
              <a:rPr lang="ru-RU" dirty="0"/>
              <a:t> </a:t>
            </a: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r>
              <a:rPr lang="ru-RU" b="1" dirty="0" err="1"/>
              <a:t>Мезоэкономика</a:t>
            </a:r>
            <a:r>
              <a:rPr lang="ru-RU" b="1" dirty="0"/>
              <a:t> и </a:t>
            </a:r>
            <a:br>
              <a:rPr lang="ru-RU" b="1" dirty="0"/>
            </a:br>
            <a:r>
              <a:rPr lang="ru-RU" b="1" dirty="0"/>
              <a:t>экономика сложности: принцип </a:t>
            </a:r>
            <a:r>
              <a:rPr lang="ru-RU" b="1" dirty="0" err="1"/>
              <a:t>диссимметрии</a:t>
            </a:r>
            <a:r>
              <a:rPr lang="ru-RU" b="1" dirty="0"/>
              <a:t> Кюри и «коридоры эволюции». 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D048698-2961-4693-AA86-263576923B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52880" y="4429920"/>
            <a:ext cx="9144000" cy="1655762"/>
          </a:xfrm>
        </p:spPr>
        <p:txBody>
          <a:bodyPr>
            <a:normAutofit lnSpcReduction="10000"/>
          </a:bodyPr>
          <a:lstStyle/>
          <a:p>
            <a:endParaRPr lang="ru-RU" dirty="0"/>
          </a:p>
          <a:p>
            <a:r>
              <a:rPr lang="ru-RU" dirty="0"/>
              <a:t>Кирдина-Чэндлер Светлана Георгиевна, </a:t>
            </a:r>
          </a:p>
          <a:p>
            <a:r>
              <a:rPr lang="ru-RU" dirty="0" err="1"/>
              <a:t>д.с.н</a:t>
            </a:r>
            <a:r>
              <a:rPr lang="ru-RU" dirty="0"/>
              <a:t>., Институт экономики РАН</a:t>
            </a:r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14685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76A6F9-B104-4F67-86B2-1FB522B40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Принцип Кюри в экономическом анализе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430400-1825-4E0E-8C85-E0ACB58B0C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Принцип симметрии-</a:t>
            </a:r>
            <a:r>
              <a:rPr lang="ru-RU" dirty="0" err="1"/>
              <a:t>диссимметрии</a:t>
            </a:r>
            <a:r>
              <a:rPr lang="ru-RU" dirty="0"/>
              <a:t> Кюри, примененный в полном объеме (не по И. Пригожину) накладывает теоретически обоснованные ограничения на степень возрастания  (или уменьшения) сложности новых диссипативных структур в процессе эволюции экономической системы.</a:t>
            </a:r>
            <a:r>
              <a:rPr lang="en-US" dirty="0"/>
              <a:t> </a:t>
            </a:r>
            <a:endParaRPr lang="ru-RU" dirty="0"/>
          </a:p>
          <a:p>
            <a:r>
              <a:rPr lang="ru-RU" dirty="0"/>
              <a:t>Он дает потенциальную возможность прогнозировать границы «коридора» экономической эволюции, ограничивая как «сверху», так и «снизу» степень сложности возникающих  структур. </a:t>
            </a:r>
          </a:p>
          <a:p>
            <a:r>
              <a:rPr lang="ru-RU" dirty="0"/>
              <a:t>Объективное наличие такого «коридора» с  количественно определяемыми границами означает, на наш взгляд, сохранение качественных характеристик системы, изменяющихся лишь в определенном диапазоне (в нашем случае -  устойчивое доминирование институциональной матрицы  Х- или </a:t>
            </a:r>
            <a:r>
              <a:rPr lang="en-US" dirty="0"/>
              <a:t>Y-</a:t>
            </a:r>
            <a:r>
              <a:rPr lang="ru-RU" dirty="0"/>
              <a:t>типа).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39768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134672-FD1C-4A99-8805-54DDD915A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Литература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CB22640-2F04-46A3-8D6A-06EF77E75F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Arthur W. B. 2013. Complexity and the economy: a different framework for economic thought. SFI Working Paper: 2013-04-012.</a:t>
            </a:r>
          </a:p>
          <a:p>
            <a:pPr marL="0" indent="0">
              <a:buNone/>
            </a:pPr>
            <a:r>
              <a:rPr lang="ru-RU" dirty="0"/>
              <a:t>Кирдина-Чэндлер С.Г., Маевский В.И. 2017. Методологические вопросы анализа мезоуровня в экономике. </a:t>
            </a:r>
            <a:r>
              <a:rPr lang="en-US" dirty="0"/>
              <a:t>// Journal of Institutional Studies. </a:t>
            </a:r>
            <a:r>
              <a:rPr lang="en-US" dirty="0" err="1"/>
              <a:t>Том</a:t>
            </a:r>
            <a:r>
              <a:rPr lang="en-US" dirty="0"/>
              <a:t> 9. № 3. С. 7-23.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Кравченко Н.С. 1998.  Принцип Кюри как регулирующий механизм эволюции в </a:t>
            </a:r>
            <a:r>
              <a:rPr lang="ru-RU" dirty="0" err="1"/>
              <a:t>бифуркационных</a:t>
            </a:r>
            <a:r>
              <a:rPr lang="ru-RU" dirty="0"/>
              <a:t> процессах (на примере геологических систем). // Философия науки, № 1(4).</a:t>
            </a:r>
          </a:p>
          <a:p>
            <a:pPr marL="0" indent="0">
              <a:buNone/>
            </a:pPr>
            <a:r>
              <a:rPr lang="ru-RU" dirty="0" err="1"/>
              <a:t>Элснер</a:t>
            </a:r>
            <a:r>
              <a:rPr lang="ru-RU" dirty="0"/>
              <a:t> В. </a:t>
            </a:r>
            <a:r>
              <a:rPr lang="ru-RU"/>
              <a:t>2018. Экономика </a:t>
            </a:r>
            <a:r>
              <a:rPr lang="ru-RU" dirty="0"/>
              <a:t>сложности в гетеродоксальной перспективе:  теория и политика. В сб. </a:t>
            </a:r>
            <a:r>
              <a:rPr lang="ru-RU" dirty="0" err="1"/>
              <a:t>Гетеродоксия</a:t>
            </a:r>
            <a:r>
              <a:rPr lang="ru-RU" dirty="0"/>
              <a:t> </a:t>
            </a:r>
            <a:r>
              <a:rPr lang="en-US" dirty="0"/>
              <a:t>versus</a:t>
            </a:r>
            <a:r>
              <a:rPr lang="ru-RU" dirty="0"/>
              <a:t> экономический редукционизм: микро-мезо-макро. </a:t>
            </a:r>
            <a:r>
              <a:rPr lang="en-US" dirty="0"/>
              <a:t>XII</a:t>
            </a:r>
            <a:r>
              <a:rPr lang="ru-RU" dirty="0"/>
              <a:t> Пущинский симпозиум по эволюционной экономике.</a:t>
            </a:r>
            <a:r>
              <a:rPr lang="en-US" dirty="0"/>
              <a:t>/</a:t>
            </a:r>
            <a:r>
              <a:rPr lang="ru-RU" dirty="0"/>
              <a:t> Под ред. Маевского В.И., </a:t>
            </a:r>
            <a:r>
              <a:rPr lang="ru-RU" dirty="0" err="1"/>
              <a:t>Кирдиной-Чэндлер</a:t>
            </a:r>
            <a:r>
              <a:rPr lang="ru-RU" dirty="0"/>
              <a:t> С.Г. (в печати)</a:t>
            </a:r>
            <a:r>
              <a:rPr lang="ru-RU" i="1" dirty="0"/>
              <a:t> </a:t>
            </a:r>
          </a:p>
          <a:p>
            <a:pPr marL="0" indent="0">
              <a:buNone/>
            </a:pPr>
            <a:r>
              <a:rPr lang="ru-RU" dirty="0"/>
              <a:t>Юшкин Н.П. Шафрановский И.И., </a:t>
            </a:r>
            <a:r>
              <a:rPr lang="ru-RU" dirty="0" err="1"/>
              <a:t>Янулов</a:t>
            </a:r>
            <a:r>
              <a:rPr lang="ru-RU" dirty="0"/>
              <a:t> К.П. 1987. Законы симметрии в минералогии. – Ленинград: Наука. 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66383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406334-9FAB-405F-A183-E4BD9B069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916D6D8-76D2-4A7D-9837-1E4791CB4F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4000" b="1" dirty="0">
                <a:solidFill>
                  <a:srgbClr val="FF0000"/>
                </a:solidFill>
              </a:rPr>
              <a:t>Спасибо за внимание!</a:t>
            </a:r>
          </a:p>
          <a:p>
            <a:pPr marL="0" indent="0" algn="ctr">
              <a:buNone/>
            </a:pPr>
            <a:endParaRPr lang="ru-RU" b="1" dirty="0"/>
          </a:p>
          <a:p>
            <a:pPr marL="0" indent="0" algn="ctr">
              <a:buNone/>
            </a:pPr>
            <a:r>
              <a:rPr lang="ru-RU" b="1" dirty="0"/>
              <a:t>Кирдина-Чэндлер Светлана Георгиевна</a:t>
            </a:r>
          </a:p>
          <a:p>
            <a:pPr marL="0" indent="0" algn="ctr">
              <a:buNone/>
            </a:pPr>
            <a:r>
              <a:rPr lang="en-US" b="1" dirty="0">
                <a:hlinkClick r:id="rId2"/>
              </a:rPr>
              <a:t>kirdina@bk.ru</a:t>
            </a:r>
            <a:endParaRPr lang="en-US" b="1" dirty="0"/>
          </a:p>
          <a:p>
            <a:pPr marL="0" indent="0" algn="ctr">
              <a:buNone/>
            </a:pPr>
            <a:r>
              <a:rPr lang="en-US" b="1" dirty="0"/>
              <a:t>www.kirdina.ru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734771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5D2B96-DA4B-46B1-8A0D-EA5531B8A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Немного истории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CD10FAD-EEB8-4910-A6C3-62142FAC802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/>
              <a:t>Экономика сложности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F111712-4F47-49A7-9CAC-22F35A24A5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14400" y="2505075"/>
            <a:ext cx="5257800" cy="3684588"/>
          </a:xfrm>
        </p:spPr>
        <p:txBody>
          <a:bodyPr/>
          <a:lstStyle/>
          <a:p>
            <a:endParaRPr lang="ru-RU" dirty="0"/>
          </a:p>
          <a:p>
            <a:pPr marL="0" indent="0">
              <a:buNone/>
            </a:pPr>
            <a:r>
              <a:rPr lang="ru-RU" dirty="0"/>
              <a:t>Подход «экономики сложности» (</a:t>
            </a:r>
            <a:r>
              <a:rPr lang="en-US" i="1" dirty="0"/>
              <a:t>complexity economic</a:t>
            </a:r>
            <a:r>
              <a:rPr lang="ru-RU" dirty="0"/>
              <a:t>) начал формироваться в конце 1980-х гг. в исследованиях Института Санта Фе. Термин впервые  введен Б. Артуром в 1999 г.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6163534-721C-4CE1-957E-3BDB9A1A3E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err="1"/>
              <a:t>Мезоэкономика</a:t>
            </a:r>
            <a:endParaRPr lang="ru-RU" sz="3200" dirty="0"/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6C76CFB-51C9-47F9-9F87-8AEC93742F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93840" y="2505075"/>
            <a:ext cx="5303520" cy="3684588"/>
          </a:xfrm>
        </p:spPr>
        <p:txBody>
          <a:bodyPr/>
          <a:lstStyle/>
          <a:p>
            <a:endParaRPr lang="ru-RU" dirty="0"/>
          </a:p>
          <a:p>
            <a:pPr marL="0" indent="0">
              <a:buNone/>
            </a:pPr>
            <a:r>
              <a:rPr lang="ru-RU" dirty="0"/>
              <a:t>К 1980-м гг. относится и распространение  понятия </a:t>
            </a:r>
            <a:r>
              <a:rPr lang="ru-RU" dirty="0" err="1"/>
              <a:t>мезоэкономики</a:t>
            </a:r>
            <a:r>
              <a:rPr lang="ru-RU" dirty="0"/>
              <a:t> (</a:t>
            </a:r>
            <a:r>
              <a:rPr lang="en-US" i="1" dirty="0" err="1"/>
              <a:t>mesoeconomics</a:t>
            </a:r>
            <a:r>
              <a:rPr lang="ru-RU" dirty="0"/>
              <a:t>), прежде всего    в работах </a:t>
            </a:r>
            <a:r>
              <a:rPr lang="ru-RU" dirty="0" err="1"/>
              <a:t>Йе-Кванг</a:t>
            </a:r>
            <a:r>
              <a:rPr lang="ru-RU" dirty="0"/>
              <a:t> </a:t>
            </a:r>
            <a:r>
              <a:rPr lang="ru-RU" dirty="0" err="1"/>
              <a:t>Нг</a:t>
            </a:r>
            <a:r>
              <a:rPr lang="ru-RU" dirty="0"/>
              <a:t>, Стюарта Холланда, Курта </a:t>
            </a:r>
            <a:r>
              <a:rPr lang="ru-RU" dirty="0" err="1"/>
              <a:t>Допфера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04777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331E65-CD6C-49EE-97E4-EB582D6F9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Общее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1774B28-63AE-4D09-8763-E25546E15C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>
                <a:effectLst/>
              </a:rPr>
              <a:t>Попытки отойти от неоклассического мейнстрима с его постулатами равновесия и рациональности экономических агентов.</a:t>
            </a:r>
          </a:p>
          <a:p>
            <a:r>
              <a:rPr lang="ru-RU" dirty="0"/>
              <a:t>Возврат к  традициям </a:t>
            </a:r>
            <a:r>
              <a:rPr lang="ru-RU" dirty="0">
                <a:effectLst/>
              </a:rPr>
              <a:t>классической политической экономии: учёт  органического (системного) характера экономики; эволюционизм; историческая обусловленность.</a:t>
            </a:r>
          </a:p>
          <a:p>
            <a:r>
              <a:rPr lang="ru-RU" dirty="0"/>
              <a:t>В центре исследований - не  </a:t>
            </a:r>
            <a:r>
              <a:rPr lang="ru-RU" dirty="0">
                <a:effectLst/>
              </a:rPr>
              <a:t>проблемы  размещения ресурсов (</a:t>
            </a:r>
            <a:r>
              <a:rPr lang="en-US" dirty="0">
                <a:effectLst/>
              </a:rPr>
              <a:t>allocation</a:t>
            </a:r>
            <a:r>
              <a:rPr lang="ru-RU" dirty="0">
                <a:effectLst/>
              </a:rPr>
              <a:t>),  а логика  образования (</a:t>
            </a:r>
            <a:r>
              <a:rPr lang="en-US" dirty="0">
                <a:effectLst/>
              </a:rPr>
              <a:t>formation</a:t>
            </a:r>
            <a:r>
              <a:rPr lang="ru-RU" dirty="0">
                <a:effectLst/>
              </a:rPr>
              <a:t>) механизмов, которые создают образцы (</a:t>
            </a:r>
            <a:r>
              <a:rPr lang="en-US" dirty="0">
                <a:effectLst/>
              </a:rPr>
              <a:t>patterns</a:t>
            </a:r>
            <a:r>
              <a:rPr lang="ru-RU" dirty="0">
                <a:effectLst/>
              </a:rPr>
              <a:t>) экономической жизни и распространения изменений, т.е. процессы самоорганизации. </a:t>
            </a:r>
          </a:p>
        </p:txBody>
      </p:sp>
    </p:spTree>
    <p:extLst>
      <p:ext uri="{BB962C8B-B14F-4D97-AF65-F5344CB8AC3E}">
        <p14:creationId xmlns:p14="http://schemas.microsoft.com/office/powerpoint/2010/main" val="781133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D4F303-1E84-45AB-A4FE-5FC3A9F2D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Сложная экономика, </a:t>
            </a:r>
            <a:r>
              <a:rPr lang="ru-RU" dirty="0" err="1"/>
              <a:t>мезоэкономика</a:t>
            </a:r>
            <a:r>
              <a:rPr lang="ru-RU" dirty="0"/>
              <a:t> и эволюционно-синергетическая парадигма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962F348-5043-4FAD-A9D3-C419D7F471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effectLst/>
              </a:rPr>
              <a:t>Процессы самоорганизации происходят в основном на </a:t>
            </a:r>
            <a:r>
              <a:rPr lang="ru-RU" dirty="0" err="1">
                <a:effectLst/>
              </a:rPr>
              <a:t>мезоуровне</a:t>
            </a:r>
            <a:r>
              <a:rPr lang="ru-RU" dirty="0">
                <a:effectLst/>
              </a:rPr>
              <a:t>,  который, по мнению Артура, является наиболее важным при анализе экономики как сложной системы. На </a:t>
            </a:r>
            <a:r>
              <a:rPr lang="ru-RU" dirty="0" err="1">
                <a:effectLst/>
              </a:rPr>
              <a:t>мез</a:t>
            </a:r>
            <a:r>
              <a:rPr lang="ru-RU" dirty="0" err="1"/>
              <a:t>уровне</a:t>
            </a:r>
            <a:r>
              <a:rPr lang="ru-RU" dirty="0"/>
              <a:t> конституируются экономические решения и  прежде всего проявляются свойства «сложной экономики». </a:t>
            </a:r>
          </a:p>
          <a:p>
            <a:pPr marL="0" indent="0">
              <a:buNone/>
            </a:pPr>
            <a:r>
              <a:rPr lang="ru-RU" dirty="0"/>
              <a:t>Синергетический подход направлен как на анализ эволюционных процессов и фазовых переходов в сложных системах, так и на выявление законов формирования устойчивых экономических структур в открытых нелинейных системах, на анализ появления «порядка из экономического хаоса».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4762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DF209F-2B85-4A90-9EEE-3AD7C01F2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Эволюционная и синергетическая парадигмы или эволюционно-синергетическая парадигма? 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9523CE8-8613-429A-AEBF-1901C9780F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Ответ на вопрос зависит от того, </a:t>
            </a:r>
            <a:r>
              <a:rPr lang="ru-RU" b="1" dirty="0"/>
              <a:t>кем</a:t>
            </a:r>
            <a:r>
              <a:rPr lang="ru-RU" dirty="0"/>
              <a:t> дается ответ, а также от того, </a:t>
            </a:r>
            <a:r>
              <a:rPr lang="ru-RU" b="1" dirty="0"/>
              <a:t>что понимается </a:t>
            </a:r>
            <a:r>
              <a:rPr lang="ru-RU" dirty="0"/>
              <a:t>под эволюционным процессом.</a:t>
            </a:r>
          </a:p>
          <a:p>
            <a:r>
              <a:rPr lang="ru-RU" dirty="0"/>
              <a:t>Если эволюция подразумевает необратимый характер и рассматривается как последовательность переходов в иерархии структур возрастающей сложности, предполагает нелинейность, мутации (суть фазовые переходы в точках бифуркации) и структурированность, то можно говорить об эволюционно-синергетической парадигме. Такой подход представлен в монографии «Очерки по экономической синергетике».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755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2D28B1-9C6F-4B52-A967-F951829CD8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Отличие экономики сложности и </a:t>
            </a:r>
            <a:r>
              <a:rPr lang="ru-RU" dirty="0" err="1"/>
              <a:t>мезоэкономики</a:t>
            </a:r>
            <a:r>
              <a:rPr lang="ru-RU" dirty="0"/>
              <a:t> - в акцентах исследований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571F268-EB2F-4943-AEC4-6AD4B00788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в экономике сложности: моделирование сложных систем (</a:t>
            </a:r>
            <a:r>
              <a:rPr lang="ru-RU" dirty="0" err="1"/>
              <a:t>агентно</a:t>
            </a:r>
            <a:r>
              <a:rPr lang="ru-RU" dirty="0"/>
              <a:t>-ориентированные модели, анализ социальных сетей), технологические инновации, исследование явлений возрастающей отдачи и положительных обратных связей в экономике,  использование алгоритмических вычислительных процедур (</a:t>
            </a:r>
            <a:r>
              <a:rPr lang="en-US" dirty="0"/>
              <a:t>computation</a:t>
            </a:r>
            <a:r>
              <a:rPr lang="ru-RU" dirty="0"/>
              <a:t>), вероятностных и статистических  моделей. Декларирование  новой – в  </a:t>
            </a:r>
            <a:r>
              <a:rPr lang="ru-RU" dirty="0" err="1"/>
              <a:t>парадигмальном</a:t>
            </a:r>
            <a:r>
              <a:rPr lang="ru-RU" dirty="0"/>
              <a:t> смысле – математики, принципиально отличной от равновесных моделей </a:t>
            </a:r>
            <a:r>
              <a:rPr lang="ru-RU" dirty="0" err="1"/>
              <a:t>неокласики</a:t>
            </a:r>
            <a:r>
              <a:rPr lang="ru-RU" dirty="0"/>
              <a:t>;</a:t>
            </a:r>
          </a:p>
          <a:p>
            <a:r>
              <a:rPr lang="ru-RU" dirty="0"/>
              <a:t>в </a:t>
            </a:r>
            <a:r>
              <a:rPr lang="ru-RU" dirty="0" err="1"/>
              <a:t>мезоэкономике</a:t>
            </a:r>
            <a:r>
              <a:rPr lang="ru-RU" dirty="0"/>
              <a:t>  - выявление новых структур «среднего уровня» (сети, кластеры, отраслевые комплексы), анализ становления правил и институтов, выявление эндогенных механизмов экономического развития, опора на теорию игр, использование микроэкономических оснований в процессе </a:t>
            </a:r>
            <a:r>
              <a:rPr lang="ru-RU" dirty="0" err="1"/>
              <a:t>мезоэкономического</a:t>
            </a:r>
            <a:r>
              <a:rPr lang="ru-RU" dirty="0"/>
              <a:t> моделирования. </a:t>
            </a:r>
          </a:p>
        </p:txBody>
      </p:sp>
    </p:spTree>
    <p:extLst>
      <p:ext uri="{BB962C8B-B14F-4D97-AF65-F5344CB8AC3E}">
        <p14:creationId xmlns:p14="http://schemas.microsoft.com/office/powerpoint/2010/main" val="26727335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E314D6-541D-45C6-8405-61A8F96231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Обращение к принципу </a:t>
            </a:r>
            <a:r>
              <a:rPr lang="ru-RU" dirty="0" err="1"/>
              <a:t>диссимметрии</a:t>
            </a:r>
            <a:r>
              <a:rPr lang="ru-RU" dirty="0"/>
              <a:t> Кюри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842F820-0980-4572-B62F-ACF3FC3881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Применение синергетического подхода оставляет открытым вопрос о перспективах эволюции социально-экономических систем в точках бифуркации при значительном отдалении от равновесных состояний. Сохраняется неопределенность относительно того, может ли стать состояние  системы настолько менее структурированным, хаотическим, что приведет к разрушению ее  основополагающих институциональных структур и «потере мезоуровня»? Неясно также, до каких границ возможны изменения в точках бифуркации. </a:t>
            </a:r>
          </a:p>
        </p:txBody>
      </p:sp>
    </p:spTree>
    <p:extLst>
      <p:ext uri="{BB962C8B-B14F-4D97-AF65-F5344CB8AC3E}">
        <p14:creationId xmlns:p14="http://schemas.microsoft.com/office/powerpoint/2010/main" val="29231354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60D220-22F2-44F9-B223-DD0ED960C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Принцип </a:t>
            </a:r>
            <a:r>
              <a:rPr lang="ru-RU" dirty="0" err="1"/>
              <a:t>диссимметрии</a:t>
            </a:r>
            <a:r>
              <a:rPr lang="ru-RU" dirty="0"/>
              <a:t> Кюри в приложении к анализу неравновесных процессов</a:t>
            </a:r>
            <a:br>
              <a:rPr lang="ru-RU" dirty="0"/>
            </a:br>
            <a:r>
              <a:rPr lang="ru-RU" sz="3200" dirty="0"/>
              <a:t>(Юшкин, Шафрановский, </a:t>
            </a:r>
            <a:r>
              <a:rPr lang="ru-RU" sz="3200" dirty="0" err="1"/>
              <a:t>Янулов</a:t>
            </a:r>
            <a:r>
              <a:rPr lang="ru-RU" sz="3200" dirty="0"/>
              <a:t>, 1987).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B50A5D7-0E8F-496B-A777-C9C17372C6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во-первых, имеют место </a:t>
            </a:r>
            <a:r>
              <a:rPr lang="ru-RU" dirty="0" err="1"/>
              <a:t>симметрийные</a:t>
            </a:r>
            <a:r>
              <a:rPr lang="ru-RU" dirty="0"/>
              <a:t> условия сосуществования среды и происходящих в ней явлений;</a:t>
            </a:r>
          </a:p>
          <a:p>
            <a:pPr marL="0" indent="0">
              <a:buNone/>
            </a:pPr>
            <a:r>
              <a:rPr lang="ru-RU" dirty="0"/>
              <a:t>во-вторых, отмечена необходимость наличия </a:t>
            </a:r>
            <a:r>
              <a:rPr lang="ru-RU" dirty="0" err="1"/>
              <a:t>диссимметрии</a:t>
            </a:r>
            <a:r>
              <a:rPr lang="ru-RU" dirty="0"/>
              <a:t>, поскольку именно </a:t>
            </a:r>
            <a:r>
              <a:rPr lang="ru-RU" dirty="0" err="1"/>
              <a:t>диссимметрия</a:t>
            </a:r>
            <a:r>
              <a:rPr lang="ru-RU" dirty="0"/>
              <a:t> порождает развитие нового;</a:t>
            </a:r>
          </a:p>
          <a:p>
            <a:pPr marL="0" indent="0">
              <a:buNone/>
            </a:pPr>
            <a:r>
              <a:rPr lang="ru-RU" b="1" dirty="0"/>
              <a:t>в-третьих, правило наложения (суперпозиции) элементов симметрии и </a:t>
            </a:r>
            <a:r>
              <a:rPr lang="ru-RU" b="1" dirty="0" err="1"/>
              <a:t>диссимметрии</a:t>
            </a:r>
            <a:r>
              <a:rPr lang="ru-RU" b="1" dirty="0"/>
              <a:t> среды и явления таково, что в следствии их взаимодействия сохраняются лишь общие для среды и явления элементы. Это правило названо «принципом </a:t>
            </a:r>
            <a:r>
              <a:rPr lang="ru-RU" b="1" dirty="0" err="1"/>
              <a:t>дисимметризации</a:t>
            </a:r>
            <a:r>
              <a:rPr lang="ru-RU" b="1" dirty="0"/>
              <a:t>»;</a:t>
            </a:r>
          </a:p>
          <a:p>
            <a:pPr marL="0" indent="0">
              <a:buNone/>
            </a:pPr>
            <a:r>
              <a:rPr lang="ru-RU" dirty="0"/>
              <a:t>в-четвёртых, возможно  присутствие в явлении каких-либо элементов симметрии, не свойственных одной из порождающих причин, т.е., по Пригожину, «внешние воздействия... не могут обладать более высокой симметрией, чем порождаемый ими эффект”). Это правило названо «принципом </a:t>
            </a:r>
            <a:r>
              <a:rPr lang="ru-RU" dirty="0" err="1"/>
              <a:t>симметризации</a:t>
            </a:r>
            <a:r>
              <a:rPr lang="ru-RU" dirty="0"/>
              <a:t>».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05118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FFFA80-C4F2-4228-BB46-E967366A0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 универсальности принципа Кюри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E8876C2-846B-4FC7-A8D7-8CBC857E60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85335"/>
          </a:xfrm>
        </p:spPr>
        <p:txBody>
          <a:bodyPr>
            <a:normAutofit fontScale="55000" lnSpcReduction="20000"/>
          </a:bodyPr>
          <a:lstStyle/>
          <a:p>
            <a:r>
              <a:rPr lang="ru-RU" sz="4000" dirty="0"/>
              <a:t>Принцип Кюри можно трактовать как отражение существующего в природе механизма, управляющего морфологией возникающих в неравновесных условиях диссипативных структур, т.е. степенью упорядоченности объектов эволюции (Кравченко, 1998).</a:t>
            </a:r>
          </a:p>
          <a:p>
            <a:r>
              <a:rPr lang="ru-RU" sz="4000" dirty="0"/>
              <a:t>Возникновение новых структур  в точке бифуркации не случайно, а находится в рамках строгих ограничений:</a:t>
            </a:r>
          </a:p>
          <a:p>
            <a:pPr marL="0" indent="0">
              <a:buNone/>
            </a:pPr>
            <a:r>
              <a:rPr lang="ru-RU" sz="4000" dirty="0"/>
              <a:t>- во-первых, симметрия возникающих в неравновесном процессе диссипативных структур не  может быть ниже, чем та, которая определяется общими элементами симметрии среды и процесса («принцип </a:t>
            </a:r>
            <a:r>
              <a:rPr lang="ru-RU" sz="4000" dirty="0" err="1"/>
              <a:t>диссимметризации</a:t>
            </a:r>
            <a:r>
              <a:rPr lang="ru-RU" sz="4000" dirty="0"/>
              <a:t>»). Тем самым </a:t>
            </a:r>
            <a:r>
              <a:rPr lang="ru-RU" sz="4000" dirty="0">
                <a:solidFill>
                  <a:srgbClr val="FF0000"/>
                </a:solidFill>
              </a:rPr>
              <a:t>ограничивается “снизу” </a:t>
            </a:r>
            <a:r>
              <a:rPr lang="ru-RU" sz="4000" dirty="0"/>
              <a:t>степень упорядоченности (точнее, «</a:t>
            </a:r>
            <a:r>
              <a:rPr lang="ru-RU" sz="4000" dirty="0" err="1"/>
              <a:t>разупорядоченности</a:t>
            </a:r>
            <a:r>
              <a:rPr lang="ru-RU" sz="4000" dirty="0"/>
              <a:t>»)  возникающих диссипативных структур; </a:t>
            </a:r>
          </a:p>
          <a:p>
            <a:pPr marL="0" indent="0">
              <a:buNone/>
            </a:pPr>
            <a:r>
              <a:rPr lang="ru-RU" sz="4000" dirty="0"/>
              <a:t>- во-вторых, структура «вновь возникающего хаоса» характеризуется не сколь угодно большим, а строго определенным возрастанием симметрии (снижением упорядоченности, возрастанием энтропии). Характер хаотически формирующейся структуры в данном случае определяется «принципом </a:t>
            </a:r>
            <a:r>
              <a:rPr lang="ru-RU" sz="4000" dirty="0" err="1"/>
              <a:t>симметризации</a:t>
            </a:r>
            <a:r>
              <a:rPr lang="ru-RU" sz="4000" dirty="0"/>
              <a:t>». Инволюция не будет абсолютной, принцип Кюри </a:t>
            </a:r>
            <a:r>
              <a:rPr lang="ru-RU" sz="4000" dirty="0">
                <a:solidFill>
                  <a:srgbClr val="FF0000"/>
                </a:solidFill>
              </a:rPr>
              <a:t>ограничивает “сверху” </a:t>
            </a:r>
            <a:r>
              <a:rPr lang="ru-RU" sz="4000" dirty="0"/>
              <a:t>меру структурного упрощения системы.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186764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706</TotalTime>
  <Words>976</Words>
  <Application>Microsoft Office PowerPoint</Application>
  <PresentationFormat>Широкоэкранный</PresentationFormat>
  <Paragraphs>53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Тема Office</vt:lpstr>
      <vt:lpstr>     Мезоэкономика и  экономика сложности: принцип диссимметрии Кюри и «коридоры эволюции». </vt:lpstr>
      <vt:lpstr>Немного истории</vt:lpstr>
      <vt:lpstr>Общее</vt:lpstr>
      <vt:lpstr>Сложная экономика, мезоэкономика и эволюционно-синергетическая парадигма</vt:lpstr>
      <vt:lpstr>Эволюционная и синергетическая парадигмы или эволюционно-синергетическая парадигма?  </vt:lpstr>
      <vt:lpstr>Отличие экономики сложности и мезоэкономики - в акцентах исследований</vt:lpstr>
      <vt:lpstr>Обращение к принципу диссимметрии Кюри</vt:lpstr>
      <vt:lpstr>Принцип диссимметрии Кюри в приложении к анализу неравновесных процессов (Юшкин, Шафрановский, Янулов, 1987). </vt:lpstr>
      <vt:lpstr>Об универсальности принципа Кюри</vt:lpstr>
      <vt:lpstr>Принцип Кюри в экономическом анализе</vt:lpstr>
      <vt:lpstr>Литература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Мезоэкономика и  экономика сложности:  общее и особенное</dc:title>
  <dc:creator>Svetlana Kirdina</dc:creator>
  <cp:lastModifiedBy>Svetlana Kirdina</cp:lastModifiedBy>
  <cp:revision>14</cp:revision>
  <dcterms:created xsi:type="dcterms:W3CDTF">2018-03-14T05:01:27Z</dcterms:created>
  <dcterms:modified xsi:type="dcterms:W3CDTF">2018-03-15T04:10:50Z</dcterms:modified>
</cp:coreProperties>
</file>