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8" r:id="rId6"/>
    <p:sldId id="264" r:id="rId7"/>
    <p:sldId id="267" r:id="rId8"/>
    <p:sldId id="269" r:id="rId9"/>
    <p:sldId id="272" r:id="rId10"/>
    <p:sldId id="270" r:id="rId11"/>
    <p:sldId id="262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66561-E718-4145-9FD8-FFDAEF9C4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182A2F-447F-4BF6-8BC9-ED9E62462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A6749-6B32-402A-9FEC-369512C6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5C0817-E230-41D5-893A-99EE5D80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1432E2-C28B-42D5-AAF9-691E179D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7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E91E7-4125-4E04-BFAE-B33079FF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6307F4-53E0-45FE-BE11-E883709DC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E88ECA-ECE3-4FB8-B409-A63C0C16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2AB62-D153-47B2-BDDA-ED152EB5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224318-93CC-42F1-B0DD-F40E723D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4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551FC8-A7D3-4AD7-A1F2-F67B7FC4E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B50687-4EAD-46C5-8134-D97E00EF3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020BD-DF10-460C-B74D-28073267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07DF8E-2661-407A-97AE-EBEA4B0A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6F79D-76C4-4E52-B9E1-638B8B51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9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744A1-F47D-4CBC-A661-12EC4CE8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34823E-5EFE-40DA-9C2D-1D03F1B7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55C09-D46F-4EC6-8B07-4825C3DB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3DB5D8-C7E8-43DF-B414-AF0C11F81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9FAA7-7E94-454C-BCD8-6DD2DE7A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EE901-07A8-427B-9395-7982E7AF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E735C5-90ED-41F0-B1AC-A099D93C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29857-E53A-47CB-B4F0-1DBACC21C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A00AB2-C34D-492E-8DC0-33B819F9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D30C79-704F-4565-8AFA-F796ECE2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1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FC678-6740-48ED-A41D-9A611DCB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1604D-EA55-468B-A8F3-81D538326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46588D-6238-4350-99B7-6C8102E99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CFC32F-078B-4018-B6DD-096F03879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D21D1-AEBB-429E-B175-2F456FC6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2BE46F-7362-46B6-A11A-A3DE607E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7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E31BC-7F33-47FD-A86A-9ADE99D2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92E795-CE6E-4E3B-ACA4-2120638C2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D0362-B4B2-4171-8A81-C7569278A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11F2E2-5E95-4C8A-A5FB-A779A86E1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D5B386-78F1-4647-BCC7-B06711D0B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D98D5C-828F-4124-94B6-D2850765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6135B4-CCAF-44C2-8089-706D9786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0AC10-F743-4FB4-A68F-658A37E6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5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F4679-20A9-4A10-B455-6B631925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21A310-19D1-4736-9E15-EE1A932E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3C20A7-B58F-4989-8147-6F76525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A76D74-80E8-4BC3-BABC-0C83A27E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5F8129-5533-4561-A7F3-BD239D9E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3E8A11-F692-49B2-A608-0572483C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9FB135-1E56-4CB1-9929-52B64569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8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0D33D-3D9A-4D9C-B7BF-2758FE1F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29133E-57CA-4224-B168-281B23432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0CA152-CF20-452B-86F5-3A4688E2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B5C682-25BC-402B-A23B-E30620AB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FA10B7-8E85-4663-9BDC-32BC21ED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E4D8E4-E3D1-4BEC-A966-F85EC283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9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FBF45-9675-4836-913E-244A2E8A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7169DD-1AE1-4200-BDCB-4E004AE6C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6DF61C-CB1C-4EF0-B0FB-945EFE1E1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358C64-68D0-413A-988D-8BE7029C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E1FCD-356C-4C55-A821-1371E6D5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DEDA0-086C-4B59-8409-666E8A75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30DAC-97E0-4B33-9F02-C6AE2FA7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59A2DA-2780-48A4-BCD7-4699E34F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DDE2E-2E32-42BC-A3BA-029B92729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8DEA-4E29-449A-8085-CDBC627FEF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E4949-7CE5-4B98-8F63-FF45DDBF5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70C91-C0DC-496B-9689-B227B1F2F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8C15-E092-4A82-A3F7-2CBC15911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6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536E3-2B93-46A1-B315-686336840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2758441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1" dirty="0" err="1"/>
              <a:t>Мезоэкономика</a:t>
            </a:r>
            <a:r>
              <a:rPr lang="ru-RU" b="1" dirty="0"/>
              <a:t> и </a:t>
            </a:r>
            <a:br>
              <a:rPr lang="ru-RU" b="1" dirty="0"/>
            </a:br>
            <a:r>
              <a:rPr lang="ru-RU" b="1" dirty="0"/>
              <a:t>экономика сложности: принцип </a:t>
            </a:r>
            <a:r>
              <a:rPr lang="ru-RU" b="1" dirty="0" err="1"/>
              <a:t>диссимметрии</a:t>
            </a:r>
            <a:r>
              <a:rPr lang="ru-RU" b="1" dirty="0"/>
              <a:t> Кюри и «коридоры эволюции».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048698-2961-4693-AA86-263576923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880" y="4429920"/>
            <a:ext cx="9144000" cy="1655762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Кирдина-Чэндлер Светлана Георгиевна, </a:t>
            </a:r>
          </a:p>
          <a:p>
            <a:r>
              <a:rPr lang="ru-RU" dirty="0" err="1"/>
              <a:t>д.с.н</a:t>
            </a:r>
            <a:r>
              <a:rPr lang="ru-RU" dirty="0"/>
              <a:t>., Институт экономики РАН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46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6A6F9-B104-4F67-86B2-1FB522B4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Кюри в экономическом анализе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430400-1825-4E0E-8C85-E0ACB58B0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Принцип симметрии-</a:t>
            </a:r>
            <a:r>
              <a:rPr lang="ru-RU" dirty="0" err="1"/>
              <a:t>диссимметрии</a:t>
            </a:r>
            <a:r>
              <a:rPr lang="ru-RU" dirty="0"/>
              <a:t> Кюри, примененный в полном объеме (не по И. Пригожину) накладывает теоретически обоснованные ограничения на степень возрастания  (или уменьшения) сложности новых диссипативных структур в процессе эволюции экономической системы.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Он дает потенциальную возможность прогнозировать границы «коридора» экономической эволюции, ограничивая как «сверху», так и «снизу» степень сложности возникающих  структур. </a:t>
            </a:r>
          </a:p>
          <a:p>
            <a:r>
              <a:rPr lang="ru-RU" dirty="0"/>
              <a:t>Объективное наличие такого «коридора» с  количественно определяемыми границами означает, на наш взгляд, сохранение качественных характеристик системы, изменяющихся лишь в определенном диапазоне (в нашем случае -  устойчивое доминирование институциональной матрицы  Х- или </a:t>
            </a:r>
            <a:r>
              <a:rPr lang="en-US" dirty="0"/>
              <a:t>Y-</a:t>
            </a:r>
            <a:r>
              <a:rPr lang="ru-RU" dirty="0"/>
              <a:t>типа).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97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34672-FD1C-4A99-8805-54DDD915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B22640-2F04-46A3-8D6A-06EF77E7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Arthur W. B. 2013. Complexity and the economy: a different framework for economic thought. SFI Working Paper: 2013-04-012.</a:t>
            </a:r>
          </a:p>
          <a:p>
            <a:pPr marL="0" indent="0">
              <a:buNone/>
            </a:pPr>
            <a:r>
              <a:rPr lang="ru-RU" dirty="0"/>
              <a:t>Кирдина-Чэндлер С.Г., Маевский В.И. 2017. Методологические вопросы анализа мезоуровня в экономике. </a:t>
            </a:r>
            <a:r>
              <a:rPr lang="en-US" dirty="0"/>
              <a:t>// Journal of Institutional Studies. </a:t>
            </a:r>
            <a:r>
              <a:rPr lang="en-US" dirty="0" err="1"/>
              <a:t>Том</a:t>
            </a:r>
            <a:r>
              <a:rPr lang="en-US" dirty="0"/>
              <a:t> 9. № 3. С. 7-23.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Кравченко Н.С. 1998.  Принцип Кюри как регулирующий механизм эволюции в </a:t>
            </a:r>
            <a:r>
              <a:rPr lang="ru-RU" dirty="0" err="1"/>
              <a:t>бифуркационных</a:t>
            </a:r>
            <a:r>
              <a:rPr lang="ru-RU" dirty="0"/>
              <a:t> процессах (на примере геологических систем). // Философия науки, № 1(4).</a:t>
            </a:r>
          </a:p>
          <a:p>
            <a:pPr marL="0" indent="0">
              <a:buNone/>
            </a:pPr>
            <a:r>
              <a:rPr lang="ru-RU" dirty="0" err="1"/>
              <a:t>Элснер</a:t>
            </a:r>
            <a:r>
              <a:rPr lang="ru-RU" dirty="0"/>
              <a:t> В. </a:t>
            </a:r>
            <a:r>
              <a:rPr lang="ru-RU"/>
              <a:t>2018. Экономика </a:t>
            </a:r>
            <a:r>
              <a:rPr lang="ru-RU" dirty="0"/>
              <a:t>сложности в гетеродоксальной перспективе:  теория и политика. В сб. </a:t>
            </a:r>
            <a:r>
              <a:rPr lang="ru-RU" dirty="0" err="1"/>
              <a:t>Гетеродоксия</a:t>
            </a:r>
            <a:r>
              <a:rPr lang="ru-RU" dirty="0"/>
              <a:t> </a:t>
            </a:r>
            <a:r>
              <a:rPr lang="en-US" dirty="0"/>
              <a:t>versus</a:t>
            </a:r>
            <a:r>
              <a:rPr lang="ru-RU" dirty="0"/>
              <a:t> экономический редукционизм: микро-мезо-макро. </a:t>
            </a:r>
            <a:r>
              <a:rPr lang="en-US" dirty="0"/>
              <a:t>XII</a:t>
            </a:r>
            <a:r>
              <a:rPr lang="ru-RU" dirty="0"/>
              <a:t> Пущинский симпозиум по эволюционной экономике.</a:t>
            </a:r>
            <a:r>
              <a:rPr lang="en-US" dirty="0"/>
              <a:t>/</a:t>
            </a:r>
            <a:r>
              <a:rPr lang="ru-RU" dirty="0"/>
              <a:t> Под ред. Маевского В.И., </a:t>
            </a:r>
            <a:r>
              <a:rPr lang="ru-RU" dirty="0" err="1"/>
              <a:t>Кирдиной-Чэндлер</a:t>
            </a:r>
            <a:r>
              <a:rPr lang="ru-RU" dirty="0"/>
              <a:t> С.Г. (в печати)</a:t>
            </a:r>
            <a:r>
              <a:rPr lang="ru-RU" i="1" dirty="0"/>
              <a:t> </a:t>
            </a:r>
          </a:p>
          <a:p>
            <a:pPr marL="0" indent="0">
              <a:buNone/>
            </a:pPr>
            <a:r>
              <a:rPr lang="ru-RU" dirty="0"/>
              <a:t>Юшкин Н.П. Шафрановский И.И., </a:t>
            </a:r>
            <a:r>
              <a:rPr lang="ru-RU" dirty="0" err="1"/>
              <a:t>Янулов</a:t>
            </a:r>
            <a:r>
              <a:rPr lang="ru-RU" dirty="0"/>
              <a:t> К.П. 1987. Законы симметрии в минералогии. – Ленинград: Наука. 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63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06334-9FAB-405F-A183-E4BD9B06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16D6D8-76D2-4A7D-9837-1E4791CB4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Кирдина-Чэндлер Светлана Георгиевна</a:t>
            </a:r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kirdina@bk.ru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www.kirdina.ru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477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D2B96-DA4B-46B1-8A0D-EA5531B8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истории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D10FAD-EEB8-4910-A6C3-62142FAC80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Экономика сложности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111712-4F47-49A7-9CAC-22F35A24A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505075"/>
            <a:ext cx="5257800" cy="3684588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Подход «экономики сложности» (</a:t>
            </a:r>
            <a:r>
              <a:rPr lang="en-US" i="1" dirty="0"/>
              <a:t>complexity economic</a:t>
            </a:r>
            <a:r>
              <a:rPr lang="ru-RU" dirty="0"/>
              <a:t>) начал формироваться в конце 1980-х гг. в исследованиях Института Санта Фе. Термин впервые  введен Б. Артуром в 1999 г.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163534-721C-4CE1-957E-3BDB9A1A3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/>
              <a:t>Мезоэкономика</a:t>
            </a:r>
            <a:endParaRPr lang="ru-RU" sz="32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C76CFB-51C9-47F9-9F87-8AEC93742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3840" y="2505075"/>
            <a:ext cx="5303520" cy="3684588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К 1980-м гг. относится и распространение  понятия </a:t>
            </a:r>
            <a:r>
              <a:rPr lang="ru-RU" dirty="0" err="1"/>
              <a:t>мезоэкономики</a:t>
            </a:r>
            <a:r>
              <a:rPr lang="ru-RU" dirty="0"/>
              <a:t> (</a:t>
            </a:r>
            <a:r>
              <a:rPr lang="en-US" i="1" dirty="0" err="1"/>
              <a:t>mesoeconomics</a:t>
            </a:r>
            <a:r>
              <a:rPr lang="ru-RU" dirty="0"/>
              <a:t>), прежде всего    в работах </a:t>
            </a:r>
            <a:r>
              <a:rPr lang="ru-RU" dirty="0" err="1"/>
              <a:t>Йе-Кванг</a:t>
            </a:r>
            <a:r>
              <a:rPr lang="ru-RU" dirty="0"/>
              <a:t> </a:t>
            </a:r>
            <a:r>
              <a:rPr lang="ru-RU" dirty="0" err="1"/>
              <a:t>Нг</a:t>
            </a:r>
            <a:r>
              <a:rPr lang="ru-RU" dirty="0"/>
              <a:t>, Стюарта Холланда, Курта </a:t>
            </a:r>
            <a:r>
              <a:rPr lang="ru-RU" dirty="0" err="1"/>
              <a:t>Допфера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77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31E65-CD6C-49EE-97E4-EB582D6F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774B28-63AE-4D09-8763-E25546E1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Попытки отойти от неоклассического мейнстрима с его постулатами равновесия и рациональности экономических агентов.</a:t>
            </a:r>
          </a:p>
          <a:p>
            <a:r>
              <a:rPr lang="ru-RU" dirty="0"/>
              <a:t>Возврат к  традициям </a:t>
            </a:r>
            <a:r>
              <a:rPr lang="ru-RU" dirty="0">
                <a:effectLst/>
              </a:rPr>
              <a:t>классической политической экономии: учёт  органического (системного) характера экономики; эволюционизм; историческая обусловленность.</a:t>
            </a:r>
          </a:p>
          <a:p>
            <a:r>
              <a:rPr lang="ru-RU" dirty="0"/>
              <a:t>В центре исследований - не  </a:t>
            </a:r>
            <a:r>
              <a:rPr lang="ru-RU" dirty="0">
                <a:effectLst/>
              </a:rPr>
              <a:t>проблемы  размещения ресурсов (</a:t>
            </a:r>
            <a:r>
              <a:rPr lang="en-US" dirty="0">
                <a:effectLst/>
              </a:rPr>
              <a:t>allocation</a:t>
            </a:r>
            <a:r>
              <a:rPr lang="ru-RU" dirty="0">
                <a:effectLst/>
              </a:rPr>
              <a:t>),  а логика  образования (</a:t>
            </a:r>
            <a:r>
              <a:rPr lang="en-US" dirty="0">
                <a:effectLst/>
              </a:rPr>
              <a:t>formation</a:t>
            </a:r>
            <a:r>
              <a:rPr lang="ru-RU" dirty="0">
                <a:effectLst/>
              </a:rPr>
              <a:t>) механизмов, которые создают образцы (</a:t>
            </a:r>
            <a:r>
              <a:rPr lang="en-US" dirty="0">
                <a:effectLst/>
              </a:rPr>
              <a:t>patterns</a:t>
            </a:r>
            <a:r>
              <a:rPr lang="ru-RU" dirty="0">
                <a:effectLst/>
              </a:rPr>
              <a:t>) экономической жизни и распространения изменений, т.е. процессы самоорганизации.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78113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4F303-1E84-45AB-A4FE-5FC3A9F2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Сложная экономика, </a:t>
            </a:r>
            <a:r>
              <a:rPr lang="ru-RU" dirty="0" err="1"/>
              <a:t>мезоэкономика</a:t>
            </a:r>
            <a:r>
              <a:rPr lang="ru-RU" dirty="0"/>
              <a:t> и эволюционно-синергетическая парадигма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2F348-5043-4FAD-A9D3-C419D7F4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Процессы самоорганизации происходят в основном на </a:t>
            </a:r>
            <a:r>
              <a:rPr lang="ru-RU" dirty="0" err="1">
                <a:effectLst/>
              </a:rPr>
              <a:t>мезоуровне</a:t>
            </a:r>
            <a:r>
              <a:rPr lang="ru-RU" dirty="0">
                <a:effectLst/>
              </a:rPr>
              <a:t>,  который, по мнению Артура, является наиболее важным при анализе экономики как сложной системы. На </a:t>
            </a:r>
            <a:r>
              <a:rPr lang="ru-RU" dirty="0" err="1">
                <a:effectLst/>
              </a:rPr>
              <a:t>мез</a:t>
            </a:r>
            <a:r>
              <a:rPr lang="ru-RU" dirty="0" err="1"/>
              <a:t>уровне</a:t>
            </a:r>
            <a:r>
              <a:rPr lang="ru-RU" dirty="0"/>
              <a:t> конституируются экономические решения и  прежде всего проявляются свойства «сложной экономики». </a:t>
            </a:r>
          </a:p>
          <a:p>
            <a:pPr marL="0" indent="0">
              <a:buNone/>
            </a:pPr>
            <a:r>
              <a:rPr lang="ru-RU" dirty="0"/>
              <a:t>Синергетический подход направлен как на анализ эволюционных процессов и фазовых переходов в сложных системах, так и на выявление законов формирования устойчивых экономических структур в открытых нелинейных системах, на анализ появления «порядка из экономического хаоса».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76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F209F-2B85-4A90-9EEE-3AD7C01F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Эволюционная и синергетическая парадигмы или эволюционно-синергетическая парадигма?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23CE8-8613-429A-AEBF-1901C9780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Ответ на вопрос зависит от того, </a:t>
            </a:r>
            <a:r>
              <a:rPr lang="ru-RU" b="1" dirty="0"/>
              <a:t>кем</a:t>
            </a:r>
            <a:r>
              <a:rPr lang="ru-RU" dirty="0"/>
              <a:t> дается ответ, а также от того, </a:t>
            </a:r>
            <a:r>
              <a:rPr lang="ru-RU" b="1" dirty="0"/>
              <a:t>что понимается </a:t>
            </a:r>
            <a:r>
              <a:rPr lang="ru-RU" dirty="0"/>
              <a:t>под эволюционным процессом.</a:t>
            </a:r>
          </a:p>
          <a:p>
            <a:r>
              <a:rPr lang="ru-RU" dirty="0"/>
              <a:t>Если эволюция подразумевает необратимый характер и рассматривается как последовательность переходов в иерархии структур возрастающей сложности, предполагает нелинейность, мутации (суть фазовые переходы в точках бифуркации) и структурированность, то можно говорить об эволюционно-синергетической парадигме. Такой подход представлен в монографии «Очерки по экономической синергетике».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2D28B1-9C6F-4B52-A967-F951829C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Отличие экономики сложности и </a:t>
            </a:r>
            <a:r>
              <a:rPr lang="ru-RU" dirty="0" err="1"/>
              <a:t>мезоэкономики</a:t>
            </a:r>
            <a:r>
              <a:rPr lang="ru-RU" dirty="0"/>
              <a:t> - в акцентах исследований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1F268-EB2F-4943-AEC4-6AD4B0078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экономике сложности: моделирование сложных систем (</a:t>
            </a:r>
            <a:r>
              <a:rPr lang="ru-RU" dirty="0" err="1"/>
              <a:t>агентно</a:t>
            </a:r>
            <a:r>
              <a:rPr lang="ru-RU" dirty="0"/>
              <a:t>-ориентированные модели, анализ социальных сетей), технологические инновации, исследование явлений возрастающей отдачи и положительных обратных связей в экономике,  использование алгоритмических вычислительных процедур (</a:t>
            </a:r>
            <a:r>
              <a:rPr lang="en-US" dirty="0"/>
              <a:t>computation</a:t>
            </a:r>
            <a:r>
              <a:rPr lang="ru-RU" dirty="0"/>
              <a:t>), вероятностных и статистических  моделей. Декларирование  новой – в  </a:t>
            </a:r>
            <a:r>
              <a:rPr lang="ru-RU" dirty="0" err="1"/>
              <a:t>парадигмальном</a:t>
            </a:r>
            <a:r>
              <a:rPr lang="ru-RU" dirty="0"/>
              <a:t> смысле – математики, принципиально отличной от равновесных моделей </a:t>
            </a:r>
            <a:r>
              <a:rPr lang="ru-RU" dirty="0" err="1"/>
              <a:t>неокласики</a:t>
            </a:r>
            <a:r>
              <a:rPr lang="ru-RU" dirty="0"/>
              <a:t>;</a:t>
            </a:r>
          </a:p>
          <a:p>
            <a:r>
              <a:rPr lang="ru-RU" dirty="0"/>
              <a:t>в </a:t>
            </a:r>
            <a:r>
              <a:rPr lang="ru-RU" dirty="0" err="1"/>
              <a:t>мезоэкономике</a:t>
            </a:r>
            <a:r>
              <a:rPr lang="ru-RU" dirty="0"/>
              <a:t>  - выявление новых структур «среднего уровня» (сети, кластеры, отраслевые комплексы), анализ становления правил и институтов, выявление эндогенных механизмов экономического развития, опора на теорию игр, использование микроэкономических оснований в процессе </a:t>
            </a:r>
            <a:r>
              <a:rPr lang="ru-RU" dirty="0" err="1"/>
              <a:t>мезоэкономического</a:t>
            </a:r>
            <a:r>
              <a:rPr lang="ru-RU" dirty="0"/>
              <a:t> моделирования.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67273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314D6-541D-45C6-8405-61A8F962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 к принципу </a:t>
            </a:r>
            <a:r>
              <a:rPr lang="ru-RU" dirty="0" err="1"/>
              <a:t>диссимметрии</a:t>
            </a:r>
            <a:r>
              <a:rPr lang="ru-RU" dirty="0"/>
              <a:t> Кюри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42F820-0980-4572-B62F-ACF3FC388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Применение синергетического подхода оставляет открытым вопрос о перспективах эволюции социально-экономических систем в точках бифуркации при значительном отдалении от равновесных состояний. Сохраняется неопределенность относительно того, может ли стать состояние  системы настолько менее структурированным, хаотическим, что приведет к разрушению ее  основополагающих институциональных структур и «потере мезоуровня»? Неясно также, до каких границ возможны изменения в точках бифуркации. </a:t>
            </a:r>
          </a:p>
        </p:txBody>
      </p:sp>
    </p:spTree>
    <p:extLst>
      <p:ext uri="{BB962C8B-B14F-4D97-AF65-F5344CB8AC3E}">
        <p14:creationId xmlns:p14="http://schemas.microsoft.com/office/powerpoint/2010/main" val="292313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0D220-22F2-44F9-B223-DD0ED960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диссимметрии</a:t>
            </a:r>
            <a:r>
              <a:rPr lang="ru-RU" dirty="0"/>
              <a:t> Кюри в приложении к анализу неравновесных процессов</a:t>
            </a:r>
            <a:br>
              <a:rPr lang="ru-RU" dirty="0"/>
            </a:br>
            <a:r>
              <a:rPr lang="ru-RU" sz="3200" dirty="0"/>
              <a:t>(Юшкин, Шафрановский, </a:t>
            </a:r>
            <a:r>
              <a:rPr lang="ru-RU" sz="3200" dirty="0" err="1"/>
              <a:t>Янулов</a:t>
            </a:r>
            <a:r>
              <a:rPr lang="ru-RU" sz="3200" dirty="0"/>
              <a:t>, 1987).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50A5D7-0E8F-496B-A777-C9C17372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во-первых, имеют место </a:t>
            </a:r>
            <a:r>
              <a:rPr lang="ru-RU" dirty="0" err="1"/>
              <a:t>симметрийные</a:t>
            </a:r>
            <a:r>
              <a:rPr lang="ru-RU" dirty="0"/>
              <a:t> условия сосуществования среды и происходящих в ней явлений;</a:t>
            </a:r>
          </a:p>
          <a:p>
            <a:pPr marL="0" indent="0">
              <a:buNone/>
            </a:pPr>
            <a:r>
              <a:rPr lang="ru-RU" dirty="0"/>
              <a:t>во-вторых, отмечена необходимость наличия </a:t>
            </a:r>
            <a:r>
              <a:rPr lang="ru-RU" dirty="0" err="1"/>
              <a:t>диссимметрии</a:t>
            </a:r>
            <a:r>
              <a:rPr lang="ru-RU" dirty="0"/>
              <a:t>, поскольку именно </a:t>
            </a:r>
            <a:r>
              <a:rPr lang="ru-RU" dirty="0" err="1"/>
              <a:t>диссимметрия</a:t>
            </a:r>
            <a:r>
              <a:rPr lang="ru-RU" dirty="0"/>
              <a:t> порождает развитие нового;</a:t>
            </a:r>
          </a:p>
          <a:p>
            <a:pPr marL="0" indent="0">
              <a:buNone/>
            </a:pPr>
            <a:r>
              <a:rPr lang="ru-RU" b="1" dirty="0"/>
              <a:t>в-третьих, правило наложения (суперпозиции) элементов симметрии и </a:t>
            </a:r>
            <a:r>
              <a:rPr lang="ru-RU" b="1" dirty="0" err="1"/>
              <a:t>диссимметрии</a:t>
            </a:r>
            <a:r>
              <a:rPr lang="ru-RU" b="1" dirty="0"/>
              <a:t> среды и явления таково, что в следствии их взаимодействия сохраняются лишь общие для среды и явления элементы. Это правило названо «принципом </a:t>
            </a:r>
            <a:r>
              <a:rPr lang="ru-RU" b="1" dirty="0" err="1"/>
              <a:t>дисимметризации</a:t>
            </a:r>
            <a:r>
              <a:rPr lang="ru-RU" b="1" dirty="0"/>
              <a:t>»;</a:t>
            </a:r>
          </a:p>
          <a:p>
            <a:pPr marL="0" indent="0">
              <a:buNone/>
            </a:pPr>
            <a:r>
              <a:rPr lang="ru-RU" dirty="0"/>
              <a:t>в-четвёртых, возможно  присутствие в явлении каких-либо элементов симметрии, не свойственных одной из порождающих причин, т.е., по Пригожину, «внешние воздействия... не могут обладать более высокой симметрией, чем порождаемый ими эффект”). Это правило названо «принципом </a:t>
            </a:r>
            <a:r>
              <a:rPr lang="ru-RU" dirty="0" err="1"/>
              <a:t>симметризации</a:t>
            </a:r>
            <a:r>
              <a:rPr lang="ru-RU" dirty="0"/>
              <a:t>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1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FFA80-C4F2-4228-BB46-E967366A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 универсальности принципа Кюри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876C2-846B-4FC7-A8D7-8CBC857E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335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/>
              <a:t>Принцип Кюри можно трактовать как отражение существующего в природе механизма, управляющего морфологией возникающих в неравновесных условиях диссипативных структур, т.е. степенью упорядоченности объектов эволюции (Кравченко, 1998).</a:t>
            </a:r>
          </a:p>
          <a:p>
            <a:r>
              <a:rPr lang="ru-RU" sz="4000" dirty="0"/>
              <a:t>Возникновение новых структур  в точке бифуркации не случайно, а находится в рамках строгих ограничений:</a:t>
            </a:r>
          </a:p>
          <a:p>
            <a:pPr marL="0" indent="0">
              <a:buNone/>
            </a:pPr>
            <a:r>
              <a:rPr lang="ru-RU" sz="4000" dirty="0"/>
              <a:t>- во-первых, симметрия возникающих в неравновесном процессе диссипативных структур не  может быть ниже, чем та, которая определяется общими элементами симметрии среды и процесса («принцип </a:t>
            </a:r>
            <a:r>
              <a:rPr lang="ru-RU" sz="4000" dirty="0" err="1"/>
              <a:t>диссимметризации</a:t>
            </a:r>
            <a:r>
              <a:rPr lang="ru-RU" sz="4000" dirty="0"/>
              <a:t>»). Тем самым </a:t>
            </a:r>
            <a:r>
              <a:rPr lang="ru-RU" sz="4000" dirty="0">
                <a:solidFill>
                  <a:srgbClr val="FF0000"/>
                </a:solidFill>
              </a:rPr>
              <a:t>ограничивается “снизу” </a:t>
            </a:r>
            <a:r>
              <a:rPr lang="ru-RU" sz="4000" dirty="0"/>
              <a:t>степень упорядоченности (точнее, «</a:t>
            </a:r>
            <a:r>
              <a:rPr lang="ru-RU" sz="4000" dirty="0" err="1"/>
              <a:t>разупорядоченности</a:t>
            </a:r>
            <a:r>
              <a:rPr lang="ru-RU" sz="4000" dirty="0"/>
              <a:t>»)  возникающих диссипативных структур; </a:t>
            </a:r>
          </a:p>
          <a:p>
            <a:pPr marL="0" indent="0">
              <a:buNone/>
            </a:pPr>
            <a:r>
              <a:rPr lang="ru-RU" sz="4000" dirty="0"/>
              <a:t>- во-вторых, структура «вновь возникающего хаоса» характеризуется не сколь угодно большим, а строго определенным возрастанием симметрии (снижением упорядоченности, возрастанием энтропии). Характер хаотически формирующейся структуры в данном случае определяется «принципом </a:t>
            </a:r>
            <a:r>
              <a:rPr lang="ru-RU" sz="4000" dirty="0" err="1"/>
              <a:t>симметризации</a:t>
            </a:r>
            <a:r>
              <a:rPr lang="ru-RU" sz="4000" dirty="0"/>
              <a:t>». Инволюция не будет абсолютной, принцип Кюри </a:t>
            </a:r>
            <a:r>
              <a:rPr lang="ru-RU" sz="4000" dirty="0">
                <a:solidFill>
                  <a:srgbClr val="FF0000"/>
                </a:solidFill>
              </a:rPr>
              <a:t>ограничивает “сверху” </a:t>
            </a:r>
            <a:r>
              <a:rPr lang="ru-RU" sz="4000" dirty="0"/>
              <a:t>меру структурного упрощения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867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976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     Мезоэкономика и  экономика сложности: принцип диссимметрии Кюри и «коридоры эволюции». </vt:lpstr>
      <vt:lpstr>Немного истории</vt:lpstr>
      <vt:lpstr>Общее</vt:lpstr>
      <vt:lpstr>Сложная экономика, мезоэкономика и эволюционно-синергетическая парадигма</vt:lpstr>
      <vt:lpstr>Эволюционная и синергетическая парадигмы или эволюционно-синергетическая парадигма?  </vt:lpstr>
      <vt:lpstr>Отличие экономики сложности и мезоэкономики - в акцентах исследований</vt:lpstr>
      <vt:lpstr>Обращение к принципу диссимметрии Кюри</vt:lpstr>
      <vt:lpstr>Принцип диссимметрии Кюри в приложении к анализу неравновесных процессов (Юшкин, Шафрановский, Янулов, 1987). </vt:lpstr>
      <vt:lpstr>Об универсальности принципа Кюри</vt:lpstr>
      <vt:lpstr>Принцип Кюри в экономическом анализе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Мезоэкономика и  экономика сложности:  общее и особенное</dc:title>
  <dc:creator>Svetlana Kirdina</dc:creator>
  <cp:lastModifiedBy>Svetlana Kirdina</cp:lastModifiedBy>
  <cp:revision>14</cp:revision>
  <dcterms:created xsi:type="dcterms:W3CDTF">2018-03-14T05:01:27Z</dcterms:created>
  <dcterms:modified xsi:type="dcterms:W3CDTF">2018-03-15T04:10:50Z</dcterms:modified>
</cp:coreProperties>
</file>