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7" r:id="rId2"/>
    <p:sldId id="266" r:id="rId3"/>
    <p:sldId id="275" r:id="rId4"/>
    <p:sldId id="279" r:id="rId5"/>
    <p:sldId id="482" r:id="rId6"/>
    <p:sldId id="775" r:id="rId7"/>
    <p:sldId id="281" r:id="rId8"/>
    <p:sldId id="458" r:id="rId9"/>
    <p:sldId id="470" r:id="rId10"/>
    <p:sldId id="283" r:id="rId11"/>
    <p:sldId id="497" r:id="rId12"/>
    <p:sldId id="761" r:id="rId13"/>
    <p:sldId id="763" r:id="rId14"/>
    <p:sldId id="764" r:id="rId15"/>
    <p:sldId id="765" r:id="rId16"/>
    <p:sldId id="487" r:id="rId17"/>
    <p:sldId id="767" r:id="rId18"/>
    <p:sldId id="766" r:id="rId19"/>
    <p:sldId id="769" r:id="rId20"/>
    <p:sldId id="772" r:id="rId21"/>
    <p:sldId id="771" r:id="rId22"/>
    <p:sldId id="773" r:id="rId23"/>
    <p:sldId id="260" r:id="rId24"/>
    <p:sldId id="276" r:id="rId25"/>
  </p:sldIdLst>
  <p:sldSz cx="11522075" cy="6480175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86"/>
    <a:srgbClr val="000096"/>
    <a:srgbClr val="000091"/>
    <a:srgbClr val="000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82" autoAdjust="0"/>
    <p:restoredTop sz="80430" autoAdjust="0"/>
  </p:normalViewPr>
  <p:slideViewPr>
    <p:cSldViewPr>
      <p:cViewPr varScale="1">
        <p:scale>
          <a:sx n="54" d="100"/>
          <a:sy n="54" d="100"/>
        </p:scale>
        <p:origin x="1160" y="56"/>
      </p:cViewPr>
      <p:guideLst>
        <p:guide orient="horz" pos="2041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096AAB8-5B80-7476-4A49-99313941FA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A43D589-10B0-15BD-65CC-947DF41C13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7617164-FB99-94B4-1CE4-0CF749DA1F1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2CE42B2-E47F-1048-7398-0E042F6A93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3D13907-229A-4FF6-439D-0070DEDAFE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A17FD84-3EA0-CC57-6563-FBF060B58B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5D8A8F-147E-4C0F-8978-1558A74AEA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4421C44F-9F4E-51B4-2FD9-AEF9CF15E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D932FA-4819-482D-8B50-2397F3370DF1}" type="slidenum">
              <a:rPr lang="ru-RU" altLang="ru-RU" smtClean="0"/>
              <a:pPr/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DB8B65F-134E-91CA-52DA-10B861499C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9CE198F-3FBA-9898-2B60-F1D7ADA9F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7C13F8D-1C84-CCD3-9068-579B2B198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79F82-1350-417A-BE4D-F773430C6D8C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807198B-ECE4-99DF-B45E-EECF2BDE4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96C75EF-4B8B-DB6E-841E-83F24B91E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Теоретический синтез (то есть синтез в теоретическом научном знании) означает согласование различных подходов и/или концепций, которые до того, возможно, конкурировали друг с другом (Садовский, 2001). Когда между конкурирующими концепциями, моделями или доктринами достигается взаимоприемлемый консенсус по основным теоретическим и содержательным вопросам, а также происходит «прекращение методологической борьбы» (</a:t>
            </a:r>
            <a:r>
              <a:rPr lang="ru-RU" altLang="ru-RU" dirty="0" err="1"/>
              <a:t>Вудфорд</a:t>
            </a:r>
            <a:r>
              <a:rPr lang="ru-RU" altLang="ru-RU" dirty="0"/>
              <a:t>, 2010:18), происходит их синтез и возникает новое теоретическое направление. Таким образом разрешается определённая методологическая дилемма, которая существовала в той или иной дисциплине до синтеза: начинает действовать обновлённая общая методологическая рамка для дальнейших исследований, которая вбирает в себя преимущества и сильные стороны (сильные с точки зрения объяснения существующих фактов) каждой из участвовавших в синтезе концепций.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7C13F8D-1C84-CCD3-9068-579B2B198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79F82-1350-417A-BE4D-F773430C6D8C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807198B-ECE4-99DF-B45E-EECF2BDE4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96C75EF-4B8B-DB6E-841E-83F24B91E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Теоретический синтез (то есть синтез в теоретическом научном знании) означает согласование различных подходов и/или концепций, которые до того, возможно, конкурировали друг с другом (Садовский, 2001). Когда между конкурирующими концепциями, моделями или доктринами достигается взаимоприемлемый консенсус по основным теоретическим и содержательным вопросам, а также происходит «прекращение методологической борьбы» (</a:t>
            </a:r>
            <a:r>
              <a:rPr lang="ru-RU" altLang="ru-RU" dirty="0" err="1"/>
              <a:t>Вудфорд</a:t>
            </a:r>
            <a:r>
              <a:rPr lang="ru-RU" altLang="ru-RU" dirty="0"/>
              <a:t>, 2010:18), происходит их синтез и возникает новое теоретическое направление. Таким образом разрешается определённая методологическая дилемма, которая существовала в той или иной дисциплине до синтеза: начинает действовать обновлённая общая методологическая рамка для дальнейших исследований, которая вбирает в себя преимущества и сильные стороны (сильные с точки зрения объяснения существующих фактов) каждой из участвовавших в синтезе концепций. </a:t>
            </a:r>
          </a:p>
        </p:txBody>
      </p:sp>
    </p:spTree>
    <p:extLst>
      <p:ext uri="{BB962C8B-B14F-4D97-AF65-F5344CB8AC3E}">
        <p14:creationId xmlns:p14="http://schemas.microsoft.com/office/powerpoint/2010/main" val="3776118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7C13F8D-1C84-CCD3-9068-579B2B198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79F82-1350-417A-BE4D-F773430C6D8C}" type="slidenum">
              <a:rPr lang="ru-RU" altLang="ru-RU" smtClean="0"/>
              <a:pPr/>
              <a:t>16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807198B-ECE4-99DF-B45E-EECF2BDE4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96C75EF-4B8B-DB6E-841E-83F24B91E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99271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7C13F8D-1C84-CCD3-9068-579B2B198F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79F82-1350-417A-BE4D-F773430C6D8C}" type="slidenum">
              <a:rPr lang="ru-RU" altLang="ru-RU" smtClean="0"/>
              <a:pPr/>
              <a:t>17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807198B-ECE4-99DF-B45E-EECF2BDE41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96C75EF-4B8B-DB6E-841E-83F24B91E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5138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8445AF93-71BD-0065-4A7B-5378F1AC47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54E195-533E-42C4-AC4D-EF091A0838E5}" type="slidenum">
              <a:rPr lang="ru-RU" altLang="ru-RU" smtClean="0"/>
              <a:pPr/>
              <a:t>23</a:t>
            </a:fld>
            <a:endParaRPr lang="ru-RU" altLang="ru-RU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F56ED3A4-72F3-E644-04DE-F970C9D559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A033F016-8624-19A3-1DAD-4FE8215AFF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EB565351-18B8-6BF1-6A7E-2B7A22A324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DB349-4611-44CD-BEF7-87F50B07F1E8}" type="slidenum">
              <a:rPr lang="ru-RU" altLang="ru-RU" smtClean="0"/>
              <a:pPr/>
              <a:t>24</a:t>
            </a:fld>
            <a:endParaRPr lang="ru-RU" altLang="ru-RU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0FF9345C-E89F-7FA9-1CE1-082F698112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C821F440-D55E-4E9D-ABF9-A513961E2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FAE80E3-E72E-EA74-664F-461264575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B64BA7-EE02-47BA-9AC2-72E9593C0F79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D614A45-86C7-247E-3E81-B6B2AFC5A5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D0A4D2A-D4EB-1011-1745-C22499301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9252E61E-1BA0-A298-C121-28849A9AFC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8D201-6CD4-412F-ADD2-6DF80DBB64DF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FFE4F67-4D2E-C597-2E59-ED43AAAD57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839B7FA-8996-874E-33CB-00BB688E8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FAB1108-8B08-E22E-8D5B-87994C266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A64F27-0339-40DC-BD31-E9BB1B639304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697A9CA-5CB9-BE40-BD47-DB9268E35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D02A2B9-0220-D3AB-CF6D-88C6FD441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FAB1108-8B08-E22E-8D5B-87994C266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A64F27-0339-40DC-BD31-E9BB1B639304}" type="slidenum">
              <a:rPr lang="ru-RU" altLang="ru-RU" smtClean="0"/>
              <a:pPr/>
              <a:t>5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697A9CA-5CB9-BE40-BD47-DB9268E35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7D02A2B9-0220-D3AB-CF6D-88C6FD441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35499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9252E61E-1BA0-A298-C121-28849A9AFC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D8D201-6CD4-412F-ADD2-6DF80DBB64DF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FFE4F67-4D2E-C597-2E59-ED43AAAD57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839B7FA-8996-874E-33CB-00BB688E8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8617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25D42A-7DDB-7DB7-0125-671451013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EAF70-56D4-4B9F-B903-8A1FB88B6C73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2BDA307-A292-18ED-CBA9-F58FF231D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141C98E-6EF1-2622-DDAC-3E45ED86FE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Так, модели </a:t>
            </a:r>
            <a:r>
              <a:rPr lang="en-US" altLang="ru-RU" dirty="0"/>
              <a:t>DSGE </a:t>
            </a:r>
            <a:r>
              <a:rPr lang="ru-RU" altLang="ru-RU" dirty="0"/>
              <a:t>используются в деятельности многих центральных банков. 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A700AEC-75B3-78B4-4F66-F5316B777C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142DB-E9DA-43BC-ABDB-892817881683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97185D6-5B53-1C6A-7618-8414EE7F2A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41A5A8D-C75C-E9A0-786C-6F8BA7014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dirty="0"/>
              <a:t>Несмотря на очевидные успехи ортодоксальной экономической теории после неоклассического и нового неоклассического синтеза, тем не менее, ряд характерных для нее проблем по-прежнему остаются нерешенными. Они состояли в том, что странным образом ряд теоретических проблем, постоянно требовавших своего решения, решены не были. Во-первых, так и не удалось существенно увеличить прогностическую силу неоклассических ортодоксальных теорий. Более того, непредвиденные потрясения, с которыми сталкивается мировая экономика, становятся все масштабнее и глубже. Во-вторых, несмотря на усложнение и уточнение  теоретических моделей экономики в ходе каждого синтеза, они продолжают оставаться довольно абстрактными. Неоклассика сохраняет свой нормативный уклон, и её продолжают критиковать за то, что она объясняет не развитие реальных экономик, в которых социальные, материальные и природные условия являются значимыми факторами нелинейного и циклического развития, а описывает «стерильный» экономический мир, в котором «правит бал» оптимальность.  В-третьих, в своих теоретических моделях экономическая ортодоксия до сих пор не представила убедительного решения проблемы «классической дихотомии», то есть взаимосвязанного рассмотрения монетарного и реального секторов. Соответственно, деньги (в долгосрочном периоде) для экономистов-теоретиков по-прежнему нейтральны (что многим кажется противоречащим простому здравому смыслу) и являются лишь «социальным устройством для снижения операционных издержек, что не обеспечивает …понимания финансовой динамики» (</a:t>
            </a:r>
            <a:r>
              <a:rPr lang="ru-RU" altLang="ru-RU" dirty="0" err="1"/>
              <a:t>Foley</a:t>
            </a:r>
            <a:r>
              <a:rPr lang="ru-RU" altLang="ru-RU" dirty="0"/>
              <a:t>, 2014:2). В каком направлении ее развития можно ожидать следующего синтеза, который приблизит теорию к практике?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D73BC40-08FB-C2C6-181C-D67C4B6E51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564ADB-404A-4DAC-A967-245805AB1558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C9F45CD-82BE-74B0-3E25-679CA4C752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C1C9A180-685F-ABBA-0D0D-F223BB7637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863" y="1060450"/>
            <a:ext cx="8642350" cy="22558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9863" y="3403600"/>
            <a:ext cx="8642350" cy="1565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F86A6A-13A0-90A0-3569-D226C18E1D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D4E843-3CB4-FE6C-25F6-5A58910A46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80B9B6-CCDD-A41E-0569-35AB06CD10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45640-F254-403D-B9EE-9292741426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958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A66C7E-74FB-57C2-4AFF-2EA16B3B5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FEC9E3-092E-4002-5193-EEB06F17F3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9151F5-A139-526A-320A-648E897C1C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F4D7A-5AF4-44C9-BF6B-67AF8D45A0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970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53425" y="258763"/>
            <a:ext cx="2592388" cy="55292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6263" y="258763"/>
            <a:ext cx="7624762" cy="55292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B162D5-BE9E-1CD1-32EC-D526586875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64FAD9-74AD-F58B-6E23-EEBA5940DF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6BED2B-2346-00BC-AAE3-1FF29AA565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23B17-A9DB-40E7-A174-2EC1AD9D65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92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C15612-9538-2B7F-6A56-3CD3E0AF3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E65EA1-0443-5A86-E963-C448B4AF6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2A8BA5-08C5-0D59-B8BC-9E002CC8D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F616B-E431-4898-8C05-7562092450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967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1616075"/>
            <a:ext cx="9937750" cy="26955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5813" y="4337050"/>
            <a:ext cx="9937750" cy="14176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6831F9-4646-ECEF-B949-3273523DA5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C69EF5-88B4-9309-CF87-55A5981CA1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2754B7-70A4-636E-B7EB-D492FE58CC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F2B84-6049-4DD2-9A97-5DCCE81AE0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616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76263" y="1511300"/>
            <a:ext cx="5108575" cy="4276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37238" y="1511300"/>
            <a:ext cx="5108575" cy="4276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19A13E-78F3-4E70-E401-F3E474722F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EC39E9-C073-1AEB-1464-29C9B7738A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9DE377-F7FB-86BF-40BB-5A93FBCB5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F21EC-82AD-40A2-AD8F-B1EECDCAAC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74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344488"/>
            <a:ext cx="9937750" cy="12525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3750" y="1589088"/>
            <a:ext cx="48736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93750" y="2366963"/>
            <a:ext cx="4873625" cy="3481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32475" y="1589088"/>
            <a:ext cx="4899025" cy="77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832475" y="2366963"/>
            <a:ext cx="4899025" cy="34813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C89786-6CB0-22AA-6A7F-1DE7AD6EB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AF064EA-59D5-E6FE-6708-579E99262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887420-0CAD-70A9-304C-20891F08FA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3926E-6C6D-45E9-8436-A42E15FBD0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702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4FC966E-7FC6-76E1-EBAA-DD8A68072B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FE4487-A83C-F74B-37D6-81B69EF4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DA91D6-EBE2-8DAF-D62D-E471EF66A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D4198-899B-453C-A6EF-5882086F9B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922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4D5A66F-8792-C8D6-8473-E70907215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D8A666-31CA-9C89-668A-C752E665A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6FBA9C-7FCD-29DB-C955-7E995A19FE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1BEBC-1718-4072-A771-F9E9D8AAC4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698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431800"/>
            <a:ext cx="3716338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99025" y="933450"/>
            <a:ext cx="5832475" cy="4605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3750" y="1944688"/>
            <a:ext cx="3716338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BA217E-22EA-A15A-D8E6-8BF9BC5FFC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542F7-EBA5-411A-3D4B-FC5C176240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F9513C-CCE5-FF86-93C9-0CD1EE9347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FC621-EC8C-49D7-83BD-765A37DC61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635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750" y="431800"/>
            <a:ext cx="3716338" cy="151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899025" y="933450"/>
            <a:ext cx="5832475" cy="4605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3750" y="1944688"/>
            <a:ext cx="3716338" cy="3600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22375D-C6D1-E76C-B6DE-1DF1D36D4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3A5E23-6715-CFA2-54D7-B08B14D74F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26B72B-0E4B-14BD-E367-B9C057ABD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6F776-87AA-45A5-BEDC-F5265CBC6A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217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8FBE55F-3947-DCBB-21D8-A10CB54A0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258763"/>
            <a:ext cx="10369550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45A9A1D-35B5-C133-8A51-D529D06D7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6263" y="1511300"/>
            <a:ext cx="1036955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71F4B02-FB2E-C1F3-6CD9-D182213714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6263" y="5900738"/>
            <a:ext cx="2687637" cy="450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877666-9A5A-EFF9-BAB8-F4A57457BF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37000" y="5900738"/>
            <a:ext cx="3648075" cy="450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ru-RU" altLang="ru-RU"/>
              <a:t>ИНСТИТУЦИОНАЛИЗАЦИЯ ДЕНЕЖНОГО ОБРАЩЕНИЯ: ГЕТЕРОДОКСАЛЬНЫЙ АНАЛИЗ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BF0778-7997-ABBC-5EB3-F4380A128F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8175" y="5900738"/>
            <a:ext cx="2687638" cy="450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66AB67E-DB5B-42CE-A906-C598B883B8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rdina@inecon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>
            <a:extLst>
              <a:ext uri="{FF2B5EF4-FFF2-40B4-BE49-F238E27FC236}">
                <a16:creationId xmlns:a16="http://schemas.microsoft.com/office/drawing/2014/main" id="{8DA55066-41FE-6AE3-E254-AD7551BBC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11522075" cy="6486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3">
            <a:extLst>
              <a:ext uri="{FF2B5EF4-FFF2-40B4-BE49-F238E27FC236}">
                <a16:creationId xmlns:a16="http://schemas.microsoft.com/office/drawing/2014/main" id="{83156705-53E4-0B96-37C6-39A1B0427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655763"/>
            <a:ext cx="11090275" cy="467820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ru-RU" altLang="ru-RU" sz="36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altLang="ru-RU" sz="3600" b="1" dirty="0">
                <a:solidFill>
                  <a:srgbClr val="002060"/>
                </a:solidFill>
              </a:rPr>
              <a:t>Институциональный синтез в экономической теории</a:t>
            </a:r>
          </a:p>
          <a:p>
            <a:pPr algn="ctr">
              <a:defRPr/>
            </a:pPr>
            <a:endParaRPr lang="ru-RU" altLang="ru-RU" sz="2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altLang="ru-RU" sz="2200" b="1" dirty="0">
                <a:solidFill>
                  <a:srgbClr val="002060"/>
                </a:solidFill>
              </a:rPr>
              <a:t>Научная конференция «Проблемы синтеза в экономической теории»              (к 90-летию со дня рождения Р.Н. Евстигнеева) </a:t>
            </a:r>
          </a:p>
          <a:p>
            <a:pPr algn="ctr">
              <a:defRPr/>
            </a:pPr>
            <a:endParaRPr lang="ru-RU" altLang="ru-RU" sz="2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altLang="ru-RU" sz="2200" b="1" dirty="0">
                <a:solidFill>
                  <a:srgbClr val="002060"/>
                </a:solidFill>
              </a:rPr>
              <a:t>Институт экономики РАН, г. Москва, 5 июля 2022 г.</a:t>
            </a:r>
          </a:p>
          <a:p>
            <a:pPr algn="ctr">
              <a:defRPr/>
            </a:pPr>
            <a:endParaRPr lang="ru-RU" altLang="ru-RU" sz="2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altLang="ru-RU" b="1" dirty="0">
                <a:solidFill>
                  <a:srgbClr val="002060"/>
                </a:solidFill>
              </a:rPr>
              <a:t>Кирдина-Чэндлер Светлана Георгиевна</a:t>
            </a:r>
            <a:r>
              <a:rPr lang="ru-RU" altLang="ru-RU" i="1" dirty="0">
                <a:solidFill>
                  <a:srgbClr val="002060"/>
                </a:solidFill>
              </a:rPr>
              <a:t>, д.с.н</a:t>
            </a:r>
            <a:r>
              <a:rPr lang="ru-RU" altLang="ru-RU" b="1" dirty="0">
                <a:solidFill>
                  <a:srgbClr val="002060"/>
                </a:solidFill>
              </a:rPr>
              <a:t>., </a:t>
            </a:r>
            <a:r>
              <a:rPr lang="ru-RU" altLang="ru-RU" i="1" dirty="0">
                <a:solidFill>
                  <a:srgbClr val="002060"/>
                </a:solidFill>
                <a:latin typeface="Arial Nova Light" panose="020B0304020202020204" pitchFamily="34" charset="0"/>
              </a:rPr>
              <a:t>завсектором, Институт экономики РАН                    </a:t>
            </a:r>
            <a:endParaRPr lang="ru-RU" altLang="ru-RU" sz="2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endParaRPr lang="ru-RU" alt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76" name="Номер слайда 1">
            <a:extLst>
              <a:ext uri="{FF2B5EF4-FFF2-40B4-BE49-F238E27FC236}">
                <a16:creationId xmlns:a16="http://schemas.microsoft.com/office/drawing/2014/main" id="{FBBA0970-CC28-5659-AB1C-C4D5361F84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>
            <a:extLst>
              <a:ext uri="{FF2B5EF4-FFF2-40B4-BE49-F238E27FC236}">
                <a16:creationId xmlns:a16="http://schemas.microsoft.com/office/drawing/2014/main" id="{A47C9C39-2A2E-B2B9-ADEF-C72AB40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7">
            <a:extLst>
              <a:ext uri="{FF2B5EF4-FFF2-40B4-BE49-F238E27FC236}">
                <a16:creationId xmlns:a16="http://schemas.microsoft.com/office/drawing/2014/main" id="{7A3E0BC7-F1E7-9003-DC9B-4A5645B13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0557" y="315913"/>
            <a:ext cx="9068693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Определение теоретического синтеза 1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/2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7652" name="TextBox 7">
            <a:extLst>
              <a:ext uri="{FF2B5EF4-FFF2-40B4-BE49-F238E27FC236}">
                <a16:creationId xmlns:a16="http://schemas.microsoft.com/office/drawing/2014/main" id="{C689975E-08F3-FA2A-DD6F-68852A19D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984" y="1635581"/>
            <a:ext cx="100901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Теоретический синтез (то есть синтез в теоретическом научном знании) означает согласование различных подходов и/или концепций, которые до того, возможно, конкурировали друг с другом (Садовский, 2001). </a:t>
            </a:r>
          </a:p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В ходе синтеза разрешаются методологические дилеммы, достигается консенсус и происходит «прекращение методологической борьбы» (</a:t>
            </a:r>
            <a:r>
              <a:rPr lang="ru-RU" altLang="ru-RU" dirty="0" err="1">
                <a:solidFill>
                  <a:srgbClr val="002060"/>
                </a:solidFill>
                <a:latin typeface="Myriad Pro" panose="020B0503030403020204" pitchFamily="34" charset="0"/>
              </a:rPr>
              <a:t>Вудфорд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, 2010:18). </a:t>
            </a:r>
          </a:p>
        </p:txBody>
      </p:sp>
      <p:sp>
        <p:nvSpPr>
          <p:cNvPr id="27653" name="Номер слайда 4">
            <a:extLst>
              <a:ext uri="{FF2B5EF4-FFF2-40B4-BE49-F238E27FC236}">
                <a16:creationId xmlns:a16="http://schemas.microsoft.com/office/drawing/2014/main" id="{1B871C71-92DC-B548-3B6B-DFE3FF75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298113" y="5688013"/>
            <a:ext cx="5762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ru-RU" sz="14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/>
              <a:t>14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>
            <a:extLst>
              <a:ext uri="{FF2B5EF4-FFF2-40B4-BE49-F238E27FC236}">
                <a16:creationId xmlns:a16="http://schemas.microsoft.com/office/drawing/2014/main" id="{A47C9C39-2A2E-B2B9-ADEF-C72AB40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7">
            <a:extLst>
              <a:ext uri="{FF2B5EF4-FFF2-40B4-BE49-F238E27FC236}">
                <a16:creationId xmlns:a16="http://schemas.microsoft.com/office/drawing/2014/main" id="{7A3E0BC7-F1E7-9003-DC9B-4A5645B13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6541" y="315913"/>
            <a:ext cx="9212709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Определение теоретического синтеза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 2/2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7652" name="TextBox 7">
            <a:extLst>
              <a:ext uri="{FF2B5EF4-FFF2-40B4-BE49-F238E27FC236}">
                <a16:creationId xmlns:a16="http://schemas.microsoft.com/office/drawing/2014/main" id="{C689975E-08F3-FA2A-DD6F-68852A19D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509" y="1494920"/>
            <a:ext cx="1009015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Теоретический синтез означает «перезагрузку» и адаптацию научного знания к новым условиям. Он опирается на критический анализ традиционных понятий, введение новых категорий и концептуальных дополнений.</a:t>
            </a:r>
          </a:p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Начинает действовать обновленная общая методологическая рамка,  которая вбирает в себя преимущества и сильные стороны «участвовавших»   в синтезе концепций.</a:t>
            </a:r>
          </a:p>
          <a:p>
            <a:pPr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Myriad Pro" panose="020B0503030403020204" pitchFamily="34" charset="0"/>
            </a:endParaRPr>
          </a:p>
        </p:txBody>
      </p:sp>
      <p:sp>
        <p:nvSpPr>
          <p:cNvPr id="27653" name="Номер слайда 4">
            <a:extLst>
              <a:ext uri="{FF2B5EF4-FFF2-40B4-BE49-F238E27FC236}">
                <a16:creationId xmlns:a16="http://schemas.microsoft.com/office/drawing/2014/main" id="{1B871C71-92DC-B548-3B6B-DFE3FF75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298113" y="5688013"/>
            <a:ext cx="5762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ru-RU" sz="14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4043736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32DBA-1FEA-475E-A87F-4C9CAC2D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4C86"/>
                </a:solidFill>
              </a:rPr>
              <a:t>Институты и институциональный синтез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8F7C59-160E-4496-A0A8-56D35538C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Что значит включение институционального подхода в экономическую теорию? И, соответственно, как возможен институциональный синтез?</a:t>
            </a:r>
          </a:p>
          <a:p>
            <a:r>
              <a:rPr lang="ru-RU" dirty="0">
                <a:solidFill>
                  <a:srgbClr val="002060"/>
                </a:solidFill>
              </a:rPr>
              <a:t>Что такое институты? Даже среди институционалистов нет общего мнения. </a:t>
            </a:r>
          </a:p>
          <a:p>
            <a:r>
              <a:rPr lang="ru-RU" dirty="0">
                <a:solidFill>
                  <a:srgbClr val="002060"/>
                </a:solidFill>
              </a:rPr>
              <a:t>Институты-правила? Институциональная среда? Институциональный ландшафт? …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3583A70-F7F8-4363-A8E5-E29A5B4C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36999" y="5995987"/>
            <a:ext cx="3648075" cy="4508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933E0C3-269F-4244-918F-81B4D113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54509CF-AF24-F2B5-63B0-8ADBA09E5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" y="-1"/>
            <a:ext cx="11521666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17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73C78-62EC-49EB-A8B2-03CDFB1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4C86"/>
                </a:solidFill>
              </a:rPr>
              <a:t>Многообразие подходов к анализу институтов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084ADF-88D8-4566-8B38-E38D7EE68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4C86"/>
                </a:solidFill>
              </a:rPr>
              <a:t>Ввиду роста разнообразия институциональных исследований и выделения все большего числа различных «институционализмов», обусловленных ростом «институциональной сложности» (Фролов, 2020),  в российском научном сообществе постепенно формируется </a:t>
            </a:r>
            <a:r>
              <a:rPr lang="ru-RU" b="1" dirty="0">
                <a:solidFill>
                  <a:srgbClr val="004C86"/>
                </a:solidFill>
              </a:rPr>
              <a:t>консенсус</a:t>
            </a:r>
            <a:r>
              <a:rPr lang="ru-RU" dirty="0">
                <a:solidFill>
                  <a:srgbClr val="004C86"/>
                </a:solidFill>
              </a:rPr>
              <a:t> о:</a:t>
            </a:r>
          </a:p>
          <a:p>
            <a:pPr marL="0" indent="0">
              <a:buNone/>
            </a:pPr>
            <a:r>
              <a:rPr lang="ru-RU" dirty="0">
                <a:solidFill>
                  <a:srgbClr val="004C86"/>
                </a:solidFill>
              </a:rPr>
              <a:t>      - невозможности </a:t>
            </a:r>
            <a:r>
              <a:rPr lang="ru-RU" b="1" dirty="0">
                <a:solidFill>
                  <a:srgbClr val="004C86"/>
                </a:solidFill>
              </a:rPr>
              <a:t>общего</a:t>
            </a:r>
            <a:r>
              <a:rPr lang="ru-RU" dirty="0">
                <a:solidFill>
                  <a:srgbClr val="004C86"/>
                </a:solidFill>
              </a:rPr>
              <a:t> институционального подхода (Кирдина-Чэндлер, 2021), </a:t>
            </a:r>
          </a:p>
          <a:p>
            <a:pPr marL="0" indent="0">
              <a:buNone/>
            </a:pPr>
            <a:r>
              <a:rPr lang="ru-RU" dirty="0">
                <a:solidFill>
                  <a:srgbClr val="004C86"/>
                </a:solidFill>
              </a:rPr>
              <a:t>      - отсутствии единой </a:t>
            </a:r>
            <a:r>
              <a:rPr lang="ru-RU" b="1" dirty="0">
                <a:solidFill>
                  <a:srgbClr val="004C86"/>
                </a:solidFill>
              </a:rPr>
              <a:t>однозначно понимаемой</a:t>
            </a:r>
            <a:r>
              <a:rPr lang="ru-RU" dirty="0">
                <a:solidFill>
                  <a:srgbClr val="004C86"/>
                </a:solidFill>
              </a:rPr>
              <a:t> институциональной терминологии (Верников, 2020),</a:t>
            </a:r>
          </a:p>
          <a:p>
            <a:pPr marL="0" indent="0">
              <a:buNone/>
            </a:pPr>
            <a:r>
              <a:rPr lang="ru-RU" dirty="0">
                <a:solidFill>
                  <a:srgbClr val="004C86"/>
                </a:solidFill>
              </a:rPr>
              <a:t>      - недостаточной «</a:t>
            </a:r>
            <a:r>
              <a:rPr lang="ru-RU" b="1" dirty="0">
                <a:solidFill>
                  <a:srgbClr val="004C86"/>
                </a:solidFill>
              </a:rPr>
              <a:t>чистоте терминологического поля </a:t>
            </a:r>
            <a:r>
              <a:rPr lang="ru-RU" dirty="0">
                <a:solidFill>
                  <a:srgbClr val="004C86"/>
                </a:solidFill>
              </a:rPr>
              <a:t>институционального анализа» (</a:t>
            </a:r>
            <a:r>
              <a:rPr lang="ru-RU" dirty="0" err="1">
                <a:solidFill>
                  <a:srgbClr val="004C86"/>
                </a:solidFill>
              </a:rPr>
              <a:t>Балацкий</a:t>
            </a:r>
            <a:r>
              <a:rPr lang="ru-RU" dirty="0">
                <a:solidFill>
                  <a:srgbClr val="004C86"/>
                </a:solidFill>
              </a:rPr>
              <a:t>, 2020 : 24). </a:t>
            </a:r>
          </a:p>
          <a:p>
            <a:r>
              <a:rPr lang="ru-RU" dirty="0">
                <a:solidFill>
                  <a:srgbClr val="004C86"/>
                </a:solidFill>
              </a:rPr>
              <a:t>Все это  ставит под сомнение создание </a:t>
            </a:r>
            <a:r>
              <a:rPr lang="ru-RU" b="1" dirty="0">
                <a:solidFill>
                  <a:srgbClr val="004C86"/>
                </a:solidFill>
              </a:rPr>
              <a:t>единой институциональной </a:t>
            </a:r>
            <a:r>
              <a:rPr lang="ru-RU" dirty="0">
                <a:solidFill>
                  <a:srgbClr val="004C86"/>
                </a:solidFill>
              </a:rPr>
              <a:t>экономической теории (</a:t>
            </a:r>
            <a:r>
              <a:rPr lang="ru-RU" dirty="0" err="1">
                <a:solidFill>
                  <a:srgbClr val="004C86"/>
                </a:solidFill>
              </a:rPr>
              <a:t>Вольчик</a:t>
            </a:r>
            <a:r>
              <a:rPr lang="ru-RU" dirty="0">
                <a:solidFill>
                  <a:srgbClr val="004C86"/>
                </a:solidFill>
              </a:rPr>
              <a:t>, 2012 : 5; Тамбовцев, 2021 : 33), по крайней мере, в ближайшей перспективе.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420378-D045-4C46-AFC0-473BE7AC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30A11A-C4CA-4DFA-B728-C80F2806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9EC418F-C5F0-8466-A730-B2E481A62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" y="-1"/>
            <a:ext cx="11521666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44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73C78-62EC-49EB-A8B2-03CDFB1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4C86"/>
                </a:solidFill>
              </a:rPr>
              <a:t>Ортодоксальный и </a:t>
            </a:r>
            <a:r>
              <a:rPr lang="ru-RU" sz="3600" b="1" dirty="0" err="1">
                <a:solidFill>
                  <a:srgbClr val="004C86"/>
                </a:solidFill>
              </a:rPr>
              <a:t>гетеродоксальный</a:t>
            </a:r>
            <a:r>
              <a:rPr lang="ru-RU" sz="3600" b="1" dirty="0">
                <a:solidFill>
                  <a:srgbClr val="004C86"/>
                </a:solidFill>
              </a:rPr>
              <a:t> подходы к анализу институтов - общее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084ADF-88D8-4566-8B38-E38D7EE6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0860" y="1725046"/>
            <a:ext cx="9936268" cy="4111612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4C86"/>
                </a:solidFill>
              </a:rPr>
              <a:t>Основные отличия в исследовании институтов можно аккумулировать в ортодоксальном (неоклассическом) и </a:t>
            </a:r>
            <a:r>
              <a:rPr lang="ru-RU" dirty="0" err="1">
                <a:solidFill>
                  <a:srgbClr val="004C86"/>
                </a:solidFill>
              </a:rPr>
              <a:t>гетеродоксальном</a:t>
            </a:r>
            <a:r>
              <a:rPr lang="ru-RU" dirty="0">
                <a:solidFill>
                  <a:srgbClr val="004C86"/>
                </a:solidFill>
              </a:rPr>
              <a:t> подходах.</a:t>
            </a:r>
          </a:p>
          <a:p>
            <a:r>
              <a:rPr lang="ru-RU" dirty="0">
                <a:solidFill>
                  <a:srgbClr val="004C86"/>
                </a:solidFill>
              </a:rPr>
              <a:t>Оба подхода признают значение институтов для экономического развития (</a:t>
            </a:r>
            <a:r>
              <a:rPr lang="en-US" b="1" dirty="0">
                <a:solidFill>
                  <a:srgbClr val="004C86"/>
                </a:solidFill>
              </a:rPr>
              <a:t>institutions matter) </a:t>
            </a:r>
            <a:r>
              <a:rPr lang="ru-RU" dirty="0">
                <a:solidFill>
                  <a:srgbClr val="004C86"/>
                </a:solidFill>
              </a:rPr>
              <a:t>и их роль в </a:t>
            </a:r>
            <a:r>
              <a:rPr lang="ru-RU" b="1" dirty="0">
                <a:solidFill>
                  <a:srgbClr val="004C86"/>
                </a:solidFill>
              </a:rPr>
              <a:t>снижении  неопределенности</a:t>
            </a:r>
            <a:r>
              <a:rPr lang="ru-RU" dirty="0">
                <a:solidFill>
                  <a:srgbClr val="004C86"/>
                </a:solidFill>
              </a:rPr>
              <a:t> экономических взаимодействий. </a:t>
            </a:r>
          </a:p>
          <a:p>
            <a:r>
              <a:rPr lang="ru-RU" dirty="0">
                <a:solidFill>
                  <a:srgbClr val="004C86"/>
                </a:solidFill>
              </a:rPr>
              <a:t>Институты рассматриваются как необходимые условия для более </a:t>
            </a:r>
            <a:r>
              <a:rPr lang="ru-RU" b="1" dirty="0">
                <a:solidFill>
                  <a:srgbClr val="004C86"/>
                </a:solidFill>
              </a:rPr>
              <a:t>стабильного экономического роста. </a:t>
            </a:r>
          </a:p>
          <a:p>
            <a:r>
              <a:rPr lang="ru-RU" dirty="0">
                <a:solidFill>
                  <a:srgbClr val="004C86"/>
                </a:solidFill>
              </a:rPr>
              <a:t>Принимается во внимание </a:t>
            </a:r>
            <a:r>
              <a:rPr lang="ru-RU" b="1" dirty="0">
                <a:solidFill>
                  <a:srgbClr val="004C86"/>
                </a:solidFill>
              </a:rPr>
              <a:t>дуальная природа </a:t>
            </a:r>
            <a:r>
              <a:rPr lang="ru-RU" dirty="0">
                <a:solidFill>
                  <a:srgbClr val="004C86"/>
                </a:solidFill>
              </a:rPr>
              <a:t>институтов (субъективно-объективное единство). 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420378-D045-4C46-AFC0-473BE7AC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30A11A-C4CA-4DFA-B728-C80F2806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A5EB0DF-DB2B-1179-35F9-21A14CF07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" y="-1"/>
            <a:ext cx="11521666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237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73C78-62EC-49EB-A8B2-03CDFB1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4C86"/>
                </a:solidFill>
              </a:rPr>
              <a:t>Ортодоксальный (неоклассический)           подход к анализу институтов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084ADF-88D8-4566-8B38-E38D7EE6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77" y="1754170"/>
            <a:ext cx="10182631" cy="4111612"/>
          </a:xfrm>
        </p:spPr>
        <p:txBody>
          <a:bodyPr>
            <a:noAutofit/>
          </a:bodyPr>
          <a:lstStyle/>
          <a:p>
            <a:r>
              <a:rPr lang="ru-RU" sz="2362" dirty="0">
                <a:solidFill>
                  <a:srgbClr val="004C86"/>
                </a:solidFill>
              </a:rPr>
              <a:t>В ортодоксальной экономической теории изучение институтов опирается на </a:t>
            </a:r>
            <a:r>
              <a:rPr lang="ru-RU" sz="2362" b="1" dirty="0">
                <a:solidFill>
                  <a:srgbClr val="004C86"/>
                </a:solidFill>
              </a:rPr>
              <a:t>микро-основания.</a:t>
            </a:r>
          </a:p>
          <a:p>
            <a:r>
              <a:rPr lang="ru-RU" sz="2362" dirty="0">
                <a:solidFill>
                  <a:srgbClr val="004C86"/>
                </a:solidFill>
              </a:rPr>
              <a:t> Основная задача - определить, «какие правила, регулирующие взаимодействия людей, одновременно помогут облегчить им процесс достижения их </a:t>
            </a:r>
            <a:r>
              <a:rPr lang="ru-RU" sz="2362" b="1" dirty="0">
                <a:solidFill>
                  <a:srgbClr val="004C86"/>
                </a:solidFill>
              </a:rPr>
              <a:t>личных целей </a:t>
            </a:r>
            <a:r>
              <a:rPr lang="ru-RU" sz="2362" dirty="0">
                <a:solidFill>
                  <a:srgbClr val="004C86"/>
                </a:solidFill>
              </a:rPr>
              <a:t>и заставят каждого отдавать себе отчет в том, как их действия влияют на других людей» (</a:t>
            </a:r>
            <a:r>
              <a:rPr lang="ru-RU" sz="2362" dirty="0" err="1">
                <a:solidFill>
                  <a:srgbClr val="004C86"/>
                </a:solidFill>
              </a:rPr>
              <a:t>Боулз</a:t>
            </a:r>
            <a:r>
              <a:rPr lang="ru-RU" sz="2362" dirty="0">
                <a:solidFill>
                  <a:srgbClr val="004C86"/>
                </a:solidFill>
              </a:rPr>
              <a:t>, 2001 : 23), а также исследовать, «при помощи каких.. контрактов, прав собственности или других общественных правил возможно достижение некой желаемой </a:t>
            </a:r>
            <a:r>
              <a:rPr lang="ru-RU" sz="2362" b="1" dirty="0">
                <a:solidFill>
                  <a:srgbClr val="004C86"/>
                </a:solidFill>
              </a:rPr>
              <a:t>агрегированной общественной цели</a:t>
            </a:r>
            <a:r>
              <a:rPr lang="ru-RU" sz="2362" dirty="0">
                <a:solidFill>
                  <a:srgbClr val="004C86"/>
                </a:solidFill>
              </a:rPr>
              <a:t>, если конкретно эта цель не стоит ни перед одним из участников социального взаимодействия» (</a:t>
            </a:r>
            <a:r>
              <a:rPr lang="ru-RU" sz="2362" dirty="0" err="1">
                <a:solidFill>
                  <a:srgbClr val="004C86"/>
                </a:solidFill>
              </a:rPr>
              <a:t>Боулз</a:t>
            </a:r>
            <a:r>
              <a:rPr lang="ru-RU" sz="2362" dirty="0">
                <a:solidFill>
                  <a:srgbClr val="004C86"/>
                </a:solidFill>
              </a:rPr>
              <a:t>, 2001 : 24).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420378-D045-4C46-AFC0-473BE7AC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30A11A-C4CA-4DFA-B728-C80F2806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31B7DD8-AE8D-E138-B386-59539CCD6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" y="-1"/>
            <a:ext cx="11521666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940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>
            <a:extLst>
              <a:ext uri="{FF2B5EF4-FFF2-40B4-BE49-F238E27FC236}">
                <a16:creationId xmlns:a16="http://schemas.microsoft.com/office/drawing/2014/main" id="{A47C9C39-2A2E-B2B9-ADEF-C72AB40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8" y="5513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7">
            <a:extLst>
              <a:ext uri="{FF2B5EF4-FFF2-40B4-BE49-F238E27FC236}">
                <a16:creationId xmlns:a16="http://schemas.microsoft.com/office/drawing/2014/main" id="{7A3E0BC7-F1E7-9003-DC9B-4A5645B13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2725" y="315913"/>
            <a:ext cx="10296525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Об институциональном синтезе в ортодоксальной экономической теории – да!</a:t>
            </a:r>
          </a:p>
        </p:txBody>
      </p:sp>
      <p:sp>
        <p:nvSpPr>
          <p:cNvPr id="27652" name="TextBox 7">
            <a:extLst>
              <a:ext uri="{FF2B5EF4-FFF2-40B4-BE49-F238E27FC236}">
                <a16:creationId xmlns:a16="http://schemas.microsoft.com/office/drawing/2014/main" id="{C689975E-08F3-FA2A-DD6F-68852A19D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493" y="1837820"/>
            <a:ext cx="1009015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Говорят об институциональном </a:t>
            </a:r>
            <a:r>
              <a:rPr lang="en-US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(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когнитивно-институциональном) синтезе в неоклассике, имея в виду работы Д. </a:t>
            </a:r>
            <a:r>
              <a:rPr lang="ru-RU" altLang="ru-RU" dirty="0" err="1">
                <a:solidFill>
                  <a:srgbClr val="002060"/>
                </a:solidFill>
                <a:latin typeface="Myriad Pro" panose="020B0503030403020204" pitchFamily="34" charset="0"/>
              </a:rPr>
              <a:t>Норта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 (</a:t>
            </a:r>
            <a:r>
              <a:rPr lang="ru-RU" altLang="ru-RU" dirty="0" err="1">
                <a:solidFill>
                  <a:srgbClr val="002060"/>
                </a:solidFill>
                <a:latin typeface="Myriad Pro" panose="020B0503030403020204" pitchFamily="34" charset="0"/>
              </a:rPr>
              <a:t>Балацкий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, 2011)</a:t>
            </a:r>
            <a:r>
              <a:rPr lang="en-US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 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. </a:t>
            </a:r>
          </a:p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Некоторые авторы (Кравченко, Сильченко, 2018; Никифоров, 2014),  говоря о новой  институциональной  теории, считают, что в этом случае произошел «институциональный синтез».</a:t>
            </a:r>
          </a:p>
        </p:txBody>
      </p:sp>
      <p:sp>
        <p:nvSpPr>
          <p:cNvPr id="27653" name="Номер слайда 4">
            <a:extLst>
              <a:ext uri="{FF2B5EF4-FFF2-40B4-BE49-F238E27FC236}">
                <a16:creationId xmlns:a16="http://schemas.microsoft.com/office/drawing/2014/main" id="{1B871C71-92DC-B548-3B6B-DFE3FF75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298113" y="5688013"/>
            <a:ext cx="5762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ru-RU" sz="14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872269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>
            <a:extLst>
              <a:ext uri="{FF2B5EF4-FFF2-40B4-BE49-F238E27FC236}">
                <a16:creationId xmlns:a16="http://schemas.microsoft.com/office/drawing/2014/main" id="{A47C9C39-2A2E-B2B9-ADEF-C72AB40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7">
            <a:extLst>
              <a:ext uri="{FF2B5EF4-FFF2-40B4-BE49-F238E27FC236}">
                <a16:creationId xmlns:a16="http://schemas.microsoft.com/office/drawing/2014/main" id="{7A3E0BC7-F1E7-9003-DC9B-4A5645B13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2725" y="315913"/>
            <a:ext cx="10296525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Об институциональном синтезе в ортодоксальной экономической теории – нет!</a:t>
            </a:r>
          </a:p>
        </p:txBody>
      </p:sp>
      <p:sp>
        <p:nvSpPr>
          <p:cNvPr id="27652" name="TextBox 7">
            <a:extLst>
              <a:ext uri="{FF2B5EF4-FFF2-40B4-BE49-F238E27FC236}">
                <a16:creationId xmlns:a16="http://schemas.microsoft.com/office/drawing/2014/main" id="{C689975E-08F3-FA2A-DD6F-68852A19D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374" y="1480848"/>
            <a:ext cx="100901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Большинство  представителей неоклассики полагают, что институциональный синтез не произошел,  поскольку не возник новый класс формальных математических «институциональных» моделей. </a:t>
            </a:r>
          </a:p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Речь идет лишь о добавлении новых «институциональных» параметров в функцию полезности или учете институциональных ограничений при формировании рыночного равновесия. </a:t>
            </a:r>
          </a:p>
        </p:txBody>
      </p:sp>
      <p:sp>
        <p:nvSpPr>
          <p:cNvPr id="27653" name="Номер слайда 4">
            <a:extLst>
              <a:ext uri="{FF2B5EF4-FFF2-40B4-BE49-F238E27FC236}">
                <a16:creationId xmlns:a16="http://schemas.microsoft.com/office/drawing/2014/main" id="{1B871C71-92DC-B548-3B6B-DFE3FF751D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298113" y="5688013"/>
            <a:ext cx="576262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ru-RU" sz="14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329309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173C78-62EC-49EB-A8B2-03CDFB1F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>
                <a:solidFill>
                  <a:srgbClr val="004C86"/>
                </a:solidFill>
              </a:rPr>
              <a:t>Гетеродоксальный</a:t>
            </a:r>
            <a:r>
              <a:rPr lang="ru-RU" sz="3600" b="1" dirty="0">
                <a:solidFill>
                  <a:srgbClr val="004C86"/>
                </a:solidFill>
              </a:rPr>
              <a:t> подход к анализу институтов 1</a:t>
            </a:r>
            <a:r>
              <a:rPr lang="en-US" sz="3600" b="1" dirty="0">
                <a:solidFill>
                  <a:srgbClr val="004C86"/>
                </a:solidFill>
              </a:rPr>
              <a:t>/</a:t>
            </a:r>
            <a:r>
              <a:rPr lang="ru-RU" sz="3600" b="1" dirty="0">
                <a:solidFill>
                  <a:srgbClr val="004C86"/>
                </a:solidFill>
              </a:rPr>
              <a:t>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084ADF-88D8-4566-8B38-E38D7EE68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622" y="1754170"/>
            <a:ext cx="10369550" cy="411161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362" dirty="0">
                <a:solidFill>
                  <a:srgbClr val="004C86"/>
                </a:solidFill>
              </a:rPr>
              <a:t>В гетеродоксальной экономической теории используются </a:t>
            </a:r>
            <a:r>
              <a:rPr lang="ru-RU" sz="2362" b="1" dirty="0">
                <a:solidFill>
                  <a:srgbClr val="004C86"/>
                </a:solidFill>
              </a:rPr>
              <a:t>мезо-основания</a:t>
            </a:r>
            <a:r>
              <a:rPr lang="ru-RU" sz="2362" dirty="0">
                <a:solidFill>
                  <a:srgbClr val="004C86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362" dirty="0">
                <a:solidFill>
                  <a:srgbClr val="004C86"/>
                </a:solidFill>
              </a:rPr>
              <a:t>Основная задача – определить, в какой мере и какой именно институциональный дизайн экономических отношений </a:t>
            </a:r>
            <a:r>
              <a:rPr lang="ru-RU" sz="2362" b="1" dirty="0">
                <a:solidFill>
                  <a:srgbClr val="004C86"/>
                </a:solidFill>
              </a:rPr>
              <a:t>позволяет всей экономике </a:t>
            </a:r>
            <a:r>
              <a:rPr lang="ru-RU" sz="2362" dirty="0">
                <a:solidFill>
                  <a:srgbClr val="004C86"/>
                </a:solidFill>
              </a:rPr>
              <a:t>развиваться и обеспечивать необходимые для ее расширенного воспроизводства пропорции при тех условиях (пространственных, </a:t>
            </a:r>
            <a:r>
              <a:rPr lang="ru-RU" sz="2362" dirty="0" err="1">
                <a:solidFill>
                  <a:srgbClr val="004C86"/>
                </a:solidFill>
              </a:rPr>
              <a:t>временны́х</a:t>
            </a:r>
            <a:r>
              <a:rPr lang="ru-RU" sz="2362" dirty="0">
                <a:solidFill>
                  <a:srgbClr val="004C86"/>
                </a:solidFill>
              </a:rPr>
              <a:t>, технологических, глобально-политических и др.), в которых она находится.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362" dirty="0">
                <a:solidFill>
                  <a:srgbClr val="004C86"/>
                </a:solidFill>
              </a:rPr>
              <a:t>Институциональная среда</a:t>
            </a:r>
            <a:r>
              <a:rPr lang="en-US" sz="2362" dirty="0">
                <a:solidFill>
                  <a:srgbClr val="004C86"/>
                </a:solidFill>
              </a:rPr>
              <a:t> - </a:t>
            </a:r>
            <a:r>
              <a:rPr lang="ru-RU" sz="2362" dirty="0">
                <a:solidFill>
                  <a:srgbClr val="004C86"/>
                </a:solidFill>
              </a:rPr>
              <a:t>инструмент, </a:t>
            </a:r>
            <a:r>
              <a:rPr lang="ru-RU" sz="2362" b="1" dirty="0">
                <a:solidFill>
                  <a:srgbClr val="004C86"/>
                </a:solidFill>
              </a:rPr>
              <a:t>структура для обеспечения воспроизводства</a:t>
            </a:r>
            <a:r>
              <a:rPr lang="ru-RU" sz="2362" dirty="0">
                <a:solidFill>
                  <a:srgbClr val="004C86"/>
                </a:solidFill>
              </a:rPr>
              <a:t> и развития экономической системы.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3420378-D045-4C46-AFC0-473BE7AC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6821" y="5995987"/>
            <a:ext cx="3648075" cy="4508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30A11A-C4CA-4DFA-B728-C80F2806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FDA8A2D-1DC9-ADCA-8F91-1CDCDDBDE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" y="-1"/>
            <a:ext cx="11521666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076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C5862-B86B-4579-91D6-EFC13A11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>
                <a:solidFill>
                  <a:srgbClr val="004C86"/>
                </a:solidFill>
              </a:rPr>
              <a:t>Гетеродоксальный</a:t>
            </a:r>
            <a:r>
              <a:rPr lang="ru-RU" sz="3600" b="1" dirty="0">
                <a:solidFill>
                  <a:srgbClr val="004C86"/>
                </a:solidFill>
              </a:rPr>
              <a:t> подход к анализу институтов 2</a:t>
            </a:r>
            <a:r>
              <a:rPr lang="en-US" sz="3600" b="1" dirty="0">
                <a:solidFill>
                  <a:srgbClr val="004C86"/>
                </a:solidFill>
              </a:rPr>
              <a:t>/2</a:t>
            </a:r>
            <a:endParaRPr lang="ru-RU" sz="3600" b="1" dirty="0">
              <a:solidFill>
                <a:srgbClr val="004C86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4DA568-CE73-43FE-9383-B3684DCB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683" y="1511895"/>
            <a:ext cx="10369550" cy="4276725"/>
          </a:xfrm>
        </p:spPr>
        <p:txBody>
          <a:bodyPr/>
          <a:lstStyle/>
          <a:p>
            <a:r>
              <a:rPr lang="ru-RU" dirty="0" err="1">
                <a:solidFill>
                  <a:srgbClr val="004C86"/>
                </a:solidFill>
              </a:rPr>
              <a:t>Гетеродоксальный</a:t>
            </a:r>
            <a:r>
              <a:rPr lang="ru-RU" dirty="0">
                <a:solidFill>
                  <a:srgbClr val="004C86"/>
                </a:solidFill>
              </a:rPr>
              <a:t> подход объединяет </a:t>
            </a:r>
            <a:r>
              <a:rPr lang="ru-RU" b="1" dirty="0">
                <a:solidFill>
                  <a:srgbClr val="004C86"/>
                </a:solidFill>
              </a:rPr>
              <a:t>институциональный и эволюционный</a:t>
            </a:r>
            <a:r>
              <a:rPr lang="ru-RU" dirty="0">
                <a:solidFill>
                  <a:srgbClr val="004C86"/>
                </a:solidFill>
              </a:rPr>
              <a:t> аспекты и имеет свою историю. </a:t>
            </a:r>
          </a:p>
          <a:p>
            <a:r>
              <a:rPr lang="ru-RU" dirty="0">
                <a:solidFill>
                  <a:srgbClr val="004C86"/>
                </a:solidFill>
              </a:rPr>
              <a:t>Прежде всего, он представлен в работах выдающихся неортодоксальных экономистов:</a:t>
            </a:r>
          </a:p>
          <a:p>
            <a:pPr marL="0" indent="0">
              <a:buNone/>
            </a:pPr>
            <a:r>
              <a:rPr lang="ru-RU" dirty="0">
                <a:solidFill>
                  <a:srgbClr val="004C86"/>
                </a:solidFill>
              </a:rPr>
              <a:t>        - </a:t>
            </a:r>
            <a:r>
              <a:rPr lang="ru-RU" dirty="0" err="1">
                <a:solidFill>
                  <a:srgbClr val="004C86"/>
                </a:solidFill>
              </a:rPr>
              <a:t>Торстейн</a:t>
            </a:r>
            <a:r>
              <a:rPr lang="ru-RU" dirty="0">
                <a:solidFill>
                  <a:srgbClr val="004C86"/>
                </a:solidFill>
              </a:rPr>
              <a:t> Б. Веблен (1857-1929)</a:t>
            </a:r>
          </a:p>
          <a:p>
            <a:pPr marL="0" indent="0">
              <a:buNone/>
            </a:pPr>
            <a:r>
              <a:rPr lang="ru-RU" dirty="0">
                <a:solidFill>
                  <a:srgbClr val="004C86"/>
                </a:solidFill>
              </a:rPr>
              <a:t>        - Джон Р. Коммонс (1862-1945) </a:t>
            </a:r>
          </a:p>
          <a:p>
            <a:pPr marL="0" indent="0">
              <a:buNone/>
            </a:pPr>
            <a:r>
              <a:rPr lang="ru-RU" dirty="0">
                <a:solidFill>
                  <a:srgbClr val="004C86"/>
                </a:solidFill>
              </a:rPr>
              <a:t>        - Йозеф А. </a:t>
            </a:r>
            <a:r>
              <a:rPr lang="ru-RU" dirty="0" err="1">
                <a:solidFill>
                  <a:srgbClr val="004C86"/>
                </a:solidFill>
              </a:rPr>
              <a:t>Шумпетер</a:t>
            </a:r>
            <a:r>
              <a:rPr lang="ru-RU" dirty="0">
                <a:solidFill>
                  <a:srgbClr val="004C86"/>
                </a:solidFill>
              </a:rPr>
              <a:t> (1883-1950).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FA4362E-FC75-4F20-B8A4-939D58F5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3A4EC0F-9874-4FB3-A858-6C570FAF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750395E-ACF2-B5C1-ACF1-2F502185A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" y="-1"/>
            <a:ext cx="11521666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99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2">
            <a:extLst>
              <a:ext uri="{FF2B5EF4-FFF2-40B4-BE49-F238E27FC236}">
                <a16:creationId xmlns:a16="http://schemas.microsoft.com/office/drawing/2014/main" id="{9B73BD62-F44B-4F58-1D59-60A22B2A1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546100"/>
            <a:ext cx="9648825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6">
            <a:extLst>
              <a:ext uri="{FF2B5EF4-FFF2-40B4-BE49-F238E27FC236}">
                <a16:creationId xmlns:a16="http://schemas.microsoft.com/office/drawing/2014/main" id="{479F61CB-3841-EB9D-10D7-6E11C8BCA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25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7">
            <a:extLst>
              <a:ext uri="{FF2B5EF4-FFF2-40B4-BE49-F238E27FC236}">
                <a16:creationId xmlns:a16="http://schemas.microsoft.com/office/drawing/2014/main" id="{A33D0EA1-04EC-5149-A6F4-BDA72F1DA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215900"/>
            <a:ext cx="10296525" cy="1152525"/>
          </a:xfrm>
          <a:noFill/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      Структура доклада</a:t>
            </a:r>
          </a:p>
        </p:txBody>
      </p:sp>
      <p:sp>
        <p:nvSpPr>
          <p:cNvPr id="5125" name="Rectangle 8">
            <a:extLst>
              <a:ext uri="{FF2B5EF4-FFF2-40B4-BE49-F238E27FC236}">
                <a16:creationId xmlns:a16="http://schemas.microsoft.com/office/drawing/2014/main" id="{3E0E8253-AFC6-B1C5-3221-A001AB9A0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088" y="6199188"/>
            <a:ext cx="96170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7174" name="TextBox 7">
            <a:extLst>
              <a:ext uri="{FF2B5EF4-FFF2-40B4-BE49-F238E27FC236}">
                <a16:creationId xmlns:a16="http://schemas.microsoft.com/office/drawing/2014/main" id="{52C0F00F-DBDB-8C1F-76BC-AAFA7B06F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425" y="1223863"/>
            <a:ext cx="9648825" cy="424731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Потребность синтеза в экономической теории.</a:t>
            </a:r>
          </a:p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endParaRPr lang="ru-RU" altLang="ru-RU" sz="3000" dirty="0">
              <a:solidFill>
                <a:srgbClr val="002060"/>
              </a:solidFill>
              <a:latin typeface="Myriad Pro" panose="020B0503030403020204" pitchFamily="34" charset="0"/>
            </a:endParaRPr>
          </a:p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Неоклассический и новый неоклассический синтез в ортодоксальной экономической теории: достижения и проблемы.</a:t>
            </a:r>
          </a:p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endParaRPr lang="ru-RU" altLang="ru-RU" sz="3000" dirty="0">
              <a:solidFill>
                <a:srgbClr val="002060"/>
              </a:solidFill>
              <a:latin typeface="Myriad Pro" panose="020B0503030403020204" pitchFamily="34" charset="0"/>
            </a:endParaRPr>
          </a:p>
          <a:p>
            <a:pPr marL="514350" indent="-514350">
              <a:spcBef>
                <a:spcPct val="0"/>
              </a:spcBef>
              <a:buFontTx/>
              <a:buAutoNum type="arabicPeriod"/>
              <a:defRPr/>
            </a:pPr>
            <a:r>
              <a:rPr lang="ru-RU" altLang="ru-RU" sz="3000" dirty="0" err="1">
                <a:solidFill>
                  <a:srgbClr val="002060"/>
                </a:solidFill>
                <a:latin typeface="Myriad Pro" panose="020B0503030403020204" pitchFamily="34" charset="0"/>
              </a:rPr>
              <a:t>Парадигмальные</a:t>
            </a:r>
            <a:r>
              <a:rPr lang="ru-RU" altLang="ru-RU" sz="3000" dirty="0">
                <a:solidFill>
                  <a:srgbClr val="002060"/>
                </a:solidFill>
                <a:latin typeface="Myriad Pro" panose="020B0503030403020204" pitchFamily="34" charset="0"/>
              </a:rPr>
              <a:t> основания, особенности и примеры  институционального синтеза в ортодоксальной и гетеродоксальной экономической теории.</a:t>
            </a:r>
          </a:p>
        </p:txBody>
      </p:sp>
      <p:sp>
        <p:nvSpPr>
          <p:cNvPr id="5127" name="Номер слайда 4">
            <a:extLst>
              <a:ext uri="{FF2B5EF4-FFF2-40B4-BE49-F238E27FC236}">
                <a16:creationId xmlns:a16="http://schemas.microsoft.com/office/drawing/2014/main" id="{A96BC92F-5163-90B5-DFBC-694ED8DB1C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212FDB-D15A-4C01-9BC4-FF83973D8800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EEB7C6-96B1-4651-BEEB-6F62ED5CD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4C86"/>
                </a:solidFill>
              </a:rPr>
              <a:t>Институты в экономическом анализе по </a:t>
            </a:r>
            <a:r>
              <a:rPr lang="ru-RU" sz="3600" b="1" dirty="0" err="1">
                <a:solidFill>
                  <a:srgbClr val="004C86"/>
                </a:solidFill>
              </a:rPr>
              <a:t>Шумпетеру</a:t>
            </a:r>
            <a:endParaRPr lang="ru-RU" sz="3600" b="1" dirty="0">
              <a:solidFill>
                <a:srgbClr val="004C86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3F8A88-9D6A-46AC-B2FF-691DCDB7E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004C86"/>
                </a:solidFill>
              </a:rPr>
              <a:t>В </a:t>
            </a:r>
            <a:r>
              <a:rPr lang="ru-RU" b="1" dirty="0">
                <a:solidFill>
                  <a:srgbClr val="004C86"/>
                </a:solidFill>
              </a:rPr>
              <a:t> институтах </a:t>
            </a:r>
            <a:r>
              <a:rPr lang="ru-RU" dirty="0">
                <a:solidFill>
                  <a:srgbClr val="004C86"/>
                </a:solidFill>
              </a:rPr>
              <a:t>«абсорбируются» результаты взаимодействий, происходящих на всех уровнях общественной жизни. Но также институты отражают доминирующее положение социальных групп (и лидеров) в обществе (</a:t>
            </a:r>
            <a:r>
              <a:rPr lang="ru-RU" dirty="0" err="1">
                <a:solidFill>
                  <a:srgbClr val="004C86"/>
                </a:solidFill>
              </a:rPr>
              <a:t>Schumpeter</a:t>
            </a:r>
            <a:r>
              <a:rPr lang="ru-RU" dirty="0">
                <a:solidFill>
                  <a:srgbClr val="004C86"/>
                </a:solidFill>
              </a:rPr>
              <a:t>, 1934 : 107). </a:t>
            </a:r>
          </a:p>
          <a:p>
            <a:r>
              <a:rPr lang="ru-RU" dirty="0">
                <a:solidFill>
                  <a:srgbClr val="004C86"/>
                </a:solidFill>
              </a:rPr>
              <a:t>… «для </a:t>
            </a:r>
            <a:r>
              <a:rPr lang="ru-RU" dirty="0" err="1">
                <a:solidFill>
                  <a:srgbClr val="004C86"/>
                </a:solidFill>
              </a:rPr>
              <a:t>Шумпетера</a:t>
            </a:r>
            <a:r>
              <a:rPr lang="ru-RU" dirty="0">
                <a:solidFill>
                  <a:srgbClr val="004C86"/>
                </a:solidFill>
              </a:rPr>
              <a:t> экономическая социология или социальные институты являются не просто дополнением к экономическому анализу. Они скорее представляют собой </a:t>
            </a:r>
            <a:r>
              <a:rPr lang="ru-RU" b="1" dirty="0">
                <a:solidFill>
                  <a:srgbClr val="004C86"/>
                </a:solidFill>
              </a:rPr>
              <a:t>логический приоритет </a:t>
            </a:r>
            <a:r>
              <a:rPr lang="ru-RU" dirty="0">
                <a:solidFill>
                  <a:srgbClr val="004C86"/>
                </a:solidFill>
              </a:rPr>
              <a:t>для него» (</a:t>
            </a:r>
            <a:r>
              <a:rPr lang="ru-RU" dirty="0" err="1">
                <a:solidFill>
                  <a:srgbClr val="004C86"/>
                </a:solidFill>
              </a:rPr>
              <a:t>Festrе</a:t>
            </a:r>
            <a:r>
              <a:rPr lang="ru-RU" dirty="0">
                <a:solidFill>
                  <a:srgbClr val="004C86"/>
                </a:solidFill>
              </a:rPr>
              <a:t>, </a:t>
            </a:r>
            <a:r>
              <a:rPr lang="ru-RU" dirty="0" err="1">
                <a:solidFill>
                  <a:srgbClr val="004C86"/>
                </a:solidFill>
              </a:rPr>
              <a:t>Nasica</a:t>
            </a:r>
            <a:r>
              <a:rPr lang="ru-RU" dirty="0">
                <a:solidFill>
                  <a:srgbClr val="004C86"/>
                </a:solidFill>
              </a:rPr>
              <a:t>, 2009 : 332) . </a:t>
            </a:r>
          </a:p>
          <a:p>
            <a:r>
              <a:rPr lang="ru-RU" dirty="0">
                <a:solidFill>
                  <a:srgbClr val="004C86"/>
                </a:solidFill>
              </a:rPr>
              <a:t>В работах </a:t>
            </a:r>
            <a:r>
              <a:rPr lang="ru-RU" dirty="0" err="1">
                <a:solidFill>
                  <a:srgbClr val="004C86"/>
                </a:solidFill>
              </a:rPr>
              <a:t>Шумпетера</a:t>
            </a:r>
            <a:r>
              <a:rPr lang="ru-RU" dirty="0">
                <a:solidFill>
                  <a:srgbClr val="004C86"/>
                </a:solidFill>
              </a:rPr>
              <a:t> институциональные изменения становятся центром исследований экономической динамики, и она понимается им как «такие изменения в экономической жизни, которые не навязаны ей извне, а </a:t>
            </a:r>
            <a:r>
              <a:rPr lang="ru-RU" b="1" dirty="0">
                <a:solidFill>
                  <a:srgbClr val="004C86"/>
                </a:solidFill>
              </a:rPr>
              <a:t>возникают … изнутри</a:t>
            </a:r>
            <a:r>
              <a:rPr lang="ru-RU" dirty="0">
                <a:solidFill>
                  <a:srgbClr val="004C86"/>
                </a:solidFill>
              </a:rPr>
              <a:t>» (</a:t>
            </a:r>
            <a:r>
              <a:rPr lang="ru-RU" dirty="0" err="1">
                <a:solidFill>
                  <a:srgbClr val="004C86"/>
                </a:solidFill>
              </a:rPr>
              <a:t>Schumpeter</a:t>
            </a:r>
            <a:r>
              <a:rPr lang="ru-RU" dirty="0">
                <a:solidFill>
                  <a:srgbClr val="004C86"/>
                </a:solidFill>
              </a:rPr>
              <a:t> 1934: 63).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35D8144-8BAC-40E5-9553-C260998D1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EB0D52D-BE0C-4C6A-87CF-73E44CBEB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EA6E464-6584-CA97-A7A9-6735F8F7C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" y="-1"/>
            <a:ext cx="11521666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381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CC709-9A34-444D-8619-C3C3BEEE8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4C86"/>
                </a:solidFill>
              </a:rPr>
              <a:t>Институциональный синтез в России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DE8CCB-385B-4306-9EFB-84D6D0589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4C86"/>
                </a:solidFill>
              </a:rPr>
              <a:t>В.М. </a:t>
            </a:r>
            <a:r>
              <a:rPr lang="ru-RU" dirty="0" err="1">
                <a:solidFill>
                  <a:srgbClr val="004C86"/>
                </a:solidFill>
              </a:rPr>
              <a:t>Полтерович</a:t>
            </a:r>
            <a:r>
              <a:rPr lang="ru-RU" dirty="0">
                <a:solidFill>
                  <a:srgbClr val="004C86"/>
                </a:solidFill>
              </a:rPr>
              <a:t>, 2011.  «Становление общего социального анализа».</a:t>
            </a:r>
          </a:p>
          <a:p>
            <a:r>
              <a:rPr lang="ru-RU" dirty="0">
                <a:solidFill>
                  <a:srgbClr val="004C86"/>
                </a:solidFill>
              </a:rPr>
              <a:t>Обоснование синтеза общественных наук в рамках общего социального анализа, и одним из основных факторов этого синтеза служит общий объект исследования – «</a:t>
            </a:r>
            <a:r>
              <a:rPr lang="ru-RU" b="1" dirty="0">
                <a:solidFill>
                  <a:srgbClr val="004C86"/>
                </a:solidFill>
              </a:rPr>
              <a:t>функционирование и развитие общественных институтов, поведение человеческих коллективов в рамках этих институтов</a:t>
            </a:r>
            <a:r>
              <a:rPr lang="ru-RU" dirty="0">
                <a:solidFill>
                  <a:srgbClr val="004C86"/>
                </a:solidFill>
              </a:rPr>
              <a:t>» (</a:t>
            </a:r>
            <a:r>
              <a:rPr lang="ru-RU" dirty="0" err="1">
                <a:solidFill>
                  <a:srgbClr val="004C86"/>
                </a:solidFill>
              </a:rPr>
              <a:t>Полтерович</a:t>
            </a:r>
            <a:r>
              <a:rPr lang="ru-RU" dirty="0">
                <a:solidFill>
                  <a:srgbClr val="004C86"/>
                </a:solidFill>
              </a:rPr>
              <a:t>, 2011, с. 109). </a:t>
            </a:r>
          </a:p>
          <a:p>
            <a:r>
              <a:rPr lang="ru-RU" dirty="0">
                <a:solidFill>
                  <a:srgbClr val="004C86"/>
                </a:solidFill>
              </a:rPr>
              <a:t>Междисциплинарное взаимодействие экономистов, социологов, политологов (и не только) необходимо потому, что они </a:t>
            </a:r>
            <a:r>
              <a:rPr lang="ru-RU" b="1" dirty="0">
                <a:solidFill>
                  <a:srgbClr val="004C86"/>
                </a:solidFill>
              </a:rPr>
              <a:t>ищут ответы на одни и те же вопросы</a:t>
            </a:r>
            <a:r>
              <a:rPr lang="ru-RU" dirty="0">
                <a:solidFill>
                  <a:srgbClr val="004C86"/>
                </a:solidFill>
              </a:rPr>
              <a:t>: «Как устроены социальные институты, обеспечивающие общественное развитие?», «Какими они должны быть?», «Как обеспечить их совершенствование?» (</a:t>
            </a:r>
            <a:r>
              <a:rPr lang="ru-RU" dirty="0" err="1">
                <a:solidFill>
                  <a:srgbClr val="004C86"/>
                </a:solidFill>
              </a:rPr>
              <a:t>Полтерович</a:t>
            </a:r>
            <a:r>
              <a:rPr lang="ru-RU" dirty="0">
                <a:solidFill>
                  <a:srgbClr val="004C86"/>
                </a:solidFill>
              </a:rPr>
              <a:t>, 2011, с. 108). </a:t>
            </a:r>
          </a:p>
          <a:p>
            <a:r>
              <a:rPr lang="ru-RU" dirty="0">
                <a:solidFill>
                  <a:srgbClr val="004C86"/>
                </a:solidFill>
              </a:rPr>
              <a:t>Позже В.М. </a:t>
            </a:r>
            <a:r>
              <a:rPr lang="ru-RU" dirty="0" err="1">
                <a:solidFill>
                  <a:srgbClr val="004C86"/>
                </a:solidFill>
              </a:rPr>
              <a:t>Полтерович</a:t>
            </a:r>
            <a:r>
              <a:rPr lang="ru-RU" dirty="0">
                <a:solidFill>
                  <a:srgbClr val="004C86"/>
                </a:solidFill>
              </a:rPr>
              <a:t> продемонстрировал роль предложенного им синтетического подхода на примере проектирования необходимых России институциональных реформ (</a:t>
            </a:r>
            <a:r>
              <a:rPr lang="ru-RU" dirty="0" err="1">
                <a:solidFill>
                  <a:srgbClr val="004C86"/>
                </a:solidFill>
              </a:rPr>
              <a:t>Полтерович</a:t>
            </a:r>
            <a:r>
              <a:rPr lang="ru-RU" dirty="0">
                <a:solidFill>
                  <a:srgbClr val="004C86"/>
                </a:solidFill>
              </a:rPr>
              <a:t>, 2013).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EF402FC-A464-480F-83B1-F38F360C6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92AF54-7275-428A-A8A2-E8C156C14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21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72F60B1-DB84-E3A3-6B90-D57D4B2CE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" y="-1"/>
            <a:ext cx="11521666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82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3E2273-A343-466C-AE6D-A4E761466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>
                <a:solidFill>
                  <a:srgbClr val="004C86"/>
                </a:solidFill>
              </a:rPr>
              <a:t>Еще пример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A71C73-B3A7-48C3-8595-255DBA22B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4C86"/>
                </a:solidFill>
              </a:rPr>
              <a:t>Теория институциональных Х-</a:t>
            </a:r>
            <a:r>
              <a:rPr lang="en-US" dirty="0">
                <a:solidFill>
                  <a:srgbClr val="004C86"/>
                </a:solidFill>
              </a:rPr>
              <a:t>Y-</a:t>
            </a:r>
            <a:r>
              <a:rPr lang="ru-RU" dirty="0">
                <a:solidFill>
                  <a:srgbClr val="004C86"/>
                </a:solidFill>
              </a:rPr>
              <a:t>матриц (Кирдина, 2014 </a:t>
            </a:r>
            <a:r>
              <a:rPr lang="en-US" dirty="0">
                <a:solidFill>
                  <a:srgbClr val="004C86"/>
                </a:solidFill>
              </a:rPr>
              <a:t>[</a:t>
            </a:r>
            <a:r>
              <a:rPr lang="ru-RU" dirty="0">
                <a:solidFill>
                  <a:srgbClr val="004C86"/>
                </a:solidFill>
              </a:rPr>
              <a:t>2000, 2001</a:t>
            </a:r>
            <a:r>
              <a:rPr lang="en-US" dirty="0">
                <a:solidFill>
                  <a:srgbClr val="004C86"/>
                </a:solidFill>
              </a:rPr>
              <a:t>]</a:t>
            </a:r>
            <a:r>
              <a:rPr lang="ru-RU" dirty="0">
                <a:solidFill>
                  <a:srgbClr val="004C86"/>
                </a:solidFill>
              </a:rPr>
              <a:t>.</a:t>
            </a:r>
          </a:p>
          <a:p>
            <a:r>
              <a:rPr lang="ru-RU" dirty="0">
                <a:solidFill>
                  <a:srgbClr val="004C86"/>
                </a:solidFill>
              </a:rPr>
              <a:t>Представляет собой синтез теоретических концепций и подходов ряда школ и авторов (К. Маркс,  Й. </a:t>
            </a:r>
            <a:r>
              <a:rPr lang="ru-RU" dirty="0" err="1">
                <a:solidFill>
                  <a:srgbClr val="004C86"/>
                </a:solidFill>
              </a:rPr>
              <a:t>Шумпетер</a:t>
            </a:r>
            <a:r>
              <a:rPr lang="ru-RU" dirty="0">
                <a:solidFill>
                  <a:srgbClr val="004C86"/>
                </a:solidFill>
              </a:rPr>
              <a:t>, К. </a:t>
            </a:r>
            <a:r>
              <a:rPr lang="ru-RU" dirty="0" err="1">
                <a:solidFill>
                  <a:srgbClr val="004C86"/>
                </a:solidFill>
              </a:rPr>
              <a:t>Поланьи</a:t>
            </a:r>
            <a:r>
              <a:rPr lang="ru-RU" dirty="0">
                <a:solidFill>
                  <a:srgbClr val="004C86"/>
                </a:solidFill>
              </a:rPr>
              <a:t>, Х. </a:t>
            </a:r>
            <a:r>
              <a:rPr lang="ru-RU" dirty="0" err="1">
                <a:solidFill>
                  <a:srgbClr val="004C86"/>
                </a:solidFill>
              </a:rPr>
              <a:t>Лейбенстайн</a:t>
            </a:r>
            <a:r>
              <a:rPr lang="ru-RU" dirty="0">
                <a:solidFill>
                  <a:srgbClr val="004C86"/>
                </a:solidFill>
              </a:rPr>
              <a:t>, русская историографическая школа, Т.И. Заславская, А.С. Ахиезер, О. Э. Бессонова и др.). 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B0B162A-CB45-4EB3-B288-BEE84EFE3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1ADD48A-510D-408C-BA26-AA582671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22</a:t>
            </a:fld>
            <a:endParaRPr lang="en-US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6F56192-EE37-50FB-B80B-F38026961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" y="-1"/>
            <a:ext cx="11521666" cy="648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005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7">
            <a:extLst>
              <a:ext uri="{FF2B5EF4-FFF2-40B4-BE49-F238E27FC236}">
                <a16:creationId xmlns:a16="http://schemas.microsoft.com/office/drawing/2014/main" id="{BC93D22A-FB08-947A-2863-05E68F825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11522075" cy="646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8">
            <a:extLst>
              <a:ext uri="{FF2B5EF4-FFF2-40B4-BE49-F238E27FC236}">
                <a16:creationId xmlns:a16="http://schemas.microsoft.com/office/drawing/2014/main" id="{C247CA53-91FD-0EF8-FDBA-5ADA3FAE9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6541" y="431775"/>
            <a:ext cx="9432925" cy="5544616"/>
          </a:xfrm>
          <a:solidFill>
            <a:schemeClr val="accent1"/>
          </a:solidFill>
        </p:spPr>
        <p:txBody>
          <a:bodyPr/>
          <a:lstStyle/>
          <a:p>
            <a:pPr algn="l" eaLnBrk="1" hangingPunct="1">
              <a:defRPr/>
            </a:pPr>
            <a:r>
              <a:rPr lang="ru-RU" altLang="ru-RU" sz="1800" b="1" dirty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ЛИТЕРАТУРА</a:t>
            </a:r>
            <a:br>
              <a:rPr lang="ru-RU" altLang="ru-RU" sz="14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altLang="ru-RU" sz="1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1400" b="1" dirty="0" err="1">
                <a:solidFill>
                  <a:schemeClr val="accent1">
                    <a:lumMod val="50000"/>
                  </a:schemeClr>
                </a:solidFill>
              </a:rPr>
              <a:t>Б</a:t>
            </a:r>
            <a:r>
              <a:rPr lang="ru-RU" altLang="ru-RU" sz="1800" dirty="0" err="1">
                <a:solidFill>
                  <a:schemeClr val="accent1">
                    <a:lumMod val="50000"/>
                  </a:schemeClr>
                </a:solidFill>
              </a:rPr>
              <a:t>алацкий</a:t>
            </a: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 Е.В. 2011. Когнитивно-институциональный синтез Д. </a:t>
            </a:r>
            <a:r>
              <a:rPr lang="ru-RU" altLang="ru-RU" sz="1800" dirty="0" err="1">
                <a:solidFill>
                  <a:schemeClr val="accent1">
                    <a:lumMod val="50000"/>
                  </a:schemeClr>
                </a:solidFill>
              </a:rPr>
              <a:t>Норта</a:t>
            </a: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altLang="ru-RU" sz="1800" i="1" dirty="0">
                <a:solidFill>
                  <a:schemeClr val="accent1">
                    <a:lumMod val="50000"/>
                  </a:schemeClr>
                </a:solidFill>
              </a:rPr>
              <a:t>Общественные науки и современность</a:t>
            </a: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. № 5.</a:t>
            </a:r>
            <a:br>
              <a:rPr lang="ru-RU" altLang="ru-RU" sz="1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1800" dirty="0" err="1">
                <a:solidFill>
                  <a:schemeClr val="accent1">
                    <a:lumMod val="50000"/>
                  </a:schemeClr>
                </a:solidFill>
              </a:rPr>
              <a:t>Вудфорд</a:t>
            </a: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 М. (2010). Сближение взглядов в макроэкономике: элементы нового синтеза. Вопросы экономики 10:17-30. </a:t>
            </a:r>
            <a:br>
              <a:rPr lang="ru-RU" altLang="ru-RU" sz="1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Кирдина-Чэндлер С.Г. 2021. Парадоксы синтеза в экономической теории. </a:t>
            </a:r>
            <a:r>
              <a:rPr lang="en-US" altLang="ru-RU" sz="1800" i="1" dirty="0">
                <a:solidFill>
                  <a:schemeClr val="accent1">
                    <a:lumMod val="50000"/>
                  </a:schemeClr>
                </a:solidFill>
              </a:rPr>
              <a:t>Terra Economicus</a:t>
            </a:r>
            <a:r>
              <a:rPr lang="en-US" altLang="ru-RU" sz="1800" dirty="0">
                <a:solidFill>
                  <a:schemeClr val="accent1">
                    <a:lumMod val="50000"/>
                  </a:schemeClr>
                </a:solidFill>
              </a:rPr>
              <a:t>. 19(3): 37-52.</a:t>
            </a:r>
            <a:b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Кирдина С.Г. 2014 [2000]. Институциональные матрицы и развитие России. Введение в Х- Y-теорию.  3-е изд., переработанное, расширенное и иллюстрированное.  М.– СПб.: Нестор-История. 468 с.</a:t>
            </a:r>
            <a:b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1800" dirty="0" err="1">
                <a:solidFill>
                  <a:schemeClr val="accent1">
                    <a:lumMod val="50000"/>
                  </a:schemeClr>
                </a:solidFill>
              </a:rPr>
              <a:t>Полтерович</a:t>
            </a: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 В.М. 2011. Становление общего социального анализа. </a:t>
            </a:r>
            <a:r>
              <a:rPr lang="ru-RU" altLang="ru-RU" sz="1800" i="1" dirty="0">
                <a:solidFill>
                  <a:schemeClr val="accent1">
                    <a:lumMod val="50000"/>
                  </a:schemeClr>
                </a:solidFill>
              </a:rPr>
              <a:t>Общественные науки и современность.</a:t>
            </a: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 № 2. С. 101–111. </a:t>
            </a:r>
            <a:b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1800" dirty="0" err="1">
                <a:solidFill>
                  <a:schemeClr val="accent1">
                    <a:lumMod val="50000"/>
                  </a:schemeClr>
                </a:solidFill>
              </a:rPr>
              <a:t>Полтерович</a:t>
            </a: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 В.М. 2013. Общий социальный анализ и проектирование реформ. </a:t>
            </a:r>
            <a:r>
              <a:rPr lang="ru-RU" altLang="ru-RU" sz="1800" i="1" dirty="0">
                <a:solidFill>
                  <a:schemeClr val="accent1">
                    <a:lumMod val="50000"/>
                  </a:schemeClr>
                </a:solidFill>
              </a:rPr>
              <a:t>Журнал Новой экономической ассоциации</a:t>
            </a: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. № 1 (17). С. 185–188. </a:t>
            </a:r>
            <a:b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Садовский В. Н. (2001). Синтез. Новая философская энциклопедия. Том третий. М.: «Мысль».  С. 546-547. </a:t>
            </a:r>
            <a:b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altLang="ru-RU" sz="1800" dirty="0" err="1">
                <a:solidFill>
                  <a:schemeClr val="accent1">
                    <a:lumMod val="50000"/>
                  </a:schemeClr>
                </a:solidFill>
              </a:rPr>
              <a:t>Festré</a:t>
            </a:r>
            <a:r>
              <a:rPr lang="en-US" altLang="ru-RU" sz="1800" dirty="0">
                <a:solidFill>
                  <a:schemeClr val="accent1">
                    <a:lumMod val="50000"/>
                  </a:schemeClr>
                </a:solidFill>
              </a:rPr>
              <a:t>, A., </a:t>
            </a:r>
            <a:r>
              <a:rPr lang="en-US" altLang="ru-RU" sz="1800" dirty="0" err="1">
                <a:solidFill>
                  <a:schemeClr val="accent1">
                    <a:lumMod val="50000"/>
                  </a:schemeClr>
                </a:solidFill>
              </a:rPr>
              <a:t>Nasica</a:t>
            </a:r>
            <a:r>
              <a:rPr lang="en-US" altLang="ru-RU" sz="1800" dirty="0">
                <a:solidFill>
                  <a:schemeClr val="accent1">
                    <a:lumMod val="50000"/>
                  </a:schemeClr>
                </a:solidFill>
              </a:rPr>
              <a:t> E. (2009). Schumpeter on money, banking and finance: an institutionalist perspective. The European Journal of the History of Economic Thought 16 (2): 325-356. Schumpeter, J. A. 1934. The Theory of Economic Development: An Inquiry into Profits, Capital, Credit, Interest, and the Business Cycle. Cambridge, Mass.: Harvard University Press.</a:t>
            </a:r>
            <a: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US" altLang="ru-RU" sz="1800" dirty="0">
                <a:solidFill>
                  <a:schemeClr val="accent1">
                    <a:lumMod val="50000"/>
                  </a:schemeClr>
                </a:solidFill>
              </a:rPr>
              <a:t>etc.</a:t>
            </a:r>
            <a:br>
              <a:rPr lang="ru-RU" altLang="ru-RU" sz="18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altLang="ru-RU" sz="1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alt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0180" name="Номер слайда 1">
            <a:extLst>
              <a:ext uri="{FF2B5EF4-FFF2-40B4-BE49-F238E27FC236}">
                <a16:creationId xmlns:a16="http://schemas.microsoft.com/office/drawing/2014/main" id="{AA7EE061-5586-8DB6-EBB8-E02C2D0F6D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7E6347-1267-40AE-BF67-A0F4C3385A87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ru-RU" altLang="ru-RU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8">
            <a:extLst>
              <a:ext uri="{FF2B5EF4-FFF2-40B4-BE49-F238E27FC236}">
                <a16:creationId xmlns:a16="http://schemas.microsoft.com/office/drawing/2014/main" id="{336E67D3-3898-8DE2-3488-ECF7F031D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5563"/>
            <a:ext cx="11522075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9">
            <a:extLst>
              <a:ext uri="{FF2B5EF4-FFF2-40B4-BE49-F238E27FC236}">
                <a16:creationId xmlns:a16="http://schemas.microsoft.com/office/drawing/2014/main" id="{7004178E-4C9B-4CDA-3F17-EF9C7F253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8063" y="288925"/>
            <a:ext cx="9291637" cy="5400675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ru-RU" altLang="ru-RU" sz="4000" dirty="0">
                <a:latin typeface="+mn-lt"/>
              </a:rPr>
              <a:t>  </a:t>
            </a:r>
            <a:br>
              <a:rPr lang="en-US" altLang="ru-RU" sz="4000" dirty="0">
                <a:latin typeface="+mn-lt"/>
              </a:rPr>
            </a:br>
            <a:br>
              <a:rPr lang="en-US" altLang="ru-RU" sz="4000" dirty="0">
                <a:latin typeface="+mn-lt"/>
              </a:rPr>
            </a:br>
            <a:r>
              <a:rPr lang="ru-RU" altLang="ru-RU" sz="4000" b="1" dirty="0">
                <a:solidFill>
                  <a:srgbClr val="004C86"/>
                </a:solidFill>
                <a:latin typeface="+mn-lt"/>
              </a:rPr>
              <a:t>Спасибо за внимание!</a:t>
            </a:r>
            <a:br>
              <a:rPr lang="ru-RU" altLang="ru-RU" sz="4000" b="1" dirty="0">
                <a:solidFill>
                  <a:srgbClr val="004C86"/>
                </a:solidFill>
                <a:latin typeface="+mn-lt"/>
              </a:rPr>
            </a:br>
            <a:br>
              <a:rPr lang="ru-RU" altLang="ru-RU" sz="1800" dirty="0">
                <a:solidFill>
                  <a:srgbClr val="004C86"/>
                </a:solidFill>
                <a:latin typeface="+mn-lt"/>
              </a:rPr>
            </a:br>
            <a:r>
              <a:rPr lang="ru-RU" altLang="ru-RU" sz="3200" dirty="0">
                <a:solidFill>
                  <a:srgbClr val="004C86"/>
                </a:solidFill>
                <a:latin typeface="+mn-lt"/>
              </a:rPr>
              <a:t>Светлана Георгиевна Кирдина-Чэндлер</a:t>
            </a:r>
            <a:br>
              <a:rPr lang="ru-RU" altLang="ru-RU" sz="3200" dirty="0">
                <a:solidFill>
                  <a:srgbClr val="004C86"/>
                </a:solidFill>
                <a:latin typeface="+mn-lt"/>
              </a:rPr>
            </a:br>
            <a:br>
              <a:rPr lang="ru-RU" altLang="ru-RU" sz="3200" dirty="0">
                <a:solidFill>
                  <a:srgbClr val="004C86"/>
                </a:solidFill>
                <a:latin typeface="+mn-lt"/>
              </a:rPr>
            </a:br>
            <a:r>
              <a:rPr lang="en-US" altLang="ru-RU" sz="3200" dirty="0">
                <a:latin typeface="+mn-lt"/>
                <a:hlinkClick r:id="rId4"/>
              </a:rPr>
              <a:t>kirdina@inecon.ru</a:t>
            </a:r>
            <a:br>
              <a:rPr lang="en-US" altLang="ru-RU" sz="3200" dirty="0">
                <a:latin typeface="+mn-lt"/>
              </a:rPr>
            </a:br>
            <a:r>
              <a:rPr lang="en-US" altLang="ru-RU" sz="32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www.kirdina.ru</a:t>
            </a:r>
            <a:b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br>
              <a:rPr lang="ru-RU" altLang="ru-RU" sz="3200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endParaRPr lang="ru-RU" altLang="ru-RU" sz="32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2228" name="Номер слайда 1">
            <a:extLst>
              <a:ext uri="{FF2B5EF4-FFF2-40B4-BE49-F238E27FC236}">
                <a16:creationId xmlns:a16="http://schemas.microsoft.com/office/drawing/2014/main" id="{73655BB6-B996-D4AF-A9CB-DB809F06BC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09F42-00FE-4A59-A006-F10D099E9C20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ru-RU" altLang="ru-RU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>
            <a:extLst>
              <a:ext uri="{FF2B5EF4-FFF2-40B4-BE49-F238E27FC236}">
                <a16:creationId xmlns:a16="http://schemas.microsoft.com/office/drawing/2014/main" id="{4F52F4EF-0D5F-A2AA-3F2B-6AFDCD9EE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11522075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7">
            <a:extLst>
              <a:ext uri="{FF2B5EF4-FFF2-40B4-BE49-F238E27FC236}">
                <a16:creationId xmlns:a16="http://schemas.microsoft.com/office/drawing/2014/main" id="{56F042C8-2155-A261-1B72-ED835B6A5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2956" y="3198019"/>
            <a:ext cx="9864725" cy="1512888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002060"/>
                </a:solidFill>
              </a:rPr>
              <a:t> 1</a:t>
            </a:r>
            <a:r>
              <a:rPr lang="ru-RU" altLang="ru-RU" b="1" dirty="0">
                <a:solidFill>
                  <a:srgbClr val="004C86"/>
                </a:solidFill>
              </a:rPr>
              <a:t>. Потребность синтеза в экономической теории.</a:t>
            </a:r>
            <a:br>
              <a:rPr lang="ru-RU" altLang="ru-RU" b="1" dirty="0">
                <a:solidFill>
                  <a:srgbClr val="004C86"/>
                </a:solidFill>
              </a:rPr>
            </a:b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7412" name="Rectangle 8">
            <a:extLst>
              <a:ext uri="{FF2B5EF4-FFF2-40B4-BE49-F238E27FC236}">
                <a16:creationId xmlns:a16="http://schemas.microsoft.com/office/drawing/2014/main" id="{D0629D18-13C0-058D-253E-BE0479501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5611813"/>
            <a:ext cx="1152207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4C86"/>
                </a:solidFill>
                <a:latin typeface="Myriad Pro" panose="020B0503030403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7413" name="Номер слайда 2">
            <a:extLst>
              <a:ext uri="{FF2B5EF4-FFF2-40B4-BE49-F238E27FC236}">
                <a16:creationId xmlns:a16="http://schemas.microsoft.com/office/drawing/2014/main" id="{B6AD8F10-1B05-5EA6-83C5-BE2BD6CC6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369550" y="5900738"/>
            <a:ext cx="576263" cy="430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>
            <a:extLst>
              <a:ext uri="{FF2B5EF4-FFF2-40B4-BE49-F238E27FC236}">
                <a16:creationId xmlns:a16="http://schemas.microsoft.com/office/drawing/2014/main" id="{B09828FC-DCF2-42D0-EE32-BDFF1D07D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413" y="0"/>
            <a:ext cx="11522076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7">
            <a:extLst>
              <a:ext uri="{FF2B5EF4-FFF2-40B4-BE49-F238E27FC236}">
                <a16:creationId xmlns:a16="http://schemas.microsoft.com/office/drawing/2014/main" id="{DF992235-CD6C-6F3B-C1ED-2ED22E623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388" y="287338"/>
            <a:ext cx="10583862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Что подталкивает потребность в синтезе?</a:t>
            </a:r>
          </a:p>
        </p:txBody>
      </p:sp>
      <p:sp>
        <p:nvSpPr>
          <p:cNvPr id="11268" name="Rectangle 8">
            <a:extLst>
              <a:ext uri="{FF2B5EF4-FFF2-40B4-BE49-F238E27FC236}">
                <a16:creationId xmlns:a16="http://schemas.microsoft.com/office/drawing/2014/main" id="{B2D17B85-3ED7-483A-D1C0-D2E5CF309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5761038"/>
            <a:ext cx="1069975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1269" name="TextBox 7">
            <a:extLst>
              <a:ext uri="{FF2B5EF4-FFF2-40B4-BE49-F238E27FC236}">
                <a16:creationId xmlns:a16="http://schemas.microsoft.com/office/drawing/2014/main" id="{71FCBF65-BCFE-39E0-2F05-4C5914DF1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244" y="1439863"/>
            <a:ext cx="1009015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Усложнение экономики, становление новых экономических феноменов и отношений, как и потребности эффективного управления, стимулируют запрос на развитие экономической теории. </a:t>
            </a:r>
          </a:p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В ходе этого развития происходит уточнение ее предмета, включение новых положений, развитие методологии и методики исследований. </a:t>
            </a:r>
          </a:p>
        </p:txBody>
      </p:sp>
      <p:sp>
        <p:nvSpPr>
          <p:cNvPr id="11270" name="Номер слайда 4">
            <a:extLst>
              <a:ext uri="{FF2B5EF4-FFF2-40B4-BE49-F238E27FC236}">
                <a16:creationId xmlns:a16="http://schemas.microsoft.com/office/drawing/2014/main" id="{B7EFBAAC-4883-BCFE-02A4-92F3C63C8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36C62-64EA-457A-810E-1BB0157F135D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>
            <a:extLst>
              <a:ext uri="{FF2B5EF4-FFF2-40B4-BE49-F238E27FC236}">
                <a16:creationId xmlns:a16="http://schemas.microsoft.com/office/drawing/2014/main" id="{B09828FC-DCF2-42D0-EE32-BDFF1D07D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" y="-27179"/>
            <a:ext cx="11522076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7">
            <a:extLst>
              <a:ext uri="{FF2B5EF4-FFF2-40B4-BE49-F238E27FC236}">
                <a16:creationId xmlns:a16="http://schemas.microsoft.com/office/drawing/2014/main" id="{DF992235-CD6C-6F3B-C1ED-2ED22E6234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6541" y="626573"/>
            <a:ext cx="9577264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Практические причины 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                            </a:t>
            </a:r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неоклассического синтеза (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NS</a:t>
            </a:r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) и 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                                                                  </a:t>
            </a:r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нового неоклассического синтеза (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NNS)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1268" name="Rectangle 8">
            <a:extLst>
              <a:ext uri="{FF2B5EF4-FFF2-40B4-BE49-F238E27FC236}">
                <a16:creationId xmlns:a16="http://schemas.microsoft.com/office/drawing/2014/main" id="{B2D17B85-3ED7-483A-D1C0-D2E5CF309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5761038"/>
            <a:ext cx="1069975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1269" name="TextBox 7">
            <a:extLst>
              <a:ext uri="{FF2B5EF4-FFF2-40B4-BE49-F238E27FC236}">
                <a16:creationId xmlns:a16="http://schemas.microsoft.com/office/drawing/2014/main" id="{71FCBF65-BCFE-39E0-2F05-4C5914DF1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655" y="2259900"/>
            <a:ext cx="1009015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1940-60-е гг. - </a:t>
            </a:r>
            <a:r>
              <a:rPr lang="en-US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NS (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кейнсианский,  </a:t>
            </a:r>
            <a:r>
              <a:rPr lang="ru-RU" altLang="ru-RU" dirty="0" err="1">
                <a:solidFill>
                  <a:srgbClr val="002060"/>
                </a:solidFill>
                <a:latin typeface="Myriad Pro" panose="020B0503030403020204" pitchFamily="34" charset="0"/>
              </a:rPr>
              <a:t>самуэльсоновский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) </a:t>
            </a:r>
          </a:p>
          <a:p>
            <a:pPr marL="457200" lvl="1" indent="0">
              <a:spcBef>
                <a:spcPct val="0"/>
              </a:spcBef>
              <a:buNone/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             </a:t>
            </a:r>
            <a:r>
              <a:rPr lang="ru-RU" altLang="ru-RU" sz="3200" dirty="0">
                <a:solidFill>
                  <a:srgbClr val="002060"/>
                </a:solidFill>
                <a:latin typeface="Myriad Pro" panose="020B0503030403020204" pitchFamily="34" charset="0"/>
              </a:rPr>
              <a:t>ответ на мировой кризис 1929 г. и Великую     депрессию; обоснование мер государственной поддержки развития экономики. </a:t>
            </a:r>
            <a:endParaRPr lang="en-US" altLang="ru-RU" sz="3200" dirty="0">
              <a:solidFill>
                <a:srgbClr val="002060"/>
              </a:solidFill>
              <a:latin typeface="Myriad Pro" panose="020B0503030403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1990-е гг. - </a:t>
            </a:r>
            <a:r>
              <a:rPr lang="en-US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NNS  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          ответ на стагфляцию и кризис кейнсианского регулирования; развитие моделей </a:t>
            </a:r>
            <a:r>
              <a:rPr lang="en-US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DSGE 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как инструмента контроля над инфляцией.</a:t>
            </a:r>
          </a:p>
        </p:txBody>
      </p:sp>
      <p:sp>
        <p:nvSpPr>
          <p:cNvPr id="11270" name="Номер слайда 4">
            <a:extLst>
              <a:ext uri="{FF2B5EF4-FFF2-40B4-BE49-F238E27FC236}">
                <a16:creationId xmlns:a16="http://schemas.microsoft.com/office/drawing/2014/main" id="{B7EFBAAC-4883-BCFE-02A4-92F3C63C8E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336C62-64EA-457A-810E-1BB0157F135D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BCA40AFF-32E6-BD20-EB9A-F46CAF35E8B7}"/>
              </a:ext>
            </a:extLst>
          </p:cNvPr>
          <p:cNvSpPr/>
          <p:nvPr/>
        </p:nvSpPr>
        <p:spPr>
          <a:xfrm>
            <a:off x="1440557" y="2829750"/>
            <a:ext cx="5271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7F9F9E7-1B91-7BF5-3AAF-EBC36EDA7D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2845" y="4275560"/>
            <a:ext cx="542591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238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>
            <a:extLst>
              <a:ext uri="{FF2B5EF4-FFF2-40B4-BE49-F238E27FC236}">
                <a16:creationId xmlns:a16="http://schemas.microsoft.com/office/drawing/2014/main" id="{4F52F4EF-0D5F-A2AA-3F2B-6AFDCD9EE1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11522075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7">
            <a:extLst>
              <a:ext uri="{FF2B5EF4-FFF2-40B4-BE49-F238E27FC236}">
                <a16:creationId xmlns:a16="http://schemas.microsoft.com/office/drawing/2014/main" id="{56F042C8-2155-A261-1B72-ED835B6A5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2956" y="3198019"/>
            <a:ext cx="9864725" cy="1512888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002060"/>
                </a:solidFill>
              </a:rPr>
              <a:t> </a:t>
            </a:r>
            <a:r>
              <a:rPr lang="ru-RU" altLang="ru-RU" b="1" dirty="0">
                <a:solidFill>
                  <a:srgbClr val="004C86"/>
                </a:solidFill>
              </a:rPr>
              <a:t>2. Неоклассический и новый неоклассический синтез в ортодоксальной экономической теории: достижения и проблемы.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7412" name="Rectangle 8">
            <a:extLst>
              <a:ext uri="{FF2B5EF4-FFF2-40B4-BE49-F238E27FC236}">
                <a16:creationId xmlns:a16="http://schemas.microsoft.com/office/drawing/2014/main" id="{D0629D18-13C0-058D-253E-BE0479501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5611813"/>
            <a:ext cx="1152207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4C86"/>
                </a:solidFill>
                <a:latin typeface="Myriad Pro" panose="020B0503030403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7413" name="Номер слайда 2">
            <a:extLst>
              <a:ext uri="{FF2B5EF4-FFF2-40B4-BE49-F238E27FC236}">
                <a16:creationId xmlns:a16="http://schemas.microsoft.com/office/drawing/2014/main" id="{B6AD8F10-1B05-5EA6-83C5-BE2BD6CC6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369550" y="5900738"/>
            <a:ext cx="576263" cy="430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 dirty="0"/>
          </a:p>
        </p:txBody>
      </p:sp>
    </p:spTree>
    <p:extLst>
      <p:ext uri="{BB962C8B-B14F-4D97-AF65-F5344CB8AC3E}">
        <p14:creationId xmlns:p14="http://schemas.microsoft.com/office/powerpoint/2010/main" val="204565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>
            <a:extLst>
              <a:ext uri="{FF2B5EF4-FFF2-40B4-BE49-F238E27FC236}">
                <a16:creationId xmlns:a16="http://schemas.microsoft.com/office/drawing/2014/main" id="{04D606F0-896F-B226-1466-0BD12BCD5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7">
            <a:extLst>
              <a:ext uri="{FF2B5EF4-FFF2-40B4-BE49-F238E27FC236}">
                <a16:creationId xmlns:a16="http://schemas.microsoft.com/office/drawing/2014/main" id="{E3F4BCDE-D752-5B41-80F8-3B447D9E1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361950"/>
            <a:ext cx="9763247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Достижения неоклассической (ортодоксальной) теории в ходе  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NS </a:t>
            </a:r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и 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NNS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8" name="Rectangle 8">
            <a:extLst>
              <a:ext uri="{FF2B5EF4-FFF2-40B4-BE49-F238E27FC236}">
                <a16:creationId xmlns:a16="http://schemas.microsoft.com/office/drawing/2014/main" id="{2B1051BF-85D5-B2E2-78F6-5BA9B6D96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6029325"/>
            <a:ext cx="106997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ru-RU" sz="1800" b="1">
              <a:solidFill>
                <a:srgbClr val="004C86"/>
              </a:solidFill>
              <a:latin typeface="Myriad Pro Light" panose="020B0403030403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1509" name="TextBox 7">
            <a:extLst>
              <a:ext uri="{FF2B5EF4-FFF2-40B4-BE49-F238E27FC236}">
                <a16:creationId xmlns:a16="http://schemas.microsoft.com/office/drawing/2014/main" id="{C0F14C72-8B89-4D74-AEFD-31AE16FE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470" y="1716593"/>
            <a:ext cx="1015312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Имплементация в поле неоклассики основных концептуальных новаций и дальнейшее развитие неоклассической теории на этой основе (развитие  макроэкономики, моделей реального делового цикла, теории эндогенного экономического роста,   монетарная экономика). </a:t>
            </a:r>
          </a:p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Построение более сложных математических моделей, которые используются в экономической политике.</a:t>
            </a:r>
          </a:p>
          <a:p>
            <a:pPr>
              <a:spcBef>
                <a:spcPct val="0"/>
              </a:spcBef>
            </a:pPr>
            <a:endParaRPr lang="ru-RU" altLang="ru-RU" dirty="0">
              <a:solidFill>
                <a:srgbClr val="002060"/>
              </a:solidFill>
              <a:latin typeface="Myriad Pro" panose="020B0503030403020204" pitchFamily="34" charset="0"/>
            </a:endParaRPr>
          </a:p>
        </p:txBody>
      </p:sp>
      <p:sp>
        <p:nvSpPr>
          <p:cNvPr id="21510" name="Номер слайда 4">
            <a:extLst>
              <a:ext uri="{FF2B5EF4-FFF2-40B4-BE49-F238E27FC236}">
                <a16:creationId xmlns:a16="http://schemas.microsoft.com/office/drawing/2014/main" id="{0A2EB192-6E18-58C5-67FD-B3C5A90218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19718-3465-4CB9-810C-791E99BE33BF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>
            <a:extLst>
              <a:ext uri="{FF2B5EF4-FFF2-40B4-BE49-F238E27FC236}">
                <a16:creationId xmlns:a16="http://schemas.microsoft.com/office/drawing/2014/main" id="{3FBA51AF-0727-4656-0129-20B47ABC2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22075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7">
            <a:extLst>
              <a:ext uri="{FF2B5EF4-FFF2-40B4-BE49-F238E27FC236}">
                <a16:creationId xmlns:a16="http://schemas.microsoft.com/office/drawing/2014/main" id="{A60B147E-5CF6-594D-2E81-EF4321FB9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4388" y="287338"/>
            <a:ext cx="10583862" cy="11525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Нерешенные проблемы ортодоксальной экономической теории после 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NS </a:t>
            </a:r>
            <a:r>
              <a:rPr lang="ru-RU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и </a:t>
            </a:r>
            <a:r>
              <a:rPr lang="en-US" altLang="ru-RU" sz="3600" b="1" dirty="0">
                <a:solidFill>
                  <a:srgbClr val="004C86"/>
                </a:solidFill>
                <a:latin typeface="Myriad Pro" panose="020B0503030403020204" pitchFamily="34" charset="0"/>
              </a:rPr>
              <a:t>NNS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19460" name="TextBox 7">
            <a:extLst>
              <a:ext uri="{FF2B5EF4-FFF2-40B4-BE49-F238E27FC236}">
                <a16:creationId xmlns:a16="http://schemas.microsoft.com/office/drawing/2014/main" id="{ADAA0CB7-262F-A6F5-370C-2E9CE0B7F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" y="1479550"/>
            <a:ext cx="10423525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Слабые прогностические возможности, особенно в отношении долговременных изменений.</a:t>
            </a:r>
            <a:endParaRPr lang="en-US" altLang="ru-RU" dirty="0">
              <a:solidFill>
                <a:srgbClr val="002060"/>
              </a:solidFill>
              <a:latin typeface="Myriad Pro" panose="020B0503030403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Избыточная универсальность (абстрактность) моделей описания экономики; слабый учет социальных факторов  (</a:t>
            </a:r>
            <a:r>
              <a:rPr lang="ru-RU" altLang="ru-RU" dirty="0" err="1">
                <a:solidFill>
                  <a:srgbClr val="002060"/>
                </a:solidFill>
                <a:latin typeface="Myriad Pro" panose="020B0503030403020204" pitchFamily="34" charset="0"/>
              </a:rPr>
              <a:t>неисторичность</a:t>
            </a: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) и материально-природного контекстов.</a:t>
            </a:r>
          </a:p>
          <a:p>
            <a:pPr>
              <a:spcBef>
                <a:spcPct val="0"/>
              </a:spcBef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Сохранение «классической дихотомии» …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altLang="ru-RU" dirty="0">
                <a:solidFill>
                  <a:srgbClr val="002060"/>
                </a:solidFill>
                <a:latin typeface="Myriad Pro" panose="020B0503030403020204" pitchFamily="34" charset="0"/>
              </a:rPr>
              <a:t>    </a:t>
            </a:r>
            <a:r>
              <a:rPr lang="ru-RU" altLang="ru-RU" dirty="0">
                <a:solidFill>
                  <a:srgbClr val="004C86"/>
                </a:solidFill>
                <a:latin typeface="Myriad Pro" panose="020B0503030403020204" pitchFamily="34" charset="0"/>
              </a:rPr>
              <a:t>(Подробнее см. Кирдина-Чэндлер, 2021).</a:t>
            </a:r>
          </a:p>
        </p:txBody>
      </p:sp>
      <p:sp>
        <p:nvSpPr>
          <p:cNvPr id="19461" name="Номер слайда 4">
            <a:extLst>
              <a:ext uri="{FF2B5EF4-FFF2-40B4-BE49-F238E27FC236}">
                <a16:creationId xmlns:a16="http://schemas.microsoft.com/office/drawing/2014/main" id="{18C720AD-2F9B-1A1D-E7D1-92827558F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5DDD79-F314-43E9-94AF-7FDB587493A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>
            <a:extLst>
              <a:ext uri="{FF2B5EF4-FFF2-40B4-BE49-F238E27FC236}">
                <a16:creationId xmlns:a16="http://schemas.microsoft.com/office/drawing/2014/main" id="{CDFD1AD1-8703-9E51-03EE-FC8609871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"/>
            <a:ext cx="11522075" cy="646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7">
            <a:extLst>
              <a:ext uri="{FF2B5EF4-FFF2-40B4-BE49-F238E27FC236}">
                <a16:creationId xmlns:a16="http://schemas.microsoft.com/office/drawing/2014/main" id="{C2985BA1-2165-ADA7-16DD-4811479E3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0532" y="3259931"/>
            <a:ext cx="10657184" cy="1512888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002060"/>
                </a:solidFill>
              </a:rPr>
              <a:t> </a:t>
            </a:r>
            <a:r>
              <a:rPr lang="ru-RU" altLang="ru-RU" b="1" dirty="0">
                <a:solidFill>
                  <a:srgbClr val="004C86"/>
                </a:solidFill>
              </a:rPr>
              <a:t>3. </a:t>
            </a:r>
            <a:r>
              <a:rPr lang="ru-RU" altLang="ru-RU" b="1" dirty="0" err="1">
                <a:solidFill>
                  <a:srgbClr val="004C86"/>
                </a:solidFill>
              </a:rPr>
              <a:t>Парадигмальные</a:t>
            </a:r>
            <a:r>
              <a:rPr lang="ru-RU" altLang="ru-RU" b="1" dirty="0">
                <a:solidFill>
                  <a:srgbClr val="004C86"/>
                </a:solidFill>
              </a:rPr>
              <a:t> основания,  особенности и примеры  институционального синтеза в ортодоксальной и гетеродоксальной экономической теории</a:t>
            </a:r>
            <a:endParaRPr lang="ru-RU" altLang="ru-RU" sz="3600" b="1" dirty="0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5604" name="Rectangle 8">
            <a:extLst>
              <a:ext uri="{FF2B5EF4-FFF2-40B4-BE49-F238E27FC236}">
                <a16:creationId xmlns:a16="http://schemas.microsoft.com/office/drawing/2014/main" id="{5F78756D-A7D5-62BF-A797-A9A41111B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5611813"/>
            <a:ext cx="1152207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4C86"/>
                </a:solidFill>
                <a:latin typeface="Myriad Pro" panose="020B0503030403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rgbClr val="004C86"/>
              </a:solidFill>
              <a:latin typeface="Myriad Pro" panose="020B0503030403020204" pitchFamily="34" charset="0"/>
            </a:endParaRPr>
          </a:p>
        </p:txBody>
      </p:sp>
      <p:sp>
        <p:nvSpPr>
          <p:cNvPr id="25605" name="Номер слайда 2">
            <a:extLst>
              <a:ext uri="{FF2B5EF4-FFF2-40B4-BE49-F238E27FC236}">
                <a16:creationId xmlns:a16="http://schemas.microsoft.com/office/drawing/2014/main" id="{F73C0EB8-11DE-30E6-C62B-08D27EA44B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369550" y="5900738"/>
            <a:ext cx="576263" cy="430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5736</TotalTime>
  <Words>2225</Words>
  <Application>Microsoft Office PowerPoint</Application>
  <PresentationFormat>Произвольный</PresentationFormat>
  <Paragraphs>132</Paragraphs>
  <Slides>24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Arial Nova Light</vt:lpstr>
      <vt:lpstr>Myriad Pro</vt:lpstr>
      <vt:lpstr>Myriad Pro Light</vt:lpstr>
      <vt:lpstr>Оформление по умолчанию</vt:lpstr>
      <vt:lpstr>Презентация PowerPoint</vt:lpstr>
      <vt:lpstr>      Структура доклада</vt:lpstr>
      <vt:lpstr> 1. Потребность синтеза в экономической теории. </vt:lpstr>
      <vt:lpstr>Что подталкивает потребность в синтезе?</vt:lpstr>
      <vt:lpstr>Практические причины                             неоклассического синтеза (NS) и                                                                   нового неоклассического синтеза (NNS)</vt:lpstr>
      <vt:lpstr> 2. Неоклассический и новый неоклассический синтез в ортодоксальной экономической теории: достижения и проблемы.</vt:lpstr>
      <vt:lpstr>Достижения неоклассической (ортодоксальной) теории в ходе  NS и NNS</vt:lpstr>
      <vt:lpstr>Нерешенные проблемы ортодоксальной экономической теории после NS и NNS</vt:lpstr>
      <vt:lpstr> 3. Парадигмальные основания,  особенности и примеры  институционального синтеза в ортодоксальной и гетеродоксальной экономической теории</vt:lpstr>
      <vt:lpstr>Определение теоретического синтеза 1/2</vt:lpstr>
      <vt:lpstr>Определение теоретического синтеза 2/2</vt:lpstr>
      <vt:lpstr>Институты и институциональный синтез </vt:lpstr>
      <vt:lpstr>Многообразие подходов к анализу институтов</vt:lpstr>
      <vt:lpstr>Ортодоксальный и гетеродоксальный подходы к анализу институтов - общее</vt:lpstr>
      <vt:lpstr>Ортодоксальный (неоклассический)           подход к анализу институтов</vt:lpstr>
      <vt:lpstr>Об институциональном синтезе в ортодоксальной экономической теории – да!</vt:lpstr>
      <vt:lpstr>Об институциональном синтезе в ортодоксальной экономической теории – нет!</vt:lpstr>
      <vt:lpstr>Гетеродоксальный подход к анализу институтов 1/2</vt:lpstr>
      <vt:lpstr>Гетеродоксальный подход к анализу институтов 2/2</vt:lpstr>
      <vt:lpstr>Институты в экономическом анализе по Шумпетеру</vt:lpstr>
      <vt:lpstr>Институциональный синтез в России</vt:lpstr>
      <vt:lpstr>Еще пример</vt:lpstr>
      <vt:lpstr>                                                    ЛИТЕРАТУРА  Балацкий Е.В. 2011. Когнитивно-институциональный синтез Д. Норта. Общественные науки и современность. № 5. Вудфорд М. (2010). Сближение взглядов в макроэкономике: элементы нового синтеза. Вопросы экономики 10:17-30.  Кирдина-Чэндлер С.Г. 2021. Парадоксы синтеза в экономической теории. Terra Economicus. 19(3): 37-52. Кирдина С.Г. 2014 [2000]. Институциональные матрицы и развитие России. Введение в Х- Y-теорию.  3-е изд., переработанное, расширенное и иллюстрированное.  М.– СПб.: Нестор-История. 468 с. Полтерович В.М. 2011. Становление общего социального анализа. Общественные науки и современность. № 2. С. 101–111.  Полтерович В.М. 2013. Общий социальный анализ и проектирование реформ. Журнал Новой экономической ассоциации. № 1 (17). С. 185–188.  Садовский В. Н. (2001). Синтез. Новая философская энциклопедия. Том третий. М.: «Мысль».  С. 546-547.  Festré, A., Nasica E. (2009). Schumpeter on money, banking and finance: an institutionalist perspective. The European Journal of the History of Economic Thought 16 (2): 325-356. Schumpeter, J. A. 1934. The Theory of Economic Development: An Inquiry into Profits, Capital, Credit, Interest, and the Business Cycle. Cambridge, Mass.: Harvard University Press.  etc.  </vt:lpstr>
      <vt:lpstr>    Спасибо за внимание!  Светлана Георгиевна Кирдина-Чэндлер  kirdina@inecon.ru www.kirdina.ru  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name</dc:creator>
  <cp:lastModifiedBy>Svetlana Kirdina</cp:lastModifiedBy>
  <cp:revision>169</cp:revision>
  <dcterms:created xsi:type="dcterms:W3CDTF">2021-12-07T13:39:17Z</dcterms:created>
  <dcterms:modified xsi:type="dcterms:W3CDTF">2022-07-05T05:34:38Z</dcterms:modified>
</cp:coreProperties>
</file>