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sldIdLst>
    <p:sldId id="257" r:id="rId2"/>
    <p:sldId id="265" r:id="rId3"/>
    <p:sldId id="820" r:id="rId4"/>
    <p:sldId id="266" r:id="rId5"/>
    <p:sldId id="258" r:id="rId6"/>
    <p:sldId id="279" r:id="rId7"/>
    <p:sldId id="482" r:id="rId8"/>
    <p:sldId id="479" r:id="rId9"/>
    <p:sldId id="843" r:id="rId10"/>
    <p:sldId id="483" r:id="rId11"/>
    <p:sldId id="464" r:id="rId12"/>
    <p:sldId id="459" r:id="rId13"/>
    <p:sldId id="275" r:id="rId14"/>
    <p:sldId id="458" r:id="rId15"/>
    <p:sldId id="281" r:id="rId16"/>
    <p:sldId id="837" r:id="rId17"/>
    <p:sldId id="838" r:id="rId18"/>
    <p:sldId id="839" r:id="rId19"/>
    <p:sldId id="841" r:id="rId20"/>
    <p:sldId id="470" r:id="rId21"/>
    <p:sldId id="283" r:id="rId22"/>
    <p:sldId id="487" r:id="rId23"/>
    <p:sldId id="285" r:id="rId24"/>
    <p:sldId id="476" r:id="rId25"/>
    <p:sldId id="273" r:id="rId26"/>
    <p:sldId id="831" r:id="rId27"/>
    <p:sldId id="817" r:id="rId28"/>
    <p:sldId id="830" r:id="rId29"/>
    <p:sldId id="828" r:id="rId30"/>
    <p:sldId id="845" r:id="rId31"/>
    <p:sldId id="488" r:id="rId32"/>
    <p:sldId id="490" r:id="rId33"/>
    <p:sldId id="489" r:id="rId34"/>
    <p:sldId id="491" r:id="rId35"/>
    <p:sldId id="819" r:id="rId36"/>
    <p:sldId id="849" r:id="rId37"/>
    <p:sldId id="455" r:id="rId38"/>
    <p:sldId id="833" r:id="rId39"/>
    <p:sldId id="832" r:id="rId40"/>
    <p:sldId id="848" r:id="rId41"/>
    <p:sldId id="834" r:id="rId42"/>
    <p:sldId id="847" r:id="rId43"/>
    <p:sldId id="405" r:id="rId44"/>
    <p:sldId id="450" r:id="rId45"/>
    <p:sldId id="826" r:id="rId46"/>
    <p:sldId id="492" r:id="rId47"/>
    <p:sldId id="475" r:id="rId48"/>
    <p:sldId id="496" r:id="rId49"/>
    <p:sldId id="495" r:id="rId50"/>
    <p:sldId id="818" r:id="rId51"/>
    <p:sldId id="260" r:id="rId52"/>
    <p:sldId id="276" r:id="rId53"/>
  </p:sldIdLst>
  <p:sldSz cx="11522075" cy="6480175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86"/>
    <a:srgbClr val="000091"/>
    <a:srgbClr val="000096"/>
    <a:srgbClr val="000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2" autoAdjust="0"/>
    <p:restoredTop sz="82493" autoAdjust="0"/>
  </p:normalViewPr>
  <p:slideViewPr>
    <p:cSldViewPr>
      <p:cViewPr varScale="1">
        <p:scale>
          <a:sx n="56" d="100"/>
          <a:sy n="56" d="100"/>
        </p:scale>
        <p:origin x="172" y="28"/>
      </p:cViewPr>
      <p:guideLst>
        <p:guide orient="horz" pos="2041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Лист3!$A$2</c:f>
              <c:strCache>
                <c:ptCount val="1"/>
                <c:pt idx="0">
                  <c:v>Y-страны</c:v>
                </c:pt>
              </c:strCache>
            </c:strRef>
          </c:tx>
          <c:spPr>
            <a:ln w="2857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cat>
            <c:numRef>
              <c:f>Лист3!$B$1:$V$1</c:f>
              <c:numCache>
                <c:formatCode>General</c:formatCode>
                <c:ptCount val="21"/>
                <c:pt idx="0">
                  <c:v>1820</c:v>
                </c:pt>
                <c:pt idx="1">
                  <c:v>1830</c:v>
                </c:pt>
                <c:pt idx="2">
                  <c:v>1840</c:v>
                </c:pt>
                <c:pt idx="3">
                  <c:v>1850</c:v>
                </c:pt>
                <c:pt idx="4">
                  <c:v>1860</c:v>
                </c:pt>
                <c:pt idx="5">
                  <c:v>1870</c:v>
                </c:pt>
                <c:pt idx="6">
                  <c:v>1880</c:v>
                </c:pt>
                <c:pt idx="7">
                  <c:v>1890</c:v>
                </c:pt>
                <c:pt idx="8">
                  <c:v>1900</c:v>
                </c:pt>
                <c:pt idx="9">
                  <c:v>1910</c:v>
                </c:pt>
                <c:pt idx="10">
                  <c:v>1920</c:v>
                </c:pt>
                <c:pt idx="11">
                  <c:v>1930</c:v>
                </c:pt>
                <c:pt idx="12">
                  <c:v>1940</c:v>
                </c:pt>
                <c:pt idx="13">
                  <c:v>1950</c:v>
                </c:pt>
                <c:pt idx="14">
                  <c:v>1960</c:v>
                </c:pt>
                <c:pt idx="15">
                  <c:v>1970</c:v>
                </c:pt>
                <c:pt idx="16">
                  <c:v>1980</c:v>
                </c:pt>
                <c:pt idx="17">
                  <c:v>1990</c:v>
                </c:pt>
                <c:pt idx="18">
                  <c:v>2000</c:v>
                </c:pt>
                <c:pt idx="19">
                  <c:v>2010</c:v>
                </c:pt>
                <c:pt idx="20">
                  <c:v>2020</c:v>
                </c:pt>
              </c:numCache>
            </c:numRef>
          </c:cat>
          <c:val>
            <c:numRef>
              <c:f>Лист3!$B$2:$V$2</c:f>
              <c:numCache>
                <c:formatCode>General</c:formatCode>
                <c:ptCount val="21"/>
                <c:pt idx="0">
                  <c:v>22.34</c:v>
                </c:pt>
                <c:pt idx="5">
                  <c:v>40.479999999999997</c:v>
                </c:pt>
                <c:pt idx="8">
                  <c:v>49.25</c:v>
                </c:pt>
                <c:pt idx="9">
                  <c:v>52.08</c:v>
                </c:pt>
                <c:pt idx="12">
                  <c:v>50.78</c:v>
                </c:pt>
                <c:pt idx="13">
                  <c:v>54.76</c:v>
                </c:pt>
                <c:pt idx="14">
                  <c:v>52.22</c:v>
                </c:pt>
                <c:pt idx="15">
                  <c:v>49.19</c:v>
                </c:pt>
                <c:pt idx="16">
                  <c:v>45.77</c:v>
                </c:pt>
                <c:pt idx="17">
                  <c:v>44.02</c:v>
                </c:pt>
                <c:pt idx="18">
                  <c:v>42.86</c:v>
                </c:pt>
                <c:pt idx="19">
                  <c:v>34.659999999999997</c:v>
                </c:pt>
                <c:pt idx="20">
                  <c:v>31.56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9D-4F3F-92B5-729F9DFD0F63}"/>
            </c:ext>
          </c:extLst>
        </c:ser>
        <c:ser>
          <c:idx val="1"/>
          <c:order val="1"/>
          <c:tx>
            <c:strRef>
              <c:f>Лист3!$A$3</c:f>
              <c:strCache>
                <c:ptCount val="1"/>
                <c:pt idx="0">
                  <c:v>Х-страны</c:v>
                </c:pt>
              </c:strCache>
            </c:strRef>
          </c:tx>
          <c:spPr>
            <a:ln w="28575" cap="rnd">
              <a:solidFill>
                <a:schemeClr val="dk1">
                  <a:tint val="5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55000"/>
                </a:schemeClr>
              </a:solidFill>
              <a:ln w="9525">
                <a:solidFill>
                  <a:schemeClr val="dk1">
                    <a:tint val="55000"/>
                  </a:schemeClr>
                </a:solidFill>
              </a:ln>
              <a:effectLst/>
            </c:spPr>
          </c:marker>
          <c:cat>
            <c:numRef>
              <c:f>Лист3!$B$1:$V$1</c:f>
              <c:numCache>
                <c:formatCode>General</c:formatCode>
                <c:ptCount val="21"/>
                <c:pt idx="0">
                  <c:v>1820</c:v>
                </c:pt>
                <c:pt idx="1">
                  <c:v>1830</c:v>
                </c:pt>
                <c:pt idx="2">
                  <c:v>1840</c:v>
                </c:pt>
                <c:pt idx="3">
                  <c:v>1850</c:v>
                </c:pt>
                <c:pt idx="4">
                  <c:v>1860</c:v>
                </c:pt>
                <c:pt idx="5">
                  <c:v>1870</c:v>
                </c:pt>
                <c:pt idx="6">
                  <c:v>1880</c:v>
                </c:pt>
                <c:pt idx="7">
                  <c:v>1890</c:v>
                </c:pt>
                <c:pt idx="8">
                  <c:v>1900</c:v>
                </c:pt>
                <c:pt idx="9">
                  <c:v>1910</c:v>
                </c:pt>
                <c:pt idx="10">
                  <c:v>1920</c:v>
                </c:pt>
                <c:pt idx="11">
                  <c:v>1930</c:v>
                </c:pt>
                <c:pt idx="12">
                  <c:v>1940</c:v>
                </c:pt>
                <c:pt idx="13">
                  <c:v>1950</c:v>
                </c:pt>
                <c:pt idx="14">
                  <c:v>1960</c:v>
                </c:pt>
                <c:pt idx="15">
                  <c:v>1970</c:v>
                </c:pt>
                <c:pt idx="16">
                  <c:v>1980</c:v>
                </c:pt>
                <c:pt idx="17">
                  <c:v>1990</c:v>
                </c:pt>
                <c:pt idx="18">
                  <c:v>2000</c:v>
                </c:pt>
                <c:pt idx="19">
                  <c:v>2010</c:v>
                </c:pt>
                <c:pt idx="20">
                  <c:v>2020</c:v>
                </c:pt>
              </c:numCache>
            </c:numRef>
          </c:cat>
          <c:val>
            <c:numRef>
              <c:f>Лист3!$B$3:$V$3</c:f>
              <c:numCache>
                <c:formatCode>General</c:formatCode>
                <c:ptCount val="21"/>
                <c:pt idx="0">
                  <c:v>57.87</c:v>
                </c:pt>
                <c:pt idx="5">
                  <c:v>39.71</c:v>
                </c:pt>
                <c:pt idx="8">
                  <c:v>30.78</c:v>
                </c:pt>
                <c:pt idx="9">
                  <c:v>28.13</c:v>
                </c:pt>
                <c:pt idx="12">
                  <c:v>21.02</c:v>
                </c:pt>
                <c:pt idx="13">
                  <c:v>23.01</c:v>
                </c:pt>
                <c:pt idx="14">
                  <c:v>25.55</c:v>
                </c:pt>
                <c:pt idx="15">
                  <c:v>27.35</c:v>
                </c:pt>
                <c:pt idx="16">
                  <c:v>27.93</c:v>
                </c:pt>
                <c:pt idx="17">
                  <c:v>30.5</c:v>
                </c:pt>
                <c:pt idx="18">
                  <c:v>30.28</c:v>
                </c:pt>
                <c:pt idx="19">
                  <c:v>40.33</c:v>
                </c:pt>
                <c:pt idx="20">
                  <c:v>50.52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9D-4F3F-92B5-729F9DFD0F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2346264"/>
        <c:axId val="462345936"/>
      </c:lineChart>
      <c:catAx>
        <c:axId val="462346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2345936"/>
        <c:crosses val="autoZero"/>
        <c:auto val="1"/>
        <c:lblAlgn val="ctr"/>
        <c:lblOffset val="100"/>
        <c:noMultiLvlLbl val="0"/>
      </c:catAx>
      <c:valAx>
        <c:axId val="46234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i="0" baseline="0">
                    <a:effectLst/>
                  </a:rPr>
                  <a:t>Share in world GDP</a:t>
                </a:r>
                <a:r>
                  <a:rPr lang="ru-RU" sz="2400" b="1" i="0" baseline="0">
                    <a:effectLst/>
                  </a:rPr>
                  <a:t>, % </a:t>
                </a:r>
                <a:endParaRPr lang="ru-RU" sz="2400">
                  <a:effectLst/>
                </a:endParaRPr>
              </a:p>
            </c:rich>
          </c:tx>
          <c:layout>
            <c:manualLayout>
              <c:xMode val="edge"/>
              <c:yMode val="edge"/>
              <c:x val="4.6493530668155827E-3"/>
              <c:y val="9.472554902577391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2346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096AAB8-5B80-7476-4A49-99313941FA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A43D589-10B0-15BD-65CC-947DF41C130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7617164-FB99-94B4-1CE4-0CF749DA1F1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2CE42B2-E47F-1048-7398-0E042F6A937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3D13907-229A-4FF6-439D-0070DEDAFE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4A17FD84-3EA0-CC57-6563-FBF060B58B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5D8A8F-147E-4C0F-8978-1558A74AEA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4421C44F-9F4E-51B4-2FD9-AEF9CF15EE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D932FA-4819-482D-8B50-2397F3370DF1}" type="slidenum">
              <a:rPr lang="ru-RU" altLang="ru-RU" smtClean="0"/>
              <a:pPr/>
              <a:t>1</a:t>
            </a:fld>
            <a:endParaRPr lang="ru-RU" altLang="ru-RU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DB8B65F-134E-91CA-52DA-10B861499C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F9CE198F-3FBA-9898-2B60-F1D7ADA9F3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5033A95C-1FA0-D7F9-2277-14428FA190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9AB83A-011F-4197-83B2-219D1B01CBAE}" type="slidenum">
              <a:rPr lang="ru-RU" altLang="ru-RU" smtClean="0"/>
              <a:pPr/>
              <a:t>10</a:t>
            </a:fld>
            <a:endParaRPr lang="ru-RU" altLang="ru-RU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F1D9451-F2E8-1861-EEAE-4EFB2CE176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E4F8D80-FCDE-BAD6-832F-9890D1100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52230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0EDDE58-E622-D993-8B91-F85654DB96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694CA3-C51D-4885-86EA-FBEEEC83A6C8}" type="slidenum">
              <a:rPr lang="ru-RU" altLang="ru-RU" smtClean="0"/>
              <a:pPr/>
              <a:t>11</a:t>
            </a:fld>
            <a:endParaRPr lang="ru-RU" altLang="ru-RU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E6148539-D4D3-0E8A-5F3A-4730911744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39E0EFA-0D30-35ED-36D0-2DB5B9DC7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dirty="0"/>
              <a:t>Легитимация - способ объяснения и оправдания социальных и политических отношений, их когнитивная и нормативная интерпретация (П. Бергер, Т. Лукман).</a:t>
            </a:r>
          </a:p>
          <a:p>
            <a:pPr eaLnBrk="1" hangingPunct="1"/>
            <a:r>
              <a:rPr lang="ru-RU" altLang="ru-RU" dirty="0"/>
              <a:t>Как писал Крейг </a:t>
            </a:r>
            <a:r>
              <a:rPr lang="ru-RU" altLang="ru-RU" dirty="0" err="1"/>
              <a:t>Калхун</a:t>
            </a:r>
            <a:r>
              <a:rPr lang="ru-RU" altLang="ru-RU" dirty="0"/>
              <a:t>, на разработку и распространение теорий модернизации и глобализации были выделены значительные деньги из государственных бюджетов, а также из фондов Рокфеллера, Карнеги, Форда. Деловые круги поддерживали развитие данных теорий,</a:t>
            </a:r>
          </a:p>
          <a:p>
            <a:pPr eaLnBrk="1" hangingPunct="1"/>
            <a:r>
              <a:rPr lang="ru-RU" altLang="ru-RU" dirty="0"/>
              <a:t>поскольку справедливо полагали, что страны, принявшие эти теории, примут и американские инвестиции, откроются американскому рынку. В свою</a:t>
            </a:r>
          </a:p>
          <a:p>
            <a:pPr eaLnBrk="1" hangingPunct="1"/>
            <a:r>
              <a:rPr lang="ru-RU" altLang="ru-RU" dirty="0"/>
              <a:t>очередь для политиков было важно создание потенциала большого количества рабочих мест для экспертов, отправлявшихся в страны третьего мира в качестве советников правительств и агентов западного влияния.</a:t>
            </a:r>
          </a:p>
          <a:p>
            <a:pPr eaLnBrk="1" hangingPunct="1"/>
            <a:endParaRPr lang="ru-RU" alt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5033A95C-1FA0-D7F9-2277-14428FA190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9AB83A-011F-4197-83B2-219D1B01CBAE}" type="slidenum">
              <a:rPr lang="ru-RU" altLang="ru-RU" smtClean="0"/>
              <a:pPr/>
              <a:t>12</a:t>
            </a:fld>
            <a:endParaRPr lang="ru-RU" altLang="ru-RU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F1D9451-F2E8-1861-EEAE-4EFB2CE176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E4F8D80-FCDE-BAD6-832F-9890D1100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dirty="0"/>
              <a:t>Такое содержание глобализации оттеняет противостоящее ей общественное движение </a:t>
            </a:r>
            <a:r>
              <a:rPr lang="ru-RU" altLang="ru-RU" dirty="0" err="1"/>
              <a:t>альтерглобализма</a:t>
            </a:r>
            <a:r>
              <a:rPr lang="ru-RU" altLang="ru-RU" dirty="0"/>
              <a:t>.  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252E61E-1BA0-A298-C121-28849A9AFC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D8D201-6CD4-412F-ADD2-6DF80DBB64DF}" type="slidenum">
              <a:rPr lang="ru-RU" altLang="ru-RU" smtClean="0"/>
              <a:pPr/>
              <a:t>13</a:t>
            </a:fld>
            <a:endParaRPr lang="ru-RU" altLang="ru-RU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7FFE4F67-4D2E-C597-2E59-ED43AAAD57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6839B7FA-8996-874E-33CB-00BB688E81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8A700AEC-75B3-78B4-4F66-F5316B777C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F142DB-E9DA-43BC-ABDB-892817881683}" type="slidenum">
              <a:rPr lang="ru-RU" altLang="ru-RU" smtClean="0"/>
              <a:pPr/>
              <a:t>14</a:t>
            </a:fld>
            <a:endParaRPr lang="ru-RU" altLang="ru-RU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797185D6-5B53-1C6A-7618-8414EE7F2A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C41A5A8D-C75C-E9A0-786C-6F8BA7014B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C825D42A-7DDB-7DB7-0125-6714510130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2EAF70-56D4-4B9F-B903-8A1FB88B6C73}" type="slidenum">
              <a:rPr lang="ru-RU" altLang="ru-RU" smtClean="0"/>
              <a:pPr/>
              <a:t>15</a:t>
            </a:fld>
            <a:endParaRPr lang="ru-RU" altLang="ru-RU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72BDA307-A292-18ED-CBA9-F58FF231DB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6141C98E-6EF1-2622-DDAC-3E45ED86F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8A700AEC-75B3-78B4-4F66-F5316B777C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F142DB-E9DA-43BC-ABDB-892817881683}" type="slidenum">
              <a:rPr lang="ru-RU" altLang="ru-RU" smtClean="0"/>
              <a:pPr/>
              <a:t>16</a:t>
            </a:fld>
            <a:endParaRPr lang="ru-RU" altLang="ru-RU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797185D6-5B53-1C6A-7618-8414EE7F2A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C41A5A8D-C75C-E9A0-786C-6F8BA7014B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2211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8A700AEC-75B3-78B4-4F66-F5316B777C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F142DB-E9DA-43BC-ABDB-892817881683}" type="slidenum">
              <a:rPr lang="ru-RU" altLang="ru-RU" smtClean="0"/>
              <a:pPr/>
              <a:t>17</a:t>
            </a:fld>
            <a:endParaRPr lang="ru-RU" altLang="ru-RU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797185D6-5B53-1C6A-7618-8414EE7F2A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C41A5A8D-C75C-E9A0-786C-6F8BA7014B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6351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8A700AEC-75B3-78B4-4F66-F5316B777C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F142DB-E9DA-43BC-ABDB-892817881683}" type="slidenum">
              <a:rPr lang="ru-RU" altLang="ru-RU" smtClean="0"/>
              <a:pPr/>
              <a:t>18</a:t>
            </a:fld>
            <a:endParaRPr lang="ru-RU" altLang="ru-RU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797185D6-5B53-1C6A-7618-8414EE7F2A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C41A5A8D-C75C-E9A0-786C-6F8BA7014B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431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8A700AEC-75B3-78B4-4F66-F5316B777C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F142DB-E9DA-43BC-ABDB-892817881683}" type="slidenum">
              <a:rPr lang="ru-RU" altLang="ru-RU" smtClean="0"/>
              <a:pPr/>
              <a:t>19</a:t>
            </a:fld>
            <a:endParaRPr lang="ru-RU" altLang="ru-RU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797185D6-5B53-1C6A-7618-8414EE7F2A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C41A5A8D-C75C-E9A0-786C-6F8BA7014B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2040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1DD272-C378-46F2-8D80-9A37C1A49C54}" type="slidenum">
              <a:rPr lang="ru-RU" altLang="ru-RU" smtClean="0"/>
              <a:pPr/>
              <a:t>2</a:t>
            </a:fld>
            <a:endParaRPr lang="ru-RU" altLang="ru-RU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4D73BC40-08FB-C2C6-181C-D67C4B6E51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564ADB-404A-4DAC-A967-245805AB1558}" type="slidenum">
              <a:rPr lang="ru-RU" altLang="ru-RU" smtClean="0"/>
              <a:pPr/>
              <a:t>20</a:t>
            </a:fld>
            <a:endParaRPr lang="ru-RU" altLang="ru-RU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C9F45CD-82BE-74B0-3E25-679CA4C752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C1C9A180-685F-ABBA-0D0D-F223BB7637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7C13F8D-1C84-CCD3-9068-579B2B198F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879F82-1350-417A-BE4D-F773430C6D8C}" type="slidenum">
              <a:rPr lang="ru-RU" altLang="ru-RU" smtClean="0"/>
              <a:pPr/>
              <a:t>21</a:t>
            </a:fld>
            <a:endParaRPr lang="ru-RU" altLang="ru-RU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807198B-ECE4-99DF-B45E-EECF2BDE41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96C75EF-4B8B-DB6E-841E-83F24B91E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7C13F8D-1C84-CCD3-9068-579B2B198F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879F82-1350-417A-BE4D-F773430C6D8C}" type="slidenum">
              <a:rPr lang="ru-RU" altLang="ru-RU" smtClean="0"/>
              <a:pPr/>
              <a:t>22</a:t>
            </a:fld>
            <a:endParaRPr lang="ru-RU" altLang="ru-RU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807198B-ECE4-99DF-B45E-EECF2BDE41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96C75EF-4B8B-DB6E-841E-83F24B91E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992711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0014047D-006C-BD08-BF99-111B7FD4E3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9447CA-9CE9-4A64-A7D0-7DB5AE7F7243}" type="slidenum">
              <a:rPr lang="ru-RU" altLang="ru-RU" smtClean="0"/>
              <a:pPr/>
              <a:t>23</a:t>
            </a:fld>
            <a:endParaRPr lang="ru-RU" altLang="ru-RU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645FC25-96DE-1321-88CD-7AE753D016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60055D27-0E5C-B68F-D856-EB66C26CE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dirty="0"/>
              <a:t>Отрицательный торговый баланс означает, что импорт (расходы на него) превышают доходы от экспорта, значит,  внешние долги растут и необходимо платить более высокие процентные ставки. То есть США ввозят больше, чем вывозят. Это эффект глобализации- в США весьма заметную роль играет торговля между материнскими компаниями и их дочерними предприятиями за рубежом. В частности, более 1/3 всего товарного экспорта и 2/3 товарного импорта США приходится на такие межфирменные поставки.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649833FC-3341-91A7-41F2-3D9EFBD689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E23AD4-2633-4FED-B710-6F7910FA6FBD}" type="slidenum">
              <a:rPr lang="ru-RU" altLang="ru-RU" smtClean="0"/>
              <a:pPr/>
              <a:t>24</a:t>
            </a:fld>
            <a:endParaRPr lang="ru-RU" altLang="ru-RU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5D9CBAF5-29A3-ECFF-5D13-1F7A49AE35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49BF9ACD-EBE3-F71A-0B2C-192A20B7C8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EE421B4E-263F-4CA9-DE43-2F1E7F0018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78C1CD-CAE0-4F17-85A7-6D31EACB454B}" type="slidenum">
              <a:rPr lang="ru-RU" altLang="ru-RU" smtClean="0"/>
              <a:pPr/>
              <a:t>25</a:t>
            </a:fld>
            <a:endParaRPr lang="ru-RU" altLang="ru-RU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5B1999C-4D9B-0943-DB9B-A8BF9C1618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86984874-C19D-4480-E58F-DA8CDF17A9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5D8A8F-147E-4C0F-8978-1558A74AEA8F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41129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1DD272-C378-46F2-8D80-9A37C1A49C54}" type="slidenum">
              <a:rPr lang="ru-RU" altLang="ru-RU" smtClean="0"/>
              <a:pPr/>
              <a:t>27</a:t>
            </a:fld>
            <a:endParaRPr lang="ru-RU" altLang="ru-RU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192335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1DD272-C378-46F2-8D80-9A37C1A49C54}" type="slidenum">
              <a:rPr lang="ru-RU" altLang="ru-RU" smtClean="0"/>
              <a:pPr/>
              <a:t>28</a:t>
            </a:fld>
            <a:endParaRPr lang="ru-RU" altLang="ru-RU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879676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1DD272-C378-46F2-8D80-9A37C1A49C54}" type="slidenum">
              <a:rPr lang="ru-RU" altLang="ru-RU" smtClean="0"/>
              <a:pPr/>
              <a:t>29</a:t>
            </a:fld>
            <a:endParaRPr lang="ru-RU" altLang="ru-RU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88425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1DD272-C378-46F2-8D80-9A37C1A49C54}" type="slidenum">
              <a:rPr lang="ru-RU" altLang="ru-RU" smtClean="0"/>
              <a:pPr/>
              <a:t>3</a:t>
            </a:fld>
            <a:endParaRPr lang="ru-RU" altLang="ru-RU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14334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1DD272-C378-46F2-8D80-9A37C1A49C54}" type="slidenum">
              <a:rPr lang="ru-RU" altLang="ru-RU" smtClean="0"/>
              <a:pPr/>
              <a:t>30</a:t>
            </a:fld>
            <a:endParaRPr lang="ru-RU" altLang="ru-RU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324591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5566AC1-6C95-9A78-ABC1-64511877F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4B6A98-FCFD-4394-9DD8-CAD8A4CD6F01}" type="slidenum">
              <a:rPr lang="ru-RU" altLang="ru-RU" smtClean="0"/>
              <a:pPr/>
              <a:t>31</a:t>
            </a:fld>
            <a:endParaRPr lang="ru-RU" altLang="ru-RU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B3C4E7-9119-C872-2545-FD7FB8C45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D4EEE4B-3751-3E2D-0313-44D30815D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22375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5566AC1-6C95-9A78-ABC1-64511877F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4B6A98-FCFD-4394-9DD8-CAD8A4CD6F01}" type="slidenum">
              <a:rPr lang="ru-RU" altLang="ru-RU" smtClean="0"/>
              <a:pPr/>
              <a:t>32</a:t>
            </a:fld>
            <a:endParaRPr lang="ru-RU" altLang="ru-RU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B3C4E7-9119-C872-2545-FD7FB8C45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D4EEE4B-3751-3E2D-0313-44D30815D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36022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5566AC1-6C95-9A78-ABC1-64511877F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4B6A98-FCFD-4394-9DD8-CAD8A4CD6F01}" type="slidenum">
              <a:rPr lang="ru-RU" altLang="ru-RU" smtClean="0"/>
              <a:pPr/>
              <a:t>33</a:t>
            </a:fld>
            <a:endParaRPr lang="ru-RU" altLang="ru-RU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B3C4E7-9119-C872-2545-FD7FB8C45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D4EEE4B-3751-3E2D-0313-44D30815D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76996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5566AC1-6C95-9A78-ABC1-64511877F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4B6A98-FCFD-4394-9DD8-CAD8A4CD6F01}" type="slidenum">
              <a:rPr lang="ru-RU" altLang="ru-RU" smtClean="0"/>
              <a:pPr/>
              <a:t>34</a:t>
            </a:fld>
            <a:endParaRPr lang="ru-RU" altLang="ru-RU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B3C4E7-9119-C872-2545-FD7FB8C45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D4EEE4B-3751-3E2D-0313-44D30815D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514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EE421B4E-263F-4CA9-DE43-2F1E7F0018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78C1CD-CAE0-4F17-85A7-6D31EACB454B}" type="slidenum">
              <a:rPr lang="ru-RU" altLang="ru-RU" smtClean="0"/>
              <a:pPr/>
              <a:t>35</a:t>
            </a:fld>
            <a:endParaRPr lang="ru-RU" altLang="ru-RU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5B1999C-4D9B-0943-DB9B-A8BF9C1618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86984874-C19D-4480-E58F-DA8CDF17A9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19580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5566AC1-6C95-9A78-ABC1-64511877F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4B6A98-FCFD-4394-9DD8-CAD8A4CD6F01}" type="slidenum">
              <a:rPr lang="ru-RU" altLang="ru-RU" smtClean="0"/>
              <a:pPr/>
              <a:t>36</a:t>
            </a:fld>
            <a:endParaRPr lang="ru-RU" altLang="ru-RU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B3C4E7-9119-C872-2545-FD7FB8C45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D4EEE4B-3751-3E2D-0313-44D30815D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07726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5566AC1-6C95-9A78-ABC1-64511877F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4B6A98-FCFD-4394-9DD8-CAD8A4CD6F01}" type="slidenum">
              <a:rPr lang="ru-RU" altLang="ru-RU" smtClean="0"/>
              <a:pPr/>
              <a:t>37</a:t>
            </a:fld>
            <a:endParaRPr lang="ru-RU" altLang="ru-RU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B3C4E7-9119-C872-2545-FD7FB8C45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D4EEE4B-3751-3E2D-0313-44D30815D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5566AC1-6C95-9A78-ABC1-64511877F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4B6A98-FCFD-4394-9DD8-CAD8A4CD6F01}" type="slidenum">
              <a:rPr lang="ru-RU" altLang="ru-RU" smtClean="0"/>
              <a:pPr/>
              <a:t>40</a:t>
            </a:fld>
            <a:endParaRPr lang="ru-RU" altLang="ru-RU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B3C4E7-9119-C872-2545-FD7FB8C45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D4EEE4B-3751-3E2D-0313-44D30815D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49235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F9BAB74A-37BC-5735-743B-C563F0DCE4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ADE88B-89C3-45ED-9186-173D9A51DB10}" type="slidenum">
              <a:rPr lang="ru-RU" altLang="ru-RU" smtClean="0"/>
              <a:pPr/>
              <a:t>42</a:t>
            </a:fld>
            <a:endParaRPr lang="ru-RU" altLang="ru-RU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7D0C8C2A-F339-4B90-BE03-539328A18B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C67ED3BC-935A-183D-14BD-919E0B6BC9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51751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FAE80E3-E72E-EA74-664F-4612645752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B64BA7-EE02-47BA-9AC2-72E9593C0F79}" type="slidenum">
              <a:rPr lang="ru-RU" altLang="ru-RU" smtClean="0"/>
              <a:pPr/>
              <a:t>4</a:t>
            </a:fld>
            <a:endParaRPr lang="ru-RU" altLang="ru-RU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D614A45-86C7-247E-3E81-B6B2AFC5A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D0A4D2A-D4EB-1011-1745-C22499301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докладе предлагается рассмотреть один из аспектов сложного и по некоторым оценкам катастрофического состояния современного мира. Речь пойдет о противоречивом взаимодействии тенденций глобализации и суверенизации, которые, на наш взгляд, достигли своего пика в 2020-е гг. Факторы, которые этому «помогли», будут также проанализированы   в докладе.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D5768EB7-04E6-4802-ABE8-C3A58B3B42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DF2A1E-242F-430F-A67E-526123FDCA18}" type="slidenum">
              <a:rPr lang="ru-RU" altLang="ru-RU">
                <a:latin typeface="Calibri" panose="020F0502020204030204" pitchFamily="34" charset="0"/>
              </a:rPr>
              <a:pPr eaLnBrk="1" hangingPunct="1"/>
              <a:t>43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058C19CF-DAA4-4564-A0AD-6139433CC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2D018B89-4EBB-4F42-BD55-A5E7753A7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en-US" altLang="ru-RU"/>
              <a:t>So, the X-matrix is formed by the following basic institutions:</a:t>
            </a:r>
          </a:p>
          <a:p>
            <a:pPr eaLnBrk="1" hangingPunct="1"/>
            <a:r>
              <a:rPr kumimoji="0" lang="en-US" altLang="ru-RU"/>
              <a:t>in the economic sphere these are </a:t>
            </a:r>
            <a:r>
              <a:rPr kumimoji="0" lang="en-US" altLang="ru-RU" i="1"/>
              <a:t>redistributive economy institutions </a:t>
            </a:r>
            <a:r>
              <a:rPr kumimoji="0" lang="en-US" altLang="ru-RU"/>
              <a:t>(Karl Polanyi has introduced this term).</a:t>
            </a:r>
            <a:r>
              <a:rPr kumimoji="0" lang="en-US" altLang="ru-RU" i="1"/>
              <a:t> </a:t>
            </a:r>
            <a:r>
              <a:rPr kumimoji="0" lang="en-US" altLang="ru-RU"/>
              <a:t>Redistribution means that the Center mediates the movement of goods and services, as well as the rights for their production and use; </a:t>
            </a:r>
            <a:endParaRPr kumimoji="0" lang="ru-RU" altLang="ru-RU"/>
          </a:p>
          <a:p>
            <a:pPr eaLnBrk="1" hangingPunct="1"/>
            <a:r>
              <a:rPr kumimoji="0" lang="en-US" altLang="ru-RU"/>
              <a:t>in the political sphere they correspond to </a:t>
            </a:r>
            <a:r>
              <a:rPr kumimoji="0" lang="en-US" altLang="ru-RU" i="1"/>
              <a:t>institutions of unitary-centralized political order</a:t>
            </a:r>
            <a:r>
              <a:rPr kumimoji="0" lang="en-US" altLang="ru-RU"/>
              <a:t>; </a:t>
            </a:r>
            <a:endParaRPr kumimoji="0" lang="ru-RU" altLang="ru-RU"/>
          </a:p>
          <a:p>
            <a:pPr eaLnBrk="1" hangingPunct="1"/>
            <a:r>
              <a:rPr kumimoji="0" lang="en-US" altLang="ru-RU"/>
              <a:t>in the ideological sphere the </a:t>
            </a:r>
            <a:r>
              <a:rPr kumimoji="0" lang="en-US" altLang="ru-RU" i="1"/>
              <a:t>communitarian ideology </a:t>
            </a:r>
            <a:r>
              <a:rPr kumimoji="0" lang="en-US" altLang="ru-RU"/>
              <a:t>dominates. It is expressed in the idea of priority of collective, public values over individual ones. We is over Me.</a:t>
            </a:r>
            <a:endParaRPr kumimoji="0" lang="ru-RU" altLang="ru-RU"/>
          </a:p>
          <a:p>
            <a:pPr eaLnBrk="1" hangingPunct="1"/>
            <a:endParaRPr kumimoji="0" lang="ru-RU" altLang="ru-RU"/>
          </a:p>
          <a:p>
            <a:pPr eaLnBrk="1" hangingPunct="1"/>
            <a:r>
              <a:rPr kumimoji="0" lang="en-US" altLang="ru-RU"/>
              <a:t>Different basic institutions are connected in the Y-matrix:</a:t>
            </a:r>
          </a:p>
          <a:p>
            <a:pPr eaLnBrk="1" hangingPunct="1"/>
            <a:r>
              <a:rPr kumimoji="0" lang="en-US" altLang="ru-RU"/>
              <a:t>in the economic sphere these are </a:t>
            </a:r>
            <a:r>
              <a:rPr kumimoji="0" lang="en-US" altLang="ru-RU" i="1"/>
              <a:t>institutions of market economy</a:t>
            </a:r>
            <a:r>
              <a:rPr kumimoji="0" lang="en-US" altLang="ru-RU"/>
              <a:t>; </a:t>
            </a:r>
            <a:endParaRPr kumimoji="0" lang="ru-RU" altLang="ru-RU"/>
          </a:p>
          <a:p>
            <a:pPr eaLnBrk="1" hangingPunct="1"/>
            <a:r>
              <a:rPr kumimoji="0" lang="en-US" altLang="ru-RU"/>
              <a:t>in the political sphere they correspond to </a:t>
            </a:r>
            <a:r>
              <a:rPr kumimoji="0" lang="en-US" altLang="ru-RU" i="1"/>
              <a:t>institutions of federative political order</a:t>
            </a:r>
            <a:r>
              <a:rPr kumimoji="0" lang="en-US" altLang="ru-RU"/>
              <a:t>;</a:t>
            </a:r>
            <a:endParaRPr kumimoji="0" lang="ru-RU" altLang="ru-RU"/>
          </a:p>
          <a:p>
            <a:pPr eaLnBrk="1" hangingPunct="1"/>
            <a:r>
              <a:rPr kumimoji="0" lang="en-US" altLang="ru-RU"/>
              <a:t>Respectively, </a:t>
            </a:r>
            <a:r>
              <a:rPr kumimoji="0" lang="en-US" altLang="ru-RU" i="1"/>
              <a:t>the ideology of subsidiarity</a:t>
            </a:r>
            <a:r>
              <a:rPr kumimoji="0" lang="en-US" altLang="ru-RU"/>
              <a:t> dominates. What is the essence of subsidiarity idea? It proclaims the  subsidiary, subordinated character of collective values to individual ones. In this case Me or I  is over We. </a:t>
            </a:r>
            <a:endParaRPr kumimoji="0" lang="ru-RU" altLang="ru-RU"/>
          </a:p>
          <a:p>
            <a:pPr eaLnBrk="1" hangingPunct="1"/>
            <a:r>
              <a:rPr kumimoji="0" lang="en-US" altLang="ru-RU"/>
              <a:t>You can see that X-matrix  looks like pure </a:t>
            </a:r>
            <a:r>
              <a:rPr kumimoji="0" lang="en-US" altLang="ru-RU">
                <a:latin typeface="Arial" panose="020B0604020202020204" pitchFamily="34" charset="0"/>
              </a:rPr>
              <a:t>WITT-society ("We're In This Together”) and Y-matrix </a:t>
            </a:r>
            <a:r>
              <a:rPr kumimoji="0" lang="en-US" altLang="ru-RU"/>
              <a:t>looks like pure YOYO- society (“You’re On Your Own”).</a:t>
            </a:r>
          </a:p>
          <a:p>
            <a:pPr eaLnBrk="1" hangingPunct="1"/>
            <a:endParaRPr kumimoji="0" lang="en-US" altLang="ru-RU"/>
          </a:p>
          <a:p>
            <a:pPr eaLnBrk="1" hangingPunct="1"/>
            <a:r>
              <a:rPr kumimoji="0" lang="en-US" altLang="ru-RU"/>
              <a:t>There is a bunch or set of institutions in economic, political and ideological spheres for each matrix. We won’t consider these institutions in details due to shortage of time. Therefore I skip the next three slides.</a:t>
            </a:r>
            <a:endParaRPr kumimoji="0" lang="ru-RU" altLang="ru-RU"/>
          </a:p>
          <a:p>
            <a:pPr eaLnBrk="1" hangingPunct="1"/>
            <a:endParaRPr kumimoji="0" lang="ru-RU" alt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02BE0C11-FEA6-0B05-AA93-2F86E5A66E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533D53-61A4-4258-B0AD-1648D78C67A5}" type="slidenum">
              <a:rPr lang="ru-RU" altLang="ru-RU" smtClean="0"/>
              <a:pPr/>
              <a:t>44</a:t>
            </a:fld>
            <a:endParaRPr lang="ru-RU" altLang="ru-RU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883BF98A-A20D-6717-AD12-EB7933F4B5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A950AEA5-91B5-A99D-F0C3-BB6087AEA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1DD272-C378-46F2-8D80-9A37C1A49C54}" type="slidenum">
              <a:rPr lang="ru-RU" altLang="ru-RU" smtClean="0"/>
              <a:pPr/>
              <a:t>45</a:t>
            </a:fld>
            <a:endParaRPr lang="ru-RU" altLang="ru-RU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202263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FB2D85D4-2C4F-CAFA-7876-991AE89AB0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38B9BC-EB4A-402A-9127-7E55D76FBA60}" type="slidenum">
              <a:rPr lang="ru-RU" altLang="ru-RU" smtClean="0"/>
              <a:pPr/>
              <a:t>46</a:t>
            </a:fld>
            <a:endParaRPr lang="ru-RU" altLang="ru-RU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C8248166-9A40-BAC5-28E0-0167062E87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927B5CB-406F-BDF8-93B8-66512F744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19078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C212950-CB9A-A5DA-605D-F4A3D59BC0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AD5EE9-FDB7-4498-9950-7CD879F6880C}" type="slidenum">
              <a:rPr lang="ru-RU" altLang="ru-RU" smtClean="0"/>
              <a:pPr/>
              <a:t>47</a:t>
            </a:fld>
            <a:endParaRPr lang="ru-RU" altLang="ru-RU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3C768C5B-CC95-FE16-7190-AF54CEAC00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CF302267-1A6C-F574-6996-2D780453AA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687C4441-D9DF-BD5C-FC3C-00378C1AE6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D6E22A-B750-4D14-86EE-DF70D6DE2923}" type="slidenum">
              <a:rPr lang="ru-RU" altLang="ru-RU" smtClean="0"/>
              <a:pPr/>
              <a:t>48</a:t>
            </a:fld>
            <a:endParaRPr lang="ru-RU" altLang="ru-RU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626A4FA2-63DB-F718-6BD1-AF76A62C5B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BE818329-8342-744A-E1D5-11204E821A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893410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FB2D85D4-2C4F-CAFA-7876-991AE89AB0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38B9BC-EB4A-402A-9127-7E55D76FBA60}" type="slidenum">
              <a:rPr lang="ru-RU" altLang="ru-RU" smtClean="0"/>
              <a:pPr/>
              <a:t>49</a:t>
            </a:fld>
            <a:endParaRPr lang="ru-RU" altLang="ru-RU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C8248166-9A40-BAC5-28E0-0167062E87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927B5CB-406F-BDF8-93B8-66512F744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60000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1DD272-C378-46F2-8D80-9A37C1A49C54}" type="slidenum">
              <a:rPr lang="ru-RU" altLang="ru-RU" smtClean="0"/>
              <a:pPr/>
              <a:t>50</a:t>
            </a:fld>
            <a:endParaRPr lang="ru-RU" altLang="ru-RU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4038200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8445AF93-71BD-0065-4A7B-5378F1AC47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54E195-533E-42C4-AC4D-EF091A0838E5}" type="slidenum">
              <a:rPr lang="ru-RU" altLang="ru-RU" smtClean="0"/>
              <a:pPr/>
              <a:t>51</a:t>
            </a:fld>
            <a:endParaRPr lang="ru-RU" altLang="ru-RU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F56ED3A4-72F3-E644-04DE-F970C9D559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A033F016-8624-19A3-1DAD-4FE8215AFF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EB565351-18B8-6BF1-6A7E-2B7A22A324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9DB349-4611-44CD-BEF7-87F50B07F1E8}" type="slidenum">
              <a:rPr lang="ru-RU" altLang="ru-RU" smtClean="0"/>
              <a:pPr/>
              <a:t>52</a:t>
            </a:fld>
            <a:endParaRPr lang="ru-RU" altLang="ru-RU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0FF9345C-E89F-7FA9-1CE1-082F698112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C821F440-D55E-4E9D-ABF9-A513961E2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CDEAAC5-CF75-B90E-9A7A-D72C84937E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67A116-018E-4AE6-8744-1FBEA13E13A9}" type="slidenum">
              <a:rPr lang="ru-RU" altLang="ru-RU" smtClean="0"/>
              <a:pPr/>
              <a:t>5</a:t>
            </a:fld>
            <a:endParaRPr lang="ru-RU" altLang="ru-RU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1C3719AB-D364-F02E-223D-59BD9A9DBB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1332769F-6206-3D9F-D40C-07DFD164B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b="1"/>
              <a:t>Название раздела или части доклада</a:t>
            </a:r>
            <a:r>
              <a:rPr lang="ru-RU" altLang="ru-RU"/>
              <a:t>: шрифт </a:t>
            </a:r>
            <a:r>
              <a:rPr lang="en-US" altLang="ru-RU"/>
              <a:t>Myriad Pro</a:t>
            </a:r>
            <a:r>
              <a:rPr lang="ru-RU" altLang="ru-RU"/>
              <a:t>,</a:t>
            </a:r>
            <a:r>
              <a:rPr lang="en-US" altLang="ru-RU"/>
              <a:t> </a:t>
            </a:r>
            <a:r>
              <a:rPr lang="ru-RU" altLang="ru-RU"/>
              <a:t>полужирный прописной, 36 кегль </a:t>
            </a:r>
          </a:p>
          <a:p>
            <a:pPr eaLnBrk="1" hangingPunct="1"/>
            <a:r>
              <a:rPr lang="ru-RU" altLang="ru-RU" b="1"/>
              <a:t>Нижняя строчка с названием доклада:</a:t>
            </a:r>
            <a:r>
              <a:rPr lang="ru-RU" altLang="ru-RU"/>
              <a:t> шрифт </a:t>
            </a:r>
            <a:r>
              <a:rPr lang="en-US" altLang="ru-RU"/>
              <a:t>Myriad Pro</a:t>
            </a:r>
            <a:r>
              <a:rPr lang="ru-RU" altLang="ru-RU"/>
              <a:t>, полужирный,</a:t>
            </a:r>
            <a:r>
              <a:rPr lang="en-US" altLang="ru-RU"/>
              <a:t> </a:t>
            </a:r>
            <a:r>
              <a:rPr lang="ru-RU" altLang="ru-RU"/>
              <a:t>18 кегль</a:t>
            </a:r>
          </a:p>
          <a:p>
            <a:pPr eaLnBrk="1" hangingPunct="1"/>
            <a:r>
              <a:rPr lang="ru-RU" altLang="ru-RU" b="1"/>
              <a:t>Цвет</a:t>
            </a:r>
            <a:r>
              <a:rPr lang="ru-RU" altLang="ru-RU"/>
              <a:t> надписей в цветовой модели </a:t>
            </a:r>
            <a:r>
              <a:rPr lang="en-US" altLang="ru-RU"/>
              <a:t>RGB: R0 G76 B134</a:t>
            </a:r>
            <a:endParaRPr lang="ru-RU" altLang="ru-RU"/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6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dirty="0"/>
              <a:t>Не путать с интернационализацией как процессом, когда технологические приёмы разработки упрощают адаптацию продукта (такого как программное или аппаратное обеспечение) к языковым и культурным особенностям региона (регионов), отличного от того, в котором разрабатывался продукт.</a:t>
            </a:r>
          </a:p>
          <a:p>
            <a:pPr eaLnBrk="1" hangingPunct="1"/>
            <a:endParaRPr lang="ru-RU" alt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7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35499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5033A95C-1FA0-D7F9-2277-14428FA190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9AB83A-011F-4197-83B2-219D1B01CBAE}" type="slidenum">
              <a:rPr lang="ru-RU" altLang="ru-RU" smtClean="0"/>
              <a:pPr/>
              <a:t>8</a:t>
            </a:fld>
            <a:endParaRPr lang="ru-RU" altLang="ru-RU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F1D9451-F2E8-1861-EEAE-4EFB2CE176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E4F8D80-FCDE-BAD6-832F-9890D1100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dirty="0"/>
              <a:t>Суть теории модернизации, предложенной еще в середине прошлого века социологами из США (среди них Т. Парсонс, С. Хантингтон, Э. </a:t>
            </a:r>
            <a:r>
              <a:rPr lang="ru-RU" altLang="ru-RU" dirty="0" err="1"/>
              <a:t>Шилз</a:t>
            </a:r>
            <a:r>
              <a:rPr lang="ru-RU" altLang="ru-RU" dirty="0"/>
              <a:t>), составляет линейное представление социально-экономического развития всех обществ как прогрессивного перехода от традиционных форм к современным, от традиционного общества к модерному обществу – </a:t>
            </a:r>
            <a:r>
              <a:rPr lang="ru-RU" altLang="ru-RU" dirty="0" err="1"/>
              <a:t>modernity</a:t>
            </a:r>
            <a:r>
              <a:rPr lang="ru-RU" altLang="ru-RU" dirty="0"/>
              <a:t>, а затем – к </a:t>
            </a:r>
            <a:r>
              <a:rPr lang="ru-RU" altLang="ru-RU" dirty="0" err="1"/>
              <a:t>post-modernity</a:t>
            </a:r>
            <a:r>
              <a:rPr lang="ru-RU" altLang="ru-RU" dirty="0"/>
              <a:t>. Модернизация предполагает вытеснение традиций современностью и восходящее движение к более развитым, прогрессивным формам общественной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2184652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5033A95C-1FA0-D7F9-2277-14428FA190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9AB83A-011F-4197-83B2-219D1B01CBAE}" type="slidenum">
              <a:rPr lang="ru-RU" altLang="ru-RU" smtClean="0"/>
              <a:pPr/>
              <a:t>9</a:t>
            </a:fld>
            <a:endParaRPr lang="ru-RU" altLang="ru-RU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F1D9451-F2E8-1861-EEAE-4EFB2CE176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E4F8D80-FCDE-BAD6-832F-9890D1100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dirty="0"/>
              <a:t>Суть теории модернизации, предложенной еще в середине прошлого века социологами из США (среди них Т. Парсонс, С. Хантингтон, Э. </a:t>
            </a:r>
            <a:r>
              <a:rPr lang="ru-RU" altLang="ru-RU" dirty="0" err="1"/>
              <a:t>Шилз</a:t>
            </a:r>
            <a:r>
              <a:rPr lang="ru-RU" altLang="ru-RU" dirty="0"/>
              <a:t>), составляет линейное представление социально-экономического развития всех обществ как прогрессивного перехода от традиционных форм к современным, от традиционного общества к модерному обществу – </a:t>
            </a:r>
            <a:r>
              <a:rPr lang="ru-RU" altLang="ru-RU" dirty="0" err="1"/>
              <a:t>modernity</a:t>
            </a:r>
            <a:r>
              <a:rPr lang="ru-RU" altLang="ru-RU" dirty="0"/>
              <a:t>, а затем – к </a:t>
            </a:r>
            <a:r>
              <a:rPr lang="ru-RU" altLang="ru-RU" dirty="0" err="1"/>
              <a:t>post-modernity</a:t>
            </a:r>
            <a:r>
              <a:rPr lang="ru-RU" altLang="ru-RU" dirty="0"/>
              <a:t>. Модернизация предполагает вытеснение традиций современностью и восходящее движение к более развитым, прогрессивным формам общественной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88037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F86A6A-13A0-90A0-3569-D226C18E1D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D4E843-3CB4-FE6C-25F6-5A58910A46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80B9B6-CCDD-A41E-0569-35AB06CD10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45640-F254-403D-B9EE-9292741426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9580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A66C7E-74FB-57C2-4AFF-2EA16B3B58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FEC9E3-092E-4002-5193-EEB06F17F3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9151F5-A139-526A-320A-648E897C1C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F4D7A-5AF4-44C9-BF6B-67AF8D45A0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970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B162D5-BE9E-1CD1-32EC-D526586875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64FAD9-74AD-F58B-6E23-EEBA5940DF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6BED2B-2346-00BC-AAE3-1FF29AA565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3B17-A9DB-40E7-A174-2EC1AD9D65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924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C15612-9538-2B7F-6A56-3CD3E0AF3F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E65EA1-0443-5A86-E963-C448B4AF6D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2A8BA5-08C5-0D59-B8BC-9E002CC8DB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F616B-E431-4898-8C05-7562092450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9677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6831F9-4646-ECEF-B949-3273523DA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C69EF5-88B4-9309-CF87-55A5981CA1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2754B7-70A4-636E-B7EB-D492FE58CC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F2B84-6049-4DD2-9A97-5DCCE81AE0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16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19A13E-78F3-4E70-E401-F3E474722F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EC39E9-C073-1AEB-1464-29C9B7738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9DE377-F7FB-86BF-40BB-5A93FBCB5C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F21EC-82AD-40A2-AD8F-B1EECDCAAC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74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EC89786-6CB0-22AA-6A7F-1DE7AD6EB5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AF064EA-59D5-E6FE-6708-579E992627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887420-0CAD-70A9-304C-20891F08F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3926E-6C6D-45E9-8436-A42E15FBD0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702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FC966E-7FC6-76E1-EBAA-DD8A68072B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FE4487-A83C-F74B-37D6-81B69EF4C5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DA91D6-EBE2-8DAF-D62D-E471EF66A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D4198-899B-453C-A6EF-5882086F9B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922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4D5A66F-8792-C8D6-8473-E709072157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D8A666-31CA-9C89-668A-C752E665A3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86FBA9C-7FCD-29DB-C955-7E995A19FE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1BEBC-1718-4072-A771-F9E9D8AAC4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698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BA217E-22EA-A15A-D8E6-8BF9BC5FFC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542F7-EBA5-411A-3D4B-FC5C176240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9513C-CCE5-FF86-93C9-0CD1EE9347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FC621-EC8C-49D7-83BD-765A37DC61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635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22375D-C6D1-E76C-B6DE-1DF1D36D4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3A5E23-6715-CFA2-54D7-B08B14D74F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26B72B-0E4B-14BD-E367-B9C057ABD8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6F776-87AA-45A5-BEDC-F5265CBC6A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217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FBE55F-3947-DCBB-21D8-A10CB54A0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45A9A1D-35B5-C133-8A51-D529D06D75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1300"/>
            <a:ext cx="103695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71F4B02-FB2E-C1F3-6CD9-D182213714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7637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4877666-9A5A-EFF9-BAB8-F4A57457BF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ABF0778-7997-ABBC-5EB3-F4380A128F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8175" y="5900738"/>
            <a:ext cx="2687638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66AB67E-DB5B-42CE-A906-C598B883B8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irdina@inecon.r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>
            <a:extLst>
              <a:ext uri="{FF2B5EF4-FFF2-40B4-BE49-F238E27FC236}">
                <a16:creationId xmlns:a16="http://schemas.microsoft.com/office/drawing/2014/main" id="{8DA55066-41FE-6AE3-E254-AD7551BBC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1522075" cy="64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3">
            <a:extLst>
              <a:ext uri="{FF2B5EF4-FFF2-40B4-BE49-F238E27FC236}">
                <a16:creationId xmlns:a16="http://schemas.microsoft.com/office/drawing/2014/main" id="{83156705-53E4-0B96-37C6-39A1B0427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1655763"/>
            <a:ext cx="11090275" cy="59093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3600" b="1" dirty="0">
                <a:solidFill>
                  <a:srgbClr val="002060"/>
                </a:solidFill>
              </a:rPr>
              <a:t>Глобальные циклы биполярности с точки зрения </a:t>
            </a:r>
            <a:r>
              <a:rPr lang="ru-RU" altLang="ru-RU" sz="3600" b="1" dirty="0" err="1">
                <a:solidFill>
                  <a:srgbClr val="002060"/>
                </a:solidFill>
              </a:rPr>
              <a:t>институционалиста</a:t>
            </a:r>
            <a:r>
              <a:rPr lang="ru-RU" altLang="ru-RU" sz="3600" b="1" dirty="0">
                <a:solidFill>
                  <a:srgbClr val="002060"/>
                </a:solidFill>
              </a:rPr>
              <a:t>:                                </a:t>
            </a:r>
            <a:r>
              <a:rPr lang="ru-RU" altLang="ru-RU" sz="3600" b="1" dirty="0">
                <a:solidFill>
                  <a:srgbClr val="FF0000"/>
                </a:solidFill>
              </a:rPr>
              <a:t>становление биполярных коалиций                                                       </a:t>
            </a:r>
          </a:p>
          <a:p>
            <a:pPr algn="ctr">
              <a:defRPr/>
            </a:pPr>
            <a:endParaRPr lang="ru-RU" altLang="ru-RU" sz="2200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altLang="ru-RU" sz="22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en-US" altLang="ru-RU" sz="2200" b="1" dirty="0">
                <a:solidFill>
                  <a:srgbClr val="002060"/>
                </a:solidFill>
              </a:rPr>
              <a:t>VIII </a:t>
            </a:r>
            <a:r>
              <a:rPr lang="ru-RU" altLang="ru-RU" sz="2200" b="1" dirty="0">
                <a:solidFill>
                  <a:srgbClr val="002060"/>
                </a:solidFill>
              </a:rPr>
              <a:t>Всероссийская летняя школа молодых исследователей по институциональной и эволюционной экономики</a:t>
            </a:r>
          </a:p>
          <a:p>
            <a:pPr algn="ctr">
              <a:defRPr/>
            </a:pPr>
            <a:r>
              <a:rPr lang="ru-RU" altLang="ru-RU" sz="2200" b="1" dirty="0">
                <a:solidFill>
                  <a:srgbClr val="002060"/>
                </a:solidFill>
              </a:rPr>
              <a:t>15-17 сентября 2022, </a:t>
            </a:r>
          </a:p>
          <a:p>
            <a:pPr algn="ctr">
              <a:defRPr/>
            </a:pPr>
            <a:r>
              <a:rPr lang="ru-RU" altLang="ru-RU" sz="2200" b="1" dirty="0">
                <a:solidFill>
                  <a:srgbClr val="002060"/>
                </a:solidFill>
              </a:rPr>
              <a:t>Казанский инновационный университет им. В.Г. </a:t>
            </a:r>
            <a:r>
              <a:rPr lang="ru-RU" altLang="ru-RU" sz="2200" b="1" dirty="0" err="1">
                <a:solidFill>
                  <a:srgbClr val="002060"/>
                </a:solidFill>
              </a:rPr>
              <a:t>Тимирясова</a:t>
            </a:r>
            <a:r>
              <a:rPr lang="ru-RU" altLang="ru-RU" sz="2200" b="1" dirty="0">
                <a:solidFill>
                  <a:srgbClr val="002060"/>
                </a:solidFill>
              </a:rPr>
              <a:t>,  г. Казань</a:t>
            </a:r>
          </a:p>
          <a:p>
            <a:pPr algn="ctr">
              <a:defRPr/>
            </a:pPr>
            <a:endParaRPr lang="ru-RU" altLang="ru-RU" sz="22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altLang="ru-RU" b="1" dirty="0">
                <a:solidFill>
                  <a:srgbClr val="002060"/>
                </a:solidFill>
              </a:rPr>
              <a:t>Кирдина-Чэндлер Светлана Георгиевна</a:t>
            </a:r>
            <a:r>
              <a:rPr lang="ru-RU" altLang="ru-RU" i="1" dirty="0">
                <a:solidFill>
                  <a:srgbClr val="002060"/>
                </a:solidFill>
              </a:rPr>
              <a:t>, д.с.н</a:t>
            </a:r>
            <a:r>
              <a:rPr lang="ru-RU" altLang="ru-RU" b="1" dirty="0">
                <a:solidFill>
                  <a:srgbClr val="002060"/>
                </a:solidFill>
              </a:rPr>
              <a:t>., </a:t>
            </a:r>
            <a:r>
              <a:rPr lang="ru-RU" altLang="ru-RU" i="1" dirty="0">
                <a:solidFill>
                  <a:srgbClr val="002060"/>
                </a:solidFill>
                <a:latin typeface="Arial Nova Light" panose="020B0304020202020204" pitchFamily="34" charset="0"/>
              </a:rPr>
              <a:t>завсектором, Институт экономики РАН;                    </a:t>
            </a:r>
            <a:r>
              <a:rPr lang="ru-RU" altLang="ru-RU" i="1" dirty="0" err="1">
                <a:solidFill>
                  <a:srgbClr val="002060"/>
                </a:solidFill>
                <a:latin typeface="Arial Nova Light" panose="020B0304020202020204" pitchFamily="34" charset="0"/>
              </a:rPr>
              <a:t>г.н.с</a:t>
            </a:r>
            <a:r>
              <a:rPr lang="ru-RU" altLang="ru-RU" i="1" dirty="0">
                <a:solidFill>
                  <a:srgbClr val="002060"/>
                </a:solidFill>
                <a:latin typeface="Arial Nova Light" panose="020B0304020202020204" pitchFamily="34" charset="0"/>
              </a:rPr>
              <a:t>., Институт экономики </a:t>
            </a:r>
            <a:r>
              <a:rPr lang="ru-RU" altLang="ru-RU" i="1" dirty="0" err="1">
                <a:solidFill>
                  <a:srgbClr val="002060"/>
                </a:solidFill>
                <a:latin typeface="Arial Nova Light" panose="020B0304020202020204" pitchFamily="34" charset="0"/>
              </a:rPr>
              <a:t>УрО</a:t>
            </a:r>
            <a:r>
              <a:rPr lang="ru-RU" altLang="ru-RU" i="1" dirty="0">
                <a:solidFill>
                  <a:srgbClr val="002060"/>
                </a:solidFill>
                <a:latin typeface="Arial Nova Light" panose="020B0304020202020204" pitchFamily="34" charset="0"/>
              </a:rPr>
              <a:t> РАН</a:t>
            </a:r>
          </a:p>
          <a:p>
            <a:pPr algn="ctr">
              <a:defRPr/>
            </a:pPr>
            <a:endParaRPr lang="ru-RU" altLang="ru-RU" sz="2200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altLang="ru-RU" sz="2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6" name="Номер слайда 1">
            <a:extLst>
              <a:ext uri="{FF2B5EF4-FFF2-40B4-BE49-F238E27FC236}">
                <a16:creationId xmlns:a16="http://schemas.microsoft.com/office/drawing/2014/main" id="{FBBA0970-CC28-5659-AB1C-C4D5361F84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>
            <a:extLst>
              <a:ext uri="{FF2B5EF4-FFF2-40B4-BE49-F238E27FC236}">
                <a16:creationId xmlns:a16="http://schemas.microsoft.com/office/drawing/2014/main" id="{679870A1-AEDA-7928-41D6-5532C5789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13" y="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7">
            <a:extLst>
              <a:ext uri="{FF2B5EF4-FFF2-40B4-BE49-F238E27FC236}">
                <a16:creationId xmlns:a16="http://schemas.microsoft.com/office/drawing/2014/main" id="{02322E39-C75C-CADA-61B5-4855024FDE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Теории глобализации</a:t>
            </a:r>
          </a:p>
        </p:txBody>
      </p:sp>
      <p:sp>
        <p:nvSpPr>
          <p:cNvPr id="13316" name="Rectangle 8">
            <a:extLst>
              <a:ext uri="{FF2B5EF4-FFF2-40B4-BE49-F238E27FC236}">
                <a16:creationId xmlns:a16="http://schemas.microsoft.com/office/drawing/2014/main" id="{3B5DBF43-3C96-5C1A-C0D5-3AFBC6663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3317" name="TextBox 7">
            <a:extLst>
              <a:ext uri="{FF2B5EF4-FFF2-40B4-BE49-F238E27FC236}">
                <a16:creationId xmlns:a16="http://schemas.microsoft.com/office/drawing/2014/main" id="{76ABF594-A21E-DF13-521C-04B53BF5E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1334830"/>
            <a:ext cx="1009015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Их суть -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распространение модернизации «с развитыми, прогрессивным формам общественной организации» через 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национальные границы.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К ним  относят концепции, которые концентрируются на разных сторонах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универсального для разных стран вектора развития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: мир-системная теория, теории глобального капитализма, сетевого общества, теории </a:t>
            </a:r>
            <a:r>
              <a:rPr lang="ru-RU" altLang="ru-RU" dirty="0" err="1">
                <a:solidFill>
                  <a:srgbClr val="002060"/>
                </a:solidFill>
                <a:latin typeface="Myriad Pro" panose="020B0503030403020204" pitchFamily="34" charset="0"/>
              </a:rPr>
              <a:t>транснационализма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, постмодерн и др.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(Robinson, 2007).</a:t>
            </a:r>
          </a:p>
          <a:p>
            <a:pPr>
              <a:spcBef>
                <a:spcPct val="0"/>
              </a:spcBef>
            </a:pPr>
            <a:endParaRPr lang="ru-RU" altLang="ru-RU" sz="24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sp>
        <p:nvSpPr>
          <p:cNvPr id="13318" name="Номер слайда 4">
            <a:extLst>
              <a:ext uri="{FF2B5EF4-FFF2-40B4-BE49-F238E27FC236}">
                <a16:creationId xmlns:a16="http://schemas.microsoft.com/office/drawing/2014/main" id="{40987DB2-BB69-D9E1-97C1-0262FC7909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A01B03-9451-4B6C-83A5-D693E69CF9F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3902071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>
            <a:extLst>
              <a:ext uri="{FF2B5EF4-FFF2-40B4-BE49-F238E27FC236}">
                <a16:creationId xmlns:a16="http://schemas.microsoft.com/office/drawing/2014/main" id="{18BC0C90-8B1C-584A-8A4F-40E74FCE2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7">
            <a:extLst>
              <a:ext uri="{FF2B5EF4-FFF2-40B4-BE49-F238E27FC236}">
                <a16:creationId xmlns:a16="http://schemas.microsoft.com/office/drawing/2014/main" id="{C729698F-2516-D84D-3F6D-129A0A923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97710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Теории глобализации  как легитимация идеологического влияния</a:t>
            </a:r>
          </a:p>
        </p:txBody>
      </p:sp>
      <p:sp>
        <p:nvSpPr>
          <p:cNvPr id="15364" name="Rectangle 8">
            <a:extLst>
              <a:ext uri="{FF2B5EF4-FFF2-40B4-BE49-F238E27FC236}">
                <a16:creationId xmlns:a16="http://schemas.microsoft.com/office/drawing/2014/main" id="{2C2C1BDA-AFC2-8B94-555C-E05357E4C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5365" name="TextBox 7">
            <a:extLst>
              <a:ext uri="{FF2B5EF4-FFF2-40B4-BE49-F238E27FC236}">
                <a16:creationId xmlns:a16="http://schemas.microsoft.com/office/drawing/2014/main" id="{712D361F-0BE3-207C-E16B-5823ED7ED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22" y="1439863"/>
            <a:ext cx="1078483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«Демократические развитые страны определяют лицо современности. Миссия США и других развитых стран заключается в том, чтобы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привести отсталые традиционные страны в современность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… Центральным агентством по разработке теории модернизации был Совет по исследованиям в социальных науках (SSRS)»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(</a:t>
            </a:r>
            <a:r>
              <a:rPr lang="ru-RU" altLang="ru-RU" sz="2400" dirty="0" err="1">
                <a:solidFill>
                  <a:srgbClr val="002060"/>
                </a:solidFill>
                <a:latin typeface="Myriad Pro" panose="020B0503030403020204" pitchFamily="34" charset="0"/>
              </a:rPr>
              <a:t>Калхун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, 2006). 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«Некоторые страны используют язык глобализации в погоне за очень национальными повестками дня»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(</a:t>
            </a:r>
            <a:r>
              <a:rPr lang="en-GB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Oji, </a:t>
            </a:r>
            <a:r>
              <a:rPr lang="en-GB" altLang="ru-RU" sz="2400" dirty="0" err="1">
                <a:solidFill>
                  <a:srgbClr val="002060"/>
                </a:solidFill>
                <a:latin typeface="Myriad Pro" panose="020B0503030403020204" pitchFamily="34" charset="0"/>
              </a:rPr>
              <a:t>Ozioko</a:t>
            </a:r>
            <a:r>
              <a:rPr lang="en-GB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, 2013:2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70</a:t>
            </a:r>
            <a:r>
              <a:rPr lang="en-GB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)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 . </a:t>
            </a:r>
          </a:p>
        </p:txBody>
      </p:sp>
      <p:sp>
        <p:nvSpPr>
          <p:cNvPr id="15366" name="Номер слайда 4">
            <a:extLst>
              <a:ext uri="{FF2B5EF4-FFF2-40B4-BE49-F238E27FC236}">
                <a16:creationId xmlns:a16="http://schemas.microsoft.com/office/drawing/2014/main" id="{C73A8331-C077-3514-1662-7BDC62AA30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A006BB-F02C-4097-89BE-4A08B9BA95AE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>
            <a:extLst>
              <a:ext uri="{FF2B5EF4-FFF2-40B4-BE49-F238E27FC236}">
                <a16:creationId xmlns:a16="http://schemas.microsoft.com/office/drawing/2014/main" id="{679870A1-AEDA-7928-41D6-5532C5789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13" y="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7">
            <a:extLst>
              <a:ext uri="{FF2B5EF4-FFF2-40B4-BE49-F238E27FC236}">
                <a16:creationId xmlns:a16="http://schemas.microsoft.com/office/drawing/2014/main" id="{02322E39-C75C-CADA-61B5-4855024FDE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9"/>
            <a:ext cx="10583862" cy="867490"/>
          </a:xfrm>
        </p:spPr>
        <p:txBody>
          <a:bodyPr/>
          <a:lstStyle/>
          <a:p>
            <a:pPr eaLnBrk="1" hangingPunct="1"/>
            <a:r>
              <a:rPr lang="ru-RU" altLang="ru-RU" sz="3600" b="1" dirty="0" err="1">
                <a:solidFill>
                  <a:srgbClr val="004C86"/>
                </a:solidFill>
                <a:latin typeface="Myriad Pro" panose="020B0503030403020204" pitchFamily="34" charset="0"/>
              </a:rPr>
              <a:t>Альтерглобализм</a:t>
            </a:r>
            <a:endParaRPr lang="ru-RU" altLang="ru-RU" sz="36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3316" name="Rectangle 8">
            <a:extLst>
              <a:ext uri="{FF2B5EF4-FFF2-40B4-BE49-F238E27FC236}">
                <a16:creationId xmlns:a16="http://schemas.microsoft.com/office/drawing/2014/main" id="{3B5DBF43-3C96-5C1A-C0D5-3AFBC6663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3317" name="TextBox 7">
            <a:extLst>
              <a:ext uri="{FF2B5EF4-FFF2-40B4-BE49-F238E27FC236}">
                <a16:creationId xmlns:a16="http://schemas.microsoft.com/office/drawing/2014/main" id="{76ABF594-A21E-DF13-521C-04B53BF5E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20" y="1565107"/>
            <a:ext cx="1022390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Альтернатива глобализации, общественное движения за справедливость, возникло в XX веке.</a:t>
            </a:r>
          </a:p>
          <a:p>
            <a:pPr>
              <a:spcBef>
                <a:spcPct val="0"/>
              </a:spcBef>
            </a:pPr>
            <a:r>
              <a:rPr lang="ru-RU" altLang="ru-RU" sz="3000" dirty="0" err="1">
                <a:solidFill>
                  <a:srgbClr val="002060"/>
                </a:solidFill>
                <a:latin typeface="Myriad Pro" panose="020B0503030403020204" pitchFamily="34" charset="0"/>
              </a:rPr>
              <a:t>Альтерглобалисты</a:t>
            </a: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ru-RU" altLang="ru-RU" sz="3000" b="1" dirty="0">
                <a:solidFill>
                  <a:srgbClr val="002060"/>
                </a:solidFill>
                <a:latin typeface="Myriad Pro" panose="020B0503030403020204" pitchFamily="34" charset="0"/>
              </a:rPr>
              <a:t>отвергают американо-европейскую либеральную модель глобализации</a:t>
            </a: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, которая наносит ущерб развитию человеческих ценностей, охране окружающей среды, социальной справедливости, мультикультурализму и правам человека.</a:t>
            </a:r>
          </a:p>
          <a:p>
            <a:pPr>
              <a:spcBef>
                <a:spcPct val="0"/>
              </a:spcBef>
            </a:pP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Отвергают </a:t>
            </a:r>
            <a:r>
              <a:rPr lang="ru-RU" altLang="ru-RU" sz="3000" b="1" dirty="0">
                <a:solidFill>
                  <a:srgbClr val="002060"/>
                </a:solidFill>
                <a:latin typeface="Myriad Pro" panose="020B0503030403020204" pitchFamily="34" charset="0"/>
              </a:rPr>
              <a:t>глобальную власть капитала</a:t>
            </a: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, когда влияние  международных корпораций превышает роль государств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(</a:t>
            </a:r>
            <a:r>
              <a:rPr lang="ru-RU" altLang="ru-RU" sz="2400" dirty="0" err="1">
                <a:solidFill>
                  <a:srgbClr val="002060"/>
                </a:solidFill>
                <a:latin typeface="Myriad Pro" panose="020B0503030403020204" pitchFamily="34" charset="0"/>
              </a:rPr>
              <a:t>Бузгалин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, 2008). </a:t>
            </a:r>
          </a:p>
        </p:txBody>
      </p:sp>
      <p:sp>
        <p:nvSpPr>
          <p:cNvPr id="13318" name="Номер слайда 4">
            <a:extLst>
              <a:ext uri="{FF2B5EF4-FFF2-40B4-BE49-F238E27FC236}">
                <a16:creationId xmlns:a16="http://schemas.microsoft.com/office/drawing/2014/main" id="{40987DB2-BB69-D9E1-97C1-0262FC7909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A01B03-9451-4B6C-83A5-D693E69CF9F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>
            <a:extLst>
              <a:ext uri="{FF2B5EF4-FFF2-40B4-BE49-F238E27FC236}">
                <a16:creationId xmlns:a16="http://schemas.microsoft.com/office/drawing/2014/main" id="{4F52F4EF-0D5F-A2AA-3F2B-6AFDCD9EE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1522075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7">
            <a:extLst>
              <a:ext uri="{FF2B5EF4-FFF2-40B4-BE49-F238E27FC236}">
                <a16:creationId xmlns:a16="http://schemas.microsoft.com/office/drawing/2014/main" id="{56F042C8-2155-A261-1B72-ED835B6A5B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725" y="3816350"/>
            <a:ext cx="9864725" cy="1512888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rgbClr val="002060"/>
                </a:solidFill>
              </a:rPr>
              <a:t> </a:t>
            </a:r>
            <a:r>
              <a:rPr lang="ru-RU" altLang="ru-RU" b="1">
                <a:solidFill>
                  <a:srgbClr val="004C86"/>
                </a:solidFill>
              </a:rPr>
              <a:t>2. Суверенизация: определение и основные тренды. </a:t>
            </a:r>
            <a:br>
              <a:rPr lang="ru-RU" altLang="ru-RU" b="1">
                <a:solidFill>
                  <a:srgbClr val="004C86"/>
                </a:solidFill>
              </a:rPr>
            </a:br>
            <a:endParaRPr lang="ru-RU" altLang="ru-RU" sz="36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7412" name="Rectangle 8">
            <a:extLst>
              <a:ext uri="{FF2B5EF4-FFF2-40B4-BE49-F238E27FC236}">
                <a16:creationId xmlns:a16="http://schemas.microsoft.com/office/drawing/2014/main" id="{D0629D18-13C0-058D-253E-BE0479501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3" y="5611813"/>
            <a:ext cx="115220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4C86"/>
                </a:solidFill>
                <a:latin typeface="Myriad Pro" panose="020B0503030403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7413" name="Номер слайда 2">
            <a:extLst>
              <a:ext uri="{FF2B5EF4-FFF2-40B4-BE49-F238E27FC236}">
                <a16:creationId xmlns:a16="http://schemas.microsoft.com/office/drawing/2014/main" id="{B6AD8F10-1B05-5EA6-83C5-BE2BD6CC67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69550" y="5900738"/>
            <a:ext cx="576263" cy="430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dirty="0"/>
              <a:t>10</a:t>
            </a:r>
            <a:endParaRPr lang="ru-RU" altLang="ru-RU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>
            <a:extLst>
              <a:ext uri="{FF2B5EF4-FFF2-40B4-BE49-F238E27FC236}">
                <a16:creationId xmlns:a16="http://schemas.microsoft.com/office/drawing/2014/main" id="{3FBA51AF-0727-4656-0129-20B47ABC2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7">
            <a:extLst>
              <a:ext uri="{FF2B5EF4-FFF2-40B4-BE49-F238E27FC236}">
                <a16:creationId xmlns:a16="http://schemas.microsoft.com/office/drawing/2014/main" id="{A60B147E-5CF6-594D-2E81-EF4321FB9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>
                <a:solidFill>
                  <a:srgbClr val="004C86"/>
                </a:solidFill>
                <a:latin typeface="Myriad Pro" panose="020B0503030403020204" pitchFamily="34" charset="0"/>
              </a:rPr>
              <a:t>Суверенизация: определение</a:t>
            </a:r>
          </a:p>
        </p:txBody>
      </p:sp>
      <p:sp>
        <p:nvSpPr>
          <p:cNvPr id="19460" name="TextBox 7">
            <a:extLst>
              <a:ext uri="{FF2B5EF4-FFF2-40B4-BE49-F238E27FC236}">
                <a16:creationId xmlns:a16="http://schemas.microsoft.com/office/drawing/2014/main" id="{ADAA0CB7-262F-A6F5-370C-2E9CE0B7F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1479550"/>
            <a:ext cx="104235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В современном дискурсе суверенизация означает, что отдельное государство имеет «право и силу  определять для себя и самостоятельно, а не по приказу других, основные вопросы, касающиеся своего существования»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(</a:t>
            </a:r>
            <a:r>
              <a:rPr lang="ru-RU" altLang="ru-RU" sz="2400" dirty="0" err="1">
                <a:solidFill>
                  <a:srgbClr val="002060"/>
                </a:solidFill>
                <a:latin typeface="Myriad Pro" panose="020B0503030403020204" pitchFamily="34" charset="0"/>
              </a:rPr>
              <a:t>Oji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, </a:t>
            </a:r>
            <a:r>
              <a:rPr lang="ru-RU" altLang="ru-RU" sz="2400" dirty="0" err="1">
                <a:solidFill>
                  <a:srgbClr val="002060"/>
                </a:solidFill>
                <a:latin typeface="Myriad Pro" panose="020B0503030403020204" pitchFamily="34" charset="0"/>
              </a:rPr>
              <a:t>Ozioko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, 2013:259). 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Суверенитет означает для государства 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«право на развитие». </a:t>
            </a:r>
            <a:endParaRPr lang="en-US" altLang="ru-RU" b="1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Суверенитет и государственность</a:t>
            </a:r>
            <a:r>
              <a:rPr lang="en-US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взаимосвязаны:  не суверенное государство, как правило, рассматривается только как квази-государство. </a:t>
            </a:r>
          </a:p>
        </p:txBody>
      </p:sp>
      <p:sp>
        <p:nvSpPr>
          <p:cNvPr id="19461" name="Номер слайда 4">
            <a:extLst>
              <a:ext uri="{FF2B5EF4-FFF2-40B4-BE49-F238E27FC236}">
                <a16:creationId xmlns:a16="http://schemas.microsoft.com/office/drawing/2014/main" id="{18C720AD-2F9B-1A1D-E7D1-92827558FD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5DDD79-F314-43E9-94AF-7FDB587493A4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>
            <a:extLst>
              <a:ext uri="{FF2B5EF4-FFF2-40B4-BE49-F238E27FC236}">
                <a16:creationId xmlns:a16="http://schemas.microsoft.com/office/drawing/2014/main" id="{04D606F0-896F-B226-1466-0BD12BCD5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7">
            <a:extLst>
              <a:ext uri="{FF2B5EF4-FFF2-40B4-BE49-F238E27FC236}">
                <a16:creationId xmlns:a16="http://schemas.microsoft.com/office/drawing/2014/main" id="{E3F4BCDE-D752-5B41-80F8-3B447D9E1A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326" y="361950"/>
            <a:ext cx="7963048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Тренды суверенизации</a:t>
            </a:r>
          </a:p>
        </p:txBody>
      </p:sp>
      <p:sp>
        <p:nvSpPr>
          <p:cNvPr id="21508" name="Rectangle 8">
            <a:extLst>
              <a:ext uri="{FF2B5EF4-FFF2-40B4-BE49-F238E27FC236}">
                <a16:creationId xmlns:a16="http://schemas.microsoft.com/office/drawing/2014/main" id="{2B1051BF-85D5-B2E2-78F6-5BA9B6D96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6029325"/>
            <a:ext cx="106997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800" b="1">
              <a:solidFill>
                <a:srgbClr val="004C86"/>
              </a:solidFill>
              <a:latin typeface="Myriad Pro Light" panose="020B0403030403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21509" name="TextBox 7">
            <a:extLst>
              <a:ext uri="{FF2B5EF4-FFF2-40B4-BE49-F238E27FC236}">
                <a16:creationId xmlns:a16="http://schemas.microsoft.com/office/drawing/2014/main" id="{C0F14C72-8B89-4D74-AEFD-31AE16FE9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94" y="1332925"/>
            <a:ext cx="1061205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При нормальном функционировании                             суверенитет может казаться невидимым. 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Он проявляет себя, как правило, во времена кризисов и потрясений.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Мера суверенности 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становится видимой при  финансовых кризисах, </a:t>
            </a:r>
            <a:r>
              <a:rPr lang="en-US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Covid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,  при разрыве  логистических цепочек, санкционных демаршах и т.п.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В такие периоды тренд суверенизации усиливается  (локализация производства по Трампу,  «технологическая </a:t>
            </a:r>
            <a:r>
              <a:rPr lang="ru-RU" altLang="ru-RU" dirty="0" err="1">
                <a:solidFill>
                  <a:srgbClr val="002060"/>
                </a:solidFill>
                <a:latin typeface="Myriad Pro" panose="020B0503030403020204" pitchFamily="34" charset="0"/>
              </a:rPr>
              <a:t>островизация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» и др.).</a:t>
            </a:r>
          </a:p>
        </p:txBody>
      </p:sp>
      <p:sp>
        <p:nvSpPr>
          <p:cNvPr id="21510" name="Номер слайда 4">
            <a:extLst>
              <a:ext uri="{FF2B5EF4-FFF2-40B4-BE49-F238E27FC236}">
                <a16:creationId xmlns:a16="http://schemas.microsoft.com/office/drawing/2014/main" id="{0A2EB192-6E18-58C5-67FD-B3C5A90218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A19718-3465-4CB9-810C-791E99BE33BF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40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97307E0-70A1-C015-D251-A4AA6B70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1382" y="426686"/>
            <a:ext cx="2645893" cy="172531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>
            <a:extLst>
              <a:ext uri="{FF2B5EF4-FFF2-40B4-BE49-F238E27FC236}">
                <a16:creationId xmlns:a16="http://schemas.microsoft.com/office/drawing/2014/main" id="{3FBA51AF-0727-4656-0129-20B47ABC2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7">
            <a:extLst>
              <a:ext uri="{FF2B5EF4-FFF2-40B4-BE49-F238E27FC236}">
                <a16:creationId xmlns:a16="http://schemas.microsoft.com/office/drawing/2014/main" id="{A60B147E-5CF6-594D-2E81-EF4321FB9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Приметы суверенизации 1</a:t>
            </a:r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/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19460" name="TextBox 7">
            <a:extLst>
              <a:ext uri="{FF2B5EF4-FFF2-40B4-BE49-F238E27FC236}">
                <a16:creationId xmlns:a16="http://schemas.microsoft.com/office/drawing/2014/main" id="{ADAA0CB7-262F-A6F5-370C-2E9CE0B7F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1479550"/>
            <a:ext cx="1042352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Рост количества физических ограждений и стен между государствами. 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За период 1945-1989 гг. государства возвели между собой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19 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стен, в 1991 г. это количество сократилось до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12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(что стало отражением эпохи «падения Берлинской стены»). 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Однако уже к 2014 году таких стен стало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64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(</a:t>
            </a:r>
            <a:r>
              <a:rPr lang="ru-RU" altLang="ru-RU" sz="2400" dirty="0" err="1">
                <a:solidFill>
                  <a:srgbClr val="002060"/>
                </a:solidFill>
                <a:latin typeface="Myriad Pro" panose="020B0503030403020204" pitchFamily="34" charset="0"/>
              </a:rPr>
              <a:t>Borders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, </a:t>
            </a:r>
            <a:r>
              <a:rPr lang="ru-RU" altLang="ru-RU" sz="2400" dirty="0" err="1">
                <a:solidFill>
                  <a:srgbClr val="002060"/>
                </a:solidFill>
                <a:latin typeface="Myriad Pro" panose="020B0503030403020204" pitchFamily="34" charset="0"/>
              </a:rPr>
              <a:t>Fences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Myriad Pro" panose="020B0503030403020204" pitchFamily="34" charset="0"/>
              </a:rPr>
              <a:t>and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Myriad Pro" panose="020B0503030403020204" pitchFamily="34" charset="0"/>
              </a:rPr>
              <a:t>Walls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, 2014:2). </a:t>
            </a:r>
          </a:p>
        </p:txBody>
      </p:sp>
      <p:sp>
        <p:nvSpPr>
          <p:cNvPr id="19461" name="Номер слайда 4">
            <a:extLst>
              <a:ext uri="{FF2B5EF4-FFF2-40B4-BE49-F238E27FC236}">
                <a16:creationId xmlns:a16="http://schemas.microsoft.com/office/drawing/2014/main" id="{18C720AD-2F9B-1A1D-E7D1-92827558FD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5DDD79-F314-43E9-94AF-7FDB587493A4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931611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>
            <a:extLst>
              <a:ext uri="{FF2B5EF4-FFF2-40B4-BE49-F238E27FC236}">
                <a16:creationId xmlns:a16="http://schemas.microsoft.com/office/drawing/2014/main" id="{3FBA51AF-0727-4656-0129-20B47ABC2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7" y="-128587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7">
            <a:extLst>
              <a:ext uri="{FF2B5EF4-FFF2-40B4-BE49-F238E27FC236}">
                <a16:creationId xmlns:a16="http://schemas.microsoft.com/office/drawing/2014/main" id="{A60B147E-5CF6-594D-2E81-EF4321FB9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48649"/>
            <a:ext cx="10131425" cy="936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Приметы суверенизации 2</a:t>
            </a:r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/4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19460" name="TextBox 7">
            <a:extLst>
              <a:ext uri="{FF2B5EF4-FFF2-40B4-BE49-F238E27FC236}">
                <a16:creationId xmlns:a16="http://schemas.microsoft.com/office/drawing/2014/main" id="{ADAA0CB7-262F-A6F5-370C-2E9CE0B7F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1109405"/>
            <a:ext cx="1042352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Локализации производства на собственной территории и </a:t>
            </a:r>
            <a:r>
              <a:rPr lang="ru-RU" altLang="ru-RU" dirty="0" err="1">
                <a:solidFill>
                  <a:srgbClr val="002060"/>
                </a:solidFill>
                <a:latin typeface="Myriad Pro" panose="020B0503030403020204" pitchFamily="34" charset="0"/>
              </a:rPr>
              <a:t>решоринг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. 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С 1960-х годов в мировой экономике преобладал </a:t>
            </a:r>
            <a:r>
              <a:rPr lang="ru-RU" altLang="ru-RU" dirty="0" err="1">
                <a:solidFill>
                  <a:srgbClr val="002060"/>
                </a:solidFill>
                <a:latin typeface="Myriad Pro" panose="020B0503030403020204" pitchFamily="34" charset="0"/>
              </a:rPr>
              <a:t>офшоринг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, т.е. вывод производства на территорию других стран (обычно из развитых стран в развивающиеся, где издержки производства были ниже).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С 2010-х гг. развивается </a:t>
            </a:r>
            <a:r>
              <a:rPr lang="ru-RU" altLang="ru-RU" dirty="0" err="1">
                <a:solidFill>
                  <a:srgbClr val="002060"/>
                </a:solidFill>
                <a:latin typeface="Myriad Pro" panose="020B0503030403020204" pitchFamily="34" charset="0"/>
              </a:rPr>
              <a:t>решоринг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, т.е. возвращение ранее перенесенного производства обратно в страну, в том числе для противодействия глобальным рискам. </a:t>
            </a:r>
          </a:p>
        </p:txBody>
      </p:sp>
      <p:sp>
        <p:nvSpPr>
          <p:cNvPr id="19461" name="Номер слайда 4">
            <a:extLst>
              <a:ext uri="{FF2B5EF4-FFF2-40B4-BE49-F238E27FC236}">
                <a16:creationId xmlns:a16="http://schemas.microsoft.com/office/drawing/2014/main" id="{18C720AD-2F9B-1A1D-E7D1-92827558FD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5DDD79-F314-43E9-94AF-7FDB587493A4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3133524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>
            <a:extLst>
              <a:ext uri="{FF2B5EF4-FFF2-40B4-BE49-F238E27FC236}">
                <a16:creationId xmlns:a16="http://schemas.microsoft.com/office/drawing/2014/main" id="{3FBA51AF-0727-4656-0129-20B47ABC2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7">
            <a:extLst>
              <a:ext uri="{FF2B5EF4-FFF2-40B4-BE49-F238E27FC236}">
                <a16:creationId xmlns:a16="http://schemas.microsoft.com/office/drawing/2014/main" id="{A60B147E-5CF6-594D-2E81-EF4321FB9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Приметы суверенизации 3</a:t>
            </a:r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/4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19460" name="TextBox 7">
            <a:extLst>
              <a:ext uri="{FF2B5EF4-FFF2-40B4-BE49-F238E27FC236}">
                <a16:creationId xmlns:a16="http://schemas.microsoft.com/office/drawing/2014/main" id="{ADAA0CB7-262F-A6F5-370C-2E9CE0B7F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224051"/>
            <a:ext cx="1042352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США: «Переделка Америки» (</a:t>
            </a:r>
            <a:r>
              <a:rPr lang="ru-RU" altLang="ru-RU" dirty="0" err="1">
                <a:solidFill>
                  <a:srgbClr val="002060"/>
                </a:solidFill>
                <a:latin typeface="Myriad Pro" panose="020B0503030403020204" pitchFamily="34" charset="0"/>
              </a:rPr>
              <a:t>Remaking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America)  2010 г. </a:t>
            </a:r>
            <a:r>
              <a:rPr lang="en-US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(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Б. Обама); «Америка прежде всего» (America </a:t>
            </a:r>
            <a:r>
              <a:rPr lang="ru-RU" altLang="ru-RU" dirty="0" err="1">
                <a:solidFill>
                  <a:srgbClr val="002060"/>
                </a:solidFill>
                <a:latin typeface="Myriad Pro" panose="020B0503030403020204" pitchFamily="34" charset="0"/>
              </a:rPr>
              <a:t>first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) 2016 г. (Д. Трамп); «Восстановление внутренних производственных мощностей», 2021 г. (Д. Байден). 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Великобритания - «</a:t>
            </a:r>
            <a:r>
              <a:rPr lang="ru-RU" altLang="ru-RU" dirty="0" err="1">
                <a:solidFill>
                  <a:srgbClr val="002060"/>
                </a:solidFill>
                <a:latin typeface="Myriad Pro" panose="020B0503030403020204" pitchFamily="34" charset="0"/>
              </a:rPr>
              <a:t>Reshore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UK»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Франция, «</a:t>
            </a:r>
            <a:r>
              <a:rPr lang="ru-RU" altLang="ru-RU" dirty="0" err="1">
                <a:solidFill>
                  <a:srgbClr val="002060"/>
                </a:solidFill>
                <a:latin typeface="Myriad Pro" panose="020B0503030403020204" pitchFamily="34" charset="0"/>
              </a:rPr>
              <a:t>Colbert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2.0».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А также Япония, Южная Корея и др. азиатские страны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(</a:t>
            </a:r>
            <a:r>
              <a:rPr lang="ru-RU" altLang="ru-RU" sz="2400" dirty="0" err="1">
                <a:solidFill>
                  <a:srgbClr val="002060"/>
                </a:solidFill>
                <a:latin typeface="Myriad Pro" panose="020B0503030403020204" pitchFamily="34" charset="0"/>
              </a:rPr>
              <a:t>Mariotti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, 2022). 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Россия - </a:t>
            </a:r>
            <a:r>
              <a:rPr lang="ru-RU" altLang="ru-RU" dirty="0" err="1">
                <a:solidFill>
                  <a:srgbClr val="002060"/>
                </a:solidFill>
                <a:latin typeface="Myriad Pro" panose="020B0503030403020204" pitchFamily="34" charset="0"/>
              </a:rPr>
              <a:t>релокализация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производства критических товаров, национализации </a:t>
            </a:r>
            <a:r>
              <a:rPr lang="ru-RU" altLang="ru-RU" dirty="0" err="1">
                <a:solidFill>
                  <a:srgbClr val="002060"/>
                </a:solidFill>
                <a:latin typeface="Myriad Pro" panose="020B0503030403020204" pitchFamily="34" charset="0"/>
              </a:rPr>
              <a:t>техстандартов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и т.д.</a:t>
            </a:r>
          </a:p>
        </p:txBody>
      </p:sp>
      <p:sp>
        <p:nvSpPr>
          <p:cNvPr id="19461" name="Номер слайда 4">
            <a:extLst>
              <a:ext uri="{FF2B5EF4-FFF2-40B4-BE49-F238E27FC236}">
                <a16:creationId xmlns:a16="http://schemas.microsoft.com/office/drawing/2014/main" id="{18C720AD-2F9B-1A1D-E7D1-92827558FD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1000727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>
            <a:extLst>
              <a:ext uri="{FF2B5EF4-FFF2-40B4-BE49-F238E27FC236}">
                <a16:creationId xmlns:a16="http://schemas.microsoft.com/office/drawing/2014/main" id="{3FBA51AF-0727-4656-0129-20B47ABC2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7">
            <a:extLst>
              <a:ext uri="{FF2B5EF4-FFF2-40B4-BE49-F238E27FC236}">
                <a16:creationId xmlns:a16="http://schemas.microsoft.com/office/drawing/2014/main" id="{A60B147E-5CF6-594D-2E81-EF4321FB9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Приметы суверенизации 4</a:t>
            </a:r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/4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19460" name="TextBox 7">
            <a:extLst>
              <a:ext uri="{FF2B5EF4-FFF2-40B4-BE49-F238E27FC236}">
                <a16:creationId xmlns:a16="http://schemas.microsoft.com/office/drawing/2014/main" id="{ADAA0CB7-262F-A6F5-370C-2E9CE0B7F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224051"/>
            <a:ext cx="104235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Концепции «технологической суверенизации», «технологической </a:t>
            </a:r>
            <a:r>
              <a:rPr lang="ru-RU" altLang="ru-RU" dirty="0" err="1">
                <a:solidFill>
                  <a:srgbClr val="002060"/>
                </a:solidFill>
                <a:latin typeface="Myriad Pro" panose="020B0503030403020204" pitchFamily="34" charset="0"/>
              </a:rPr>
              <a:t>островизации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»  или «нового </a:t>
            </a:r>
            <a:r>
              <a:rPr lang="ru-RU" altLang="ru-RU" dirty="0" err="1">
                <a:solidFill>
                  <a:srgbClr val="002060"/>
                </a:solidFill>
                <a:latin typeface="Myriad Pro" panose="020B0503030403020204" pitchFamily="34" charset="0"/>
              </a:rPr>
              <a:t>технонационализма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», которые «напрямую связывают технологические возможности с национальной безопасностью страны и геополитическими преимуществами.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Они включают «правовые и нормативные ограничения или санкции против избранных иностранных инвесторов или иностранных компаний»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(</a:t>
            </a:r>
            <a:r>
              <a:rPr lang="ru-RU" altLang="ru-RU" sz="2400" dirty="0" err="1">
                <a:solidFill>
                  <a:srgbClr val="002060"/>
                </a:solidFill>
                <a:latin typeface="Myriad Pro" panose="020B0503030403020204" pitchFamily="34" charset="0"/>
              </a:rPr>
              <a:t>Luo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, 2022:551).</a:t>
            </a:r>
          </a:p>
        </p:txBody>
      </p:sp>
      <p:sp>
        <p:nvSpPr>
          <p:cNvPr id="19461" name="Номер слайда 4">
            <a:extLst>
              <a:ext uri="{FF2B5EF4-FFF2-40B4-BE49-F238E27FC236}">
                <a16:creationId xmlns:a16="http://schemas.microsoft.com/office/drawing/2014/main" id="{18C720AD-2F9B-1A1D-E7D1-92827558FD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1924156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4" y="74244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Мотивация</a:t>
            </a:r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 </a:t>
            </a:r>
            <a:endParaRPr lang="ru-RU" altLang="ru-RU" sz="36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004C86"/>
                </a:solidFill>
                <a:latin typeface="Myriad Pro Light" panose="020B0403030403020204" pitchFamily="34" charset="0"/>
              </a:rPr>
              <a:t>       </a:t>
            </a: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1350446"/>
            <a:ext cx="1011915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Очевидно, что в мире происходит глобальная реконфигурация сил, полюсов и др., и она сопровождается разного рода эксцессами.</a:t>
            </a:r>
            <a:r>
              <a:rPr lang="en-US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endParaRPr lang="ru-RU" altLang="ru-RU" sz="24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В определенной мере это связано со столкновением двух разнонаправленных тенденций. Один тренд имеет нисходящий характер – это тренд глобализации с гегемонией одного игрока. Как сказал Фрэнсис Фукуяма (известный автор концепции «конца истории», 1992), в своем интервью 30 марта 2022 г. , мы переживаем «конец конца истории» </a:t>
            </a:r>
            <a:r>
              <a:rPr lang="en-US" altLang="ru-RU" sz="2400" i="1" dirty="0">
                <a:solidFill>
                  <a:srgbClr val="002060"/>
                </a:solidFill>
                <a:latin typeface="Myriad Pro" panose="020B0503030403020204" pitchFamily="34" charset="0"/>
              </a:rPr>
              <a:t>(</a:t>
            </a:r>
            <a:r>
              <a:rPr lang="en-US" altLang="ru-RU" sz="2000" i="1" dirty="0">
                <a:solidFill>
                  <a:srgbClr val="002060"/>
                </a:solidFill>
                <a:latin typeface="Myriad Pro" panose="020B0503030403020204" pitchFamily="34" charset="0"/>
              </a:rPr>
              <a:t>Fukuyama, 2022). </a:t>
            </a:r>
          </a:p>
          <a:p>
            <a:pPr>
              <a:spcBef>
                <a:spcPct val="0"/>
              </a:spcBef>
            </a:pP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Другой тренд имеет восходящий характер – это тренд суверенизации (рост барьеров между странами, программы </a:t>
            </a:r>
            <a:r>
              <a:rPr lang="ru-RU" altLang="ru-RU" sz="2400" dirty="0" err="1">
                <a:solidFill>
                  <a:srgbClr val="002060"/>
                </a:solidFill>
                <a:latin typeface="Myriad Pro" panose="020B0503030403020204" pitchFamily="34" charset="0"/>
              </a:rPr>
              <a:t>решоринга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, стремление к технологическому, цифровому, культурному и др. суверенитетам).</a:t>
            </a:r>
            <a:endParaRPr lang="en-US" altLang="ru-RU" sz="24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C680FE-BAB3-4F3F-B2D6-D543F9F907E3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>
            <a:extLst>
              <a:ext uri="{FF2B5EF4-FFF2-40B4-BE49-F238E27FC236}">
                <a16:creationId xmlns:a16="http://schemas.microsoft.com/office/drawing/2014/main" id="{CDFD1AD1-8703-9E51-03EE-FC8609871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1522075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7">
            <a:extLst>
              <a:ext uri="{FF2B5EF4-FFF2-40B4-BE49-F238E27FC236}">
                <a16:creationId xmlns:a16="http://schemas.microsoft.com/office/drawing/2014/main" id="{C2985BA1-2165-ADA7-16DD-4811479E3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725" y="3816350"/>
            <a:ext cx="9864725" cy="1512888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rgbClr val="002060"/>
                </a:solidFill>
              </a:rPr>
              <a:t> </a:t>
            </a:r>
            <a:r>
              <a:rPr lang="ru-RU" altLang="ru-RU" b="1" dirty="0">
                <a:solidFill>
                  <a:srgbClr val="004C86"/>
                </a:solidFill>
              </a:rPr>
              <a:t>3. Нарастание конфликтной ситуации: суверенизация </a:t>
            </a:r>
            <a:r>
              <a:rPr lang="ru-RU" altLang="ru-RU" b="1" i="1" dirty="0" err="1">
                <a:solidFill>
                  <a:srgbClr val="004C86"/>
                </a:solidFill>
              </a:rPr>
              <a:t>versus</a:t>
            </a:r>
            <a:r>
              <a:rPr lang="ru-RU" altLang="ru-RU" b="1" dirty="0">
                <a:solidFill>
                  <a:srgbClr val="004C86"/>
                </a:solidFill>
              </a:rPr>
              <a:t> глобализация.</a:t>
            </a:r>
            <a:endParaRPr lang="ru-RU" altLang="ru-RU" sz="36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25604" name="Rectangle 8">
            <a:extLst>
              <a:ext uri="{FF2B5EF4-FFF2-40B4-BE49-F238E27FC236}">
                <a16:creationId xmlns:a16="http://schemas.microsoft.com/office/drawing/2014/main" id="{5F78756D-A7D5-62BF-A797-A9A41111B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3" y="5611813"/>
            <a:ext cx="115220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4C86"/>
                </a:solidFill>
                <a:latin typeface="Myriad Pro" panose="020B0503030403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25605" name="Номер слайда 2">
            <a:extLst>
              <a:ext uri="{FF2B5EF4-FFF2-40B4-BE49-F238E27FC236}">
                <a16:creationId xmlns:a16="http://schemas.microsoft.com/office/drawing/2014/main" id="{F73C0EB8-11DE-30E6-C62B-08D27EA44B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69550" y="5900738"/>
            <a:ext cx="576263" cy="430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/>
              <a:t>13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>
            <a:extLst>
              <a:ext uri="{FF2B5EF4-FFF2-40B4-BE49-F238E27FC236}">
                <a16:creationId xmlns:a16="http://schemas.microsoft.com/office/drawing/2014/main" id="{A47C9C39-2A2E-B2B9-ADEF-C72AB40D9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7">
            <a:extLst>
              <a:ext uri="{FF2B5EF4-FFF2-40B4-BE49-F238E27FC236}">
                <a16:creationId xmlns:a16="http://schemas.microsoft.com/office/drawing/2014/main" id="{7A3E0BC7-F1E7-9003-DC9B-4A5645B13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2725" y="315913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Ценностные различия суверенизации и глобализации</a:t>
            </a:r>
          </a:p>
        </p:txBody>
      </p:sp>
      <p:sp>
        <p:nvSpPr>
          <p:cNvPr id="27652" name="TextBox 7">
            <a:extLst>
              <a:ext uri="{FF2B5EF4-FFF2-40B4-BE49-F238E27FC236}">
                <a16:creationId xmlns:a16="http://schemas.microsoft.com/office/drawing/2014/main" id="{C689975E-08F3-FA2A-DD6F-68852A19D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94" y="1839343"/>
            <a:ext cx="1009015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 err="1">
                <a:solidFill>
                  <a:srgbClr val="002060"/>
                </a:solidFill>
                <a:latin typeface="Myriad Pro" panose="020B0503030403020204" pitchFamily="34" charset="0"/>
              </a:rPr>
              <a:t>Бангкокская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декларация азиатских государств 1993 г.: необходимость рассмотрения прав человека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в национальном и региональном контекстах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, принцип уважения национального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суверенитета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и невмешательства во внутренние дела государств. 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Венская всемирная конференция  1993 г.: «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Универсальный характер прав и свобод 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человека не подлежит сомнению». </a:t>
            </a:r>
          </a:p>
        </p:txBody>
      </p:sp>
      <p:sp>
        <p:nvSpPr>
          <p:cNvPr id="27653" name="Номер слайда 4">
            <a:extLst>
              <a:ext uri="{FF2B5EF4-FFF2-40B4-BE49-F238E27FC236}">
                <a16:creationId xmlns:a16="http://schemas.microsoft.com/office/drawing/2014/main" id="{1B871C71-92DC-B548-3B6B-DFE3FF751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98113" y="5688013"/>
            <a:ext cx="576262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ru-RU" sz="1400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/>
              <a:t>14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>
            <a:extLst>
              <a:ext uri="{FF2B5EF4-FFF2-40B4-BE49-F238E27FC236}">
                <a16:creationId xmlns:a16="http://schemas.microsoft.com/office/drawing/2014/main" id="{A47C9C39-2A2E-B2B9-ADEF-C72AB40D9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7">
            <a:extLst>
              <a:ext uri="{FF2B5EF4-FFF2-40B4-BE49-F238E27FC236}">
                <a16:creationId xmlns:a16="http://schemas.microsoft.com/office/drawing/2014/main" id="{7A3E0BC7-F1E7-9003-DC9B-4A5645B13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2725" y="315913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Разнонаправленность процессов глобализации и суверенизации</a:t>
            </a:r>
          </a:p>
        </p:txBody>
      </p:sp>
      <p:sp>
        <p:nvSpPr>
          <p:cNvPr id="27652" name="TextBox 7">
            <a:extLst>
              <a:ext uri="{FF2B5EF4-FFF2-40B4-BE49-F238E27FC236}">
                <a16:creationId xmlns:a16="http://schemas.microsoft.com/office/drawing/2014/main" id="{C689975E-08F3-FA2A-DD6F-68852A19D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374" y="1480848"/>
            <a:ext cx="100901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Глобализация успешна, когда направляется «мировым гегемоном». Но в настоящее время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ослабевает роль гегемона 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(США), и глобализация затормозилась. 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При кризисе гегемонии возникают риски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“глобального системного хаоса”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(Silver, </a:t>
            </a:r>
            <a:r>
              <a:rPr lang="ru-RU" altLang="ru-RU" sz="2400" dirty="0" err="1">
                <a:solidFill>
                  <a:srgbClr val="002060"/>
                </a:solidFill>
                <a:latin typeface="Myriad Pro" panose="020B0503030403020204" pitchFamily="34" charset="0"/>
              </a:rPr>
              <a:t>Rayne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, 2020), 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гегемон все в меньшей степени способен оказывать внешнее воздействие на иные государства.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Глобализация идет на спад, суверенизация растет.</a:t>
            </a:r>
          </a:p>
        </p:txBody>
      </p:sp>
      <p:sp>
        <p:nvSpPr>
          <p:cNvPr id="27653" name="Номер слайда 4">
            <a:extLst>
              <a:ext uri="{FF2B5EF4-FFF2-40B4-BE49-F238E27FC236}">
                <a16:creationId xmlns:a16="http://schemas.microsoft.com/office/drawing/2014/main" id="{1B871C71-92DC-B548-3B6B-DFE3FF751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98113" y="5688013"/>
            <a:ext cx="576262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ru-RU" sz="1400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872269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>
            <a:extLst>
              <a:ext uri="{FF2B5EF4-FFF2-40B4-BE49-F238E27FC236}">
                <a16:creationId xmlns:a16="http://schemas.microsoft.com/office/drawing/2014/main" id="{A48F608A-2B15-3DE9-8B2E-7B2847671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8"/>
            <a:ext cx="11522075" cy="62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7">
            <a:extLst>
              <a:ext uri="{FF2B5EF4-FFF2-40B4-BE49-F238E27FC236}">
                <a16:creationId xmlns:a16="http://schemas.microsoft.com/office/drawing/2014/main" id="{27377595-5238-B122-E3F8-17DF33C52D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6" y="479425"/>
            <a:ext cx="7200428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Ослабление гегемона </a:t>
            </a:r>
          </a:p>
        </p:txBody>
      </p:sp>
      <p:sp>
        <p:nvSpPr>
          <p:cNvPr id="29700" name="TextBox 7">
            <a:extLst>
              <a:ext uri="{FF2B5EF4-FFF2-40B4-BE49-F238E27FC236}">
                <a16:creationId xmlns:a16="http://schemas.microsoft.com/office/drawing/2014/main" id="{2B45BC7F-F10E-7F18-A135-1B84DED4F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72" y="1510506"/>
            <a:ext cx="6272909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           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Доля США  и КНР  в мировом ВВП                                                                                          по ППС , 1990-2021, % </a:t>
            </a:r>
          </a:p>
          <a:p>
            <a:pPr algn="ctr">
              <a:spcBef>
                <a:spcPct val="0"/>
              </a:spcBef>
            </a:pPr>
            <a:endParaRPr lang="ru-RU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       </a:t>
            </a:r>
          </a:p>
        </p:txBody>
      </p:sp>
      <p:sp>
        <p:nvSpPr>
          <p:cNvPr id="29701" name="Номер слайда 4">
            <a:extLst>
              <a:ext uri="{FF2B5EF4-FFF2-40B4-BE49-F238E27FC236}">
                <a16:creationId xmlns:a16="http://schemas.microsoft.com/office/drawing/2014/main" id="{60FFBC40-31BD-F65B-C744-DA5DFE1B33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7C7543-F3E2-4170-BB10-3CCABD344159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ru-RU" altLang="ru-RU" sz="14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CC223C-8923-D6F6-F56D-3A7DFDE93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782" y="3262043"/>
            <a:ext cx="4061785" cy="24370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07087A-E447-5B4B-990F-F94EBA997B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533" y="3016324"/>
            <a:ext cx="7224386" cy="26827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5177A6-B648-734B-2980-DEE1CC003B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3576" y="243039"/>
            <a:ext cx="3496196" cy="225097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>
            <a:extLst>
              <a:ext uri="{FF2B5EF4-FFF2-40B4-BE49-F238E27FC236}">
                <a16:creationId xmlns:a16="http://schemas.microsoft.com/office/drawing/2014/main" id="{91338A10-FF32-04D4-00F0-55EF086FD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"/>
            <a:ext cx="11522075" cy="62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7">
            <a:extLst>
              <a:ext uri="{FF2B5EF4-FFF2-40B4-BE49-F238E27FC236}">
                <a16:creationId xmlns:a16="http://schemas.microsoft.com/office/drawing/2014/main" id="{8CEDC19C-D9EF-E6F3-D27E-5DC6594692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479425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Последствия снижения глобализации                                    и роста суверенизации</a:t>
            </a:r>
          </a:p>
        </p:txBody>
      </p:sp>
      <p:sp>
        <p:nvSpPr>
          <p:cNvPr id="35844" name="TextBox 7">
            <a:extLst>
              <a:ext uri="{FF2B5EF4-FFF2-40B4-BE49-F238E27FC236}">
                <a16:creationId xmlns:a16="http://schemas.microsoft.com/office/drawing/2014/main" id="{AC219A3C-BD07-98EE-B137-D98DB21F0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1665288"/>
            <a:ext cx="1008856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Противостояние глобализации и суверенизации приобретает </a:t>
            </a:r>
            <a:r>
              <a:rPr lang="ru-RU" altLang="ru-RU" sz="3000" b="1" dirty="0">
                <a:solidFill>
                  <a:srgbClr val="002060"/>
                </a:solidFill>
                <a:latin typeface="Myriad Pro" panose="020B0503030403020204" pitchFamily="34" charset="0"/>
              </a:rPr>
              <a:t>все  более жесткие формы</a:t>
            </a: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Среди них -  рост военных конфликтов и их перенос с периферии в центр, негативные эффекты санкций, рост неопределенности, турбулентность финансовых рынков, кризисы денежных систем и проблемы международных расчетов, нарастание внешнего долга западных стран и др.</a:t>
            </a:r>
            <a:endParaRPr lang="ru-RU" altLang="ru-RU" sz="3000" dirty="0">
              <a:solidFill>
                <a:srgbClr val="002060"/>
              </a:solidFill>
              <a:highlight>
                <a:srgbClr val="FFFF00"/>
              </a:highlight>
              <a:latin typeface="Myriad Pro" panose="020B0503030403020204" pitchFamily="34" charset="0"/>
            </a:endParaRPr>
          </a:p>
        </p:txBody>
      </p:sp>
      <p:sp>
        <p:nvSpPr>
          <p:cNvPr id="35845" name="Номер слайда 4">
            <a:extLst>
              <a:ext uri="{FF2B5EF4-FFF2-40B4-BE49-F238E27FC236}">
                <a16:creationId xmlns:a16="http://schemas.microsoft.com/office/drawing/2014/main" id="{243B8184-AC52-74A3-3159-80CC2D531F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F4D1F3-29D4-4871-897F-B6D0200E90D3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ru-RU" altLang="ru-RU" sz="1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>
            <a:extLst>
              <a:ext uri="{FF2B5EF4-FFF2-40B4-BE49-F238E27FC236}">
                <a16:creationId xmlns:a16="http://schemas.microsoft.com/office/drawing/2014/main" id="{C011DE55-98E8-7ABB-FDAE-DA420B824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1522075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7">
            <a:extLst>
              <a:ext uri="{FF2B5EF4-FFF2-40B4-BE49-F238E27FC236}">
                <a16:creationId xmlns:a16="http://schemas.microsoft.com/office/drawing/2014/main" id="{199DDEA0-1AF7-EEBD-9E26-2EEE5968A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2163" y="3240088"/>
            <a:ext cx="9864725" cy="1512887"/>
          </a:xfrm>
        </p:spPr>
        <p:txBody>
          <a:bodyPr/>
          <a:lstStyle/>
          <a:p>
            <a:pPr eaLnBrk="1" hangingPunct="1"/>
            <a:r>
              <a:rPr lang="ru-RU" altLang="ru-RU" b="1" dirty="0">
                <a:solidFill>
                  <a:srgbClr val="002060"/>
                </a:solidFill>
              </a:rPr>
              <a:t>4. Возможные модели нового миропорядка: </a:t>
            </a:r>
            <a:r>
              <a:rPr lang="ru-RU" altLang="ru-RU" b="1" dirty="0" err="1">
                <a:solidFill>
                  <a:srgbClr val="002060"/>
                </a:solidFill>
              </a:rPr>
              <a:t>однополярность</a:t>
            </a:r>
            <a:r>
              <a:rPr lang="ru-RU" altLang="ru-RU" b="1" dirty="0">
                <a:solidFill>
                  <a:srgbClr val="002060"/>
                </a:solidFill>
              </a:rPr>
              <a:t>, многополярность, биполярность.</a:t>
            </a:r>
            <a:br>
              <a:rPr lang="ru-RU" altLang="ru-RU" b="1" dirty="0">
                <a:solidFill>
                  <a:srgbClr val="002060"/>
                </a:solidFill>
              </a:rPr>
            </a:br>
            <a:endParaRPr lang="ru-RU" altLang="ru-RU" sz="3600" b="1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37892" name="Номер слайда 2">
            <a:extLst>
              <a:ext uri="{FF2B5EF4-FFF2-40B4-BE49-F238E27FC236}">
                <a16:creationId xmlns:a16="http://schemas.microsoft.com/office/drawing/2014/main" id="{59326B34-864D-2CAD-908E-737E44F38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/>
              <a:t>20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BE382-8409-1453-5C72-7955B4A60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4C86"/>
                </a:solidFill>
              </a:rPr>
              <a:t>Мир без полюсов?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26C788-01EF-C7B3-87B9-BE4BE63F8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2" y="1245740"/>
            <a:ext cx="7128991" cy="4276725"/>
          </a:xfrm>
        </p:spPr>
        <p:txBody>
          <a:bodyPr/>
          <a:lstStyle/>
          <a:p>
            <a:r>
              <a:rPr lang="ru-RU" sz="2800" dirty="0">
                <a:solidFill>
                  <a:srgbClr val="004C86"/>
                </a:solidFill>
              </a:rPr>
              <a:t>«</a:t>
            </a:r>
            <a:r>
              <a:rPr lang="ru-RU" sz="2800" dirty="0" err="1">
                <a:solidFill>
                  <a:srgbClr val="004C86"/>
                </a:solidFill>
              </a:rPr>
              <a:t>Бесполюсный</a:t>
            </a:r>
            <a:r>
              <a:rPr lang="ru-RU" sz="2800" dirty="0">
                <a:solidFill>
                  <a:srgbClr val="004C86"/>
                </a:solidFill>
              </a:rPr>
              <a:t> мир — феномен, известный своей </a:t>
            </a:r>
            <a:r>
              <a:rPr lang="ru-RU" sz="2800" b="1" dirty="0">
                <a:solidFill>
                  <a:srgbClr val="004C86"/>
                </a:solidFill>
              </a:rPr>
              <a:t>неопределенностью</a:t>
            </a:r>
            <a:r>
              <a:rPr lang="ru-RU" sz="2800" dirty="0">
                <a:solidFill>
                  <a:srgbClr val="004C86"/>
                </a:solidFill>
              </a:rPr>
              <a:t>, исторически и геополитически чрезвычайно опасный, когда ни на минуту не утихает борьба всех против всех… он опасен еще и непредсказуемостью последствий: во что он трансформируется и какой образец миропорядка победит» </a:t>
            </a:r>
            <a:r>
              <a:rPr lang="en-US" sz="2000" dirty="0">
                <a:solidFill>
                  <a:srgbClr val="004C86"/>
                </a:solidFill>
              </a:rPr>
              <a:t>(</a:t>
            </a:r>
            <a:r>
              <a:rPr lang="ru-RU" sz="2000" dirty="0">
                <a:solidFill>
                  <a:srgbClr val="004C86"/>
                </a:solidFill>
              </a:rPr>
              <a:t>Данилов, 2017:68</a:t>
            </a:r>
            <a:r>
              <a:rPr lang="en-US" sz="2000" dirty="0">
                <a:solidFill>
                  <a:srgbClr val="004C86"/>
                </a:solidFill>
              </a:rPr>
              <a:t>)</a:t>
            </a:r>
            <a:r>
              <a:rPr lang="ru-RU" sz="2000" dirty="0">
                <a:solidFill>
                  <a:srgbClr val="004C86"/>
                </a:solidFill>
              </a:rPr>
              <a:t>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CC4B25-0104-EE06-28A3-035725FF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F616B-E431-4898-8C05-756209245013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24DB52-04CD-6C88-1406-1102F60CB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545" y="1943943"/>
            <a:ext cx="2966268" cy="22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61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 err="1">
                <a:solidFill>
                  <a:srgbClr val="004C86"/>
                </a:solidFill>
                <a:latin typeface="Myriad Pro" panose="020B0503030403020204" pitchFamily="34" charset="0"/>
              </a:rPr>
              <a:t>Однополярность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 1</a:t>
            </a:r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/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004C86"/>
                </a:solidFill>
                <a:latin typeface="Myriad Pro Light" panose="020B0403030403020204" pitchFamily="34" charset="0"/>
              </a:rPr>
              <a:t>       </a:t>
            </a: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" y="1545007"/>
            <a:ext cx="1008856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dirty="0" err="1">
                <a:solidFill>
                  <a:srgbClr val="002060"/>
                </a:solidFill>
                <a:latin typeface="Myriad Pro" panose="020B0503030403020204" pitchFamily="34" charset="0"/>
              </a:rPr>
              <a:t>Однополярность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мира означает гегемонию одного глобального игрока. Такой мир представляли сторонники теории глобализации и прежней концепции Фукуямы о «конце истории» в связи с распространением институтов и ценностей западного либерализма во всем мире. </a:t>
            </a: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«</a:t>
            </a:r>
            <a:r>
              <a:rPr lang="ru-RU" altLang="ru-RU" sz="2800" dirty="0" err="1">
                <a:solidFill>
                  <a:srgbClr val="002060"/>
                </a:solidFill>
                <a:latin typeface="Myriad Pro" panose="020B0503030403020204" pitchFamily="34" charset="0"/>
              </a:rPr>
              <a:t>Однополярность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— конечная точка эволюции, и она неизбежна»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(</a:t>
            </a:r>
            <a:r>
              <a:rPr lang="en-US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Straus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, 1997: 27). </a:t>
            </a:r>
            <a:r>
              <a:rPr lang="ru-RU" altLang="ru-RU" sz="2800" dirty="0" err="1">
                <a:solidFill>
                  <a:srgbClr val="002060"/>
                </a:solidFill>
                <a:latin typeface="Myriad Pro" panose="020B0503030403020204" pitchFamily="34" charset="0"/>
              </a:rPr>
              <a:t>Однополярность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в этом смысле означала окончание многовековых идеологических противостояний, глобальных революций и войн в связи со всеобщей победой либерально-демократической идеологии.</a:t>
            </a: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C680FE-BAB3-4F3F-B2D6-D543F9F907E3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2839729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935955"/>
          </a:xfrm>
        </p:spPr>
        <p:txBody>
          <a:bodyPr/>
          <a:lstStyle/>
          <a:p>
            <a:pPr eaLnBrk="1" hangingPunct="1"/>
            <a:r>
              <a:rPr lang="ru-RU" altLang="ru-RU" sz="3600" b="1" dirty="0" err="1">
                <a:solidFill>
                  <a:srgbClr val="004C86"/>
                </a:solidFill>
                <a:latin typeface="Myriad Pro" panose="020B0503030403020204" pitchFamily="34" charset="0"/>
              </a:rPr>
              <a:t>Однополярность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 2</a:t>
            </a:r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/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004C86"/>
                </a:solidFill>
                <a:latin typeface="Myriad Pro Light" panose="020B0403030403020204" pitchFamily="34" charset="0"/>
              </a:rPr>
              <a:t>       </a:t>
            </a: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803" y="1091372"/>
            <a:ext cx="1008856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Однако сама история выступила против </a:t>
            </a:r>
            <a:r>
              <a:rPr lang="ru-RU" altLang="ru-RU" sz="2800" dirty="0" err="1">
                <a:solidFill>
                  <a:srgbClr val="002060"/>
                </a:solidFill>
                <a:latin typeface="Myriad Pro" panose="020B0503030403020204" pitchFamily="34" charset="0"/>
              </a:rPr>
              <a:t>однополярности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– мы наблюдаем закат глобализации во главе с мировым гегемоном. США теряют свое лидерство и право на мировую гегемонию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(Каган, 2008),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что сопровождается замедлением темпов глобализации.</a:t>
            </a:r>
            <a:endParaRPr lang="en-US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«В то время как в 1990-х годах Соединенные Штаты почти повсеместно считались единственной и непоколебимой сверхдержавой в мире, к моменту финансового краха 2008 года представление о том, что гегемония США находится в глубоком и потенциально смертельном кризисе, переместилось из периферии в мейнстрим».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(</a:t>
            </a:r>
            <a:r>
              <a:rPr lang="en-US" altLang="ru-RU" sz="2400" i="1" dirty="0">
                <a:solidFill>
                  <a:srgbClr val="002060"/>
                </a:solidFill>
                <a:latin typeface="Myriad Pro" panose="020B0503030403020204" pitchFamily="34" charset="0"/>
              </a:rPr>
              <a:t>Silver, Rayne, 2020:17</a:t>
            </a:r>
            <a:r>
              <a:rPr lang="en-US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).</a:t>
            </a:r>
            <a:endParaRPr lang="ru-RU" altLang="ru-RU" sz="24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C680FE-BAB3-4F3F-B2D6-D543F9F907E3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210559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4" y="231875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 err="1">
                <a:solidFill>
                  <a:srgbClr val="004C86"/>
                </a:solidFill>
                <a:latin typeface="Myriad Pro" panose="020B0503030403020204" pitchFamily="34" charset="0"/>
              </a:rPr>
              <a:t>Однополярность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 3</a:t>
            </a:r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/3</a:t>
            </a:r>
            <a:endParaRPr lang="ru-RU" altLang="ru-RU" sz="36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004C86"/>
                </a:solidFill>
                <a:latin typeface="Myriad Pro Light" panose="020B0403030403020204" pitchFamily="34" charset="0"/>
              </a:rPr>
              <a:t>       </a:t>
            </a: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" y="1095577"/>
            <a:ext cx="10088562" cy="503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700" dirty="0">
                <a:solidFill>
                  <a:srgbClr val="002060"/>
                </a:solidFill>
                <a:latin typeface="Myriad Pro" panose="020B0503030403020204" pitchFamily="34" charset="0"/>
              </a:rPr>
              <a:t>Замедление глобализации связано также с ее негативными последствиями: глобализация рынков приводит к улучшению ситуации для одних и ухудшению для других, усилению социального неравенства и противоречий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(</a:t>
            </a:r>
            <a:r>
              <a:rPr lang="ru-RU" altLang="ru-RU" sz="2400" dirty="0" err="1">
                <a:solidFill>
                  <a:srgbClr val="002060"/>
                </a:solidFill>
                <a:latin typeface="Myriad Pro" panose="020B0503030403020204" pitchFamily="34" charset="0"/>
              </a:rPr>
              <a:t>Rodrik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, 2017; </a:t>
            </a:r>
            <a:r>
              <a:rPr lang="ru-RU" altLang="ru-RU" sz="2400" dirty="0" err="1">
                <a:solidFill>
                  <a:srgbClr val="002060"/>
                </a:solidFill>
                <a:latin typeface="Myriad Pro" panose="020B0503030403020204" pitchFamily="34" charset="0"/>
              </a:rPr>
              <a:t>Stiglitz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, 2017).</a:t>
            </a:r>
          </a:p>
          <a:p>
            <a:pPr>
              <a:spcBef>
                <a:spcPct val="0"/>
              </a:spcBef>
            </a:pPr>
            <a:r>
              <a:rPr lang="ru-RU" altLang="ru-RU" sz="2700" dirty="0">
                <a:solidFill>
                  <a:srgbClr val="002060"/>
                </a:solidFill>
                <a:latin typeface="Myriad Pro" panose="020B0503030403020204" pitchFamily="34" charset="0"/>
              </a:rPr>
              <a:t>Кроме того, глобальная </a:t>
            </a:r>
            <a:r>
              <a:rPr lang="ru-RU" altLang="ru-RU" sz="2700" dirty="0" err="1">
                <a:solidFill>
                  <a:srgbClr val="002060"/>
                </a:solidFill>
                <a:latin typeface="Myriad Pro" panose="020B0503030403020204" pitchFamily="34" charset="0"/>
              </a:rPr>
              <a:t>однополярность</a:t>
            </a:r>
            <a:r>
              <a:rPr lang="ru-RU" altLang="ru-RU" sz="2700" dirty="0">
                <a:solidFill>
                  <a:srgbClr val="002060"/>
                </a:solidFill>
                <a:latin typeface="Myriad Pro" panose="020B0503030403020204" pitchFamily="34" charset="0"/>
              </a:rPr>
              <a:t> представляет угрозу для демократии, поскольку у сверхдержавы возникает соблазн использовать свое положение в собственных интересах, не принимая во внимание интересы других стран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(</a:t>
            </a:r>
            <a:r>
              <a:rPr lang="ru-RU" altLang="ru-RU" sz="2400" dirty="0" err="1">
                <a:solidFill>
                  <a:srgbClr val="002060"/>
                </a:solidFill>
                <a:latin typeface="Myriad Pro" panose="020B0503030403020204" pitchFamily="34" charset="0"/>
              </a:rPr>
              <a:t>Köchler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, 2020)</a:t>
            </a:r>
            <a:r>
              <a:rPr lang="ru-RU" altLang="ru-RU" sz="2700" dirty="0">
                <a:solidFill>
                  <a:srgbClr val="002060"/>
                </a:solidFill>
                <a:latin typeface="Myriad Pro" panose="020B0503030403020204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ru-RU" altLang="ru-RU" sz="2700" dirty="0">
                <a:solidFill>
                  <a:srgbClr val="002060"/>
                </a:solidFill>
                <a:latin typeface="Myriad Pro" panose="020B0503030403020204" pitchFamily="34" charset="0"/>
              </a:rPr>
              <a:t>Поэтому реалистичные эксперты не рассматривают «новую </a:t>
            </a:r>
            <a:r>
              <a:rPr lang="ru-RU" altLang="ru-RU" sz="2700" dirty="0" err="1">
                <a:solidFill>
                  <a:srgbClr val="002060"/>
                </a:solidFill>
                <a:latin typeface="Myriad Pro" panose="020B0503030403020204" pitchFamily="34" charset="0"/>
              </a:rPr>
              <a:t>однополярность</a:t>
            </a:r>
            <a:r>
              <a:rPr lang="ru-RU" altLang="ru-RU" sz="2700" dirty="0">
                <a:solidFill>
                  <a:srgbClr val="002060"/>
                </a:solidFill>
                <a:latin typeface="Myriad Pro" panose="020B0503030403020204" pitchFamily="34" charset="0"/>
              </a:rPr>
              <a:t>» как возможную модель преодоления грядущего мирового хаоса.</a:t>
            </a: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C680FE-BAB3-4F3F-B2D6-D543F9F907E3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3810521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4" y="74244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Мотивация (продолжение)</a:t>
            </a:r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 </a:t>
            </a:r>
            <a:endParaRPr lang="ru-RU" altLang="ru-RU" sz="36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004C86"/>
                </a:solidFill>
                <a:latin typeface="Myriad Pro Light" panose="020B0403030403020204" pitchFamily="34" charset="0"/>
              </a:rPr>
              <a:t>       </a:t>
            </a: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1350446"/>
            <a:ext cx="1011915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Кроме глобального фактора, важен внутренний национальный фактор. Речь идет об известных событиях, связанных со специальной военной операцией.  При этом становится все более очевидным, что Россия сталкивается с объединенными силами коалиции западных стран. Возможно ли адекватное взаимодействие  с такой коалицией в условиях асимметрии? </a:t>
            </a:r>
          </a:p>
          <a:p>
            <a:pPr>
              <a:spcBef>
                <a:spcPct val="0"/>
              </a:spcBef>
            </a:pP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Видимо, это взаимодействие, чтобы быть более успешным, должно иметь  симметричный характер. И тогда встал вопрос о коалициях, в которые включена наша страна, в том числе  о том, насколько они </a:t>
            </a:r>
            <a:r>
              <a:rPr lang="ru-RU" altLang="ru-RU" sz="2400" dirty="0" err="1">
                <a:solidFill>
                  <a:srgbClr val="002060"/>
                </a:solidFill>
                <a:latin typeface="Myriad Pro" panose="020B0503030403020204" pitchFamily="34" charset="0"/>
              </a:rPr>
              <a:t>институционализированы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Предварительные  результаты этого исследования будут представлены в докладе.</a:t>
            </a:r>
            <a:endParaRPr lang="en-US" altLang="ru-RU" sz="24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C680FE-BAB3-4F3F-B2D6-D543F9F907E3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2492309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Обоснование многополярности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004C86"/>
                </a:solidFill>
                <a:latin typeface="Myriad Pro Light" panose="020B0403030403020204" pitchFamily="34" charset="0"/>
              </a:rPr>
              <a:t>       </a:t>
            </a: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" y="1545007"/>
            <a:ext cx="1008856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Статистическое обоснование перехода к многополярному миру исходит из прогнозов перестройки мировой системы крупнейших экономических центров, сопоставимых друг с другом по мощи, но различных цивилизационно и культурно.</a:t>
            </a:r>
          </a:p>
          <a:p>
            <a:pPr>
              <a:spcBef>
                <a:spcPct val="0"/>
              </a:spcBef>
            </a:pP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«Так, ожидается, что к 2030 году США по реальному ВВП уступят место Китаю, Индия поднимется с 10-го места на 3-е, а Бразилия (к 2050 году) с 6-го места займет 4-е место. При этом за тот же период Япония опустится с 3-го на 5-е место, Германия — с 4-го на 9-е, Франция — с 5-го на 10-е, а Италия и Великобритания покинут десятку крупнейших экономик мира. Россия в этих расчетах поднимется с 9-й позиции на 6-ю»</a:t>
            </a:r>
            <a:r>
              <a:rPr lang="en-US" altLang="ru-RU" sz="2200" dirty="0">
                <a:solidFill>
                  <a:srgbClr val="002060"/>
                </a:solidFill>
                <a:latin typeface="Myriad Pro" panose="020B0503030403020204" pitchFamily="34" charset="0"/>
              </a:rPr>
              <a:t> (</a:t>
            </a:r>
            <a:r>
              <a:rPr lang="en-US" altLang="ru-RU" sz="2200" i="1" dirty="0">
                <a:solidFill>
                  <a:srgbClr val="002060"/>
                </a:solidFill>
                <a:latin typeface="Myriad Pro" panose="020B0503030403020204" pitchFamily="34" charset="0"/>
              </a:rPr>
              <a:t>Miller, 2015:11</a:t>
            </a:r>
            <a:r>
              <a:rPr lang="en-US" altLang="ru-RU" sz="2200" dirty="0">
                <a:solidFill>
                  <a:srgbClr val="002060"/>
                </a:solidFill>
                <a:latin typeface="Myriad Pro" panose="020B0503030403020204" pitchFamily="34" charset="0"/>
              </a:rPr>
              <a:t>).</a:t>
            </a:r>
            <a:endParaRPr lang="ru-RU" altLang="ru-RU" sz="22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C680FE-BAB3-4F3F-B2D6-D543F9F907E3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3331306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>
            <a:extLst>
              <a:ext uri="{FF2B5EF4-FFF2-40B4-BE49-F238E27FC236}">
                <a16:creationId xmlns:a16="http://schemas.microsoft.com/office/drawing/2014/main" id="{230D5794-EC2B-B585-C21D-E4729167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7">
            <a:extLst>
              <a:ext uri="{FF2B5EF4-FFF2-40B4-BE49-F238E27FC236}">
                <a16:creationId xmlns:a16="http://schemas.microsoft.com/office/drawing/2014/main" id="{1249EDBE-CB3E-EBE1-5365-28C2C5C54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6988" y="128587"/>
            <a:ext cx="9907587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Многополярность неустойчива? </a:t>
            </a:r>
          </a:p>
        </p:txBody>
      </p:sp>
      <p:sp>
        <p:nvSpPr>
          <p:cNvPr id="41988" name="TextBox 7">
            <a:extLst>
              <a:ext uri="{FF2B5EF4-FFF2-40B4-BE49-F238E27FC236}">
                <a16:creationId xmlns:a16="http://schemas.microsoft.com/office/drawing/2014/main" id="{E134ACFC-451D-B8A7-07B0-38B588BCE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439" y="1087129"/>
            <a:ext cx="1037213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Тезис о многополярности («</a:t>
            </a:r>
            <a:r>
              <a:rPr lang="ru-RU" altLang="ru-RU" dirty="0" err="1">
                <a:solidFill>
                  <a:srgbClr val="002060"/>
                </a:solidFill>
                <a:latin typeface="Myriad Pro" panose="020B0503030403020204" pitchFamily="34" charset="0"/>
              </a:rPr>
              <a:t>полицентричности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», «конструктивном полицентризме», «порядке, основанном на взаимодействии локальных цивилизаций») как устойчивом состоянии мира имеет множество сторонников среди ученых и политиков. 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Противники многополярности отождествляют её с  состоянием политического хаоса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(Киссинджер, 1997) 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и полагают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переходной фазой 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от однополярного к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биполярному миру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(Арин, 2001).</a:t>
            </a:r>
          </a:p>
        </p:txBody>
      </p:sp>
      <p:sp>
        <p:nvSpPr>
          <p:cNvPr id="41989" name="Номер слайда 4">
            <a:extLst>
              <a:ext uri="{FF2B5EF4-FFF2-40B4-BE49-F238E27FC236}">
                <a16:creationId xmlns:a16="http://schemas.microsoft.com/office/drawing/2014/main" id="{7550500A-36E4-B582-AEEB-7D0E925CD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B60AB8-1A13-413C-9862-0C517D4AEE72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6198700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>
            <a:extLst>
              <a:ext uri="{FF2B5EF4-FFF2-40B4-BE49-F238E27FC236}">
                <a16:creationId xmlns:a16="http://schemas.microsoft.com/office/drawing/2014/main" id="{230D5794-EC2B-B585-C21D-E4729167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7">
            <a:extLst>
              <a:ext uri="{FF2B5EF4-FFF2-40B4-BE49-F238E27FC236}">
                <a16:creationId xmlns:a16="http://schemas.microsoft.com/office/drawing/2014/main" id="{1249EDBE-CB3E-EBE1-5365-28C2C5C54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6988" y="215900"/>
            <a:ext cx="9907587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Биполярность 1</a:t>
            </a:r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/3</a:t>
            </a:r>
            <a:endParaRPr lang="ru-RU" altLang="ru-RU" sz="36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41988" name="TextBox 7">
            <a:extLst>
              <a:ext uri="{FF2B5EF4-FFF2-40B4-BE49-F238E27FC236}">
                <a16:creationId xmlns:a16="http://schemas.microsoft.com/office/drawing/2014/main" id="{E134ACFC-451D-B8A7-07B0-38B588BCE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676400"/>
            <a:ext cx="1009015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Биполярность означает разделение сфер влияния и наличие полюсов экономической и политической силы в виде двух групп государств (вплоть до создания внутри каждого полюса военно-политических союзов)  с обозначением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границ  и правил диалога. 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Существуют различные точки зрения по поводу биполярности.</a:t>
            </a:r>
            <a:endParaRPr lang="en-US" altLang="ru-RU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41989" name="Номер слайда 4">
            <a:extLst>
              <a:ext uri="{FF2B5EF4-FFF2-40B4-BE49-F238E27FC236}">
                <a16:creationId xmlns:a16="http://schemas.microsoft.com/office/drawing/2014/main" id="{7550500A-36E4-B582-AEEB-7D0E925CD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B60AB8-1A13-413C-9862-0C517D4AEE72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20493462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>
            <a:extLst>
              <a:ext uri="{FF2B5EF4-FFF2-40B4-BE49-F238E27FC236}">
                <a16:creationId xmlns:a16="http://schemas.microsoft.com/office/drawing/2014/main" id="{230D5794-EC2B-B585-C21D-E4729167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7">
            <a:extLst>
              <a:ext uri="{FF2B5EF4-FFF2-40B4-BE49-F238E27FC236}">
                <a16:creationId xmlns:a16="http://schemas.microsoft.com/office/drawing/2014/main" id="{1249EDBE-CB3E-EBE1-5365-28C2C5C54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2884" y="-81081"/>
            <a:ext cx="9907587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Биполярность</a:t>
            </a:r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 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2</a:t>
            </a:r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/3</a:t>
            </a:r>
            <a:endParaRPr lang="ru-RU" altLang="ru-RU" sz="36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41988" name="TextBox 7">
            <a:extLst>
              <a:ext uri="{FF2B5EF4-FFF2-40B4-BE49-F238E27FC236}">
                <a16:creationId xmlns:a16="http://schemas.microsoft.com/office/drawing/2014/main" id="{E134ACFC-451D-B8A7-07B0-38B588BCE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603" y="990363"/>
            <a:ext cx="100901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ru-RU" altLang="ru-RU" sz="2800" b="1" dirty="0">
                <a:solidFill>
                  <a:srgbClr val="FF0000"/>
                </a:solidFill>
                <a:latin typeface="Myriad Pro" panose="020B0503030403020204" pitchFamily="34" charset="0"/>
              </a:rPr>
              <a:t>1. </a:t>
            </a: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Биполярность </a:t>
            </a:r>
            <a:r>
              <a:rPr lang="ru-RU" altLang="ru-RU" sz="3000" b="1" dirty="0">
                <a:solidFill>
                  <a:srgbClr val="002060"/>
                </a:solidFill>
                <a:latin typeface="Myriad Pro" panose="020B0503030403020204" pitchFamily="34" charset="0"/>
              </a:rPr>
              <a:t>существовала лишь во времена </a:t>
            </a: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противостояния СССР и США во второй половине ХХ века, «ничего подобного противостоянию этих полюсов не случалось в истории международных отношений ни XIX в., ни в более ранний период. И ничего похожего не предвидится в будущем»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(Кирсанов, 2009:137).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3000" b="1" dirty="0">
                <a:solidFill>
                  <a:srgbClr val="FF0000"/>
                </a:solidFill>
                <a:latin typeface="Myriad Pro" panose="020B0503030403020204" pitchFamily="34" charset="0"/>
              </a:rPr>
              <a:t>2</a:t>
            </a:r>
            <a:r>
              <a:rPr lang="ru-RU" altLang="ru-RU" sz="3000" dirty="0">
                <a:solidFill>
                  <a:srgbClr val="FF0000"/>
                </a:solidFill>
                <a:latin typeface="Myriad Pro" panose="020B0503030403020204" pitchFamily="34" charset="0"/>
              </a:rPr>
              <a:t>. </a:t>
            </a: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В современном мире </a:t>
            </a:r>
            <a:r>
              <a:rPr lang="ru-RU" altLang="ru-RU" sz="3000" b="1" dirty="0">
                <a:solidFill>
                  <a:srgbClr val="002060"/>
                </a:solidFill>
                <a:latin typeface="Myriad Pro" panose="020B0503030403020204" pitchFamily="34" charset="0"/>
              </a:rPr>
              <a:t>есть два четких полюса</a:t>
            </a: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, причем один полюс (Запад) является монолитным, а другой весьма рыхлым, состоящим из автономных компонентов. Разные специалисты включают в «незападный полюс» разные страны, например, Россию, Китай и Индию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(Яковлев, 2000).</a:t>
            </a:r>
            <a:endParaRPr lang="en-US" altLang="ru-RU" sz="24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41989" name="Номер слайда 4">
            <a:extLst>
              <a:ext uri="{FF2B5EF4-FFF2-40B4-BE49-F238E27FC236}">
                <a16:creationId xmlns:a16="http://schemas.microsoft.com/office/drawing/2014/main" id="{7550500A-36E4-B582-AEEB-7D0E925CD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B60AB8-1A13-413C-9862-0C517D4AEE72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60765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>
            <a:extLst>
              <a:ext uri="{FF2B5EF4-FFF2-40B4-BE49-F238E27FC236}">
                <a16:creationId xmlns:a16="http://schemas.microsoft.com/office/drawing/2014/main" id="{230D5794-EC2B-B585-C21D-E4729167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7">
            <a:extLst>
              <a:ext uri="{FF2B5EF4-FFF2-40B4-BE49-F238E27FC236}">
                <a16:creationId xmlns:a16="http://schemas.microsoft.com/office/drawing/2014/main" id="{1249EDBE-CB3E-EBE1-5365-28C2C5C54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6988" y="215900"/>
            <a:ext cx="9907587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Биполярность</a:t>
            </a:r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 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3</a:t>
            </a:r>
            <a:r>
              <a:rPr lang="en-US" altLang="ru-RU" sz="3600" b="1">
                <a:solidFill>
                  <a:srgbClr val="004C86"/>
                </a:solidFill>
                <a:latin typeface="Myriad Pro" panose="020B0503030403020204" pitchFamily="34" charset="0"/>
              </a:rPr>
              <a:t>/3</a:t>
            </a:r>
            <a:endParaRPr lang="ru-RU" altLang="ru-RU" sz="36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41988" name="TextBox 7">
            <a:extLst>
              <a:ext uri="{FF2B5EF4-FFF2-40B4-BE49-F238E27FC236}">
                <a16:creationId xmlns:a16="http://schemas.microsoft.com/office/drawing/2014/main" id="{E134ACFC-451D-B8A7-07B0-38B588BCE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5" y="1368425"/>
            <a:ext cx="1009015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ru-RU" altLang="ru-RU" b="1" dirty="0">
                <a:solidFill>
                  <a:srgbClr val="FF0000"/>
                </a:solidFill>
                <a:latin typeface="Myriad Pro" panose="020B0503030403020204" pitchFamily="34" charset="0"/>
              </a:rPr>
              <a:t>3. 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“На глобальном уровне мировая общественная система всегда была и остается в первом приближении биполярной, что проявляется в ее структуре-инварианте …  </a:t>
            </a:r>
            <a:r>
              <a:rPr lang="ru-RU" altLang="ru-RU" dirty="0" err="1">
                <a:solidFill>
                  <a:srgbClr val="002060"/>
                </a:solidFill>
                <a:latin typeface="Myriad Pro" panose="020B0503030403020204" pitchFamily="34" charset="0"/>
              </a:rPr>
              <a:t>однополюсность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вообще противоречит законам природы. Мир просто обречён быть биполярным, ибо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полюса  должны дополнять друг друга 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в рамках единства противоположностей”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(Тихомиров, 1997: 54–55).</a:t>
            </a:r>
          </a:p>
        </p:txBody>
      </p:sp>
      <p:sp>
        <p:nvSpPr>
          <p:cNvPr id="41989" name="Номер слайда 4">
            <a:extLst>
              <a:ext uri="{FF2B5EF4-FFF2-40B4-BE49-F238E27FC236}">
                <a16:creationId xmlns:a16="http://schemas.microsoft.com/office/drawing/2014/main" id="{7550500A-36E4-B582-AEEB-7D0E925CD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B60AB8-1A13-413C-9862-0C517D4AEE72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4323729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>
            <a:extLst>
              <a:ext uri="{FF2B5EF4-FFF2-40B4-BE49-F238E27FC236}">
                <a16:creationId xmlns:a16="http://schemas.microsoft.com/office/drawing/2014/main" id="{C011DE55-98E8-7ABB-FDAE-DA420B824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1522075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7">
            <a:extLst>
              <a:ext uri="{FF2B5EF4-FFF2-40B4-BE49-F238E27FC236}">
                <a16:creationId xmlns:a16="http://schemas.microsoft.com/office/drawing/2014/main" id="{199DDEA0-1AF7-EEBD-9E26-2EEE5968A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2163" y="3240088"/>
            <a:ext cx="9864725" cy="1512887"/>
          </a:xfrm>
        </p:spPr>
        <p:txBody>
          <a:bodyPr/>
          <a:lstStyle/>
          <a:p>
            <a:pPr eaLnBrk="1" hangingPunct="1"/>
            <a:r>
              <a:rPr lang="ru-RU" altLang="ru-RU" b="1" dirty="0">
                <a:solidFill>
                  <a:srgbClr val="002060"/>
                </a:solidFill>
              </a:rPr>
              <a:t>5. Становление биполярных коалиций.</a:t>
            </a:r>
            <a:endParaRPr lang="ru-RU" altLang="ru-RU" sz="3600" b="1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37892" name="Номер слайда 2">
            <a:extLst>
              <a:ext uri="{FF2B5EF4-FFF2-40B4-BE49-F238E27FC236}">
                <a16:creationId xmlns:a16="http://schemas.microsoft.com/office/drawing/2014/main" id="{59326B34-864D-2CAD-908E-737E44F38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4238707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>
            <a:extLst>
              <a:ext uri="{FF2B5EF4-FFF2-40B4-BE49-F238E27FC236}">
                <a16:creationId xmlns:a16="http://schemas.microsoft.com/office/drawing/2014/main" id="{230D5794-EC2B-B585-C21D-E4729167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7">
            <a:extLst>
              <a:ext uri="{FF2B5EF4-FFF2-40B4-BE49-F238E27FC236}">
                <a16:creationId xmlns:a16="http://schemas.microsoft.com/office/drawing/2014/main" id="{1249EDBE-CB3E-EBE1-5365-28C2C5C54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2370" y="309876"/>
            <a:ext cx="9907587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Биполярность через создание коалиций</a:t>
            </a:r>
          </a:p>
        </p:txBody>
      </p:sp>
      <p:sp>
        <p:nvSpPr>
          <p:cNvPr id="41988" name="TextBox 7">
            <a:extLst>
              <a:ext uri="{FF2B5EF4-FFF2-40B4-BE49-F238E27FC236}">
                <a16:creationId xmlns:a16="http://schemas.microsoft.com/office/drawing/2014/main" id="{E134ACFC-451D-B8A7-07B0-38B588BCE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676400"/>
            <a:ext cx="1009015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Биполярность как динамическое (напряженное) равновесие,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предотвращающая конфликты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, институционализируется путем создания  равномощных симметричных коалиций.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(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Примеры: история войн в Европе, стихающих в периоды «уравновешивания» сил противостоящих коалиций; победа «антигитлеровской коалиции», период «холодной войны»  между СССР и США в условиях ядерного паритета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). </a:t>
            </a:r>
            <a:endParaRPr lang="en-US" altLang="ru-RU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41989" name="Номер слайда 4">
            <a:extLst>
              <a:ext uri="{FF2B5EF4-FFF2-40B4-BE49-F238E27FC236}">
                <a16:creationId xmlns:a16="http://schemas.microsoft.com/office/drawing/2014/main" id="{7550500A-36E4-B582-AEEB-7D0E925CD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B60AB8-1A13-413C-9862-0C517D4AEE72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27945425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>
            <a:extLst>
              <a:ext uri="{FF2B5EF4-FFF2-40B4-BE49-F238E27FC236}">
                <a16:creationId xmlns:a16="http://schemas.microsoft.com/office/drawing/2014/main" id="{230D5794-EC2B-B585-C21D-E4729167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7">
            <a:extLst>
              <a:ext uri="{FF2B5EF4-FFF2-40B4-BE49-F238E27FC236}">
                <a16:creationId xmlns:a16="http://schemas.microsoft.com/office/drawing/2014/main" id="{1249EDBE-CB3E-EBE1-5365-28C2C5C54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2370" y="309876"/>
            <a:ext cx="9907587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Становление биполярных коалиций</a:t>
            </a:r>
          </a:p>
        </p:txBody>
      </p:sp>
      <p:sp>
        <p:nvSpPr>
          <p:cNvPr id="41988" name="TextBox 7">
            <a:extLst>
              <a:ext uri="{FF2B5EF4-FFF2-40B4-BE49-F238E27FC236}">
                <a16:creationId xmlns:a16="http://schemas.microsoft.com/office/drawing/2014/main" id="{E134ACFC-451D-B8A7-07B0-38B588BCE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676400"/>
            <a:ext cx="1009015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В настоящее время формируются две основных мировых коалиции. 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Основу первой организации НАТО (1949) и Евросоюз (1993). Такую коалицию условно можно назвать «западной коалицией». 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Стержнем второй коалиции являются организации СНГ (1991),  ШОС (1996, 2001) и БРИКС (2006). Это коалиция «незападных стран».</a:t>
            </a:r>
            <a:endParaRPr lang="en-US" altLang="ru-RU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41989" name="Номер слайда 4">
            <a:extLst>
              <a:ext uri="{FF2B5EF4-FFF2-40B4-BE49-F238E27FC236}">
                <a16:creationId xmlns:a16="http://schemas.microsoft.com/office/drawing/2014/main" id="{7550500A-36E4-B582-AEEB-7D0E925CD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B60AB8-1A13-413C-9862-0C517D4AEE72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ru-RU" altLang="ru-RU" sz="1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62317-2E1A-BC27-B394-92554F932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07" y="-33631"/>
            <a:ext cx="10369550" cy="1081087"/>
          </a:xfrm>
        </p:spPr>
        <p:txBody>
          <a:bodyPr/>
          <a:lstStyle/>
          <a:p>
            <a:r>
              <a:rPr lang="ru-RU" sz="3600" b="1" dirty="0">
                <a:solidFill>
                  <a:srgbClr val="004C86"/>
                </a:solidFill>
              </a:rPr>
              <a:t>НАТО и Евросоюз, 2001–2022  гг.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AE30C09-E662-F927-ECF5-788D7D84AC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982554"/>
              </p:ext>
            </p:extLst>
          </p:nvPr>
        </p:nvGraphicFramePr>
        <p:xfrm>
          <a:off x="344680" y="948000"/>
          <a:ext cx="10585377" cy="5167122"/>
        </p:xfrm>
        <a:graphic>
          <a:graphicData uri="http://schemas.openxmlformats.org/drawingml/2006/table">
            <a:tbl>
              <a:tblPr firstRow="1" firstCol="1" bandRow="1"/>
              <a:tblGrid>
                <a:gridCol w="2016423">
                  <a:extLst>
                    <a:ext uri="{9D8B030D-6E8A-4147-A177-3AD203B41FA5}">
                      <a16:colId xmlns:a16="http://schemas.microsoft.com/office/drawing/2014/main" val="796233115"/>
                    </a:ext>
                  </a:extLst>
                </a:gridCol>
                <a:gridCol w="3758242">
                  <a:extLst>
                    <a:ext uri="{9D8B030D-6E8A-4147-A177-3AD203B41FA5}">
                      <a16:colId xmlns:a16="http://schemas.microsoft.com/office/drawing/2014/main" val="1199175764"/>
                    </a:ext>
                  </a:extLst>
                </a:gridCol>
                <a:gridCol w="4810712">
                  <a:extLst>
                    <a:ext uri="{9D8B030D-6E8A-4147-A177-3AD203B41FA5}">
                      <a16:colId xmlns:a16="http://schemas.microsoft.com/office/drawing/2014/main" val="782007490"/>
                    </a:ext>
                  </a:extLst>
                </a:gridCol>
              </a:tblGrid>
              <a:tr h="695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Международные организации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72" marR="3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              (состав)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72" marR="3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        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(состав)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72" marR="3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3972997"/>
                  </a:ext>
                </a:extLst>
              </a:tr>
              <a:tr h="21124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НАТО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72" marR="3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(США, Канада, Исландия, Великобритания, Франция, Бельгия, Нидерланды, Люксембург, Норвегия, Дания, Италия, Португалия, Греция, Турция, Германия, Испания, Венгрия, Польша, Чехия)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72" marR="3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(США, Канада, Исландия, Великобритания, Франция, Бельгия, Нидерланды, Люксембург, Норвегия, Дания, Италия, Португалия, Греция, Турция, Германия, Испания, Венгрия, Польша, Чехия, Болгария, Латвия, Литва, Румыния, Словакия, Словения, Эстония, Хорватия, Албания, Черногория, Северная Македония) &lt;+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заявки на вступление: Финляндия, Швеция&gt;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72" marR="3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467656"/>
                  </a:ext>
                </a:extLst>
              </a:tr>
              <a:tr h="18392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Евросоюз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72" marR="3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(Бельгия, Великобритания, Франция, Италия, Люксембург, Нидерланды, Германия, Греция, Дания, Ирландия, Испания, Португалия, Австрия, Финляндия, Швеция)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72" marR="3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(Бельгия, Франция, Италия, Люксембург, Нидерланды, Германия, Греция, Дания, Ирландия, Испания, Португалия, Австрия, Финляндия, Швеция Кипр, Чехия, Эстония, Венгрия, Латвия, Литва, Мальта, Польша, Словакия, Словения, Хорватия, Болгария, Румыния)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72" marR="3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979594"/>
                  </a:ext>
                </a:extLst>
              </a:tr>
              <a:tr h="5195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стран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72" marR="3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72" marR="3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72" marR="3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053027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9FB30D-359C-FF67-C095-AC0DD2051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51993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1AED6-5345-AB88-4C1A-6AFE50F8D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004C86"/>
                </a:solidFill>
              </a:rPr>
              <a:t>ШОС, БРИКС и СНГ, 2001-2022 гг.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B4B58A2-5176-C1A0-A790-9B7FBADBB1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774304"/>
              </p:ext>
            </p:extLst>
          </p:nvPr>
        </p:nvGraphicFramePr>
        <p:xfrm>
          <a:off x="720477" y="1184869"/>
          <a:ext cx="10369550" cy="4870850"/>
        </p:xfrm>
        <a:graphic>
          <a:graphicData uri="http://schemas.openxmlformats.org/drawingml/2006/table">
            <a:tbl>
              <a:tblPr firstRow="1" firstCol="1" bandRow="1"/>
              <a:tblGrid>
                <a:gridCol w="2467830">
                  <a:extLst>
                    <a:ext uri="{9D8B030D-6E8A-4147-A177-3AD203B41FA5}">
                      <a16:colId xmlns:a16="http://schemas.microsoft.com/office/drawing/2014/main" val="3375611574"/>
                    </a:ext>
                  </a:extLst>
                </a:gridCol>
                <a:gridCol w="2875067">
                  <a:extLst>
                    <a:ext uri="{9D8B030D-6E8A-4147-A177-3AD203B41FA5}">
                      <a16:colId xmlns:a16="http://schemas.microsoft.com/office/drawing/2014/main" val="495712545"/>
                    </a:ext>
                  </a:extLst>
                </a:gridCol>
                <a:gridCol w="5026653">
                  <a:extLst>
                    <a:ext uri="{9D8B030D-6E8A-4147-A177-3AD203B41FA5}">
                      <a16:colId xmlns:a16="http://schemas.microsoft.com/office/drawing/2014/main" val="909134905"/>
                    </a:ext>
                  </a:extLst>
                </a:gridCol>
              </a:tblGrid>
              <a:tr h="410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Международные организации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2001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              (состав)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                                                 (состав)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945209"/>
                  </a:ext>
                </a:extLst>
              </a:tr>
              <a:tr h="15320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ШОС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(страны-члены Россия, Китай, Казахстан,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Таджикистан, Киргизия, Узбекистан)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 стран-членов: Индия, Казахстан, Киргизия, Китай, Пакистан, Россия, Таджикистан, Узбекистан, 4 страны-наблюдателя: Афганистан. Белоруссия, Иран, Монголия, 9 партнёров по диалогу: Азербайджан, Армения, Египет, Камбоджа, Катар, Непал, Саудовская Аравия, Турция, Шри-Ланка)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4010773"/>
                  </a:ext>
                </a:extLst>
              </a:tr>
              <a:tr h="946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БРИКС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(Бразилия, Россия, Индия, Китай)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(Бразилия, Россия, Индия, Китай, Южно-Африканская Республика)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&lt;+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заявки на вступление: Аргентина, Иран, +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заявленных намерения вступить: Турция, Египет, Саудовская Аравия&gt;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435669"/>
                  </a:ext>
                </a:extLst>
              </a:tr>
              <a:tr h="11346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СНГ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(Азербайджан, Армения, Белоруссия, Грузия, Казахстан, Киргизия, Молдавия, Россия, Таджикистан, Узбекистан)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Азербайджан, Армения, Белоруссия, Казахстан, Киргизия, Молдавия, Россия, Таджикистан, Узбекистан, Туркмения как член-наблюдатель)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366822"/>
                  </a:ext>
                </a:extLst>
              </a:tr>
              <a:tr h="477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стран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096126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3F23AB-D502-9E2D-0767-F639F21E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4190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>
            <a:extLst>
              <a:ext uri="{FF2B5EF4-FFF2-40B4-BE49-F238E27FC236}">
                <a16:creationId xmlns:a16="http://schemas.microsoft.com/office/drawing/2014/main" id="{9B73BD62-F44B-4F58-1D59-60A22B2A1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546100"/>
            <a:ext cx="96488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6">
            <a:extLst>
              <a:ext uri="{FF2B5EF4-FFF2-40B4-BE49-F238E27FC236}">
                <a16:creationId xmlns:a16="http://schemas.microsoft.com/office/drawing/2014/main" id="{479F61CB-3841-EB9D-10D7-6E11C8BCA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25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7">
            <a:extLst>
              <a:ext uri="{FF2B5EF4-FFF2-40B4-BE49-F238E27FC236}">
                <a16:creationId xmlns:a16="http://schemas.microsoft.com/office/drawing/2014/main" id="{A33D0EA1-04EC-5149-A6F4-BDA72F1DA0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  <a:noFill/>
        </p:spPr>
        <p:txBody>
          <a:bodyPr/>
          <a:lstStyle/>
          <a:p>
            <a:pPr eaLnBrk="1" hangingPunct="1"/>
            <a:r>
              <a:rPr lang="ru-RU" altLang="ru-RU" sz="3600" b="1">
                <a:solidFill>
                  <a:srgbClr val="004C86"/>
                </a:solidFill>
                <a:latin typeface="Myriad Pro" panose="020B0503030403020204" pitchFamily="34" charset="0"/>
              </a:rPr>
              <a:t>Структура доклада</a:t>
            </a:r>
          </a:p>
        </p:txBody>
      </p:sp>
      <p:sp>
        <p:nvSpPr>
          <p:cNvPr id="5125" name="Rectangle 8">
            <a:extLst>
              <a:ext uri="{FF2B5EF4-FFF2-40B4-BE49-F238E27FC236}">
                <a16:creationId xmlns:a16="http://schemas.microsoft.com/office/drawing/2014/main" id="{3E0E8253-AFC6-B1C5-3221-A001AB9A0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088" y="6199188"/>
            <a:ext cx="961707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7174" name="TextBox 7">
            <a:extLst>
              <a:ext uri="{FF2B5EF4-FFF2-40B4-BE49-F238E27FC236}">
                <a16:creationId xmlns:a16="http://schemas.microsoft.com/office/drawing/2014/main" id="{52C0F00F-DBDB-8C1F-76BC-AAFA7B06F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1497013"/>
            <a:ext cx="9648825" cy="378565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Глобализация ≠ интернационализация.</a:t>
            </a:r>
          </a:p>
          <a:p>
            <a:pPr marL="514350" indent="-51435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Суверенизация: определение и основные тренды. </a:t>
            </a:r>
          </a:p>
          <a:p>
            <a:pPr marL="514350" indent="-51435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Нарастание конфликтной ситуации: суверенизация </a:t>
            </a:r>
            <a:r>
              <a:rPr lang="en-US" altLang="ru-RU" sz="3000" i="1" dirty="0">
                <a:solidFill>
                  <a:srgbClr val="002060"/>
                </a:solidFill>
                <a:latin typeface="Myriad Pro" panose="020B0503030403020204" pitchFamily="34" charset="0"/>
              </a:rPr>
              <a:t>versus </a:t>
            </a: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глобализация. </a:t>
            </a:r>
          </a:p>
          <a:p>
            <a:pPr marL="514350" indent="-51435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Возможные модели нового миропорядка: </a:t>
            </a:r>
            <a:r>
              <a:rPr lang="ru-RU" altLang="ru-RU" sz="3000" dirty="0" err="1">
                <a:solidFill>
                  <a:srgbClr val="002060"/>
                </a:solidFill>
                <a:latin typeface="Myriad Pro" panose="020B0503030403020204" pitchFamily="34" charset="0"/>
              </a:rPr>
              <a:t>однополярность</a:t>
            </a: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, многополярность, биполярность.</a:t>
            </a:r>
          </a:p>
          <a:p>
            <a:pPr marL="514350" indent="-51435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Становление биполярных коалиций.  </a:t>
            </a:r>
          </a:p>
          <a:p>
            <a:pPr marL="514350" indent="-51435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Выводы и перспективы исследований. </a:t>
            </a:r>
            <a:endParaRPr lang="en-US" altLang="ru-RU" sz="30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A96BC92F-5163-90B5-DFBC-694ED8DB1C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212FDB-D15A-4C01-9BC4-FF83973D8800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>
            <a:extLst>
              <a:ext uri="{FF2B5EF4-FFF2-40B4-BE49-F238E27FC236}">
                <a16:creationId xmlns:a16="http://schemas.microsoft.com/office/drawing/2014/main" id="{230D5794-EC2B-B585-C21D-E4729167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7">
            <a:extLst>
              <a:ext uri="{FF2B5EF4-FFF2-40B4-BE49-F238E27FC236}">
                <a16:creationId xmlns:a16="http://schemas.microsoft.com/office/drawing/2014/main" id="{1249EDBE-CB3E-EBE1-5365-28C2C5C54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2370" y="309876"/>
            <a:ext cx="9907587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Дальнейшая  институционализация «незападной» коалиции</a:t>
            </a:r>
          </a:p>
        </p:txBody>
      </p:sp>
      <p:sp>
        <p:nvSpPr>
          <p:cNvPr id="41988" name="TextBox 7">
            <a:extLst>
              <a:ext uri="{FF2B5EF4-FFF2-40B4-BE49-F238E27FC236}">
                <a16:creationId xmlns:a16="http://schemas.microsoft.com/office/drawing/2014/main" id="{E134ACFC-451D-B8A7-07B0-38B588BCE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1555242"/>
            <a:ext cx="1009015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Общность повестки этих стран была зафиксирована в 2020 г., когда впервые в качестве международного форума был апробирован формат ШОС+, в котором участвовали страны ШОС, СНГ и БРИКС . 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Этот процесс продолжается: 16 сентября 2022 г. в г. Самарканд (Узбекистан) состоялось заседание «ШОС в расширенном масштабе» (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Россия, Индия, Казахстан, Киргизия, Китай, Пакистан, Таджикистан, Узбекистан, Белоруссия, Иран, Монголия,  Азербайджан, Туркменистан, Турция).</a:t>
            </a:r>
            <a:endParaRPr lang="en-US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41989" name="Номер слайда 4">
            <a:extLst>
              <a:ext uri="{FF2B5EF4-FFF2-40B4-BE49-F238E27FC236}">
                <a16:creationId xmlns:a16="http://schemas.microsoft.com/office/drawing/2014/main" id="{7550500A-36E4-B582-AEEB-7D0E925CD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B60AB8-1A13-413C-9862-0C517D4AEE72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19304224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9DC77-4FF4-2F38-8382-1D5D6309C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4C86"/>
                </a:solidFill>
              </a:rPr>
              <a:t>Динамика коалиций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7A1D1F-8D3E-5A6B-A4AD-1F120923D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4C86"/>
                </a:solidFill>
              </a:rPr>
              <a:t>Стержень «западной» коалиции, которая начала формироваться на 40 лет раньше, включает в себя 36 стран, что почти на 40% больше, чем количество стран в «незападной» коалиции. Однако темпы роста последней выше: за последние двадцать лет она увеличилась в 2 раза, в то время как «западная коалиция» – в 1.56 раза. </a:t>
            </a:r>
          </a:p>
          <a:p>
            <a:r>
              <a:rPr lang="ru-RU" sz="2400" dirty="0">
                <a:solidFill>
                  <a:srgbClr val="004C86"/>
                </a:solidFill>
              </a:rPr>
              <a:t>Эти коалиции, несмотря на различие по конкретным параметрам (территории, население, объем производства, национальное богатство, военный потенциал, технологии, медийная сила  и др.), в целом уже вполне сопоставимы по суммарной мощи. </a:t>
            </a:r>
            <a:endParaRPr lang="en-US" sz="2400" dirty="0">
              <a:solidFill>
                <a:srgbClr val="004C86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161782-63B4-6385-C53E-52B6368C6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F616B-E431-4898-8C05-756209245013}" type="slidenum">
              <a:rPr lang="ru-RU" altLang="ru-RU" smtClean="0"/>
              <a:pPr>
                <a:defRPr/>
              </a:pPr>
              <a:t>41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43886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>
            <a:extLst>
              <a:ext uri="{FF2B5EF4-FFF2-40B4-BE49-F238E27FC236}">
                <a16:creationId xmlns:a16="http://schemas.microsoft.com/office/drawing/2014/main" id="{88F94874-6164-583C-23CC-4C00B10C1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7">
            <a:extLst>
              <a:ext uri="{FF2B5EF4-FFF2-40B4-BE49-F238E27FC236}">
                <a16:creationId xmlns:a16="http://schemas.microsoft.com/office/drawing/2014/main" id="{6F76776A-FEF0-92F1-4689-5B9BC9FEED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700" y="360363"/>
            <a:ext cx="10585450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Теория  институциональных Х-</a:t>
            </a:r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Y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-матриц</a:t>
            </a:r>
          </a:p>
        </p:txBody>
      </p:sp>
      <p:sp>
        <p:nvSpPr>
          <p:cNvPr id="23556" name="Rectangle 8">
            <a:extLst>
              <a:ext uri="{FF2B5EF4-FFF2-40B4-BE49-F238E27FC236}">
                <a16:creationId xmlns:a16="http://schemas.microsoft.com/office/drawing/2014/main" id="{87AA27A4-7611-50B6-F872-67FFF60C3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6029325"/>
            <a:ext cx="106997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800" b="1">
              <a:solidFill>
                <a:srgbClr val="004C86"/>
              </a:solidFill>
              <a:latin typeface="Myriad Pro Light" panose="020B0403030403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23557" name="TextBox 7">
            <a:extLst>
              <a:ext uri="{FF2B5EF4-FFF2-40B4-BE49-F238E27FC236}">
                <a16:creationId xmlns:a16="http://schemas.microsoft.com/office/drawing/2014/main" id="{12F62C92-8BFA-EB75-89CC-DFD67E194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1" y="1314828"/>
            <a:ext cx="821667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Разрабатывает институциональную модель общества в единстве трех основных сфер –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экономики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(отношения, связанные  с переработкой природных и иных ресурсов для получения продукта и удовлетворения, потребности людей),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политики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(способы организации совместной деятельности для достижения целей выживания и развития  общества) и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идеологии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(основные общественные ценности). </a:t>
            </a:r>
            <a:endParaRPr lang="en-US" altLang="ru-RU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23558" name="Номер слайда 4">
            <a:extLst>
              <a:ext uri="{FF2B5EF4-FFF2-40B4-BE49-F238E27FC236}">
                <a16:creationId xmlns:a16="http://schemas.microsoft.com/office/drawing/2014/main" id="{170EBB9F-2786-78A8-D736-D88BD31B27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E102C4-B195-4DF5-B17F-5C92B44DCD4B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ru-RU" altLang="ru-RU" sz="14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95B97D-3F9E-A7B2-C0AA-19268C353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1581" y="2111172"/>
            <a:ext cx="2687638" cy="225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260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>
            <a:extLst>
              <a:ext uri="{FF2B5EF4-FFF2-40B4-BE49-F238E27FC236}">
                <a16:creationId xmlns:a16="http://schemas.microsoft.com/office/drawing/2014/main" id="{7E7A681C-914E-41D8-9D63-7410809FC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6505" y="551164"/>
            <a:ext cx="10109073" cy="720019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780" b="1" dirty="0">
                <a:solidFill>
                  <a:srgbClr val="004C86"/>
                </a:solidFill>
              </a:rPr>
              <a:t>Схематическое представление </a:t>
            </a:r>
            <a:r>
              <a:rPr lang="en-US" sz="3780" b="1" dirty="0">
                <a:solidFill>
                  <a:srgbClr val="004C86"/>
                </a:solidFill>
              </a:rPr>
              <a:t>X- </a:t>
            </a:r>
            <a:r>
              <a:rPr lang="ru-RU" sz="3780" b="1" dirty="0">
                <a:solidFill>
                  <a:srgbClr val="004C86"/>
                </a:solidFill>
              </a:rPr>
              <a:t>и </a:t>
            </a:r>
            <a:r>
              <a:rPr lang="en-US" sz="3780" b="1" dirty="0">
                <a:solidFill>
                  <a:srgbClr val="004C86"/>
                </a:solidFill>
              </a:rPr>
              <a:t> Y-</a:t>
            </a:r>
            <a:r>
              <a:rPr lang="ru-RU" sz="3780" b="1" dirty="0">
                <a:solidFill>
                  <a:srgbClr val="004C86"/>
                </a:solidFill>
              </a:rPr>
              <a:t>матриц</a:t>
            </a:r>
          </a:p>
        </p:txBody>
      </p:sp>
      <p:sp>
        <p:nvSpPr>
          <p:cNvPr id="34819" name="Текст 18">
            <a:extLst>
              <a:ext uri="{FF2B5EF4-FFF2-40B4-BE49-F238E27FC236}">
                <a16:creationId xmlns:a16="http://schemas.microsoft.com/office/drawing/2014/main" id="{6BA8939B-8419-42BF-9C97-5541573E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00929" y="4680126"/>
            <a:ext cx="8784643" cy="1152031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ru-RU" altLang="ru-RU" sz="1512" b="1" dirty="0"/>
              <a:t>* </a:t>
            </a:r>
            <a:r>
              <a:rPr lang="ru-RU" altLang="ru-RU" sz="1512" b="1" dirty="0" err="1"/>
              <a:t>Редистрибутивная</a:t>
            </a:r>
            <a:r>
              <a:rPr lang="ru-RU" altLang="ru-RU" sz="1512" b="1" dirty="0"/>
              <a:t> экономика                                        * </a:t>
            </a:r>
            <a:r>
              <a:rPr lang="en-US" altLang="ru-RU" sz="1512" b="1" dirty="0"/>
              <a:t> </a:t>
            </a:r>
            <a:r>
              <a:rPr lang="ru-RU" altLang="ru-RU" sz="1512" b="1" dirty="0"/>
              <a:t>Рыночная экономика (купля-продажа)</a:t>
            </a:r>
            <a:r>
              <a:rPr lang="en-US" altLang="ru-RU" sz="1512" b="1" dirty="0"/>
              <a:t> </a:t>
            </a:r>
          </a:p>
          <a:p>
            <a:pPr eaLnBrk="1" hangingPunct="1"/>
            <a:r>
              <a:rPr lang="en-US" altLang="ru-RU" sz="1512" b="1" dirty="0"/>
              <a:t>   </a:t>
            </a:r>
            <a:r>
              <a:rPr lang="ru-RU" altLang="ru-RU" sz="1512" b="1" dirty="0"/>
              <a:t>во главе с Центром</a:t>
            </a:r>
          </a:p>
          <a:p>
            <a:pPr eaLnBrk="1" hangingPunct="1"/>
            <a:r>
              <a:rPr lang="ru-RU" altLang="ru-RU" sz="1512" b="1" dirty="0"/>
              <a:t> * Централизованная структура </a:t>
            </a:r>
            <a:r>
              <a:rPr lang="en-US" altLang="ru-RU" sz="1512" b="1" dirty="0"/>
              <a:t> (top-down model)       </a:t>
            </a:r>
            <a:r>
              <a:rPr lang="ru-RU" altLang="ru-RU" sz="1512" b="1" dirty="0"/>
              <a:t>* Федеративная структура </a:t>
            </a:r>
            <a:r>
              <a:rPr lang="en-US" altLang="ru-RU" sz="1512" b="1" dirty="0"/>
              <a:t> (bottom-up</a:t>
            </a:r>
            <a:r>
              <a:rPr lang="ru-RU" altLang="ru-RU" sz="1512" b="1" dirty="0"/>
              <a:t> </a:t>
            </a:r>
            <a:r>
              <a:rPr lang="en-US" altLang="ru-RU" sz="1512" b="1" dirty="0"/>
              <a:t>model) </a:t>
            </a:r>
          </a:p>
          <a:p>
            <a:pPr eaLnBrk="1" hangingPunct="1"/>
            <a:r>
              <a:rPr lang="ru-RU" altLang="ru-RU" sz="1512" b="1" dirty="0"/>
              <a:t>* </a:t>
            </a:r>
            <a:r>
              <a:rPr lang="ru-RU" altLang="ru-RU" sz="1512" b="1" dirty="0" err="1"/>
              <a:t>Коммунитарная</a:t>
            </a:r>
            <a:r>
              <a:rPr lang="ru-RU" altLang="ru-RU" sz="1512" b="1" dirty="0"/>
              <a:t> идеология (Мы над Я)        </a:t>
            </a:r>
            <a:r>
              <a:rPr lang="en-US" altLang="ru-RU" sz="1512" b="1" dirty="0"/>
              <a:t>                </a:t>
            </a:r>
            <a:r>
              <a:rPr lang="ru-RU" altLang="ru-RU" sz="1512" b="1" dirty="0"/>
              <a:t>*</a:t>
            </a:r>
            <a:r>
              <a:rPr lang="en-US" altLang="ru-RU" sz="1512" b="1" dirty="0"/>
              <a:t>  </a:t>
            </a:r>
            <a:r>
              <a:rPr lang="ru-RU" altLang="ru-RU" sz="1512" b="1" dirty="0"/>
              <a:t>Индивидуалистская идеология (Я над Мы)</a:t>
            </a:r>
          </a:p>
        </p:txBody>
      </p:sp>
      <p:sp>
        <p:nvSpPr>
          <p:cNvPr id="34820" name="Номер слайда 13">
            <a:extLst>
              <a:ext uri="{FF2B5EF4-FFF2-40B4-BE49-F238E27FC236}">
                <a16:creationId xmlns:a16="http://schemas.microsoft.com/office/drawing/2014/main" id="{251C85B1-104A-4072-BD8F-08882F605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01996" indent="-270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9993" indent="-21599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11991" indent="-21599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43989" indent="-21599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75986" indent="-2159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07984" indent="-2159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39981" indent="-2159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71979" indent="-2159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EC7E86-245A-41FF-86E3-9C0C3184DF0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43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821" name="AutoShape 20">
            <a:extLst>
              <a:ext uri="{FF2B5EF4-FFF2-40B4-BE49-F238E27FC236}">
                <a16:creationId xmlns:a16="http://schemas.microsoft.com/office/drawing/2014/main" id="{7839FAFF-FF8D-4CB9-8315-A26D346B9E6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039964" y="2083557"/>
            <a:ext cx="2382065" cy="204155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780">
                <a:latin typeface="Tahoma" panose="020B0604030504040204" pitchFamily="34" charset="0"/>
              </a:rPr>
              <a:t>X</a:t>
            </a:r>
            <a:endParaRPr lang="ru-RU" altLang="ru-RU" sz="3780">
              <a:latin typeface="Tahoma" panose="020B0604030504040204" pitchFamily="34" charset="0"/>
            </a:endParaRPr>
          </a:p>
        </p:txBody>
      </p:sp>
      <p:sp>
        <p:nvSpPr>
          <p:cNvPr id="34822" name="AutoShape 21">
            <a:extLst>
              <a:ext uri="{FF2B5EF4-FFF2-40B4-BE49-F238E27FC236}">
                <a16:creationId xmlns:a16="http://schemas.microsoft.com/office/drawing/2014/main" id="{14827D63-987A-4B6C-B441-6E8A4F85F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9050" y="2083557"/>
            <a:ext cx="2382065" cy="204155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780">
                <a:latin typeface="Tahoma" panose="020B0604030504040204" pitchFamily="34" charset="0"/>
              </a:rPr>
              <a:t>Y</a:t>
            </a:r>
            <a:endParaRPr lang="ru-RU" altLang="ru-RU" sz="3780">
              <a:latin typeface="Tahoma" panose="020B0604030504040204" pitchFamily="34" charset="0"/>
            </a:endParaRPr>
          </a:p>
        </p:txBody>
      </p:sp>
      <p:sp>
        <p:nvSpPr>
          <p:cNvPr id="34823" name="Text Box 24">
            <a:extLst>
              <a:ext uri="{FF2B5EF4-FFF2-40B4-BE49-F238E27FC236}">
                <a16:creationId xmlns:a16="http://schemas.microsoft.com/office/drawing/2014/main" id="{9D55BCA3-BC67-45B9-A4F2-E5676A300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6728" y="1606543"/>
            <a:ext cx="38010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 dirty="0" err="1">
                <a:latin typeface="Tahoma" panose="020B0604030504040204" pitchFamily="34" charset="0"/>
              </a:rPr>
              <a:t>Редистрибутивная</a:t>
            </a:r>
            <a:r>
              <a:rPr lang="ru-RU" altLang="ru-RU" b="1" i="1" dirty="0">
                <a:latin typeface="Tahoma" panose="020B0604030504040204" pitchFamily="34" charset="0"/>
              </a:rPr>
              <a:t> экономика</a:t>
            </a:r>
            <a:endParaRPr lang="ru-RU" altLang="ru-RU" b="1" dirty="0">
              <a:latin typeface="Tahoma" panose="020B0604030504040204" pitchFamily="34" charset="0"/>
            </a:endParaRPr>
          </a:p>
        </p:txBody>
      </p:sp>
      <p:sp>
        <p:nvSpPr>
          <p:cNvPr id="34824" name="Text Box 26">
            <a:extLst>
              <a:ext uri="{FF2B5EF4-FFF2-40B4-BE49-F238E27FC236}">
                <a16:creationId xmlns:a16="http://schemas.microsoft.com/office/drawing/2014/main" id="{33F69DCC-C25C-4D18-9438-03DD6CBABBC6}"/>
              </a:ext>
            </a:extLst>
          </p:cNvPr>
          <p:cNvSpPr txBox="1">
            <a:spLocks noChangeArrowheads="1"/>
          </p:cNvSpPr>
          <p:nvPr/>
        </p:nvSpPr>
        <p:spPr bwMode="auto">
          <a:xfrm rot="17966816">
            <a:off x="3912664" y="2892822"/>
            <a:ext cx="23805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err="1">
                <a:latin typeface="Tahoma" panose="020B0604030504040204" pitchFamily="34" charset="0"/>
              </a:rPr>
              <a:t>Коммунитарная</a:t>
            </a:r>
            <a:r>
              <a:rPr lang="ru-RU" altLang="ru-RU" b="1" dirty="0">
                <a:latin typeface="Tahoma" panose="020B0604030504040204" pitchFamily="34" charset="0"/>
              </a:rPr>
              <a:t> идеология</a:t>
            </a:r>
          </a:p>
        </p:txBody>
      </p:sp>
      <p:sp>
        <p:nvSpPr>
          <p:cNvPr id="34825" name="Text Box 27">
            <a:extLst>
              <a:ext uri="{FF2B5EF4-FFF2-40B4-BE49-F238E27FC236}">
                <a16:creationId xmlns:a16="http://schemas.microsoft.com/office/drawing/2014/main" id="{3D94464F-1773-4CB4-91FC-5C9989BA9B2C}"/>
              </a:ext>
            </a:extLst>
          </p:cNvPr>
          <p:cNvSpPr txBox="1">
            <a:spLocks noChangeArrowheads="1"/>
          </p:cNvSpPr>
          <p:nvPr/>
        </p:nvSpPr>
        <p:spPr bwMode="auto">
          <a:xfrm rot="3565149">
            <a:off x="1767965" y="2855604"/>
            <a:ext cx="29564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 dirty="0">
                <a:latin typeface="Tahoma" panose="020B0604030504040204" pitchFamily="34" charset="0"/>
              </a:rPr>
              <a:t>Унитарно-централизованное политическое устройство</a:t>
            </a:r>
            <a:endParaRPr lang="ru-RU" altLang="ru-RU" dirty="0">
              <a:latin typeface="Tahoma" panose="020B0604030504040204" pitchFamily="34" charset="0"/>
            </a:endParaRPr>
          </a:p>
        </p:txBody>
      </p:sp>
      <p:sp>
        <p:nvSpPr>
          <p:cNvPr id="34826" name="Text Box 28">
            <a:extLst>
              <a:ext uri="{FF2B5EF4-FFF2-40B4-BE49-F238E27FC236}">
                <a16:creationId xmlns:a16="http://schemas.microsoft.com/office/drawing/2014/main" id="{A70CFB4D-47B0-498E-BD8C-D37D0B3C233A}"/>
              </a:ext>
            </a:extLst>
          </p:cNvPr>
          <p:cNvSpPr txBox="1">
            <a:spLocks noChangeArrowheads="1"/>
          </p:cNvSpPr>
          <p:nvPr/>
        </p:nvSpPr>
        <p:spPr bwMode="auto">
          <a:xfrm rot="18095753">
            <a:off x="4947500" y="2485067"/>
            <a:ext cx="2706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ahoma" panose="020B0604030504040204" pitchFamily="34" charset="0"/>
              </a:rPr>
              <a:t>Федеративное политическое устройство</a:t>
            </a:r>
          </a:p>
        </p:txBody>
      </p:sp>
      <p:sp>
        <p:nvSpPr>
          <p:cNvPr id="34827" name="Text Box 29">
            <a:extLst>
              <a:ext uri="{FF2B5EF4-FFF2-40B4-BE49-F238E27FC236}">
                <a16:creationId xmlns:a16="http://schemas.microsoft.com/office/drawing/2014/main" id="{30E502EB-7312-4715-9061-D759CC722F54}"/>
              </a:ext>
            </a:extLst>
          </p:cNvPr>
          <p:cNvSpPr txBox="1">
            <a:spLocks noChangeArrowheads="1"/>
          </p:cNvSpPr>
          <p:nvPr/>
        </p:nvSpPr>
        <p:spPr bwMode="auto">
          <a:xfrm rot="3565149">
            <a:off x="6941189" y="2684766"/>
            <a:ext cx="28395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ahoma" panose="020B0604030504040204" pitchFamily="34" charset="0"/>
              </a:rPr>
              <a:t>Индивидуалистская идеология</a:t>
            </a:r>
          </a:p>
        </p:txBody>
      </p:sp>
      <p:sp>
        <p:nvSpPr>
          <p:cNvPr id="34828" name="Text Box 30">
            <a:extLst>
              <a:ext uri="{FF2B5EF4-FFF2-40B4-BE49-F238E27FC236}">
                <a16:creationId xmlns:a16="http://schemas.microsoft.com/office/drawing/2014/main" id="{064BCE45-6AD2-4318-8527-41C0233B9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676" y="4125112"/>
            <a:ext cx="27671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ahoma" panose="020B0604030504040204" pitchFamily="34" charset="0"/>
              </a:rPr>
              <a:t>Рыночная экономика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Рисунок 1">
            <a:extLst>
              <a:ext uri="{FF2B5EF4-FFF2-40B4-BE49-F238E27FC236}">
                <a16:creationId xmlns:a16="http://schemas.microsoft.com/office/drawing/2014/main" id="{033A7E9C-27D5-FA72-6F1A-E6206AF6F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23825"/>
            <a:ext cx="10796587" cy="606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7">
            <a:extLst>
              <a:ext uri="{FF2B5EF4-FFF2-40B4-BE49-F238E27FC236}">
                <a16:creationId xmlns:a16="http://schemas.microsoft.com/office/drawing/2014/main" id="{7059B8E9-A907-3ED8-257B-B9140A6F82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138" y="395288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>
                <a:solidFill>
                  <a:srgbClr val="004C86"/>
                </a:solidFill>
                <a:latin typeface="Myriad Pro" panose="020B0503030403020204" pitchFamily="34" charset="0"/>
              </a:rPr>
              <a:t>Страны с доминированием   институциональных Х-</a:t>
            </a:r>
            <a:r>
              <a:rPr lang="en-US" altLang="ru-RU" sz="3600" b="1">
                <a:solidFill>
                  <a:srgbClr val="004C86"/>
                </a:solidFill>
                <a:latin typeface="Myriad Pro" panose="020B0503030403020204" pitchFamily="34" charset="0"/>
              </a:rPr>
              <a:t>Y</a:t>
            </a:r>
            <a:r>
              <a:rPr lang="ru-RU" altLang="ru-RU" sz="3600" b="1">
                <a:solidFill>
                  <a:srgbClr val="004C86"/>
                </a:solidFill>
                <a:latin typeface="Myriad Pro" panose="020B0503030403020204" pitchFamily="34" charset="0"/>
              </a:rPr>
              <a:t>-матриц </a:t>
            </a:r>
          </a:p>
        </p:txBody>
      </p:sp>
      <p:sp>
        <p:nvSpPr>
          <p:cNvPr id="54276" name="Номер слайда 4">
            <a:extLst>
              <a:ext uri="{FF2B5EF4-FFF2-40B4-BE49-F238E27FC236}">
                <a16:creationId xmlns:a16="http://schemas.microsoft.com/office/drawing/2014/main" id="{EEB46355-9D12-5301-7AE6-2865A994C3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D85EB5-80A3-4502-9436-9D20D43D92D8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ru-RU" altLang="ru-RU" sz="14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" y="92315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6501" y="333928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Доли ВВП  стран с доминированием Х-матрицы (серая линия) и </a:t>
            </a:r>
            <a:r>
              <a:rPr lang="en-US" alt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Y-</a:t>
            </a:r>
            <a:r>
              <a:rPr lang="ru-RU" alt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матрицы (черная линия), 18</a:t>
            </a:r>
            <a:r>
              <a:rPr lang="en-US" alt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20-2020</a:t>
            </a:r>
            <a:r>
              <a:rPr lang="ru-RU" alt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-е гг.           </a:t>
            </a:r>
            <a:r>
              <a:rPr lang="en-US" alt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 </a:t>
            </a:r>
            <a:r>
              <a:rPr lang="en-US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(</a:t>
            </a:r>
            <a:r>
              <a:rPr lang="ru-RU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выборка  стран, производящих </a:t>
            </a:r>
            <a:r>
              <a:rPr lang="en-US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 85-90 % </a:t>
            </a:r>
            <a:r>
              <a:rPr lang="ru-RU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мирового ВВП</a:t>
            </a:r>
            <a:r>
              <a:rPr lang="en-US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)</a:t>
            </a:r>
            <a:endParaRPr lang="ru-RU" altLang="ru-RU" sz="2800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004C86"/>
                </a:solidFill>
                <a:latin typeface="Myriad Pro Light" panose="020B0403030403020204" pitchFamily="34" charset="0"/>
              </a:rPr>
              <a:t>       </a:t>
            </a: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C680FE-BAB3-4F3F-B2D6-D543F9F907E3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ru-RU" altLang="ru-RU" sz="1400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F11BF00A-447B-2DD8-0334-DCD0D6A73B4C}"/>
              </a:ext>
            </a:extLst>
          </p:cNvPr>
          <p:cNvGraphicFramePr/>
          <p:nvPr/>
        </p:nvGraphicFramePr>
        <p:xfrm>
          <a:off x="2007300" y="1841985"/>
          <a:ext cx="7499538" cy="4280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354944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>
            <a:extLst>
              <a:ext uri="{FF2B5EF4-FFF2-40B4-BE49-F238E27FC236}">
                <a16:creationId xmlns:a16="http://schemas.microsoft.com/office/drawing/2014/main" id="{31D76120-0C60-BE39-4491-8F9D1DD87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7">
            <a:extLst>
              <a:ext uri="{FF2B5EF4-FFF2-40B4-BE49-F238E27FC236}">
                <a16:creationId xmlns:a16="http://schemas.microsoft.com/office/drawing/2014/main" id="{01763F3B-F6EC-82C8-DA7D-2A8095F5AC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9650" y="287759"/>
            <a:ext cx="10090150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Экономическая теория и сбывающиеся прогнозы</a:t>
            </a:r>
          </a:p>
        </p:txBody>
      </p:sp>
      <p:sp>
        <p:nvSpPr>
          <p:cNvPr id="46084" name="TextBox 7">
            <a:extLst>
              <a:ext uri="{FF2B5EF4-FFF2-40B4-BE49-F238E27FC236}">
                <a16:creationId xmlns:a16="http://schemas.microsoft.com/office/drawing/2014/main" id="{53724AAF-493E-B6FA-D623-5BD906D9E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4542" y="1494122"/>
            <a:ext cx="7383686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ru-RU" altLang="ru-RU" sz="2000" dirty="0">
                <a:solidFill>
                  <a:srgbClr val="002060"/>
                </a:solidFill>
                <a:latin typeface="Myriad Pro" panose="020B0503030403020204" pitchFamily="34" charset="0"/>
              </a:rPr>
              <a:t>«…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биполярность находит свое выражение не только в концентрации материально-технологического потенциала в каждой из групп стран, но и в укреплении и развитии институциональных структур и связей. В конечном счете, именно они становятся вехами так называемого «нового мирового порядка», складывающегося на рубеже XX–XXI веков…На одном полюсе этого порядка концентрируются западные страны с доминированием институтов Y-матрицы... На другом полюсе, включающем группы стран с доминированием Х-матрицы, идут параллельные процессы» </a:t>
            </a:r>
            <a:r>
              <a:rPr lang="ru-RU" altLang="ru-RU" sz="2000" dirty="0">
                <a:solidFill>
                  <a:srgbClr val="002060"/>
                </a:solidFill>
                <a:latin typeface="Myriad Pro" panose="020B0503030403020204" pitchFamily="34" charset="0"/>
              </a:rPr>
              <a:t>(Кирдина, 2014: 315-317). </a:t>
            </a:r>
          </a:p>
          <a:p>
            <a:pPr>
              <a:spcBef>
                <a:spcPct val="0"/>
              </a:spcBef>
            </a:pPr>
            <a:endParaRPr lang="en-US" altLang="ru-RU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46085" name="Номер слайда 4">
            <a:extLst>
              <a:ext uri="{FF2B5EF4-FFF2-40B4-BE49-F238E27FC236}">
                <a16:creationId xmlns:a16="http://schemas.microsoft.com/office/drawing/2014/main" id="{DA203D93-BDAF-D6CE-A996-E403C46CB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719539-437F-4864-B9E8-975AA0FD4058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ru-RU" altLang="ru-RU" sz="140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A03329-1ADD-B296-17E3-08900E961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70859">
            <a:off x="137470" y="1327420"/>
            <a:ext cx="2932770" cy="438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170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>
            <a:extLst>
              <a:ext uri="{FF2B5EF4-FFF2-40B4-BE49-F238E27FC236}">
                <a16:creationId xmlns:a16="http://schemas.microsoft.com/office/drawing/2014/main" id="{7B04A8BF-0A8B-9715-02A0-FE00E6B28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1522075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7">
            <a:extLst>
              <a:ext uri="{FF2B5EF4-FFF2-40B4-BE49-F238E27FC236}">
                <a16:creationId xmlns:a16="http://schemas.microsoft.com/office/drawing/2014/main" id="{FD6D341F-7CD4-E5CD-BF26-39ABC72C8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2163" y="3240088"/>
            <a:ext cx="9864725" cy="1512887"/>
          </a:xfrm>
        </p:spPr>
        <p:txBody>
          <a:bodyPr/>
          <a:lstStyle/>
          <a:p>
            <a:pPr eaLnBrk="1" hangingPunct="1"/>
            <a:r>
              <a:rPr lang="ru-RU" altLang="ru-RU" b="1" dirty="0">
                <a:solidFill>
                  <a:srgbClr val="002060"/>
                </a:solidFill>
              </a:rPr>
              <a:t>6. Выводы и перспективы исследований</a:t>
            </a:r>
            <a:endParaRPr lang="ru-RU" altLang="ru-RU" sz="3600" b="1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44036" name="Номер слайда 2">
            <a:extLst>
              <a:ext uri="{FF2B5EF4-FFF2-40B4-BE49-F238E27FC236}">
                <a16:creationId xmlns:a16="http://schemas.microsoft.com/office/drawing/2014/main" id="{E022137E-0581-DACF-C448-4A04045440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/>
              <a:t>29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>
            <a:extLst>
              <a:ext uri="{FF2B5EF4-FFF2-40B4-BE49-F238E27FC236}">
                <a16:creationId xmlns:a16="http://schemas.microsoft.com/office/drawing/2014/main" id="{32593A3D-7E90-4983-1AD2-22893415D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7">
            <a:extLst>
              <a:ext uri="{FF2B5EF4-FFF2-40B4-BE49-F238E27FC236}">
                <a16:creationId xmlns:a16="http://schemas.microsoft.com/office/drawing/2014/main" id="{1F5A7D3F-A4D8-F466-CEFB-029952DFF8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363" y="287338"/>
            <a:ext cx="11037887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Институционализация биполярных коалиций</a:t>
            </a:r>
          </a:p>
        </p:txBody>
      </p:sp>
      <p:sp>
        <p:nvSpPr>
          <p:cNvPr id="48132" name="TextBox 7">
            <a:extLst>
              <a:ext uri="{FF2B5EF4-FFF2-40B4-BE49-F238E27FC236}">
                <a16:creationId xmlns:a16="http://schemas.microsoft.com/office/drawing/2014/main" id="{D5CC6E9F-4832-95E3-43AA-AC998F12D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396435"/>
            <a:ext cx="1080135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Оформление равно-могущественных коалиций стремит нас к биполярному (пост-</a:t>
            </a:r>
            <a:r>
              <a:rPr lang="ru-RU" altLang="ru-RU" dirty="0" err="1">
                <a:solidFill>
                  <a:srgbClr val="002060"/>
                </a:solidFill>
                <a:latin typeface="Myriad Pro" panose="020B0503030403020204" pitchFamily="34" charset="0"/>
              </a:rPr>
              <a:t>неоколониальному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) миру.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Несмотря на разнообразие возникающих альянсов, за ними просматриваются контуры объединения, с одной стороны, стран с доминированием институтов Х-матрицы: страны БРИКС, другие страны Азии и Латинской Америки, а с другой – стран с доминированием  институтов Y-матрицы: западные страны 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(Кирдина, 2014; Kirdina-</a:t>
            </a:r>
            <a:r>
              <a:rPr lang="ru-RU" altLang="ru-RU" sz="2400" dirty="0" err="1">
                <a:solidFill>
                  <a:srgbClr val="002060"/>
                </a:solidFill>
                <a:latin typeface="Myriad Pro" panose="020B0503030403020204" pitchFamily="34" charset="0"/>
              </a:rPr>
              <a:t>Chandler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, 2017). </a:t>
            </a:r>
          </a:p>
        </p:txBody>
      </p:sp>
      <p:sp>
        <p:nvSpPr>
          <p:cNvPr id="48133" name="Номер слайда 4">
            <a:extLst>
              <a:ext uri="{FF2B5EF4-FFF2-40B4-BE49-F238E27FC236}">
                <a16:creationId xmlns:a16="http://schemas.microsoft.com/office/drawing/2014/main" id="{50D685B6-6FCA-F5F9-64D0-80D3826167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212FFD-4D6D-4E17-88DE-ED2B463CB96F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3341151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>
            <a:extLst>
              <a:ext uri="{FF2B5EF4-FFF2-40B4-BE49-F238E27FC236}">
                <a16:creationId xmlns:a16="http://schemas.microsoft.com/office/drawing/2014/main" id="{31D76120-0C60-BE39-4491-8F9D1DD87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7">
            <a:extLst>
              <a:ext uri="{FF2B5EF4-FFF2-40B4-BE49-F238E27FC236}">
                <a16:creationId xmlns:a16="http://schemas.microsoft.com/office/drawing/2014/main" id="{01763F3B-F6EC-82C8-DA7D-2A8095F5AC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9650" y="331788"/>
            <a:ext cx="10090150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Прогноз-надежда</a:t>
            </a:r>
          </a:p>
        </p:txBody>
      </p:sp>
      <p:sp>
        <p:nvSpPr>
          <p:cNvPr id="46084" name="TextBox 7">
            <a:extLst>
              <a:ext uri="{FF2B5EF4-FFF2-40B4-BE49-F238E27FC236}">
                <a16:creationId xmlns:a16="http://schemas.microsoft.com/office/drawing/2014/main" id="{53724AAF-493E-B6FA-D623-5BD906D9E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2231975"/>
            <a:ext cx="971993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Биполярные коалиции будут укрепляться.</a:t>
            </a: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Это позволят преодолеть противоречия разнонаправленных процессов глобализации и суверенизации и, соответственно,  перейти к более устойчивому состоянию  будущего биполярного мира. </a:t>
            </a:r>
            <a:endParaRPr lang="en-US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46085" name="Номер слайда 4">
            <a:extLst>
              <a:ext uri="{FF2B5EF4-FFF2-40B4-BE49-F238E27FC236}">
                <a16:creationId xmlns:a16="http://schemas.microsoft.com/office/drawing/2014/main" id="{DA203D93-BDAF-D6CE-A996-E403C46CB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719539-437F-4864-B9E8-975AA0FD4058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595001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67509150-5DCD-E12E-A92F-EC47D063AA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405" y="3548063"/>
            <a:ext cx="11377264" cy="151288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>
                <a:solidFill>
                  <a:srgbClr val="002060"/>
                </a:solidFill>
              </a:rPr>
              <a:t> </a:t>
            </a:r>
            <a:r>
              <a:rPr lang="ru-RU" altLang="ru-RU" b="1" dirty="0">
                <a:solidFill>
                  <a:srgbClr val="004C86"/>
                </a:solidFill>
              </a:rPr>
              <a:t>1. Глобализация ≠ интернационализация.</a:t>
            </a:r>
            <a:endParaRPr lang="ru-RU" altLang="ru-RU" sz="3600" b="1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7171" name="Rectangle 8">
            <a:extLst>
              <a:ext uri="{FF2B5EF4-FFF2-40B4-BE49-F238E27FC236}">
                <a16:creationId xmlns:a16="http://schemas.microsoft.com/office/drawing/2014/main" id="{54202A66-D62A-D84B-4FB2-4026E641C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5732463"/>
            <a:ext cx="115220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4C86"/>
                </a:solidFill>
                <a:latin typeface="Myriad Pro" panose="020B0503030403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7172" name="Номер слайда 2">
            <a:extLst>
              <a:ext uri="{FF2B5EF4-FFF2-40B4-BE49-F238E27FC236}">
                <a16:creationId xmlns:a16="http://schemas.microsoft.com/office/drawing/2014/main" id="{550F7E14-C910-2C7E-6951-535756A515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/>
              <a:t>3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Проект дальнейших исследований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004C86"/>
                </a:solidFill>
                <a:latin typeface="Myriad Pro Light" panose="020B0403030403020204" pitchFamily="34" charset="0"/>
              </a:rPr>
              <a:t>       </a:t>
            </a: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4" y="1334562"/>
            <a:ext cx="9936857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500" dirty="0">
                <a:solidFill>
                  <a:srgbClr val="002060"/>
                </a:solidFill>
                <a:latin typeface="Myriad Pro" panose="020B0503030403020204" pitchFamily="34" charset="0"/>
              </a:rPr>
              <a:t>Исследование характеристик каждой из коалиций (юридические основания, основные принципы деятельности, механизмы принятия решений, теснота взаимодействий и т.п.)</a:t>
            </a:r>
            <a:endParaRPr lang="en-US" altLang="ru-RU" sz="25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</a:pPr>
            <a:endParaRPr lang="ru-RU" altLang="ru-RU" sz="25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sz="2500" dirty="0">
                <a:solidFill>
                  <a:srgbClr val="002060"/>
                </a:solidFill>
                <a:latin typeface="Myriad Pro" panose="020B0503030403020204" pitchFamily="34" charset="0"/>
              </a:rPr>
              <a:t>Определение особенностей взаимодействия между коалициями, включая прямые и косвенные связи.</a:t>
            </a:r>
            <a:endParaRPr lang="en-US" altLang="ru-RU" sz="25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</a:pPr>
            <a:endParaRPr lang="ru-RU" altLang="ru-RU" sz="25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sz="2500" dirty="0">
                <a:solidFill>
                  <a:srgbClr val="002060"/>
                </a:solidFill>
                <a:latin typeface="Myriad Pro" panose="020B0503030403020204" pitchFamily="34" charset="0"/>
              </a:rPr>
              <a:t>Разработка методологии оценки влияния деятельности коалиций на развитие геополитической и экономической ситуации в мире.</a:t>
            </a:r>
            <a:endParaRPr lang="en-US" altLang="ru-RU" sz="25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C680FE-BAB3-4F3F-B2D6-D543F9F907E3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22242986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7">
            <a:extLst>
              <a:ext uri="{FF2B5EF4-FFF2-40B4-BE49-F238E27FC236}">
                <a16:creationId xmlns:a16="http://schemas.microsoft.com/office/drawing/2014/main" id="{BC93D22A-FB08-947A-2863-05E68F825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11522075" cy="64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8">
            <a:extLst>
              <a:ext uri="{FF2B5EF4-FFF2-40B4-BE49-F238E27FC236}">
                <a16:creationId xmlns:a16="http://schemas.microsoft.com/office/drawing/2014/main" id="{C247CA53-91FD-0EF8-FDBA-5ADA3FAE93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6541" y="695736"/>
            <a:ext cx="9432925" cy="5186363"/>
          </a:xfrm>
          <a:solidFill>
            <a:schemeClr val="accent1"/>
          </a:solidFill>
        </p:spPr>
        <p:txBody>
          <a:bodyPr/>
          <a:lstStyle/>
          <a:p>
            <a:pPr algn="l" eaLnBrk="1" hangingPunct="1">
              <a:defRPr/>
            </a:pPr>
            <a:r>
              <a:rPr lang="ru-RU" altLang="ru-RU" sz="1400" b="1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НЕКОТОРАЯ  </a:t>
            </a: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</a:rPr>
              <a:t>ЛИТЕРАТУРА</a:t>
            </a:r>
            <a:br>
              <a:rPr lang="ru-RU" altLang="ru-RU" sz="14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ru-RU" sz="1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Арин О. А. (Алиев Р. Ш.). 2001.  Двадцать первый век: мир без России. М.: Альянс.</a:t>
            </a:r>
            <a:br>
              <a:rPr lang="ru-RU" altLang="ru-RU" sz="1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1400" dirty="0" err="1">
                <a:solidFill>
                  <a:schemeClr val="accent1">
                    <a:lumMod val="50000"/>
                  </a:schemeClr>
                </a:solidFill>
              </a:rPr>
              <a:t>Арриги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 Дж. 2009. Адам Смит в Пекине: что получил в наследство XXI век: пер. с англ. Т. Б. Менская. М.: Институт общественного проектирования. 456 с.</a:t>
            </a:r>
            <a:b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1400" dirty="0" err="1">
                <a:solidFill>
                  <a:schemeClr val="accent1">
                    <a:lumMod val="50000"/>
                  </a:schemeClr>
                </a:solidFill>
              </a:rPr>
              <a:t>Бузгалин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 А. В. 2008. </a:t>
            </a:r>
            <a:r>
              <a:rPr lang="ru-RU" altLang="ru-RU" sz="1400" dirty="0" err="1">
                <a:solidFill>
                  <a:schemeClr val="accent1">
                    <a:lumMod val="50000"/>
                  </a:schemeClr>
                </a:solidFill>
              </a:rPr>
              <a:t>Альтерглобализм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: в поисках позитивной альтернативы новой империи. // Век глобализации. Вып.1, с. 120-127.</a:t>
            </a:r>
            <a:b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Глазьев С.Ю. 2022. Глобальная трансформация через призму смены технологических и мирохозяйственных укладов. </a:t>
            </a:r>
            <a: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  <a:t>//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1400" dirty="0" err="1">
                <a:solidFill>
                  <a:schemeClr val="accent1">
                    <a:lumMod val="50000"/>
                  </a:schemeClr>
                </a:solidFill>
              </a:rPr>
              <a:t>AlterEconomics</a:t>
            </a:r>
            <a: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  <a:t>, 19 (1) </a:t>
            </a:r>
            <a:b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1400" dirty="0" err="1">
                <a:solidFill>
                  <a:schemeClr val="accent1">
                    <a:lumMod val="50000"/>
                  </a:schemeClr>
                </a:solidFill>
              </a:rPr>
              <a:t>Калхун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 К. (2006) Теории модернизации и глобализации: кто и зачем их придумывал // Институт общественного проектирования (ИНОП). 20 марта 2006 //http://www.inop.ru/reading/page68/</a:t>
            </a:r>
            <a:b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Кирдина С.Г. 2014 [2000]. Институциональные матрицы и развитие России. Введение в Х- Y-теорию.  3-е изд., переработанное, расширенное и иллюстрированное.  М.– СПб.: Нестор-История. 468 с.</a:t>
            </a:r>
            <a:b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Кирсанов В. П. 2009. Социальная природа биполярного мира. // Известия РГПУ им. А. И. Герцена. № 36.</a:t>
            </a:r>
            <a:b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Киссинджер Г. 1997. Дипломатия. М.: </a:t>
            </a:r>
            <a:r>
              <a:rPr lang="ru-RU" altLang="ru-RU" sz="1400" dirty="0" err="1">
                <a:solidFill>
                  <a:schemeClr val="accent1">
                    <a:lumMod val="50000"/>
                  </a:schemeClr>
                </a:solidFill>
              </a:rPr>
              <a:t>Ладомир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..</a:t>
            </a:r>
            <a:b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Страус А. Л. </a:t>
            </a:r>
            <a:r>
              <a:rPr lang="ru-RU" altLang="ru-RU" sz="1400" dirty="0" err="1">
                <a:solidFill>
                  <a:schemeClr val="accent1">
                    <a:lumMod val="50000"/>
                  </a:schemeClr>
                </a:solidFill>
              </a:rPr>
              <a:t>Униполярность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. Концентрическая структура нового мирового порядка и позиция России. // Полис, 1997, № 2.</a:t>
            </a:r>
            <a:b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Тихомиров В.Б. 1997. “Глобальное супружество”: разумное единство противоположностей в мировой системе государств. // </a:t>
            </a:r>
            <a:r>
              <a:rPr lang="ru-RU" altLang="ru-RU" sz="1400" dirty="0" err="1">
                <a:solidFill>
                  <a:schemeClr val="accent1">
                    <a:lumMod val="50000"/>
                  </a:schemeClr>
                </a:solidFill>
              </a:rPr>
              <a:t>Полиc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. № 2.</a:t>
            </a:r>
            <a:b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  <a:t>Fukuyama F. The End of History and the Last Man. New York: Free Press. 1992.</a:t>
            </a:r>
            <a:b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Яковлев А.Г. 2000. И все же на горизонте двухполюсный мир // Проблемы Дальнего Востока.  № 4.</a:t>
            </a:r>
            <a:b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ru-RU" sz="1400" dirty="0" err="1">
                <a:solidFill>
                  <a:schemeClr val="accent1">
                    <a:lumMod val="50000"/>
                  </a:schemeClr>
                </a:solidFill>
              </a:rPr>
              <a:t>Grinin</a:t>
            </a:r>
            <a: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  <a:t> L., </a:t>
            </a:r>
            <a:r>
              <a:rPr lang="en-US" altLang="ru-RU" sz="1400" dirty="0" err="1">
                <a:solidFill>
                  <a:schemeClr val="accent1">
                    <a:lumMod val="50000"/>
                  </a:schemeClr>
                </a:solidFill>
              </a:rPr>
              <a:t>Korotayev</a:t>
            </a:r>
            <a: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  <a:t> A., </a:t>
            </a:r>
            <a:r>
              <a:rPr lang="en-US" altLang="ru-RU" sz="1400" dirty="0" err="1">
                <a:solidFill>
                  <a:schemeClr val="accent1">
                    <a:lumMod val="50000"/>
                  </a:schemeClr>
                </a:solidFill>
              </a:rPr>
              <a:t>Tausch</a:t>
            </a:r>
            <a: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  <a:t> A.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 2016. </a:t>
            </a:r>
            <a: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  <a:t>Economic Cycles, Crises, and the Global Periphery. Cham: Springer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  <a:t> 280 p.</a:t>
            </a:r>
            <a:b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altLang="ru-RU" sz="1400" dirty="0" err="1">
                <a:solidFill>
                  <a:schemeClr val="accent1">
                    <a:lumMod val="50000"/>
                  </a:schemeClr>
                </a:solidFill>
              </a:rPr>
              <a:t>OjI</a:t>
            </a:r>
            <a:r>
              <a:rPr lang="en-GB" alt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  <a:t>E.I. , </a:t>
            </a:r>
            <a:r>
              <a:rPr lang="en-GB" altLang="ru-RU" sz="1400" dirty="0" err="1">
                <a:solidFill>
                  <a:schemeClr val="accent1">
                    <a:lumMod val="50000"/>
                  </a:schemeClr>
                </a:solidFill>
              </a:rPr>
              <a:t>Ozioko</a:t>
            </a:r>
            <a:r>
              <a:rPr lang="en-GB" altLang="ru-RU" sz="1400" dirty="0">
                <a:solidFill>
                  <a:schemeClr val="accent1">
                    <a:lumMod val="50000"/>
                  </a:schemeClr>
                </a:solidFill>
              </a:rPr>
              <a:t>  M..</a:t>
            </a:r>
            <a:r>
              <a:rPr lang="en-GB" altLang="ru-RU" sz="1400" dirty="0" err="1">
                <a:solidFill>
                  <a:schemeClr val="accent1">
                    <a:lumMod val="50000"/>
                  </a:schemeClr>
                </a:solidFill>
              </a:rPr>
              <a:t>V.Cr</a:t>
            </a:r>
            <a:r>
              <a:rPr lang="en-GB" altLang="ru-RU" sz="1400" dirty="0">
                <a:solidFill>
                  <a:schemeClr val="accent1">
                    <a:lumMod val="50000"/>
                  </a:schemeClr>
                </a:solidFill>
              </a:rPr>
              <a:t>. 2013. </a:t>
            </a:r>
            <a: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  <a:t>Effect of globalization on sovereignty of states. </a:t>
            </a:r>
            <a:b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  <a:t>Perez C. 2009. Technological revolutions and techno-economic paradigms. WP N 20. Tallinn: NTUT.</a:t>
            </a:r>
            <a:b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  <a:t>Robinson W.I. (2007) Theories of Globalization. Blackwell Companion to Globalization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  <a:t>(ed. Ritzer G.), Oxford: Blackwell, pp. 125–143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b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  <a:t>etc.</a:t>
            </a:r>
            <a:b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alt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0180" name="Номер слайда 1">
            <a:extLst>
              <a:ext uri="{FF2B5EF4-FFF2-40B4-BE49-F238E27FC236}">
                <a16:creationId xmlns:a16="http://schemas.microsoft.com/office/drawing/2014/main" id="{AA7EE061-5586-8DB6-EBB8-E02C2D0F6D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7E6347-1267-40AE-BF67-A0F4C3385A87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ru-RU" altLang="ru-RU" sz="14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8">
            <a:extLst>
              <a:ext uri="{FF2B5EF4-FFF2-40B4-BE49-F238E27FC236}">
                <a16:creationId xmlns:a16="http://schemas.microsoft.com/office/drawing/2014/main" id="{336E67D3-3898-8DE2-3488-ECF7F031D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11522075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9">
            <a:extLst>
              <a:ext uri="{FF2B5EF4-FFF2-40B4-BE49-F238E27FC236}">
                <a16:creationId xmlns:a16="http://schemas.microsoft.com/office/drawing/2014/main" id="{7004178E-4C9B-4CDA-3F17-EF9C7F253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063" y="288925"/>
            <a:ext cx="9291637" cy="5400675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lang="ru-RU" altLang="ru-RU" sz="4000" dirty="0">
                <a:latin typeface="+mn-lt"/>
              </a:rPr>
              <a:t>  </a:t>
            </a:r>
            <a:br>
              <a:rPr lang="en-US" altLang="ru-RU" sz="4000" dirty="0">
                <a:latin typeface="+mn-lt"/>
              </a:rPr>
            </a:br>
            <a:br>
              <a:rPr lang="en-US" altLang="ru-RU" sz="4000" dirty="0">
                <a:latin typeface="+mn-lt"/>
              </a:rPr>
            </a:br>
            <a:r>
              <a:rPr lang="ru-RU" altLang="ru-RU" sz="4000" b="1" dirty="0">
                <a:solidFill>
                  <a:srgbClr val="004C86"/>
                </a:solidFill>
                <a:latin typeface="+mn-lt"/>
              </a:rPr>
              <a:t>Спасибо за внимание!</a:t>
            </a:r>
            <a:br>
              <a:rPr lang="ru-RU" altLang="ru-RU" sz="4000" b="1" dirty="0">
                <a:solidFill>
                  <a:srgbClr val="004C86"/>
                </a:solidFill>
                <a:latin typeface="+mn-lt"/>
              </a:rPr>
            </a:br>
            <a:br>
              <a:rPr lang="ru-RU" altLang="ru-RU" sz="1800" dirty="0">
                <a:solidFill>
                  <a:srgbClr val="004C86"/>
                </a:solidFill>
                <a:latin typeface="+mn-lt"/>
              </a:rPr>
            </a:br>
            <a:r>
              <a:rPr lang="ru-RU" altLang="ru-RU" sz="3200" dirty="0">
                <a:solidFill>
                  <a:srgbClr val="004C86"/>
                </a:solidFill>
                <a:latin typeface="+mn-lt"/>
              </a:rPr>
              <a:t>Светлана Георгиевна Кирдина-Чэндлер</a:t>
            </a:r>
            <a:br>
              <a:rPr lang="ru-RU" altLang="ru-RU" sz="3200" dirty="0">
                <a:solidFill>
                  <a:srgbClr val="004C86"/>
                </a:solidFill>
                <a:latin typeface="+mn-lt"/>
              </a:rPr>
            </a:br>
            <a:br>
              <a:rPr lang="ru-RU" altLang="ru-RU" sz="3200" dirty="0">
                <a:solidFill>
                  <a:srgbClr val="004C86"/>
                </a:solidFill>
                <a:latin typeface="+mn-lt"/>
              </a:rPr>
            </a:br>
            <a:r>
              <a:rPr lang="en-US" altLang="ru-RU" sz="3200" dirty="0">
                <a:latin typeface="+mn-lt"/>
                <a:hlinkClick r:id="rId4"/>
              </a:rPr>
              <a:t>kirdina@inecon.ru</a:t>
            </a:r>
            <a:br>
              <a:rPr lang="en-US" altLang="ru-RU" sz="3200" dirty="0">
                <a:latin typeface="+mn-lt"/>
              </a:rPr>
            </a:br>
            <a:r>
              <a:rPr lang="en-US" altLang="ru-RU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www.kirdina.ru</a:t>
            </a:r>
            <a:br>
              <a:rPr lang="ru-RU" altLang="ru-RU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br>
              <a:rPr lang="ru-RU" altLang="ru-RU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ru-RU" altLang="ru-RU" sz="32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2228" name="Номер слайда 1">
            <a:extLst>
              <a:ext uri="{FF2B5EF4-FFF2-40B4-BE49-F238E27FC236}">
                <a16:creationId xmlns:a16="http://schemas.microsoft.com/office/drawing/2014/main" id="{73655BB6-B996-D4AF-A9CB-DB809F06BC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B09F42-00FE-4A59-A006-F10D099E9C20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ru-RU" altLang="ru-RU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13" y="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Интернационализация – вечный процесс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1FCBF65-BCFE-39E0-2F05-4C5914DF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244" y="1439863"/>
            <a:ext cx="1009015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Интернационализация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постоянно сопровождает 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развитие человечества в ходе его истории и означает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естественный процесс 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роста межнациональных связей и усиления взаимозависимости различных государств и организаций.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Возникают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международные объединения 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в различных сферах - экономической, политической, культурной, военной и т.д. </a:t>
            </a: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97" y="28666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>
                <a:solidFill>
                  <a:srgbClr val="004C86"/>
                </a:solidFill>
                <a:latin typeface="Myriad Pro" panose="020B0503030403020204" pitchFamily="34" charset="0"/>
              </a:rPr>
              <a:t>Глобализация – современный процесс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1FCBF65-BCFE-39E0-2F05-4C5914DF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1757032"/>
            <a:ext cx="1009015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Глобализация –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направленный процесс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, его суть состоит в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универсализации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экономических, политических и идеологических институтов, в т.ч. тех, что имеют наднациональный характер. 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«</a:t>
            </a:r>
            <a:r>
              <a:rPr lang="ru-RU" altLang="ru-RU" dirty="0" err="1">
                <a:solidFill>
                  <a:srgbClr val="002060"/>
                </a:solidFill>
                <a:latin typeface="Myriad Pro" panose="020B0503030403020204" pitchFamily="34" charset="0"/>
              </a:rPr>
              <a:t>Глобализа́ция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— процесс всемирной экономической, политической, культурной и религиозной 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унификации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».</a:t>
            </a: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484238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>
            <a:extLst>
              <a:ext uri="{FF2B5EF4-FFF2-40B4-BE49-F238E27FC236}">
                <a16:creationId xmlns:a16="http://schemas.microsoft.com/office/drawing/2014/main" id="{679870A1-AEDA-7928-41D6-5532C5789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13" y="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7">
            <a:extLst>
              <a:ext uri="{FF2B5EF4-FFF2-40B4-BE49-F238E27FC236}">
                <a16:creationId xmlns:a16="http://schemas.microsoft.com/office/drawing/2014/main" id="{02322E39-C75C-CADA-61B5-4855024FDE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От теорий модернизации – к теориям  глобализации</a:t>
            </a:r>
          </a:p>
        </p:txBody>
      </p:sp>
      <p:sp>
        <p:nvSpPr>
          <p:cNvPr id="13316" name="Rectangle 8">
            <a:extLst>
              <a:ext uri="{FF2B5EF4-FFF2-40B4-BE49-F238E27FC236}">
                <a16:creationId xmlns:a16="http://schemas.microsoft.com/office/drawing/2014/main" id="{3B5DBF43-3C96-5C1A-C0D5-3AFBC6663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3317" name="TextBox 7">
            <a:extLst>
              <a:ext uri="{FF2B5EF4-FFF2-40B4-BE49-F238E27FC236}">
                <a16:creationId xmlns:a16="http://schemas.microsoft.com/office/drawing/2014/main" id="{76ABF594-A21E-DF13-521C-04B53BF5E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1588493"/>
            <a:ext cx="1009015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Теории глобализации являются продолжением теорий модернизации 1950–1960-х гг. , которая  «отразила стремление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США интеллектуально подчинить 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себе страны “третьего мира”, освободившиеся от прямой колониальной зависимости, и, по возможности, включить в сферу своего идейного влияния социалистические страны во главе с Советским Союзом»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(Бокарев, 2010).</a:t>
            </a:r>
            <a:endParaRPr lang="ru-RU" altLang="ru-RU" sz="24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sp>
        <p:nvSpPr>
          <p:cNvPr id="13318" name="Номер слайда 4">
            <a:extLst>
              <a:ext uri="{FF2B5EF4-FFF2-40B4-BE49-F238E27FC236}">
                <a16:creationId xmlns:a16="http://schemas.microsoft.com/office/drawing/2014/main" id="{40987DB2-BB69-D9E1-97C1-0262FC7909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A01B03-9451-4B6C-83A5-D693E69CF9F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3858224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>
            <a:extLst>
              <a:ext uri="{FF2B5EF4-FFF2-40B4-BE49-F238E27FC236}">
                <a16:creationId xmlns:a16="http://schemas.microsoft.com/office/drawing/2014/main" id="{679870A1-AEDA-7928-41D6-5532C5789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13" y="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7">
            <a:extLst>
              <a:ext uri="{FF2B5EF4-FFF2-40B4-BE49-F238E27FC236}">
                <a16:creationId xmlns:a16="http://schemas.microsoft.com/office/drawing/2014/main" id="{02322E39-C75C-CADA-61B5-4855024FDE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О теориях модернизации</a:t>
            </a:r>
          </a:p>
        </p:txBody>
      </p:sp>
      <p:sp>
        <p:nvSpPr>
          <p:cNvPr id="13316" name="Rectangle 8">
            <a:extLst>
              <a:ext uri="{FF2B5EF4-FFF2-40B4-BE49-F238E27FC236}">
                <a16:creationId xmlns:a16="http://schemas.microsoft.com/office/drawing/2014/main" id="{3B5DBF43-3C96-5C1A-C0D5-3AFBC6663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3317" name="TextBox 7">
            <a:extLst>
              <a:ext uri="{FF2B5EF4-FFF2-40B4-BE49-F238E27FC236}">
                <a16:creationId xmlns:a16="http://schemas.microsoft.com/office/drawing/2014/main" id="{76ABF594-A21E-DF13-521C-04B53BF5E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1588493"/>
            <a:ext cx="100901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Суть теории модернизации (США,  середина ХХ века,  Т. Парсонс, С. Хантингтон, Э. </a:t>
            </a:r>
            <a:r>
              <a:rPr lang="ru-RU" altLang="ru-RU" sz="2800" dirty="0" err="1">
                <a:solidFill>
                  <a:srgbClr val="002060"/>
                </a:solidFill>
                <a:latin typeface="Myriad Pro" panose="020B0503030403020204" pitchFamily="34" charset="0"/>
              </a:rPr>
              <a:t>Шилз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), составляет линейное представление социально-экономического развития всех обществ как прогрессивного перехода от традиционных форм к современным, от традиционного общества к модерному обществу – </a:t>
            </a:r>
            <a:r>
              <a:rPr lang="ru-RU" altLang="ru-RU" sz="2800" dirty="0" err="1">
                <a:solidFill>
                  <a:srgbClr val="002060"/>
                </a:solidFill>
                <a:latin typeface="Myriad Pro" panose="020B0503030403020204" pitchFamily="34" charset="0"/>
              </a:rPr>
              <a:t>modernity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, а затем – к </a:t>
            </a:r>
            <a:r>
              <a:rPr lang="ru-RU" altLang="ru-RU" sz="2800" dirty="0" err="1">
                <a:solidFill>
                  <a:srgbClr val="002060"/>
                </a:solidFill>
                <a:latin typeface="Myriad Pro" panose="020B0503030403020204" pitchFamily="34" charset="0"/>
              </a:rPr>
              <a:t>post-modernity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. </a:t>
            </a: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Модернизация предполагает вытеснение традиций современностью и восходящее движение к более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развитым, прогрессивным формам общественной организации.</a:t>
            </a:r>
          </a:p>
        </p:txBody>
      </p:sp>
      <p:sp>
        <p:nvSpPr>
          <p:cNvPr id="13318" name="Номер слайда 4">
            <a:extLst>
              <a:ext uri="{FF2B5EF4-FFF2-40B4-BE49-F238E27FC236}">
                <a16:creationId xmlns:a16="http://schemas.microsoft.com/office/drawing/2014/main" id="{40987DB2-BB69-D9E1-97C1-0262FC7909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A01B03-9451-4B6C-83A5-D693E69CF9F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487499585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7268</TotalTime>
  <Words>4556</Words>
  <Application>Microsoft Office PowerPoint</Application>
  <PresentationFormat>Произвольный</PresentationFormat>
  <Paragraphs>329</Paragraphs>
  <Slides>52</Slides>
  <Notes>49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60" baseType="lpstr">
      <vt:lpstr>Arial</vt:lpstr>
      <vt:lpstr>Arial Nova Light</vt:lpstr>
      <vt:lpstr>Calibri</vt:lpstr>
      <vt:lpstr>Myriad Pro</vt:lpstr>
      <vt:lpstr>Myriad Pro Light</vt:lpstr>
      <vt:lpstr>Tahoma</vt:lpstr>
      <vt:lpstr>Times New Roman</vt:lpstr>
      <vt:lpstr>Оформление по умолчанию</vt:lpstr>
      <vt:lpstr>Презентация PowerPoint</vt:lpstr>
      <vt:lpstr>Мотивация </vt:lpstr>
      <vt:lpstr>Мотивация (продолжение) </vt:lpstr>
      <vt:lpstr>Структура доклада</vt:lpstr>
      <vt:lpstr> 1. Глобализация ≠ интернационализация.</vt:lpstr>
      <vt:lpstr>Интернационализация – вечный процесс</vt:lpstr>
      <vt:lpstr>Глобализация – современный процесс</vt:lpstr>
      <vt:lpstr>От теорий модернизации – к теориям  глобализации</vt:lpstr>
      <vt:lpstr>О теориях модернизации</vt:lpstr>
      <vt:lpstr>Теории глобализации</vt:lpstr>
      <vt:lpstr>Теории глобализации  как легитимация идеологического влияния</vt:lpstr>
      <vt:lpstr>Альтерглобализм</vt:lpstr>
      <vt:lpstr> 2. Суверенизация: определение и основные тренды.  </vt:lpstr>
      <vt:lpstr>Суверенизация: определение</vt:lpstr>
      <vt:lpstr>Тренды суверенизации</vt:lpstr>
      <vt:lpstr>Приметы суверенизации 1/4</vt:lpstr>
      <vt:lpstr>Приметы суверенизации 2/4 </vt:lpstr>
      <vt:lpstr>Приметы суверенизации 3/4 </vt:lpstr>
      <vt:lpstr>Приметы суверенизации 4/4 </vt:lpstr>
      <vt:lpstr> 3. Нарастание конфликтной ситуации: суверенизация versus глобализация.</vt:lpstr>
      <vt:lpstr>Ценностные различия суверенизации и глобализации</vt:lpstr>
      <vt:lpstr>Разнонаправленность процессов глобализации и суверенизации</vt:lpstr>
      <vt:lpstr>Ослабление гегемона </vt:lpstr>
      <vt:lpstr>Последствия снижения глобализации                                    и роста суверенизации</vt:lpstr>
      <vt:lpstr>4. Возможные модели нового миропорядка: однополярность, многополярность, биполярность. </vt:lpstr>
      <vt:lpstr>Мир без полюсов?</vt:lpstr>
      <vt:lpstr>Однополярность 1/3</vt:lpstr>
      <vt:lpstr>Однополярность 2/3</vt:lpstr>
      <vt:lpstr>Однополярность 3/3</vt:lpstr>
      <vt:lpstr>Обоснование многополярности</vt:lpstr>
      <vt:lpstr>Многополярность неустойчива? </vt:lpstr>
      <vt:lpstr>Биполярность 1/3</vt:lpstr>
      <vt:lpstr>Биполярность 2/3</vt:lpstr>
      <vt:lpstr>Биполярность 3/3</vt:lpstr>
      <vt:lpstr>5. Становление биполярных коалиций.</vt:lpstr>
      <vt:lpstr>Биполярность через создание коалиций</vt:lpstr>
      <vt:lpstr>Становление биполярных коалиций</vt:lpstr>
      <vt:lpstr>НАТО и Евросоюз, 2001–2022  гг.</vt:lpstr>
      <vt:lpstr>ШОС, БРИКС и СНГ, 2001-2022 гг.</vt:lpstr>
      <vt:lpstr>Дальнейшая  институционализация «незападной» коалиции</vt:lpstr>
      <vt:lpstr>Динамика коалиций </vt:lpstr>
      <vt:lpstr>Теория  институциональных Х-Y-матриц</vt:lpstr>
      <vt:lpstr>Схематическое представление X- и  Y-матриц</vt:lpstr>
      <vt:lpstr>Страны с доминированием   институциональных Х-Y-матриц </vt:lpstr>
      <vt:lpstr>Доли ВВП  стран с доминированием Х-матрицы (серая линия) и Y-матрицы (черная линия), 1820-2020-е гг.            (выборка  стран, производящих  85-90 % мирового ВВП)</vt:lpstr>
      <vt:lpstr>Экономическая теория и сбывающиеся прогнозы</vt:lpstr>
      <vt:lpstr>6. Выводы и перспективы исследований</vt:lpstr>
      <vt:lpstr>Институционализация биполярных коалиций</vt:lpstr>
      <vt:lpstr>Прогноз-надежда</vt:lpstr>
      <vt:lpstr>Проект дальнейших исследований</vt:lpstr>
      <vt:lpstr>                                                                          НЕКОТОРАЯ  ЛИТЕРАТУРА  Арин О. А. (Алиев Р. Ш.). 2001.  Двадцать первый век: мир без России. М.: Альянс. Арриги Дж. 2009. Адам Смит в Пекине: что получил в наследство XXI век: пер. с англ. Т. Б. Менская. М.: Институт общественного проектирования. 456 с. Бузгалин А. В. 2008. Альтерглобализм: в поисках позитивной альтернативы новой империи. // Век глобализации. Вып.1, с. 120-127. Глазьев С.Ю. 2022. Глобальная трансформация через призму смены технологических и мирохозяйственных укладов. // AlterEconomics, 19 (1)  Калхун К. (2006) Теории модернизации и глобализации: кто и зачем их придумывал // Институт общественного проектирования (ИНОП). 20 марта 2006 //http://www.inop.ru/reading/page68/ Кирдина С.Г. 2014 [2000]. Институциональные матрицы и развитие России. Введение в Х- Y-теорию.  3-е изд., переработанное, расширенное и иллюстрированное.  М.– СПб.: Нестор-История. 468 с. Кирсанов В. П. 2009. Социальная природа биполярного мира. // Известия РГПУ им. А. И. Герцена. № 36. Киссинджер Г. 1997. Дипломатия. М.: Ладомир.. Страус А. Л. Униполярность. Концентрическая структура нового мирового порядка и позиция России. // Полис, 1997, № 2. Тихомиров В.Б. 1997. “Глобальное супружество”: разумное единство противоположностей в мировой системе государств. // Полиc. № 2. Fukuyama F. The End of History and the Last Man. New York: Free Press. 1992. Яковлев А.Г. 2000. И все же на горизонте двухполюсный мир // Проблемы Дальнего Востока.  № 4. Grinin L., Korotayev A., Tausch A.  2016. Economic Cycles, Crises, and the Global Periphery. Cham: Springer. 280 p. OjI  E.I. , Ozioko  M..V.Cr. 2013. Effect of globalization on sovereignty of states.  Perez C. 2009. Technological revolutions and techno-economic paradigms. WP N 20. Tallinn: NTUT.  Robinson W.I. (2007) Theories of Globalization. Blackwell Companion to Globalization (ed. Ritzer G.), Oxford: Blackwell, pp. 125–143    etc.  </vt:lpstr>
      <vt:lpstr>    Спасибо за внимание!  Светлана Георгиевна Кирдина-Чэндлер  kirdina@inecon.ru www.kirdina.ru  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name</dc:creator>
  <cp:lastModifiedBy>Svetlana Kirdina</cp:lastModifiedBy>
  <cp:revision>172</cp:revision>
  <dcterms:created xsi:type="dcterms:W3CDTF">2021-12-07T13:39:17Z</dcterms:created>
  <dcterms:modified xsi:type="dcterms:W3CDTF">2022-09-28T16:37:52Z</dcterms:modified>
</cp:coreProperties>
</file>