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7" r:id="rId2"/>
    <p:sldId id="266" r:id="rId3"/>
    <p:sldId id="275" r:id="rId4"/>
    <p:sldId id="776" r:id="rId5"/>
    <p:sldId id="482" r:id="rId6"/>
    <p:sldId id="784" r:id="rId7"/>
    <p:sldId id="775" r:id="rId8"/>
    <p:sldId id="281" r:id="rId9"/>
    <p:sldId id="777" r:id="rId10"/>
    <p:sldId id="778" r:id="rId11"/>
    <p:sldId id="779" r:id="rId12"/>
    <p:sldId id="780" r:id="rId13"/>
    <p:sldId id="783" r:id="rId14"/>
    <p:sldId id="781" r:id="rId15"/>
    <p:sldId id="470" r:id="rId16"/>
    <p:sldId id="283" r:id="rId17"/>
    <p:sldId id="785" r:id="rId18"/>
    <p:sldId id="497" r:id="rId19"/>
    <p:sldId id="786" r:id="rId20"/>
    <p:sldId id="788" r:id="rId21"/>
    <p:sldId id="790" r:id="rId22"/>
    <p:sldId id="787" r:id="rId23"/>
    <p:sldId id="458" r:id="rId24"/>
    <p:sldId id="789" r:id="rId25"/>
    <p:sldId id="260" r:id="rId26"/>
    <p:sldId id="276" r:id="rId27"/>
  </p:sldIdLst>
  <p:sldSz cx="11522075" cy="6480175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6"/>
    <a:srgbClr val="000096"/>
    <a:srgbClr val="000091"/>
    <a:srgbClr val="000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80430" autoAdjust="0"/>
  </p:normalViewPr>
  <p:slideViewPr>
    <p:cSldViewPr>
      <p:cViewPr varScale="1">
        <p:scale>
          <a:sx n="54" d="100"/>
          <a:sy n="54" d="100"/>
        </p:scale>
        <p:origin x="1160" y="80"/>
      </p:cViewPr>
      <p:guideLst>
        <p:guide orient="horz" pos="2041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096AAB8-5B80-7476-4A49-99313941FA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43D589-10B0-15BD-65CC-947DF41C13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7617164-FB99-94B4-1CE4-0CF749DA1F1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2CE42B2-E47F-1048-7398-0E042F6A93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3D13907-229A-4FF6-439D-0070DEDAFE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A17FD84-3EA0-CC57-6563-FBF060B58B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5D8A8F-147E-4C0F-8978-1558A74AEA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421C44F-9F4E-51B4-2FD9-AEF9CF15E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D932FA-4819-482D-8B50-2397F3370DF1}" type="slidenum">
              <a:rPr lang="ru-RU" altLang="ru-RU" smtClean="0"/>
              <a:pPr/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DB8B65F-134E-91CA-52DA-10B861499C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9CE198F-3FBA-9898-2B60-F1D7ADA9F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3145935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4205069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815419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730579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239504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D73BC40-08FB-C2C6-181C-D67C4B6E5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564ADB-404A-4DAC-A967-245805AB1558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C9F45CD-82BE-74B0-3E25-679CA4C75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C1C9A180-685F-ABBA-0D0D-F223BB763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44243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18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76118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19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1841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FAE80E3-E72E-EA74-664F-461264575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B64BA7-EE02-47BA-9AC2-72E9593C0F79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D614A45-86C7-247E-3E81-B6B2AFC5A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0A4D2A-D4EB-1011-1745-C22499301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20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151522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21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74103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22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1197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23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24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74819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445AF93-71BD-0065-4A7B-5378F1AC4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54E195-533E-42C4-AC4D-EF091A0838E5}" type="slidenum">
              <a:rPr lang="ru-RU" altLang="ru-RU" smtClean="0"/>
              <a:pPr/>
              <a:t>25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56ED3A4-72F3-E644-04DE-F970C9D559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033F016-8624-19A3-1DAD-4FE8215AF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B565351-18B8-6BF1-6A7E-2B7A22A32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DB349-4611-44CD-BEF7-87F50B07F1E8}" type="slidenum">
              <a:rPr lang="ru-RU" altLang="ru-RU" smtClean="0"/>
              <a:pPr/>
              <a:t>26</a:t>
            </a:fld>
            <a:endParaRPr lang="ru-RU" altLang="ru-RU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0FF9345C-E89F-7FA9-1CE1-082F69811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821F440-D55E-4E9D-ABF9-A513961E2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252E61E-1BA0-A298-C121-28849A9AF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8D201-6CD4-412F-ADD2-6DF80DBB64DF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FFE4F67-4D2E-C597-2E59-ED43AAAD5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839B7FA-8996-874E-33CB-00BB688E8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AB1108-8B08-E22E-8D5B-87994C26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64F27-0339-40DC-BD31-E9BB1B639304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97A9CA-5CB9-BE40-BD47-DB9268E35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D02A2B9-0220-D3AB-CF6D-88C6FD44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28919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AB1108-8B08-E22E-8D5B-87994C26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64F27-0339-40DC-BD31-E9BB1B639304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97A9CA-5CB9-BE40-BD47-DB9268E35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D02A2B9-0220-D3AB-CF6D-88C6FD44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35499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AB1108-8B08-E22E-8D5B-87994C26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64F27-0339-40DC-BD31-E9BB1B639304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97A9CA-5CB9-BE40-BD47-DB9268E35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D02A2B9-0220-D3AB-CF6D-88C6FD44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67450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252E61E-1BA0-A298-C121-28849A9AF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8D201-6CD4-412F-ADD2-6DF80DBB64DF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FFE4F67-4D2E-C597-2E59-ED43AAAD5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839B7FA-8996-874E-33CB-00BB688E8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617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  <p:extLst>
      <p:ext uri="{BB962C8B-B14F-4D97-AF65-F5344CB8AC3E}">
        <p14:creationId xmlns:p14="http://schemas.microsoft.com/office/powerpoint/2010/main" val="57348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863" y="1060450"/>
            <a:ext cx="8642350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9863" y="3403600"/>
            <a:ext cx="8642350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F86A6A-13A0-90A0-3569-D226C18E1D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D4E843-3CB4-FE6C-25F6-5A58910A46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80B9B6-CCDD-A41E-0569-35AB06CD1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5640-F254-403D-B9EE-9292741426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58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A66C7E-74FB-57C2-4AFF-2EA16B3B5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EC9E3-092E-4002-5193-EEB06F17F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9151F5-A139-526A-320A-648E897C1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F4D7A-5AF4-44C9-BF6B-67AF8D45A0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70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53425" y="258763"/>
            <a:ext cx="2592388" cy="55292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6263" y="258763"/>
            <a:ext cx="7624762" cy="55292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B162D5-BE9E-1CD1-32EC-D52658687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64FAD9-74AD-F58B-6E23-EEBA5940D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6BED2B-2346-00BC-AAE3-1FF29AA56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3B17-A9DB-40E7-A174-2EC1AD9D65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92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C15612-9538-2B7F-6A56-3CD3E0AF3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65EA1-0443-5A86-E963-C448B4AF6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2A8BA5-08C5-0D59-B8BC-9E002CC8D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616B-E431-4898-8C05-7562092450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67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1616075"/>
            <a:ext cx="9937750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813" y="4337050"/>
            <a:ext cx="9937750" cy="14176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6831F9-4646-ECEF-B949-3273523DA5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C69EF5-88B4-9309-CF87-55A5981CA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2754B7-70A4-636E-B7EB-D492FE58CC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2B84-6049-4DD2-9A97-5DCCE81AE0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16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6263" y="1511300"/>
            <a:ext cx="5108575" cy="4276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575" cy="4276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9A13E-78F3-4E70-E401-F3E474722F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C39E9-C073-1AEB-1464-29C9B7738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9DE377-F7FB-86BF-40BB-5A93FBCB5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F21EC-82AD-40A2-AD8F-B1EECDCAAC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74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344488"/>
            <a:ext cx="9937750" cy="12525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3750" y="1589088"/>
            <a:ext cx="4873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3750" y="2366963"/>
            <a:ext cx="48736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32475" y="1589088"/>
            <a:ext cx="48990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32475" y="2366963"/>
            <a:ext cx="48990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C89786-6CB0-22AA-6A7F-1DE7AD6EB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F064EA-59D5-E6FE-6708-579E99262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887420-0CAD-70A9-304C-20891F08F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926E-6C6D-45E9-8436-A42E15FBD0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702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FC966E-7FC6-76E1-EBAA-DD8A68072B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FE4487-A83C-F74B-37D6-81B69EF4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DA91D6-EBE2-8DAF-D62D-E471EF66A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D4198-899B-453C-A6EF-5882086F9B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922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D5A66F-8792-C8D6-8473-E70907215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D8A666-31CA-9C89-668A-C752E665A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6FBA9C-7FCD-29DB-C955-7E995A19F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BEBC-1718-4072-A771-F9E9D8AAC4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98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BA217E-22EA-A15A-D8E6-8BF9BC5FF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542F7-EBA5-411A-3D4B-FC5C17624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F9513C-CCE5-FF86-93C9-0CD1EE9347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FC621-EC8C-49D7-83BD-765A37DC61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635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22375D-C6D1-E76C-B6DE-1DF1D36D4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3A5E23-6715-CFA2-54D7-B08B14D74F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6B72B-0E4B-14BD-E367-B9C057ABD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6F776-87AA-45A5-BEDC-F5265CBC6A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217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FBE55F-3947-DCBB-21D8-A10CB54A0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258763"/>
            <a:ext cx="1036955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5A9A1D-35B5-C133-8A51-D529D06D7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511300"/>
            <a:ext cx="103695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1F4B02-FB2E-C1F3-6CD9-D182213714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6263" y="5900738"/>
            <a:ext cx="2687637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877666-9A5A-EFF9-BAB8-F4A57457BF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37000" y="5900738"/>
            <a:ext cx="3648075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BF0778-7997-ABBC-5EB3-F4380A128F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8175" y="5900738"/>
            <a:ext cx="2687638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6AB67E-DB5B-42CE-A906-C598B883B8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dina@inecon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8DA55066-41FE-6AE3-E254-AD7551BBC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1522075" cy="648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>
            <a:extLst>
              <a:ext uri="{FF2B5EF4-FFF2-40B4-BE49-F238E27FC236}">
                <a16:creationId xmlns:a16="http://schemas.microsoft.com/office/drawing/2014/main" id="{83156705-53E4-0B96-37C6-39A1B0427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655763"/>
            <a:ext cx="11090275" cy="4339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ru-RU" altLang="ru-RU" sz="36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sz="3600" b="1" dirty="0">
                <a:solidFill>
                  <a:srgbClr val="002060"/>
                </a:solidFill>
              </a:rPr>
              <a:t>К построению классификации синтеза в</a:t>
            </a:r>
          </a:p>
          <a:p>
            <a:pPr algn="ctr">
              <a:defRPr/>
            </a:pPr>
            <a:r>
              <a:rPr lang="ru-RU" altLang="ru-RU" sz="3600" b="1" dirty="0">
                <a:solidFill>
                  <a:srgbClr val="002060"/>
                </a:solidFill>
              </a:rPr>
              <a:t>экономической теории</a:t>
            </a:r>
          </a:p>
          <a:p>
            <a:pPr algn="ctr">
              <a:defRPr/>
            </a:pPr>
            <a:endParaRPr lang="ru-RU" altLang="ru-RU" sz="2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IV Октябрьская международная научная конференция</a:t>
            </a: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по проблемам теоретической экономики</a:t>
            </a: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Москва, Московская школа экономики МГУ им. М. В. Ломоносова,</a:t>
            </a: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19–20 октября 2022 года</a:t>
            </a:r>
          </a:p>
          <a:p>
            <a:pPr algn="ctr">
              <a:defRPr/>
            </a:pPr>
            <a:r>
              <a:rPr lang="ru-RU" altLang="ru-RU" b="1" dirty="0">
                <a:solidFill>
                  <a:srgbClr val="002060"/>
                </a:solidFill>
              </a:rPr>
              <a:t>Кирдина-Чэндлер Светлана Георгиевна</a:t>
            </a:r>
            <a:r>
              <a:rPr lang="ru-RU" altLang="ru-RU" i="1" dirty="0">
                <a:solidFill>
                  <a:srgbClr val="002060"/>
                </a:solidFill>
              </a:rPr>
              <a:t>, д.с.н</a:t>
            </a:r>
            <a:r>
              <a:rPr lang="ru-RU" altLang="ru-RU" b="1" dirty="0">
                <a:solidFill>
                  <a:srgbClr val="002060"/>
                </a:solidFill>
              </a:rPr>
              <a:t>., </a:t>
            </a:r>
            <a:r>
              <a:rPr lang="ru-RU" altLang="ru-RU" i="1" dirty="0">
                <a:solidFill>
                  <a:srgbClr val="002060"/>
                </a:solidFill>
                <a:latin typeface="Arial Nova Light" panose="020B0304020202020204" pitchFamily="34" charset="0"/>
              </a:rPr>
              <a:t>завсектором, Институт экономики РАН                    </a:t>
            </a:r>
            <a:endParaRPr lang="ru-RU" altLang="ru-RU" sz="2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alt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6" name="Номер слайда 1">
            <a:extLst>
              <a:ext uri="{FF2B5EF4-FFF2-40B4-BE49-F238E27FC236}">
                <a16:creationId xmlns:a16="http://schemas.microsoft.com/office/drawing/2014/main" id="{FBBA0970-CC28-5659-AB1C-C4D5361F84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8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2 (накопительная стадия).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1" y="1989920"/>
            <a:ext cx="1015312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Готовность </a:t>
            </a:r>
            <a:r>
              <a:rPr lang="ru-RU" altLang="ru-RU" b="1" dirty="0">
                <a:solidFill>
                  <a:srgbClr val="002060"/>
                </a:solidFill>
                <a:latin typeface="Myriad Pro" panose="020B0503030403020204" pitchFamily="34" charset="0"/>
              </a:rPr>
              <a:t>самой экономической теории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, наличие в ней конкурирующих теоретических схем для объяснения новых фактов, активные дискуссии по их поводу.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324893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2:  пример НС.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33" y="1509743"/>
            <a:ext cx="1015312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Неоклассический  синтез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стал результатом дискуссий 1920-30 гг. об экономической динамике и политике стабилизации. «Общая теория занятости, процента и денег» (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Keynes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1936). Попытки соединить идеи Кейнса с господствовавшей неоклассической доктриной: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Hicks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1937,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Lundberg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1937,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Haberler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1937.  Далее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Modigliani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1944,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Hansen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1949,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Patinkin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1956,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Tobin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1958; </a:t>
            </a:r>
            <a:r>
              <a:rPr lang="ru-RU" altLang="ru-RU" sz="3000" b="1" dirty="0" err="1">
                <a:solidFill>
                  <a:srgbClr val="002060"/>
                </a:solidFill>
                <a:latin typeface="Myriad Pro" panose="020B0503030403020204" pitchFamily="34" charset="0"/>
              </a:rPr>
              <a:t>Samuelson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1948 (с переизданием в 1950-60 гг.)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2141012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2:  пример </a:t>
            </a:r>
            <a:r>
              <a:rPr lang="ru-RU" altLang="ru-RU" sz="3600" b="1" i="1" dirty="0">
                <a:solidFill>
                  <a:srgbClr val="004C86"/>
                </a:solidFill>
                <a:latin typeface="Myriad Pro" panose="020B0503030403020204" pitchFamily="34" charset="0"/>
              </a:rPr>
              <a:t>ННС.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920" y="1347549"/>
            <a:ext cx="1015312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Новый неоклассический  синтез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стал результатом дискуссий 1970-90 гг. между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неокейнсианцами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(Хикс, Самуэльсон, Модильяни), монетаристами (Фридман), новыми классическими макроэкономистами (Лукас, Сарджент,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Мут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Прескотт,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Рэппинг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), новыми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кейнсианцамми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(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Мэнкью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Ромер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Стиглиц, Фишер,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Бланшар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) + новые теории роста (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Ромер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Лукас,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Ребело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Петронеро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).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478059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8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3 (завершающая стадия).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1" y="1989920"/>
            <a:ext cx="1000949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Артикуляция обобщающей обновленной методологии и формирование «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методологического консенсуса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по поводу: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-  исходных предпосылок, 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- взглядов на связи между экономическими феноменам,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- используемых методов. 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Часто завершение процесса </a:t>
            </a: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теоретического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синтеза выражается в появлении нового класса моделей.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146683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3:  примеры</a:t>
            </a:r>
            <a:r>
              <a:rPr lang="ru-RU" altLang="ru-RU" sz="3600" b="1" i="1" dirty="0">
                <a:solidFill>
                  <a:srgbClr val="004C86"/>
                </a:solidFill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33" y="1509743"/>
            <a:ext cx="10153128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Неоклассический синтез: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разработка </a:t>
            </a:r>
            <a:r>
              <a:rPr lang="en-US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IS-LM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 моделей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макроэкономического  равновесия, которое может быть достигнуто на основе  денежно-кредитной и фискальной политики .  </a:t>
            </a:r>
          </a:p>
          <a:p>
            <a:pPr>
              <a:spcBef>
                <a:spcPct val="0"/>
              </a:spcBef>
            </a:pP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Новый неоклассический  синтез -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появились </a:t>
            </a:r>
            <a:r>
              <a:rPr lang="en-US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DSGE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модели,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учитывающие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межвременную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оптимизацию, рациональные ожидания, несовершенную конкуренцию и «затраты на меню»,  или дорогостоящую корректировку цен (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Ellen McGrattan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1997)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2637417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>
            <a:extLst>
              <a:ext uri="{FF2B5EF4-FFF2-40B4-BE49-F238E27FC236}">
                <a16:creationId xmlns:a16="http://schemas.microsoft.com/office/drawing/2014/main" id="{CDFD1AD1-8703-9E51-03EE-FC8609871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7">
            <a:extLst>
              <a:ext uri="{FF2B5EF4-FFF2-40B4-BE49-F238E27FC236}">
                <a16:creationId xmlns:a16="http://schemas.microsoft.com/office/drawing/2014/main" id="{C2985BA1-2165-ADA7-16DD-4811479E3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0532" y="3259931"/>
            <a:ext cx="10657184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4C86"/>
                </a:solidFill>
              </a:rPr>
              <a:t>3. Разновидности                             </a:t>
            </a:r>
            <a:r>
              <a:rPr lang="ru-RU" altLang="ru-RU" b="1" i="1" dirty="0">
                <a:solidFill>
                  <a:srgbClr val="004C86"/>
                </a:solidFill>
              </a:rPr>
              <a:t>теоретического</a:t>
            </a:r>
            <a:r>
              <a:rPr lang="ru-RU" altLang="ru-RU" b="1" dirty="0">
                <a:solidFill>
                  <a:srgbClr val="004C86"/>
                </a:solidFill>
              </a:rPr>
              <a:t>   синтеза:                          основания и примеры.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5F78756D-A7D5-62BF-A797-A9A41111B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5605" name="Номер слайда 2">
            <a:extLst>
              <a:ext uri="{FF2B5EF4-FFF2-40B4-BE49-F238E27FC236}">
                <a16:creationId xmlns:a16="http://schemas.microsoft.com/office/drawing/2014/main" id="{F73C0EB8-11DE-30E6-C62B-08D27EA44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217157"/>
            <a:ext cx="1009015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b="1" dirty="0" err="1">
                <a:solidFill>
                  <a:srgbClr val="002060"/>
                </a:solidFill>
                <a:latin typeface="Myriad Pro" panose="020B0503030403020204" pitchFamily="34" charset="0"/>
              </a:rPr>
              <a:t>Внутридисциплинарный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синтез, «замкнутый» внутри экономической дисциплины, т.е. основанный на взаимодействии экономических теорий. </a:t>
            </a:r>
          </a:p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: неоклассический синтез, поведенческая макроэкономика как синтез оптимизационных моделей «новых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кейнсианцев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и поведенческой экономики (Никифоров, Антипина, 2016); «концепция валютного замещения» как синтез теории спроса на деньги и теории формирования валютных курсов (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Rogers, 1992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; 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Thomas, 1985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;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Кадочников, 2012). 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5B36641-4964-E500-B92A-FC827112A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263" y="258763"/>
            <a:ext cx="10369550" cy="108108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1. Представленность научных дисциплин -1.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217157"/>
            <a:ext cx="100901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2800" b="1" dirty="0">
                <a:solidFill>
                  <a:srgbClr val="002060"/>
                </a:solidFill>
                <a:latin typeface="Myriad Pro" panose="020B0503030403020204" pitchFamily="34" charset="0"/>
              </a:rPr>
              <a:t>Междисциплинарный 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синтез,  основанный на взаимодействии экономических теорий и теорий из других дисциплин. </a:t>
            </a:r>
          </a:p>
          <a:p>
            <a:pPr>
              <a:spcBef>
                <a:spcPct val="0"/>
              </a:spcBef>
            </a:pPr>
            <a:r>
              <a:rPr lang="ru-RU" altLang="ru-RU" sz="2800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: стыковые дисциплины – </a:t>
            </a:r>
            <a:r>
              <a:rPr lang="ru-RU" altLang="ru-RU" sz="2800" dirty="0" err="1">
                <a:solidFill>
                  <a:srgbClr val="002060"/>
                </a:solidFill>
                <a:latin typeface="Myriad Pro" panose="020B0503030403020204" pitchFamily="34" charset="0"/>
              </a:rPr>
              <a:t>нейроэкономика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, «правовая экономика» (</a:t>
            </a:r>
            <a:r>
              <a:rPr lang="ru-RU" altLang="ru-RU" sz="2800" dirty="0" err="1">
                <a:solidFill>
                  <a:srgbClr val="002060"/>
                </a:solidFill>
                <a:latin typeface="Myriad Pro" panose="020B0503030403020204" pitchFamily="34" charset="0"/>
              </a:rPr>
              <a:t>Law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 </a:t>
            </a:r>
            <a:r>
              <a:rPr lang="ru-RU" altLang="ru-RU" sz="2800" dirty="0" err="1">
                <a:solidFill>
                  <a:srgbClr val="002060"/>
                </a:solidFill>
                <a:latin typeface="Myriad Pro" panose="020B0503030403020204" pitchFamily="34" charset="0"/>
              </a:rPr>
              <a:t>and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 Economics), конституционная экономика (</a:t>
            </a:r>
            <a:r>
              <a:rPr lang="en-GB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Constitutional Economics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).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+ теории, например, </a:t>
            </a:r>
            <a:r>
              <a:rPr lang="ru-RU" altLang="ru-RU" sz="2800" dirty="0" err="1">
                <a:solidFill>
                  <a:srgbClr val="002060"/>
                </a:solidFill>
                <a:latin typeface="Myriad Pro" panose="020B0503030403020204" pitchFamily="34" charset="0"/>
              </a:rPr>
              <a:t>постинституциональная</a:t>
            </a:r>
            <a:r>
              <a:rPr lang="ru-RU" altLang="ru-RU" sz="2800" dirty="0">
                <a:solidFill>
                  <a:srgbClr val="002060"/>
                </a:solidFill>
                <a:latin typeface="Myriad Pro" panose="020B0503030403020204" pitchFamily="34" charset="0"/>
              </a:rPr>
              <a:t> теория трансплантации институтов (Фролов, 2020, 2021), объединяющая дисциплинарные традиции институциональной экономики, регулятивной политики, международных отношений, экономической  географии.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5B36641-4964-E500-B92A-FC827112A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263" y="258763"/>
            <a:ext cx="10369550" cy="108108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1. Представленность научных дисциплин - 2.</a:t>
            </a:r>
          </a:p>
        </p:txBody>
      </p:sp>
    </p:spTree>
    <p:extLst>
      <p:ext uri="{BB962C8B-B14F-4D97-AF65-F5344CB8AC3E}">
        <p14:creationId xmlns:p14="http://schemas.microsoft.com/office/powerpoint/2010/main" val="495574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315913"/>
            <a:ext cx="9212709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2. Характер взаимодействия теорий - 1</a:t>
            </a: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509" y="1494920"/>
            <a:ext cx="100901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«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Непаритетное взаимодействие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на основе методологического «подстраивания» к ведущей дисциплине или теории:  «методологический империализм» или  «методологическая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вассальность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(Орехов, 2018; Браславский, 2014). 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Примеры: неоклассический синтез (Харрис, 1990; 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Foley, 2012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); «экономический империализм» концепций, возникших в ходе теоретического синтеза неоклассической теории с иными социальными науками.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043736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315913"/>
            <a:ext cx="9212709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2. Характер взаимодействия теорий - 2</a:t>
            </a: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509" y="1494920"/>
            <a:ext cx="100901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«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Паритетное взаимодействие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», или «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равноправное сотрудничество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 (Орехов, 2018, Браславский, 2014) на основе «языка» общих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трансдисциплинарных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систем, т.е. систем более высокого (мета) уровня по отношению к тем дисциплинам, которые участвуют в синтезе: теории систем, самоорганизации, информации, теории игр, эволюции или коммуникации.</a:t>
            </a:r>
          </a:p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: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эконофизика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на основе языка теории самоорганизации. 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46517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>
            <a:extLst>
              <a:ext uri="{FF2B5EF4-FFF2-40B4-BE49-F238E27FC236}">
                <a16:creationId xmlns:a16="http://schemas.microsoft.com/office/drawing/2014/main" id="{9B73BD62-F44B-4F58-1D59-60A22B2A1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546100"/>
            <a:ext cx="964882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6">
            <a:extLst>
              <a:ext uri="{FF2B5EF4-FFF2-40B4-BE49-F238E27FC236}">
                <a16:creationId xmlns:a16="http://schemas.microsoft.com/office/drawing/2014/main" id="{479F61CB-3841-EB9D-10D7-6E11C8BCA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9465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7">
            <a:extLst>
              <a:ext uri="{FF2B5EF4-FFF2-40B4-BE49-F238E27FC236}">
                <a16:creationId xmlns:a16="http://schemas.microsoft.com/office/drawing/2014/main" id="{A33D0EA1-04EC-5149-A6F4-BDA72F1DA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215900"/>
            <a:ext cx="10296525" cy="1152525"/>
          </a:xfrm>
          <a:noFill/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     Структура доклада</a:t>
            </a:r>
          </a:p>
        </p:txBody>
      </p:sp>
      <p:sp>
        <p:nvSpPr>
          <p:cNvPr id="5125" name="Rectangle 8">
            <a:extLst>
              <a:ext uri="{FF2B5EF4-FFF2-40B4-BE49-F238E27FC236}">
                <a16:creationId xmlns:a16="http://schemas.microsoft.com/office/drawing/2014/main" id="{3E0E8253-AFC6-B1C5-3221-A001AB9A0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088" y="6199188"/>
            <a:ext cx="96170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7174" name="TextBox 7">
            <a:extLst>
              <a:ext uri="{FF2B5EF4-FFF2-40B4-BE49-F238E27FC236}">
                <a16:creationId xmlns:a16="http://schemas.microsoft.com/office/drawing/2014/main" id="{52C0F00F-DBDB-8C1F-76BC-AAFA7B06F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557" y="1727583"/>
            <a:ext cx="9648825" cy="35394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 в экономической теории :                          </a:t>
            </a:r>
            <a:r>
              <a:rPr lang="ru-RU" altLang="ru-RU" i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теоретический 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синтез.</a:t>
            </a: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endParaRPr lang="ru-RU" altLang="ru-RU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Предпосылки (стадии)  </a:t>
            </a:r>
            <a:r>
              <a:rPr lang="ru-RU" altLang="ru-RU" i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теоретического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синтеза.</a:t>
            </a: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endParaRPr lang="ru-RU" altLang="ru-RU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Разновидности </a:t>
            </a:r>
            <a:r>
              <a:rPr lang="ru-RU" altLang="ru-RU" i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теоретического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синтеза:                                основания и примеры.</a:t>
            </a:r>
          </a:p>
        </p:txBody>
      </p:sp>
      <p:sp>
        <p:nvSpPr>
          <p:cNvPr id="5127" name="Номер слайда 4">
            <a:extLst>
              <a:ext uri="{FF2B5EF4-FFF2-40B4-BE49-F238E27FC236}">
                <a16:creationId xmlns:a16="http://schemas.microsoft.com/office/drawing/2014/main" id="{A96BC92F-5163-90B5-DFBC-694ED8DB1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212FDB-D15A-4C01-9BC4-FF83973D8800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3. На основании структурных элементов синтезируемых теорий - 1</a:t>
            </a: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1479550"/>
            <a:ext cx="1042352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Среди структурных  элементов теории выделяют объект, предмет, методологию, понятийное поле (терминологию), которое задает характерную для теории риторику.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Или:  исходные основания - фундаментальные понятия, принципы, законы, уравнения, аксиомы и т.п.; идеализированный объект, т.е. абстрактную модель существенных свойств и связей изучаемого объекта; логику теории, т.е.  совокупность определенных правил и способов доказательства. </a:t>
            </a:r>
            <a:endParaRPr lang="ru-RU" altLang="ru-RU" sz="3000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779961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3. На основании структурных элементов синтезируемых теорий - 2. </a:t>
            </a: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1479550"/>
            <a:ext cx="104235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Онтологический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 на основе общности теоретического объекта исследований.</a:t>
            </a:r>
          </a:p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Примеры: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 теории переключающегося режима воспроизводства и теории институциональных Х-Y-матриц, изучающих закономерности воспроизводства (социально)-экономических систем; становление «институционального синтеза», например, на основе программы «общего социального анализа» (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Полтерович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2012;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20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22).  </a:t>
            </a:r>
            <a:endParaRPr lang="ru-RU" altLang="ru-RU" sz="3000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9926946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3. На основании структурных элементов синтезируемых теорий - 3. </a:t>
            </a: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03" y="1727201"/>
            <a:ext cx="1042352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b="1" dirty="0">
                <a:solidFill>
                  <a:srgbClr val="002060"/>
                </a:solidFill>
                <a:latin typeface="Myriad Pro" panose="020B0503030403020204" pitchFamily="34" charset="0"/>
              </a:rPr>
              <a:t>Методологический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 на основе общности методологических предпосылок и исходных оснований.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Примеры: 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неоклассический и новый неоклассический синтез, опирающийся на 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микрооснования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и принцип «методологического индивидуализма».</a:t>
            </a:r>
            <a:endParaRPr lang="ru-RU" altLang="ru-RU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447630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3. На основании структурных элементов синтезируемых теорий - 4. </a:t>
            </a: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77" y="1608197"/>
            <a:ext cx="1042352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Модельный синтез 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на основе включения в известные модели  дополнительных условий и предположений из альтернативных модельных разработок. </a:t>
            </a:r>
          </a:p>
          <a:p>
            <a:pPr>
              <a:spcBef>
                <a:spcPct val="0"/>
              </a:spcBef>
            </a:pP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Примеры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: новый неоклассический синтез, основанный на моделях реального делового цикла и новой классической макроэкономики;  «концепция валютного замещения» с «генетической преемственностью» (Кадочников, 2012:96) используемых в ней моделей из теории спроса на деньги и теории валютных курсов.</a:t>
            </a:r>
            <a:endParaRPr lang="ru-RU" altLang="ru-RU" sz="3000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Заключение: классификация как язык для описания </a:t>
            </a:r>
            <a:r>
              <a:rPr lang="ru-RU" altLang="ru-RU" sz="3600" b="1" i="1" dirty="0">
                <a:solidFill>
                  <a:srgbClr val="004C86"/>
                </a:solidFill>
                <a:latin typeface="Myriad Pro" panose="020B0503030403020204" pitchFamily="34" charset="0"/>
              </a:rPr>
              <a:t>теоретического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синтеза</a:t>
            </a: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77" y="1608197"/>
            <a:ext cx="1042352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Разновидности теоретического синтеза не являются «непроницаемыми», а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дополняют друг друга (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например,  новый неоклассический синтез является одновременно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внутридисциплинарным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методологическим, модельным).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Предложенная классификация открывает новые возможности для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многомерного описания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основных характеристик </a:t>
            </a: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теоретического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синтеза.</a:t>
            </a:r>
            <a:endParaRPr lang="ru-RU" altLang="ru-RU" sz="3000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606183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7">
            <a:extLst>
              <a:ext uri="{FF2B5EF4-FFF2-40B4-BE49-F238E27FC236}">
                <a16:creationId xmlns:a16="http://schemas.microsoft.com/office/drawing/2014/main" id="{BC93D22A-FB08-947A-2863-05E68F825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11522075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8">
            <a:extLst>
              <a:ext uri="{FF2B5EF4-FFF2-40B4-BE49-F238E27FC236}">
                <a16:creationId xmlns:a16="http://schemas.microsoft.com/office/drawing/2014/main" id="{C247CA53-91FD-0EF8-FDBA-5ADA3FAE9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431775"/>
            <a:ext cx="9432925" cy="5544616"/>
          </a:xfrm>
          <a:solidFill>
            <a:schemeClr val="accent1"/>
          </a:solidFill>
        </p:spPr>
        <p:txBody>
          <a:bodyPr/>
          <a:lstStyle/>
          <a:p>
            <a:pPr algn="l" eaLnBrk="1" hangingPunct="1"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</a:rPr>
              <a:t>Где почитать:</a:t>
            </a:r>
            <a:br>
              <a:rPr lang="ru-RU" alt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4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Кирдина-Чэндлер С.Г. 2021. Парадоксы синтеза в экономической теории. </a:t>
            </a:r>
            <a:r>
              <a:rPr lang="en-US" altLang="ru-RU" sz="2400" i="1" dirty="0">
                <a:solidFill>
                  <a:schemeClr val="accent1">
                    <a:lumMod val="50000"/>
                  </a:schemeClr>
                </a:solidFill>
              </a:rPr>
              <a:t>Terra Economicus</a:t>
            </a:r>
            <a:r>
              <a:rPr lang="en-US" altLang="ru-RU" sz="2400" dirty="0">
                <a:solidFill>
                  <a:schemeClr val="accent1">
                    <a:lumMod val="50000"/>
                  </a:schemeClr>
                </a:solidFill>
              </a:rPr>
              <a:t>. 19(3): 37-52.</a:t>
            </a: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  Кирдина-Чэндлер С.Г.  2021. Системная парадигма и  перспективы «институционального синтеза» в экономике.  // Экономическая наука современной России; № 3. С. 17-32.</a:t>
            </a: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  Синтез в экономической теории и экономической политике. 2022.  / Под общей ред. В.И. Маевского и С.Г. </a:t>
            </a:r>
            <a:r>
              <a:rPr lang="ru-RU" altLang="ru-RU" sz="2400" dirty="0" err="1">
                <a:solidFill>
                  <a:schemeClr val="accent1">
                    <a:lumMod val="50000"/>
                  </a:schemeClr>
                </a:solidFill>
              </a:rPr>
              <a:t>Кирдиной-Чэндлер</a:t>
            </a:r>
            <a:r>
              <a:rPr lang="ru-RU" altLang="ru-RU" sz="2400" dirty="0">
                <a:solidFill>
                  <a:schemeClr val="accent1">
                    <a:lumMod val="50000"/>
                  </a:schemeClr>
                </a:solidFill>
              </a:rPr>
              <a:t>. М.: ИЭ РАН. (готовится к печати)</a:t>
            </a:r>
          </a:p>
        </p:txBody>
      </p:sp>
      <p:sp>
        <p:nvSpPr>
          <p:cNvPr id="50180" name="Номер слайда 1">
            <a:extLst>
              <a:ext uri="{FF2B5EF4-FFF2-40B4-BE49-F238E27FC236}">
                <a16:creationId xmlns:a16="http://schemas.microsoft.com/office/drawing/2014/main" id="{AA7EE061-5586-8DB6-EBB8-E02C2D0F6D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7E6347-1267-40AE-BF67-A0F4C3385A87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ru-RU" altLang="ru-RU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8">
            <a:extLst>
              <a:ext uri="{FF2B5EF4-FFF2-40B4-BE49-F238E27FC236}">
                <a16:creationId xmlns:a16="http://schemas.microsoft.com/office/drawing/2014/main" id="{336E67D3-3898-8DE2-3488-ECF7F031D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563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9">
            <a:extLst>
              <a:ext uri="{FF2B5EF4-FFF2-40B4-BE49-F238E27FC236}">
                <a16:creationId xmlns:a16="http://schemas.microsoft.com/office/drawing/2014/main" id="{7004178E-4C9B-4CDA-3F17-EF9C7F253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288925"/>
            <a:ext cx="9291637" cy="5400675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>
                <a:latin typeface="+mn-lt"/>
              </a:rPr>
              <a:t>  </a:t>
            </a:r>
            <a:br>
              <a:rPr lang="en-US" altLang="ru-RU" sz="4000" dirty="0">
                <a:latin typeface="+mn-lt"/>
              </a:rPr>
            </a:br>
            <a:br>
              <a:rPr lang="en-US" altLang="ru-RU" sz="4000" dirty="0">
                <a:latin typeface="+mn-lt"/>
              </a:rPr>
            </a:br>
            <a:r>
              <a:rPr lang="ru-RU" altLang="ru-RU" sz="4000" b="1" dirty="0">
                <a:solidFill>
                  <a:srgbClr val="004C86"/>
                </a:solidFill>
                <a:latin typeface="+mn-lt"/>
              </a:rPr>
              <a:t>Спасибо за внимание!</a:t>
            </a:r>
            <a:br>
              <a:rPr lang="ru-RU" altLang="ru-RU" sz="4000" b="1" dirty="0">
                <a:solidFill>
                  <a:srgbClr val="004C86"/>
                </a:solidFill>
                <a:latin typeface="+mn-lt"/>
              </a:rPr>
            </a:br>
            <a:br>
              <a:rPr lang="ru-RU" altLang="ru-RU" sz="1800" dirty="0">
                <a:solidFill>
                  <a:srgbClr val="004C86"/>
                </a:solidFill>
                <a:latin typeface="+mn-lt"/>
              </a:rPr>
            </a:br>
            <a:r>
              <a:rPr lang="ru-RU" altLang="ru-RU" sz="3200" dirty="0">
                <a:solidFill>
                  <a:srgbClr val="004C86"/>
                </a:solidFill>
                <a:latin typeface="+mn-lt"/>
              </a:rPr>
              <a:t>Светлана Георгиевна Кирдина-Чэндлер</a:t>
            </a:r>
            <a:br>
              <a:rPr lang="ru-RU" altLang="ru-RU" sz="3200" dirty="0">
                <a:solidFill>
                  <a:srgbClr val="004C86"/>
                </a:solidFill>
                <a:latin typeface="+mn-lt"/>
              </a:rPr>
            </a:br>
            <a:br>
              <a:rPr lang="ru-RU" altLang="ru-RU" sz="3200" dirty="0">
                <a:solidFill>
                  <a:srgbClr val="004C86"/>
                </a:solidFill>
                <a:latin typeface="+mn-lt"/>
              </a:rPr>
            </a:br>
            <a:r>
              <a:rPr lang="en-US" altLang="ru-RU" sz="3200" dirty="0">
                <a:latin typeface="+mn-lt"/>
                <a:hlinkClick r:id="rId4"/>
              </a:rPr>
              <a:t>kirdina@inecon.ru</a:t>
            </a:r>
            <a:br>
              <a:rPr lang="en-US" altLang="ru-RU" sz="3200" dirty="0">
                <a:latin typeface="+mn-lt"/>
              </a:rPr>
            </a:br>
            <a:r>
              <a:rPr lang="en-US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www.kirdina.ru</a:t>
            </a:r>
            <a:b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b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endParaRPr lang="ru-RU" altLang="ru-RU" sz="32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2228" name="Номер слайда 1">
            <a:extLst>
              <a:ext uri="{FF2B5EF4-FFF2-40B4-BE49-F238E27FC236}">
                <a16:creationId xmlns:a16="http://schemas.microsoft.com/office/drawing/2014/main" id="{73655BB6-B996-D4AF-A9CB-DB809F06B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09F42-00FE-4A59-A006-F10D099E9C20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ru-RU" altLang="ru-R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>
            <a:extLst>
              <a:ext uri="{FF2B5EF4-FFF2-40B4-BE49-F238E27FC236}">
                <a16:creationId xmlns:a16="http://schemas.microsoft.com/office/drawing/2014/main" id="{4F52F4EF-0D5F-A2AA-3F2B-6AFDCD9E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7">
            <a:extLst>
              <a:ext uri="{FF2B5EF4-FFF2-40B4-BE49-F238E27FC236}">
                <a16:creationId xmlns:a16="http://schemas.microsoft.com/office/drawing/2014/main" id="{56F042C8-2155-A261-1B72-ED835B6A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2956" y="3198019"/>
            <a:ext cx="9864725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1</a:t>
            </a:r>
            <a:r>
              <a:rPr lang="ru-RU" altLang="ru-RU" b="1" dirty="0">
                <a:solidFill>
                  <a:srgbClr val="004C86"/>
                </a:solidFill>
              </a:rPr>
              <a:t>. Синтез в экономической теории: </a:t>
            </a:r>
            <a:r>
              <a:rPr lang="ru-RU" altLang="ru-RU" b="1" i="1" dirty="0">
                <a:solidFill>
                  <a:srgbClr val="004C86"/>
                </a:solidFill>
              </a:rPr>
              <a:t>теоретический</a:t>
            </a:r>
            <a:r>
              <a:rPr lang="ru-RU" altLang="ru-RU" b="1" dirty="0">
                <a:solidFill>
                  <a:srgbClr val="004C86"/>
                </a:solidFill>
              </a:rPr>
              <a:t> синтез.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2" name="Rectangle 8">
            <a:extLst>
              <a:ext uri="{FF2B5EF4-FFF2-40B4-BE49-F238E27FC236}">
                <a16:creationId xmlns:a16="http://schemas.microsoft.com/office/drawing/2014/main" id="{D0629D18-13C0-058D-253E-BE047950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3" name="Номер слайда 2">
            <a:extLst>
              <a:ext uri="{FF2B5EF4-FFF2-40B4-BE49-F238E27FC236}">
                <a16:creationId xmlns:a16="http://schemas.microsoft.com/office/drawing/2014/main" id="{B6AD8F10-1B05-5EA6-83C5-BE2BD6CC6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B09828FC-DCF2-42D0-EE32-BDFF1D07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0"/>
            <a:ext cx="11522076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7">
            <a:extLst>
              <a:ext uri="{FF2B5EF4-FFF2-40B4-BE49-F238E27FC236}">
                <a16:creationId xmlns:a16="http://schemas.microsoft.com/office/drawing/2014/main" id="{DF992235-CD6C-6F3B-C1ED-2ED22E623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Синтез в научных исследованиях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2D17B85-3ED7-483A-D1C0-D2E5CF3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5761038"/>
            <a:ext cx="10699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9" name="TextBox 7">
            <a:extLst>
              <a:ext uri="{FF2B5EF4-FFF2-40B4-BE49-F238E27FC236}">
                <a16:creationId xmlns:a16="http://schemas.microsoft.com/office/drawing/2014/main" id="{71FCBF65-BCFE-39E0-2F05-4C5914DF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244" y="1439863"/>
            <a:ext cx="1009015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Синтез, наряду с анализом, составляет необходимую фазу научного исследования. Это процесс «сборки» объединения в систему частей, выделенных посредством анализа.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Например, обзор литературы – наиболее известный пример синтеза подобного рода, т.е. синтеза предшествующих разработок  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(Snyder, 2019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).</a:t>
            </a:r>
          </a:p>
        </p:txBody>
      </p:sp>
      <p:sp>
        <p:nvSpPr>
          <p:cNvPr id="11270" name="Номер слайда 4">
            <a:extLst>
              <a:ext uri="{FF2B5EF4-FFF2-40B4-BE49-F238E27FC236}">
                <a16:creationId xmlns:a16="http://schemas.microsoft.com/office/drawing/2014/main" id="{B7EFBAAC-4883-BCFE-02A4-92F3C63C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36C62-64EA-457A-810E-1BB0157F135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349181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B09828FC-DCF2-42D0-EE32-BDFF1D07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7" y="-168022"/>
            <a:ext cx="11522076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7">
            <a:extLst>
              <a:ext uri="{FF2B5EF4-FFF2-40B4-BE49-F238E27FC236}">
                <a16:creationId xmlns:a16="http://schemas.microsoft.com/office/drawing/2014/main" id="{DF992235-CD6C-6F3B-C1ED-2ED22E623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626573"/>
            <a:ext cx="9577264" cy="1152525"/>
          </a:xfrm>
        </p:spPr>
        <p:txBody>
          <a:bodyPr/>
          <a:lstStyle/>
          <a:p>
            <a:pPr eaLnBrk="1" hangingPunct="1"/>
            <a:r>
              <a:rPr lang="ru-RU" altLang="ru-RU" sz="3600" b="1" i="1" dirty="0">
                <a:solidFill>
                  <a:srgbClr val="004C86"/>
                </a:solidFill>
                <a:latin typeface="Myriad Pro" panose="020B0503030403020204" pitchFamily="34" charset="0"/>
              </a:rPr>
              <a:t>Теоретический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синтез: определение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2D17B85-3ED7-483A-D1C0-D2E5CF3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5761038"/>
            <a:ext cx="10699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9" name="TextBox 7">
            <a:extLst>
              <a:ext uri="{FF2B5EF4-FFF2-40B4-BE49-F238E27FC236}">
                <a16:creationId xmlns:a16="http://schemas.microsoft.com/office/drawing/2014/main" id="{71FCBF65-BCFE-39E0-2F05-4C5914DF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865" y="1655911"/>
            <a:ext cx="100901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Форма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интеграции альтернативных</a:t>
            </a:r>
            <a:r>
              <a:rPr lang="en-US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/</a:t>
            </a:r>
            <a:r>
              <a:rPr lang="ru-RU" altLang="ru-RU" sz="3000" b="1">
                <a:solidFill>
                  <a:srgbClr val="002060"/>
                </a:solidFill>
                <a:latin typeface="Myriad Pro" panose="020B0503030403020204" pitchFamily="34" charset="0"/>
              </a:rPr>
              <a:t>дополняющих друг друга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теорий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открывающая новое научное направление и создающая более широкую концептуальную основу для участия ранее конкурирующих теорий в его развитии. </a:t>
            </a:r>
          </a:p>
          <a:p>
            <a:pPr algn="just"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Часто связан с «пересмотром парадигмы» 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(Alexander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</a:t>
            </a:r>
            <a:r>
              <a:rPr lang="en-US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2017)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и означает «перезагрузку» и адаптацию научного знания к новым условиям. Он опирается на введение новых категорий и концептуальных дополнений.</a:t>
            </a:r>
          </a:p>
        </p:txBody>
      </p:sp>
      <p:sp>
        <p:nvSpPr>
          <p:cNvPr id="11270" name="Номер слайда 4">
            <a:extLst>
              <a:ext uri="{FF2B5EF4-FFF2-40B4-BE49-F238E27FC236}">
                <a16:creationId xmlns:a16="http://schemas.microsoft.com/office/drawing/2014/main" id="{B7EFBAAC-4883-BCFE-02A4-92F3C63C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36C62-64EA-457A-810E-1BB0157F135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48423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B09828FC-DCF2-42D0-EE32-BDFF1D07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7" y="-168022"/>
            <a:ext cx="11522076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7">
            <a:extLst>
              <a:ext uri="{FF2B5EF4-FFF2-40B4-BE49-F238E27FC236}">
                <a16:creationId xmlns:a16="http://schemas.microsoft.com/office/drawing/2014/main" id="{DF992235-CD6C-6F3B-C1ED-2ED22E623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626573"/>
            <a:ext cx="9577264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Результат</a:t>
            </a:r>
            <a:r>
              <a:rPr lang="ru-RU" altLang="ru-RU" sz="3600" b="1" i="1" dirty="0">
                <a:solidFill>
                  <a:srgbClr val="004C86"/>
                </a:solidFill>
                <a:latin typeface="Myriad Pro" panose="020B0503030403020204" pitchFamily="34" charset="0"/>
              </a:rPr>
              <a:t> теоретического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синтеза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2D17B85-3ED7-483A-D1C0-D2E5CF3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5761038"/>
            <a:ext cx="10699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9" name="TextBox 7">
            <a:extLst>
              <a:ext uri="{FF2B5EF4-FFF2-40B4-BE49-F238E27FC236}">
                <a16:creationId xmlns:a16="http://schemas.microsoft.com/office/drawing/2014/main" id="{71FCBF65-BCFE-39E0-2F05-4C5914DF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" y="1779098"/>
            <a:ext cx="100901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В ходе синтеза интегрируемых теорий формируется общее исследовательское поле и между ними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«прекращается методологическая борьба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 (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Вудфорд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2010).</a:t>
            </a:r>
          </a:p>
          <a:p>
            <a:pPr algn="just"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Начинает действовать обновленная общая методологическая рамка,  которая опирается на  преимущества каждой из участвовавших   в синтезе теорий.</a:t>
            </a:r>
          </a:p>
        </p:txBody>
      </p:sp>
      <p:sp>
        <p:nvSpPr>
          <p:cNvPr id="11270" name="Номер слайда 4">
            <a:extLst>
              <a:ext uri="{FF2B5EF4-FFF2-40B4-BE49-F238E27FC236}">
                <a16:creationId xmlns:a16="http://schemas.microsoft.com/office/drawing/2014/main" id="{B7EFBAAC-4883-BCFE-02A4-92F3C63C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36C62-64EA-457A-810E-1BB0157F135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310594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>
            <a:extLst>
              <a:ext uri="{FF2B5EF4-FFF2-40B4-BE49-F238E27FC236}">
                <a16:creationId xmlns:a16="http://schemas.microsoft.com/office/drawing/2014/main" id="{4F52F4EF-0D5F-A2AA-3F2B-6AFDCD9E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7">
            <a:extLst>
              <a:ext uri="{FF2B5EF4-FFF2-40B4-BE49-F238E27FC236}">
                <a16:creationId xmlns:a16="http://schemas.microsoft.com/office/drawing/2014/main" id="{56F042C8-2155-A261-1B72-ED835B6A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2956" y="3198019"/>
            <a:ext cx="9864725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4C86"/>
                </a:solidFill>
              </a:rPr>
              <a:t>2. Предпосылки  (стадии)                        </a:t>
            </a:r>
            <a:r>
              <a:rPr lang="ru-RU" altLang="ru-RU" b="1" i="1" dirty="0">
                <a:solidFill>
                  <a:srgbClr val="004C86"/>
                </a:solidFill>
              </a:rPr>
              <a:t>теоретического</a:t>
            </a:r>
            <a:r>
              <a:rPr lang="ru-RU" altLang="ru-RU" b="1" dirty="0">
                <a:solidFill>
                  <a:srgbClr val="004C86"/>
                </a:solidFill>
              </a:rPr>
              <a:t> синтеза.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2" name="Rectangle 8">
            <a:extLst>
              <a:ext uri="{FF2B5EF4-FFF2-40B4-BE49-F238E27FC236}">
                <a16:creationId xmlns:a16="http://schemas.microsoft.com/office/drawing/2014/main" id="{D0629D18-13C0-058D-253E-BE047950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3" name="Номер слайда 2">
            <a:extLst>
              <a:ext uri="{FF2B5EF4-FFF2-40B4-BE49-F238E27FC236}">
                <a16:creationId xmlns:a16="http://schemas.microsoft.com/office/drawing/2014/main" id="{B6AD8F10-1B05-5EA6-83C5-BE2BD6CC6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04565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1 (предварительная стадия).</a:t>
            </a: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33" y="1509743"/>
            <a:ext cx="1015312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Появление новых исследовательских, в том числе </a:t>
            </a: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синтетических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схем связано с </a:t>
            </a:r>
            <a:r>
              <a:rPr lang="ru-RU" altLang="ru-RU" sz="3000" b="1" dirty="0">
                <a:solidFill>
                  <a:srgbClr val="002060"/>
                </a:solidFill>
                <a:latin typeface="Myriad Pro" panose="020B0503030403020204" pitchFamily="34" charset="0"/>
              </a:rPr>
              <a:t>вызовами реальной практики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с необходимостью создания «новой теории для изменившегося мира» (История экономических учений…, 2002). Об этом также 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Худокормов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, 2009;  Клейнер, 2017;  Мальцев, 2017 и др. 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Т.е. потребность объяснить новые феномены экономической реальности и дать соответствующий теоретический ответ.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Предпосылка 1:  примеры.</a:t>
            </a:r>
            <a:endParaRPr lang="ru-RU" altLang="ru-RU" sz="3600" b="1" i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33" y="1509743"/>
            <a:ext cx="101531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Неоклассический  синтез (НС) -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«кейнсианский», или «</a:t>
            </a: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самуэльсоновский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»,  -  ответ экономической теории на мировой кризис 1929 года и Великую депрессию.</a:t>
            </a:r>
          </a:p>
          <a:p>
            <a:pPr>
              <a:spcBef>
                <a:spcPct val="0"/>
              </a:spcBef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</a:t>
            </a:r>
            <a:r>
              <a:rPr lang="ru-RU" altLang="ru-RU" sz="3000" i="1" dirty="0">
                <a:solidFill>
                  <a:srgbClr val="002060"/>
                </a:solidFill>
                <a:latin typeface="Myriad Pro" panose="020B0503030403020204" pitchFamily="34" charset="0"/>
              </a:rPr>
              <a:t>Новый неоклассический синтез  (ННС)– 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ответ на стагфляцию, когда стагнация и увеличение безработицы происходили одновременно с  инфляцией.</a:t>
            </a: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/>
          </a:p>
        </p:txBody>
      </p:sp>
    </p:spTree>
    <p:extLst>
      <p:ext uri="{BB962C8B-B14F-4D97-AF65-F5344CB8AC3E}">
        <p14:creationId xmlns:p14="http://schemas.microsoft.com/office/powerpoint/2010/main" val="200144696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1551</Words>
  <Application>Microsoft Office PowerPoint</Application>
  <PresentationFormat>Произвольный</PresentationFormat>
  <Paragraphs>140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Arial Nova Light</vt:lpstr>
      <vt:lpstr>Myriad Pro</vt:lpstr>
      <vt:lpstr>Myriad Pro Light</vt:lpstr>
      <vt:lpstr>Оформление по умолчанию</vt:lpstr>
      <vt:lpstr>Презентация PowerPoint</vt:lpstr>
      <vt:lpstr>      Структура доклада</vt:lpstr>
      <vt:lpstr> 1. Синтез в экономической теории: теоретический синтез.</vt:lpstr>
      <vt:lpstr>Синтез в научных исследованиях</vt:lpstr>
      <vt:lpstr>Теоретический синтез: определение</vt:lpstr>
      <vt:lpstr>Результат теоретического синтеза</vt:lpstr>
      <vt:lpstr> 2. Предпосылки  (стадии)                        теоретического синтеза.</vt:lpstr>
      <vt:lpstr>Предпосылка 1 (предварительная стадия).</vt:lpstr>
      <vt:lpstr>Предпосылка 1:  примеры.</vt:lpstr>
      <vt:lpstr>Предпосылка 2 (накопительная стадия).</vt:lpstr>
      <vt:lpstr>Предпосылка 2:  пример НС.</vt:lpstr>
      <vt:lpstr>Предпосылка 2:  пример ННС.</vt:lpstr>
      <vt:lpstr>Предпосылка 3 (завершающая стадия).</vt:lpstr>
      <vt:lpstr>Предпосылка 3:  примеры.</vt:lpstr>
      <vt:lpstr> 3. Разновидности                             теоретического   синтеза:                          основания и примеры.</vt:lpstr>
      <vt:lpstr>1. Представленность научных дисциплин -1.</vt:lpstr>
      <vt:lpstr>1. Представленность научных дисциплин - 2.</vt:lpstr>
      <vt:lpstr>2. Характер взаимодействия теорий - 1</vt:lpstr>
      <vt:lpstr>2. Характер взаимодействия теорий - 2</vt:lpstr>
      <vt:lpstr>3. На основании структурных элементов синтезируемых теорий - 1</vt:lpstr>
      <vt:lpstr>3. На основании структурных элементов синтезируемых теорий - 2. </vt:lpstr>
      <vt:lpstr>3. На основании структурных элементов синтезируемых теорий - 3. </vt:lpstr>
      <vt:lpstr>3. На основании структурных элементов синтезируемых теорий - 4. </vt:lpstr>
      <vt:lpstr>Заключение: классификация как язык для описания теоретического синтеза</vt:lpstr>
      <vt:lpstr>                        Где почитать:     Кирдина-Чэндлер С.Г. 2021. Парадоксы синтеза в экономической теории. Terra Economicus. 19(3): 37-52.    Кирдина-Чэндлер С.Г.  2021. Системная парадигма и  перспективы «институционального синтеза» в экономике.  // Экономическая наука современной России; № 3. С. 17-32.    Синтез в экономической теории и экономической политике. 2022.  / Под общей ред. В.И. Маевского и С.Г. Кирдиной-Чэндлер. М.: ИЭ РАН. (готовится к печати)</vt:lpstr>
      <vt:lpstr>    Спасибо за внимание!  Светлана Георгиевна Кирдина-Чэндлер  kirdina@inecon.ru www.kirdina.ru  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name</dc:creator>
  <cp:lastModifiedBy>Svetlana Kirdina</cp:lastModifiedBy>
  <cp:revision>179</cp:revision>
  <dcterms:created xsi:type="dcterms:W3CDTF">2021-12-07T13:39:17Z</dcterms:created>
  <dcterms:modified xsi:type="dcterms:W3CDTF">2022-10-21T20:38:37Z</dcterms:modified>
</cp:coreProperties>
</file>