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559" r:id="rId3"/>
    <p:sldId id="267" r:id="rId4"/>
    <p:sldId id="314" r:id="rId5"/>
    <p:sldId id="562" r:id="rId6"/>
    <p:sldId id="561" r:id="rId7"/>
    <p:sldId id="560" r:id="rId8"/>
    <p:sldId id="565" r:id="rId9"/>
    <p:sldId id="586" r:id="rId10"/>
    <p:sldId id="567" r:id="rId11"/>
    <p:sldId id="569" r:id="rId12"/>
    <p:sldId id="566" r:id="rId13"/>
    <p:sldId id="563" r:id="rId14"/>
    <p:sldId id="315" r:id="rId15"/>
    <p:sldId id="644" r:id="rId16"/>
    <p:sldId id="514" r:id="rId17"/>
    <p:sldId id="558" r:id="rId18"/>
    <p:sldId id="645" r:id="rId19"/>
    <p:sldId id="646" r:id="rId20"/>
    <p:sldId id="641" r:id="rId21"/>
    <p:sldId id="329" r:id="rId22"/>
    <p:sldId id="309" r:id="rId23"/>
    <p:sldId id="640" r:id="rId24"/>
    <p:sldId id="647" r:id="rId25"/>
    <p:sldId id="642" r:id="rId26"/>
    <p:sldId id="549" r:id="rId27"/>
    <p:sldId id="643" r:id="rId28"/>
    <p:sldId id="557" r:id="rId29"/>
    <p:sldId id="548" r:id="rId30"/>
    <p:sldId id="553" r:id="rId31"/>
    <p:sldId id="648" r:id="rId32"/>
    <p:sldId id="294" r:id="rId33"/>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vetlana Kirdina" initials="SK" lastIdx="1" clrIdx="0">
    <p:extLst>
      <p:ext uri="{19B8F6BF-5375-455C-9EA6-DF929625EA0E}">
        <p15:presenceInfo xmlns:p15="http://schemas.microsoft.com/office/powerpoint/2012/main" userId="5bc42092c5dd30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1198" autoAdjust="0"/>
  </p:normalViewPr>
  <p:slideViewPr>
    <p:cSldViewPr>
      <p:cViewPr varScale="1">
        <p:scale>
          <a:sx n="75" d="100"/>
          <a:sy n="75" d="100"/>
        </p:scale>
        <p:origin x="920" y="4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v>Y-страны</c:v>
          </c:tx>
          <c:spPr>
            <a:ln w="38100" cap="rnd">
              <a:solidFill>
                <a:schemeClr val="bg1">
                  <a:lumMod val="65000"/>
                </a:schemeClr>
              </a:solidFill>
              <a:round/>
            </a:ln>
            <a:effectLst/>
          </c:spPr>
          <c:marker>
            <c:symbol val="none"/>
          </c:marker>
          <c:xVal>
            <c:numRef>
              <c:f>Лист1!$B$7:$BU$7</c:f>
              <c:numCache>
                <c:formatCode>General</c:formatCode>
                <c:ptCount val="72"/>
                <c:pt idx="0">
                  <c:v>1820</c:v>
                </c:pt>
                <c:pt idx="1">
                  <c:v>1850</c:v>
                </c:pt>
                <c:pt idx="2">
                  <c:v>1870</c:v>
                </c:pt>
                <c:pt idx="3">
                  <c:v>1900</c:v>
                </c:pt>
                <c:pt idx="4">
                  <c:v>1913</c:v>
                </c:pt>
                <c:pt idx="5">
                  <c:v>1940</c:v>
                </c:pt>
                <c:pt idx="6">
                  <c:v>1950</c:v>
                </c:pt>
                <c:pt idx="7">
                  <c:v>1951</c:v>
                </c:pt>
                <c:pt idx="8">
                  <c:v>1952</c:v>
                </c:pt>
                <c:pt idx="9">
                  <c:v>1953</c:v>
                </c:pt>
                <c:pt idx="10">
                  <c:v>1954</c:v>
                </c:pt>
                <c:pt idx="11">
                  <c:v>1955</c:v>
                </c:pt>
                <c:pt idx="12">
                  <c:v>1956</c:v>
                </c:pt>
                <c:pt idx="13">
                  <c:v>1957</c:v>
                </c:pt>
                <c:pt idx="14">
                  <c:v>1958</c:v>
                </c:pt>
                <c:pt idx="15">
                  <c:v>1959</c:v>
                </c:pt>
                <c:pt idx="16">
                  <c:v>1960</c:v>
                </c:pt>
                <c:pt idx="17">
                  <c:v>1961</c:v>
                </c:pt>
                <c:pt idx="18">
                  <c:v>1962</c:v>
                </c:pt>
                <c:pt idx="19">
                  <c:v>1963</c:v>
                </c:pt>
                <c:pt idx="20">
                  <c:v>1964</c:v>
                </c:pt>
                <c:pt idx="21">
                  <c:v>1965</c:v>
                </c:pt>
                <c:pt idx="22">
                  <c:v>1966</c:v>
                </c:pt>
                <c:pt idx="23">
                  <c:v>1967</c:v>
                </c:pt>
                <c:pt idx="24">
                  <c:v>1968</c:v>
                </c:pt>
                <c:pt idx="25">
                  <c:v>1969</c:v>
                </c:pt>
                <c:pt idx="26">
                  <c:v>1970</c:v>
                </c:pt>
                <c:pt idx="27">
                  <c:v>1971</c:v>
                </c:pt>
                <c:pt idx="28">
                  <c:v>1972</c:v>
                </c:pt>
                <c:pt idx="29">
                  <c:v>1973</c:v>
                </c:pt>
                <c:pt idx="30">
                  <c:v>1974</c:v>
                </c:pt>
                <c:pt idx="31">
                  <c:v>1975</c:v>
                </c:pt>
                <c:pt idx="32">
                  <c:v>1976</c:v>
                </c:pt>
                <c:pt idx="33">
                  <c:v>1977</c:v>
                </c:pt>
                <c:pt idx="34">
                  <c:v>1978</c:v>
                </c:pt>
                <c:pt idx="35">
                  <c:v>1979</c:v>
                </c:pt>
                <c:pt idx="36">
                  <c:v>1980</c:v>
                </c:pt>
                <c:pt idx="37">
                  <c:v>1981</c:v>
                </c:pt>
                <c:pt idx="38">
                  <c:v>1982</c:v>
                </c:pt>
                <c:pt idx="39">
                  <c:v>1983</c:v>
                </c:pt>
                <c:pt idx="40">
                  <c:v>1984</c:v>
                </c:pt>
                <c:pt idx="41">
                  <c:v>1985</c:v>
                </c:pt>
                <c:pt idx="42">
                  <c:v>1986</c:v>
                </c:pt>
                <c:pt idx="43">
                  <c:v>1987</c:v>
                </c:pt>
                <c:pt idx="44">
                  <c:v>1988</c:v>
                </c:pt>
                <c:pt idx="45">
                  <c:v>1989</c:v>
                </c:pt>
                <c:pt idx="46">
                  <c:v>1990</c:v>
                </c:pt>
                <c:pt idx="47">
                  <c:v>1991</c:v>
                </c:pt>
                <c:pt idx="48">
                  <c:v>1992</c:v>
                </c:pt>
                <c:pt idx="49">
                  <c:v>1993</c:v>
                </c:pt>
                <c:pt idx="50">
                  <c:v>1994</c:v>
                </c:pt>
                <c:pt idx="51">
                  <c:v>1995</c:v>
                </c:pt>
                <c:pt idx="52">
                  <c:v>1996</c:v>
                </c:pt>
                <c:pt idx="53">
                  <c:v>1997</c:v>
                </c:pt>
                <c:pt idx="54">
                  <c:v>1998</c:v>
                </c:pt>
                <c:pt idx="55">
                  <c:v>1999</c:v>
                </c:pt>
                <c:pt idx="56">
                  <c:v>2000</c:v>
                </c:pt>
                <c:pt idx="57">
                  <c:v>2001</c:v>
                </c:pt>
                <c:pt idx="58">
                  <c:v>2002</c:v>
                </c:pt>
                <c:pt idx="59">
                  <c:v>2003</c:v>
                </c:pt>
                <c:pt idx="60">
                  <c:v>2004</c:v>
                </c:pt>
                <c:pt idx="61">
                  <c:v>2005</c:v>
                </c:pt>
                <c:pt idx="62">
                  <c:v>2006</c:v>
                </c:pt>
                <c:pt idx="63">
                  <c:v>2007</c:v>
                </c:pt>
                <c:pt idx="64">
                  <c:v>2008</c:v>
                </c:pt>
                <c:pt idx="65">
                  <c:v>2009</c:v>
                </c:pt>
                <c:pt idx="66">
                  <c:v>2010</c:v>
                </c:pt>
                <c:pt idx="67">
                  <c:v>2011</c:v>
                </c:pt>
                <c:pt idx="68">
                  <c:v>2012</c:v>
                </c:pt>
                <c:pt idx="69">
                  <c:v>2013</c:v>
                </c:pt>
                <c:pt idx="70">
                  <c:v>2014</c:v>
                </c:pt>
                <c:pt idx="71">
                  <c:v>2015</c:v>
                </c:pt>
              </c:numCache>
            </c:numRef>
          </c:xVal>
          <c:yVal>
            <c:numRef>
              <c:f>Лист1!$B$8:$BU$8</c:f>
              <c:numCache>
                <c:formatCode>General</c:formatCode>
                <c:ptCount val="72"/>
                <c:pt idx="0">
                  <c:v>27.85</c:v>
                </c:pt>
                <c:pt idx="1">
                  <c:v>41.58</c:v>
                </c:pt>
                <c:pt idx="2">
                  <c:v>50.48</c:v>
                </c:pt>
                <c:pt idx="3">
                  <c:v>61.54</c:v>
                </c:pt>
                <c:pt idx="4">
                  <c:v>64.930000000000007</c:v>
                </c:pt>
                <c:pt idx="5">
                  <c:v>70.72</c:v>
                </c:pt>
                <c:pt idx="6">
                  <c:v>70.410000000000025</c:v>
                </c:pt>
                <c:pt idx="7">
                  <c:v>70.739999999999995</c:v>
                </c:pt>
                <c:pt idx="8">
                  <c:v>69.95</c:v>
                </c:pt>
                <c:pt idx="9">
                  <c:v>69.86999999999999</c:v>
                </c:pt>
                <c:pt idx="10">
                  <c:v>69.38</c:v>
                </c:pt>
                <c:pt idx="11">
                  <c:v>69.36999999999999</c:v>
                </c:pt>
                <c:pt idx="12">
                  <c:v>68.430000000000007</c:v>
                </c:pt>
                <c:pt idx="13">
                  <c:v>68.319999999999993</c:v>
                </c:pt>
                <c:pt idx="14">
                  <c:v>66.760000000000005</c:v>
                </c:pt>
                <c:pt idx="15">
                  <c:v>67.61</c:v>
                </c:pt>
                <c:pt idx="16">
                  <c:v>67.149999999999991</c:v>
                </c:pt>
                <c:pt idx="17">
                  <c:v>67.52</c:v>
                </c:pt>
                <c:pt idx="18">
                  <c:v>67.86999999999999</c:v>
                </c:pt>
                <c:pt idx="19">
                  <c:v>68.11</c:v>
                </c:pt>
                <c:pt idx="20">
                  <c:v>67.099999999999994</c:v>
                </c:pt>
                <c:pt idx="21">
                  <c:v>67.149999999999991</c:v>
                </c:pt>
                <c:pt idx="22">
                  <c:v>66.84</c:v>
                </c:pt>
                <c:pt idx="23">
                  <c:v>66.39</c:v>
                </c:pt>
                <c:pt idx="24">
                  <c:v>66.19</c:v>
                </c:pt>
                <c:pt idx="25">
                  <c:v>65.73</c:v>
                </c:pt>
                <c:pt idx="26">
                  <c:v>64.27</c:v>
                </c:pt>
                <c:pt idx="27">
                  <c:v>64.11</c:v>
                </c:pt>
                <c:pt idx="28">
                  <c:v>64.28</c:v>
                </c:pt>
                <c:pt idx="29">
                  <c:v>63.75</c:v>
                </c:pt>
                <c:pt idx="30">
                  <c:v>63.58</c:v>
                </c:pt>
                <c:pt idx="31">
                  <c:v>62.690000000000012</c:v>
                </c:pt>
                <c:pt idx="32">
                  <c:v>62.94</c:v>
                </c:pt>
                <c:pt idx="33">
                  <c:v>62.730000000000011</c:v>
                </c:pt>
                <c:pt idx="34">
                  <c:v>62.48</c:v>
                </c:pt>
                <c:pt idx="35">
                  <c:v>62.660000000000011</c:v>
                </c:pt>
                <c:pt idx="36">
                  <c:v>62.1</c:v>
                </c:pt>
                <c:pt idx="37">
                  <c:v>61.87</c:v>
                </c:pt>
                <c:pt idx="38">
                  <c:v>60.9</c:v>
                </c:pt>
                <c:pt idx="39">
                  <c:v>60.67</c:v>
                </c:pt>
                <c:pt idx="40">
                  <c:v>60.660000000000011</c:v>
                </c:pt>
                <c:pt idx="41">
                  <c:v>60.27</c:v>
                </c:pt>
                <c:pt idx="42">
                  <c:v>59.87</c:v>
                </c:pt>
                <c:pt idx="43">
                  <c:v>59.48</c:v>
                </c:pt>
                <c:pt idx="44">
                  <c:v>59.220000000000013</c:v>
                </c:pt>
                <c:pt idx="45">
                  <c:v>59.230000000000011</c:v>
                </c:pt>
                <c:pt idx="46">
                  <c:v>59.07</c:v>
                </c:pt>
                <c:pt idx="47">
                  <c:v>58.88</c:v>
                </c:pt>
                <c:pt idx="48">
                  <c:v>59.35</c:v>
                </c:pt>
                <c:pt idx="49">
                  <c:v>59.15</c:v>
                </c:pt>
                <c:pt idx="50">
                  <c:v>59.34</c:v>
                </c:pt>
                <c:pt idx="51">
                  <c:v>58.45</c:v>
                </c:pt>
                <c:pt idx="52">
                  <c:v>58.44</c:v>
                </c:pt>
                <c:pt idx="53">
                  <c:v>58.42</c:v>
                </c:pt>
                <c:pt idx="54">
                  <c:v>59.230000000000011</c:v>
                </c:pt>
                <c:pt idx="55">
                  <c:v>59.17</c:v>
                </c:pt>
                <c:pt idx="56">
                  <c:v>58.6</c:v>
                </c:pt>
                <c:pt idx="57">
                  <c:v>57.47</c:v>
                </c:pt>
                <c:pt idx="58">
                  <c:v>56.27</c:v>
                </c:pt>
                <c:pt idx="59">
                  <c:v>54.54</c:v>
                </c:pt>
                <c:pt idx="60">
                  <c:v>53.63</c:v>
                </c:pt>
                <c:pt idx="61">
                  <c:v>52.6</c:v>
                </c:pt>
                <c:pt idx="62">
                  <c:v>51.47</c:v>
                </c:pt>
                <c:pt idx="63">
                  <c:v>50.690000000000012</c:v>
                </c:pt>
                <c:pt idx="64">
                  <c:v>49.47</c:v>
                </c:pt>
                <c:pt idx="65">
                  <c:v>47.54</c:v>
                </c:pt>
                <c:pt idx="66">
                  <c:v>46.05</c:v>
                </c:pt>
                <c:pt idx="67">
                  <c:v>44.86</c:v>
                </c:pt>
                <c:pt idx="68">
                  <c:v>43.8</c:v>
                </c:pt>
                <c:pt idx="69">
                  <c:v>42.67</c:v>
                </c:pt>
                <c:pt idx="70">
                  <c:v>41.85</c:v>
                </c:pt>
                <c:pt idx="71">
                  <c:v>41.160000000000011</c:v>
                </c:pt>
              </c:numCache>
            </c:numRef>
          </c:yVal>
          <c:smooth val="0"/>
          <c:extLst>
            <c:ext xmlns:c16="http://schemas.microsoft.com/office/drawing/2014/chart" uri="{C3380CC4-5D6E-409C-BE32-E72D297353CC}">
              <c16:uniqueId val="{00000000-AEBC-4164-AFE3-FB79B7E269A9}"/>
            </c:ext>
          </c:extLst>
        </c:ser>
        <c:ser>
          <c:idx val="1"/>
          <c:order val="1"/>
          <c:tx>
            <c:v>X-страны</c:v>
          </c:tx>
          <c:spPr>
            <a:ln w="38100" cap="rnd">
              <a:solidFill>
                <a:schemeClr val="tx1"/>
              </a:solidFill>
              <a:round/>
            </a:ln>
            <a:effectLst/>
          </c:spPr>
          <c:marker>
            <c:symbol val="none"/>
          </c:marker>
          <c:xVal>
            <c:numRef>
              <c:f>Лист1!$B$7:$BU$7</c:f>
              <c:numCache>
                <c:formatCode>General</c:formatCode>
                <c:ptCount val="72"/>
                <c:pt idx="0">
                  <c:v>1820</c:v>
                </c:pt>
                <c:pt idx="1">
                  <c:v>1850</c:v>
                </c:pt>
                <c:pt idx="2">
                  <c:v>1870</c:v>
                </c:pt>
                <c:pt idx="3">
                  <c:v>1900</c:v>
                </c:pt>
                <c:pt idx="4">
                  <c:v>1913</c:v>
                </c:pt>
                <c:pt idx="5">
                  <c:v>1940</c:v>
                </c:pt>
                <c:pt idx="6">
                  <c:v>1950</c:v>
                </c:pt>
                <c:pt idx="7">
                  <c:v>1951</c:v>
                </c:pt>
                <c:pt idx="8">
                  <c:v>1952</c:v>
                </c:pt>
                <c:pt idx="9">
                  <c:v>1953</c:v>
                </c:pt>
                <c:pt idx="10">
                  <c:v>1954</c:v>
                </c:pt>
                <c:pt idx="11">
                  <c:v>1955</c:v>
                </c:pt>
                <c:pt idx="12">
                  <c:v>1956</c:v>
                </c:pt>
                <c:pt idx="13">
                  <c:v>1957</c:v>
                </c:pt>
                <c:pt idx="14">
                  <c:v>1958</c:v>
                </c:pt>
                <c:pt idx="15">
                  <c:v>1959</c:v>
                </c:pt>
                <c:pt idx="16">
                  <c:v>1960</c:v>
                </c:pt>
                <c:pt idx="17">
                  <c:v>1961</c:v>
                </c:pt>
                <c:pt idx="18">
                  <c:v>1962</c:v>
                </c:pt>
                <c:pt idx="19">
                  <c:v>1963</c:v>
                </c:pt>
                <c:pt idx="20">
                  <c:v>1964</c:v>
                </c:pt>
                <c:pt idx="21">
                  <c:v>1965</c:v>
                </c:pt>
                <c:pt idx="22">
                  <c:v>1966</c:v>
                </c:pt>
                <c:pt idx="23">
                  <c:v>1967</c:v>
                </c:pt>
                <c:pt idx="24">
                  <c:v>1968</c:v>
                </c:pt>
                <c:pt idx="25">
                  <c:v>1969</c:v>
                </c:pt>
                <c:pt idx="26">
                  <c:v>1970</c:v>
                </c:pt>
                <c:pt idx="27">
                  <c:v>1971</c:v>
                </c:pt>
                <c:pt idx="28">
                  <c:v>1972</c:v>
                </c:pt>
                <c:pt idx="29">
                  <c:v>1973</c:v>
                </c:pt>
                <c:pt idx="30">
                  <c:v>1974</c:v>
                </c:pt>
                <c:pt idx="31">
                  <c:v>1975</c:v>
                </c:pt>
                <c:pt idx="32">
                  <c:v>1976</c:v>
                </c:pt>
                <c:pt idx="33">
                  <c:v>1977</c:v>
                </c:pt>
                <c:pt idx="34">
                  <c:v>1978</c:v>
                </c:pt>
                <c:pt idx="35">
                  <c:v>1979</c:v>
                </c:pt>
                <c:pt idx="36">
                  <c:v>1980</c:v>
                </c:pt>
                <c:pt idx="37">
                  <c:v>1981</c:v>
                </c:pt>
                <c:pt idx="38">
                  <c:v>1982</c:v>
                </c:pt>
                <c:pt idx="39">
                  <c:v>1983</c:v>
                </c:pt>
                <c:pt idx="40">
                  <c:v>1984</c:v>
                </c:pt>
                <c:pt idx="41">
                  <c:v>1985</c:v>
                </c:pt>
                <c:pt idx="42">
                  <c:v>1986</c:v>
                </c:pt>
                <c:pt idx="43">
                  <c:v>1987</c:v>
                </c:pt>
                <c:pt idx="44">
                  <c:v>1988</c:v>
                </c:pt>
                <c:pt idx="45">
                  <c:v>1989</c:v>
                </c:pt>
                <c:pt idx="46">
                  <c:v>1990</c:v>
                </c:pt>
                <c:pt idx="47">
                  <c:v>1991</c:v>
                </c:pt>
                <c:pt idx="48">
                  <c:v>1992</c:v>
                </c:pt>
                <c:pt idx="49">
                  <c:v>1993</c:v>
                </c:pt>
                <c:pt idx="50">
                  <c:v>1994</c:v>
                </c:pt>
                <c:pt idx="51">
                  <c:v>1995</c:v>
                </c:pt>
                <c:pt idx="52">
                  <c:v>1996</c:v>
                </c:pt>
                <c:pt idx="53">
                  <c:v>1997</c:v>
                </c:pt>
                <c:pt idx="54">
                  <c:v>1998</c:v>
                </c:pt>
                <c:pt idx="55">
                  <c:v>1999</c:v>
                </c:pt>
                <c:pt idx="56">
                  <c:v>2000</c:v>
                </c:pt>
                <c:pt idx="57">
                  <c:v>2001</c:v>
                </c:pt>
                <c:pt idx="58">
                  <c:v>2002</c:v>
                </c:pt>
                <c:pt idx="59">
                  <c:v>2003</c:v>
                </c:pt>
                <c:pt idx="60">
                  <c:v>2004</c:v>
                </c:pt>
                <c:pt idx="61">
                  <c:v>2005</c:v>
                </c:pt>
                <c:pt idx="62">
                  <c:v>2006</c:v>
                </c:pt>
                <c:pt idx="63">
                  <c:v>2007</c:v>
                </c:pt>
                <c:pt idx="64">
                  <c:v>2008</c:v>
                </c:pt>
                <c:pt idx="65">
                  <c:v>2009</c:v>
                </c:pt>
                <c:pt idx="66">
                  <c:v>2010</c:v>
                </c:pt>
                <c:pt idx="67">
                  <c:v>2011</c:v>
                </c:pt>
                <c:pt idx="68">
                  <c:v>2012</c:v>
                </c:pt>
                <c:pt idx="69">
                  <c:v>2013</c:v>
                </c:pt>
                <c:pt idx="70">
                  <c:v>2014</c:v>
                </c:pt>
                <c:pt idx="71">
                  <c:v>2015</c:v>
                </c:pt>
              </c:numCache>
            </c:numRef>
          </c:xVal>
          <c:yVal>
            <c:numRef>
              <c:f>Лист1!$B$9:$BU$9</c:f>
              <c:numCache>
                <c:formatCode>General</c:formatCode>
                <c:ptCount val="72"/>
                <c:pt idx="0">
                  <c:v>72.149999999999991</c:v>
                </c:pt>
                <c:pt idx="1">
                  <c:v>58.42</c:v>
                </c:pt>
                <c:pt idx="2">
                  <c:v>49.52</c:v>
                </c:pt>
                <c:pt idx="3">
                  <c:v>38.46</c:v>
                </c:pt>
                <c:pt idx="4">
                  <c:v>35.07</c:v>
                </c:pt>
                <c:pt idx="5">
                  <c:v>29.279999999999994</c:v>
                </c:pt>
                <c:pt idx="6">
                  <c:v>29.59</c:v>
                </c:pt>
                <c:pt idx="7">
                  <c:v>29.259999999999994</c:v>
                </c:pt>
                <c:pt idx="8">
                  <c:v>30.05</c:v>
                </c:pt>
                <c:pt idx="9">
                  <c:v>30.130000000000006</c:v>
                </c:pt>
                <c:pt idx="10">
                  <c:v>30.62</c:v>
                </c:pt>
                <c:pt idx="11">
                  <c:v>30.630000000000006</c:v>
                </c:pt>
                <c:pt idx="12">
                  <c:v>31.57</c:v>
                </c:pt>
                <c:pt idx="13">
                  <c:v>31.68</c:v>
                </c:pt>
                <c:pt idx="14">
                  <c:v>33.24</c:v>
                </c:pt>
                <c:pt idx="15">
                  <c:v>32.39</c:v>
                </c:pt>
                <c:pt idx="16">
                  <c:v>32.85</c:v>
                </c:pt>
                <c:pt idx="17">
                  <c:v>32.480000000000004</c:v>
                </c:pt>
                <c:pt idx="18">
                  <c:v>32.130000000000003</c:v>
                </c:pt>
                <c:pt idx="19">
                  <c:v>31.89</c:v>
                </c:pt>
                <c:pt idx="20">
                  <c:v>32.9</c:v>
                </c:pt>
                <c:pt idx="21">
                  <c:v>32.85</c:v>
                </c:pt>
                <c:pt idx="22">
                  <c:v>33.160000000000011</c:v>
                </c:pt>
                <c:pt idx="23">
                  <c:v>33.61</c:v>
                </c:pt>
                <c:pt idx="24">
                  <c:v>33.81</c:v>
                </c:pt>
                <c:pt idx="25">
                  <c:v>34.270000000000003</c:v>
                </c:pt>
                <c:pt idx="26">
                  <c:v>35.730000000000011</c:v>
                </c:pt>
                <c:pt idx="27">
                  <c:v>35.89</c:v>
                </c:pt>
                <c:pt idx="28">
                  <c:v>35.720000000000013</c:v>
                </c:pt>
                <c:pt idx="29">
                  <c:v>36.25</c:v>
                </c:pt>
                <c:pt idx="30">
                  <c:v>36.42</c:v>
                </c:pt>
                <c:pt idx="31">
                  <c:v>37.31</c:v>
                </c:pt>
                <c:pt idx="32">
                  <c:v>37.06</c:v>
                </c:pt>
                <c:pt idx="33">
                  <c:v>37.270000000000003</c:v>
                </c:pt>
                <c:pt idx="34">
                  <c:v>37.520000000000003</c:v>
                </c:pt>
                <c:pt idx="35">
                  <c:v>37.340000000000003</c:v>
                </c:pt>
                <c:pt idx="36">
                  <c:v>37.9</c:v>
                </c:pt>
                <c:pt idx="37">
                  <c:v>38.130000000000003</c:v>
                </c:pt>
                <c:pt idx="38">
                  <c:v>39.1</c:v>
                </c:pt>
                <c:pt idx="39">
                  <c:v>39.33</c:v>
                </c:pt>
                <c:pt idx="40">
                  <c:v>39.340000000000003</c:v>
                </c:pt>
                <c:pt idx="41">
                  <c:v>39.730000000000011</c:v>
                </c:pt>
                <c:pt idx="42">
                  <c:v>40.130000000000003</c:v>
                </c:pt>
                <c:pt idx="43">
                  <c:v>40.520000000000003</c:v>
                </c:pt>
                <c:pt idx="44">
                  <c:v>40.78</c:v>
                </c:pt>
                <c:pt idx="45">
                  <c:v>40.770000000000003</c:v>
                </c:pt>
                <c:pt idx="46">
                  <c:v>40.93</c:v>
                </c:pt>
                <c:pt idx="47">
                  <c:v>41.120000000000012</c:v>
                </c:pt>
                <c:pt idx="48">
                  <c:v>40.65</c:v>
                </c:pt>
                <c:pt idx="49">
                  <c:v>40.85</c:v>
                </c:pt>
                <c:pt idx="50">
                  <c:v>40.660000000000011</c:v>
                </c:pt>
                <c:pt idx="51">
                  <c:v>41.55</c:v>
                </c:pt>
                <c:pt idx="52">
                  <c:v>41.56</c:v>
                </c:pt>
                <c:pt idx="53">
                  <c:v>41.58</c:v>
                </c:pt>
                <c:pt idx="54">
                  <c:v>40.770000000000003</c:v>
                </c:pt>
                <c:pt idx="55">
                  <c:v>40.83</c:v>
                </c:pt>
                <c:pt idx="56">
                  <c:v>41.4</c:v>
                </c:pt>
                <c:pt idx="57">
                  <c:v>42.53</c:v>
                </c:pt>
                <c:pt idx="58">
                  <c:v>43.730000000000011</c:v>
                </c:pt>
                <c:pt idx="59">
                  <c:v>45.46</c:v>
                </c:pt>
                <c:pt idx="60">
                  <c:v>46.37</c:v>
                </c:pt>
                <c:pt idx="61">
                  <c:v>47.4</c:v>
                </c:pt>
                <c:pt idx="62">
                  <c:v>48.53</c:v>
                </c:pt>
                <c:pt idx="63">
                  <c:v>49.31</c:v>
                </c:pt>
                <c:pt idx="64">
                  <c:v>50.53</c:v>
                </c:pt>
                <c:pt idx="65">
                  <c:v>52.46</c:v>
                </c:pt>
                <c:pt idx="66">
                  <c:v>53.95</c:v>
                </c:pt>
                <c:pt idx="67">
                  <c:v>55.14</c:v>
                </c:pt>
                <c:pt idx="68">
                  <c:v>56.2</c:v>
                </c:pt>
                <c:pt idx="69">
                  <c:v>57.33</c:v>
                </c:pt>
                <c:pt idx="70">
                  <c:v>58.15</c:v>
                </c:pt>
                <c:pt idx="71">
                  <c:v>58.84</c:v>
                </c:pt>
              </c:numCache>
            </c:numRef>
          </c:yVal>
          <c:smooth val="0"/>
          <c:extLst>
            <c:ext xmlns:c16="http://schemas.microsoft.com/office/drawing/2014/chart" uri="{C3380CC4-5D6E-409C-BE32-E72D297353CC}">
              <c16:uniqueId val="{00000001-AEBC-4164-AFE3-FB79B7E269A9}"/>
            </c:ext>
          </c:extLst>
        </c:ser>
        <c:dLbls>
          <c:showLegendKey val="0"/>
          <c:showVal val="0"/>
          <c:showCatName val="0"/>
          <c:showSerName val="0"/>
          <c:showPercent val="0"/>
          <c:showBubbleSize val="0"/>
        </c:dLbls>
        <c:axId val="106173952"/>
        <c:axId val="106175488"/>
      </c:scatterChart>
      <c:valAx>
        <c:axId val="10617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06175488"/>
        <c:crosses val="autoZero"/>
        <c:crossBetween val="midCat"/>
        <c:majorUnit val="25"/>
      </c:valAx>
      <c:valAx>
        <c:axId val="106175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06173952"/>
        <c:crosses val="autoZero"/>
        <c:crossBetween val="midCat"/>
      </c:valAx>
      <c:spPr>
        <a:noFill/>
        <a:ln>
          <a:noFill/>
        </a:ln>
        <a:effectLst/>
      </c:spPr>
    </c:plotArea>
    <c:legend>
      <c:legendPos val="b"/>
      <c:overlay val="0"/>
      <c:txPr>
        <a:bodyPr/>
        <a:lstStyle/>
        <a:p>
          <a:pPr>
            <a:defRPr baseline="0"/>
          </a:pPr>
          <a:endParaRPr lang="ru-R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v>Y-страны</c:v>
          </c:tx>
          <c:spPr>
            <a:ln w="38100" cap="rnd">
              <a:solidFill>
                <a:schemeClr val="bg1">
                  <a:lumMod val="65000"/>
                </a:schemeClr>
              </a:solidFill>
              <a:round/>
            </a:ln>
            <a:effectLst/>
          </c:spPr>
          <c:marker>
            <c:symbol val="none"/>
          </c:marker>
          <c:xVal>
            <c:numRef>
              <c:f>Лист1!$B$7:$BU$7</c:f>
              <c:numCache>
                <c:formatCode>General</c:formatCode>
                <c:ptCount val="72"/>
                <c:pt idx="0">
                  <c:v>1820</c:v>
                </c:pt>
                <c:pt idx="1">
                  <c:v>1850</c:v>
                </c:pt>
                <c:pt idx="2">
                  <c:v>1870</c:v>
                </c:pt>
                <c:pt idx="3">
                  <c:v>1900</c:v>
                </c:pt>
                <c:pt idx="4">
                  <c:v>1913</c:v>
                </c:pt>
                <c:pt idx="5">
                  <c:v>1940</c:v>
                </c:pt>
                <c:pt idx="6">
                  <c:v>1950</c:v>
                </c:pt>
                <c:pt idx="7">
                  <c:v>1951</c:v>
                </c:pt>
                <c:pt idx="8">
                  <c:v>1952</c:v>
                </c:pt>
                <c:pt idx="9">
                  <c:v>1953</c:v>
                </c:pt>
                <c:pt idx="10">
                  <c:v>1954</c:v>
                </c:pt>
                <c:pt idx="11">
                  <c:v>1955</c:v>
                </c:pt>
                <c:pt idx="12">
                  <c:v>1956</c:v>
                </c:pt>
                <c:pt idx="13">
                  <c:v>1957</c:v>
                </c:pt>
                <c:pt idx="14">
                  <c:v>1958</c:v>
                </c:pt>
                <c:pt idx="15">
                  <c:v>1959</c:v>
                </c:pt>
                <c:pt idx="16">
                  <c:v>1960</c:v>
                </c:pt>
                <c:pt idx="17">
                  <c:v>1961</c:v>
                </c:pt>
                <c:pt idx="18">
                  <c:v>1962</c:v>
                </c:pt>
                <c:pt idx="19">
                  <c:v>1963</c:v>
                </c:pt>
                <c:pt idx="20">
                  <c:v>1964</c:v>
                </c:pt>
                <c:pt idx="21">
                  <c:v>1965</c:v>
                </c:pt>
                <c:pt idx="22">
                  <c:v>1966</c:v>
                </c:pt>
                <c:pt idx="23">
                  <c:v>1967</c:v>
                </c:pt>
                <c:pt idx="24">
                  <c:v>1968</c:v>
                </c:pt>
                <c:pt idx="25">
                  <c:v>1969</c:v>
                </c:pt>
                <c:pt idx="26">
                  <c:v>1970</c:v>
                </c:pt>
                <c:pt idx="27">
                  <c:v>1971</c:v>
                </c:pt>
                <c:pt idx="28">
                  <c:v>1972</c:v>
                </c:pt>
                <c:pt idx="29">
                  <c:v>1973</c:v>
                </c:pt>
                <c:pt idx="30">
                  <c:v>1974</c:v>
                </c:pt>
                <c:pt idx="31">
                  <c:v>1975</c:v>
                </c:pt>
                <c:pt idx="32">
                  <c:v>1976</c:v>
                </c:pt>
                <c:pt idx="33">
                  <c:v>1977</c:v>
                </c:pt>
                <c:pt idx="34">
                  <c:v>1978</c:v>
                </c:pt>
                <c:pt idx="35">
                  <c:v>1979</c:v>
                </c:pt>
                <c:pt idx="36">
                  <c:v>1980</c:v>
                </c:pt>
                <c:pt idx="37">
                  <c:v>1981</c:v>
                </c:pt>
                <c:pt idx="38">
                  <c:v>1982</c:v>
                </c:pt>
                <c:pt idx="39">
                  <c:v>1983</c:v>
                </c:pt>
                <c:pt idx="40">
                  <c:v>1984</c:v>
                </c:pt>
                <c:pt idx="41">
                  <c:v>1985</c:v>
                </c:pt>
                <c:pt idx="42">
                  <c:v>1986</c:v>
                </c:pt>
                <c:pt idx="43">
                  <c:v>1987</c:v>
                </c:pt>
                <c:pt idx="44">
                  <c:v>1988</c:v>
                </c:pt>
                <c:pt idx="45">
                  <c:v>1989</c:v>
                </c:pt>
                <c:pt idx="46">
                  <c:v>1990</c:v>
                </c:pt>
                <c:pt idx="47">
                  <c:v>1991</c:v>
                </c:pt>
                <c:pt idx="48">
                  <c:v>1992</c:v>
                </c:pt>
                <c:pt idx="49">
                  <c:v>1993</c:v>
                </c:pt>
                <c:pt idx="50">
                  <c:v>1994</c:v>
                </c:pt>
                <c:pt idx="51">
                  <c:v>1995</c:v>
                </c:pt>
                <c:pt idx="52">
                  <c:v>1996</c:v>
                </c:pt>
                <c:pt idx="53">
                  <c:v>1997</c:v>
                </c:pt>
                <c:pt idx="54">
                  <c:v>1998</c:v>
                </c:pt>
                <c:pt idx="55">
                  <c:v>1999</c:v>
                </c:pt>
                <c:pt idx="56">
                  <c:v>2000</c:v>
                </c:pt>
                <c:pt idx="57">
                  <c:v>2001</c:v>
                </c:pt>
                <c:pt idx="58">
                  <c:v>2002</c:v>
                </c:pt>
                <c:pt idx="59">
                  <c:v>2003</c:v>
                </c:pt>
                <c:pt idx="60">
                  <c:v>2004</c:v>
                </c:pt>
                <c:pt idx="61">
                  <c:v>2005</c:v>
                </c:pt>
                <c:pt idx="62">
                  <c:v>2006</c:v>
                </c:pt>
                <c:pt idx="63">
                  <c:v>2007</c:v>
                </c:pt>
                <c:pt idx="64">
                  <c:v>2008</c:v>
                </c:pt>
                <c:pt idx="65">
                  <c:v>2009</c:v>
                </c:pt>
                <c:pt idx="66">
                  <c:v>2010</c:v>
                </c:pt>
                <c:pt idx="67">
                  <c:v>2011</c:v>
                </c:pt>
                <c:pt idx="68">
                  <c:v>2012</c:v>
                </c:pt>
                <c:pt idx="69">
                  <c:v>2013</c:v>
                </c:pt>
                <c:pt idx="70">
                  <c:v>2014</c:v>
                </c:pt>
                <c:pt idx="71">
                  <c:v>2015</c:v>
                </c:pt>
              </c:numCache>
            </c:numRef>
          </c:xVal>
          <c:yVal>
            <c:numRef>
              <c:f>Лист1!$B$8:$BU$8</c:f>
              <c:numCache>
                <c:formatCode>General</c:formatCode>
                <c:ptCount val="72"/>
                <c:pt idx="0">
                  <c:v>27.85</c:v>
                </c:pt>
                <c:pt idx="1">
                  <c:v>41.58</c:v>
                </c:pt>
                <c:pt idx="2">
                  <c:v>50.48</c:v>
                </c:pt>
                <c:pt idx="3">
                  <c:v>61.54</c:v>
                </c:pt>
                <c:pt idx="4">
                  <c:v>64.930000000000007</c:v>
                </c:pt>
                <c:pt idx="5">
                  <c:v>70.72</c:v>
                </c:pt>
                <c:pt idx="6">
                  <c:v>70.410000000000025</c:v>
                </c:pt>
                <c:pt idx="7">
                  <c:v>70.739999999999995</c:v>
                </c:pt>
                <c:pt idx="8">
                  <c:v>69.95</c:v>
                </c:pt>
                <c:pt idx="9">
                  <c:v>69.86999999999999</c:v>
                </c:pt>
                <c:pt idx="10">
                  <c:v>69.38</c:v>
                </c:pt>
                <c:pt idx="11">
                  <c:v>69.36999999999999</c:v>
                </c:pt>
                <c:pt idx="12">
                  <c:v>68.430000000000007</c:v>
                </c:pt>
                <c:pt idx="13">
                  <c:v>68.319999999999993</c:v>
                </c:pt>
                <c:pt idx="14">
                  <c:v>66.760000000000005</c:v>
                </c:pt>
                <c:pt idx="15">
                  <c:v>67.61</c:v>
                </c:pt>
                <c:pt idx="16">
                  <c:v>67.149999999999991</c:v>
                </c:pt>
                <c:pt idx="17">
                  <c:v>67.52</c:v>
                </c:pt>
                <c:pt idx="18">
                  <c:v>67.86999999999999</c:v>
                </c:pt>
                <c:pt idx="19">
                  <c:v>68.11</c:v>
                </c:pt>
                <c:pt idx="20">
                  <c:v>67.099999999999994</c:v>
                </c:pt>
                <c:pt idx="21">
                  <c:v>67.149999999999991</c:v>
                </c:pt>
                <c:pt idx="22">
                  <c:v>66.84</c:v>
                </c:pt>
                <c:pt idx="23">
                  <c:v>66.39</c:v>
                </c:pt>
                <c:pt idx="24">
                  <c:v>66.19</c:v>
                </c:pt>
                <c:pt idx="25">
                  <c:v>65.73</c:v>
                </c:pt>
                <c:pt idx="26">
                  <c:v>64.27</c:v>
                </c:pt>
                <c:pt idx="27">
                  <c:v>64.11</c:v>
                </c:pt>
                <c:pt idx="28">
                  <c:v>64.28</c:v>
                </c:pt>
                <c:pt idx="29">
                  <c:v>63.75</c:v>
                </c:pt>
                <c:pt idx="30">
                  <c:v>63.58</c:v>
                </c:pt>
                <c:pt idx="31">
                  <c:v>62.690000000000012</c:v>
                </c:pt>
                <c:pt idx="32">
                  <c:v>62.94</c:v>
                </c:pt>
                <c:pt idx="33">
                  <c:v>62.730000000000011</c:v>
                </c:pt>
                <c:pt idx="34">
                  <c:v>62.48</c:v>
                </c:pt>
                <c:pt idx="35">
                  <c:v>62.660000000000011</c:v>
                </c:pt>
                <c:pt idx="36">
                  <c:v>62.1</c:v>
                </c:pt>
                <c:pt idx="37">
                  <c:v>61.87</c:v>
                </c:pt>
                <c:pt idx="38">
                  <c:v>60.9</c:v>
                </c:pt>
                <c:pt idx="39">
                  <c:v>60.67</c:v>
                </c:pt>
                <c:pt idx="40">
                  <c:v>60.660000000000011</c:v>
                </c:pt>
                <c:pt idx="41">
                  <c:v>60.27</c:v>
                </c:pt>
                <c:pt idx="42">
                  <c:v>59.87</c:v>
                </c:pt>
                <c:pt idx="43">
                  <c:v>59.48</c:v>
                </c:pt>
                <c:pt idx="44">
                  <c:v>59.220000000000013</c:v>
                </c:pt>
                <c:pt idx="45">
                  <c:v>59.230000000000011</c:v>
                </c:pt>
                <c:pt idx="46">
                  <c:v>59.07</c:v>
                </c:pt>
                <c:pt idx="47">
                  <c:v>58.88</c:v>
                </c:pt>
                <c:pt idx="48">
                  <c:v>59.35</c:v>
                </c:pt>
                <c:pt idx="49">
                  <c:v>59.15</c:v>
                </c:pt>
                <c:pt idx="50">
                  <c:v>59.34</c:v>
                </c:pt>
                <c:pt idx="51">
                  <c:v>58.45</c:v>
                </c:pt>
                <c:pt idx="52">
                  <c:v>58.44</c:v>
                </c:pt>
                <c:pt idx="53">
                  <c:v>58.42</c:v>
                </c:pt>
                <c:pt idx="54">
                  <c:v>59.230000000000011</c:v>
                </c:pt>
                <c:pt idx="55">
                  <c:v>59.17</c:v>
                </c:pt>
                <c:pt idx="56">
                  <c:v>58.6</c:v>
                </c:pt>
                <c:pt idx="57">
                  <c:v>57.47</c:v>
                </c:pt>
                <c:pt idx="58">
                  <c:v>56.27</c:v>
                </c:pt>
                <c:pt idx="59">
                  <c:v>54.54</c:v>
                </c:pt>
                <c:pt idx="60">
                  <c:v>53.63</c:v>
                </c:pt>
                <c:pt idx="61">
                  <c:v>52.6</c:v>
                </c:pt>
                <c:pt idx="62">
                  <c:v>51.47</c:v>
                </c:pt>
                <c:pt idx="63">
                  <c:v>50.690000000000012</c:v>
                </c:pt>
                <c:pt idx="64">
                  <c:v>49.47</c:v>
                </c:pt>
                <c:pt idx="65">
                  <c:v>47.54</c:v>
                </c:pt>
                <c:pt idx="66">
                  <c:v>46.05</c:v>
                </c:pt>
                <c:pt idx="67">
                  <c:v>44.86</c:v>
                </c:pt>
                <c:pt idx="68">
                  <c:v>43.8</c:v>
                </c:pt>
                <c:pt idx="69">
                  <c:v>42.67</c:v>
                </c:pt>
                <c:pt idx="70">
                  <c:v>41.85</c:v>
                </c:pt>
                <c:pt idx="71">
                  <c:v>41.160000000000011</c:v>
                </c:pt>
              </c:numCache>
            </c:numRef>
          </c:yVal>
          <c:smooth val="0"/>
          <c:extLst>
            <c:ext xmlns:c16="http://schemas.microsoft.com/office/drawing/2014/chart" uri="{C3380CC4-5D6E-409C-BE32-E72D297353CC}">
              <c16:uniqueId val="{00000000-AEBC-4164-AFE3-FB79B7E269A9}"/>
            </c:ext>
          </c:extLst>
        </c:ser>
        <c:ser>
          <c:idx val="1"/>
          <c:order val="1"/>
          <c:tx>
            <c:v>X-страны</c:v>
          </c:tx>
          <c:spPr>
            <a:ln w="38100" cap="rnd">
              <a:solidFill>
                <a:schemeClr val="tx1"/>
              </a:solidFill>
              <a:round/>
            </a:ln>
            <a:effectLst/>
          </c:spPr>
          <c:marker>
            <c:symbol val="none"/>
          </c:marker>
          <c:xVal>
            <c:numRef>
              <c:f>Лист1!$B$7:$BU$7</c:f>
              <c:numCache>
                <c:formatCode>General</c:formatCode>
                <c:ptCount val="72"/>
                <c:pt idx="0">
                  <c:v>1820</c:v>
                </c:pt>
                <c:pt idx="1">
                  <c:v>1850</c:v>
                </c:pt>
                <c:pt idx="2">
                  <c:v>1870</c:v>
                </c:pt>
                <c:pt idx="3">
                  <c:v>1900</c:v>
                </c:pt>
                <c:pt idx="4">
                  <c:v>1913</c:v>
                </c:pt>
                <c:pt idx="5">
                  <c:v>1940</c:v>
                </c:pt>
                <c:pt idx="6">
                  <c:v>1950</c:v>
                </c:pt>
                <c:pt idx="7">
                  <c:v>1951</c:v>
                </c:pt>
                <c:pt idx="8">
                  <c:v>1952</c:v>
                </c:pt>
                <c:pt idx="9">
                  <c:v>1953</c:v>
                </c:pt>
                <c:pt idx="10">
                  <c:v>1954</c:v>
                </c:pt>
                <c:pt idx="11">
                  <c:v>1955</c:v>
                </c:pt>
                <c:pt idx="12">
                  <c:v>1956</c:v>
                </c:pt>
                <c:pt idx="13">
                  <c:v>1957</c:v>
                </c:pt>
                <c:pt idx="14">
                  <c:v>1958</c:v>
                </c:pt>
                <c:pt idx="15">
                  <c:v>1959</c:v>
                </c:pt>
                <c:pt idx="16">
                  <c:v>1960</c:v>
                </c:pt>
                <c:pt idx="17">
                  <c:v>1961</c:v>
                </c:pt>
                <c:pt idx="18">
                  <c:v>1962</c:v>
                </c:pt>
                <c:pt idx="19">
                  <c:v>1963</c:v>
                </c:pt>
                <c:pt idx="20">
                  <c:v>1964</c:v>
                </c:pt>
                <c:pt idx="21">
                  <c:v>1965</c:v>
                </c:pt>
                <c:pt idx="22">
                  <c:v>1966</c:v>
                </c:pt>
                <c:pt idx="23">
                  <c:v>1967</c:v>
                </c:pt>
                <c:pt idx="24">
                  <c:v>1968</c:v>
                </c:pt>
                <c:pt idx="25">
                  <c:v>1969</c:v>
                </c:pt>
                <c:pt idx="26">
                  <c:v>1970</c:v>
                </c:pt>
                <c:pt idx="27">
                  <c:v>1971</c:v>
                </c:pt>
                <c:pt idx="28">
                  <c:v>1972</c:v>
                </c:pt>
                <c:pt idx="29">
                  <c:v>1973</c:v>
                </c:pt>
                <c:pt idx="30">
                  <c:v>1974</c:v>
                </c:pt>
                <c:pt idx="31">
                  <c:v>1975</c:v>
                </c:pt>
                <c:pt idx="32">
                  <c:v>1976</c:v>
                </c:pt>
                <c:pt idx="33">
                  <c:v>1977</c:v>
                </c:pt>
                <c:pt idx="34">
                  <c:v>1978</c:v>
                </c:pt>
                <c:pt idx="35">
                  <c:v>1979</c:v>
                </c:pt>
                <c:pt idx="36">
                  <c:v>1980</c:v>
                </c:pt>
                <c:pt idx="37">
                  <c:v>1981</c:v>
                </c:pt>
                <c:pt idx="38">
                  <c:v>1982</c:v>
                </c:pt>
                <c:pt idx="39">
                  <c:v>1983</c:v>
                </c:pt>
                <c:pt idx="40">
                  <c:v>1984</c:v>
                </c:pt>
                <c:pt idx="41">
                  <c:v>1985</c:v>
                </c:pt>
                <c:pt idx="42">
                  <c:v>1986</c:v>
                </c:pt>
                <c:pt idx="43">
                  <c:v>1987</c:v>
                </c:pt>
                <c:pt idx="44">
                  <c:v>1988</c:v>
                </c:pt>
                <c:pt idx="45">
                  <c:v>1989</c:v>
                </c:pt>
                <c:pt idx="46">
                  <c:v>1990</c:v>
                </c:pt>
                <c:pt idx="47">
                  <c:v>1991</c:v>
                </c:pt>
                <c:pt idx="48">
                  <c:v>1992</c:v>
                </c:pt>
                <c:pt idx="49">
                  <c:v>1993</c:v>
                </c:pt>
                <c:pt idx="50">
                  <c:v>1994</c:v>
                </c:pt>
                <c:pt idx="51">
                  <c:v>1995</c:v>
                </c:pt>
                <c:pt idx="52">
                  <c:v>1996</c:v>
                </c:pt>
                <c:pt idx="53">
                  <c:v>1997</c:v>
                </c:pt>
                <c:pt idx="54">
                  <c:v>1998</c:v>
                </c:pt>
                <c:pt idx="55">
                  <c:v>1999</c:v>
                </c:pt>
                <c:pt idx="56">
                  <c:v>2000</c:v>
                </c:pt>
                <c:pt idx="57">
                  <c:v>2001</c:v>
                </c:pt>
                <c:pt idx="58">
                  <c:v>2002</c:v>
                </c:pt>
                <c:pt idx="59">
                  <c:v>2003</c:v>
                </c:pt>
                <c:pt idx="60">
                  <c:v>2004</c:v>
                </c:pt>
                <c:pt idx="61">
                  <c:v>2005</c:v>
                </c:pt>
                <c:pt idx="62">
                  <c:v>2006</c:v>
                </c:pt>
                <c:pt idx="63">
                  <c:v>2007</c:v>
                </c:pt>
                <c:pt idx="64">
                  <c:v>2008</c:v>
                </c:pt>
                <c:pt idx="65">
                  <c:v>2009</c:v>
                </c:pt>
                <c:pt idx="66">
                  <c:v>2010</c:v>
                </c:pt>
                <c:pt idx="67">
                  <c:v>2011</c:v>
                </c:pt>
                <c:pt idx="68">
                  <c:v>2012</c:v>
                </c:pt>
                <c:pt idx="69">
                  <c:v>2013</c:v>
                </c:pt>
                <c:pt idx="70">
                  <c:v>2014</c:v>
                </c:pt>
                <c:pt idx="71">
                  <c:v>2015</c:v>
                </c:pt>
              </c:numCache>
            </c:numRef>
          </c:xVal>
          <c:yVal>
            <c:numRef>
              <c:f>Лист1!$B$9:$BU$9</c:f>
              <c:numCache>
                <c:formatCode>General</c:formatCode>
                <c:ptCount val="72"/>
                <c:pt idx="0">
                  <c:v>72.149999999999991</c:v>
                </c:pt>
                <c:pt idx="1">
                  <c:v>58.42</c:v>
                </c:pt>
                <c:pt idx="2">
                  <c:v>49.52</c:v>
                </c:pt>
                <c:pt idx="3">
                  <c:v>38.46</c:v>
                </c:pt>
                <c:pt idx="4">
                  <c:v>35.07</c:v>
                </c:pt>
                <c:pt idx="5">
                  <c:v>29.279999999999994</c:v>
                </c:pt>
                <c:pt idx="6">
                  <c:v>29.59</c:v>
                </c:pt>
                <c:pt idx="7">
                  <c:v>29.259999999999994</c:v>
                </c:pt>
                <c:pt idx="8">
                  <c:v>30.05</c:v>
                </c:pt>
                <c:pt idx="9">
                  <c:v>30.130000000000006</c:v>
                </c:pt>
                <c:pt idx="10">
                  <c:v>30.62</c:v>
                </c:pt>
                <c:pt idx="11">
                  <c:v>30.630000000000006</c:v>
                </c:pt>
                <c:pt idx="12">
                  <c:v>31.57</c:v>
                </c:pt>
                <c:pt idx="13">
                  <c:v>31.68</c:v>
                </c:pt>
                <c:pt idx="14">
                  <c:v>33.24</c:v>
                </c:pt>
                <c:pt idx="15">
                  <c:v>32.39</c:v>
                </c:pt>
                <c:pt idx="16">
                  <c:v>32.85</c:v>
                </c:pt>
                <c:pt idx="17">
                  <c:v>32.480000000000004</c:v>
                </c:pt>
                <c:pt idx="18">
                  <c:v>32.130000000000003</c:v>
                </c:pt>
                <c:pt idx="19">
                  <c:v>31.89</c:v>
                </c:pt>
                <c:pt idx="20">
                  <c:v>32.9</c:v>
                </c:pt>
                <c:pt idx="21">
                  <c:v>32.85</c:v>
                </c:pt>
                <c:pt idx="22">
                  <c:v>33.160000000000011</c:v>
                </c:pt>
                <c:pt idx="23">
                  <c:v>33.61</c:v>
                </c:pt>
                <c:pt idx="24">
                  <c:v>33.81</c:v>
                </c:pt>
                <c:pt idx="25">
                  <c:v>34.270000000000003</c:v>
                </c:pt>
                <c:pt idx="26">
                  <c:v>35.730000000000011</c:v>
                </c:pt>
                <c:pt idx="27">
                  <c:v>35.89</c:v>
                </c:pt>
                <c:pt idx="28">
                  <c:v>35.720000000000013</c:v>
                </c:pt>
                <c:pt idx="29">
                  <c:v>36.25</c:v>
                </c:pt>
                <c:pt idx="30">
                  <c:v>36.42</c:v>
                </c:pt>
                <c:pt idx="31">
                  <c:v>37.31</c:v>
                </c:pt>
                <c:pt idx="32">
                  <c:v>37.06</c:v>
                </c:pt>
                <c:pt idx="33">
                  <c:v>37.270000000000003</c:v>
                </c:pt>
                <c:pt idx="34">
                  <c:v>37.520000000000003</c:v>
                </c:pt>
                <c:pt idx="35">
                  <c:v>37.340000000000003</c:v>
                </c:pt>
                <c:pt idx="36">
                  <c:v>37.9</c:v>
                </c:pt>
                <c:pt idx="37">
                  <c:v>38.130000000000003</c:v>
                </c:pt>
                <c:pt idx="38">
                  <c:v>39.1</c:v>
                </c:pt>
                <c:pt idx="39">
                  <c:v>39.33</c:v>
                </c:pt>
                <c:pt idx="40">
                  <c:v>39.340000000000003</c:v>
                </c:pt>
                <c:pt idx="41">
                  <c:v>39.730000000000011</c:v>
                </c:pt>
                <c:pt idx="42">
                  <c:v>40.130000000000003</c:v>
                </c:pt>
                <c:pt idx="43">
                  <c:v>40.520000000000003</c:v>
                </c:pt>
                <c:pt idx="44">
                  <c:v>40.78</c:v>
                </c:pt>
                <c:pt idx="45">
                  <c:v>40.770000000000003</c:v>
                </c:pt>
                <c:pt idx="46">
                  <c:v>40.93</c:v>
                </c:pt>
                <c:pt idx="47">
                  <c:v>41.120000000000012</c:v>
                </c:pt>
                <c:pt idx="48">
                  <c:v>40.65</c:v>
                </c:pt>
                <c:pt idx="49">
                  <c:v>40.85</c:v>
                </c:pt>
                <c:pt idx="50">
                  <c:v>40.660000000000011</c:v>
                </c:pt>
                <c:pt idx="51">
                  <c:v>41.55</c:v>
                </c:pt>
                <c:pt idx="52">
                  <c:v>41.56</c:v>
                </c:pt>
                <c:pt idx="53">
                  <c:v>41.58</c:v>
                </c:pt>
                <c:pt idx="54">
                  <c:v>40.770000000000003</c:v>
                </c:pt>
                <c:pt idx="55">
                  <c:v>40.83</c:v>
                </c:pt>
                <c:pt idx="56">
                  <c:v>41.4</c:v>
                </c:pt>
                <c:pt idx="57">
                  <c:v>42.53</c:v>
                </c:pt>
                <c:pt idx="58">
                  <c:v>43.730000000000011</c:v>
                </c:pt>
                <c:pt idx="59">
                  <c:v>45.46</c:v>
                </c:pt>
                <c:pt idx="60">
                  <c:v>46.37</c:v>
                </c:pt>
                <c:pt idx="61">
                  <c:v>47.4</c:v>
                </c:pt>
                <c:pt idx="62">
                  <c:v>48.53</c:v>
                </c:pt>
                <c:pt idx="63">
                  <c:v>49.31</c:v>
                </c:pt>
                <c:pt idx="64">
                  <c:v>50.53</c:v>
                </c:pt>
                <c:pt idx="65">
                  <c:v>52.46</c:v>
                </c:pt>
                <c:pt idx="66">
                  <c:v>53.95</c:v>
                </c:pt>
                <c:pt idx="67">
                  <c:v>55.14</c:v>
                </c:pt>
                <c:pt idx="68">
                  <c:v>56.2</c:v>
                </c:pt>
                <c:pt idx="69">
                  <c:v>57.33</c:v>
                </c:pt>
                <c:pt idx="70">
                  <c:v>58.15</c:v>
                </c:pt>
                <c:pt idx="71">
                  <c:v>58.84</c:v>
                </c:pt>
              </c:numCache>
            </c:numRef>
          </c:yVal>
          <c:smooth val="0"/>
          <c:extLst>
            <c:ext xmlns:c16="http://schemas.microsoft.com/office/drawing/2014/chart" uri="{C3380CC4-5D6E-409C-BE32-E72D297353CC}">
              <c16:uniqueId val="{00000001-AEBC-4164-AFE3-FB79B7E269A9}"/>
            </c:ext>
          </c:extLst>
        </c:ser>
        <c:dLbls>
          <c:showLegendKey val="0"/>
          <c:showVal val="0"/>
          <c:showCatName val="0"/>
          <c:showSerName val="0"/>
          <c:showPercent val="0"/>
          <c:showBubbleSize val="0"/>
        </c:dLbls>
        <c:axId val="106173952"/>
        <c:axId val="106175488"/>
      </c:scatterChart>
      <c:valAx>
        <c:axId val="10617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06175488"/>
        <c:crosses val="autoZero"/>
        <c:crossBetween val="midCat"/>
        <c:majorUnit val="25"/>
      </c:valAx>
      <c:valAx>
        <c:axId val="106175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06173952"/>
        <c:crosses val="autoZero"/>
        <c:crossBetween val="midCat"/>
      </c:valAx>
      <c:spPr>
        <a:noFill/>
        <a:ln>
          <a:noFill/>
        </a:ln>
        <a:effectLst/>
      </c:spPr>
    </c:plotArea>
    <c:legend>
      <c:legendPos val="b"/>
      <c:overlay val="0"/>
      <c:txPr>
        <a:bodyPr/>
        <a:lstStyle/>
        <a:p>
          <a:pPr>
            <a:defRPr baseline="0"/>
          </a:pPr>
          <a:endParaRPr lang="ru-R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FA3D3-0B8C-44F2-B723-3A394BFDA8CB}" type="datetimeFigureOut">
              <a:rPr lang="ru-RU" smtClean="0"/>
              <a:t>12.09.2019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492E9-B0F1-4115-A64D-234B43B4D05D}" type="slidenum">
              <a:rPr lang="ru-RU" smtClean="0"/>
              <a:t>‹#›</a:t>
            </a:fld>
            <a:endParaRPr lang="ru-RU"/>
          </a:p>
        </p:txBody>
      </p:sp>
    </p:spTree>
    <p:extLst>
      <p:ext uri="{BB962C8B-B14F-4D97-AF65-F5344CB8AC3E}">
        <p14:creationId xmlns:p14="http://schemas.microsoft.com/office/powerpoint/2010/main" val="2883571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B9492E9-B0F1-4115-A64D-234B43B4D05D}" type="slidenum">
              <a:rPr lang="ru-RU" smtClean="0"/>
              <a:t>1</a:t>
            </a:fld>
            <a:endParaRPr lang="ru-RU"/>
          </a:p>
        </p:txBody>
      </p:sp>
    </p:spTree>
    <p:extLst>
      <p:ext uri="{BB962C8B-B14F-4D97-AF65-F5344CB8AC3E}">
        <p14:creationId xmlns:p14="http://schemas.microsoft.com/office/powerpoint/2010/main" val="840539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B9492E9-B0F1-4115-A64D-234B43B4D05D}" type="slidenum">
              <a:rPr lang="ru-RU" smtClean="0"/>
              <a:t>29</a:t>
            </a:fld>
            <a:endParaRPr lang="ru-RU"/>
          </a:p>
        </p:txBody>
      </p:sp>
    </p:spTree>
    <p:extLst>
      <p:ext uri="{BB962C8B-B14F-4D97-AF65-F5344CB8AC3E}">
        <p14:creationId xmlns:p14="http://schemas.microsoft.com/office/powerpoint/2010/main" val="1566865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B9492E9-B0F1-4115-A64D-234B43B4D05D}" type="slidenum">
              <a:rPr lang="ru-RU" smtClean="0"/>
              <a:t>2</a:t>
            </a:fld>
            <a:endParaRPr lang="ru-RU"/>
          </a:p>
        </p:txBody>
      </p:sp>
    </p:spTree>
    <p:extLst>
      <p:ext uri="{BB962C8B-B14F-4D97-AF65-F5344CB8AC3E}">
        <p14:creationId xmlns:p14="http://schemas.microsoft.com/office/powerpoint/2010/main" val="789567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It motivated me to prepare the paper with the following structure:</a:t>
            </a:r>
            <a:endParaRPr lang="ru-RU" dirty="0"/>
          </a:p>
        </p:txBody>
      </p:sp>
      <p:sp>
        <p:nvSpPr>
          <p:cNvPr id="4" name="Номер слайда 3"/>
          <p:cNvSpPr>
            <a:spLocks noGrp="1"/>
          </p:cNvSpPr>
          <p:nvPr>
            <p:ph type="sldNum" sz="quarter" idx="10"/>
          </p:nvPr>
        </p:nvSpPr>
        <p:spPr/>
        <p:txBody>
          <a:bodyPr/>
          <a:lstStyle/>
          <a:p>
            <a:fld id="{7B9492E9-B0F1-4115-A64D-234B43B4D05D}" type="slidenum">
              <a:rPr lang="ru-RU" smtClean="0"/>
              <a:t>3</a:t>
            </a:fld>
            <a:endParaRPr lang="ru-RU"/>
          </a:p>
        </p:txBody>
      </p:sp>
    </p:spTree>
    <p:extLst>
      <p:ext uri="{BB962C8B-B14F-4D97-AF65-F5344CB8AC3E}">
        <p14:creationId xmlns:p14="http://schemas.microsoft.com/office/powerpoint/2010/main" val="4286116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B9492E9-B0F1-4115-A64D-234B43B4D05D}" type="slidenum">
              <a:rPr lang="ru-RU" smtClean="0"/>
              <a:t>4</a:t>
            </a:fld>
            <a:endParaRPr lang="ru-RU"/>
          </a:p>
        </p:txBody>
      </p:sp>
    </p:spTree>
    <p:extLst>
      <p:ext uri="{BB962C8B-B14F-4D97-AF65-F5344CB8AC3E}">
        <p14:creationId xmlns:p14="http://schemas.microsoft.com/office/powerpoint/2010/main" val="365673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B9492E9-B0F1-4115-A64D-234B43B4D05D}" type="slidenum">
              <a:rPr lang="ru-RU" smtClean="0"/>
              <a:t>7</a:t>
            </a:fld>
            <a:endParaRPr lang="ru-RU"/>
          </a:p>
        </p:txBody>
      </p:sp>
    </p:spTree>
    <p:extLst>
      <p:ext uri="{BB962C8B-B14F-4D97-AF65-F5344CB8AC3E}">
        <p14:creationId xmlns:p14="http://schemas.microsoft.com/office/powerpoint/2010/main" val="3277792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B9492E9-B0F1-4115-A64D-234B43B4D05D}" type="slidenum">
              <a:rPr lang="ru-RU" smtClean="0"/>
              <a:t>8</a:t>
            </a:fld>
            <a:endParaRPr lang="ru-RU"/>
          </a:p>
        </p:txBody>
      </p:sp>
    </p:spTree>
    <p:extLst>
      <p:ext uri="{BB962C8B-B14F-4D97-AF65-F5344CB8AC3E}">
        <p14:creationId xmlns:p14="http://schemas.microsoft.com/office/powerpoint/2010/main" val="871055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0362948F-8789-4930-A3F8-B7C58BBF21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CC11E7-675A-4A3F-88AA-71C7407748E2}" type="slidenum">
              <a:rPr lang="ru-RU" altLang="ru-RU"/>
              <a:pPr eaLnBrk="1" hangingPunct="1"/>
              <a:t>21</a:t>
            </a:fld>
            <a:endParaRPr lang="ru-RU" altLang="ru-RU"/>
          </a:p>
        </p:txBody>
      </p:sp>
      <p:sp>
        <p:nvSpPr>
          <p:cNvPr id="50179" name="Rectangle 2">
            <a:extLst>
              <a:ext uri="{FF2B5EF4-FFF2-40B4-BE49-F238E27FC236}">
                <a16:creationId xmlns:a16="http://schemas.microsoft.com/office/drawing/2014/main" id="{CD1E6BC1-3621-4308-AE68-AEAFB3D09C49}"/>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A859F09A-068C-48FF-BF25-BD054A2C58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ru-RU">
                <a:latin typeface="Arial" panose="020B0604020202020204" pitchFamily="34" charset="0"/>
                <a:cs typeface="Arial" panose="020B0604020202020204" pitchFamily="34" charset="0"/>
              </a:rPr>
              <a:t>So, the X-matrix  (on the left side) is formed by the following basic institutions:</a:t>
            </a:r>
          </a:p>
          <a:p>
            <a:pPr eaLnBrk="1" hangingPunct="1"/>
            <a:r>
              <a:rPr lang="en-US" altLang="ru-RU">
                <a:latin typeface="Arial" panose="020B0604020202020204" pitchFamily="34" charset="0"/>
                <a:cs typeface="Arial" panose="020B0604020202020204" pitchFamily="34" charset="0"/>
              </a:rPr>
              <a:t>in the economic sphere these are </a:t>
            </a:r>
            <a:r>
              <a:rPr lang="en-US" altLang="ru-RU" i="1">
                <a:latin typeface="Arial" panose="020B0604020202020204" pitchFamily="34" charset="0"/>
                <a:cs typeface="Arial" panose="020B0604020202020204" pitchFamily="34" charset="0"/>
              </a:rPr>
              <a:t>redistributive economy institutions </a:t>
            </a:r>
            <a:r>
              <a:rPr lang="en-US" altLang="ru-RU">
                <a:latin typeface="Arial" panose="020B0604020202020204" pitchFamily="34" charset="0"/>
                <a:cs typeface="Arial" panose="020B0604020202020204" pitchFamily="34" charset="0"/>
              </a:rPr>
              <a:t>(Karl Polanyi introduced this term).</a:t>
            </a:r>
            <a:r>
              <a:rPr lang="en-US" altLang="ru-RU" i="1">
                <a:latin typeface="Arial" panose="020B0604020202020204" pitchFamily="34" charset="0"/>
                <a:cs typeface="Arial" panose="020B0604020202020204" pitchFamily="34" charset="0"/>
              </a:rPr>
              <a:t> </a:t>
            </a:r>
            <a:r>
              <a:rPr lang="en-US" altLang="ru-RU">
                <a:latin typeface="Arial" panose="020B0604020202020204" pitchFamily="34" charset="0"/>
                <a:cs typeface="Arial" panose="020B0604020202020204" pitchFamily="34" charset="0"/>
              </a:rPr>
              <a:t>Redistribution means that the  Center mediates and regulates the overall movement of goods and services, as well as the rights for their production and use (this is different from ‘Central Planning’ of old Soviet system, but in some ways similar); in the political sphere </a:t>
            </a:r>
            <a:r>
              <a:rPr lang="en-US" altLang="ru-RU" i="1">
                <a:latin typeface="Arial" panose="020B0604020202020204" pitchFamily="34" charset="0"/>
                <a:cs typeface="Arial" panose="020B0604020202020204" pitchFamily="34" charset="0"/>
              </a:rPr>
              <a:t>institutions </a:t>
            </a:r>
            <a:r>
              <a:rPr lang="en-US" altLang="ru-RU" b="1" i="1">
                <a:latin typeface="Arial" panose="020B0604020202020204" pitchFamily="34" charset="0"/>
                <a:cs typeface="Arial" panose="020B0604020202020204" pitchFamily="34" charset="0"/>
              </a:rPr>
              <a:t> are </a:t>
            </a:r>
            <a:r>
              <a:rPr lang="en-US" altLang="ru-RU" i="1">
                <a:latin typeface="Arial" panose="020B0604020202020204" pitchFamily="34" charset="0"/>
                <a:cs typeface="Arial" panose="020B0604020202020204" pitchFamily="34" charset="0"/>
              </a:rPr>
              <a:t>of unitary-centralized political order</a:t>
            </a:r>
            <a:r>
              <a:rPr lang="en-US" altLang="ru-RU">
                <a:latin typeface="Arial" panose="020B0604020202020204" pitchFamily="34" charset="0"/>
                <a:cs typeface="Arial" panose="020B0604020202020204" pitchFamily="34" charset="0"/>
              </a:rPr>
              <a:t>; in the ideological sphere </a:t>
            </a:r>
            <a:r>
              <a:rPr lang="en-US" altLang="ru-RU" b="1">
                <a:latin typeface="Arial" panose="020B0604020202020204" pitchFamily="34" charset="0"/>
                <a:cs typeface="Arial" panose="020B0604020202020204" pitchFamily="34" charset="0"/>
              </a:rPr>
              <a:t>a</a:t>
            </a:r>
            <a:r>
              <a:rPr lang="en-US" altLang="ru-RU">
                <a:latin typeface="Arial" panose="020B0604020202020204" pitchFamily="34" charset="0"/>
                <a:cs typeface="Arial" panose="020B0604020202020204" pitchFamily="34" charset="0"/>
              </a:rPr>
              <a:t> </a:t>
            </a:r>
            <a:r>
              <a:rPr lang="en-US" altLang="ru-RU" i="1">
                <a:latin typeface="Arial" panose="020B0604020202020204" pitchFamily="34" charset="0"/>
                <a:cs typeface="Arial" panose="020B0604020202020204" pitchFamily="34" charset="0"/>
              </a:rPr>
              <a:t>communitarian ideology </a:t>
            </a:r>
            <a:r>
              <a:rPr lang="en-US" altLang="ru-RU">
                <a:latin typeface="Arial" panose="020B0604020202020204" pitchFamily="34" charset="0"/>
                <a:cs typeface="Arial" panose="020B0604020202020204" pitchFamily="34" charset="0"/>
              </a:rPr>
              <a:t>dominates. It is expressed in the idea of priority of collective, public values over individual ones. We is over Me.</a:t>
            </a:r>
            <a:endParaRPr lang="ru-RU" altLang="ru-RU">
              <a:latin typeface="Arial" panose="020B0604020202020204" pitchFamily="34" charset="0"/>
              <a:cs typeface="Arial" panose="020B0604020202020204" pitchFamily="34" charset="0"/>
            </a:endParaRPr>
          </a:p>
          <a:p>
            <a:pPr eaLnBrk="1" hangingPunct="1"/>
            <a:endParaRPr lang="ru-RU" altLang="ru-RU">
              <a:latin typeface="Arial" panose="020B0604020202020204" pitchFamily="34" charset="0"/>
              <a:cs typeface="Arial" panose="020B0604020202020204" pitchFamily="34" charset="0"/>
            </a:endParaRPr>
          </a:p>
          <a:p>
            <a:pPr eaLnBrk="1" hangingPunct="1"/>
            <a:r>
              <a:rPr lang="en-US" altLang="ru-RU">
                <a:latin typeface="Arial" panose="020B0604020202020204" pitchFamily="34" charset="0"/>
                <a:cs typeface="Arial" panose="020B0604020202020204" pitchFamily="34" charset="0"/>
              </a:rPr>
              <a:t>On the right side, different basic institutions are connected with the Y-matrix structure:</a:t>
            </a:r>
          </a:p>
          <a:p>
            <a:pPr eaLnBrk="1" hangingPunct="1"/>
            <a:r>
              <a:rPr lang="en-US" altLang="ru-RU">
                <a:latin typeface="Arial" panose="020B0604020202020204" pitchFamily="34" charset="0"/>
                <a:cs typeface="Arial" panose="020B0604020202020204" pitchFamily="34" charset="0"/>
              </a:rPr>
              <a:t>in the economic sphere these are </a:t>
            </a:r>
            <a:r>
              <a:rPr lang="en-US" altLang="ru-RU" i="1">
                <a:latin typeface="Arial" panose="020B0604020202020204" pitchFamily="34" charset="0"/>
                <a:cs typeface="Arial" panose="020B0604020202020204" pitchFamily="34" charset="0"/>
              </a:rPr>
              <a:t>institutions of a market economy (often neo-liberally regulated)</a:t>
            </a:r>
            <a:r>
              <a:rPr lang="en-US" altLang="ru-RU">
                <a:latin typeface="Arial" panose="020B0604020202020204" pitchFamily="34" charset="0"/>
                <a:cs typeface="Arial" panose="020B0604020202020204" pitchFamily="34" charset="0"/>
              </a:rPr>
              <a:t>; in the political sphere they correspond to </a:t>
            </a:r>
            <a:r>
              <a:rPr lang="en-US" altLang="ru-RU" i="1">
                <a:latin typeface="Arial" panose="020B0604020202020204" pitchFamily="34" charset="0"/>
                <a:cs typeface="Arial" panose="020B0604020202020204" pitchFamily="34" charset="0"/>
              </a:rPr>
              <a:t>institutions of federative political order </a:t>
            </a:r>
            <a:r>
              <a:rPr lang="en-US" altLang="ru-RU">
                <a:latin typeface="Arial" panose="020B0604020202020204" pitchFamily="34" charset="0"/>
                <a:cs typeface="Arial" panose="020B0604020202020204" pitchFamily="34" charset="0"/>
              </a:rPr>
              <a:t>(where power is held outside of the Center); and </a:t>
            </a:r>
            <a:r>
              <a:rPr lang="en-US" altLang="ru-RU" i="1">
                <a:latin typeface="Arial" panose="020B0604020202020204" pitchFamily="34" charset="0"/>
                <a:cs typeface="Arial" panose="020B0604020202020204" pitchFamily="34" charset="0"/>
              </a:rPr>
              <a:t>the  individualistic ideology </a:t>
            </a:r>
            <a:r>
              <a:rPr lang="en-US" altLang="ru-RU">
                <a:latin typeface="Arial" panose="020B0604020202020204" pitchFamily="34" charset="0"/>
                <a:cs typeface="Arial" panose="020B0604020202020204" pitchFamily="34" charset="0"/>
              </a:rPr>
              <a:t> dominates. It proclaims a subsidiary, subordinated character of collective values to individual ones. In this case Me or I  is over We.  ( like a YOYO-society</a:t>
            </a:r>
          </a:p>
          <a:p>
            <a:pPr eaLnBrk="1" hangingPunct="1"/>
            <a:endParaRPr lang="en-US" altLang="ru-RU">
              <a:latin typeface="Arial" panose="020B0604020202020204" pitchFamily="34" charset="0"/>
              <a:cs typeface="Arial" panose="020B0604020202020204" pitchFamily="34" charset="0"/>
            </a:endParaRPr>
          </a:p>
          <a:p>
            <a:pPr eaLnBrk="1" hangingPunct="1"/>
            <a:r>
              <a:rPr lang="en-US" altLang="ru-RU">
                <a:latin typeface="Arial" panose="020B0604020202020204" pitchFamily="34" charset="0"/>
                <a:cs typeface="Arial" panose="020B0604020202020204" pitchFamily="34" charset="0"/>
              </a:rPr>
              <a:t>In language that is familiar in the United States, one can say that the X-matrix looks like a WITT-society ("We're In This Together”) and the Y-matrix looks like a YOYO- society (“You’re On Your Own”).  Let me remind you, however, that these are ideal types that are never realised in their pure form; there is always a combination of both matrices in each society or nation.</a:t>
            </a:r>
          </a:p>
          <a:p>
            <a:pPr eaLnBrk="1" hangingPunct="1"/>
            <a:endParaRPr lang="en-US" altLang="ru-RU">
              <a:latin typeface="Arial" panose="020B0604020202020204" pitchFamily="34" charset="0"/>
              <a:cs typeface="Arial" panose="020B0604020202020204" pitchFamily="34" charset="0"/>
            </a:endParaRPr>
          </a:p>
          <a:p>
            <a:pPr eaLnBrk="1" hangingPunct="1"/>
            <a:r>
              <a:rPr lang="en-US" altLang="ru-RU">
                <a:latin typeface="Arial" panose="020B0604020202020204" pitchFamily="34" charset="0"/>
                <a:cs typeface="Arial" panose="020B0604020202020204" pitchFamily="34" charset="0"/>
              </a:rPr>
              <a:t>There are sets of institutions in the economic, political and ideological spheres for each matrix. We won’t consider these institutions in details due to shortage of time. Therefore I skip the next three slides.</a:t>
            </a:r>
            <a:endParaRPr lang="ru-RU" altLang="ru-RU">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8165AFA4-D09D-4304-A9D9-16803425DA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A41AD66-F1D1-4DC1-A6ED-3DDA74AB6C4A}" type="slidenum">
              <a:rPr lang="ru-RU" altLang="ru-RU"/>
              <a:pPr eaLnBrk="1" hangingPunct="1"/>
              <a:t>22</a:t>
            </a:fld>
            <a:endParaRPr lang="ru-RU" altLang="ru-RU"/>
          </a:p>
        </p:txBody>
      </p:sp>
      <p:sp>
        <p:nvSpPr>
          <p:cNvPr id="54275" name="Rectangle 2">
            <a:extLst>
              <a:ext uri="{FF2B5EF4-FFF2-40B4-BE49-F238E27FC236}">
                <a16:creationId xmlns:a16="http://schemas.microsoft.com/office/drawing/2014/main" id="{636A24D6-757D-4F39-A732-8BB7C4AB8E73}"/>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E045630F-B4A8-4FB9-8DC8-8B9D10C8A6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ru-RU">
                <a:latin typeface="Arial" panose="020B0604020202020204" pitchFamily="34" charset="0"/>
                <a:cs typeface="Arial" panose="020B0604020202020204" pitchFamily="34" charset="0"/>
              </a:rPr>
              <a:t>Main hypothesis is  that  the institutional structure of each society can be presented as a combination of these two basic institutional matrices. In some societies the X-matrix institutions are prevailing, while the Y-institutions help them. We assume that it is true for Russia, China and most Asian, Latin American, and some other countries and maybe India.</a:t>
            </a:r>
          </a:p>
          <a:p>
            <a:pPr eaLnBrk="1" hangingPunct="1"/>
            <a:r>
              <a:rPr lang="en-US" altLang="ru-RU">
                <a:latin typeface="Arial" panose="020B0604020202020204" pitchFamily="34" charset="0"/>
                <a:cs typeface="Arial" panose="020B0604020202020204" pitchFamily="34" charset="0"/>
              </a:rPr>
              <a:t>At the same time in other societies the Y-matrix institutions are predominating, whereas the X-matrix institutions are complementary and additional, as, for example, in  most countries of Europe and the USA.</a:t>
            </a:r>
          </a:p>
          <a:p>
            <a:pPr eaLnBrk="1" hangingPunct="1"/>
            <a:r>
              <a:rPr lang="en-US" altLang="ru-RU">
                <a:latin typeface="Arial" panose="020B0604020202020204" pitchFamily="34" charset="0"/>
                <a:cs typeface="Arial" panose="020B0604020202020204" pitchFamily="34" charset="0"/>
              </a:rPr>
              <a:t>We suppose that the main task of social and economic policy in each country is to support the optimal combination of predominant and complementary institutions. For example,  the economic policy has to  find the best proportion between  market and redistributive institutions as well as forms of their modernization. </a:t>
            </a:r>
            <a:endParaRPr lang="ru-RU" altLang="ru-RU">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92E9-B0F1-4115-A64D-234B43B4D05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309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CA1D252F-E71B-4B7F-BEB4-E4DEF854505D}" type="datetime1">
              <a:rPr lang="ru-RU" smtClean="0"/>
              <a:t>12.09.2019</a:t>
            </a:fld>
            <a:endParaRPr lang="ru-RU"/>
          </a:p>
        </p:txBody>
      </p:sp>
      <p:sp>
        <p:nvSpPr>
          <p:cNvPr id="5" name="Нижний колонтитул 4"/>
          <p:cNvSpPr>
            <a:spLocks noGrp="1"/>
          </p:cNvSpPr>
          <p:nvPr>
            <p:ph type="ftr" sz="quarter" idx="11"/>
          </p:nvPr>
        </p:nvSpPr>
        <p:spPr/>
        <p:txBody>
          <a:bodyPr/>
          <a:lstStyle/>
          <a:p>
            <a:r>
              <a:rPr lang="en-US"/>
              <a:t>EAEPE 2019, Warsaw</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2772D4A-5433-4C20-9053-459C1972BCC3}" type="datetime1">
              <a:rPr lang="ru-RU" smtClean="0"/>
              <a:t>12.09.2019</a:t>
            </a:fld>
            <a:endParaRPr lang="ru-RU"/>
          </a:p>
        </p:txBody>
      </p:sp>
      <p:sp>
        <p:nvSpPr>
          <p:cNvPr id="5" name="Нижний колонтитул 4"/>
          <p:cNvSpPr>
            <a:spLocks noGrp="1"/>
          </p:cNvSpPr>
          <p:nvPr>
            <p:ph type="ftr" sz="quarter" idx="11"/>
          </p:nvPr>
        </p:nvSpPr>
        <p:spPr/>
        <p:txBody>
          <a:bodyPr/>
          <a:lstStyle/>
          <a:p>
            <a:r>
              <a:rPr lang="en-US"/>
              <a:t>EAEPE 2019, Warsaw</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115761E-06C0-46F4-8D25-4D10CB0EB0AB}" type="datetime1">
              <a:rPr lang="ru-RU" smtClean="0"/>
              <a:t>12.09.2019</a:t>
            </a:fld>
            <a:endParaRPr lang="ru-RU"/>
          </a:p>
        </p:txBody>
      </p:sp>
      <p:sp>
        <p:nvSpPr>
          <p:cNvPr id="5" name="Нижний колонтитул 4"/>
          <p:cNvSpPr>
            <a:spLocks noGrp="1"/>
          </p:cNvSpPr>
          <p:nvPr>
            <p:ph type="ftr" sz="quarter" idx="11"/>
          </p:nvPr>
        </p:nvSpPr>
        <p:spPr/>
        <p:txBody>
          <a:bodyPr/>
          <a:lstStyle/>
          <a:p>
            <a:r>
              <a:rPr lang="en-US"/>
              <a:t>EAEPE 2019, Warsaw</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half" idx="1"/>
          </p:nvPr>
        </p:nvSpPr>
        <p:spPr>
          <a:xfrm>
            <a:off x="457200" y="1200150"/>
            <a:ext cx="8229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53942"/>
            <a:ext cx="8229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A30E815-B142-4AF4-BDCD-90AE246C967E}"/>
              </a:ext>
            </a:extLst>
          </p:cNvPr>
          <p:cNvSpPr>
            <a:spLocks noGrp="1" noChangeArrowheads="1"/>
          </p:cNvSpPr>
          <p:nvPr>
            <p:ph type="dt" sz="half" idx="10"/>
          </p:nvPr>
        </p:nvSpPr>
        <p:spPr/>
        <p:txBody>
          <a:bodyPr/>
          <a:lstStyle>
            <a:lvl1pPr>
              <a:defRPr/>
            </a:lvl1pPr>
          </a:lstStyle>
          <a:p>
            <a:pPr>
              <a:defRPr/>
            </a:pPr>
            <a:fld id="{757DCFFD-E731-4300-992E-3741127CB486}" type="datetime1">
              <a:rPr lang="ru-RU" smtClean="0"/>
              <a:t>12.09.2019</a:t>
            </a:fld>
            <a:endParaRPr lang="en-US"/>
          </a:p>
        </p:txBody>
      </p:sp>
      <p:sp>
        <p:nvSpPr>
          <p:cNvPr id="6" name="Rectangle 5">
            <a:extLst>
              <a:ext uri="{FF2B5EF4-FFF2-40B4-BE49-F238E27FC236}">
                <a16:creationId xmlns:a16="http://schemas.microsoft.com/office/drawing/2014/main" id="{43D4DA81-00A3-470F-BB29-2FA3743F5023}"/>
              </a:ext>
            </a:extLst>
          </p:cNvPr>
          <p:cNvSpPr>
            <a:spLocks noGrp="1" noChangeArrowheads="1"/>
          </p:cNvSpPr>
          <p:nvPr>
            <p:ph type="ftr" sz="quarter" idx="11"/>
          </p:nvPr>
        </p:nvSpPr>
        <p:spPr/>
        <p:txBody>
          <a:bodyPr/>
          <a:lstStyle>
            <a:lvl1pPr>
              <a:defRPr/>
            </a:lvl1pPr>
          </a:lstStyle>
          <a:p>
            <a:pPr>
              <a:defRPr/>
            </a:pPr>
            <a:r>
              <a:rPr lang="en-US"/>
              <a:t>EAEPE 2019, Warsaw</a:t>
            </a:r>
            <a:endParaRPr lang="ru-RU"/>
          </a:p>
        </p:txBody>
      </p:sp>
      <p:sp>
        <p:nvSpPr>
          <p:cNvPr id="7" name="Rectangle 6">
            <a:extLst>
              <a:ext uri="{FF2B5EF4-FFF2-40B4-BE49-F238E27FC236}">
                <a16:creationId xmlns:a16="http://schemas.microsoft.com/office/drawing/2014/main" id="{A7C3E985-5382-4122-A0C2-3228DFA377A3}"/>
              </a:ext>
            </a:extLst>
          </p:cNvPr>
          <p:cNvSpPr>
            <a:spLocks noGrp="1" noChangeArrowheads="1"/>
          </p:cNvSpPr>
          <p:nvPr>
            <p:ph type="sldNum" sz="quarter" idx="12"/>
          </p:nvPr>
        </p:nvSpPr>
        <p:spPr/>
        <p:txBody>
          <a:bodyPr/>
          <a:lstStyle>
            <a:lvl1pPr>
              <a:defRPr/>
            </a:lvl1pPr>
          </a:lstStyle>
          <a:p>
            <a:fld id="{55CB43F1-700D-485F-9380-E13C2090FE38}" type="slidenum">
              <a:rPr lang="ru-RU" altLang="ru-RU"/>
              <a:pPr/>
              <a:t>‹#›</a:t>
            </a:fld>
            <a:endParaRPr lang="ru-RU" altLang="ru-RU"/>
          </a:p>
        </p:txBody>
      </p:sp>
    </p:spTree>
    <p:extLst>
      <p:ext uri="{BB962C8B-B14F-4D97-AF65-F5344CB8AC3E}">
        <p14:creationId xmlns:p14="http://schemas.microsoft.com/office/powerpoint/2010/main" val="1452266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91BCBF3-A04C-42F9-9C47-15309EB11004}" type="datetime1">
              <a:rPr lang="ru-RU" smtClean="0"/>
              <a:t>12.09.2019</a:t>
            </a:fld>
            <a:endParaRPr lang="ru-RU"/>
          </a:p>
        </p:txBody>
      </p:sp>
      <p:sp>
        <p:nvSpPr>
          <p:cNvPr id="5" name="Нижний колонтитул 4"/>
          <p:cNvSpPr>
            <a:spLocks noGrp="1"/>
          </p:cNvSpPr>
          <p:nvPr>
            <p:ph type="ftr" sz="quarter" idx="11"/>
          </p:nvPr>
        </p:nvSpPr>
        <p:spPr/>
        <p:txBody>
          <a:bodyPr/>
          <a:lstStyle/>
          <a:p>
            <a:r>
              <a:rPr lang="en-US"/>
              <a:t>EAEPE 2019, Warsaw</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AE73DF-B2F6-485C-89CF-46C3E17BBE09}" type="datetime1">
              <a:rPr lang="ru-RU" smtClean="0"/>
              <a:t>12.09.2019</a:t>
            </a:fld>
            <a:endParaRPr lang="ru-RU"/>
          </a:p>
        </p:txBody>
      </p:sp>
      <p:sp>
        <p:nvSpPr>
          <p:cNvPr id="5" name="Нижний колонтитул 4"/>
          <p:cNvSpPr>
            <a:spLocks noGrp="1"/>
          </p:cNvSpPr>
          <p:nvPr>
            <p:ph type="ftr" sz="quarter" idx="11"/>
          </p:nvPr>
        </p:nvSpPr>
        <p:spPr/>
        <p:txBody>
          <a:bodyPr/>
          <a:lstStyle/>
          <a:p>
            <a:r>
              <a:rPr lang="en-US"/>
              <a:t>EAEPE 2019, Warsaw</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181CF47-D29C-4119-8C79-F0ABB744CC50}" type="datetime1">
              <a:rPr lang="ru-RU" smtClean="0"/>
              <a:t>12.09.2019</a:t>
            </a:fld>
            <a:endParaRPr lang="ru-RU"/>
          </a:p>
        </p:txBody>
      </p:sp>
      <p:sp>
        <p:nvSpPr>
          <p:cNvPr id="6" name="Нижний колонтитул 5"/>
          <p:cNvSpPr>
            <a:spLocks noGrp="1"/>
          </p:cNvSpPr>
          <p:nvPr>
            <p:ph type="ftr" sz="quarter" idx="11"/>
          </p:nvPr>
        </p:nvSpPr>
        <p:spPr/>
        <p:txBody>
          <a:bodyPr/>
          <a:lstStyle/>
          <a:p>
            <a:r>
              <a:rPr lang="en-US"/>
              <a:t>EAEPE 2019, Warsaw</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27DBDF3-E91E-437F-A8B2-1194929F5F69}" type="datetime1">
              <a:rPr lang="ru-RU" smtClean="0"/>
              <a:t>12.09.2019</a:t>
            </a:fld>
            <a:endParaRPr lang="ru-RU"/>
          </a:p>
        </p:txBody>
      </p:sp>
      <p:sp>
        <p:nvSpPr>
          <p:cNvPr id="8" name="Нижний колонтитул 7"/>
          <p:cNvSpPr>
            <a:spLocks noGrp="1"/>
          </p:cNvSpPr>
          <p:nvPr>
            <p:ph type="ftr" sz="quarter" idx="11"/>
          </p:nvPr>
        </p:nvSpPr>
        <p:spPr/>
        <p:txBody>
          <a:bodyPr/>
          <a:lstStyle/>
          <a:p>
            <a:r>
              <a:rPr lang="en-US"/>
              <a:t>EAEPE 2019, Warsaw</a:t>
            </a:r>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C26808C-0E45-4CA3-9A5F-9D6F1AF1CC51}" type="datetime1">
              <a:rPr lang="ru-RU" smtClean="0"/>
              <a:t>12.09.2019</a:t>
            </a:fld>
            <a:endParaRPr lang="ru-RU"/>
          </a:p>
        </p:txBody>
      </p:sp>
      <p:sp>
        <p:nvSpPr>
          <p:cNvPr id="4" name="Нижний колонтитул 3"/>
          <p:cNvSpPr>
            <a:spLocks noGrp="1"/>
          </p:cNvSpPr>
          <p:nvPr>
            <p:ph type="ftr" sz="quarter" idx="11"/>
          </p:nvPr>
        </p:nvSpPr>
        <p:spPr/>
        <p:txBody>
          <a:bodyPr/>
          <a:lstStyle/>
          <a:p>
            <a:r>
              <a:rPr lang="en-US"/>
              <a:t>EAEPE 2019, Warsaw</a:t>
            </a:r>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328262C-BA4E-4645-AED3-2706285611E2}" type="datetime1">
              <a:rPr lang="ru-RU" smtClean="0"/>
              <a:t>12.09.2019</a:t>
            </a:fld>
            <a:endParaRPr lang="ru-RU"/>
          </a:p>
        </p:txBody>
      </p:sp>
      <p:sp>
        <p:nvSpPr>
          <p:cNvPr id="3" name="Нижний колонтитул 2"/>
          <p:cNvSpPr>
            <a:spLocks noGrp="1"/>
          </p:cNvSpPr>
          <p:nvPr>
            <p:ph type="ftr" sz="quarter" idx="11"/>
          </p:nvPr>
        </p:nvSpPr>
        <p:spPr/>
        <p:txBody>
          <a:bodyPr/>
          <a:lstStyle/>
          <a:p>
            <a:r>
              <a:rPr lang="en-US"/>
              <a:t>EAEPE 2019, Warsaw</a:t>
            </a:r>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1EB239F-9C53-4F26-8EFC-F2D663C6CE34}" type="datetime1">
              <a:rPr lang="ru-RU" smtClean="0"/>
              <a:t>12.09.2019</a:t>
            </a:fld>
            <a:endParaRPr lang="ru-RU"/>
          </a:p>
        </p:txBody>
      </p:sp>
      <p:sp>
        <p:nvSpPr>
          <p:cNvPr id="6" name="Нижний колонтитул 5"/>
          <p:cNvSpPr>
            <a:spLocks noGrp="1"/>
          </p:cNvSpPr>
          <p:nvPr>
            <p:ph type="ftr" sz="quarter" idx="11"/>
          </p:nvPr>
        </p:nvSpPr>
        <p:spPr/>
        <p:txBody>
          <a:bodyPr/>
          <a:lstStyle/>
          <a:p>
            <a:r>
              <a:rPr lang="en-US"/>
              <a:t>EAEPE 2019, Warsaw</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8A4C1B2-5BBB-482F-BFA7-463E282BBECE}" type="datetime1">
              <a:rPr lang="ru-RU" smtClean="0"/>
              <a:t>12.09.2019</a:t>
            </a:fld>
            <a:endParaRPr lang="ru-RU"/>
          </a:p>
        </p:txBody>
      </p:sp>
      <p:sp>
        <p:nvSpPr>
          <p:cNvPr id="6" name="Нижний колонтитул 5"/>
          <p:cNvSpPr>
            <a:spLocks noGrp="1"/>
          </p:cNvSpPr>
          <p:nvPr>
            <p:ph type="ftr" sz="quarter" idx="11"/>
          </p:nvPr>
        </p:nvSpPr>
        <p:spPr/>
        <p:txBody>
          <a:bodyPr/>
          <a:lstStyle/>
          <a:p>
            <a:r>
              <a:rPr lang="en-US"/>
              <a:t>EAEPE 2019, Warsaw</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0D70631-4BE5-4CE4-B03C-941055F96FCC}" type="datetime1">
              <a:rPr lang="ru-RU" smtClean="0"/>
              <a:t>12.09.2019</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EAEPE 2019, Warsaw</a:t>
            </a:r>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cambridgepluralism.org/" TargetMode="External"/><Relationship Id="rId2" Type="http://schemas.openxmlformats.org/officeDocument/2006/relationships/hyperlink" Target="https://economicpluralism.org/,Cambridg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a:t> </a:t>
            </a:r>
            <a:br>
              <a:rPr lang="ru-RU" dirty="0"/>
            </a:br>
            <a:endParaRPr lang="ru-RU" dirty="0"/>
          </a:p>
        </p:txBody>
      </p:sp>
      <p:sp>
        <p:nvSpPr>
          <p:cNvPr id="3" name="Подзаголовок 2"/>
          <p:cNvSpPr>
            <a:spLocks noGrp="1"/>
          </p:cNvSpPr>
          <p:nvPr>
            <p:ph type="subTitle" idx="1"/>
          </p:nvPr>
        </p:nvSpPr>
        <p:spPr>
          <a:xfrm>
            <a:off x="1371600" y="3434441"/>
            <a:ext cx="6400800" cy="1314450"/>
          </a:xfrm>
        </p:spPr>
        <p:txBody>
          <a:bodyPr>
            <a:normAutofit fontScale="40000" lnSpcReduction="20000"/>
          </a:bodyPr>
          <a:lstStyle/>
          <a:p>
            <a:r>
              <a:rPr lang="en-US" sz="4900" b="1" dirty="0"/>
              <a:t>Svetlana Kirdina-Chandler</a:t>
            </a:r>
          </a:p>
          <a:p>
            <a:r>
              <a:rPr lang="en-US" sz="4900" dirty="0"/>
              <a:t>Institute of Economics, Russian Academy of Sciences,</a:t>
            </a:r>
          </a:p>
          <a:p>
            <a:r>
              <a:rPr lang="en-US" sz="4900" dirty="0"/>
              <a:t>Moscow, Russia</a:t>
            </a:r>
            <a:endParaRPr lang="ru-RU" dirty="0"/>
          </a:p>
        </p:txBody>
      </p:sp>
      <p:graphicFrame>
        <p:nvGraphicFramePr>
          <p:cNvPr id="5" name="Таблица 4">
            <a:extLst>
              <a:ext uri="{FF2B5EF4-FFF2-40B4-BE49-F238E27FC236}">
                <a16:creationId xmlns:a16="http://schemas.microsoft.com/office/drawing/2014/main" id="{CB954354-EB04-45FB-8AA0-CDA4A21C8EEA}"/>
              </a:ext>
            </a:extLst>
          </p:cNvPr>
          <p:cNvGraphicFramePr>
            <a:graphicFrameLocks noGrp="1"/>
          </p:cNvGraphicFramePr>
          <p:nvPr>
            <p:extLst>
              <p:ext uri="{D42A27DB-BD31-4B8C-83A1-F6EECF244321}">
                <p14:modId xmlns:p14="http://schemas.microsoft.com/office/powerpoint/2010/main" val="2521607584"/>
              </p:ext>
            </p:extLst>
          </p:nvPr>
        </p:nvGraphicFramePr>
        <p:xfrm>
          <a:off x="323528" y="411510"/>
          <a:ext cx="8363272" cy="3012180"/>
        </p:xfrm>
        <a:graphic>
          <a:graphicData uri="http://schemas.openxmlformats.org/drawingml/2006/table">
            <a:tbl>
              <a:tblPr firstRow="1" firstCol="1" bandRow="1"/>
              <a:tblGrid>
                <a:gridCol w="8363272">
                  <a:extLst>
                    <a:ext uri="{9D8B030D-6E8A-4147-A177-3AD203B41FA5}">
                      <a16:colId xmlns:a16="http://schemas.microsoft.com/office/drawing/2014/main" val="1054442648"/>
                    </a:ext>
                  </a:extLst>
                </a:gridCol>
              </a:tblGrid>
              <a:tr h="301218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ru-RU" sz="1800" kern="1200" dirty="0">
                        <a:solidFill>
                          <a:schemeClr val="tx1"/>
                        </a:solidFill>
                        <a:effectLst/>
                        <a:latin typeface="+mn-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ru-RU" sz="1800" kern="1200" dirty="0">
                        <a:solidFill>
                          <a:schemeClr val="tx1"/>
                        </a:solidFill>
                        <a:effectLst/>
                        <a:latin typeface="+mn-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4000" kern="1200" dirty="0">
                          <a:solidFill>
                            <a:schemeClr val="tx1"/>
                          </a:solidFill>
                          <a:effectLst/>
                          <a:latin typeface="+mn-lt"/>
                          <a:ea typeface="+mn-ea"/>
                          <a:cs typeface="+mn-cs"/>
                        </a:rPr>
                        <a:t>Neoclassical and Heterodox Economics: main bricks in the methodological wall separating them</a:t>
                      </a:r>
                      <a:endParaRPr lang="ru-RU"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58616" marR="58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3556573"/>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DC41D6-F737-4D21-8683-7F9BE8492E40}"/>
              </a:ext>
            </a:extLst>
          </p:cNvPr>
          <p:cNvSpPr>
            <a:spLocks noGrp="1"/>
          </p:cNvSpPr>
          <p:nvPr>
            <p:ph type="title"/>
          </p:nvPr>
        </p:nvSpPr>
        <p:spPr>
          <a:xfrm>
            <a:off x="278160" y="256581"/>
            <a:ext cx="8435280" cy="857250"/>
          </a:xfrm>
        </p:spPr>
        <p:txBody>
          <a:bodyPr>
            <a:normAutofit fontScale="90000"/>
          </a:bodyPr>
          <a:lstStyle/>
          <a:p>
            <a:pPr marL="342900" lvl="0" indent="-342900">
              <a:lnSpc>
                <a:spcPct val="107000"/>
              </a:lnSpc>
              <a:spcBef>
                <a:spcPct val="20000"/>
              </a:spcBef>
              <a:spcAft>
                <a:spcPts val="800"/>
              </a:spcAft>
            </a:pPr>
            <a:br>
              <a:rPr lang="en-US" sz="2200" dirty="0">
                <a:solidFill>
                  <a:srgbClr val="000000"/>
                </a:solidFill>
                <a:latin typeface="Segoe UI" panose="020B0502040204020203" pitchFamily="34" charset="0"/>
                <a:ea typeface="Calibri" panose="020F0502020204030204" pitchFamily="34" charset="0"/>
                <a:cs typeface="Times New Roman" panose="02020603050405020304" pitchFamily="18" charset="0"/>
              </a:rPr>
            </a:br>
            <a:r>
              <a:rPr lang="en-US" sz="2400" b="1" dirty="0" err="1">
                <a:solidFill>
                  <a:srgbClr val="000000"/>
                </a:solidFill>
                <a:latin typeface="Segoe UI" panose="020B0502040204020203" pitchFamily="34" charset="0"/>
                <a:ea typeface="Calibri" panose="020F0502020204030204" pitchFamily="34" charset="0"/>
                <a:cs typeface="Times New Roman" panose="02020603050405020304" pitchFamily="18" charset="0"/>
              </a:rPr>
              <a:t>Microfoundations</a:t>
            </a:r>
            <a:r>
              <a:rPr lang="en-US" sz="2400" b="1" dirty="0">
                <a:solidFill>
                  <a:srgbClr val="000000"/>
                </a:solidFill>
                <a:latin typeface="Segoe UI" panose="020B0502040204020203" pitchFamily="34" charset="0"/>
                <a:ea typeface="Calibri" panose="020F0502020204030204" pitchFamily="34" charset="0"/>
                <a:cs typeface="Times New Roman" panose="02020603050405020304" pitchFamily="18" charset="0"/>
              </a:rPr>
              <a:t> </a:t>
            </a:r>
            <a:r>
              <a:rPr lang="en-US" sz="2400" dirty="0">
                <a:solidFill>
                  <a:srgbClr val="000000"/>
                </a:solidFill>
                <a:latin typeface="Segoe UI" panose="020B0502040204020203" pitchFamily="34" charset="0"/>
                <a:ea typeface="Calibri" panose="020F0502020204030204" pitchFamily="34" charset="0"/>
                <a:cs typeface="Times New Roman" panose="02020603050405020304" pitchFamily="18" charset="0"/>
              </a:rPr>
              <a:t>versus</a:t>
            </a:r>
            <a:r>
              <a:rPr lang="en-US" sz="2400" b="1" dirty="0">
                <a:solidFill>
                  <a:srgbClr val="000000"/>
                </a:solidFill>
                <a:latin typeface="Segoe UI" panose="020B0502040204020203" pitchFamily="34" charset="0"/>
                <a:ea typeface="Calibri" panose="020F0502020204030204" pitchFamily="34" charset="0"/>
                <a:cs typeface="Times New Roman" panose="02020603050405020304" pitchFamily="18" charset="0"/>
              </a:rPr>
              <a:t> the micro-meso-macro framework</a:t>
            </a:r>
            <a:endParaRPr lang="ru-RU" sz="2400" b="1" dirty="0"/>
          </a:p>
        </p:txBody>
      </p:sp>
      <p:sp>
        <p:nvSpPr>
          <p:cNvPr id="3" name="Объект 2">
            <a:extLst>
              <a:ext uri="{FF2B5EF4-FFF2-40B4-BE49-F238E27FC236}">
                <a16:creationId xmlns:a16="http://schemas.microsoft.com/office/drawing/2014/main" id="{07A14439-4243-47B7-BD98-879F35695AAC}"/>
              </a:ext>
            </a:extLst>
          </p:cNvPr>
          <p:cNvSpPr>
            <a:spLocks noGrp="1"/>
          </p:cNvSpPr>
          <p:nvPr>
            <p:ph sz="half" idx="1"/>
          </p:nvPr>
        </p:nvSpPr>
        <p:spPr/>
        <p:txBody>
          <a:bodyPr>
            <a:noAutofit/>
          </a:bodyPr>
          <a:lstStyle/>
          <a:p>
            <a:pPr lvl="0"/>
            <a:r>
              <a:rPr lang="en-US" sz="1400" b="1" dirty="0">
                <a:solidFill>
                  <a:srgbClr val="FF0000"/>
                </a:solidFill>
              </a:rPr>
              <a:t>NOE</a:t>
            </a:r>
            <a:r>
              <a:rPr lang="en-US" sz="1400" dirty="0"/>
              <a:t>: Among the </a:t>
            </a:r>
            <a:r>
              <a:rPr lang="en-US" sz="1400" b="1" dirty="0" err="1"/>
              <a:t>microfoundations</a:t>
            </a:r>
            <a:r>
              <a:rPr lang="en-US" sz="1400" b="1" dirty="0"/>
              <a:t> are </a:t>
            </a:r>
            <a:r>
              <a:rPr lang="en-US" sz="1400" dirty="0"/>
              <a:t> the prerequisites of the rationality of </a:t>
            </a:r>
            <a:r>
              <a:rPr lang="en-US" sz="1400" b="1" dirty="0"/>
              <a:t>economic agents</a:t>
            </a:r>
            <a:r>
              <a:rPr lang="en-US" sz="1400" dirty="0"/>
              <a:t>, competition, profit </a:t>
            </a:r>
            <a:r>
              <a:rPr lang="en-US" sz="1400" dirty="0" err="1"/>
              <a:t>maximisation</a:t>
            </a:r>
            <a:r>
              <a:rPr lang="en-US" sz="1400" dirty="0"/>
              <a:t> and the equilibrium principle. </a:t>
            </a:r>
          </a:p>
          <a:p>
            <a:pPr marL="0" lvl="0" indent="0">
              <a:buNone/>
            </a:pPr>
            <a:r>
              <a:rPr lang="en-US" sz="1400" dirty="0"/>
              <a:t>- agents at micro level are individual actors; </a:t>
            </a:r>
          </a:p>
          <a:p>
            <a:pPr marL="0" lvl="0" indent="0">
              <a:buNone/>
            </a:pPr>
            <a:r>
              <a:rPr lang="en-US" sz="1400" dirty="0"/>
              <a:t>- agents at macro level are aggregates at the level of national or global economies; </a:t>
            </a:r>
          </a:p>
          <a:p>
            <a:pPr marL="0" lvl="0" indent="0">
              <a:buNone/>
            </a:pPr>
            <a:r>
              <a:rPr lang="en-US" sz="1400" dirty="0"/>
              <a:t>- agents of meso level are large corporations, industries or regional economic complexes.</a:t>
            </a:r>
          </a:p>
          <a:p>
            <a:pPr lvl="0"/>
            <a:r>
              <a:rPr lang="en-US" sz="1400" dirty="0"/>
              <a:t>Robert Skidelsky after</a:t>
            </a:r>
            <a:r>
              <a:rPr lang="en-US" sz="1400" dirty="0">
                <a:solidFill>
                  <a:prstClr val="black"/>
                </a:solidFill>
              </a:rPr>
              <a:t> Keynes (1903) </a:t>
            </a:r>
            <a:r>
              <a:rPr lang="en-US" sz="1400" dirty="0"/>
              <a:t> argues that the idea of </a:t>
            </a:r>
            <a:r>
              <a:rPr lang="en-US" sz="1400" dirty="0" err="1"/>
              <a:t>microfoundations</a:t>
            </a:r>
            <a:r>
              <a:rPr lang="en-US" sz="1400" dirty="0"/>
              <a:t> is the ‘worm’ standing in the way of progress in economics</a:t>
            </a:r>
            <a:r>
              <a:rPr lang="en-US" sz="1050" dirty="0"/>
              <a:t>. </a:t>
            </a:r>
            <a:r>
              <a:rPr lang="ru-RU" sz="1050" dirty="0">
                <a:ea typeface="Calibri" panose="020F0502020204030204" pitchFamily="34" charset="0"/>
                <a:cs typeface="Times New Roman" panose="02020603050405020304" pitchFamily="18" charset="0"/>
              </a:rPr>
              <a:t>http://www.primeeconomics.org/articles/macroeconomics-and-microfoundations-3</a:t>
            </a:r>
            <a:endParaRPr lang="ru-RU" sz="1050" dirty="0"/>
          </a:p>
        </p:txBody>
      </p:sp>
      <p:sp>
        <p:nvSpPr>
          <p:cNvPr id="4" name="Объект 3">
            <a:extLst>
              <a:ext uri="{FF2B5EF4-FFF2-40B4-BE49-F238E27FC236}">
                <a16:creationId xmlns:a16="http://schemas.microsoft.com/office/drawing/2014/main" id="{112CDB25-1821-4B90-A567-5EB5A75FC4FA}"/>
              </a:ext>
            </a:extLst>
          </p:cNvPr>
          <p:cNvSpPr>
            <a:spLocks noGrp="1"/>
          </p:cNvSpPr>
          <p:nvPr>
            <p:ph sz="half" idx="2"/>
          </p:nvPr>
        </p:nvSpPr>
        <p:spPr>
          <a:xfrm>
            <a:off x="4932040" y="1200151"/>
            <a:ext cx="3600400" cy="3394472"/>
          </a:xfrm>
        </p:spPr>
        <p:txBody>
          <a:bodyPr>
            <a:noAutofit/>
          </a:bodyPr>
          <a:lstStyle/>
          <a:p>
            <a:pPr marL="0">
              <a:lnSpc>
                <a:spcPct val="120000"/>
              </a:lnSpc>
            </a:pPr>
            <a:r>
              <a:rPr lang="en-US" sz="1400" b="1" dirty="0">
                <a:solidFill>
                  <a:srgbClr val="FF0000"/>
                </a:solidFill>
              </a:rPr>
              <a:t>HE</a:t>
            </a:r>
            <a:r>
              <a:rPr lang="en-US" sz="1400" dirty="0">
                <a:solidFill>
                  <a:prstClr val="black"/>
                </a:solidFill>
              </a:rPr>
              <a:t>: </a:t>
            </a:r>
            <a:r>
              <a:rPr lang="en-US" sz="1400" dirty="0"/>
              <a:t>The recognition of </a:t>
            </a:r>
            <a:r>
              <a:rPr lang="en-US" sz="1400" b="1" dirty="0"/>
              <a:t>the hierarchical nature of the economy</a:t>
            </a:r>
            <a:r>
              <a:rPr lang="en-US" sz="1400" dirty="0"/>
              <a:t>, because it is the effect of the self-</a:t>
            </a:r>
            <a:r>
              <a:rPr lang="en-US" sz="1400" dirty="0" err="1"/>
              <a:t>organisation</a:t>
            </a:r>
            <a:r>
              <a:rPr lang="en-US" sz="1400" dirty="0"/>
              <a:t> of any sufficiently complex system (</a:t>
            </a:r>
            <a:r>
              <a:rPr lang="en-US" sz="1400" i="1" dirty="0" err="1"/>
              <a:t>Chernavsky</a:t>
            </a:r>
            <a:r>
              <a:rPr lang="en-US" sz="1400" i="1" dirty="0"/>
              <a:t>, </a:t>
            </a:r>
            <a:r>
              <a:rPr lang="en-US" sz="1400" i="1" dirty="0" err="1"/>
              <a:t>Kurdyumov</a:t>
            </a:r>
            <a:r>
              <a:rPr lang="en-US" sz="1400" i="1" dirty="0"/>
              <a:t>, 2010: 97</a:t>
            </a:r>
            <a:r>
              <a:rPr lang="en-US" sz="1400" dirty="0"/>
              <a:t>).</a:t>
            </a:r>
          </a:p>
          <a:p>
            <a:pPr marL="0" lvl="0">
              <a:lnSpc>
                <a:spcPct val="120000"/>
              </a:lnSpc>
            </a:pPr>
            <a:r>
              <a:rPr lang="en-US" sz="1400" dirty="0"/>
              <a:t>Development is understood as an irreversible process of evolution with successive changes in the hierarchy of structures and mechanisms of increasing complexity (“</a:t>
            </a:r>
            <a:r>
              <a:rPr lang="en-US" sz="1400" b="1" i="1" dirty="0"/>
              <a:t>the Other Canon</a:t>
            </a:r>
            <a:r>
              <a:rPr lang="en-US" sz="1400" dirty="0"/>
              <a:t>”). Usually changes “take place in between the micro and macro, so we can rightly call them </a:t>
            </a:r>
            <a:r>
              <a:rPr lang="en-US" sz="1400" b="1" dirty="0"/>
              <a:t>meso-phenomena</a:t>
            </a:r>
            <a:r>
              <a:rPr lang="en-US" sz="1400" dirty="0"/>
              <a:t>” (</a:t>
            </a:r>
            <a:r>
              <a:rPr lang="en-US" sz="1400" i="1" dirty="0"/>
              <a:t>Arthur, 2013</a:t>
            </a:r>
            <a:r>
              <a:rPr lang="en-US" sz="1400" dirty="0"/>
              <a:t>). </a:t>
            </a:r>
            <a:endParaRPr lang="ru-RU" sz="1400" dirty="0"/>
          </a:p>
        </p:txBody>
      </p:sp>
      <p:sp>
        <p:nvSpPr>
          <p:cNvPr id="5" name="Нижний колонтитул 4">
            <a:extLst>
              <a:ext uri="{FF2B5EF4-FFF2-40B4-BE49-F238E27FC236}">
                <a16:creationId xmlns:a16="http://schemas.microsoft.com/office/drawing/2014/main" id="{6D9251E2-4395-4D04-BB64-16B493B07E7E}"/>
              </a:ext>
            </a:extLst>
          </p:cNvPr>
          <p:cNvSpPr>
            <a:spLocks noGrp="1"/>
          </p:cNvSpPr>
          <p:nvPr>
            <p:ph type="ftr" sz="quarter" idx="11"/>
          </p:nvPr>
        </p:nvSpPr>
        <p:spPr>
          <a:xfrm>
            <a:off x="5219700" y="4767263"/>
            <a:ext cx="2895600" cy="273844"/>
          </a:xfrm>
        </p:spPr>
        <p:txBody>
          <a:bodyPr/>
          <a:lstStyle/>
          <a:p>
            <a:r>
              <a:rPr lang="en-US" dirty="0"/>
              <a:t>EAEPE 2019, Warsaw</a:t>
            </a:r>
            <a:endParaRPr lang="ru-RU" dirty="0"/>
          </a:p>
        </p:txBody>
      </p:sp>
      <p:sp>
        <p:nvSpPr>
          <p:cNvPr id="6" name="Номер слайда 5">
            <a:extLst>
              <a:ext uri="{FF2B5EF4-FFF2-40B4-BE49-F238E27FC236}">
                <a16:creationId xmlns:a16="http://schemas.microsoft.com/office/drawing/2014/main" id="{646ADD83-55BE-432D-8423-A68A9F8248A5}"/>
              </a:ext>
            </a:extLst>
          </p:cNvPr>
          <p:cNvSpPr>
            <a:spLocks noGrp="1"/>
          </p:cNvSpPr>
          <p:nvPr>
            <p:ph type="sldNum" sz="quarter" idx="12"/>
          </p:nvPr>
        </p:nvSpPr>
        <p:spPr/>
        <p:txBody>
          <a:bodyPr/>
          <a:lstStyle/>
          <a:p>
            <a:fld id="{725C68B6-61C2-468F-89AB-4B9F7531AA68}" type="slidenum">
              <a:rPr lang="ru-RU" smtClean="0"/>
              <a:pPr/>
              <a:t>10</a:t>
            </a:fld>
            <a:endParaRPr lang="ru-RU" dirty="0"/>
          </a:p>
        </p:txBody>
      </p:sp>
    </p:spTree>
    <p:extLst>
      <p:ext uri="{BB962C8B-B14F-4D97-AF65-F5344CB8AC3E}">
        <p14:creationId xmlns:p14="http://schemas.microsoft.com/office/powerpoint/2010/main" val="3804361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DC41D6-F737-4D21-8683-7F9BE8492E40}"/>
              </a:ext>
            </a:extLst>
          </p:cNvPr>
          <p:cNvSpPr>
            <a:spLocks noGrp="1"/>
          </p:cNvSpPr>
          <p:nvPr>
            <p:ph type="title"/>
          </p:nvPr>
        </p:nvSpPr>
        <p:spPr>
          <a:xfrm>
            <a:off x="278160" y="256581"/>
            <a:ext cx="8435280" cy="857250"/>
          </a:xfrm>
        </p:spPr>
        <p:txBody>
          <a:bodyPr>
            <a:normAutofit fontScale="90000"/>
          </a:bodyPr>
          <a:lstStyle/>
          <a:p>
            <a:pPr marL="342900" lvl="0" indent="-342900">
              <a:lnSpc>
                <a:spcPct val="107000"/>
              </a:lnSpc>
              <a:spcBef>
                <a:spcPct val="20000"/>
              </a:spcBef>
              <a:spcAft>
                <a:spcPts val="800"/>
              </a:spcAft>
            </a:pPr>
            <a:br>
              <a:rPr lang="en-US" sz="2200" dirty="0">
                <a:solidFill>
                  <a:srgbClr val="000000"/>
                </a:solidFill>
                <a:latin typeface="Segoe UI" panose="020B0502040204020203" pitchFamily="34" charset="0"/>
                <a:ea typeface="Calibri" panose="020F0502020204030204" pitchFamily="34" charset="0"/>
                <a:cs typeface="Times New Roman" panose="02020603050405020304" pitchFamily="18" charset="0"/>
              </a:rPr>
            </a:br>
            <a:r>
              <a:rPr lang="en-US" b="1" dirty="0">
                <a:solidFill>
                  <a:srgbClr val="000000"/>
                </a:solidFill>
                <a:latin typeface="Segoe UI" panose="020B0502040204020203" pitchFamily="34" charset="0"/>
                <a:ea typeface="Calibri" panose="020F0502020204030204" pitchFamily="34" charset="0"/>
                <a:cs typeface="Times New Roman" panose="02020603050405020304" pitchFamily="18" charset="0"/>
              </a:rPr>
              <a:t>Market </a:t>
            </a:r>
            <a:r>
              <a:rPr lang="en-US" dirty="0">
                <a:solidFill>
                  <a:srgbClr val="000000"/>
                </a:solidFill>
                <a:latin typeface="Segoe UI" panose="020B0502040204020203" pitchFamily="34" charset="0"/>
                <a:ea typeface="Calibri" panose="020F0502020204030204" pitchFamily="34" charset="0"/>
                <a:cs typeface="Times New Roman" panose="02020603050405020304" pitchFamily="18" charset="0"/>
              </a:rPr>
              <a:t>versus </a:t>
            </a:r>
            <a:r>
              <a:rPr lang="en-US" b="1" dirty="0">
                <a:solidFill>
                  <a:srgbClr val="000000"/>
                </a:solidFill>
                <a:latin typeface="Segoe UI" panose="020B0502040204020203" pitchFamily="34" charset="0"/>
                <a:ea typeface="Calibri" panose="020F0502020204030204" pitchFamily="34" charset="0"/>
                <a:cs typeface="Times New Roman" panose="02020603050405020304" pitchFamily="18" charset="0"/>
              </a:rPr>
              <a:t>not only market </a:t>
            </a:r>
            <a:endParaRPr lang="ru-RU" b="1" dirty="0"/>
          </a:p>
        </p:txBody>
      </p:sp>
      <p:sp>
        <p:nvSpPr>
          <p:cNvPr id="3" name="Объект 2">
            <a:extLst>
              <a:ext uri="{FF2B5EF4-FFF2-40B4-BE49-F238E27FC236}">
                <a16:creationId xmlns:a16="http://schemas.microsoft.com/office/drawing/2014/main" id="{07A14439-4243-47B7-BD98-879F35695AAC}"/>
              </a:ext>
            </a:extLst>
          </p:cNvPr>
          <p:cNvSpPr>
            <a:spLocks noGrp="1"/>
          </p:cNvSpPr>
          <p:nvPr>
            <p:ph sz="half" idx="1"/>
          </p:nvPr>
        </p:nvSpPr>
        <p:spPr>
          <a:xfrm>
            <a:off x="457200" y="1200151"/>
            <a:ext cx="7715200" cy="3394472"/>
          </a:xfrm>
        </p:spPr>
        <p:txBody>
          <a:bodyPr>
            <a:normAutofit fontScale="92500" lnSpcReduction="20000"/>
          </a:bodyPr>
          <a:lstStyle/>
          <a:p>
            <a:pPr lvl="0"/>
            <a:r>
              <a:rPr lang="en-US" sz="3000" dirty="0">
                <a:solidFill>
                  <a:prstClr val="black"/>
                </a:solidFill>
              </a:rPr>
              <a:t>Unlike </a:t>
            </a:r>
            <a:r>
              <a:rPr lang="en-US" sz="3000" b="1" dirty="0">
                <a:solidFill>
                  <a:srgbClr val="FF0000"/>
                </a:solidFill>
              </a:rPr>
              <a:t>NOE</a:t>
            </a:r>
            <a:r>
              <a:rPr lang="en-US" sz="3000" dirty="0">
                <a:solidFill>
                  <a:prstClr val="black"/>
                </a:solidFill>
              </a:rPr>
              <a:t>, </a:t>
            </a:r>
            <a:r>
              <a:rPr lang="en-US" sz="3000" b="1" dirty="0">
                <a:solidFill>
                  <a:srgbClr val="FF0000"/>
                </a:solidFill>
              </a:rPr>
              <a:t>HE</a:t>
            </a:r>
            <a:r>
              <a:rPr lang="en-US" sz="3000" dirty="0">
                <a:solidFill>
                  <a:prstClr val="black"/>
                </a:solidFill>
              </a:rPr>
              <a:t> implies that </a:t>
            </a:r>
            <a:r>
              <a:rPr lang="en-US" sz="3000" b="1" dirty="0"/>
              <a:t>not only market interactions</a:t>
            </a:r>
            <a:r>
              <a:rPr lang="en-US" sz="3000" dirty="0">
                <a:solidFill>
                  <a:prstClr val="black"/>
                </a:solidFill>
              </a:rPr>
              <a:t>, </a:t>
            </a:r>
            <a:endParaRPr lang="ru-RU" sz="3000" dirty="0">
              <a:solidFill>
                <a:prstClr val="black"/>
              </a:solidFill>
            </a:endParaRPr>
          </a:p>
          <a:p>
            <a:pPr lvl="0"/>
            <a:endParaRPr lang="ru-RU" sz="3000" dirty="0">
              <a:solidFill>
                <a:prstClr val="black"/>
              </a:solidFill>
            </a:endParaRPr>
          </a:p>
          <a:p>
            <a:pPr lvl="0"/>
            <a:endParaRPr lang="ru-RU" sz="3000" dirty="0">
              <a:solidFill>
                <a:prstClr val="black"/>
              </a:solidFill>
            </a:endParaRPr>
          </a:p>
          <a:p>
            <a:pPr lvl="0"/>
            <a:endParaRPr lang="ru-RU" sz="3000" dirty="0">
              <a:solidFill>
                <a:prstClr val="black"/>
              </a:solidFill>
            </a:endParaRPr>
          </a:p>
          <a:p>
            <a:pPr marL="0" lvl="0" indent="0">
              <a:buNone/>
            </a:pPr>
            <a:r>
              <a:rPr lang="en-US" sz="3000" dirty="0">
                <a:solidFill>
                  <a:prstClr val="black"/>
                </a:solidFill>
              </a:rPr>
              <a:t>but also other, for example, redistributive </a:t>
            </a:r>
            <a:endParaRPr lang="ru-RU" sz="3000" dirty="0">
              <a:solidFill>
                <a:prstClr val="black"/>
              </a:solidFill>
            </a:endParaRPr>
          </a:p>
          <a:p>
            <a:pPr marL="0" lvl="0" indent="0">
              <a:buNone/>
            </a:pPr>
            <a:r>
              <a:rPr lang="en-US" sz="3000" dirty="0">
                <a:solidFill>
                  <a:prstClr val="black"/>
                </a:solidFill>
              </a:rPr>
              <a:t>types (</a:t>
            </a:r>
            <a:r>
              <a:rPr lang="en-US" sz="3000" i="1" dirty="0" err="1">
                <a:solidFill>
                  <a:prstClr val="black"/>
                </a:solidFill>
              </a:rPr>
              <a:t>Zezza</a:t>
            </a:r>
            <a:r>
              <a:rPr lang="en-US" sz="3000" i="1" dirty="0">
                <a:solidFill>
                  <a:prstClr val="black"/>
                </a:solidFill>
              </a:rPr>
              <a:t>, </a:t>
            </a:r>
            <a:r>
              <a:rPr lang="en-US" sz="3000" i="1" dirty="0" err="1">
                <a:solidFill>
                  <a:prstClr val="black"/>
                </a:solidFill>
              </a:rPr>
              <a:t>Llambí</a:t>
            </a:r>
            <a:r>
              <a:rPr lang="en-US" sz="3000" i="1" dirty="0">
                <a:solidFill>
                  <a:prstClr val="black"/>
                </a:solidFill>
              </a:rPr>
              <a:t>, 2002, </a:t>
            </a:r>
            <a:r>
              <a:rPr lang="en-US" sz="3000" i="1" dirty="0" err="1">
                <a:solidFill>
                  <a:prstClr val="black"/>
                </a:solidFill>
              </a:rPr>
              <a:t>Dementiev</a:t>
            </a:r>
            <a:r>
              <a:rPr lang="en-US" sz="3000" i="1" dirty="0">
                <a:solidFill>
                  <a:prstClr val="black"/>
                </a:solidFill>
              </a:rPr>
              <a:t>, 2018</a:t>
            </a:r>
            <a:r>
              <a:rPr lang="en-US" sz="3000" dirty="0">
                <a:solidFill>
                  <a:prstClr val="black"/>
                </a:solidFill>
              </a:rPr>
              <a:t>) develop in economies and can be dominant. </a:t>
            </a:r>
            <a:endParaRPr lang="ru-RU" sz="3000" dirty="0">
              <a:solidFill>
                <a:prstClr val="black"/>
              </a:solidFill>
            </a:endParaRPr>
          </a:p>
          <a:p>
            <a:endParaRPr lang="ru-RU" dirty="0"/>
          </a:p>
        </p:txBody>
      </p:sp>
      <p:sp>
        <p:nvSpPr>
          <p:cNvPr id="4" name="Объект 3">
            <a:extLst>
              <a:ext uri="{FF2B5EF4-FFF2-40B4-BE49-F238E27FC236}">
                <a16:creationId xmlns:a16="http://schemas.microsoft.com/office/drawing/2014/main" id="{112CDB25-1821-4B90-A567-5EB5A75FC4FA}"/>
              </a:ext>
            </a:extLst>
          </p:cNvPr>
          <p:cNvSpPr>
            <a:spLocks noGrp="1"/>
          </p:cNvSpPr>
          <p:nvPr>
            <p:ph sz="half" idx="2"/>
          </p:nvPr>
        </p:nvSpPr>
        <p:spPr>
          <a:xfrm>
            <a:off x="8244408" y="1200151"/>
            <a:ext cx="442392" cy="3394472"/>
          </a:xfrm>
        </p:spPr>
        <p:txBody>
          <a:bodyPr>
            <a:normAutofit fontScale="92500" lnSpcReduction="20000"/>
          </a:bodyPr>
          <a:lstStyle/>
          <a:p>
            <a:endParaRPr lang="ru-RU" dirty="0"/>
          </a:p>
        </p:txBody>
      </p:sp>
      <p:sp>
        <p:nvSpPr>
          <p:cNvPr id="5" name="Нижний колонтитул 4">
            <a:extLst>
              <a:ext uri="{FF2B5EF4-FFF2-40B4-BE49-F238E27FC236}">
                <a16:creationId xmlns:a16="http://schemas.microsoft.com/office/drawing/2014/main" id="{6D9251E2-4395-4D04-BB64-16B493B07E7E}"/>
              </a:ext>
            </a:extLst>
          </p:cNvPr>
          <p:cNvSpPr>
            <a:spLocks noGrp="1"/>
          </p:cNvSpPr>
          <p:nvPr>
            <p:ph type="ftr" sz="quarter" idx="11"/>
          </p:nvPr>
        </p:nvSpPr>
        <p:spPr>
          <a:xfrm>
            <a:off x="4932040" y="4596067"/>
            <a:ext cx="2895600" cy="273844"/>
          </a:xfrm>
        </p:spPr>
        <p:txBody>
          <a:bodyPr/>
          <a:lstStyle/>
          <a:p>
            <a:r>
              <a:rPr lang="en-US" dirty="0"/>
              <a:t>EAEPE 2019, Warsaw</a:t>
            </a:r>
            <a:endParaRPr lang="ru-RU" dirty="0"/>
          </a:p>
        </p:txBody>
      </p:sp>
      <p:sp>
        <p:nvSpPr>
          <p:cNvPr id="6" name="Номер слайда 5">
            <a:extLst>
              <a:ext uri="{FF2B5EF4-FFF2-40B4-BE49-F238E27FC236}">
                <a16:creationId xmlns:a16="http://schemas.microsoft.com/office/drawing/2014/main" id="{646ADD83-55BE-432D-8423-A68A9F8248A5}"/>
              </a:ext>
            </a:extLst>
          </p:cNvPr>
          <p:cNvSpPr>
            <a:spLocks noGrp="1"/>
          </p:cNvSpPr>
          <p:nvPr>
            <p:ph type="sldNum" sz="quarter" idx="12"/>
          </p:nvPr>
        </p:nvSpPr>
        <p:spPr/>
        <p:txBody>
          <a:bodyPr/>
          <a:lstStyle/>
          <a:p>
            <a:fld id="{725C68B6-61C2-468F-89AB-4B9F7531AA68}" type="slidenum">
              <a:rPr lang="ru-RU" smtClean="0"/>
              <a:pPr/>
              <a:t>11</a:t>
            </a:fld>
            <a:endParaRPr lang="ru-RU"/>
          </a:p>
        </p:txBody>
      </p:sp>
      <p:pic>
        <p:nvPicPr>
          <p:cNvPr id="7" name="Рисунок 6">
            <a:extLst>
              <a:ext uri="{FF2B5EF4-FFF2-40B4-BE49-F238E27FC236}">
                <a16:creationId xmlns:a16="http://schemas.microsoft.com/office/drawing/2014/main" id="{A59C7688-FA87-47C0-93C2-2CC7F6029E14}"/>
              </a:ext>
            </a:extLst>
          </p:cNvPr>
          <p:cNvPicPr>
            <a:picLocks noChangeAspect="1"/>
          </p:cNvPicPr>
          <p:nvPr/>
        </p:nvPicPr>
        <p:blipFill>
          <a:blip r:embed="rId2"/>
          <a:stretch>
            <a:fillRect/>
          </a:stretch>
        </p:blipFill>
        <p:spPr>
          <a:xfrm>
            <a:off x="3137043" y="1690613"/>
            <a:ext cx="2869914" cy="1473188"/>
          </a:xfrm>
          <a:prstGeom prst="rect">
            <a:avLst/>
          </a:prstGeom>
        </p:spPr>
      </p:pic>
      <p:pic>
        <p:nvPicPr>
          <p:cNvPr id="8" name="Рисунок 7">
            <a:extLst>
              <a:ext uri="{FF2B5EF4-FFF2-40B4-BE49-F238E27FC236}">
                <a16:creationId xmlns:a16="http://schemas.microsoft.com/office/drawing/2014/main" id="{F0E547C5-14F4-4EB4-928E-B9C91469C61C}"/>
              </a:ext>
            </a:extLst>
          </p:cNvPr>
          <p:cNvPicPr>
            <a:picLocks noChangeAspect="1"/>
          </p:cNvPicPr>
          <p:nvPr/>
        </p:nvPicPr>
        <p:blipFill>
          <a:blip r:embed="rId3"/>
          <a:stretch>
            <a:fillRect/>
          </a:stretch>
        </p:blipFill>
        <p:spPr>
          <a:xfrm>
            <a:off x="7150776" y="3163801"/>
            <a:ext cx="1931227" cy="1261070"/>
          </a:xfrm>
          <a:prstGeom prst="rect">
            <a:avLst/>
          </a:prstGeom>
        </p:spPr>
      </p:pic>
    </p:spTree>
    <p:extLst>
      <p:ext uri="{BB962C8B-B14F-4D97-AF65-F5344CB8AC3E}">
        <p14:creationId xmlns:p14="http://schemas.microsoft.com/office/powerpoint/2010/main" val="2153193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D32D2D-CF45-420D-87AC-0F8BB9DFCB4C}"/>
              </a:ext>
            </a:extLst>
          </p:cNvPr>
          <p:cNvSpPr>
            <a:spLocks noGrp="1"/>
          </p:cNvSpPr>
          <p:nvPr>
            <p:ph type="title"/>
          </p:nvPr>
        </p:nvSpPr>
        <p:spPr/>
        <p:txBody>
          <a:bodyPr>
            <a:normAutofit/>
          </a:bodyPr>
          <a:lstStyle/>
          <a:p>
            <a:r>
              <a:rPr lang="en-US" sz="2800" b="1" dirty="0">
                <a:solidFill>
                  <a:srgbClr val="000000"/>
                </a:solidFill>
                <a:latin typeface="Segoe UI" panose="020B0502040204020203" pitchFamily="34" charset="0"/>
                <a:ea typeface="Calibri" panose="020F0502020204030204" pitchFamily="34" charset="0"/>
                <a:cs typeface="Times New Roman" panose="02020603050405020304" pitchFamily="18" charset="0"/>
              </a:rPr>
              <a:t>HE </a:t>
            </a:r>
            <a:r>
              <a:rPr lang="en-US" sz="2800" dirty="0">
                <a:solidFill>
                  <a:srgbClr val="000000"/>
                </a:solidFill>
                <a:latin typeface="Segoe UI" panose="020B0502040204020203" pitchFamily="34" charset="0"/>
                <a:ea typeface="Calibri" panose="020F0502020204030204" pitchFamily="34" charset="0"/>
                <a:cs typeface="Times New Roman" panose="02020603050405020304" pitchFamily="18" charset="0"/>
              </a:rPr>
              <a:t>versus </a:t>
            </a:r>
            <a:r>
              <a:rPr lang="en-US" sz="2800" b="1" dirty="0">
                <a:solidFill>
                  <a:srgbClr val="000000"/>
                </a:solidFill>
                <a:latin typeface="Segoe UI" panose="020B0502040204020203" pitchFamily="34" charset="0"/>
                <a:ea typeface="Calibri" panose="020F0502020204030204" pitchFamily="34" charset="0"/>
                <a:cs typeface="Times New Roman" panose="02020603050405020304" pitchFamily="18" charset="0"/>
              </a:rPr>
              <a:t>NOE</a:t>
            </a:r>
            <a:endParaRPr lang="ru-RU" sz="2800" b="1" dirty="0"/>
          </a:p>
        </p:txBody>
      </p:sp>
      <p:sp>
        <p:nvSpPr>
          <p:cNvPr id="3" name="Объект 2">
            <a:extLst>
              <a:ext uri="{FF2B5EF4-FFF2-40B4-BE49-F238E27FC236}">
                <a16:creationId xmlns:a16="http://schemas.microsoft.com/office/drawing/2014/main" id="{F68E46C0-B37E-47EB-96EB-98083CC2C0FC}"/>
              </a:ext>
            </a:extLst>
          </p:cNvPr>
          <p:cNvSpPr>
            <a:spLocks noGrp="1"/>
          </p:cNvSpPr>
          <p:nvPr>
            <p:ph idx="1"/>
          </p:nvPr>
        </p:nvSpPr>
        <p:spPr/>
        <p:txBody>
          <a:bodyPr>
            <a:normAutofit/>
          </a:bodyPr>
          <a:lstStyle/>
          <a:p>
            <a:pPr lvl="0"/>
            <a:r>
              <a:rPr lang="en-US" sz="2400" b="1" dirty="0">
                <a:solidFill>
                  <a:srgbClr val="FF0000"/>
                </a:solidFill>
              </a:rPr>
              <a:t>HE</a:t>
            </a:r>
            <a:r>
              <a:rPr lang="en-US" sz="2400" dirty="0">
                <a:solidFill>
                  <a:prstClr val="black"/>
                </a:solidFill>
              </a:rPr>
              <a:t> view “gives us a world closer to that of political economy than neoclassical theory, a world that is organic, evolutionary, and historically contingent” (</a:t>
            </a:r>
            <a:r>
              <a:rPr lang="en-US" sz="2400" i="1" dirty="0">
                <a:solidFill>
                  <a:prstClr val="black"/>
                </a:solidFill>
              </a:rPr>
              <a:t>Arthur, 2013</a:t>
            </a:r>
            <a:r>
              <a:rPr lang="en-US" sz="2400" dirty="0">
                <a:solidFill>
                  <a:prstClr val="black"/>
                </a:solidFill>
              </a:rPr>
              <a:t>).</a:t>
            </a:r>
          </a:p>
          <a:p>
            <a:pPr lvl="0">
              <a:lnSpc>
                <a:spcPct val="107000"/>
              </a:lnSpc>
              <a:spcAft>
                <a:spcPts val="800"/>
              </a:spcAft>
            </a:pPr>
            <a:r>
              <a:rPr lang="en-US" sz="2400" dirty="0">
                <a:solidFill>
                  <a:srgbClr val="000000"/>
                </a:solidFill>
                <a:ea typeface="Calibri" panose="020F0502020204030204" pitchFamily="34" charset="0"/>
                <a:cs typeface="Times New Roman" panose="02020603050405020304" pitchFamily="18" charset="0"/>
              </a:rPr>
              <a:t>Summing up, we can see that ideas of heterodox economics restore the traditions of classical political economy, exploring the logic of the formation of economic mechanisms that create patterns of economic life and the spread of change.</a:t>
            </a:r>
            <a:endParaRPr lang="ru-RU" sz="2400" dirty="0"/>
          </a:p>
        </p:txBody>
      </p:sp>
      <p:sp>
        <p:nvSpPr>
          <p:cNvPr id="4" name="Нижний колонтитул 3">
            <a:extLst>
              <a:ext uri="{FF2B5EF4-FFF2-40B4-BE49-F238E27FC236}">
                <a16:creationId xmlns:a16="http://schemas.microsoft.com/office/drawing/2014/main" id="{BF9243BF-C9C8-490D-A74A-B1C12B8A687A}"/>
              </a:ext>
            </a:extLst>
          </p:cNvPr>
          <p:cNvSpPr>
            <a:spLocks noGrp="1"/>
          </p:cNvSpPr>
          <p:nvPr>
            <p:ph type="ftr" sz="quarter" idx="11"/>
          </p:nvPr>
        </p:nvSpPr>
        <p:spPr>
          <a:xfrm>
            <a:off x="5105400" y="4673769"/>
            <a:ext cx="2895600" cy="273844"/>
          </a:xfrm>
        </p:spPr>
        <p:txBody>
          <a:bodyPr/>
          <a:lstStyle/>
          <a:p>
            <a:r>
              <a:rPr lang="en-US" dirty="0"/>
              <a:t>EAEPE 2019, Warsaw</a:t>
            </a:r>
            <a:endParaRPr lang="ru-RU" dirty="0"/>
          </a:p>
        </p:txBody>
      </p:sp>
      <p:sp>
        <p:nvSpPr>
          <p:cNvPr id="5" name="Номер слайда 4">
            <a:extLst>
              <a:ext uri="{FF2B5EF4-FFF2-40B4-BE49-F238E27FC236}">
                <a16:creationId xmlns:a16="http://schemas.microsoft.com/office/drawing/2014/main" id="{A1D5F738-4D0C-423D-874D-9B0DB6A74DE8}"/>
              </a:ext>
            </a:extLst>
          </p:cNvPr>
          <p:cNvSpPr>
            <a:spLocks noGrp="1"/>
          </p:cNvSpPr>
          <p:nvPr>
            <p:ph type="sldNum" sz="quarter" idx="12"/>
          </p:nvPr>
        </p:nvSpPr>
        <p:spPr/>
        <p:txBody>
          <a:bodyPr/>
          <a:lstStyle/>
          <a:p>
            <a:fld id="{725C68B6-61C2-468F-89AB-4B9F7531AA68}" type="slidenum">
              <a:rPr lang="ru-RU" smtClean="0"/>
              <a:pPr/>
              <a:t>12</a:t>
            </a:fld>
            <a:endParaRPr lang="ru-RU"/>
          </a:p>
        </p:txBody>
      </p:sp>
    </p:spTree>
    <p:extLst>
      <p:ext uri="{BB962C8B-B14F-4D97-AF65-F5344CB8AC3E}">
        <p14:creationId xmlns:p14="http://schemas.microsoft.com/office/powerpoint/2010/main" val="1736828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672CA9-E77A-46D1-970B-EC90DEE2A949}"/>
              </a:ext>
            </a:extLst>
          </p:cNvPr>
          <p:cNvSpPr>
            <a:spLocks noGrp="1"/>
          </p:cNvSpPr>
          <p:nvPr>
            <p:ph type="title"/>
          </p:nvPr>
        </p:nvSpPr>
        <p:spPr/>
        <p:txBody>
          <a:bodyPr/>
          <a:lstStyle/>
          <a:p>
            <a:r>
              <a:rPr lang="en-US" dirty="0" err="1"/>
              <a:t>Formalisation</a:t>
            </a:r>
            <a:r>
              <a:rPr lang="en-US" dirty="0"/>
              <a:t> trap</a:t>
            </a:r>
            <a:endParaRPr lang="ru-RU" dirty="0"/>
          </a:p>
        </p:txBody>
      </p:sp>
      <p:sp>
        <p:nvSpPr>
          <p:cNvPr id="3" name="Объект 2">
            <a:extLst>
              <a:ext uri="{FF2B5EF4-FFF2-40B4-BE49-F238E27FC236}">
                <a16:creationId xmlns:a16="http://schemas.microsoft.com/office/drawing/2014/main" id="{1F80B067-7910-44CE-8193-F0C9F6FE5508}"/>
              </a:ext>
            </a:extLst>
          </p:cNvPr>
          <p:cNvSpPr>
            <a:spLocks noGrp="1"/>
          </p:cNvSpPr>
          <p:nvPr>
            <p:ph idx="1"/>
          </p:nvPr>
        </p:nvSpPr>
        <p:spPr/>
        <p:txBody>
          <a:bodyPr>
            <a:normAutofit fontScale="70000" lnSpcReduction="20000"/>
          </a:bodyPr>
          <a:lstStyle/>
          <a:p>
            <a:r>
              <a:rPr lang="en-US" dirty="0"/>
              <a:t>The adoption of NOE prerequisites is a</a:t>
            </a:r>
            <a:r>
              <a:rPr lang="ru-RU" dirty="0"/>
              <a:t> </a:t>
            </a:r>
            <a:r>
              <a:rPr lang="en-US" dirty="0"/>
              <a:t>consequence</a:t>
            </a:r>
            <a:r>
              <a:rPr lang="ru-RU" dirty="0"/>
              <a:t> </a:t>
            </a:r>
            <a:r>
              <a:rPr lang="en-US" dirty="0"/>
              <a:t>of an orientation toward the general principles of building economic knowledge in mathematised natural science. Leon Walras (1834-1910) attributed pure political economy to the physical and mathematical sciences.</a:t>
            </a:r>
          </a:p>
          <a:p>
            <a:r>
              <a:rPr lang="en-US" dirty="0"/>
              <a:t>In this case, the repeatability of empirical experiments and </a:t>
            </a:r>
            <a:r>
              <a:rPr lang="en-US" dirty="0" err="1"/>
              <a:t>formalisation</a:t>
            </a:r>
            <a:r>
              <a:rPr lang="en-US" dirty="0"/>
              <a:t> (the use of mathematics) are necessary. </a:t>
            </a:r>
          </a:p>
          <a:p>
            <a:r>
              <a:rPr lang="en-US" dirty="0"/>
              <a:t>Both of these approaches inevitably require using the reductionist approach and the simplification of research models. </a:t>
            </a:r>
          </a:p>
          <a:p>
            <a:r>
              <a:rPr lang="en-US" dirty="0"/>
              <a:t>The question is to what extent these models represent the economic performance of the modern world.</a:t>
            </a:r>
            <a:endParaRPr lang="ru-RU" dirty="0"/>
          </a:p>
        </p:txBody>
      </p:sp>
      <p:sp>
        <p:nvSpPr>
          <p:cNvPr id="4" name="Нижний колонтитул 3">
            <a:extLst>
              <a:ext uri="{FF2B5EF4-FFF2-40B4-BE49-F238E27FC236}">
                <a16:creationId xmlns:a16="http://schemas.microsoft.com/office/drawing/2014/main" id="{16D90459-C89B-420C-8673-8EE4EEC8E4B1}"/>
              </a:ext>
            </a:extLst>
          </p:cNvPr>
          <p:cNvSpPr>
            <a:spLocks noGrp="1"/>
          </p:cNvSpPr>
          <p:nvPr>
            <p:ph type="ftr" sz="quarter" idx="11"/>
          </p:nvPr>
        </p:nvSpPr>
        <p:spPr>
          <a:xfrm>
            <a:off x="5220072" y="4663677"/>
            <a:ext cx="2895600" cy="273844"/>
          </a:xfrm>
        </p:spPr>
        <p:txBody>
          <a:bodyPr/>
          <a:lstStyle/>
          <a:p>
            <a:r>
              <a:rPr lang="en-US" dirty="0"/>
              <a:t>EAEPE 2019, Warsaw</a:t>
            </a:r>
            <a:endParaRPr lang="ru-RU" dirty="0"/>
          </a:p>
        </p:txBody>
      </p:sp>
      <p:sp>
        <p:nvSpPr>
          <p:cNvPr id="5" name="Номер слайда 4">
            <a:extLst>
              <a:ext uri="{FF2B5EF4-FFF2-40B4-BE49-F238E27FC236}">
                <a16:creationId xmlns:a16="http://schemas.microsoft.com/office/drawing/2014/main" id="{F593325A-EC91-4672-8FB7-97D2C3E74F8C}"/>
              </a:ext>
            </a:extLst>
          </p:cNvPr>
          <p:cNvSpPr>
            <a:spLocks noGrp="1"/>
          </p:cNvSpPr>
          <p:nvPr>
            <p:ph type="sldNum" sz="quarter" idx="12"/>
          </p:nvPr>
        </p:nvSpPr>
        <p:spPr/>
        <p:txBody>
          <a:bodyPr/>
          <a:lstStyle/>
          <a:p>
            <a:fld id="{725C68B6-61C2-468F-89AB-4B9F7531AA68}" type="slidenum">
              <a:rPr lang="ru-RU" smtClean="0"/>
              <a:pPr/>
              <a:t>13</a:t>
            </a:fld>
            <a:endParaRPr lang="ru-RU"/>
          </a:p>
        </p:txBody>
      </p:sp>
    </p:spTree>
    <p:extLst>
      <p:ext uri="{BB962C8B-B14F-4D97-AF65-F5344CB8AC3E}">
        <p14:creationId xmlns:p14="http://schemas.microsoft.com/office/powerpoint/2010/main" val="1198054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2A57C9-E468-4538-86A6-2FF153AE85C6}"/>
              </a:ext>
            </a:extLst>
          </p:cNvPr>
          <p:cNvSpPr>
            <a:spLocks noGrp="1"/>
          </p:cNvSpPr>
          <p:nvPr>
            <p:ph type="title"/>
          </p:nvPr>
        </p:nvSpPr>
        <p:spPr>
          <a:xfrm>
            <a:off x="827584" y="3219822"/>
            <a:ext cx="7772400" cy="1125140"/>
          </a:xfrm>
        </p:spPr>
        <p:txBody>
          <a:bodyPr>
            <a:normAutofit/>
          </a:bodyPr>
          <a:lstStyle/>
          <a:p>
            <a:pPr marL="342900" lvl="0" indent="-342900">
              <a:spcBef>
                <a:spcPct val="20000"/>
              </a:spcBef>
            </a:pPr>
            <a:endParaRPr lang="ru-RU" sz="2500" cap="none" dirty="0"/>
          </a:p>
        </p:txBody>
      </p:sp>
      <p:sp>
        <p:nvSpPr>
          <p:cNvPr id="3" name="Текст 2">
            <a:extLst>
              <a:ext uri="{FF2B5EF4-FFF2-40B4-BE49-F238E27FC236}">
                <a16:creationId xmlns:a16="http://schemas.microsoft.com/office/drawing/2014/main" id="{E7654B1D-0B3F-4CAE-95C0-D43079D4A4F4}"/>
              </a:ext>
            </a:extLst>
          </p:cNvPr>
          <p:cNvSpPr>
            <a:spLocks noGrp="1"/>
          </p:cNvSpPr>
          <p:nvPr>
            <p:ph type="body" idx="1"/>
          </p:nvPr>
        </p:nvSpPr>
        <p:spPr/>
        <p:txBody>
          <a:bodyPr>
            <a:normAutofit fontScale="25000" lnSpcReduction="20000"/>
          </a:bodyPr>
          <a:lstStyle/>
          <a:p>
            <a:pPr lvl="0"/>
            <a:endParaRPr lang="en-US" sz="4000" dirty="0">
              <a:solidFill>
                <a:prstClr val="black"/>
              </a:solidFill>
            </a:endParaRPr>
          </a:p>
          <a:p>
            <a:pPr lvl="0"/>
            <a:endParaRPr lang="en-US" sz="4000" dirty="0">
              <a:solidFill>
                <a:prstClr val="black"/>
              </a:solidFill>
            </a:endParaRPr>
          </a:p>
          <a:p>
            <a:pPr lvl="0"/>
            <a:r>
              <a:rPr lang="en-US" sz="12800" b="1" dirty="0">
                <a:solidFill>
                  <a:schemeClr val="bg1">
                    <a:lumMod val="50000"/>
                  </a:schemeClr>
                </a:solidFill>
                <a:latin typeface="Segoe UI" panose="020B0502040204020203" pitchFamily="34" charset="0"/>
                <a:ea typeface="Calibri" panose="020F0502020204030204" pitchFamily="34" charset="0"/>
                <a:cs typeface="Times New Roman" panose="02020603050405020304" pitchFamily="18" charset="0"/>
              </a:rPr>
              <a:t>The differing interests and ideologies behind NOE and HE</a:t>
            </a:r>
            <a:endParaRPr lang="ru-RU" sz="12800" b="1" dirty="0">
              <a:solidFill>
                <a:schemeClr val="bg1">
                  <a:lumMod val="50000"/>
                </a:schemeClr>
              </a:solidFill>
            </a:endParaRPr>
          </a:p>
        </p:txBody>
      </p:sp>
      <p:sp>
        <p:nvSpPr>
          <p:cNvPr id="4" name="Номер слайда 3">
            <a:extLst>
              <a:ext uri="{FF2B5EF4-FFF2-40B4-BE49-F238E27FC236}">
                <a16:creationId xmlns:a16="http://schemas.microsoft.com/office/drawing/2014/main" id="{6380820D-0A4A-404E-A391-B74164BD12AF}"/>
              </a:ext>
            </a:extLst>
          </p:cNvPr>
          <p:cNvSpPr>
            <a:spLocks noGrp="1"/>
          </p:cNvSpPr>
          <p:nvPr>
            <p:ph type="sldNum" sz="quarter" idx="12"/>
          </p:nvPr>
        </p:nvSpPr>
        <p:spPr/>
        <p:txBody>
          <a:bodyPr/>
          <a:lstStyle/>
          <a:p>
            <a:fld id="{725C68B6-61C2-468F-89AB-4B9F7531AA68}" type="slidenum">
              <a:rPr lang="ru-RU" smtClean="0"/>
              <a:pPr/>
              <a:t>14</a:t>
            </a:fld>
            <a:endParaRPr lang="ru-RU"/>
          </a:p>
        </p:txBody>
      </p:sp>
      <p:sp>
        <p:nvSpPr>
          <p:cNvPr id="5" name="Нижний колонтитул 4">
            <a:extLst>
              <a:ext uri="{FF2B5EF4-FFF2-40B4-BE49-F238E27FC236}">
                <a16:creationId xmlns:a16="http://schemas.microsoft.com/office/drawing/2014/main" id="{8685D320-3744-4B5D-B852-68D87820B25D}"/>
              </a:ext>
            </a:extLst>
          </p:cNvPr>
          <p:cNvSpPr>
            <a:spLocks noGrp="1"/>
          </p:cNvSpPr>
          <p:nvPr>
            <p:ph type="ftr" sz="quarter" idx="11"/>
          </p:nvPr>
        </p:nvSpPr>
        <p:spPr>
          <a:xfrm>
            <a:off x="4427984" y="4731990"/>
            <a:ext cx="3824064" cy="309117"/>
          </a:xfrm>
        </p:spPr>
        <p:txBody>
          <a:bodyPr/>
          <a:lstStyle/>
          <a:p>
            <a:r>
              <a:rPr lang="en-US" dirty="0"/>
              <a:t>EAEPE 2019, Warsaw</a:t>
            </a:r>
            <a:endParaRPr lang="ru-RU" dirty="0"/>
          </a:p>
        </p:txBody>
      </p:sp>
    </p:spTree>
    <p:extLst>
      <p:ext uri="{BB962C8B-B14F-4D97-AF65-F5344CB8AC3E}">
        <p14:creationId xmlns:p14="http://schemas.microsoft.com/office/powerpoint/2010/main" val="4106542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3747CC-604B-4123-8DE8-AFF7AB93DA17}"/>
              </a:ext>
            </a:extLst>
          </p:cNvPr>
          <p:cNvSpPr>
            <a:spLocks noGrp="1"/>
          </p:cNvSpPr>
          <p:nvPr>
            <p:ph type="title"/>
          </p:nvPr>
        </p:nvSpPr>
        <p:spPr/>
        <p:txBody>
          <a:bodyPr>
            <a:normAutofit fontScale="90000"/>
          </a:bodyPr>
          <a:lstStyle/>
          <a:p>
            <a:r>
              <a:rPr lang="en-US" b="1" dirty="0"/>
              <a:t>Market and inequality </a:t>
            </a:r>
            <a:r>
              <a:rPr lang="en-US" dirty="0"/>
              <a:t>versus</a:t>
            </a:r>
            <a:r>
              <a:rPr lang="en-US" b="1" dirty="0"/>
              <a:t> broad perspective and justice</a:t>
            </a:r>
            <a:endParaRPr lang="ru-RU" b="1" dirty="0"/>
          </a:p>
        </p:txBody>
      </p:sp>
      <p:sp>
        <p:nvSpPr>
          <p:cNvPr id="3" name="Объект 2">
            <a:extLst>
              <a:ext uri="{FF2B5EF4-FFF2-40B4-BE49-F238E27FC236}">
                <a16:creationId xmlns:a16="http://schemas.microsoft.com/office/drawing/2014/main" id="{29E0042F-E457-4BC2-B506-DA90C2CEA66D}"/>
              </a:ext>
            </a:extLst>
          </p:cNvPr>
          <p:cNvSpPr>
            <a:spLocks noGrp="1"/>
          </p:cNvSpPr>
          <p:nvPr>
            <p:ph idx="1"/>
          </p:nvPr>
        </p:nvSpPr>
        <p:spPr>
          <a:xfrm>
            <a:off x="457200" y="1203598"/>
            <a:ext cx="8229600" cy="3545806"/>
          </a:xfrm>
        </p:spPr>
        <p:txBody>
          <a:bodyPr>
            <a:normAutofit fontScale="77500" lnSpcReduction="20000"/>
          </a:bodyPr>
          <a:lstStyle/>
          <a:p>
            <a:r>
              <a:rPr lang="en-US" dirty="0"/>
              <a:t>NOE are based on ideas of a progressive market, competition and the inevitable inequality</a:t>
            </a:r>
            <a:r>
              <a:rPr lang="ru-RU" dirty="0"/>
              <a:t> </a:t>
            </a:r>
            <a:r>
              <a:rPr lang="en-US" dirty="0"/>
              <a:t>generated by the market (</a:t>
            </a:r>
            <a:r>
              <a:rPr lang="en-US" i="1" dirty="0"/>
              <a:t>Wei, 2019</a:t>
            </a:r>
            <a:r>
              <a:rPr lang="en-US" dirty="0"/>
              <a:t>). We can call neoclassical economists “Wall street economists” or “typical Western economists”.</a:t>
            </a:r>
          </a:p>
          <a:p>
            <a:r>
              <a:rPr lang="en-US" dirty="0"/>
              <a:t>HE look more carefully at other forms of coordination including cooperation (</a:t>
            </a:r>
            <a:r>
              <a:rPr lang="en-US" i="1" dirty="0"/>
              <a:t>Elsner, 2010</a:t>
            </a:r>
            <a:r>
              <a:rPr lang="en-US" dirty="0"/>
              <a:t>) and justice in income distribution.</a:t>
            </a:r>
          </a:p>
          <a:p>
            <a:r>
              <a:rPr lang="en-US" dirty="0"/>
              <a:t>Different attitudes of NOE and HE                                            are evident in their political preferences                                                (HE in general are mostly “left economists”)</a:t>
            </a:r>
          </a:p>
          <a:p>
            <a:endParaRPr lang="en-US" dirty="0"/>
          </a:p>
        </p:txBody>
      </p:sp>
      <p:sp>
        <p:nvSpPr>
          <p:cNvPr id="4" name="Нижний колонтитул 3">
            <a:extLst>
              <a:ext uri="{FF2B5EF4-FFF2-40B4-BE49-F238E27FC236}">
                <a16:creationId xmlns:a16="http://schemas.microsoft.com/office/drawing/2014/main" id="{849BDA63-483B-4A18-B012-A4271FBA5ED6}"/>
              </a:ext>
            </a:extLst>
          </p:cNvPr>
          <p:cNvSpPr>
            <a:spLocks noGrp="1"/>
          </p:cNvSpPr>
          <p:nvPr>
            <p:ph type="ftr" sz="quarter" idx="11"/>
          </p:nvPr>
        </p:nvSpPr>
        <p:spPr>
          <a:xfrm>
            <a:off x="5105400" y="4731545"/>
            <a:ext cx="2895600" cy="273844"/>
          </a:xfrm>
        </p:spPr>
        <p:txBody>
          <a:bodyPr/>
          <a:lstStyle/>
          <a:p>
            <a:r>
              <a:rPr lang="en-US" dirty="0"/>
              <a:t>EAEPE 2019, Warsaw</a:t>
            </a:r>
            <a:endParaRPr lang="ru-RU" dirty="0"/>
          </a:p>
        </p:txBody>
      </p:sp>
      <p:sp>
        <p:nvSpPr>
          <p:cNvPr id="5" name="Номер слайда 4">
            <a:extLst>
              <a:ext uri="{FF2B5EF4-FFF2-40B4-BE49-F238E27FC236}">
                <a16:creationId xmlns:a16="http://schemas.microsoft.com/office/drawing/2014/main" id="{3DEDE70A-ADA1-4621-B619-71CA853670B3}"/>
              </a:ext>
            </a:extLst>
          </p:cNvPr>
          <p:cNvSpPr>
            <a:spLocks noGrp="1"/>
          </p:cNvSpPr>
          <p:nvPr>
            <p:ph type="sldNum" sz="quarter" idx="12"/>
          </p:nvPr>
        </p:nvSpPr>
        <p:spPr/>
        <p:txBody>
          <a:bodyPr/>
          <a:lstStyle/>
          <a:p>
            <a:fld id="{725C68B6-61C2-468F-89AB-4B9F7531AA68}" type="slidenum">
              <a:rPr lang="ru-RU" smtClean="0"/>
              <a:pPr/>
              <a:t>15</a:t>
            </a:fld>
            <a:endParaRPr lang="ru-RU"/>
          </a:p>
        </p:txBody>
      </p:sp>
      <p:pic>
        <p:nvPicPr>
          <p:cNvPr id="6" name="Рисунок 5">
            <a:extLst>
              <a:ext uri="{FF2B5EF4-FFF2-40B4-BE49-F238E27FC236}">
                <a16:creationId xmlns:a16="http://schemas.microsoft.com/office/drawing/2014/main" id="{88B9C0BE-4BD3-41D0-A470-345CE51053CF}"/>
              </a:ext>
            </a:extLst>
          </p:cNvPr>
          <p:cNvPicPr>
            <a:picLocks noChangeAspect="1"/>
          </p:cNvPicPr>
          <p:nvPr/>
        </p:nvPicPr>
        <p:blipFill>
          <a:blip r:embed="rId2"/>
          <a:stretch>
            <a:fillRect/>
          </a:stretch>
        </p:blipFill>
        <p:spPr>
          <a:xfrm>
            <a:off x="6833455" y="3197407"/>
            <a:ext cx="1853345" cy="1569856"/>
          </a:xfrm>
          <a:prstGeom prst="rect">
            <a:avLst/>
          </a:prstGeom>
        </p:spPr>
      </p:pic>
    </p:spTree>
    <p:extLst>
      <p:ext uri="{BB962C8B-B14F-4D97-AF65-F5344CB8AC3E}">
        <p14:creationId xmlns:p14="http://schemas.microsoft.com/office/powerpoint/2010/main" val="3276287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2A57C9-E468-4538-86A6-2FF153AE85C6}"/>
              </a:ext>
            </a:extLst>
          </p:cNvPr>
          <p:cNvSpPr>
            <a:spLocks noGrp="1"/>
          </p:cNvSpPr>
          <p:nvPr>
            <p:ph type="title"/>
          </p:nvPr>
        </p:nvSpPr>
        <p:spPr>
          <a:xfrm>
            <a:off x="722313" y="3201592"/>
            <a:ext cx="7772400" cy="1125140"/>
          </a:xfrm>
        </p:spPr>
        <p:txBody>
          <a:bodyPr>
            <a:normAutofit/>
          </a:bodyPr>
          <a:lstStyle/>
          <a:p>
            <a:pPr marL="342900" lvl="0" indent="-342900">
              <a:spcBef>
                <a:spcPct val="20000"/>
              </a:spcBef>
            </a:pPr>
            <a:endParaRPr lang="ru-RU" sz="2400" dirty="0"/>
          </a:p>
        </p:txBody>
      </p:sp>
      <p:sp>
        <p:nvSpPr>
          <p:cNvPr id="3" name="Текст 2">
            <a:extLst>
              <a:ext uri="{FF2B5EF4-FFF2-40B4-BE49-F238E27FC236}">
                <a16:creationId xmlns:a16="http://schemas.microsoft.com/office/drawing/2014/main" id="{E7654B1D-0B3F-4CAE-95C0-D43079D4A4F4}"/>
              </a:ext>
            </a:extLst>
          </p:cNvPr>
          <p:cNvSpPr>
            <a:spLocks noGrp="1"/>
          </p:cNvSpPr>
          <p:nvPr>
            <p:ph type="body" idx="1"/>
          </p:nvPr>
        </p:nvSpPr>
        <p:spPr/>
        <p:txBody>
          <a:bodyPr>
            <a:normAutofit fontScale="85000" lnSpcReduction="20000"/>
          </a:bodyPr>
          <a:lstStyle/>
          <a:p>
            <a:pPr lvl="0"/>
            <a:endParaRPr lang="en-US" sz="4000" dirty="0">
              <a:solidFill>
                <a:prstClr val="black"/>
              </a:solidFill>
            </a:endParaRPr>
          </a:p>
          <a:p>
            <a:r>
              <a:rPr lang="en-US" sz="4000" b="1" dirty="0"/>
              <a:t>What are the prospects for HE?</a:t>
            </a:r>
            <a:endParaRPr lang="en-US" sz="4000" dirty="0">
              <a:solidFill>
                <a:prstClr val="black"/>
              </a:solidFill>
            </a:endParaRPr>
          </a:p>
        </p:txBody>
      </p:sp>
      <p:sp>
        <p:nvSpPr>
          <p:cNvPr id="4" name="Номер слайда 3">
            <a:extLst>
              <a:ext uri="{FF2B5EF4-FFF2-40B4-BE49-F238E27FC236}">
                <a16:creationId xmlns:a16="http://schemas.microsoft.com/office/drawing/2014/main" id="{6380820D-0A4A-404E-A391-B74164BD12AF}"/>
              </a:ext>
            </a:extLst>
          </p:cNvPr>
          <p:cNvSpPr>
            <a:spLocks noGrp="1"/>
          </p:cNvSpPr>
          <p:nvPr>
            <p:ph type="sldNum" sz="quarter" idx="12"/>
          </p:nvPr>
        </p:nvSpPr>
        <p:spPr/>
        <p:txBody>
          <a:bodyPr/>
          <a:lstStyle/>
          <a:p>
            <a:fld id="{725C68B6-61C2-468F-89AB-4B9F7531AA68}" type="slidenum">
              <a:rPr lang="ru-RU" smtClean="0"/>
              <a:pPr/>
              <a:t>16</a:t>
            </a:fld>
            <a:endParaRPr lang="ru-RU"/>
          </a:p>
        </p:txBody>
      </p:sp>
      <p:sp>
        <p:nvSpPr>
          <p:cNvPr id="5" name="Нижний колонтитул 4">
            <a:extLst>
              <a:ext uri="{FF2B5EF4-FFF2-40B4-BE49-F238E27FC236}">
                <a16:creationId xmlns:a16="http://schemas.microsoft.com/office/drawing/2014/main" id="{9F9CDC67-2E77-46E1-A281-C7F5AAC0E514}"/>
              </a:ext>
            </a:extLst>
          </p:cNvPr>
          <p:cNvSpPr>
            <a:spLocks noGrp="1"/>
          </p:cNvSpPr>
          <p:nvPr>
            <p:ph type="ftr" sz="quarter" idx="11"/>
          </p:nvPr>
        </p:nvSpPr>
        <p:spPr>
          <a:xfrm>
            <a:off x="4572000" y="4497087"/>
            <a:ext cx="3824064" cy="432048"/>
          </a:xfrm>
        </p:spPr>
        <p:txBody>
          <a:bodyPr/>
          <a:lstStyle/>
          <a:p>
            <a:r>
              <a:rPr lang="en-US" dirty="0"/>
              <a:t>EAEPE 2019, Warsaw</a:t>
            </a:r>
            <a:endParaRPr lang="ru-RU" dirty="0"/>
          </a:p>
        </p:txBody>
      </p:sp>
    </p:spTree>
    <p:extLst>
      <p:ext uri="{BB962C8B-B14F-4D97-AF65-F5344CB8AC3E}">
        <p14:creationId xmlns:p14="http://schemas.microsoft.com/office/powerpoint/2010/main" val="1685604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9D9E01-6E65-4792-AB26-094D32B9A862}"/>
              </a:ext>
            </a:extLst>
          </p:cNvPr>
          <p:cNvSpPr>
            <a:spLocks noGrp="1"/>
          </p:cNvSpPr>
          <p:nvPr>
            <p:ph type="title"/>
          </p:nvPr>
        </p:nvSpPr>
        <p:spPr>
          <a:xfrm>
            <a:off x="539552" y="524726"/>
            <a:ext cx="8424936" cy="857250"/>
          </a:xfrm>
        </p:spPr>
        <p:txBody>
          <a:bodyPr>
            <a:noAutofit/>
          </a:bodyPr>
          <a:lstStyle/>
          <a:p>
            <a:r>
              <a:rPr lang="en-US" sz="3800" b="1" dirty="0"/>
              <a:t>What challenges NOE domination?-1</a:t>
            </a:r>
            <a:endParaRPr lang="ru-RU" sz="3800" dirty="0"/>
          </a:p>
        </p:txBody>
      </p:sp>
      <p:sp>
        <p:nvSpPr>
          <p:cNvPr id="3" name="Объект 2">
            <a:extLst>
              <a:ext uri="{FF2B5EF4-FFF2-40B4-BE49-F238E27FC236}">
                <a16:creationId xmlns:a16="http://schemas.microsoft.com/office/drawing/2014/main" id="{EECF9183-D986-4F62-8E29-7EF3E0E01F3B}"/>
              </a:ext>
            </a:extLst>
          </p:cNvPr>
          <p:cNvSpPr>
            <a:spLocks noGrp="1"/>
          </p:cNvSpPr>
          <p:nvPr>
            <p:ph idx="1"/>
          </p:nvPr>
        </p:nvSpPr>
        <p:spPr>
          <a:xfrm>
            <a:off x="459243" y="1631033"/>
            <a:ext cx="8229600" cy="3394472"/>
          </a:xfrm>
        </p:spPr>
        <p:txBody>
          <a:bodyPr>
            <a:normAutofit fontScale="77500" lnSpcReduction="20000"/>
          </a:bodyPr>
          <a:lstStyle/>
          <a:p>
            <a:r>
              <a:rPr lang="en-US" dirty="0"/>
              <a:t>Expansion of heterodox research and its further </a:t>
            </a:r>
            <a:r>
              <a:rPr lang="en-US" dirty="0" err="1"/>
              <a:t>institutionalistion</a:t>
            </a:r>
            <a:r>
              <a:rPr lang="en-US" dirty="0"/>
              <a:t>: the creation of new </a:t>
            </a:r>
            <a:r>
              <a:rPr lang="en-US" dirty="0" err="1"/>
              <a:t>organisations</a:t>
            </a:r>
            <a:r>
              <a:rPr lang="en-US" dirty="0"/>
              <a:t>, journals, websites (e.g. </a:t>
            </a:r>
            <a:r>
              <a:rPr lang="en-US" i="1" dirty="0"/>
              <a:t>Promoting economic pluralism  </a:t>
            </a:r>
            <a:r>
              <a:rPr lang="en-GB" dirty="0">
                <a:hlinkClick r:id="rId2"/>
              </a:rPr>
              <a:t>https://economicpluralism.org/,</a:t>
            </a:r>
            <a:r>
              <a:rPr lang="en-US" dirty="0"/>
              <a:t> </a:t>
            </a:r>
            <a:r>
              <a:rPr lang="en-US" i="1" dirty="0"/>
              <a:t>Cambridge Society for Economic Pluralism</a:t>
            </a:r>
            <a:r>
              <a:rPr lang="en-US" dirty="0"/>
              <a:t> </a:t>
            </a:r>
            <a:r>
              <a:rPr lang="en-GB" dirty="0">
                <a:hlinkClick r:id="rId3"/>
              </a:rPr>
              <a:t>www.cambridgepluralism.org</a:t>
            </a:r>
            <a:r>
              <a:rPr lang="en-US" dirty="0"/>
              <a:t>), the active use of ICT to combine the efforts of heterodox economists.</a:t>
            </a:r>
          </a:p>
          <a:p>
            <a:r>
              <a:rPr lang="en-US" dirty="0"/>
              <a:t>Increasing demand for ideas and research from heterodox economists on the part of political practice, business and university students.</a:t>
            </a:r>
            <a:endParaRPr lang="ru-RU" dirty="0"/>
          </a:p>
        </p:txBody>
      </p:sp>
      <p:sp>
        <p:nvSpPr>
          <p:cNvPr id="4" name="Нижний колонтитул 3">
            <a:extLst>
              <a:ext uri="{FF2B5EF4-FFF2-40B4-BE49-F238E27FC236}">
                <a16:creationId xmlns:a16="http://schemas.microsoft.com/office/drawing/2014/main" id="{02D2D8D9-BDAA-4A20-A7BF-636C95D9EFC6}"/>
              </a:ext>
            </a:extLst>
          </p:cNvPr>
          <p:cNvSpPr>
            <a:spLocks noGrp="1"/>
          </p:cNvSpPr>
          <p:nvPr>
            <p:ph type="ftr" sz="quarter" idx="11"/>
          </p:nvPr>
        </p:nvSpPr>
        <p:spPr>
          <a:xfrm>
            <a:off x="5220072" y="4751661"/>
            <a:ext cx="2895600" cy="273844"/>
          </a:xfrm>
        </p:spPr>
        <p:txBody>
          <a:bodyPr/>
          <a:lstStyle/>
          <a:p>
            <a:r>
              <a:rPr lang="en-US" dirty="0"/>
              <a:t>EAEPE 2019, Warsaw</a:t>
            </a:r>
            <a:endParaRPr lang="ru-RU" dirty="0"/>
          </a:p>
        </p:txBody>
      </p:sp>
      <p:sp>
        <p:nvSpPr>
          <p:cNvPr id="5" name="Номер слайда 4">
            <a:extLst>
              <a:ext uri="{FF2B5EF4-FFF2-40B4-BE49-F238E27FC236}">
                <a16:creationId xmlns:a16="http://schemas.microsoft.com/office/drawing/2014/main" id="{F0AC9798-B698-468E-B67E-89F64C46579D}"/>
              </a:ext>
            </a:extLst>
          </p:cNvPr>
          <p:cNvSpPr>
            <a:spLocks noGrp="1"/>
          </p:cNvSpPr>
          <p:nvPr>
            <p:ph type="sldNum" sz="quarter" idx="12"/>
          </p:nvPr>
        </p:nvSpPr>
        <p:spPr/>
        <p:txBody>
          <a:bodyPr/>
          <a:lstStyle/>
          <a:p>
            <a:fld id="{725C68B6-61C2-468F-89AB-4B9F7531AA68}" type="slidenum">
              <a:rPr lang="ru-RU" smtClean="0"/>
              <a:pPr/>
              <a:t>17</a:t>
            </a:fld>
            <a:endParaRPr lang="ru-RU"/>
          </a:p>
        </p:txBody>
      </p:sp>
    </p:spTree>
    <p:extLst>
      <p:ext uri="{BB962C8B-B14F-4D97-AF65-F5344CB8AC3E}">
        <p14:creationId xmlns:p14="http://schemas.microsoft.com/office/powerpoint/2010/main" val="2994826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5597C5-3D37-44D6-BD94-73B38DCC95B8}"/>
              </a:ext>
            </a:extLst>
          </p:cNvPr>
          <p:cNvSpPr>
            <a:spLocks noGrp="1"/>
          </p:cNvSpPr>
          <p:nvPr>
            <p:ph type="title"/>
          </p:nvPr>
        </p:nvSpPr>
        <p:spPr>
          <a:xfrm>
            <a:off x="457200" y="205979"/>
            <a:ext cx="8435280" cy="857250"/>
          </a:xfrm>
        </p:spPr>
        <p:txBody>
          <a:bodyPr>
            <a:noAutofit/>
          </a:bodyPr>
          <a:lstStyle/>
          <a:p>
            <a:r>
              <a:rPr lang="en-US" sz="3800" b="1" dirty="0">
                <a:solidFill>
                  <a:prstClr val="black"/>
                </a:solidFill>
              </a:rPr>
              <a:t>What challenges NOE domination?-2</a:t>
            </a:r>
            <a:endParaRPr lang="ru-RU" sz="3800" dirty="0"/>
          </a:p>
        </p:txBody>
      </p:sp>
      <p:sp>
        <p:nvSpPr>
          <p:cNvPr id="3" name="Объект 2">
            <a:extLst>
              <a:ext uri="{FF2B5EF4-FFF2-40B4-BE49-F238E27FC236}">
                <a16:creationId xmlns:a16="http://schemas.microsoft.com/office/drawing/2014/main" id="{3DC574C5-3439-4CC7-B867-09A76BDF32EC}"/>
              </a:ext>
            </a:extLst>
          </p:cNvPr>
          <p:cNvSpPr>
            <a:spLocks noGrp="1"/>
          </p:cNvSpPr>
          <p:nvPr>
            <p:ph idx="1"/>
          </p:nvPr>
        </p:nvSpPr>
        <p:spPr/>
        <p:txBody>
          <a:bodyPr>
            <a:normAutofit lnSpcReduction="10000"/>
          </a:bodyPr>
          <a:lstStyle/>
          <a:p>
            <a:r>
              <a:rPr lang="en-US" dirty="0"/>
              <a:t>M</a:t>
            </a:r>
            <a:r>
              <a:rPr lang="en-US" dirty="0">
                <a:solidFill>
                  <a:prstClr val="black"/>
                </a:solidFill>
              </a:rPr>
              <a:t>ainstream economics cannot predict and explain the causes of recurrent and increasing global crises. </a:t>
            </a:r>
            <a:endParaRPr lang="ru-RU" dirty="0">
              <a:solidFill>
                <a:prstClr val="black"/>
              </a:solidFill>
            </a:endParaRPr>
          </a:p>
          <a:p>
            <a:r>
              <a:rPr lang="en-US" dirty="0">
                <a:solidFill>
                  <a:prstClr val="black"/>
                </a:solidFill>
              </a:rPr>
              <a:t>More and more economic problems in the western countries themselves - slowdown in economic growth, growing inequality, </a:t>
            </a:r>
            <a:r>
              <a:rPr lang="en-US" dirty="0" err="1">
                <a:solidFill>
                  <a:prstClr val="black"/>
                </a:solidFill>
              </a:rPr>
              <a:t>radicalisation</a:t>
            </a:r>
            <a:r>
              <a:rPr lang="en-US" dirty="0">
                <a:solidFill>
                  <a:prstClr val="black"/>
                </a:solidFill>
              </a:rPr>
              <a:t> of public consciousness.</a:t>
            </a:r>
            <a:endParaRPr lang="ru-RU" dirty="0"/>
          </a:p>
        </p:txBody>
      </p:sp>
      <p:sp>
        <p:nvSpPr>
          <p:cNvPr id="4" name="Нижний колонтитул 3">
            <a:extLst>
              <a:ext uri="{FF2B5EF4-FFF2-40B4-BE49-F238E27FC236}">
                <a16:creationId xmlns:a16="http://schemas.microsoft.com/office/drawing/2014/main" id="{D7A25B7E-56DF-4702-9142-0B4F8FAC8860}"/>
              </a:ext>
            </a:extLst>
          </p:cNvPr>
          <p:cNvSpPr>
            <a:spLocks noGrp="1"/>
          </p:cNvSpPr>
          <p:nvPr>
            <p:ph type="ftr" sz="quarter" idx="11"/>
          </p:nvPr>
        </p:nvSpPr>
        <p:spPr>
          <a:xfrm>
            <a:off x="5292080" y="4767263"/>
            <a:ext cx="2895600" cy="273844"/>
          </a:xfrm>
        </p:spPr>
        <p:txBody>
          <a:bodyPr/>
          <a:lstStyle/>
          <a:p>
            <a:r>
              <a:rPr lang="en-US" dirty="0"/>
              <a:t>EAEPE 2019, Warsaw</a:t>
            </a:r>
            <a:endParaRPr lang="ru-RU" dirty="0"/>
          </a:p>
        </p:txBody>
      </p:sp>
      <p:sp>
        <p:nvSpPr>
          <p:cNvPr id="5" name="Номер слайда 4">
            <a:extLst>
              <a:ext uri="{FF2B5EF4-FFF2-40B4-BE49-F238E27FC236}">
                <a16:creationId xmlns:a16="http://schemas.microsoft.com/office/drawing/2014/main" id="{55F17756-43FD-4AF1-A709-32685C5BBBCE}"/>
              </a:ext>
            </a:extLst>
          </p:cNvPr>
          <p:cNvSpPr>
            <a:spLocks noGrp="1"/>
          </p:cNvSpPr>
          <p:nvPr>
            <p:ph type="sldNum" sz="quarter" idx="12"/>
          </p:nvPr>
        </p:nvSpPr>
        <p:spPr/>
        <p:txBody>
          <a:bodyPr/>
          <a:lstStyle/>
          <a:p>
            <a:fld id="{725C68B6-61C2-468F-89AB-4B9F7531AA68}" type="slidenum">
              <a:rPr lang="ru-RU" smtClean="0"/>
              <a:pPr/>
              <a:t>18</a:t>
            </a:fld>
            <a:endParaRPr lang="ru-RU"/>
          </a:p>
        </p:txBody>
      </p:sp>
    </p:spTree>
    <p:extLst>
      <p:ext uri="{BB962C8B-B14F-4D97-AF65-F5344CB8AC3E}">
        <p14:creationId xmlns:p14="http://schemas.microsoft.com/office/powerpoint/2010/main" val="3095053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CCA742-B85E-407D-A7A5-1565B72042F4}"/>
              </a:ext>
            </a:extLst>
          </p:cNvPr>
          <p:cNvSpPr>
            <a:spLocks noGrp="1"/>
          </p:cNvSpPr>
          <p:nvPr>
            <p:ph type="title"/>
          </p:nvPr>
        </p:nvSpPr>
        <p:spPr/>
        <p:txBody>
          <a:bodyPr/>
          <a:lstStyle/>
          <a:p>
            <a:endParaRPr lang="ru-RU"/>
          </a:p>
        </p:txBody>
      </p:sp>
      <p:sp>
        <p:nvSpPr>
          <p:cNvPr id="3" name="Текст 2">
            <a:extLst>
              <a:ext uri="{FF2B5EF4-FFF2-40B4-BE49-F238E27FC236}">
                <a16:creationId xmlns:a16="http://schemas.microsoft.com/office/drawing/2014/main" id="{3BD1EAC5-7AF6-435D-9613-AA9BD97078A7}"/>
              </a:ext>
            </a:extLst>
          </p:cNvPr>
          <p:cNvSpPr>
            <a:spLocks noGrp="1"/>
          </p:cNvSpPr>
          <p:nvPr>
            <p:ph type="body" idx="1"/>
          </p:nvPr>
        </p:nvSpPr>
        <p:spPr/>
        <p:txBody>
          <a:bodyPr>
            <a:normAutofit/>
          </a:bodyPr>
          <a:lstStyle/>
          <a:p>
            <a:r>
              <a:rPr lang="en-US" sz="4000" b="1" dirty="0"/>
              <a:t>Reconfiguration of the global world</a:t>
            </a:r>
            <a:endParaRPr lang="ru-RU" sz="4000" b="1" dirty="0"/>
          </a:p>
        </p:txBody>
      </p:sp>
      <p:sp>
        <p:nvSpPr>
          <p:cNvPr id="4" name="Нижний колонтитул 3">
            <a:extLst>
              <a:ext uri="{FF2B5EF4-FFF2-40B4-BE49-F238E27FC236}">
                <a16:creationId xmlns:a16="http://schemas.microsoft.com/office/drawing/2014/main" id="{49E4E045-27C3-4450-BC97-DFCD7D2A29CD}"/>
              </a:ext>
            </a:extLst>
          </p:cNvPr>
          <p:cNvSpPr>
            <a:spLocks noGrp="1"/>
          </p:cNvSpPr>
          <p:nvPr>
            <p:ph type="ftr" sz="quarter" idx="11"/>
          </p:nvPr>
        </p:nvSpPr>
        <p:spPr>
          <a:xfrm>
            <a:off x="5436096" y="4742393"/>
            <a:ext cx="2895600" cy="273844"/>
          </a:xfrm>
        </p:spPr>
        <p:txBody>
          <a:bodyPr/>
          <a:lstStyle/>
          <a:p>
            <a:r>
              <a:rPr lang="en-US"/>
              <a:t>EAEPE 2019, Warsaw</a:t>
            </a:r>
            <a:endParaRPr lang="ru-RU"/>
          </a:p>
        </p:txBody>
      </p:sp>
      <p:sp>
        <p:nvSpPr>
          <p:cNvPr id="5" name="Номер слайда 4">
            <a:extLst>
              <a:ext uri="{FF2B5EF4-FFF2-40B4-BE49-F238E27FC236}">
                <a16:creationId xmlns:a16="http://schemas.microsoft.com/office/drawing/2014/main" id="{0EC0ACC9-D471-4335-9B83-AECA0E5CA27E}"/>
              </a:ext>
            </a:extLst>
          </p:cNvPr>
          <p:cNvSpPr>
            <a:spLocks noGrp="1"/>
          </p:cNvSpPr>
          <p:nvPr>
            <p:ph type="sldNum" sz="quarter" idx="12"/>
          </p:nvPr>
        </p:nvSpPr>
        <p:spPr/>
        <p:txBody>
          <a:bodyPr/>
          <a:lstStyle/>
          <a:p>
            <a:fld id="{725C68B6-61C2-468F-89AB-4B9F7531AA68}" type="slidenum">
              <a:rPr lang="ru-RU" smtClean="0"/>
              <a:pPr/>
              <a:t>19</a:t>
            </a:fld>
            <a:endParaRPr lang="ru-RU"/>
          </a:p>
        </p:txBody>
      </p:sp>
    </p:spTree>
    <p:extLst>
      <p:ext uri="{BB962C8B-B14F-4D97-AF65-F5344CB8AC3E}">
        <p14:creationId xmlns:p14="http://schemas.microsoft.com/office/powerpoint/2010/main" val="57518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4A3414-D6D6-44DD-9783-1332E775C759}"/>
              </a:ext>
            </a:extLst>
          </p:cNvPr>
          <p:cNvSpPr>
            <a:spLocks noGrp="1"/>
          </p:cNvSpPr>
          <p:nvPr>
            <p:ph type="title"/>
          </p:nvPr>
        </p:nvSpPr>
        <p:spPr/>
        <p:txBody>
          <a:bodyPr/>
          <a:lstStyle/>
          <a:p>
            <a:r>
              <a:rPr lang="en-US" dirty="0">
                <a:solidFill>
                  <a:prstClr val="black"/>
                </a:solidFill>
              </a:rPr>
              <a:t>Motivation</a:t>
            </a:r>
            <a:endParaRPr lang="ru-RU" dirty="0"/>
          </a:p>
        </p:txBody>
      </p:sp>
      <p:sp>
        <p:nvSpPr>
          <p:cNvPr id="3" name="Объект 2">
            <a:extLst>
              <a:ext uri="{FF2B5EF4-FFF2-40B4-BE49-F238E27FC236}">
                <a16:creationId xmlns:a16="http://schemas.microsoft.com/office/drawing/2014/main" id="{FA253C81-9250-43D7-BE67-86E39F50679A}"/>
              </a:ext>
            </a:extLst>
          </p:cNvPr>
          <p:cNvSpPr>
            <a:spLocks noGrp="1"/>
          </p:cNvSpPr>
          <p:nvPr>
            <p:ph sz="half" idx="1"/>
          </p:nvPr>
        </p:nvSpPr>
        <p:spPr>
          <a:xfrm>
            <a:off x="179512" y="1200151"/>
            <a:ext cx="5544616" cy="3531839"/>
          </a:xfrm>
        </p:spPr>
        <p:txBody>
          <a:bodyPr>
            <a:noAutofit/>
          </a:bodyPr>
          <a:lstStyle/>
          <a:p>
            <a:pPr marL="571500" lvl="0" indent="-457200">
              <a:lnSpc>
                <a:spcPct val="90000"/>
              </a:lnSpc>
            </a:pPr>
            <a:r>
              <a:rPr lang="en-US" sz="1600" dirty="0"/>
              <a:t>The neoclassical mainstream has demonstrated its ability to absorb new theoretical approaches and ideas developed by non-neoclassical economists. In the course of the well-known “Neoclassical Synthesis” (</a:t>
            </a:r>
            <a:r>
              <a:rPr lang="en-US" sz="1600" i="1" dirty="0"/>
              <a:t>Samuelson, 1967</a:t>
            </a:r>
            <a:r>
              <a:rPr lang="en-US" sz="1600" dirty="0"/>
              <a:t>), the ideas of Keynes and other macroeconomists were incorporated into neoclassical economics. </a:t>
            </a:r>
          </a:p>
          <a:p>
            <a:pPr marL="571500" lvl="0" indent="-457200">
              <a:lnSpc>
                <a:spcPct val="90000"/>
              </a:lnSpc>
            </a:pPr>
            <a:r>
              <a:rPr lang="en-US" sz="1600" dirty="0"/>
              <a:t>The same takes place with the ideas of </a:t>
            </a:r>
            <a:r>
              <a:rPr lang="en-US" sz="1600" dirty="0" err="1"/>
              <a:t>behavioural</a:t>
            </a:r>
            <a:r>
              <a:rPr lang="en-US" sz="1600" dirty="0"/>
              <a:t> economics, institutionalism, etc.</a:t>
            </a:r>
          </a:p>
          <a:p>
            <a:pPr marL="571500" lvl="0" indent="-457200">
              <a:lnSpc>
                <a:spcPct val="90000"/>
              </a:lnSpc>
            </a:pPr>
            <a:r>
              <a:rPr lang="en-US" sz="1600" dirty="0"/>
              <a:t>“New Neoclassical Synthesis” (</a:t>
            </a:r>
            <a:r>
              <a:rPr lang="en-US" sz="1600" i="1" dirty="0">
                <a:solidFill>
                  <a:prstClr val="black"/>
                </a:solidFill>
              </a:rPr>
              <a:t>Woodford</a:t>
            </a:r>
            <a:r>
              <a:rPr lang="en-US" sz="1600" dirty="0">
                <a:solidFill>
                  <a:prstClr val="black"/>
                </a:solidFill>
              </a:rPr>
              <a:t>, 2009) </a:t>
            </a:r>
            <a:r>
              <a:rPr lang="en-US" sz="1600" dirty="0"/>
              <a:t>adapted the ideas of monetary policy and began to develop DSGE-models (the effectiveness of which were disputed during the crisis of 2008-09:).</a:t>
            </a:r>
          </a:p>
          <a:p>
            <a:pPr marL="571500" lvl="0" indent="-457200">
              <a:lnSpc>
                <a:spcPct val="90000"/>
              </a:lnSpc>
            </a:pPr>
            <a:r>
              <a:rPr lang="en-US" sz="1600" dirty="0"/>
              <a:t>What are the prospects for heterodox economics? Will it be absorbed into orthodox economic theory and in the learning processes based on it? </a:t>
            </a:r>
            <a:endParaRPr lang="ru-RU" sz="1600" dirty="0"/>
          </a:p>
        </p:txBody>
      </p:sp>
      <p:pic>
        <p:nvPicPr>
          <p:cNvPr id="7" name="Объект 6">
            <a:extLst>
              <a:ext uri="{FF2B5EF4-FFF2-40B4-BE49-F238E27FC236}">
                <a16:creationId xmlns:a16="http://schemas.microsoft.com/office/drawing/2014/main" id="{FC66E513-69B4-4FDD-8FBF-50B872D3BB9B}"/>
              </a:ext>
            </a:extLst>
          </p:cNvPr>
          <p:cNvPicPr>
            <a:picLocks noGrp="1" noChangeAspect="1"/>
          </p:cNvPicPr>
          <p:nvPr>
            <p:ph sz="half" idx="2"/>
          </p:nvPr>
        </p:nvPicPr>
        <p:blipFill>
          <a:blip r:embed="rId3"/>
          <a:stretch>
            <a:fillRect/>
          </a:stretch>
        </p:blipFill>
        <p:spPr>
          <a:xfrm>
            <a:off x="5508104" y="1316706"/>
            <a:ext cx="3394720" cy="2510088"/>
          </a:xfrm>
          <a:prstGeom prst="rect">
            <a:avLst/>
          </a:prstGeom>
        </p:spPr>
      </p:pic>
      <p:sp>
        <p:nvSpPr>
          <p:cNvPr id="5" name="Нижний колонтитул 4">
            <a:extLst>
              <a:ext uri="{FF2B5EF4-FFF2-40B4-BE49-F238E27FC236}">
                <a16:creationId xmlns:a16="http://schemas.microsoft.com/office/drawing/2014/main" id="{403E14D8-763B-4C26-B7F6-4ADC821EA4A1}"/>
              </a:ext>
            </a:extLst>
          </p:cNvPr>
          <p:cNvSpPr>
            <a:spLocks noGrp="1"/>
          </p:cNvSpPr>
          <p:nvPr>
            <p:ph type="ftr" sz="quarter" idx="11"/>
          </p:nvPr>
        </p:nvSpPr>
        <p:spPr>
          <a:xfrm>
            <a:off x="5148064" y="4590412"/>
            <a:ext cx="3014746" cy="529711"/>
          </a:xfrm>
        </p:spPr>
        <p:txBody>
          <a:bodyPr/>
          <a:lstStyle/>
          <a:p>
            <a:r>
              <a:rPr lang="en-US" dirty="0"/>
              <a:t>EAEPE 2019, Warsaw</a:t>
            </a:r>
            <a:endParaRPr lang="ru-RU" dirty="0"/>
          </a:p>
        </p:txBody>
      </p:sp>
      <p:sp>
        <p:nvSpPr>
          <p:cNvPr id="6" name="Номер слайда 5">
            <a:extLst>
              <a:ext uri="{FF2B5EF4-FFF2-40B4-BE49-F238E27FC236}">
                <a16:creationId xmlns:a16="http://schemas.microsoft.com/office/drawing/2014/main" id="{74DC9252-BF1F-4166-80A9-E7AC44ADE9EE}"/>
              </a:ext>
            </a:extLst>
          </p:cNvPr>
          <p:cNvSpPr>
            <a:spLocks noGrp="1"/>
          </p:cNvSpPr>
          <p:nvPr>
            <p:ph type="sldNum" sz="quarter" idx="12"/>
          </p:nvPr>
        </p:nvSpPr>
        <p:spPr>
          <a:xfrm>
            <a:off x="6580584" y="4767263"/>
            <a:ext cx="2133600" cy="273844"/>
          </a:xfrm>
        </p:spPr>
        <p:txBody>
          <a:bodyPr/>
          <a:lstStyle/>
          <a:p>
            <a:fld id="{725C68B6-61C2-468F-89AB-4B9F7531AA68}" type="slidenum">
              <a:rPr lang="ru-RU" smtClean="0"/>
              <a:pPr/>
              <a:t>2</a:t>
            </a:fld>
            <a:endParaRPr lang="ru-RU"/>
          </a:p>
        </p:txBody>
      </p:sp>
    </p:spTree>
    <p:extLst>
      <p:ext uri="{BB962C8B-B14F-4D97-AF65-F5344CB8AC3E}">
        <p14:creationId xmlns:p14="http://schemas.microsoft.com/office/powerpoint/2010/main" val="2377381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547C63-B18B-4C86-9739-C621CD0C1218}"/>
              </a:ext>
            </a:extLst>
          </p:cNvPr>
          <p:cNvSpPr>
            <a:spLocks noGrp="1"/>
          </p:cNvSpPr>
          <p:nvPr>
            <p:ph type="title"/>
          </p:nvPr>
        </p:nvSpPr>
        <p:spPr>
          <a:xfrm>
            <a:off x="457200" y="771526"/>
            <a:ext cx="8229600" cy="857250"/>
          </a:xfrm>
        </p:spPr>
        <p:txBody>
          <a:bodyPr>
            <a:normAutofit fontScale="90000"/>
          </a:bodyPr>
          <a:lstStyle/>
          <a:p>
            <a:r>
              <a:rPr lang="en-US" sz="2200" b="1" dirty="0"/>
              <a:t>GDP of Non-Western X and Western Y countries, 1820-2016, %</a:t>
            </a:r>
            <a:br>
              <a:rPr lang="en-US" sz="2200" dirty="0"/>
            </a:br>
            <a:r>
              <a:rPr lang="en-US" sz="2200" dirty="0"/>
              <a:t>Maddison Project Database, 2018, in international Geary-Khamis 1990 dollars, </a:t>
            </a:r>
            <a:r>
              <a:rPr lang="en-US" sz="2200" b="1" dirty="0"/>
              <a:t>(Test No. 1,</a:t>
            </a:r>
            <a:r>
              <a:rPr lang="en-US" sz="2200" dirty="0"/>
              <a:t> </a:t>
            </a:r>
            <a:r>
              <a:rPr lang="en-US" sz="2200" b="1" dirty="0"/>
              <a:t>n=21).</a:t>
            </a:r>
            <a:br>
              <a:rPr lang="ru-RU" sz="2200" b="1" dirty="0"/>
            </a:br>
            <a:endParaRPr lang="ru-RU" sz="2200" b="1" dirty="0"/>
          </a:p>
        </p:txBody>
      </p:sp>
      <p:sp>
        <p:nvSpPr>
          <p:cNvPr id="5" name="Номер слайда 4">
            <a:extLst>
              <a:ext uri="{FF2B5EF4-FFF2-40B4-BE49-F238E27FC236}">
                <a16:creationId xmlns:a16="http://schemas.microsoft.com/office/drawing/2014/main" id="{989AD5D9-28E1-41C7-92B0-D15E51D034F4}"/>
              </a:ext>
            </a:extLst>
          </p:cNvPr>
          <p:cNvSpPr>
            <a:spLocks noGrp="1"/>
          </p:cNvSpPr>
          <p:nvPr>
            <p:ph type="sldNum" sz="quarter" idx="12"/>
          </p:nvPr>
        </p:nvSpPr>
        <p:spPr/>
        <p:txBody>
          <a:bodyPr/>
          <a:lstStyle/>
          <a:p>
            <a:pPr defTabSz="914378"/>
            <a:fld id="{725C68B6-61C2-468F-89AB-4B9F7531AA68}" type="slidenum">
              <a:rPr lang="ru-RU">
                <a:solidFill>
                  <a:prstClr val="black">
                    <a:tint val="75000"/>
                  </a:prstClr>
                </a:solidFill>
                <a:latin typeface="Calibri"/>
              </a:rPr>
              <a:pPr defTabSz="914378"/>
              <a:t>20</a:t>
            </a:fld>
            <a:endParaRPr lang="ru-RU">
              <a:solidFill>
                <a:prstClr val="black">
                  <a:tint val="75000"/>
                </a:prstClr>
              </a:solidFill>
              <a:latin typeface="Calibri"/>
            </a:endParaRPr>
          </a:p>
        </p:txBody>
      </p:sp>
      <p:graphicFrame>
        <p:nvGraphicFramePr>
          <p:cNvPr id="6" name="Объект 5">
            <a:extLst>
              <a:ext uri="{FF2B5EF4-FFF2-40B4-BE49-F238E27FC236}">
                <a16:creationId xmlns:a16="http://schemas.microsoft.com/office/drawing/2014/main" id="{5B6F2AF2-961D-455D-8164-A46CC624AB95}"/>
              </a:ext>
            </a:extLst>
          </p:cNvPr>
          <p:cNvGraphicFramePr>
            <a:graphicFrameLocks noGrp="1"/>
          </p:cNvGraphicFramePr>
          <p:nvPr>
            <p:ph idx="1"/>
          </p:nvPr>
        </p:nvGraphicFramePr>
        <p:xfrm>
          <a:off x="972253" y="1776414"/>
          <a:ext cx="7632848" cy="2843212"/>
        </p:xfrm>
        <a:graphic>
          <a:graphicData uri="http://schemas.openxmlformats.org/drawingml/2006/chart">
            <c:chart xmlns:c="http://schemas.openxmlformats.org/drawingml/2006/chart" xmlns:r="http://schemas.openxmlformats.org/officeDocument/2006/relationships" r:id="rId2"/>
          </a:graphicData>
        </a:graphic>
      </p:graphicFrame>
      <p:sp>
        <p:nvSpPr>
          <p:cNvPr id="3" name="Нижний колонтитул 2">
            <a:extLst>
              <a:ext uri="{FF2B5EF4-FFF2-40B4-BE49-F238E27FC236}">
                <a16:creationId xmlns:a16="http://schemas.microsoft.com/office/drawing/2014/main" id="{040130AA-23AF-48DD-93BF-7093D089B500}"/>
              </a:ext>
            </a:extLst>
          </p:cNvPr>
          <p:cNvSpPr>
            <a:spLocks noGrp="1"/>
          </p:cNvSpPr>
          <p:nvPr>
            <p:ph type="ftr" sz="quarter" idx="11"/>
          </p:nvPr>
        </p:nvSpPr>
        <p:spPr>
          <a:xfrm>
            <a:off x="5105400" y="4767263"/>
            <a:ext cx="2895600" cy="273844"/>
          </a:xfrm>
        </p:spPr>
        <p:txBody>
          <a:bodyPr/>
          <a:lstStyle/>
          <a:p>
            <a:r>
              <a:rPr lang="en-US" dirty="0"/>
              <a:t>EAEPE 2019, Warsaw</a:t>
            </a:r>
            <a:endParaRPr lang="ru-RU" dirty="0"/>
          </a:p>
        </p:txBody>
      </p:sp>
    </p:spTree>
    <p:extLst>
      <p:ext uri="{BB962C8B-B14F-4D97-AF65-F5344CB8AC3E}">
        <p14:creationId xmlns:p14="http://schemas.microsoft.com/office/powerpoint/2010/main" val="4120281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AFDFC0D-BC67-41B1-A410-2790A0CC7CAB}"/>
              </a:ext>
            </a:extLst>
          </p:cNvPr>
          <p:cNvSpPr>
            <a:spLocks noGrp="1" noChangeArrowheads="1"/>
          </p:cNvSpPr>
          <p:nvPr>
            <p:ph type="title"/>
          </p:nvPr>
        </p:nvSpPr>
        <p:spPr>
          <a:xfrm>
            <a:off x="2628900" y="114300"/>
            <a:ext cx="4114800" cy="571500"/>
          </a:xfrm>
        </p:spPr>
        <p:txBody>
          <a:bodyPr/>
          <a:lstStyle/>
          <a:p>
            <a:pPr algn="ctr">
              <a:defRPr/>
            </a:pPr>
            <a:r>
              <a:rPr lang="en-US" sz="2700" dirty="0"/>
              <a:t>X and Y</a:t>
            </a:r>
            <a:r>
              <a:rPr lang="ru-RU" sz="2700" dirty="0"/>
              <a:t> </a:t>
            </a:r>
            <a:r>
              <a:rPr lang="en-US" sz="2700" dirty="0"/>
              <a:t>matrices</a:t>
            </a:r>
            <a:endParaRPr lang="ru-RU" sz="2700" dirty="0"/>
          </a:p>
        </p:txBody>
      </p:sp>
      <p:sp>
        <p:nvSpPr>
          <p:cNvPr id="21507" name="Текст 18">
            <a:extLst>
              <a:ext uri="{FF2B5EF4-FFF2-40B4-BE49-F238E27FC236}">
                <a16:creationId xmlns:a16="http://schemas.microsoft.com/office/drawing/2014/main" id="{09CFF553-EFDB-4E8C-8854-C72A2E4ED78F}"/>
              </a:ext>
            </a:extLst>
          </p:cNvPr>
          <p:cNvSpPr>
            <a:spLocks noGrp="1"/>
          </p:cNvSpPr>
          <p:nvPr>
            <p:ph type="body" sz="half" idx="2"/>
          </p:nvPr>
        </p:nvSpPr>
        <p:spPr>
          <a:xfrm>
            <a:off x="1314450" y="2857500"/>
            <a:ext cx="6572250" cy="1657350"/>
          </a:xfrm>
        </p:spPr>
        <p:txBody>
          <a:bodyPr>
            <a:normAutofit lnSpcReduction="10000"/>
          </a:bodyPr>
          <a:lstStyle/>
          <a:p>
            <a:pPr>
              <a:defRPr/>
            </a:pPr>
            <a:r>
              <a:rPr lang="ru-RU" sz="1650" b="1" spc="8" dirty="0"/>
              <a:t>* </a:t>
            </a:r>
            <a:r>
              <a:rPr lang="en-US" sz="1650" b="1" spc="8" dirty="0">
                <a:solidFill>
                  <a:srgbClr val="FF0000"/>
                </a:solidFill>
              </a:rPr>
              <a:t>Redistributive economy </a:t>
            </a:r>
            <a:r>
              <a:rPr lang="en-US" sz="1650" b="1" spc="8" dirty="0"/>
              <a:t>with the </a:t>
            </a:r>
            <a:r>
              <a:rPr lang="en-US" sz="1650" b="1" spc="8" dirty="0" err="1"/>
              <a:t>centre</a:t>
            </a:r>
            <a:r>
              <a:rPr lang="en-US" sz="1650" b="1" spc="8" dirty="0"/>
              <a:t>  </a:t>
            </a:r>
            <a:r>
              <a:rPr lang="ru-RU" sz="1650" b="1" spc="8" dirty="0"/>
              <a:t>* </a:t>
            </a:r>
            <a:r>
              <a:rPr lang="en-US" sz="1650" b="1" spc="8" dirty="0"/>
              <a:t> </a:t>
            </a:r>
            <a:r>
              <a:rPr lang="en-US" sz="1650" b="1" spc="8" dirty="0">
                <a:solidFill>
                  <a:srgbClr val="FF0000"/>
                </a:solidFill>
              </a:rPr>
              <a:t>Market</a:t>
            </a:r>
            <a:r>
              <a:rPr lang="en-US" sz="1650" b="1" spc="8" dirty="0"/>
              <a:t> (exchange) </a:t>
            </a:r>
          </a:p>
          <a:p>
            <a:pPr>
              <a:defRPr/>
            </a:pPr>
            <a:r>
              <a:rPr lang="en-US" sz="1650" b="1" spc="8" dirty="0"/>
              <a:t>mediating economic transactions                   economy</a:t>
            </a:r>
          </a:p>
          <a:p>
            <a:pPr>
              <a:defRPr/>
            </a:pPr>
            <a:r>
              <a:rPr lang="ru-RU" sz="1650" b="1" spc="8" dirty="0"/>
              <a:t> *</a:t>
            </a:r>
            <a:r>
              <a:rPr lang="en-US" sz="1650" b="1" spc="8" dirty="0">
                <a:solidFill>
                  <a:srgbClr val="FF0000"/>
                </a:solidFill>
              </a:rPr>
              <a:t>Unitary-</a:t>
            </a:r>
            <a:r>
              <a:rPr lang="en-US" sz="1650" b="1" spc="8" dirty="0" err="1">
                <a:solidFill>
                  <a:srgbClr val="FF0000"/>
                </a:solidFill>
              </a:rPr>
              <a:t>centralised</a:t>
            </a:r>
            <a:r>
              <a:rPr lang="en-US" sz="1650" b="1" spc="8" dirty="0">
                <a:solidFill>
                  <a:srgbClr val="FF0000"/>
                </a:solidFill>
              </a:rPr>
              <a:t> political </a:t>
            </a:r>
            <a:r>
              <a:rPr lang="en-US" sz="1650" b="1" spc="8" dirty="0"/>
              <a:t>order              </a:t>
            </a:r>
            <a:r>
              <a:rPr lang="ru-RU" sz="1650" b="1" spc="8" dirty="0"/>
              <a:t>* </a:t>
            </a:r>
            <a:r>
              <a:rPr lang="en-US" sz="1650" b="1" spc="8" dirty="0"/>
              <a:t> </a:t>
            </a:r>
            <a:r>
              <a:rPr lang="en-US" sz="1650" b="1" spc="8" dirty="0">
                <a:solidFill>
                  <a:srgbClr val="FF0000"/>
                </a:solidFill>
              </a:rPr>
              <a:t>Federative political </a:t>
            </a:r>
            <a:r>
              <a:rPr lang="en-US" sz="1650" b="1" spc="8" dirty="0"/>
              <a:t>order </a:t>
            </a:r>
            <a:r>
              <a:rPr lang="ru-RU" sz="1650" b="1" spc="8" dirty="0"/>
              <a:t> </a:t>
            </a:r>
            <a:r>
              <a:rPr lang="en-US" sz="1650" b="1" spc="8" dirty="0"/>
              <a:t> </a:t>
            </a:r>
            <a:r>
              <a:rPr lang="ru-RU" sz="1650" b="1" spc="8" dirty="0"/>
              <a:t>                </a:t>
            </a:r>
            <a:r>
              <a:rPr lang="en-US" sz="1650" b="1" spc="8" dirty="0"/>
              <a:t>                                          </a:t>
            </a:r>
            <a:r>
              <a:rPr lang="ru-RU" sz="1650" b="1" spc="8" dirty="0"/>
              <a:t>    </a:t>
            </a:r>
            <a:r>
              <a:rPr lang="en-US" sz="1650" b="1" spc="8" dirty="0"/>
              <a:t>(top-down model)         		</a:t>
            </a:r>
            <a:r>
              <a:rPr lang="ru-RU" sz="1650" b="1" spc="8" dirty="0"/>
              <a:t> </a:t>
            </a:r>
            <a:r>
              <a:rPr lang="en-US" sz="1650" b="1" spc="8" dirty="0"/>
              <a:t>(bottom-up model) </a:t>
            </a:r>
          </a:p>
          <a:p>
            <a:pPr>
              <a:defRPr/>
            </a:pPr>
            <a:r>
              <a:rPr lang="ru-RU" sz="1650" b="1" spc="8" dirty="0"/>
              <a:t>* </a:t>
            </a:r>
            <a:r>
              <a:rPr lang="en-US" sz="1650" b="1" spc="8" dirty="0">
                <a:solidFill>
                  <a:srgbClr val="FF0000"/>
                </a:solidFill>
              </a:rPr>
              <a:t>Communitarian ideology                        </a:t>
            </a:r>
            <a:r>
              <a:rPr lang="ru-RU" sz="1650" b="1" spc="8" dirty="0">
                <a:solidFill>
                  <a:srgbClr val="FF0000"/>
                </a:solidFill>
              </a:rPr>
              <a:t>  </a:t>
            </a:r>
            <a:r>
              <a:rPr lang="en-US" sz="1650" b="1" spc="8" dirty="0">
                <a:solidFill>
                  <a:srgbClr val="FF0000"/>
                </a:solidFill>
              </a:rPr>
              <a:t>   </a:t>
            </a:r>
            <a:r>
              <a:rPr lang="ru-RU" sz="1650" b="1" spc="8" dirty="0">
                <a:solidFill>
                  <a:srgbClr val="FF0000"/>
                </a:solidFill>
              </a:rPr>
              <a:t> </a:t>
            </a:r>
            <a:r>
              <a:rPr lang="ru-RU" sz="1650" b="1" spc="8" dirty="0"/>
              <a:t>*</a:t>
            </a:r>
            <a:r>
              <a:rPr lang="en-US" sz="1650" b="1" spc="8" dirty="0"/>
              <a:t>  </a:t>
            </a:r>
            <a:r>
              <a:rPr lang="en-US" sz="1650" b="1" spc="8" dirty="0">
                <a:solidFill>
                  <a:srgbClr val="FF0000"/>
                </a:solidFill>
              </a:rPr>
              <a:t>Individualistic ideology              </a:t>
            </a:r>
            <a:r>
              <a:rPr lang="en-US" sz="1650" b="1" spc="8" dirty="0"/>
              <a:t>(We over Me) 		                      (I over We)</a:t>
            </a:r>
            <a:endParaRPr lang="ru-RU" sz="1650" b="1" spc="8" dirty="0"/>
          </a:p>
        </p:txBody>
      </p:sp>
      <p:sp>
        <p:nvSpPr>
          <p:cNvPr id="21509" name="Номер слайда 13">
            <a:extLst>
              <a:ext uri="{FF2B5EF4-FFF2-40B4-BE49-F238E27FC236}">
                <a16:creationId xmlns:a16="http://schemas.microsoft.com/office/drawing/2014/main" id="{60CA8164-3471-4FFE-BF0B-5EC23246FDBE}"/>
              </a:ext>
            </a:extLst>
          </p:cNvPr>
          <p:cNvSpPr>
            <a:spLocks noGrp="1"/>
          </p:cNvSpPr>
          <p:nvPr>
            <p:ph type="sldNum" sz="quarter" idx="12"/>
          </p:nvPr>
        </p:nvSpPr>
        <p:spPr>
          <a:xfrm>
            <a:off x="5111354" y="4724637"/>
            <a:ext cx="3429000" cy="273844"/>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AC7913D-3559-4542-9A0F-B70E9556EC3D}" type="slidenum">
              <a:rPr lang="ru-RU" altLang="ru-RU">
                <a:solidFill>
                  <a:schemeClr val="tx2"/>
                </a:solidFill>
              </a:rPr>
              <a:pPr eaLnBrk="1" hangingPunct="1"/>
              <a:t>21</a:t>
            </a:fld>
            <a:endParaRPr lang="ru-RU" altLang="ru-RU" dirty="0">
              <a:solidFill>
                <a:schemeClr val="tx2"/>
              </a:solidFill>
            </a:endParaRPr>
          </a:p>
        </p:txBody>
      </p:sp>
      <p:sp>
        <p:nvSpPr>
          <p:cNvPr id="31750" name="AutoShape 20">
            <a:extLst>
              <a:ext uri="{FF2B5EF4-FFF2-40B4-BE49-F238E27FC236}">
                <a16:creationId xmlns:a16="http://schemas.microsoft.com/office/drawing/2014/main" id="{D0356147-59C1-47C5-BC86-ABCAD6CE83BB}"/>
              </a:ext>
            </a:extLst>
          </p:cNvPr>
          <p:cNvSpPr>
            <a:spLocks noChangeArrowheads="1"/>
          </p:cNvSpPr>
          <p:nvPr/>
        </p:nvSpPr>
        <p:spPr bwMode="auto">
          <a:xfrm rot="10800000">
            <a:off x="2400300" y="914400"/>
            <a:ext cx="1890713" cy="1620441"/>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ru-RU" sz="3000">
                <a:latin typeface="Tahoma" panose="020B0604030504040204" pitchFamily="34" charset="0"/>
              </a:rPr>
              <a:t>X</a:t>
            </a:r>
            <a:endParaRPr lang="ru-RU" altLang="ru-RU" sz="3000">
              <a:latin typeface="Tahoma" panose="020B0604030504040204" pitchFamily="34" charset="0"/>
            </a:endParaRPr>
          </a:p>
        </p:txBody>
      </p:sp>
      <p:sp>
        <p:nvSpPr>
          <p:cNvPr id="31751" name="AutoShape 21">
            <a:extLst>
              <a:ext uri="{FF2B5EF4-FFF2-40B4-BE49-F238E27FC236}">
                <a16:creationId xmlns:a16="http://schemas.microsoft.com/office/drawing/2014/main" id="{8639E940-3FE3-4034-BBBC-E9779E1FE5C4}"/>
              </a:ext>
            </a:extLst>
          </p:cNvPr>
          <p:cNvSpPr>
            <a:spLocks noChangeArrowheads="1"/>
          </p:cNvSpPr>
          <p:nvPr/>
        </p:nvSpPr>
        <p:spPr bwMode="auto">
          <a:xfrm>
            <a:off x="4914900" y="914400"/>
            <a:ext cx="1890713" cy="1620441"/>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ru-RU" sz="3000">
                <a:latin typeface="Tahoma" panose="020B0604030504040204" pitchFamily="34" charset="0"/>
              </a:rPr>
              <a:t>Y</a:t>
            </a:r>
            <a:endParaRPr lang="ru-RU" altLang="ru-RU" sz="3000">
              <a:latin typeface="Tahoma" panose="020B0604030504040204" pitchFamily="34" charset="0"/>
            </a:endParaRPr>
          </a:p>
        </p:txBody>
      </p:sp>
      <p:sp>
        <p:nvSpPr>
          <p:cNvPr id="31752" name="Text Box 24">
            <a:extLst>
              <a:ext uri="{FF2B5EF4-FFF2-40B4-BE49-F238E27FC236}">
                <a16:creationId xmlns:a16="http://schemas.microsoft.com/office/drawing/2014/main" id="{03EA496D-D86F-4B8F-99BA-2E2E83C8D8DA}"/>
              </a:ext>
            </a:extLst>
          </p:cNvPr>
          <p:cNvSpPr txBox="1">
            <a:spLocks noChangeArrowheads="1"/>
          </p:cNvSpPr>
          <p:nvPr/>
        </p:nvSpPr>
        <p:spPr bwMode="auto">
          <a:xfrm>
            <a:off x="2251763" y="628651"/>
            <a:ext cx="224612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ru-RU" sz="1350" b="1" i="1">
                <a:latin typeface="Tahoma" panose="020B0604030504040204" pitchFamily="34" charset="0"/>
              </a:rPr>
              <a:t>Redistributive economy</a:t>
            </a:r>
            <a:endParaRPr lang="ru-RU" altLang="ru-RU" sz="1350" b="1">
              <a:latin typeface="Tahoma" panose="020B0604030504040204" pitchFamily="34" charset="0"/>
            </a:endParaRPr>
          </a:p>
        </p:txBody>
      </p:sp>
      <p:sp>
        <p:nvSpPr>
          <p:cNvPr id="31753" name="Text Box 26">
            <a:extLst>
              <a:ext uri="{FF2B5EF4-FFF2-40B4-BE49-F238E27FC236}">
                <a16:creationId xmlns:a16="http://schemas.microsoft.com/office/drawing/2014/main" id="{B1CD1CA0-C986-4956-9639-095C48AD2353}"/>
              </a:ext>
            </a:extLst>
          </p:cNvPr>
          <p:cNvSpPr txBox="1">
            <a:spLocks noChangeArrowheads="1"/>
          </p:cNvSpPr>
          <p:nvPr/>
        </p:nvSpPr>
        <p:spPr bwMode="auto">
          <a:xfrm rot="17966816">
            <a:off x="3158133" y="1601674"/>
            <a:ext cx="188952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ru-RU" sz="1350" b="1" i="1">
                <a:latin typeface="Tahoma" panose="020B0604030504040204" pitchFamily="34" charset="0"/>
              </a:rPr>
              <a:t>Communitarian</a:t>
            </a:r>
            <a:r>
              <a:rPr lang="en-US" altLang="ru-RU" sz="1350" i="1">
                <a:latin typeface="Tahoma" panose="020B0604030504040204" pitchFamily="34" charset="0"/>
              </a:rPr>
              <a:t> </a:t>
            </a:r>
            <a:r>
              <a:rPr lang="en-US" altLang="ru-RU" sz="1350" b="1" i="1">
                <a:latin typeface="Tahoma" panose="020B0604030504040204" pitchFamily="34" charset="0"/>
              </a:rPr>
              <a:t>ideology</a:t>
            </a:r>
            <a:r>
              <a:rPr lang="en-US" altLang="ru-RU" sz="1350" b="1">
                <a:latin typeface="Tahoma" panose="020B0604030504040204" pitchFamily="34" charset="0"/>
              </a:rPr>
              <a:t> </a:t>
            </a:r>
            <a:endParaRPr lang="ru-RU" altLang="ru-RU" sz="1350" b="1">
              <a:latin typeface="Tahoma" panose="020B0604030504040204" pitchFamily="34" charset="0"/>
            </a:endParaRPr>
          </a:p>
        </p:txBody>
      </p:sp>
      <p:sp>
        <p:nvSpPr>
          <p:cNvPr id="31754" name="Text Box 27">
            <a:extLst>
              <a:ext uri="{FF2B5EF4-FFF2-40B4-BE49-F238E27FC236}">
                <a16:creationId xmlns:a16="http://schemas.microsoft.com/office/drawing/2014/main" id="{38BC2F3C-982F-4107-93A1-8D8E6F7D78CF}"/>
              </a:ext>
            </a:extLst>
          </p:cNvPr>
          <p:cNvSpPr txBox="1">
            <a:spLocks noChangeArrowheads="1"/>
          </p:cNvSpPr>
          <p:nvPr/>
        </p:nvSpPr>
        <p:spPr bwMode="auto">
          <a:xfrm rot="3565149">
            <a:off x="1686521" y="1595721"/>
            <a:ext cx="188952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ru-RU" sz="1350" b="1" i="1" dirty="0">
                <a:latin typeface="Tahoma" panose="020B0604030504040204" pitchFamily="34" charset="0"/>
              </a:rPr>
              <a:t>Unitary-</a:t>
            </a:r>
            <a:r>
              <a:rPr lang="en-US" altLang="ru-RU" sz="1350" b="1" i="1" dirty="0" err="1">
                <a:latin typeface="Tahoma" panose="020B0604030504040204" pitchFamily="34" charset="0"/>
              </a:rPr>
              <a:t>centralised</a:t>
            </a:r>
            <a:r>
              <a:rPr lang="en-US" altLang="ru-RU" sz="1350" i="1" dirty="0">
                <a:latin typeface="Tahoma" panose="020B0604030504040204" pitchFamily="34" charset="0"/>
              </a:rPr>
              <a:t> </a:t>
            </a:r>
            <a:r>
              <a:rPr lang="en-US" altLang="ru-RU" sz="1350" b="1" i="1" dirty="0">
                <a:latin typeface="Tahoma" panose="020B0604030504040204" pitchFamily="34" charset="0"/>
              </a:rPr>
              <a:t>political order</a:t>
            </a:r>
            <a:r>
              <a:rPr lang="en-US" altLang="ru-RU" sz="1350" dirty="0">
                <a:latin typeface="Tahoma" panose="020B0604030504040204" pitchFamily="34" charset="0"/>
              </a:rPr>
              <a:t> </a:t>
            </a:r>
            <a:endParaRPr lang="ru-RU" altLang="ru-RU" sz="1350" dirty="0">
              <a:latin typeface="Tahoma" panose="020B0604030504040204" pitchFamily="34" charset="0"/>
            </a:endParaRPr>
          </a:p>
        </p:txBody>
      </p:sp>
      <p:sp>
        <p:nvSpPr>
          <p:cNvPr id="31755" name="Text Box 28">
            <a:extLst>
              <a:ext uri="{FF2B5EF4-FFF2-40B4-BE49-F238E27FC236}">
                <a16:creationId xmlns:a16="http://schemas.microsoft.com/office/drawing/2014/main" id="{166A77B5-7AF7-4388-AF09-E24ED3D23396}"/>
              </a:ext>
            </a:extLst>
          </p:cNvPr>
          <p:cNvSpPr txBox="1">
            <a:spLocks noChangeArrowheads="1"/>
          </p:cNvSpPr>
          <p:nvPr/>
        </p:nvSpPr>
        <p:spPr bwMode="auto">
          <a:xfrm rot="18095753">
            <a:off x="4037410" y="1415341"/>
            <a:ext cx="21478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ru-RU" sz="1350" b="1" i="1">
                <a:latin typeface="Tahoma" panose="020B0604030504040204" pitchFamily="34" charset="0"/>
              </a:rPr>
              <a:t>Federative  political order</a:t>
            </a:r>
            <a:r>
              <a:rPr lang="en-US" altLang="ru-RU" sz="1350">
                <a:latin typeface="Tahoma" panose="020B0604030504040204" pitchFamily="34" charset="0"/>
              </a:rPr>
              <a:t> </a:t>
            </a:r>
            <a:endParaRPr lang="ru-RU" altLang="ru-RU" sz="1350">
              <a:latin typeface="Tahoma" panose="020B0604030504040204" pitchFamily="34" charset="0"/>
            </a:endParaRPr>
          </a:p>
        </p:txBody>
      </p:sp>
      <p:sp>
        <p:nvSpPr>
          <p:cNvPr id="31756" name="Text Box 29">
            <a:extLst>
              <a:ext uri="{FF2B5EF4-FFF2-40B4-BE49-F238E27FC236}">
                <a16:creationId xmlns:a16="http://schemas.microsoft.com/office/drawing/2014/main" id="{CB9EA6C2-F8A2-4F95-B363-C4F344A453CA}"/>
              </a:ext>
            </a:extLst>
          </p:cNvPr>
          <p:cNvSpPr txBox="1">
            <a:spLocks noChangeArrowheads="1"/>
          </p:cNvSpPr>
          <p:nvPr/>
        </p:nvSpPr>
        <p:spPr bwMode="auto">
          <a:xfrm rot="3565149">
            <a:off x="5394722" y="1462661"/>
            <a:ext cx="225385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ru-RU" sz="1350" b="1" i="1">
                <a:latin typeface="Tahoma" panose="020B0604030504040204" pitchFamily="34" charset="0"/>
              </a:rPr>
              <a:t>Individualistic ideology</a:t>
            </a:r>
            <a:r>
              <a:rPr lang="en-US" altLang="ru-RU" sz="1350">
                <a:latin typeface="Tahoma" panose="020B0604030504040204" pitchFamily="34" charset="0"/>
              </a:rPr>
              <a:t> </a:t>
            </a:r>
            <a:endParaRPr lang="ru-RU" altLang="ru-RU" sz="1350">
              <a:latin typeface="Tahoma" panose="020B0604030504040204" pitchFamily="34" charset="0"/>
            </a:endParaRPr>
          </a:p>
        </p:txBody>
      </p:sp>
      <p:sp>
        <p:nvSpPr>
          <p:cNvPr id="31757" name="Text Box 30">
            <a:extLst>
              <a:ext uri="{FF2B5EF4-FFF2-40B4-BE49-F238E27FC236}">
                <a16:creationId xmlns:a16="http://schemas.microsoft.com/office/drawing/2014/main" id="{4689A298-4A3D-4EF9-A169-EFBBAD4B8773}"/>
              </a:ext>
            </a:extLst>
          </p:cNvPr>
          <p:cNvSpPr txBox="1">
            <a:spLocks noChangeArrowheads="1"/>
          </p:cNvSpPr>
          <p:nvPr/>
        </p:nvSpPr>
        <p:spPr bwMode="auto">
          <a:xfrm>
            <a:off x="5055612" y="2571751"/>
            <a:ext cx="168668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ru-RU" sz="1350" b="1" i="1">
                <a:latin typeface="Tahoma" panose="020B0604030504040204" pitchFamily="34" charset="0"/>
              </a:rPr>
              <a:t>Market economy</a:t>
            </a:r>
            <a:r>
              <a:rPr lang="en-US" altLang="ru-RU" sz="1350">
                <a:latin typeface="Tahoma" panose="020B0604030504040204" pitchFamily="34" charset="0"/>
              </a:rPr>
              <a:t> </a:t>
            </a:r>
            <a:endParaRPr lang="ru-RU" altLang="ru-RU" sz="1350">
              <a:latin typeface="Tahoma" panose="020B0604030504040204" pitchFamily="34" charset="0"/>
            </a:endParaRPr>
          </a:p>
        </p:txBody>
      </p:sp>
      <p:sp>
        <p:nvSpPr>
          <p:cNvPr id="2" name="Нижний колонтитул 1">
            <a:extLst>
              <a:ext uri="{FF2B5EF4-FFF2-40B4-BE49-F238E27FC236}">
                <a16:creationId xmlns:a16="http://schemas.microsoft.com/office/drawing/2014/main" id="{7A683DBF-CEE0-4886-A71F-05E7A96F4DE1}"/>
              </a:ext>
            </a:extLst>
          </p:cNvPr>
          <p:cNvSpPr>
            <a:spLocks noGrp="1"/>
          </p:cNvSpPr>
          <p:nvPr>
            <p:ph type="ftr" sz="quarter" idx="11"/>
          </p:nvPr>
        </p:nvSpPr>
        <p:spPr>
          <a:xfrm>
            <a:off x="4991100" y="4746095"/>
            <a:ext cx="2895600" cy="273844"/>
          </a:xfrm>
        </p:spPr>
        <p:txBody>
          <a:bodyPr/>
          <a:lstStyle/>
          <a:p>
            <a:r>
              <a:rPr lang="en-US" dirty="0"/>
              <a:t>EAEPE 2019, Warsaw</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14">
            <a:extLst>
              <a:ext uri="{FF2B5EF4-FFF2-40B4-BE49-F238E27FC236}">
                <a16:creationId xmlns:a16="http://schemas.microsoft.com/office/drawing/2014/main" id="{20C00AD2-029F-4144-BC05-DCF4CFCD22EA}"/>
              </a:ext>
            </a:extLst>
          </p:cNvPr>
          <p:cNvSpPr>
            <a:spLocks noGrp="1" noChangeArrowheads="1"/>
          </p:cNvSpPr>
          <p:nvPr>
            <p:ph type="title"/>
          </p:nvPr>
        </p:nvSpPr>
        <p:spPr>
          <a:xfrm>
            <a:off x="1988050" y="205978"/>
            <a:ext cx="6819472" cy="1078708"/>
          </a:xfrm>
        </p:spPr>
        <p:txBody>
          <a:bodyPr>
            <a:noAutofit/>
          </a:bodyPr>
          <a:lstStyle/>
          <a:p>
            <a:pPr>
              <a:defRPr/>
            </a:pPr>
            <a:r>
              <a:rPr lang="en-GB" sz="2250" b="1" dirty="0">
                <a:ea typeface="SimSun" panose="02010600030101010101" pitchFamily="2" charset="-122"/>
              </a:rPr>
              <a:t>Complementarity of X and Y institutions</a:t>
            </a:r>
            <a:r>
              <a:rPr lang="ru-RU" sz="2250" b="1" dirty="0">
                <a:ea typeface="SimSun" panose="02010600030101010101" pitchFamily="2" charset="-122"/>
              </a:rPr>
              <a:t>: </a:t>
            </a:r>
            <a:r>
              <a:rPr lang="en-US" sz="2250" b="1" dirty="0">
                <a:ea typeface="SimSun" panose="02010600030101010101" pitchFamily="2" charset="-122"/>
              </a:rPr>
              <a:t>                                 the main institutions of each matrix dominate</a:t>
            </a:r>
            <a:r>
              <a:rPr lang="en-US" sz="2250" b="1" dirty="0">
                <a:solidFill>
                  <a:prstClr val="black"/>
                </a:solidFill>
              </a:rPr>
              <a:t> while                                      the </a:t>
            </a:r>
            <a:r>
              <a:rPr lang="en-US" sz="2250" b="1" dirty="0">
                <a:ea typeface="SimSun" panose="02010600030101010101" pitchFamily="2" charset="-122"/>
              </a:rPr>
              <a:t>institutions of the other matrix are </a:t>
            </a:r>
            <a:r>
              <a:rPr lang="en-US" sz="2250" b="1" dirty="0"/>
              <a:t>complementary</a:t>
            </a:r>
            <a:endParaRPr lang="ru-RU" sz="2250" b="1" dirty="0"/>
          </a:p>
        </p:txBody>
      </p:sp>
      <p:sp>
        <p:nvSpPr>
          <p:cNvPr id="9221" name="Rectangle 16">
            <a:extLst>
              <a:ext uri="{FF2B5EF4-FFF2-40B4-BE49-F238E27FC236}">
                <a16:creationId xmlns:a16="http://schemas.microsoft.com/office/drawing/2014/main" id="{F9CE9FCA-7A99-4A8A-8E87-262BF831B5B3}"/>
              </a:ext>
            </a:extLst>
          </p:cNvPr>
          <p:cNvSpPr>
            <a:spLocks noGrp="1" noChangeArrowheads="1"/>
          </p:cNvSpPr>
          <p:nvPr>
            <p:ph type="body" sz="half" idx="2"/>
          </p:nvPr>
        </p:nvSpPr>
        <p:spPr>
          <a:xfrm>
            <a:off x="1595064" y="3419704"/>
            <a:ext cx="5999999" cy="979658"/>
          </a:xfrm>
        </p:spPr>
        <p:txBody>
          <a:bodyPr>
            <a:noAutofit/>
          </a:bodyPr>
          <a:lstStyle/>
          <a:p>
            <a:pPr eaLnBrk="1" hangingPunct="1">
              <a:lnSpc>
                <a:spcPct val="150000"/>
              </a:lnSpc>
              <a:buFontTx/>
              <a:buNone/>
              <a:defRPr/>
            </a:pPr>
            <a:r>
              <a:rPr lang="en-US" sz="1800" dirty="0"/>
              <a:t>    Russia, China, India                              US, Canada and</a:t>
            </a:r>
          </a:p>
          <a:p>
            <a:pPr eaLnBrk="1" hangingPunct="1">
              <a:lnSpc>
                <a:spcPct val="150000"/>
              </a:lnSpc>
              <a:buFontTx/>
              <a:buNone/>
              <a:defRPr/>
            </a:pPr>
            <a:r>
              <a:rPr lang="en-US" sz="1800" dirty="0"/>
              <a:t>    most Asian, Middle Eastern,               European countries,</a:t>
            </a:r>
            <a:r>
              <a:rPr lang="ru-RU" sz="1800" dirty="0"/>
              <a:t> </a:t>
            </a:r>
            <a:r>
              <a:rPr lang="en-US" sz="1800" dirty="0"/>
              <a:t> </a:t>
            </a:r>
          </a:p>
          <a:p>
            <a:pPr eaLnBrk="1" hangingPunct="1">
              <a:lnSpc>
                <a:spcPct val="150000"/>
              </a:lnSpc>
              <a:buFontTx/>
              <a:buNone/>
              <a:defRPr/>
            </a:pPr>
            <a:r>
              <a:rPr lang="en-US" sz="1800" dirty="0"/>
              <a:t>    Latin American countries                     Australia,  New Zealand</a:t>
            </a:r>
            <a:endParaRPr lang="en-US" sz="1500" dirty="0"/>
          </a:p>
          <a:p>
            <a:pPr eaLnBrk="1" hangingPunct="1">
              <a:lnSpc>
                <a:spcPct val="80000"/>
              </a:lnSpc>
              <a:buFontTx/>
              <a:buNone/>
              <a:defRPr/>
            </a:pPr>
            <a:r>
              <a:rPr lang="en-US" sz="1500" dirty="0"/>
              <a:t>				</a:t>
            </a:r>
            <a:endParaRPr lang="ru-RU" sz="1500" dirty="0"/>
          </a:p>
        </p:txBody>
      </p:sp>
      <p:sp>
        <p:nvSpPr>
          <p:cNvPr id="35844" name="Rectangle 59">
            <a:extLst>
              <a:ext uri="{FF2B5EF4-FFF2-40B4-BE49-F238E27FC236}">
                <a16:creationId xmlns:a16="http://schemas.microsoft.com/office/drawing/2014/main" id="{B99F356E-C7B5-4ACA-A5C3-CBF5BC37BC13}"/>
              </a:ext>
            </a:extLst>
          </p:cNvPr>
          <p:cNvSpPr>
            <a:spLocks noChangeArrowheads="1"/>
          </p:cNvSpPr>
          <p:nvPr/>
        </p:nvSpPr>
        <p:spPr bwMode="auto">
          <a:xfrm>
            <a:off x="1494235" y="1221581"/>
            <a:ext cx="6172200" cy="163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Char char="•"/>
            </a:pPr>
            <a:endParaRPr lang="en-US" altLang="ru-RU" sz="2100"/>
          </a:p>
        </p:txBody>
      </p:sp>
      <p:sp>
        <p:nvSpPr>
          <p:cNvPr id="35845" name="AutoShape 60">
            <a:extLst>
              <a:ext uri="{FF2B5EF4-FFF2-40B4-BE49-F238E27FC236}">
                <a16:creationId xmlns:a16="http://schemas.microsoft.com/office/drawing/2014/main" id="{52EBF821-A880-4B15-BC8F-4B80F641CD13}"/>
              </a:ext>
            </a:extLst>
          </p:cNvPr>
          <p:cNvSpPr>
            <a:spLocks noChangeArrowheads="1"/>
          </p:cNvSpPr>
          <p:nvPr/>
        </p:nvSpPr>
        <p:spPr bwMode="auto">
          <a:xfrm rot="10800000">
            <a:off x="2322910" y="1514463"/>
            <a:ext cx="2057400" cy="1682353"/>
          </a:xfrm>
          <a:prstGeom prst="triangle">
            <a:avLst>
              <a:gd name="adj" fmla="val 50000"/>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ru-RU" sz="900"/>
              <a:t>   </a:t>
            </a:r>
            <a:endParaRPr lang="ru-RU" altLang="ru-RU" sz="1350"/>
          </a:p>
        </p:txBody>
      </p:sp>
      <p:sp>
        <p:nvSpPr>
          <p:cNvPr id="35846" name="AutoShape 61">
            <a:extLst>
              <a:ext uri="{FF2B5EF4-FFF2-40B4-BE49-F238E27FC236}">
                <a16:creationId xmlns:a16="http://schemas.microsoft.com/office/drawing/2014/main" id="{4A83137C-3B4D-42EA-BBE8-388C962A9C78}"/>
              </a:ext>
            </a:extLst>
          </p:cNvPr>
          <p:cNvSpPr>
            <a:spLocks noChangeArrowheads="1"/>
          </p:cNvSpPr>
          <p:nvPr/>
        </p:nvSpPr>
        <p:spPr bwMode="auto">
          <a:xfrm>
            <a:off x="5166122" y="1600200"/>
            <a:ext cx="2057400" cy="1628775"/>
          </a:xfrm>
          <a:prstGeom prst="triangle">
            <a:avLst>
              <a:gd name="adj" fmla="val 50000"/>
            </a:avLst>
          </a:prstGeom>
          <a:solidFill>
            <a:srgbClr val="FFFFFF"/>
          </a:solidFill>
          <a:ln w="1905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ru-RU" sz="900"/>
              <a:t>   </a:t>
            </a:r>
            <a:endParaRPr lang="ru-RU" altLang="ru-RU" sz="1350"/>
          </a:p>
        </p:txBody>
      </p:sp>
      <p:grpSp>
        <p:nvGrpSpPr>
          <p:cNvPr id="35847" name="Group 15">
            <a:extLst>
              <a:ext uri="{FF2B5EF4-FFF2-40B4-BE49-F238E27FC236}">
                <a16:creationId xmlns:a16="http://schemas.microsoft.com/office/drawing/2014/main" id="{8E4DC52B-4B75-4919-916A-C94256D8BC11}"/>
              </a:ext>
            </a:extLst>
          </p:cNvPr>
          <p:cNvGrpSpPr>
            <a:grpSpLocks/>
          </p:cNvGrpSpPr>
          <p:nvPr/>
        </p:nvGrpSpPr>
        <p:grpSpPr bwMode="auto">
          <a:xfrm>
            <a:off x="2844403" y="1491854"/>
            <a:ext cx="1079897" cy="1367189"/>
            <a:chOff x="2267744" y="1988840"/>
            <a:chExt cx="1440159" cy="1823220"/>
          </a:xfrm>
        </p:grpSpPr>
        <p:sp>
          <p:nvSpPr>
            <p:cNvPr id="35854" name="AutoShape 62">
              <a:extLst>
                <a:ext uri="{FF2B5EF4-FFF2-40B4-BE49-F238E27FC236}">
                  <a16:creationId xmlns:a16="http://schemas.microsoft.com/office/drawing/2014/main" id="{BDEB9D81-ACB4-4E4A-9508-53951E5207E3}"/>
                </a:ext>
              </a:extLst>
            </p:cNvPr>
            <p:cNvSpPr>
              <a:spLocks noChangeArrowheads="1"/>
            </p:cNvSpPr>
            <p:nvPr/>
          </p:nvSpPr>
          <p:spPr bwMode="auto">
            <a:xfrm>
              <a:off x="2267744" y="1988840"/>
              <a:ext cx="1440159" cy="1080120"/>
            </a:xfrm>
            <a:prstGeom prst="triangle">
              <a:avLst>
                <a:gd name="adj" fmla="val 43287"/>
              </a:avLst>
            </a:prstGeom>
            <a:solidFill>
              <a:schemeClr val="accent1"/>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ru-RU" sz="900"/>
                <a:t> </a:t>
              </a:r>
              <a:r>
                <a:rPr lang="ru-RU" altLang="ru-RU" sz="900"/>
                <a:t> </a:t>
              </a:r>
              <a:r>
                <a:rPr lang="en-US" altLang="ru-RU" sz="900"/>
                <a:t> </a:t>
              </a:r>
              <a:r>
                <a:rPr lang="ru-RU" altLang="ru-RU" sz="900"/>
                <a:t>  </a:t>
              </a:r>
              <a:r>
                <a:rPr lang="en-US" altLang="ru-RU" sz="1500" b="1"/>
                <a:t>Y</a:t>
              </a:r>
              <a:endParaRPr lang="ru-RU" altLang="ru-RU" sz="1350"/>
            </a:p>
          </p:txBody>
        </p:sp>
        <p:sp>
          <p:nvSpPr>
            <p:cNvPr id="35855" name="Rectangle 63">
              <a:extLst>
                <a:ext uri="{FF2B5EF4-FFF2-40B4-BE49-F238E27FC236}">
                  <a16:creationId xmlns:a16="http://schemas.microsoft.com/office/drawing/2014/main" id="{8CA6790F-E651-47BD-BA37-20E40A30090A}"/>
                </a:ext>
              </a:extLst>
            </p:cNvPr>
            <p:cNvSpPr>
              <a:spLocks noChangeArrowheads="1"/>
            </p:cNvSpPr>
            <p:nvPr/>
          </p:nvSpPr>
          <p:spPr bwMode="auto">
            <a:xfrm>
              <a:off x="2771774" y="3134840"/>
              <a:ext cx="554111" cy="67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ru-RU" sz="2700" b="1"/>
                <a:t>X</a:t>
              </a:r>
            </a:p>
          </p:txBody>
        </p:sp>
      </p:grpSp>
      <p:sp>
        <p:nvSpPr>
          <p:cNvPr id="35848" name="Rectangle 64">
            <a:extLst>
              <a:ext uri="{FF2B5EF4-FFF2-40B4-BE49-F238E27FC236}">
                <a16:creationId xmlns:a16="http://schemas.microsoft.com/office/drawing/2014/main" id="{69EBDED2-80DA-4367-8DE7-D566AA59E8A8}"/>
              </a:ext>
            </a:extLst>
          </p:cNvPr>
          <p:cNvSpPr>
            <a:spLocks noChangeArrowheads="1"/>
          </p:cNvSpPr>
          <p:nvPr/>
        </p:nvSpPr>
        <p:spPr bwMode="auto">
          <a:xfrm>
            <a:off x="5975747" y="1855411"/>
            <a:ext cx="43219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ru-RU" sz="3000" b="1"/>
              <a:t>Y</a:t>
            </a:r>
          </a:p>
        </p:txBody>
      </p:sp>
      <p:sp>
        <p:nvSpPr>
          <p:cNvPr id="35849" name="Rectangle 65">
            <a:extLst>
              <a:ext uri="{FF2B5EF4-FFF2-40B4-BE49-F238E27FC236}">
                <a16:creationId xmlns:a16="http://schemas.microsoft.com/office/drawing/2014/main" id="{F19E40B4-790E-4409-AB70-2A2A158965DA}"/>
              </a:ext>
            </a:extLst>
          </p:cNvPr>
          <p:cNvSpPr>
            <a:spLocks noChangeArrowheads="1"/>
          </p:cNvSpPr>
          <p:nvPr/>
        </p:nvSpPr>
        <p:spPr bwMode="auto">
          <a:xfrm>
            <a:off x="1143000" y="-12427"/>
            <a:ext cx="28084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ru-RU" sz="900">
                <a:cs typeface="Times New Roman" panose="02020603050405020304" pitchFamily="18" charset="0"/>
              </a:rPr>
              <a:t>   </a:t>
            </a:r>
            <a:endParaRPr lang="en-US" altLang="ru-RU" sz="1350"/>
          </a:p>
        </p:txBody>
      </p:sp>
      <p:sp>
        <p:nvSpPr>
          <p:cNvPr id="35850" name="Rectangle 66">
            <a:extLst>
              <a:ext uri="{FF2B5EF4-FFF2-40B4-BE49-F238E27FC236}">
                <a16:creationId xmlns:a16="http://schemas.microsoft.com/office/drawing/2014/main" id="{14CE1791-CF2F-4898-950D-72CF8DE29FA4}"/>
              </a:ext>
            </a:extLst>
          </p:cNvPr>
          <p:cNvSpPr>
            <a:spLocks noChangeArrowheads="1"/>
          </p:cNvSpPr>
          <p:nvPr/>
        </p:nvSpPr>
        <p:spPr bwMode="auto">
          <a:xfrm>
            <a:off x="1143000" y="-12427"/>
            <a:ext cx="28084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ru-RU" sz="900">
                <a:cs typeface="Times New Roman" panose="02020603050405020304" pitchFamily="18" charset="0"/>
              </a:rPr>
              <a:t>   </a:t>
            </a:r>
            <a:endParaRPr lang="en-US" altLang="ru-RU" sz="1350"/>
          </a:p>
        </p:txBody>
      </p:sp>
      <p:sp>
        <p:nvSpPr>
          <p:cNvPr id="35851" name="AutoShape 67">
            <a:extLst>
              <a:ext uri="{FF2B5EF4-FFF2-40B4-BE49-F238E27FC236}">
                <a16:creationId xmlns:a16="http://schemas.microsoft.com/office/drawing/2014/main" id="{8D79C418-779C-4387-918E-3468D9618831}"/>
              </a:ext>
            </a:extLst>
          </p:cNvPr>
          <p:cNvSpPr>
            <a:spLocks noChangeArrowheads="1"/>
          </p:cNvSpPr>
          <p:nvPr/>
        </p:nvSpPr>
        <p:spPr bwMode="auto">
          <a:xfrm rot="10800000">
            <a:off x="5651897" y="2463404"/>
            <a:ext cx="1079897" cy="771525"/>
          </a:xfrm>
          <a:prstGeom prst="triangle">
            <a:avLst>
              <a:gd name="adj" fmla="val 50000"/>
            </a:avLst>
          </a:prstGeom>
          <a:solidFill>
            <a:schemeClr val="accent1"/>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ru-RU" sz="1500" b="1"/>
              <a:t>   X</a:t>
            </a:r>
            <a:endParaRPr lang="ru-RU" altLang="ru-RU" sz="1350"/>
          </a:p>
        </p:txBody>
      </p:sp>
      <p:sp>
        <p:nvSpPr>
          <p:cNvPr id="16" name="Номер слайда 15">
            <a:extLst>
              <a:ext uri="{FF2B5EF4-FFF2-40B4-BE49-F238E27FC236}">
                <a16:creationId xmlns:a16="http://schemas.microsoft.com/office/drawing/2014/main" id="{4F879AC4-70C0-4186-A810-13201964F8C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A4C7E53-0B0E-4F1E-B201-6D7D00656DC1}" type="slidenum">
              <a:rPr lang="ru-RU" altLang="ru-RU"/>
              <a:pPr eaLnBrk="1" hangingPunct="1"/>
              <a:t>22</a:t>
            </a:fld>
            <a:endParaRPr lang="ru-RU" altLang="ru-RU"/>
          </a:p>
        </p:txBody>
      </p:sp>
      <p:pic>
        <p:nvPicPr>
          <p:cNvPr id="3" name="Рисунок 2">
            <a:extLst>
              <a:ext uri="{FF2B5EF4-FFF2-40B4-BE49-F238E27FC236}">
                <a16:creationId xmlns:a16="http://schemas.microsoft.com/office/drawing/2014/main" id="{932E2F0D-14F7-45CC-A77D-DB64A6EAED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1311" y="3447101"/>
            <a:ext cx="1136211" cy="1136211"/>
          </a:xfrm>
          <a:prstGeom prst="rect">
            <a:avLst/>
          </a:prstGeom>
        </p:spPr>
      </p:pic>
      <p:pic>
        <p:nvPicPr>
          <p:cNvPr id="5" name="Рисунок 4">
            <a:extLst>
              <a:ext uri="{FF2B5EF4-FFF2-40B4-BE49-F238E27FC236}">
                <a16:creationId xmlns:a16="http://schemas.microsoft.com/office/drawing/2014/main" id="{0DD4BCE7-9878-4F6A-B9CA-0C82472F0B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596" y="221299"/>
            <a:ext cx="1279707" cy="1820028"/>
          </a:xfrm>
          <a:prstGeom prst="rect">
            <a:avLst/>
          </a:prstGeom>
        </p:spPr>
      </p:pic>
      <p:sp>
        <p:nvSpPr>
          <p:cNvPr id="2" name="Нижний колонтитул 1">
            <a:extLst>
              <a:ext uri="{FF2B5EF4-FFF2-40B4-BE49-F238E27FC236}">
                <a16:creationId xmlns:a16="http://schemas.microsoft.com/office/drawing/2014/main" id="{5CFBFC71-276B-469B-8F27-259C248984B5}"/>
              </a:ext>
            </a:extLst>
          </p:cNvPr>
          <p:cNvSpPr>
            <a:spLocks noGrp="1"/>
          </p:cNvSpPr>
          <p:nvPr>
            <p:ph type="ftr" sz="quarter" idx="11"/>
          </p:nvPr>
        </p:nvSpPr>
        <p:spPr>
          <a:xfrm>
            <a:off x="5422359" y="4821072"/>
            <a:ext cx="2895600" cy="273844"/>
          </a:xfrm>
        </p:spPr>
        <p:txBody>
          <a:bodyPr/>
          <a:lstStyle/>
          <a:p>
            <a:pPr>
              <a:defRPr/>
            </a:pPr>
            <a:r>
              <a:rPr lang="en-US" dirty="0"/>
              <a:t>EAEPE 2019, Warsaw</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91B8A3-6B7A-4831-98D9-5B615A80EE24}"/>
              </a:ext>
            </a:extLst>
          </p:cNvPr>
          <p:cNvSpPr>
            <a:spLocks noGrp="1"/>
          </p:cNvSpPr>
          <p:nvPr>
            <p:ph type="title"/>
          </p:nvPr>
        </p:nvSpPr>
        <p:spPr/>
        <p:txBody>
          <a:bodyPr/>
          <a:lstStyle/>
          <a:p>
            <a:r>
              <a:rPr lang="en-US" dirty="0"/>
              <a:t>Test </a:t>
            </a:r>
            <a:r>
              <a:rPr lang="ru-RU" dirty="0"/>
              <a:t>№</a:t>
            </a:r>
            <a:r>
              <a:rPr lang="en-US" dirty="0"/>
              <a:t> 1</a:t>
            </a:r>
            <a:endParaRPr lang="ru-RU" dirty="0"/>
          </a:p>
        </p:txBody>
      </p:sp>
      <p:sp>
        <p:nvSpPr>
          <p:cNvPr id="3" name="Объект 2">
            <a:extLst>
              <a:ext uri="{FF2B5EF4-FFF2-40B4-BE49-F238E27FC236}">
                <a16:creationId xmlns:a16="http://schemas.microsoft.com/office/drawing/2014/main" id="{72501C26-ADEF-4034-8F68-F1A10E18B0E5}"/>
              </a:ext>
            </a:extLst>
          </p:cNvPr>
          <p:cNvSpPr>
            <a:spLocks noGrp="1"/>
          </p:cNvSpPr>
          <p:nvPr>
            <p:ph idx="1"/>
          </p:nvPr>
        </p:nvSpPr>
        <p:spPr/>
        <p:txBody>
          <a:bodyPr>
            <a:normAutofit fontScale="92500" lnSpcReduction="10000"/>
          </a:bodyPr>
          <a:lstStyle/>
          <a:p>
            <a:r>
              <a:rPr lang="en-US" sz="3300" dirty="0"/>
              <a:t>From the </a:t>
            </a:r>
            <a:r>
              <a:rPr lang="en-US" sz="3300" i="1" dirty="0"/>
              <a:t>Maddison Project Database, </a:t>
            </a:r>
            <a:r>
              <a:rPr lang="en-US" sz="3300" b="1" dirty="0">
                <a:solidFill>
                  <a:srgbClr val="FF0000"/>
                </a:solidFill>
              </a:rPr>
              <a:t>1820</a:t>
            </a:r>
            <a:r>
              <a:rPr lang="en-US" sz="3300" dirty="0"/>
              <a:t> was adopted as the starting reference point beginning with which there are data on a wide range of countries, which makes it possible to create a fairly representative sample of Non-Western X countries and Western Y countries (</a:t>
            </a:r>
            <a:r>
              <a:rPr lang="en-US" sz="3300" b="1" dirty="0">
                <a:solidFill>
                  <a:srgbClr val="FF0000"/>
                </a:solidFill>
              </a:rPr>
              <a:t>n=21</a:t>
            </a:r>
            <a:r>
              <a:rPr lang="en-US" sz="3300" dirty="0"/>
              <a:t>, their share in </a:t>
            </a:r>
            <a:r>
              <a:rPr lang="en-US" sz="3300" b="1" dirty="0">
                <a:solidFill>
                  <a:srgbClr val="FF0000"/>
                </a:solidFill>
              </a:rPr>
              <a:t>world GDP ~75-85%</a:t>
            </a:r>
            <a:r>
              <a:rPr lang="en-US" sz="3300" dirty="0"/>
              <a:t>).</a:t>
            </a:r>
            <a:endParaRPr lang="ru-RU" sz="3300" dirty="0"/>
          </a:p>
          <a:p>
            <a:endParaRPr lang="ru-RU" dirty="0"/>
          </a:p>
        </p:txBody>
      </p:sp>
      <p:sp>
        <p:nvSpPr>
          <p:cNvPr id="4" name="Номер слайда 3">
            <a:extLst>
              <a:ext uri="{FF2B5EF4-FFF2-40B4-BE49-F238E27FC236}">
                <a16:creationId xmlns:a16="http://schemas.microsoft.com/office/drawing/2014/main" id="{37C7875F-4B56-415F-885E-22AFBB135939}"/>
              </a:ext>
            </a:extLst>
          </p:cNvPr>
          <p:cNvSpPr>
            <a:spLocks noGrp="1"/>
          </p:cNvSpPr>
          <p:nvPr>
            <p:ph type="sldNum" sz="quarter" idx="12"/>
          </p:nvPr>
        </p:nvSpPr>
        <p:spPr/>
        <p:txBody>
          <a:bodyPr/>
          <a:lstStyle/>
          <a:p>
            <a:fld id="{725C68B6-61C2-468F-89AB-4B9F7531AA68}" type="slidenum">
              <a:rPr lang="ru-RU" smtClean="0"/>
              <a:pPr/>
              <a:t>23</a:t>
            </a:fld>
            <a:endParaRPr lang="ru-RU"/>
          </a:p>
        </p:txBody>
      </p:sp>
      <p:sp>
        <p:nvSpPr>
          <p:cNvPr id="5" name="Нижний колонтитул 4">
            <a:extLst>
              <a:ext uri="{FF2B5EF4-FFF2-40B4-BE49-F238E27FC236}">
                <a16:creationId xmlns:a16="http://schemas.microsoft.com/office/drawing/2014/main" id="{2FCB3651-2F27-4E04-8329-D654E63AB68C}"/>
              </a:ext>
            </a:extLst>
          </p:cNvPr>
          <p:cNvSpPr>
            <a:spLocks noGrp="1"/>
          </p:cNvSpPr>
          <p:nvPr>
            <p:ph type="ftr" sz="quarter" idx="11"/>
          </p:nvPr>
        </p:nvSpPr>
        <p:spPr>
          <a:xfrm>
            <a:off x="5292080" y="4750859"/>
            <a:ext cx="2895600" cy="273844"/>
          </a:xfrm>
        </p:spPr>
        <p:txBody>
          <a:bodyPr/>
          <a:lstStyle/>
          <a:p>
            <a:r>
              <a:rPr lang="en-US" dirty="0"/>
              <a:t>EAEPE 2019, Warsaw</a:t>
            </a:r>
            <a:endParaRPr lang="ru-RU" dirty="0"/>
          </a:p>
        </p:txBody>
      </p:sp>
    </p:spTree>
    <p:extLst>
      <p:ext uri="{BB962C8B-B14F-4D97-AF65-F5344CB8AC3E}">
        <p14:creationId xmlns:p14="http://schemas.microsoft.com/office/powerpoint/2010/main" val="1847032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547C63-B18B-4C86-9739-C621CD0C1218}"/>
              </a:ext>
            </a:extLst>
          </p:cNvPr>
          <p:cNvSpPr>
            <a:spLocks noGrp="1"/>
          </p:cNvSpPr>
          <p:nvPr>
            <p:ph type="title"/>
          </p:nvPr>
        </p:nvSpPr>
        <p:spPr>
          <a:xfrm>
            <a:off x="457200" y="771526"/>
            <a:ext cx="8229600" cy="857250"/>
          </a:xfrm>
        </p:spPr>
        <p:txBody>
          <a:bodyPr>
            <a:normAutofit fontScale="90000"/>
          </a:bodyPr>
          <a:lstStyle/>
          <a:p>
            <a:r>
              <a:rPr lang="en-US" sz="2200" b="1" dirty="0"/>
              <a:t>GDP of Non-Western X and Western Y countries, 1820-2016, %</a:t>
            </a:r>
            <a:br>
              <a:rPr lang="en-US" sz="2200" dirty="0"/>
            </a:br>
            <a:r>
              <a:rPr lang="en-US" sz="2200" dirty="0"/>
              <a:t>Maddison Project Database, 2018, in international Geary-Khamis 1990 dollars, </a:t>
            </a:r>
            <a:r>
              <a:rPr lang="en-US" sz="2200" b="1" dirty="0"/>
              <a:t>(Test No. 1,</a:t>
            </a:r>
            <a:r>
              <a:rPr lang="en-US" sz="2200" dirty="0"/>
              <a:t> </a:t>
            </a:r>
            <a:r>
              <a:rPr lang="en-US" sz="2200" b="1" dirty="0"/>
              <a:t>n=21).</a:t>
            </a:r>
            <a:br>
              <a:rPr lang="ru-RU" sz="2200" b="1" dirty="0"/>
            </a:br>
            <a:endParaRPr lang="ru-RU" sz="2200" b="1" dirty="0"/>
          </a:p>
        </p:txBody>
      </p:sp>
      <p:sp>
        <p:nvSpPr>
          <p:cNvPr id="5" name="Номер слайда 4">
            <a:extLst>
              <a:ext uri="{FF2B5EF4-FFF2-40B4-BE49-F238E27FC236}">
                <a16:creationId xmlns:a16="http://schemas.microsoft.com/office/drawing/2014/main" id="{989AD5D9-28E1-41C7-92B0-D15E51D034F4}"/>
              </a:ext>
            </a:extLst>
          </p:cNvPr>
          <p:cNvSpPr>
            <a:spLocks noGrp="1"/>
          </p:cNvSpPr>
          <p:nvPr>
            <p:ph type="sldNum" sz="quarter" idx="12"/>
          </p:nvPr>
        </p:nvSpPr>
        <p:spPr/>
        <p:txBody>
          <a:bodyPr/>
          <a:lstStyle/>
          <a:p>
            <a:pPr defTabSz="914378"/>
            <a:fld id="{725C68B6-61C2-468F-89AB-4B9F7531AA68}" type="slidenum">
              <a:rPr lang="ru-RU">
                <a:solidFill>
                  <a:prstClr val="black">
                    <a:tint val="75000"/>
                  </a:prstClr>
                </a:solidFill>
                <a:latin typeface="Calibri"/>
              </a:rPr>
              <a:pPr defTabSz="914378"/>
              <a:t>24</a:t>
            </a:fld>
            <a:endParaRPr lang="ru-RU">
              <a:solidFill>
                <a:prstClr val="black">
                  <a:tint val="75000"/>
                </a:prstClr>
              </a:solidFill>
              <a:latin typeface="Calibri"/>
            </a:endParaRPr>
          </a:p>
        </p:txBody>
      </p:sp>
      <p:graphicFrame>
        <p:nvGraphicFramePr>
          <p:cNvPr id="6" name="Объект 5">
            <a:extLst>
              <a:ext uri="{FF2B5EF4-FFF2-40B4-BE49-F238E27FC236}">
                <a16:creationId xmlns:a16="http://schemas.microsoft.com/office/drawing/2014/main" id="{5B6F2AF2-961D-455D-8164-A46CC624AB95}"/>
              </a:ext>
            </a:extLst>
          </p:cNvPr>
          <p:cNvGraphicFramePr>
            <a:graphicFrameLocks noGrp="1"/>
          </p:cNvGraphicFramePr>
          <p:nvPr>
            <p:ph idx="1"/>
          </p:nvPr>
        </p:nvGraphicFramePr>
        <p:xfrm>
          <a:off x="972253" y="1776414"/>
          <a:ext cx="7632848" cy="2843212"/>
        </p:xfrm>
        <a:graphic>
          <a:graphicData uri="http://schemas.openxmlformats.org/drawingml/2006/chart">
            <c:chart xmlns:c="http://schemas.openxmlformats.org/drawingml/2006/chart" xmlns:r="http://schemas.openxmlformats.org/officeDocument/2006/relationships" r:id="rId2"/>
          </a:graphicData>
        </a:graphic>
      </p:graphicFrame>
      <p:sp>
        <p:nvSpPr>
          <p:cNvPr id="3" name="Нижний колонтитул 2">
            <a:extLst>
              <a:ext uri="{FF2B5EF4-FFF2-40B4-BE49-F238E27FC236}">
                <a16:creationId xmlns:a16="http://schemas.microsoft.com/office/drawing/2014/main" id="{040130AA-23AF-48DD-93BF-7093D089B500}"/>
              </a:ext>
            </a:extLst>
          </p:cNvPr>
          <p:cNvSpPr>
            <a:spLocks noGrp="1"/>
          </p:cNvSpPr>
          <p:nvPr>
            <p:ph type="ftr" sz="quarter" idx="11"/>
          </p:nvPr>
        </p:nvSpPr>
        <p:spPr>
          <a:xfrm>
            <a:off x="5105400" y="4767263"/>
            <a:ext cx="2895600" cy="273844"/>
          </a:xfrm>
        </p:spPr>
        <p:txBody>
          <a:bodyPr/>
          <a:lstStyle/>
          <a:p>
            <a:r>
              <a:rPr lang="en-US" dirty="0"/>
              <a:t>EAEPE 2019, Warsaw</a:t>
            </a:r>
            <a:endParaRPr lang="ru-RU" dirty="0"/>
          </a:p>
        </p:txBody>
      </p:sp>
    </p:spTree>
    <p:extLst>
      <p:ext uri="{BB962C8B-B14F-4D97-AF65-F5344CB8AC3E}">
        <p14:creationId xmlns:p14="http://schemas.microsoft.com/office/powerpoint/2010/main" val="3944747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2CDF09-C576-4EB8-B10A-2D4992458A98}"/>
              </a:ext>
            </a:extLst>
          </p:cNvPr>
          <p:cNvSpPr>
            <a:spLocks noGrp="1"/>
          </p:cNvSpPr>
          <p:nvPr>
            <p:ph type="title"/>
          </p:nvPr>
        </p:nvSpPr>
        <p:spPr/>
        <p:txBody>
          <a:bodyPr>
            <a:normAutofit/>
          </a:bodyPr>
          <a:lstStyle/>
          <a:p>
            <a:r>
              <a:rPr lang="en-US" dirty="0"/>
              <a:t>Test </a:t>
            </a:r>
            <a:r>
              <a:rPr lang="ru-RU" dirty="0"/>
              <a:t>№</a:t>
            </a:r>
            <a:r>
              <a:rPr lang="en-US" dirty="0"/>
              <a:t> 2</a:t>
            </a:r>
            <a:endParaRPr lang="ru-RU" dirty="0"/>
          </a:p>
        </p:txBody>
      </p:sp>
      <p:sp>
        <p:nvSpPr>
          <p:cNvPr id="3" name="Объект 2">
            <a:extLst>
              <a:ext uri="{FF2B5EF4-FFF2-40B4-BE49-F238E27FC236}">
                <a16:creationId xmlns:a16="http://schemas.microsoft.com/office/drawing/2014/main" id="{9CC147A9-CF0E-4F5D-857A-90A3E3D60394}"/>
              </a:ext>
            </a:extLst>
          </p:cNvPr>
          <p:cNvSpPr>
            <a:spLocks noGrp="1"/>
          </p:cNvSpPr>
          <p:nvPr>
            <p:ph idx="1"/>
          </p:nvPr>
        </p:nvSpPr>
        <p:spPr>
          <a:xfrm>
            <a:off x="716623" y="1200151"/>
            <a:ext cx="7970177" cy="3394472"/>
          </a:xfrm>
        </p:spPr>
        <p:txBody>
          <a:bodyPr>
            <a:normAutofit fontScale="77500" lnSpcReduction="20000"/>
          </a:bodyPr>
          <a:lstStyle/>
          <a:p>
            <a:endParaRPr lang="ru-RU" dirty="0"/>
          </a:p>
          <a:p>
            <a:r>
              <a:rPr lang="en-US" dirty="0"/>
              <a:t>The verification of the first result was tested in a wider sample </a:t>
            </a:r>
            <a:r>
              <a:rPr lang="en-US" sz="3000" dirty="0"/>
              <a:t>of Non-Western X countries and Western Y </a:t>
            </a:r>
            <a:r>
              <a:rPr lang="en-US" dirty="0"/>
              <a:t>countries (</a:t>
            </a:r>
            <a:r>
              <a:rPr lang="en-US" b="1" dirty="0">
                <a:solidFill>
                  <a:srgbClr val="FF0000"/>
                </a:solidFill>
              </a:rPr>
              <a:t>n = 63 </a:t>
            </a:r>
            <a:r>
              <a:rPr lang="en-US" dirty="0"/>
              <a:t>, with the share of </a:t>
            </a:r>
            <a:r>
              <a:rPr lang="en-US" dirty="0">
                <a:solidFill>
                  <a:srgbClr val="FF0000"/>
                </a:solidFill>
              </a:rPr>
              <a:t>world GDP ~90%</a:t>
            </a:r>
            <a:r>
              <a:rPr lang="en-US" dirty="0"/>
              <a:t>), using data from the World Bank for the period 1990-2017. </a:t>
            </a:r>
          </a:p>
          <a:p>
            <a:r>
              <a:rPr lang="en-US" dirty="0"/>
              <a:t>The basis for the sample was the results of countries identified with the dominance of X and Y matrices, presented in </a:t>
            </a:r>
            <a:r>
              <a:rPr lang="en-US" i="1" dirty="0"/>
              <a:t>Kirdina, Kuznetsova, </a:t>
            </a:r>
            <a:r>
              <a:rPr lang="en-US" i="1" dirty="0" err="1"/>
              <a:t>Sen'ko</a:t>
            </a:r>
            <a:r>
              <a:rPr lang="en-US" dirty="0"/>
              <a:t>, 2015 (in Russian). </a:t>
            </a:r>
            <a:endParaRPr lang="ru-RU" sz="2800" dirty="0"/>
          </a:p>
        </p:txBody>
      </p:sp>
      <p:sp>
        <p:nvSpPr>
          <p:cNvPr id="5" name="Номер слайда 4">
            <a:extLst>
              <a:ext uri="{FF2B5EF4-FFF2-40B4-BE49-F238E27FC236}">
                <a16:creationId xmlns:a16="http://schemas.microsoft.com/office/drawing/2014/main" id="{F0B31DED-2DC3-4122-9995-ED98A0DB71EB}"/>
              </a:ext>
            </a:extLst>
          </p:cNvPr>
          <p:cNvSpPr>
            <a:spLocks noGrp="1"/>
          </p:cNvSpPr>
          <p:nvPr>
            <p:ph type="sldNum" sz="quarter" idx="12"/>
          </p:nvPr>
        </p:nvSpPr>
        <p:spPr/>
        <p:txBody>
          <a:bodyPr/>
          <a:lstStyle/>
          <a:p>
            <a:pPr defTabSz="914378"/>
            <a:fld id="{725C68B6-61C2-468F-89AB-4B9F7531AA68}" type="slidenum">
              <a:rPr lang="ru-RU">
                <a:solidFill>
                  <a:prstClr val="black">
                    <a:tint val="75000"/>
                  </a:prstClr>
                </a:solidFill>
                <a:latin typeface="Calibri"/>
              </a:rPr>
              <a:pPr defTabSz="914378"/>
              <a:t>25</a:t>
            </a:fld>
            <a:endParaRPr lang="ru-RU">
              <a:solidFill>
                <a:prstClr val="black">
                  <a:tint val="75000"/>
                </a:prstClr>
              </a:solidFill>
              <a:latin typeface="Calibri"/>
            </a:endParaRPr>
          </a:p>
        </p:txBody>
      </p:sp>
      <p:sp>
        <p:nvSpPr>
          <p:cNvPr id="4" name="Нижний колонтитул 3">
            <a:extLst>
              <a:ext uri="{FF2B5EF4-FFF2-40B4-BE49-F238E27FC236}">
                <a16:creationId xmlns:a16="http://schemas.microsoft.com/office/drawing/2014/main" id="{1BD01789-ACBA-44E8-85F7-5D37250A5FA2}"/>
              </a:ext>
            </a:extLst>
          </p:cNvPr>
          <p:cNvSpPr>
            <a:spLocks noGrp="1"/>
          </p:cNvSpPr>
          <p:nvPr>
            <p:ph type="ftr" sz="quarter" idx="11"/>
          </p:nvPr>
        </p:nvSpPr>
        <p:spPr>
          <a:xfrm>
            <a:off x="5436096" y="4767263"/>
            <a:ext cx="2895600" cy="273844"/>
          </a:xfrm>
        </p:spPr>
        <p:txBody>
          <a:bodyPr/>
          <a:lstStyle/>
          <a:p>
            <a:r>
              <a:rPr lang="en-US"/>
              <a:t>EAEPE 2019, Warsaw</a:t>
            </a:r>
            <a:endParaRPr lang="ru-RU"/>
          </a:p>
        </p:txBody>
      </p:sp>
    </p:spTree>
    <p:extLst>
      <p:ext uri="{BB962C8B-B14F-4D97-AF65-F5344CB8AC3E}">
        <p14:creationId xmlns:p14="http://schemas.microsoft.com/office/powerpoint/2010/main" val="2679514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E924A5-DE7E-400F-851F-131DFF651B4C}"/>
              </a:ext>
            </a:extLst>
          </p:cNvPr>
          <p:cNvSpPr>
            <a:spLocks noGrp="1"/>
          </p:cNvSpPr>
          <p:nvPr>
            <p:ph type="title"/>
          </p:nvPr>
        </p:nvSpPr>
        <p:spPr>
          <a:xfrm>
            <a:off x="457200" y="664915"/>
            <a:ext cx="8229600" cy="1042739"/>
          </a:xfrm>
        </p:spPr>
        <p:txBody>
          <a:bodyPr>
            <a:normAutofit fontScale="90000"/>
          </a:bodyPr>
          <a:lstStyle/>
          <a:p>
            <a:pPr>
              <a:spcBef>
                <a:spcPts val="0"/>
              </a:spcBef>
            </a:pPr>
            <a:r>
              <a:rPr lang="en-US" sz="2200" b="1" dirty="0">
                <a:latin typeface="+mn-lt"/>
                <a:cs typeface="Calibri" panose="020F0502020204030204" pitchFamily="34" charset="0"/>
              </a:rPr>
              <a:t>GDP of Non-Western X countries and Western Y countries, 1990-2017, as a share of the total world GDP,</a:t>
            </a:r>
            <a:br>
              <a:rPr lang="en-US" sz="2200" b="1" dirty="0">
                <a:latin typeface="+mn-lt"/>
                <a:cs typeface="Calibri" panose="020F0502020204030204" pitchFamily="34" charset="0"/>
              </a:rPr>
            </a:br>
            <a:r>
              <a:rPr lang="en-US" sz="2200" dirty="0">
                <a:latin typeface="+mn-lt"/>
                <a:cs typeface="Calibri" panose="020F0502020204030204" pitchFamily="34" charset="0"/>
              </a:rPr>
              <a:t> the World Bank database</a:t>
            </a:r>
            <a:br>
              <a:rPr lang="en-US" sz="2200" dirty="0">
                <a:latin typeface="+mn-lt"/>
                <a:cs typeface="Calibri" panose="020F0502020204030204" pitchFamily="34" charset="0"/>
              </a:rPr>
            </a:br>
            <a:r>
              <a:rPr lang="en-US" sz="2200" b="1" dirty="0">
                <a:latin typeface="+mn-lt"/>
                <a:cs typeface="Calibri" panose="020F0502020204030204" pitchFamily="34" charset="0"/>
              </a:rPr>
              <a:t>(Test No 2, n=63).</a:t>
            </a:r>
            <a:br>
              <a:rPr lang="ru-RU" sz="2200" b="1" dirty="0"/>
            </a:br>
            <a:endParaRPr lang="ru-RU" sz="2200" b="1" dirty="0"/>
          </a:p>
        </p:txBody>
      </p:sp>
      <p:sp>
        <p:nvSpPr>
          <p:cNvPr id="5" name="Номер слайда 4">
            <a:extLst>
              <a:ext uri="{FF2B5EF4-FFF2-40B4-BE49-F238E27FC236}">
                <a16:creationId xmlns:a16="http://schemas.microsoft.com/office/drawing/2014/main" id="{98ECD55A-5EEB-4826-A2C9-EAC5E50E9813}"/>
              </a:ext>
            </a:extLst>
          </p:cNvPr>
          <p:cNvSpPr>
            <a:spLocks noGrp="1"/>
          </p:cNvSpPr>
          <p:nvPr>
            <p:ph type="sldNum" sz="quarter" idx="12"/>
          </p:nvPr>
        </p:nvSpPr>
        <p:spPr/>
        <p:txBody>
          <a:bodyPr/>
          <a:lstStyle/>
          <a:p>
            <a:pPr defTabSz="914378"/>
            <a:fld id="{725C68B6-61C2-468F-89AB-4B9F7531AA68}" type="slidenum">
              <a:rPr lang="ru-RU">
                <a:solidFill>
                  <a:prstClr val="black">
                    <a:tint val="75000"/>
                  </a:prstClr>
                </a:solidFill>
                <a:latin typeface="Calibri"/>
              </a:rPr>
              <a:pPr defTabSz="914378"/>
              <a:t>26</a:t>
            </a:fld>
            <a:endParaRPr lang="ru-RU">
              <a:solidFill>
                <a:prstClr val="black">
                  <a:tint val="75000"/>
                </a:prstClr>
              </a:solidFill>
              <a:latin typeface="Calibri"/>
            </a:endParaRPr>
          </a:p>
        </p:txBody>
      </p:sp>
      <p:pic>
        <p:nvPicPr>
          <p:cNvPr id="6" name="Объект 5">
            <a:extLst>
              <a:ext uri="{FF2B5EF4-FFF2-40B4-BE49-F238E27FC236}">
                <a16:creationId xmlns:a16="http://schemas.microsoft.com/office/drawing/2014/main" id="{0803FE72-6A9C-4211-A451-5907DDD8116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0288" y="1875383"/>
            <a:ext cx="4543425" cy="2724150"/>
          </a:xfrm>
          <a:prstGeom prst="rect">
            <a:avLst/>
          </a:prstGeom>
          <a:noFill/>
          <a:ln>
            <a:noFill/>
          </a:ln>
        </p:spPr>
      </p:pic>
      <p:sp>
        <p:nvSpPr>
          <p:cNvPr id="3" name="Нижний колонтитул 2">
            <a:extLst>
              <a:ext uri="{FF2B5EF4-FFF2-40B4-BE49-F238E27FC236}">
                <a16:creationId xmlns:a16="http://schemas.microsoft.com/office/drawing/2014/main" id="{A4BB230C-3630-459F-9934-8BF0EF8DD123}"/>
              </a:ext>
            </a:extLst>
          </p:cNvPr>
          <p:cNvSpPr>
            <a:spLocks noGrp="1"/>
          </p:cNvSpPr>
          <p:nvPr>
            <p:ph type="ftr" sz="quarter" idx="11"/>
          </p:nvPr>
        </p:nvSpPr>
        <p:spPr>
          <a:xfrm>
            <a:off x="5220072" y="4656271"/>
            <a:ext cx="2895600" cy="273844"/>
          </a:xfrm>
        </p:spPr>
        <p:txBody>
          <a:bodyPr/>
          <a:lstStyle/>
          <a:p>
            <a:r>
              <a:rPr lang="en-US" dirty="0"/>
              <a:t>EAEPE 2019, Warsaw</a:t>
            </a:r>
            <a:endParaRPr lang="ru-RU" dirty="0"/>
          </a:p>
        </p:txBody>
      </p:sp>
    </p:spTree>
    <p:extLst>
      <p:ext uri="{BB962C8B-B14F-4D97-AF65-F5344CB8AC3E}">
        <p14:creationId xmlns:p14="http://schemas.microsoft.com/office/powerpoint/2010/main" val="3705803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47C2E7-FCA0-4BE9-A954-D430840E25FC}"/>
              </a:ext>
            </a:extLst>
          </p:cNvPr>
          <p:cNvSpPr>
            <a:spLocks noGrp="1"/>
          </p:cNvSpPr>
          <p:nvPr>
            <p:ph type="title"/>
          </p:nvPr>
        </p:nvSpPr>
        <p:spPr/>
        <p:txBody>
          <a:bodyPr/>
          <a:lstStyle/>
          <a:p>
            <a:r>
              <a:rPr lang="en-US" b="1" dirty="0"/>
              <a:t>Results</a:t>
            </a:r>
            <a:endParaRPr lang="ru-RU" dirty="0"/>
          </a:p>
        </p:txBody>
      </p:sp>
      <p:sp>
        <p:nvSpPr>
          <p:cNvPr id="3" name="Объект 2">
            <a:extLst>
              <a:ext uri="{FF2B5EF4-FFF2-40B4-BE49-F238E27FC236}">
                <a16:creationId xmlns:a16="http://schemas.microsoft.com/office/drawing/2014/main" id="{BB33F946-EA17-4333-859B-3572C935EEBC}"/>
              </a:ext>
            </a:extLst>
          </p:cNvPr>
          <p:cNvSpPr>
            <a:spLocks noGrp="1"/>
          </p:cNvSpPr>
          <p:nvPr>
            <p:ph idx="1"/>
          </p:nvPr>
        </p:nvSpPr>
        <p:spPr/>
        <p:txBody>
          <a:bodyPr>
            <a:noAutofit/>
          </a:bodyPr>
          <a:lstStyle/>
          <a:p>
            <a:r>
              <a:rPr lang="en-US" sz="1800" dirty="0"/>
              <a:t>Comparison of the GDP produced by the two groups of countries made it possible to see</a:t>
            </a:r>
            <a:r>
              <a:rPr lang="en-US" sz="1800" dirty="0">
                <a:solidFill>
                  <a:srgbClr val="FF0000"/>
                </a:solidFill>
              </a:rPr>
              <a:t> the cyclical process of changing world leadership</a:t>
            </a:r>
            <a:r>
              <a:rPr lang="en-US" sz="1800" dirty="0"/>
              <a:t>, i.e. in the prevailing dominance of countries with Western or Non-Western institutional models.</a:t>
            </a:r>
          </a:p>
          <a:p>
            <a:r>
              <a:rPr lang="en-US" sz="1800" dirty="0"/>
              <a:t>In the </a:t>
            </a:r>
            <a:r>
              <a:rPr lang="en-US" sz="1800" dirty="0">
                <a:solidFill>
                  <a:srgbClr val="FF0000"/>
                </a:solidFill>
              </a:rPr>
              <a:t>1820s, Non-Western countries were leading</a:t>
            </a:r>
            <a:r>
              <a:rPr lang="en-US" sz="1800" dirty="0"/>
              <a:t> in the production of world GDP.</a:t>
            </a:r>
          </a:p>
          <a:p>
            <a:r>
              <a:rPr lang="en-US" sz="1800" dirty="0"/>
              <a:t>Since the </a:t>
            </a:r>
            <a:r>
              <a:rPr lang="en-US" sz="1800" dirty="0">
                <a:solidFill>
                  <a:srgbClr val="FF0000"/>
                </a:solidFill>
              </a:rPr>
              <a:t>1870's the domination of Western countries started</a:t>
            </a:r>
            <a:r>
              <a:rPr lang="en-US" sz="1800" dirty="0"/>
              <a:t>, which began to produce more than half of the world GDP. The biggest gap between these two groups of countries was observed in the 1950s-1960s. Since the 1970s it began to decline.</a:t>
            </a:r>
          </a:p>
          <a:p>
            <a:r>
              <a:rPr lang="en-US" sz="1800" dirty="0"/>
              <a:t>In</a:t>
            </a:r>
            <a:r>
              <a:rPr lang="en-US" sz="1800" dirty="0">
                <a:solidFill>
                  <a:srgbClr val="FF0000"/>
                </a:solidFill>
              </a:rPr>
              <a:t> 2005-2008 Non-Western countries began outperforming </a:t>
            </a:r>
            <a:r>
              <a:rPr lang="en-US" sz="1800" dirty="0"/>
              <a:t>Western countries by share of world GDP, and this advantage continues to gradually </a:t>
            </a:r>
            <a:r>
              <a:rPr lang="en-US" sz="1800" dirty="0">
                <a:solidFill>
                  <a:srgbClr val="FF0000"/>
                </a:solidFill>
              </a:rPr>
              <a:t>increase</a:t>
            </a:r>
            <a:r>
              <a:rPr lang="en-US" sz="1800" dirty="0"/>
              <a:t>.</a:t>
            </a:r>
          </a:p>
        </p:txBody>
      </p:sp>
      <p:sp>
        <p:nvSpPr>
          <p:cNvPr id="5" name="Номер слайда 4">
            <a:extLst>
              <a:ext uri="{FF2B5EF4-FFF2-40B4-BE49-F238E27FC236}">
                <a16:creationId xmlns:a16="http://schemas.microsoft.com/office/drawing/2014/main" id="{9E55B7A3-6376-4169-8D37-340D4AD9EBD7}"/>
              </a:ext>
            </a:extLst>
          </p:cNvPr>
          <p:cNvSpPr>
            <a:spLocks noGrp="1"/>
          </p:cNvSpPr>
          <p:nvPr>
            <p:ph type="sldNum" sz="quarter" idx="12"/>
          </p:nvPr>
        </p:nvSpPr>
        <p:spPr/>
        <p:txBody>
          <a:bodyPr/>
          <a:lstStyle/>
          <a:p>
            <a:pPr defTabSz="914378"/>
            <a:fld id="{725C68B6-61C2-468F-89AB-4B9F7531AA68}" type="slidenum">
              <a:rPr lang="ru-RU">
                <a:solidFill>
                  <a:prstClr val="black">
                    <a:tint val="75000"/>
                  </a:prstClr>
                </a:solidFill>
                <a:latin typeface="Calibri"/>
              </a:rPr>
              <a:pPr defTabSz="914378"/>
              <a:t>27</a:t>
            </a:fld>
            <a:endParaRPr lang="ru-RU" dirty="0">
              <a:solidFill>
                <a:prstClr val="black">
                  <a:tint val="75000"/>
                </a:prstClr>
              </a:solidFill>
              <a:latin typeface="Calibri"/>
            </a:endParaRPr>
          </a:p>
        </p:txBody>
      </p:sp>
      <p:sp>
        <p:nvSpPr>
          <p:cNvPr id="4" name="Нижний колонтитул 3">
            <a:extLst>
              <a:ext uri="{FF2B5EF4-FFF2-40B4-BE49-F238E27FC236}">
                <a16:creationId xmlns:a16="http://schemas.microsoft.com/office/drawing/2014/main" id="{897621F4-1E68-42F1-A8C5-2DEC2504D885}"/>
              </a:ext>
            </a:extLst>
          </p:cNvPr>
          <p:cNvSpPr>
            <a:spLocks noGrp="1"/>
          </p:cNvSpPr>
          <p:nvPr>
            <p:ph type="ftr" sz="quarter" idx="11"/>
          </p:nvPr>
        </p:nvSpPr>
        <p:spPr>
          <a:xfrm>
            <a:off x="5292080" y="4698073"/>
            <a:ext cx="2895600" cy="273844"/>
          </a:xfrm>
        </p:spPr>
        <p:txBody>
          <a:bodyPr/>
          <a:lstStyle/>
          <a:p>
            <a:r>
              <a:rPr lang="en-US" dirty="0"/>
              <a:t>EAEPE 2019, Warsaw</a:t>
            </a:r>
            <a:endParaRPr lang="ru-RU" dirty="0"/>
          </a:p>
        </p:txBody>
      </p:sp>
    </p:spTree>
    <p:extLst>
      <p:ext uri="{BB962C8B-B14F-4D97-AF65-F5344CB8AC3E}">
        <p14:creationId xmlns:p14="http://schemas.microsoft.com/office/powerpoint/2010/main" val="30017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2A57C9-E468-4538-86A6-2FF153AE85C6}"/>
              </a:ext>
            </a:extLst>
          </p:cNvPr>
          <p:cNvSpPr>
            <a:spLocks noGrp="1"/>
          </p:cNvSpPr>
          <p:nvPr>
            <p:ph type="title"/>
          </p:nvPr>
        </p:nvSpPr>
        <p:spPr>
          <a:xfrm>
            <a:off x="722313" y="3201592"/>
            <a:ext cx="7772400" cy="1125140"/>
          </a:xfrm>
        </p:spPr>
        <p:txBody>
          <a:bodyPr>
            <a:normAutofit/>
          </a:bodyPr>
          <a:lstStyle/>
          <a:p>
            <a:pPr marL="342900" lvl="0" indent="-342900">
              <a:spcBef>
                <a:spcPct val="20000"/>
              </a:spcBef>
            </a:pPr>
            <a:endParaRPr lang="ru-RU" sz="2400" dirty="0"/>
          </a:p>
        </p:txBody>
      </p:sp>
      <p:sp>
        <p:nvSpPr>
          <p:cNvPr id="3" name="Текст 2">
            <a:extLst>
              <a:ext uri="{FF2B5EF4-FFF2-40B4-BE49-F238E27FC236}">
                <a16:creationId xmlns:a16="http://schemas.microsoft.com/office/drawing/2014/main" id="{E7654B1D-0B3F-4CAE-95C0-D43079D4A4F4}"/>
              </a:ext>
            </a:extLst>
          </p:cNvPr>
          <p:cNvSpPr>
            <a:spLocks noGrp="1"/>
          </p:cNvSpPr>
          <p:nvPr>
            <p:ph type="body" idx="1"/>
          </p:nvPr>
        </p:nvSpPr>
        <p:spPr/>
        <p:txBody>
          <a:bodyPr>
            <a:normAutofit fontScale="85000" lnSpcReduction="20000"/>
          </a:bodyPr>
          <a:lstStyle/>
          <a:p>
            <a:pPr lvl="0"/>
            <a:endParaRPr lang="en-US" sz="4000" dirty="0">
              <a:solidFill>
                <a:prstClr val="black"/>
              </a:solidFill>
            </a:endParaRPr>
          </a:p>
          <a:p>
            <a:r>
              <a:rPr lang="en-US" sz="4000" b="1" dirty="0"/>
              <a:t>Summary and Conclusion</a:t>
            </a:r>
            <a:endParaRPr lang="en-US" sz="4000" dirty="0">
              <a:solidFill>
                <a:prstClr val="black"/>
              </a:solidFill>
            </a:endParaRPr>
          </a:p>
        </p:txBody>
      </p:sp>
      <p:sp>
        <p:nvSpPr>
          <p:cNvPr id="4" name="Номер слайда 3">
            <a:extLst>
              <a:ext uri="{FF2B5EF4-FFF2-40B4-BE49-F238E27FC236}">
                <a16:creationId xmlns:a16="http://schemas.microsoft.com/office/drawing/2014/main" id="{6380820D-0A4A-404E-A391-B74164BD12AF}"/>
              </a:ext>
            </a:extLst>
          </p:cNvPr>
          <p:cNvSpPr>
            <a:spLocks noGrp="1"/>
          </p:cNvSpPr>
          <p:nvPr>
            <p:ph type="sldNum" sz="quarter" idx="12"/>
          </p:nvPr>
        </p:nvSpPr>
        <p:spPr/>
        <p:txBody>
          <a:bodyPr/>
          <a:lstStyle/>
          <a:p>
            <a:fld id="{725C68B6-61C2-468F-89AB-4B9F7531AA68}" type="slidenum">
              <a:rPr lang="ru-RU" smtClean="0"/>
              <a:pPr/>
              <a:t>28</a:t>
            </a:fld>
            <a:endParaRPr lang="ru-RU"/>
          </a:p>
        </p:txBody>
      </p:sp>
      <p:sp>
        <p:nvSpPr>
          <p:cNvPr id="5" name="Нижний колонтитул 4">
            <a:extLst>
              <a:ext uri="{FF2B5EF4-FFF2-40B4-BE49-F238E27FC236}">
                <a16:creationId xmlns:a16="http://schemas.microsoft.com/office/drawing/2014/main" id="{9F9CDC67-2E77-46E1-A281-C7F5AAC0E514}"/>
              </a:ext>
            </a:extLst>
          </p:cNvPr>
          <p:cNvSpPr>
            <a:spLocks noGrp="1"/>
          </p:cNvSpPr>
          <p:nvPr>
            <p:ph type="ftr" sz="quarter" idx="11"/>
          </p:nvPr>
        </p:nvSpPr>
        <p:spPr>
          <a:xfrm>
            <a:off x="5004048" y="4609059"/>
            <a:ext cx="3824064" cy="432048"/>
          </a:xfrm>
        </p:spPr>
        <p:txBody>
          <a:bodyPr/>
          <a:lstStyle/>
          <a:p>
            <a:r>
              <a:rPr lang="en-US" dirty="0"/>
              <a:t>EAEPE 2019, Warsaw</a:t>
            </a:r>
            <a:endParaRPr lang="ru-RU" dirty="0"/>
          </a:p>
        </p:txBody>
      </p:sp>
    </p:spTree>
    <p:extLst>
      <p:ext uri="{BB962C8B-B14F-4D97-AF65-F5344CB8AC3E}">
        <p14:creationId xmlns:p14="http://schemas.microsoft.com/office/powerpoint/2010/main" val="1042353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FCFD5A-E97E-4F82-A929-19E6D8ABFAD8}"/>
              </a:ext>
            </a:extLst>
          </p:cNvPr>
          <p:cNvSpPr>
            <a:spLocks noGrp="1"/>
          </p:cNvSpPr>
          <p:nvPr>
            <p:ph type="title"/>
          </p:nvPr>
        </p:nvSpPr>
        <p:spPr>
          <a:xfrm>
            <a:off x="457200" y="321543"/>
            <a:ext cx="8229600" cy="363687"/>
          </a:xfrm>
        </p:spPr>
        <p:txBody>
          <a:bodyPr>
            <a:normAutofit fontScale="90000"/>
          </a:bodyPr>
          <a:lstStyle/>
          <a:p>
            <a:r>
              <a:rPr lang="en-US" b="1" dirty="0"/>
              <a:t>Summary</a:t>
            </a:r>
            <a:endParaRPr lang="ru-RU" dirty="0"/>
          </a:p>
        </p:txBody>
      </p:sp>
      <p:sp>
        <p:nvSpPr>
          <p:cNvPr id="3" name="Объект 2">
            <a:extLst>
              <a:ext uri="{FF2B5EF4-FFF2-40B4-BE49-F238E27FC236}">
                <a16:creationId xmlns:a16="http://schemas.microsoft.com/office/drawing/2014/main" id="{51A9DF68-07B3-43F7-81C6-39C72A0C8203}"/>
              </a:ext>
            </a:extLst>
          </p:cNvPr>
          <p:cNvSpPr>
            <a:spLocks noGrp="1"/>
          </p:cNvSpPr>
          <p:nvPr>
            <p:ph idx="1"/>
          </p:nvPr>
        </p:nvSpPr>
        <p:spPr>
          <a:xfrm>
            <a:off x="323528" y="1135238"/>
            <a:ext cx="8496944" cy="3240360"/>
          </a:xfrm>
        </p:spPr>
        <p:txBody>
          <a:bodyPr>
            <a:normAutofit fontScale="70000" lnSpcReduction="20000"/>
          </a:bodyPr>
          <a:lstStyle/>
          <a:p>
            <a:pPr>
              <a:lnSpc>
                <a:spcPct val="107000"/>
              </a:lnSpc>
              <a:spcAft>
                <a:spcPts val="800"/>
              </a:spcAft>
            </a:pPr>
            <a:r>
              <a:rPr lang="en-US" dirty="0">
                <a:solidFill>
                  <a:srgbClr val="000000"/>
                </a:solidFill>
                <a:latin typeface="Segoe UI" panose="020B0502040204020203" pitchFamily="34" charset="0"/>
                <a:ea typeface="Calibri" panose="020F0502020204030204" pitchFamily="34" charset="0"/>
                <a:cs typeface="Times New Roman" panose="02020603050405020304" pitchFamily="18" charset="0"/>
              </a:rPr>
              <a:t>We compared the set of explicit and implicit premises on which orthodox and heterodox economists rely:</a:t>
            </a:r>
          </a:p>
          <a:p>
            <a:pPr>
              <a:lnSpc>
                <a:spcPct val="107000"/>
              </a:lnSpc>
              <a:spcAft>
                <a:spcPts val="800"/>
              </a:spcAft>
            </a:pPr>
            <a:r>
              <a:rPr lang="en-US" dirty="0">
                <a:solidFill>
                  <a:srgbClr val="000000"/>
                </a:solidFill>
                <a:latin typeface="Segoe UI" panose="020B0502040204020203" pitchFamily="34" charset="0"/>
                <a:ea typeface="Calibri" panose="020F0502020204030204" pitchFamily="34" charset="0"/>
                <a:cs typeface="Times New Roman" panose="02020603050405020304" pitchFamily="18" charset="0"/>
              </a:rPr>
              <a:t>homo economicus versus embeddedness; </a:t>
            </a:r>
          </a:p>
          <a:p>
            <a:pPr>
              <a:lnSpc>
                <a:spcPct val="107000"/>
              </a:lnSpc>
              <a:spcAft>
                <a:spcPts val="800"/>
              </a:spcAft>
            </a:pPr>
            <a:r>
              <a:rPr lang="en-US" dirty="0">
                <a:solidFill>
                  <a:srgbClr val="000000"/>
                </a:solidFill>
                <a:latin typeface="Segoe UI" panose="020B0502040204020203" pitchFamily="34" charset="0"/>
                <a:ea typeface="Calibri" panose="020F0502020204030204" pitchFamily="34" charset="0"/>
                <a:cs typeface="Times New Roman" panose="02020603050405020304" pitchFamily="18" charset="0"/>
              </a:rPr>
              <a:t>methodological individualism versus methodological holism (methodological institutionalism as well); </a:t>
            </a:r>
          </a:p>
          <a:p>
            <a:pPr>
              <a:lnSpc>
                <a:spcPct val="107000"/>
              </a:lnSpc>
              <a:spcAft>
                <a:spcPts val="800"/>
              </a:spcAft>
            </a:pPr>
            <a:r>
              <a:rPr lang="en-US" dirty="0" err="1">
                <a:solidFill>
                  <a:srgbClr val="000000"/>
                </a:solidFill>
                <a:latin typeface="Segoe UI" panose="020B0502040204020203" pitchFamily="34" charset="0"/>
                <a:ea typeface="Calibri" panose="020F0502020204030204" pitchFamily="34" charset="0"/>
                <a:cs typeface="Times New Roman" panose="02020603050405020304" pitchFamily="18" charset="0"/>
              </a:rPr>
              <a:t>microfoundations</a:t>
            </a:r>
            <a:r>
              <a:rPr lang="en-US" dirty="0">
                <a:solidFill>
                  <a:srgbClr val="000000"/>
                </a:solidFill>
                <a:latin typeface="Segoe UI" panose="020B0502040204020203" pitchFamily="34" charset="0"/>
                <a:ea typeface="Calibri" panose="020F0502020204030204" pitchFamily="34" charset="0"/>
                <a:cs typeface="Times New Roman" panose="02020603050405020304" pitchFamily="18" charset="0"/>
              </a:rPr>
              <a:t> versus the micro-meso-macro framework; </a:t>
            </a:r>
          </a:p>
          <a:p>
            <a:pPr>
              <a:lnSpc>
                <a:spcPct val="107000"/>
              </a:lnSpc>
              <a:spcAft>
                <a:spcPts val="800"/>
              </a:spcAft>
            </a:pPr>
            <a:r>
              <a:rPr lang="en-US" dirty="0">
                <a:solidFill>
                  <a:srgbClr val="000000"/>
                </a:solidFill>
                <a:latin typeface="Segoe UI" panose="020B0502040204020203" pitchFamily="34" charset="0"/>
                <a:ea typeface="Calibri" panose="020F0502020204030204" pitchFamily="34" charset="0"/>
                <a:cs typeface="Times New Roman" panose="02020603050405020304" pitchFamily="18" charset="0"/>
              </a:rPr>
              <a:t>linear approach versus complexity (where not only decreasing but also increasing returns operate).</a:t>
            </a:r>
          </a:p>
          <a:p>
            <a:endParaRPr lang="ru-RU" dirty="0"/>
          </a:p>
        </p:txBody>
      </p:sp>
      <p:sp>
        <p:nvSpPr>
          <p:cNvPr id="4" name="Нижний колонтитул 3">
            <a:extLst>
              <a:ext uri="{FF2B5EF4-FFF2-40B4-BE49-F238E27FC236}">
                <a16:creationId xmlns:a16="http://schemas.microsoft.com/office/drawing/2014/main" id="{A2760894-C54D-40B5-B4F0-4E94B9C1768E}"/>
              </a:ext>
            </a:extLst>
          </p:cNvPr>
          <p:cNvSpPr>
            <a:spLocks noGrp="1"/>
          </p:cNvSpPr>
          <p:nvPr>
            <p:ph type="ftr" sz="quarter" idx="11"/>
          </p:nvPr>
        </p:nvSpPr>
        <p:spPr>
          <a:xfrm>
            <a:off x="4541499" y="4559386"/>
            <a:ext cx="3896072" cy="525141"/>
          </a:xfrm>
        </p:spPr>
        <p:txBody>
          <a:bodyPr/>
          <a:lstStyle/>
          <a:p>
            <a:r>
              <a:rPr lang="en-US" dirty="0"/>
              <a:t>EAEPE 2019, Warsaw</a:t>
            </a:r>
            <a:endParaRPr lang="ru-RU" dirty="0"/>
          </a:p>
        </p:txBody>
      </p:sp>
      <p:sp>
        <p:nvSpPr>
          <p:cNvPr id="5" name="Номер слайда 4">
            <a:extLst>
              <a:ext uri="{FF2B5EF4-FFF2-40B4-BE49-F238E27FC236}">
                <a16:creationId xmlns:a16="http://schemas.microsoft.com/office/drawing/2014/main" id="{E095CE5F-6512-49E1-AB52-0A9983B63E62}"/>
              </a:ext>
            </a:extLst>
          </p:cNvPr>
          <p:cNvSpPr>
            <a:spLocks noGrp="1"/>
          </p:cNvSpPr>
          <p:nvPr>
            <p:ph type="sldNum" sz="quarter" idx="12"/>
          </p:nvPr>
        </p:nvSpPr>
        <p:spPr/>
        <p:txBody>
          <a:bodyPr/>
          <a:lstStyle/>
          <a:p>
            <a:fld id="{725C68B6-61C2-468F-89AB-4B9F7531AA68}" type="slidenum">
              <a:rPr lang="ru-RU" smtClean="0"/>
              <a:pPr/>
              <a:t>29</a:t>
            </a:fld>
            <a:endParaRPr lang="ru-RU"/>
          </a:p>
        </p:txBody>
      </p:sp>
    </p:spTree>
    <p:extLst>
      <p:ext uri="{BB962C8B-B14F-4D97-AF65-F5344CB8AC3E}">
        <p14:creationId xmlns:p14="http://schemas.microsoft.com/office/powerpoint/2010/main" val="3667453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id="{9FD51AC6-69C9-41CF-AF83-F8E7CFF8E310}"/>
              </a:ext>
            </a:extLst>
          </p:cNvPr>
          <p:cNvSpPr>
            <a:spLocks noGrp="1"/>
          </p:cNvSpPr>
          <p:nvPr>
            <p:ph type="title"/>
          </p:nvPr>
        </p:nvSpPr>
        <p:spPr>
          <a:xfrm>
            <a:off x="628651" y="722907"/>
            <a:ext cx="2431182" cy="3697685"/>
          </a:xfrm>
        </p:spPr>
        <p:txBody>
          <a:bodyPr>
            <a:normAutofit/>
          </a:bodyPr>
          <a:lstStyle/>
          <a:p>
            <a:pPr algn="r"/>
            <a:r>
              <a:rPr lang="en-US" sz="3400" dirty="0">
                <a:solidFill>
                  <a:schemeClr val="accent1"/>
                </a:solidFill>
              </a:rPr>
              <a:t>Outline </a:t>
            </a:r>
            <a:endParaRPr lang="ru-RU" sz="3400" dirty="0">
              <a:solidFill>
                <a:schemeClr val="accent1"/>
              </a:solidFill>
            </a:endParaRPr>
          </a:p>
        </p:txBody>
      </p:sp>
      <p:sp>
        <p:nvSpPr>
          <p:cNvPr id="3" name="Объект 2">
            <a:extLst>
              <a:ext uri="{FF2B5EF4-FFF2-40B4-BE49-F238E27FC236}">
                <a16:creationId xmlns:a16="http://schemas.microsoft.com/office/drawing/2014/main" id="{6E41DBDA-67EB-4148-A9F6-84CF388595DD}"/>
              </a:ext>
            </a:extLst>
          </p:cNvPr>
          <p:cNvSpPr>
            <a:spLocks noGrp="1"/>
          </p:cNvSpPr>
          <p:nvPr>
            <p:ph idx="1"/>
          </p:nvPr>
        </p:nvSpPr>
        <p:spPr>
          <a:xfrm>
            <a:off x="3804032" y="483519"/>
            <a:ext cx="4872424" cy="3937074"/>
          </a:xfrm>
        </p:spPr>
        <p:txBody>
          <a:bodyPr anchor="ctr">
            <a:normAutofit/>
          </a:bodyPr>
          <a:lstStyle/>
          <a:p>
            <a:pPr>
              <a:lnSpc>
                <a:spcPct val="107000"/>
              </a:lnSpc>
              <a:spcAft>
                <a:spcPts val="800"/>
              </a:spcAft>
            </a:pPr>
            <a:r>
              <a:rPr lang="en-US" sz="2000" dirty="0">
                <a:solidFill>
                  <a:srgbClr val="000000"/>
                </a:solidFill>
                <a:latin typeface="Segoe UI" panose="020B0502040204020203" pitchFamily="34" charset="0"/>
                <a:ea typeface="Calibri" panose="020F0502020204030204" pitchFamily="34" charset="0"/>
                <a:cs typeface="Times New Roman" panose="02020603050405020304" pitchFamily="18" charset="0"/>
              </a:rPr>
              <a:t>The set of explicit and implicit premises on which neoclassical orthodox economists (NOE) and heterodox economists (HE) rely.</a:t>
            </a:r>
          </a:p>
          <a:p>
            <a:pPr>
              <a:lnSpc>
                <a:spcPct val="107000"/>
              </a:lnSpc>
              <a:spcAft>
                <a:spcPts val="800"/>
              </a:spcAft>
            </a:pPr>
            <a:r>
              <a:rPr lang="en-US" sz="2000" dirty="0">
                <a:solidFill>
                  <a:srgbClr val="000000"/>
                </a:solidFill>
                <a:latin typeface="Segoe UI" panose="020B0502040204020203" pitchFamily="34" charset="0"/>
                <a:ea typeface="Calibri" panose="020F0502020204030204" pitchFamily="34" charset="0"/>
                <a:cs typeface="Times New Roman" panose="02020603050405020304" pitchFamily="18" charset="0"/>
              </a:rPr>
              <a:t>The differing interests and ideological engagement of the NOE and HE.</a:t>
            </a:r>
          </a:p>
          <a:p>
            <a:pPr>
              <a:lnSpc>
                <a:spcPct val="107000"/>
              </a:lnSpc>
              <a:spcAft>
                <a:spcPts val="800"/>
              </a:spcAft>
            </a:pPr>
            <a:r>
              <a:rPr lang="en-US" sz="2000" dirty="0">
                <a:solidFill>
                  <a:srgbClr val="000000"/>
                </a:solidFill>
                <a:latin typeface="Segoe UI" panose="020B0502040204020203" pitchFamily="34" charset="0"/>
                <a:ea typeface="Calibri" panose="020F0502020204030204" pitchFamily="34" charset="0"/>
                <a:cs typeface="Times New Roman" panose="02020603050405020304" pitchFamily="18" charset="0"/>
              </a:rPr>
              <a:t>What are </a:t>
            </a:r>
            <a:r>
              <a:rPr lang="en-GB" sz="2000" dirty="0">
                <a:solidFill>
                  <a:srgbClr val="000000"/>
                </a:solidFill>
                <a:latin typeface="Segoe UI" panose="020B0502040204020203" pitchFamily="34" charset="0"/>
                <a:ea typeface="Calibri" panose="020F0502020204030204" pitchFamily="34" charset="0"/>
                <a:cs typeface="Times New Roman" panose="02020603050405020304" pitchFamily="18" charset="0"/>
              </a:rPr>
              <a:t>prospects for HE</a:t>
            </a:r>
            <a:r>
              <a:rPr lang="en-US" sz="2000" dirty="0">
                <a:solidFill>
                  <a:srgbClr val="000000"/>
                </a:solidFill>
                <a:latin typeface="Segoe UI" panose="020B0502040204020203"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2000" dirty="0">
                <a:solidFill>
                  <a:srgbClr val="000000"/>
                </a:solidFill>
                <a:latin typeface="Segoe UI" panose="020B0502040204020203" pitchFamily="34" charset="0"/>
                <a:cs typeface="Times New Roman" panose="02020603050405020304" pitchFamily="18" charset="0"/>
              </a:rPr>
              <a:t>Conclusion.</a:t>
            </a:r>
            <a:endParaRPr lang="ru-RU" sz="2000" dirty="0"/>
          </a:p>
        </p:txBody>
      </p:sp>
      <p:sp>
        <p:nvSpPr>
          <p:cNvPr id="4" name="Номер слайда 3">
            <a:extLst>
              <a:ext uri="{FF2B5EF4-FFF2-40B4-BE49-F238E27FC236}">
                <a16:creationId xmlns:a16="http://schemas.microsoft.com/office/drawing/2014/main" id="{748BD75A-F687-469F-9F1F-2D284CD00F9E}"/>
              </a:ext>
            </a:extLst>
          </p:cNvPr>
          <p:cNvSpPr>
            <a:spLocks noGrp="1"/>
          </p:cNvSpPr>
          <p:nvPr>
            <p:ph type="sldNum" sz="quarter" idx="12"/>
          </p:nvPr>
        </p:nvSpPr>
        <p:spPr/>
        <p:txBody>
          <a:bodyPr/>
          <a:lstStyle/>
          <a:p>
            <a:fld id="{725C68B6-61C2-468F-89AB-4B9F7531AA68}" type="slidenum">
              <a:rPr lang="ru-RU" smtClean="0"/>
              <a:pPr/>
              <a:t>3</a:t>
            </a:fld>
            <a:endParaRPr lang="ru-RU"/>
          </a:p>
        </p:txBody>
      </p:sp>
      <p:sp>
        <p:nvSpPr>
          <p:cNvPr id="5" name="Нижний колонтитул 4">
            <a:extLst>
              <a:ext uri="{FF2B5EF4-FFF2-40B4-BE49-F238E27FC236}">
                <a16:creationId xmlns:a16="http://schemas.microsoft.com/office/drawing/2014/main" id="{96A82511-7107-49EA-8DB0-FC801BFC9F88}"/>
              </a:ext>
            </a:extLst>
          </p:cNvPr>
          <p:cNvSpPr>
            <a:spLocks noGrp="1"/>
          </p:cNvSpPr>
          <p:nvPr>
            <p:ph type="ftr" sz="quarter" idx="11"/>
          </p:nvPr>
        </p:nvSpPr>
        <p:spPr>
          <a:xfrm>
            <a:off x="5315834" y="4628946"/>
            <a:ext cx="3824059" cy="273844"/>
          </a:xfrm>
        </p:spPr>
        <p:txBody>
          <a:bodyPr/>
          <a:lstStyle/>
          <a:p>
            <a:r>
              <a:rPr lang="en-US" dirty="0"/>
              <a:t>EAEPE 2019, Warsaw</a:t>
            </a:r>
            <a:endParaRPr lang="ru-RU" dirty="0"/>
          </a:p>
        </p:txBody>
      </p:sp>
    </p:spTree>
    <p:extLst>
      <p:ext uri="{BB962C8B-B14F-4D97-AF65-F5344CB8AC3E}">
        <p14:creationId xmlns:p14="http://schemas.microsoft.com/office/powerpoint/2010/main" val="3637980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20CC52-FB0B-493C-98C4-5065B242288D}"/>
              </a:ext>
            </a:extLst>
          </p:cNvPr>
          <p:cNvSpPr>
            <a:spLocks noGrp="1"/>
          </p:cNvSpPr>
          <p:nvPr>
            <p:ph type="title"/>
          </p:nvPr>
        </p:nvSpPr>
        <p:spPr/>
        <p:txBody>
          <a:bodyPr/>
          <a:lstStyle/>
          <a:p>
            <a:r>
              <a:rPr lang="en-US" b="1" dirty="0"/>
              <a:t>Conclusion-1</a:t>
            </a:r>
            <a:endParaRPr lang="ru-RU" b="1" dirty="0"/>
          </a:p>
        </p:txBody>
      </p:sp>
      <p:sp>
        <p:nvSpPr>
          <p:cNvPr id="3" name="Объект 2">
            <a:extLst>
              <a:ext uri="{FF2B5EF4-FFF2-40B4-BE49-F238E27FC236}">
                <a16:creationId xmlns:a16="http://schemas.microsoft.com/office/drawing/2014/main" id="{4703D40B-A81D-4F8C-BA1B-B07887CF4F46}"/>
              </a:ext>
            </a:extLst>
          </p:cNvPr>
          <p:cNvSpPr>
            <a:spLocks noGrp="1"/>
          </p:cNvSpPr>
          <p:nvPr>
            <p:ph idx="1"/>
          </p:nvPr>
        </p:nvSpPr>
        <p:spPr>
          <a:xfrm>
            <a:off x="477262" y="1195003"/>
            <a:ext cx="8487226" cy="3394472"/>
          </a:xfrm>
        </p:spPr>
        <p:txBody>
          <a:bodyPr>
            <a:noAutofit/>
          </a:bodyPr>
          <a:lstStyle/>
          <a:p>
            <a:pPr>
              <a:lnSpc>
                <a:spcPct val="107000"/>
              </a:lnSpc>
              <a:spcAft>
                <a:spcPts val="800"/>
              </a:spcAft>
            </a:pPr>
            <a:r>
              <a:rPr lang="en-US" sz="1800" dirty="0">
                <a:solidFill>
                  <a:srgbClr val="000000"/>
                </a:solidFill>
                <a:latin typeface="Segoe UI" panose="020B0502040204020203" pitchFamily="34" charset="0"/>
                <a:ea typeface="Calibri" panose="020F0502020204030204" pitchFamily="34" charset="0"/>
                <a:cs typeface="Times New Roman" panose="02020603050405020304" pitchFamily="18" charset="0"/>
              </a:rPr>
              <a:t>The competition of different scientific schools and approaches is quite natural for any science and contributes to the knowledge of the studied phenomena - in this case, the economy. </a:t>
            </a:r>
            <a:endParaRPr lang="ru-RU" sz="1800" dirty="0">
              <a:solidFill>
                <a:srgbClr val="000000"/>
              </a:solidFill>
              <a:latin typeface="Segoe UI"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000000"/>
                </a:solidFill>
                <a:latin typeface="Segoe UI" panose="020B0502040204020203" pitchFamily="34" charset="0"/>
                <a:ea typeface="Calibri" panose="020F0502020204030204" pitchFamily="34" charset="0"/>
                <a:cs typeface="Times New Roman" panose="02020603050405020304" pitchFamily="18" charset="0"/>
              </a:rPr>
              <a:t>However, the controversy between orthodox and heterodox economists is not just about two competing research approaches relying upon different methodological principles and initial premises. </a:t>
            </a:r>
            <a:endParaRPr lang="ru-RU" sz="1800" dirty="0">
              <a:solidFill>
                <a:srgbClr val="000000"/>
              </a:solidFill>
              <a:latin typeface="Segoe UI"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000000"/>
                </a:solidFill>
                <a:latin typeface="Segoe UI" panose="020B0502040204020203" pitchFamily="34" charset="0"/>
                <a:ea typeface="Calibri" panose="020F0502020204030204" pitchFamily="34" charset="0"/>
                <a:cs typeface="Times New Roman" panose="02020603050405020304" pitchFamily="18" charset="0"/>
              </a:rPr>
              <a:t>Behind this competition there are more fundamental factors due to the differing interests and ideological engagement of the two groups of economists. </a:t>
            </a:r>
          </a:p>
        </p:txBody>
      </p:sp>
      <p:sp>
        <p:nvSpPr>
          <p:cNvPr id="4" name="Нижний колонтитул 3">
            <a:extLst>
              <a:ext uri="{FF2B5EF4-FFF2-40B4-BE49-F238E27FC236}">
                <a16:creationId xmlns:a16="http://schemas.microsoft.com/office/drawing/2014/main" id="{F5CAF6AD-61C9-4736-95ED-334D4574C56A}"/>
              </a:ext>
            </a:extLst>
          </p:cNvPr>
          <p:cNvSpPr>
            <a:spLocks noGrp="1"/>
          </p:cNvSpPr>
          <p:nvPr>
            <p:ph type="ftr" sz="quarter" idx="11"/>
          </p:nvPr>
        </p:nvSpPr>
        <p:spPr>
          <a:xfrm>
            <a:off x="5220072" y="4765037"/>
            <a:ext cx="2895600" cy="273844"/>
          </a:xfrm>
        </p:spPr>
        <p:txBody>
          <a:bodyPr/>
          <a:lstStyle/>
          <a:p>
            <a:r>
              <a:rPr lang="en-US" dirty="0"/>
              <a:t>EAEPE 2019, Warsaw</a:t>
            </a:r>
            <a:endParaRPr lang="ru-RU" dirty="0"/>
          </a:p>
        </p:txBody>
      </p:sp>
      <p:sp>
        <p:nvSpPr>
          <p:cNvPr id="5" name="Номер слайда 4">
            <a:extLst>
              <a:ext uri="{FF2B5EF4-FFF2-40B4-BE49-F238E27FC236}">
                <a16:creationId xmlns:a16="http://schemas.microsoft.com/office/drawing/2014/main" id="{CAA70B2D-6E43-4E22-8A79-5E003BC6CC86}"/>
              </a:ext>
            </a:extLst>
          </p:cNvPr>
          <p:cNvSpPr>
            <a:spLocks noGrp="1"/>
          </p:cNvSpPr>
          <p:nvPr>
            <p:ph type="sldNum" sz="quarter" idx="12"/>
          </p:nvPr>
        </p:nvSpPr>
        <p:spPr/>
        <p:txBody>
          <a:bodyPr/>
          <a:lstStyle/>
          <a:p>
            <a:fld id="{725C68B6-61C2-468F-89AB-4B9F7531AA68}" type="slidenum">
              <a:rPr lang="ru-RU" smtClean="0"/>
              <a:pPr/>
              <a:t>30</a:t>
            </a:fld>
            <a:endParaRPr lang="ru-RU"/>
          </a:p>
        </p:txBody>
      </p:sp>
    </p:spTree>
    <p:extLst>
      <p:ext uri="{BB962C8B-B14F-4D97-AF65-F5344CB8AC3E}">
        <p14:creationId xmlns:p14="http://schemas.microsoft.com/office/powerpoint/2010/main" val="1115887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20CC52-FB0B-493C-98C4-5065B242288D}"/>
              </a:ext>
            </a:extLst>
          </p:cNvPr>
          <p:cNvSpPr>
            <a:spLocks noGrp="1"/>
          </p:cNvSpPr>
          <p:nvPr>
            <p:ph type="title"/>
          </p:nvPr>
        </p:nvSpPr>
        <p:spPr/>
        <p:txBody>
          <a:bodyPr/>
          <a:lstStyle/>
          <a:p>
            <a:r>
              <a:rPr lang="en-US" b="1" dirty="0"/>
              <a:t>Conclusion-2</a:t>
            </a:r>
            <a:endParaRPr lang="ru-RU" b="1" dirty="0"/>
          </a:p>
        </p:txBody>
      </p:sp>
      <p:sp>
        <p:nvSpPr>
          <p:cNvPr id="3" name="Объект 2">
            <a:extLst>
              <a:ext uri="{FF2B5EF4-FFF2-40B4-BE49-F238E27FC236}">
                <a16:creationId xmlns:a16="http://schemas.microsoft.com/office/drawing/2014/main" id="{4703D40B-A81D-4F8C-BA1B-B07887CF4F46}"/>
              </a:ext>
            </a:extLst>
          </p:cNvPr>
          <p:cNvSpPr>
            <a:spLocks noGrp="1"/>
          </p:cNvSpPr>
          <p:nvPr>
            <p:ph idx="1"/>
          </p:nvPr>
        </p:nvSpPr>
        <p:spPr>
          <a:xfrm>
            <a:off x="477262" y="1195003"/>
            <a:ext cx="8487226" cy="3394472"/>
          </a:xfrm>
        </p:spPr>
        <p:txBody>
          <a:bodyPr>
            <a:noAutofit/>
          </a:bodyPr>
          <a:lstStyle/>
          <a:p>
            <a:pPr>
              <a:lnSpc>
                <a:spcPct val="107000"/>
              </a:lnSpc>
              <a:spcAft>
                <a:spcPts val="800"/>
              </a:spcAft>
            </a:pPr>
            <a:r>
              <a:rPr lang="en-US" sz="2400" dirty="0">
                <a:solidFill>
                  <a:srgbClr val="000000"/>
                </a:solidFill>
                <a:ea typeface="Calibri" panose="020F0502020204030204" pitchFamily="34" charset="0"/>
                <a:cs typeface="Times New Roman" panose="02020603050405020304" pitchFamily="18" charset="0"/>
              </a:rPr>
              <a:t>HE</a:t>
            </a:r>
            <a:r>
              <a:rPr lang="ru-RU" sz="2400" dirty="0">
                <a:solidFill>
                  <a:srgbClr val="000000"/>
                </a:solidFill>
                <a:ea typeface="Calibri" panose="020F0502020204030204" pitchFamily="34" charset="0"/>
                <a:cs typeface="Times New Roman" panose="02020603050405020304" pitchFamily="18" charset="0"/>
              </a:rPr>
              <a:t> </a:t>
            </a:r>
            <a:r>
              <a:rPr lang="en-US" sz="2400" dirty="0">
                <a:solidFill>
                  <a:srgbClr val="000000"/>
                </a:solidFill>
                <a:ea typeface="Calibri" panose="020F0502020204030204" pitchFamily="34" charset="0"/>
                <a:cs typeface="Times New Roman" panose="02020603050405020304" pitchFamily="18" charset="0"/>
              </a:rPr>
              <a:t>has positive prospects both from the subjective and from the objective perspectives.</a:t>
            </a:r>
          </a:p>
          <a:p>
            <a:pPr>
              <a:lnSpc>
                <a:spcPct val="107000"/>
              </a:lnSpc>
              <a:spcAft>
                <a:spcPts val="800"/>
              </a:spcAft>
            </a:pPr>
            <a:r>
              <a:rPr lang="en-US" sz="2400" dirty="0">
                <a:solidFill>
                  <a:srgbClr val="000000"/>
                </a:solidFill>
                <a:ea typeface="Calibri" panose="020F0502020204030204" pitchFamily="34" charset="0"/>
                <a:cs typeface="Times New Roman" panose="02020603050405020304" pitchFamily="18" charset="0"/>
              </a:rPr>
              <a:t>The subjective side is associated with the ever-increasing growth and quality of heterodox economic research. </a:t>
            </a:r>
          </a:p>
          <a:p>
            <a:pPr>
              <a:lnSpc>
                <a:spcPct val="107000"/>
              </a:lnSpc>
              <a:spcAft>
                <a:spcPts val="800"/>
              </a:spcAft>
            </a:pPr>
            <a:r>
              <a:rPr lang="en-US" sz="2400" dirty="0">
                <a:solidFill>
                  <a:srgbClr val="000000"/>
                </a:solidFill>
                <a:ea typeface="Calibri" panose="020F0502020204030204" pitchFamily="34" charset="0"/>
                <a:cs typeface="Times New Roman" panose="02020603050405020304" pitchFamily="18" charset="0"/>
              </a:rPr>
              <a:t>The objective side is associated with an increase in the demand for heterodox research, including in connection with a change in the global alignment of economic power </a:t>
            </a:r>
            <a:r>
              <a:rPr lang="en-US" sz="2400" dirty="0" err="1">
                <a:solidFill>
                  <a:srgbClr val="000000"/>
                </a:solidFill>
                <a:ea typeface="Calibri" panose="020F0502020204030204" pitchFamily="34" charset="0"/>
                <a:cs typeface="Times New Roman" panose="02020603050405020304" pitchFamily="18" charset="0"/>
              </a:rPr>
              <a:t>centres</a:t>
            </a:r>
            <a:r>
              <a:rPr lang="en-US" sz="2400" dirty="0">
                <a:solidFill>
                  <a:srgbClr val="000000"/>
                </a:solidFill>
                <a:ea typeface="Calibri" panose="020F0502020204030204" pitchFamily="34" charset="0"/>
                <a:cs typeface="Times New Roman" panose="02020603050405020304" pitchFamily="18" charset="0"/>
              </a:rPr>
              <a:t> in the world. </a:t>
            </a:r>
          </a:p>
        </p:txBody>
      </p:sp>
      <p:sp>
        <p:nvSpPr>
          <p:cNvPr id="4" name="Нижний колонтитул 3">
            <a:extLst>
              <a:ext uri="{FF2B5EF4-FFF2-40B4-BE49-F238E27FC236}">
                <a16:creationId xmlns:a16="http://schemas.microsoft.com/office/drawing/2014/main" id="{F5CAF6AD-61C9-4736-95ED-334D4574C56A}"/>
              </a:ext>
            </a:extLst>
          </p:cNvPr>
          <p:cNvSpPr>
            <a:spLocks noGrp="1"/>
          </p:cNvSpPr>
          <p:nvPr>
            <p:ph type="ftr" sz="quarter" idx="11"/>
          </p:nvPr>
        </p:nvSpPr>
        <p:spPr>
          <a:xfrm>
            <a:off x="5220072" y="4765037"/>
            <a:ext cx="2895600" cy="273844"/>
          </a:xfrm>
        </p:spPr>
        <p:txBody>
          <a:bodyPr/>
          <a:lstStyle/>
          <a:p>
            <a:r>
              <a:rPr lang="en-US" dirty="0"/>
              <a:t>EAEPE 2019, Warsaw</a:t>
            </a:r>
            <a:endParaRPr lang="ru-RU" dirty="0"/>
          </a:p>
        </p:txBody>
      </p:sp>
      <p:sp>
        <p:nvSpPr>
          <p:cNvPr id="5" name="Номер слайда 4">
            <a:extLst>
              <a:ext uri="{FF2B5EF4-FFF2-40B4-BE49-F238E27FC236}">
                <a16:creationId xmlns:a16="http://schemas.microsoft.com/office/drawing/2014/main" id="{CAA70B2D-6E43-4E22-8A79-5E003BC6CC86}"/>
              </a:ext>
            </a:extLst>
          </p:cNvPr>
          <p:cNvSpPr>
            <a:spLocks noGrp="1"/>
          </p:cNvSpPr>
          <p:nvPr>
            <p:ph type="sldNum" sz="quarter" idx="12"/>
          </p:nvPr>
        </p:nvSpPr>
        <p:spPr/>
        <p:txBody>
          <a:bodyPr/>
          <a:lstStyle/>
          <a:p>
            <a:fld id="{725C68B6-61C2-468F-89AB-4B9F7531AA68}" type="slidenum">
              <a:rPr lang="ru-RU" smtClean="0"/>
              <a:pPr/>
              <a:t>31</a:t>
            </a:fld>
            <a:endParaRPr lang="ru-RU"/>
          </a:p>
        </p:txBody>
      </p:sp>
    </p:spTree>
    <p:extLst>
      <p:ext uri="{BB962C8B-B14F-4D97-AF65-F5344CB8AC3E}">
        <p14:creationId xmlns:p14="http://schemas.microsoft.com/office/powerpoint/2010/main" val="2330134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C3103B-AE2E-41DA-8805-65F1A948FD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CB1340FC-C4E2-4CD5-9BCA-7A022E8B49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0761" y="749976"/>
            <a:ext cx="2583177" cy="2583177"/>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E3BC0C31-69A7-4200-9AFE-927230E1E0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2807"/>
            <a:ext cx="5253850" cy="3620693"/>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45B5AFC7-2F07-4F7B-9151-E45D7548D8F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4405" y="3337560"/>
            <a:ext cx="92583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id="{29B2C473-05A8-41FD-8754-184433B1D0B4}"/>
              </a:ext>
            </a:extLst>
          </p:cNvPr>
          <p:cNvSpPr>
            <a:spLocks noGrp="1"/>
          </p:cNvSpPr>
          <p:nvPr>
            <p:ph type="title"/>
          </p:nvPr>
        </p:nvSpPr>
        <p:spPr>
          <a:xfrm>
            <a:off x="-339700" y="2119474"/>
            <a:ext cx="7730964" cy="994172"/>
          </a:xfrm>
        </p:spPr>
        <p:txBody>
          <a:bodyPr>
            <a:normAutofit fontScale="90000"/>
          </a:bodyPr>
          <a:lstStyle/>
          <a:p>
            <a:r>
              <a:rPr lang="en-US" dirty="0"/>
              <a:t>Thank you for your attention!</a:t>
            </a:r>
            <a:br>
              <a:rPr lang="en-US" dirty="0"/>
            </a:br>
            <a:r>
              <a:rPr lang="en-US" dirty="0"/>
              <a:t> </a:t>
            </a:r>
            <a:r>
              <a:rPr lang="ru-RU" dirty="0"/>
              <a:t>Спасибо за внимание!</a:t>
            </a:r>
          </a:p>
        </p:txBody>
      </p:sp>
      <p:sp>
        <p:nvSpPr>
          <p:cNvPr id="3" name="Объект 2">
            <a:extLst>
              <a:ext uri="{FF2B5EF4-FFF2-40B4-BE49-F238E27FC236}">
                <a16:creationId xmlns:a16="http://schemas.microsoft.com/office/drawing/2014/main" id="{EF5CC2D4-3B1D-47CB-9348-161ED8F02F9A}"/>
              </a:ext>
            </a:extLst>
          </p:cNvPr>
          <p:cNvSpPr>
            <a:spLocks noGrp="1"/>
          </p:cNvSpPr>
          <p:nvPr>
            <p:ph idx="1"/>
          </p:nvPr>
        </p:nvSpPr>
        <p:spPr>
          <a:xfrm>
            <a:off x="870966" y="525764"/>
            <a:ext cx="4863070" cy="2536685"/>
          </a:xfrm>
        </p:spPr>
        <p:txBody>
          <a:bodyPr anchor="ctr">
            <a:normAutofit/>
          </a:bodyPr>
          <a:lstStyle/>
          <a:p>
            <a:pPr marL="0" indent="0">
              <a:buNone/>
            </a:pPr>
            <a:endParaRPr lang="ru-RU" sz="2400" b="1" dirty="0">
              <a:solidFill>
                <a:srgbClr val="FF0000"/>
              </a:solidFill>
            </a:endParaRPr>
          </a:p>
        </p:txBody>
      </p:sp>
      <p:sp>
        <p:nvSpPr>
          <p:cNvPr id="4" name="Номер слайда 3">
            <a:extLst>
              <a:ext uri="{FF2B5EF4-FFF2-40B4-BE49-F238E27FC236}">
                <a16:creationId xmlns:a16="http://schemas.microsoft.com/office/drawing/2014/main" id="{EB6D32C9-7561-4332-88BB-CA66F19A038E}"/>
              </a:ext>
            </a:extLst>
          </p:cNvPr>
          <p:cNvSpPr>
            <a:spLocks noGrp="1"/>
          </p:cNvSpPr>
          <p:nvPr>
            <p:ph type="sldNum" sz="quarter" idx="12"/>
          </p:nvPr>
        </p:nvSpPr>
        <p:spPr>
          <a:xfrm>
            <a:off x="8272458" y="4767262"/>
            <a:ext cx="411480" cy="273844"/>
          </a:xfrm>
        </p:spPr>
        <p:txBody>
          <a:bodyPr>
            <a:normAutofit/>
          </a:bodyPr>
          <a:lstStyle/>
          <a:p>
            <a:pPr>
              <a:spcAft>
                <a:spcPts val="600"/>
              </a:spcAft>
            </a:pPr>
            <a:fld id="{725C68B6-61C2-468F-89AB-4B9F7531AA68}" type="slidenum">
              <a:rPr lang="ru-RU" sz="800">
                <a:solidFill>
                  <a:prstClr val="black">
                    <a:tint val="75000"/>
                  </a:prstClr>
                </a:solidFill>
              </a:rPr>
              <a:pPr>
                <a:spcAft>
                  <a:spcPts val="600"/>
                </a:spcAft>
              </a:pPr>
              <a:t>32</a:t>
            </a:fld>
            <a:endParaRPr lang="ru-RU" sz="800">
              <a:solidFill>
                <a:prstClr val="black">
                  <a:tint val="75000"/>
                </a:prstClr>
              </a:solidFill>
            </a:endParaRPr>
          </a:p>
        </p:txBody>
      </p:sp>
      <p:sp>
        <p:nvSpPr>
          <p:cNvPr id="5" name="Нижний колонтитул 4">
            <a:extLst>
              <a:ext uri="{FF2B5EF4-FFF2-40B4-BE49-F238E27FC236}">
                <a16:creationId xmlns:a16="http://schemas.microsoft.com/office/drawing/2014/main" id="{2D133F35-E97B-442B-9695-2D2B18ED57EA}"/>
              </a:ext>
            </a:extLst>
          </p:cNvPr>
          <p:cNvSpPr>
            <a:spLocks noGrp="1"/>
          </p:cNvSpPr>
          <p:nvPr>
            <p:ph type="ftr" sz="quarter" idx="11"/>
          </p:nvPr>
        </p:nvSpPr>
        <p:spPr/>
        <p:txBody>
          <a:bodyPr/>
          <a:lstStyle/>
          <a:p>
            <a:r>
              <a:rPr lang="en-US"/>
              <a:t>EAEPE 2019, Warsaw</a:t>
            </a:r>
            <a:endParaRPr lang="ru-RU"/>
          </a:p>
        </p:txBody>
      </p:sp>
      <p:sp>
        <p:nvSpPr>
          <p:cNvPr id="6" name="Прямоугольник 5">
            <a:extLst>
              <a:ext uri="{FF2B5EF4-FFF2-40B4-BE49-F238E27FC236}">
                <a16:creationId xmlns:a16="http://schemas.microsoft.com/office/drawing/2014/main" id="{052C0022-E14E-48FE-B3B5-EC18A328E317}"/>
              </a:ext>
            </a:extLst>
          </p:cNvPr>
          <p:cNvSpPr/>
          <p:nvPr/>
        </p:nvSpPr>
        <p:spPr>
          <a:xfrm>
            <a:off x="1488831" y="3836472"/>
            <a:ext cx="3136949" cy="461665"/>
          </a:xfrm>
          <a:prstGeom prst="rect">
            <a:avLst/>
          </a:prstGeom>
        </p:spPr>
        <p:txBody>
          <a:bodyPr wrap="none">
            <a:spAutoFit/>
          </a:bodyPr>
          <a:lstStyle/>
          <a:p>
            <a:r>
              <a:rPr lang="en-US" sz="2400" b="1" dirty="0">
                <a:solidFill>
                  <a:srgbClr val="FF0000"/>
                </a:solidFill>
              </a:rPr>
              <a:t>kirdina777@gmail.com</a:t>
            </a:r>
            <a:endParaRPr lang="ru-RU" sz="2400" b="1" dirty="0">
              <a:solidFill>
                <a:srgbClr val="FF0000"/>
              </a:solidFill>
            </a:endParaRPr>
          </a:p>
        </p:txBody>
      </p:sp>
    </p:spTree>
    <p:extLst>
      <p:ext uri="{BB962C8B-B14F-4D97-AF65-F5344CB8AC3E}">
        <p14:creationId xmlns:p14="http://schemas.microsoft.com/office/powerpoint/2010/main" val="2845081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4F2964-4C1C-4662-AB6F-94641D7414B9}"/>
              </a:ext>
            </a:extLst>
          </p:cNvPr>
          <p:cNvSpPr>
            <a:spLocks noGrp="1"/>
          </p:cNvSpPr>
          <p:nvPr>
            <p:ph type="title"/>
          </p:nvPr>
        </p:nvSpPr>
        <p:spPr/>
        <p:txBody>
          <a:bodyPr>
            <a:normAutofit/>
          </a:bodyPr>
          <a:lstStyle/>
          <a:p>
            <a:pPr marL="342900" lvl="0" indent="-342900">
              <a:spcBef>
                <a:spcPct val="20000"/>
              </a:spcBef>
            </a:pPr>
            <a:br>
              <a:rPr lang="en-US" sz="2000" b="0" cap="none" dirty="0">
                <a:solidFill>
                  <a:prstClr val="black"/>
                </a:solidFill>
                <a:ea typeface="+mn-ea"/>
                <a:cs typeface="+mn-cs"/>
              </a:rPr>
            </a:br>
            <a:endParaRPr lang="ru-RU" dirty="0"/>
          </a:p>
        </p:txBody>
      </p:sp>
      <p:sp>
        <p:nvSpPr>
          <p:cNvPr id="3" name="Текст 2">
            <a:extLst>
              <a:ext uri="{FF2B5EF4-FFF2-40B4-BE49-F238E27FC236}">
                <a16:creationId xmlns:a16="http://schemas.microsoft.com/office/drawing/2014/main" id="{9CB3B5EF-4317-41FE-85A7-B0C6DC75379D}"/>
              </a:ext>
            </a:extLst>
          </p:cNvPr>
          <p:cNvSpPr>
            <a:spLocks noGrp="1"/>
          </p:cNvSpPr>
          <p:nvPr>
            <p:ph type="body" idx="1"/>
          </p:nvPr>
        </p:nvSpPr>
        <p:spPr/>
        <p:txBody>
          <a:bodyPr>
            <a:normAutofit fontScale="85000" lnSpcReduction="10000"/>
          </a:bodyPr>
          <a:lstStyle/>
          <a:p>
            <a:pPr lvl="0"/>
            <a:r>
              <a:rPr lang="en-US" sz="4000" b="1" dirty="0">
                <a:solidFill>
                  <a:schemeClr val="tx1">
                    <a:lumMod val="50000"/>
                    <a:lumOff val="50000"/>
                  </a:schemeClr>
                </a:solidFill>
                <a:latin typeface="Segoe UI" panose="020B0502040204020203" pitchFamily="34" charset="0"/>
                <a:ea typeface="Calibri" panose="020F0502020204030204" pitchFamily="34" charset="0"/>
                <a:cs typeface="Times New Roman" panose="02020603050405020304" pitchFamily="18" charset="0"/>
              </a:rPr>
              <a:t>Explicit and implicit premises in orthodox and heterodox economics</a:t>
            </a:r>
            <a:endParaRPr lang="ru-RU" sz="4000" b="1" dirty="0"/>
          </a:p>
        </p:txBody>
      </p:sp>
      <p:sp>
        <p:nvSpPr>
          <p:cNvPr id="4" name="Номер слайда 3">
            <a:extLst>
              <a:ext uri="{FF2B5EF4-FFF2-40B4-BE49-F238E27FC236}">
                <a16:creationId xmlns:a16="http://schemas.microsoft.com/office/drawing/2014/main" id="{0EE00CD1-251F-40B8-A705-246DB912B10E}"/>
              </a:ext>
            </a:extLst>
          </p:cNvPr>
          <p:cNvSpPr>
            <a:spLocks noGrp="1"/>
          </p:cNvSpPr>
          <p:nvPr>
            <p:ph type="sldNum" sz="quarter" idx="12"/>
          </p:nvPr>
        </p:nvSpPr>
        <p:spPr/>
        <p:txBody>
          <a:bodyPr/>
          <a:lstStyle/>
          <a:p>
            <a:fld id="{725C68B6-61C2-468F-89AB-4B9F7531AA68}" type="slidenum">
              <a:rPr lang="ru-RU" smtClean="0"/>
              <a:pPr/>
              <a:t>4</a:t>
            </a:fld>
            <a:endParaRPr lang="ru-RU"/>
          </a:p>
        </p:txBody>
      </p:sp>
      <p:sp>
        <p:nvSpPr>
          <p:cNvPr id="5" name="Нижний колонтитул 4">
            <a:extLst>
              <a:ext uri="{FF2B5EF4-FFF2-40B4-BE49-F238E27FC236}">
                <a16:creationId xmlns:a16="http://schemas.microsoft.com/office/drawing/2014/main" id="{A95E9DC7-2344-49EE-92DA-056448E90AD5}"/>
              </a:ext>
            </a:extLst>
          </p:cNvPr>
          <p:cNvSpPr>
            <a:spLocks noGrp="1"/>
          </p:cNvSpPr>
          <p:nvPr>
            <p:ph type="ftr" sz="quarter" idx="11"/>
          </p:nvPr>
        </p:nvSpPr>
        <p:spPr>
          <a:xfrm>
            <a:off x="5148342" y="4732055"/>
            <a:ext cx="2809715" cy="273844"/>
          </a:xfrm>
        </p:spPr>
        <p:txBody>
          <a:bodyPr/>
          <a:lstStyle/>
          <a:p>
            <a:r>
              <a:rPr lang="en-US" dirty="0"/>
              <a:t>EAEPE 2019, Warsaw</a:t>
            </a:r>
            <a:endParaRPr lang="ru-RU" dirty="0"/>
          </a:p>
        </p:txBody>
      </p:sp>
    </p:spTree>
    <p:extLst>
      <p:ext uri="{BB962C8B-B14F-4D97-AF65-F5344CB8AC3E}">
        <p14:creationId xmlns:p14="http://schemas.microsoft.com/office/powerpoint/2010/main" val="1843041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DC41D6-F737-4D21-8683-7F9BE8492E40}"/>
              </a:ext>
            </a:extLst>
          </p:cNvPr>
          <p:cNvSpPr>
            <a:spLocks noGrp="1"/>
          </p:cNvSpPr>
          <p:nvPr>
            <p:ph type="title"/>
          </p:nvPr>
        </p:nvSpPr>
        <p:spPr/>
        <p:txBody>
          <a:bodyPr>
            <a:normAutofit fontScale="90000"/>
          </a:bodyPr>
          <a:lstStyle/>
          <a:p>
            <a:pPr marL="342900" lvl="0" indent="-342900">
              <a:lnSpc>
                <a:spcPct val="107000"/>
              </a:lnSpc>
              <a:spcBef>
                <a:spcPct val="20000"/>
              </a:spcBef>
              <a:spcAft>
                <a:spcPts val="800"/>
              </a:spcAft>
            </a:pPr>
            <a:br>
              <a:rPr lang="en-US" sz="3100" dirty="0">
                <a:solidFill>
                  <a:srgbClr val="000000"/>
                </a:solidFill>
                <a:latin typeface="Segoe UI" panose="020B0502040204020203" pitchFamily="34" charset="0"/>
                <a:ea typeface="Calibri" panose="020F0502020204030204" pitchFamily="34" charset="0"/>
                <a:cs typeface="Times New Roman" panose="02020603050405020304" pitchFamily="18" charset="0"/>
              </a:rPr>
            </a:br>
            <a:r>
              <a:rPr lang="en-US" sz="3100" b="1" dirty="0">
                <a:solidFill>
                  <a:srgbClr val="000000"/>
                </a:solidFill>
                <a:latin typeface="Segoe UI" panose="020B0502040204020203" pitchFamily="34" charset="0"/>
                <a:ea typeface="Calibri" panose="020F0502020204030204" pitchFamily="34" charset="0"/>
                <a:cs typeface="Times New Roman" panose="02020603050405020304" pitchFamily="18" charset="0"/>
              </a:rPr>
              <a:t>Homo economicus </a:t>
            </a:r>
            <a:r>
              <a:rPr lang="en-US" sz="3100" dirty="0">
                <a:solidFill>
                  <a:srgbClr val="000000"/>
                </a:solidFill>
                <a:latin typeface="Segoe UI" panose="020B0502040204020203" pitchFamily="34" charset="0"/>
                <a:ea typeface="Calibri" panose="020F0502020204030204" pitchFamily="34" charset="0"/>
                <a:cs typeface="Times New Roman" panose="02020603050405020304" pitchFamily="18" charset="0"/>
              </a:rPr>
              <a:t>versus</a:t>
            </a:r>
            <a:r>
              <a:rPr lang="en-US" sz="3100" b="1" dirty="0">
                <a:solidFill>
                  <a:srgbClr val="000000"/>
                </a:solidFill>
                <a:latin typeface="Segoe UI" panose="020B0502040204020203" pitchFamily="34" charset="0"/>
                <a:ea typeface="Calibri" panose="020F0502020204030204" pitchFamily="34" charset="0"/>
                <a:cs typeface="Times New Roman" panose="02020603050405020304" pitchFamily="18" charset="0"/>
              </a:rPr>
              <a:t> embeddedness </a:t>
            </a:r>
            <a:br>
              <a:rPr lang="en-US" sz="2700" b="1" dirty="0">
                <a:solidFill>
                  <a:srgbClr val="000000"/>
                </a:solidFill>
                <a:latin typeface="Segoe UI" panose="020B0502040204020203" pitchFamily="34" charset="0"/>
                <a:ea typeface="Calibri" panose="020F0502020204030204" pitchFamily="34" charset="0"/>
                <a:cs typeface="Times New Roman" panose="02020603050405020304" pitchFamily="18" charset="0"/>
              </a:rPr>
            </a:br>
            <a:endParaRPr lang="ru-RU" sz="2700" b="1" dirty="0"/>
          </a:p>
        </p:txBody>
      </p:sp>
      <p:sp>
        <p:nvSpPr>
          <p:cNvPr id="3" name="Объект 2">
            <a:extLst>
              <a:ext uri="{FF2B5EF4-FFF2-40B4-BE49-F238E27FC236}">
                <a16:creationId xmlns:a16="http://schemas.microsoft.com/office/drawing/2014/main" id="{07A14439-4243-47B7-BD98-879F35695AAC}"/>
              </a:ext>
            </a:extLst>
          </p:cNvPr>
          <p:cNvSpPr>
            <a:spLocks noGrp="1"/>
          </p:cNvSpPr>
          <p:nvPr>
            <p:ph sz="half" idx="1"/>
          </p:nvPr>
        </p:nvSpPr>
        <p:spPr>
          <a:xfrm>
            <a:off x="457200" y="1200151"/>
            <a:ext cx="3682752" cy="3394472"/>
          </a:xfrm>
        </p:spPr>
        <p:txBody>
          <a:bodyPr>
            <a:noAutofit/>
          </a:bodyPr>
          <a:lstStyle/>
          <a:p>
            <a:r>
              <a:rPr lang="en-US" sz="2000" b="1" dirty="0">
                <a:solidFill>
                  <a:srgbClr val="FF0000"/>
                </a:solidFill>
              </a:rPr>
              <a:t>NOE</a:t>
            </a:r>
            <a:r>
              <a:rPr lang="en-US" sz="2000" dirty="0"/>
              <a:t>: Homo Economicus is </a:t>
            </a:r>
            <a:r>
              <a:rPr lang="en-US" sz="2000" b="1" dirty="0"/>
              <a:t>a model of an economic agent</a:t>
            </a:r>
            <a:r>
              <a:rPr lang="en-US" sz="2000" dirty="0"/>
              <a:t> who </a:t>
            </a:r>
            <a:r>
              <a:rPr lang="en-US" sz="2000" dirty="0">
                <a:cs typeface="Calibri" panose="020F0502020204030204" pitchFamily="34" charset="0"/>
              </a:rPr>
              <a:t>uses rational assessments, attempts to </a:t>
            </a:r>
            <a:r>
              <a:rPr lang="en-US" sz="2000" dirty="0" err="1">
                <a:cs typeface="Calibri" panose="020F0502020204030204" pitchFamily="34" charset="0"/>
              </a:rPr>
              <a:t>maximise</a:t>
            </a:r>
            <a:r>
              <a:rPr lang="en-US" sz="2000" dirty="0">
                <a:cs typeface="Calibri" panose="020F0502020204030204" pitchFamily="34" charset="0"/>
              </a:rPr>
              <a:t> utility as a consumer and economic profit as a producer. </a:t>
            </a:r>
          </a:p>
          <a:p>
            <a:r>
              <a:rPr lang="en-US" sz="2000" dirty="0">
                <a:cs typeface="Calibri" panose="020F0502020204030204" pitchFamily="34" charset="0"/>
              </a:rPr>
              <a:t>Other features of economic agents are not so important.</a:t>
            </a:r>
            <a:endParaRPr lang="ru-RU" sz="2000" dirty="0">
              <a:cs typeface="Calibri" panose="020F0502020204030204" pitchFamily="34" charset="0"/>
            </a:endParaRPr>
          </a:p>
        </p:txBody>
      </p:sp>
      <p:sp>
        <p:nvSpPr>
          <p:cNvPr id="4" name="Объект 3">
            <a:extLst>
              <a:ext uri="{FF2B5EF4-FFF2-40B4-BE49-F238E27FC236}">
                <a16:creationId xmlns:a16="http://schemas.microsoft.com/office/drawing/2014/main" id="{112CDB25-1821-4B90-A567-5EB5A75FC4FA}"/>
              </a:ext>
            </a:extLst>
          </p:cNvPr>
          <p:cNvSpPr>
            <a:spLocks noGrp="1"/>
          </p:cNvSpPr>
          <p:nvPr>
            <p:ph sz="half" idx="2"/>
          </p:nvPr>
        </p:nvSpPr>
        <p:spPr>
          <a:xfrm>
            <a:off x="4139952" y="1200151"/>
            <a:ext cx="4824536" cy="3394472"/>
          </a:xfrm>
        </p:spPr>
        <p:txBody>
          <a:bodyPr>
            <a:noAutofit/>
          </a:bodyPr>
          <a:lstStyle/>
          <a:p>
            <a:r>
              <a:rPr lang="en-US" sz="2000" b="1" dirty="0">
                <a:solidFill>
                  <a:srgbClr val="FF0000"/>
                </a:solidFill>
              </a:rPr>
              <a:t>HE</a:t>
            </a:r>
            <a:r>
              <a:rPr lang="en-US" sz="2000" dirty="0">
                <a:solidFill>
                  <a:srgbClr val="222222"/>
                </a:solidFill>
              </a:rPr>
              <a:t>: Embeddedness refers to the degree to which economic activity is constrained </a:t>
            </a:r>
            <a:r>
              <a:rPr lang="en-US" sz="2000" b="1" dirty="0">
                <a:solidFill>
                  <a:srgbClr val="222222"/>
                </a:solidFill>
              </a:rPr>
              <a:t>by non-economic </a:t>
            </a:r>
            <a:r>
              <a:rPr lang="en-US" sz="2000" dirty="0">
                <a:solidFill>
                  <a:srgbClr val="222222"/>
                </a:solidFill>
              </a:rPr>
              <a:t>institutions.</a:t>
            </a:r>
          </a:p>
          <a:p>
            <a:r>
              <a:rPr lang="en-US" sz="2000" dirty="0">
                <a:solidFill>
                  <a:srgbClr val="222222"/>
                </a:solidFill>
              </a:rPr>
              <a:t>“Actors do not behave or decide as atoms outside a social context… . Their attempts at purposive action are instead embedded in concrete, ongoing systems of social relations.” (</a:t>
            </a:r>
            <a:r>
              <a:rPr lang="en-US" sz="2000" i="1" dirty="0" err="1">
                <a:solidFill>
                  <a:srgbClr val="222222"/>
                </a:solidFill>
              </a:rPr>
              <a:t>Granovetter</a:t>
            </a:r>
            <a:r>
              <a:rPr lang="en-US" sz="2000" i="1" dirty="0">
                <a:solidFill>
                  <a:srgbClr val="222222"/>
                </a:solidFill>
              </a:rPr>
              <a:t> 1985:487)</a:t>
            </a:r>
            <a:r>
              <a:rPr lang="en-US" sz="2000" dirty="0">
                <a:solidFill>
                  <a:srgbClr val="222222"/>
                </a:solidFill>
              </a:rPr>
              <a:t>. </a:t>
            </a:r>
            <a:endParaRPr lang="ru-RU" sz="2000" dirty="0"/>
          </a:p>
        </p:txBody>
      </p:sp>
      <p:sp>
        <p:nvSpPr>
          <p:cNvPr id="5" name="Нижний колонтитул 4">
            <a:extLst>
              <a:ext uri="{FF2B5EF4-FFF2-40B4-BE49-F238E27FC236}">
                <a16:creationId xmlns:a16="http://schemas.microsoft.com/office/drawing/2014/main" id="{6D9251E2-4395-4D04-BB64-16B493B07E7E}"/>
              </a:ext>
            </a:extLst>
          </p:cNvPr>
          <p:cNvSpPr>
            <a:spLocks noGrp="1"/>
          </p:cNvSpPr>
          <p:nvPr>
            <p:ph type="ftr" sz="quarter" idx="11"/>
          </p:nvPr>
        </p:nvSpPr>
        <p:spPr>
          <a:xfrm>
            <a:off x="4724400" y="4767263"/>
            <a:ext cx="2895600" cy="273844"/>
          </a:xfrm>
        </p:spPr>
        <p:txBody>
          <a:bodyPr/>
          <a:lstStyle/>
          <a:p>
            <a:r>
              <a:rPr lang="en-US" dirty="0"/>
              <a:t>EAEPE 2019, Warsaw</a:t>
            </a:r>
            <a:endParaRPr lang="ru-RU" dirty="0"/>
          </a:p>
        </p:txBody>
      </p:sp>
      <p:sp>
        <p:nvSpPr>
          <p:cNvPr id="6" name="Номер слайда 5">
            <a:extLst>
              <a:ext uri="{FF2B5EF4-FFF2-40B4-BE49-F238E27FC236}">
                <a16:creationId xmlns:a16="http://schemas.microsoft.com/office/drawing/2014/main" id="{646ADD83-55BE-432D-8423-A68A9F8248A5}"/>
              </a:ext>
            </a:extLst>
          </p:cNvPr>
          <p:cNvSpPr>
            <a:spLocks noGrp="1"/>
          </p:cNvSpPr>
          <p:nvPr>
            <p:ph type="sldNum" sz="quarter" idx="12"/>
          </p:nvPr>
        </p:nvSpPr>
        <p:spPr/>
        <p:txBody>
          <a:bodyPr/>
          <a:lstStyle/>
          <a:p>
            <a:fld id="{725C68B6-61C2-468F-89AB-4B9F7531AA68}" type="slidenum">
              <a:rPr lang="ru-RU" smtClean="0"/>
              <a:pPr/>
              <a:t>5</a:t>
            </a:fld>
            <a:endParaRPr lang="ru-RU"/>
          </a:p>
        </p:txBody>
      </p:sp>
    </p:spTree>
    <p:extLst>
      <p:ext uri="{BB962C8B-B14F-4D97-AF65-F5344CB8AC3E}">
        <p14:creationId xmlns:p14="http://schemas.microsoft.com/office/powerpoint/2010/main" val="2167787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DC41D6-F737-4D21-8683-7F9BE8492E40}"/>
              </a:ext>
            </a:extLst>
          </p:cNvPr>
          <p:cNvSpPr>
            <a:spLocks noGrp="1"/>
          </p:cNvSpPr>
          <p:nvPr>
            <p:ph type="title"/>
          </p:nvPr>
        </p:nvSpPr>
        <p:spPr>
          <a:xfrm>
            <a:off x="251520" y="102393"/>
            <a:ext cx="8435280" cy="857250"/>
          </a:xfrm>
        </p:spPr>
        <p:txBody>
          <a:bodyPr>
            <a:normAutofit fontScale="90000"/>
          </a:bodyPr>
          <a:lstStyle/>
          <a:p>
            <a:pPr marL="342900" lvl="0" indent="-342900">
              <a:lnSpc>
                <a:spcPct val="107000"/>
              </a:lnSpc>
              <a:spcBef>
                <a:spcPct val="20000"/>
              </a:spcBef>
              <a:spcAft>
                <a:spcPts val="800"/>
              </a:spcAft>
            </a:pPr>
            <a:br>
              <a:rPr lang="en-US" sz="2200" dirty="0">
                <a:solidFill>
                  <a:srgbClr val="000000"/>
                </a:solidFill>
                <a:latin typeface="Segoe UI" panose="020B0502040204020203" pitchFamily="34" charset="0"/>
                <a:ea typeface="Calibri" panose="020F0502020204030204" pitchFamily="34" charset="0"/>
                <a:cs typeface="Times New Roman" panose="02020603050405020304" pitchFamily="18" charset="0"/>
              </a:rPr>
            </a:br>
            <a:r>
              <a:rPr lang="en-US" sz="2800" b="1" dirty="0">
                <a:solidFill>
                  <a:srgbClr val="000000"/>
                </a:solidFill>
                <a:latin typeface="Segoe UI" panose="020B0502040204020203" pitchFamily="34" charset="0"/>
                <a:ea typeface="Calibri" panose="020F0502020204030204" pitchFamily="34" charset="0"/>
                <a:cs typeface="Times New Roman" panose="02020603050405020304" pitchFamily="18" charset="0"/>
              </a:rPr>
              <a:t>Linear approach </a:t>
            </a:r>
            <a:r>
              <a:rPr lang="en-US" sz="2800" dirty="0">
                <a:solidFill>
                  <a:srgbClr val="000000"/>
                </a:solidFill>
                <a:latin typeface="Segoe UI" panose="020B0502040204020203" pitchFamily="34" charset="0"/>
                <a:ea typeface="Calibri" panose="020F0502020204030204" pitchFamily="34" charset="0"/>
                <a:cs typeface="Times New Roman" panose="02020603050405020304" pitchFamily="18" charset="0"/>
              </a:rPr>
              <a:t>versus </a:t>
            </a:r>
            <a:r>
              <a:rPr lang="en-US" sz="2800" b="1" dirty="0">
                <a:solidFill>
                  <a:srgbClr val="000000"/>
                </a:solidFill>
                <a:latin typeface="Segoe UI" panose="020B0502040204020203" pitchFamily="34" charset="0"/>
                <a:ea typeface="Calibri" panose="020F0502020204030204" pitchFamily="34" charset="0"/>
                <a:cs typeface="Times New Roman" panose="02020603050405020304" pitchFamily="18" charset="0"/>
              </a:rPr>
              <a:t>complexity</a:t>
            </a:r>
            <a:br>
              <a:rPr lang="en-US" sz="2800" b="1" dirty="0">
                <a:solidFill>
                  <a:srgbClr val="000000"/>
                </a:solidFill>
                <a:latin typeface="Segoe UI" panose="020B0502040204020203" pitchFamily="34" charset="0"/>
                <a:ea typeface="Calibri" panose="020F0502020204030204" pitchFamily="34" charset="0"/>
                <a:cs typeface="Times New Roman" panose="02020603050405020304" pitchFamily="18" charset="0"/>
              </a:rPr>
            </a:br>
            <a:r>
              <a:rPr lang="en-US" sz="2200" b="1" dirty="0">
                <a:solidFill>
                  <a:srgbClr val="000000"/>
                </a:solidFill>
                <a:latin typeface="Segoe UI" panose="020B0502040204020203" pitchFamily="34" charset="0"/>
                <a:ea typeface="Calibri" panose="020F0502020204030204" pitchFamily="34" charset="0"/>
                <a:cs typeface="Times New Roman" panose="02020603050405020304" pitchFamily="18" charset="0"/>
              </a:rPr>
              <a:t>(diminishing returns </a:t>
            </a:r>
            <a:r>
              <a:rPr lang="en-US" sz="2400" b="1" dirty="0">
                <a:solidFill>
                  <a:srgbClr val="000000"/>
                </a:solidFill>
                <a:latin typeface="Segoe UI" panose="020B0502040204020203" pitchFamily="34" charset="0"/>
                <a:ea typeface="Calibri" panose="020F0502020204030204" pitchFamily="34" charset="0"/>
                <a:cs typeface="Times New Roman" panose="02020603050405020304" pitchFamily="18" charset="0"/>
              </a:rPr>
              <a:t> </a:t>
            </a:r>
            <a:r>
              <a:rPr lang="en-US" sz="2400" dirty="0">
                <a:solidFill>
                  <a:srgbClr val="000000"/>
                </a:solidFill>
                <a:latin typeface="Segoe UI" panose="020B0502040204020203" pitchFamily="34" charset="0"/>
                <a:ea typeface="Calibri" panose="020F0502020204030204" pitchFamily="34" charset="0"/>
                <a:cs typeface="Times New Roman" panose="02020603050405020304" pitchFamily="18" charset="0"/>
              </a:rPr>
              <a:t>versus</a:t>
            </a:r>
            <a:r>
              <a:rPr lang="en-US" sz="2400" b="1" dirty="0">
                <a:solidFill>
                  <a:srgbClr val="000000"/>
                </a:solidFill>
                <a:latin typeface="Segoe UI" panose="020B0502040204020203" pitchFamily="34" charset="0"/>
                <a:ea typeface="Calibri" panose="020F0502020204030204" pitchFamily="34" charset="0"/>
                <a:cs typeface="Times New Roman" panose="02020603050405020304" pitchFamily="18" charset="0"/>
              </a:rPr>
              <a:t> increasing returns)</a:t>
            </a:r>
            <a:endParaRPr lang="ru-RU" sz="2400" b="1" dirty="0"/>
          </a:p>
        </p:txBody>
      </p:sp>
      <p:sp>
        <p:nvSpPr>
          <p:cNvPr id="3" name="Объект 2">
            <a:extLst>
              <a:ext uri="{FF2B5EF4-FFF2-40B4-BE49-F238E27FC236}">
                <a16:creationId xmlns:a16="http://schemas.microsoft.com/office/drawing/2014/main" id="{07A14439-4243-47B7-BD98-879F35695AAC}"/>
              </a:ext>
            </a:extLst>
          </p:cNvPr>
          <p:cNvSpPr>
            <a:spLocks noGrp="1"/>
          </p:cNvSpPr>
          <p:nvPr>
            <p:ph sz="half" idx="1"/>
          </p:nvPr>
        </p:nvSpPr>
        <p:spPr/>
        <p:txBody>
          <a:bodyPr>
            <a:noAutofit/>
          </a:bodyPr>
          <a:lstStyle/>
          <a:p>
            <a:pPr marL="0" lvl="0"/>
            <a:r>
              <a:rPr lang="en-US" sz="1800" b="1" dirty="0">
                <a:solidFill>
                  <a:srgbClr val="FF0000"/>
                </a:solidFill>
                <a:ea typeface="Calibri" panose="020F0502020204030204" pitchFamily="34" charset="0"/>
                <a:cs typeface="Times New Roman" panose="02020603050405020304" pitchFamily="18" charset="0"/>
              </a:rPr>
              <a:t>NOE</a:t>
            </a:r>
            <a:r>
              <a:rPr lang="en-US" sz="1800" b="1" dirty="0">
                <a:ea typeface="Calibri" panose="020F0502020204030204" pitchFamily="34" charset="0"/>
                <a:cs typeface="Times New Roman" panose="02020603050405020304" pitchFamily="18" charset="0"/>
              </a:rPr>
              <a:t>:</a:t>
            </a:r>
            <a:r>
              <a:rPr lang="en-US" sz="1800" b="1" dirty="0">
                <a:solidFill>
                  <a:srgbClr val="000000"/>
                </a:solidFill>
                <a:ea typeface="Calibri" panose="020F0502020204030204" pitchFamily="34" charset="0"/>
                <a:cs typeface="Times New Roman" panose="02020603050405020304" pitchFamily="18" charset="0"/>
              </a:rPr>
              <a:t> </a:t>
            </a:r>
            <a:r>
              <a:rPr lang="en-US" sz="1800" dirty="0">
                <a:solidFill>
                  <a:srgbClr val="000000"/>
                </a:solidFill>
                <a:ea typeface="Calibri" panose="020F0502020204030204" pitchFamily="34" charset="0"/>
                <a:cs typeface="Times New Roman" panose="02020603050405020304" pitchFamily="18" charset="0"/>
              </a:rPr>
              <a:t>the economy is considered as the formation of </a:t>
            </a:r>
            <a:r>
              <a:rPr lang="en-US" sz="1800" b="1" dirty="0">
                <a:solidFill>
                  <a:srgbClr val="000000"/>
                </a:solidFill>
                <a:ea typeface="Calibri" panose="020F0502020204030204" pitchFamily="34" charset="0"/>
                <a:cs typeface="Times New Roman" panose="02020603050405020304" pitchFamily="18" charset="0"/>
              </a:rPr>
              <a:t>an </a:t>
            </a:r>
            <a:r>
              <a:rPr lang="en-US" sz="1800" b="1" dirty="0">
                <a:solidFill>
                  <a:prstClr val="black"/>
                </a:solidFill>
              </a:rPr>
              <a:t>equilibrium </a:t>
            </a:r>
            <a:r>
              <a:rPr lang="en-US" sz="1800" dirty="0">
                <a:solidFill>
                  <a:srgbClr val="000000"/>
                </a:solidFill>
                <a:ea typeface="Calibri" panose="020F0502020204030204" pitchFamily="34" charset="0"/>
                <a:cs typeface="Times New Roman" panose="02020603050405020304" pitchFamily="18" charset="0"/>
              </a:rPr>
              <a:t>of supply and demand, when price signals act as gravitational forces.</a:t>
            </a:r>
            <a:endParaRPr lang="ru-RU" sz="1800" dirty="0">
              <a:solidFill>
                <a:srgbClr val="000000"/>
              </a:solidFill>
              <a:ea typeface="Calibri" panose="020F0502020204030204" pitchFamily="34" charset="0"/>
              <a:cs typeface="Times New Roman" panose="02020603050405020304" pitchFamily="18" charset="0"/>
            </a:endParaRPr>
          </a:p>
          <a:p>
            <a:pPr marL="0" lvl="0"/>
            <a:r>
              <a:rPr lang="en-US" sz="1800" dirty="0">
                <a:solidFill>
                  <a:srgbClr val="000000"/>
                </a:solidFill>
                <a:ea typeface="Calibri" panose="020F0502020204030204" pitchFamily="34" charset="0"/>
                <a:cs typeface="Times New Roman" panose="02020603050405020304" pitchFamily="18" charset="0"/>
              </a:rPr>
              <a:t>This balance is achieved due to the fact that the hypothesis of  predominantly </a:t>
            </a:r>
            <a:r>
              <a:rPr lang="en-US" sz="1800" b="1" dirty="0">
                <a:solidFill>
                  <a:srgbClr val="000000"/>
                </a:solidFill>
                <a:ea typeface="Calibri" panose="020F0502020204030204" pitchFamily="34" charset="0"/>
                <a:cs typeface="Times New Roman" panose="02020603050405020304" pitchFamily="18" charset="0"/>
              </a:rPr>
              <a:t>diminishing returns </a:t>
            </a:r>
            <a:r>
              <a:rPr lang="en-US" sz="1800" dirty="0">
                <a:solidFill>
                  <a:srgbClr val="000000"/>
                </a:solidFill>
                <a:ea typeface="Calibri" panose="020F0502020204030204" pitchFamily="34" charset="0"/>
                <a:cs typeface="Times New Roman" panose="02020603050405020304" pitchFamily="18" charset="0"/>
              </a:rPr>
              <a:t>of factors of production is accepted.</a:t>
            </a:r>
          </a:p>
          <a:p>
            <a:pPr marL="0" lvl="0"/>
            <a:r>
              <a:rPr lang="en-US" sz="1800" dirty="0">
                <a:solidFill>
                  <a:srgbClr val="000000"/>
                </a:solidFill>
                <a:ea typeface="Calibri" panose="020F0502020204030204" pitchFamily="34" charset="0"/>
                <a:cs typeface="Times New Roman" panose="02020603050405020304" pitchFamily="18" charset="0"/>
              </a:rPr>
              <a:t>The hypothesis of diminishing returns of factors of production is the basis of almost all mathematical models used.</a:t>
            </a:r>
            <a:endParaRPr lang="ru-RU" sz="1800" dirty="0">
              <a:solidFill>
                <a:srgbClr val="000000"/>
              </a:solidFill>
              <a:ea typeface="Calibri" panose="020F0502020204030204" pitchFamily="34" charset="0"/>
              <a:cs typeface="Times New Roman" panose="02020603050405020304" pitchFamily="18" charset="0"/>
            </a:endParaRPr>
          </a:p>
        </p:txBody>
      </p:sp>
      <p:sp>
        <p:nvSpPr>
          <p:cNvPr id="4" name="Объект 3">
            <a:extLst>
              <a:ext uri="{FF2B5EF4-FFF2-40B4-BE49-F238E27FC236}">
                <a16:creationId xmlns:a16="http://schemas.microsoft.com/office/drawing/2014/main" id="{112CDB25-1821-4B90-A567-5EB5A75FC4FA}"/>
              </a:ext>
            </a:extLst>
          </p:cNvPr>
          <p:cNvSpPr>
            <a:spLocks noGrp="1"/>
          </p:cNvSpPr>
          <p:nvPr>
            <p:ph sz="half" idx="2"/>
          </p:nvPr>
        </p:nvSpPr>
        <p:spPr>
          <a:xfrm>
            <a:off x="4427984" y="1200151"/>
            <a:ext cx="4464496" cy="3567112"/>
          </a:xfrm>
        </p:spPr>
        <p:txBody>
          <a:bodyPr>
            <a:normAutofit fontScale="55000" lnSpcReduction="20000"/>
          </a:bodyPr>
          <a:lstStyle/>
          <a:p>
            <a:pPr marL="0" lvl="0">
              <a:lnSpc>
                <a:spcPct val="120000"/>
              </a:lnSpc>
            </a:pPr>
            <a:r>
              <a:rPr lang="en-US" sz="3300" b="1" dirty="0">
                <a:solidFill>
                  <a:srgbClr val="FF0000"/>
                </a:solidFill>
                <a:ea typeface="Calibri" panose="020F0502020204030204" pitchFamily="34" charset="0"/>
                <a:cs typeface="Times New Roman" panose="02020603050405020304" pitchFamily="18" charset="0"/>
              </a:rPr>
              <a:t>HE</a:t>
            </a:r>
            <a:r>
              <a:rPr lang="en-US" sz="3300" dirty="0">
                <a:solidFill>
                  <a:srgbClr val="000000"/>
                </a:solidFill>
                <a:ea typeface="Calibri" panose="020F0502020204030204" pitchFamily="34" charset="0"/>
                <a:cs typeface="Times New Roman" panose="02020603050405020304" pitchFamily="18" charset="0"/>
              </a:rPr>
              <a:t>: </a:t>
            </a:r>
            <a:r>
              <a:rPr lang="en-US" sz="3300" dirty="0">
                <a:solidFill>
                  <a:prstClr val="black"/>
                </a:solidFill>
              </a:rPr>
              <a:t>Not  only ​​equilibrium but the </a:t>
            </a:r>
            <a:r>
              <a:rPr lang="en-US" sz="3300" b="1" dirty="0">
                <a:solidFill>
                  <a:prstClr val="black"/>
                </a:solidFill>
              </a:rPr>
              <a:t>nonequilibrium</a:t>
            </a:r>
            <a:r>
              <a:rPr lang="en-US" sz="3300" dirty="0">
                <a:solidFill>
                  <a:prstClr val="black"/>
                </a:solidFill>
              </a:rPr>
              <a:t> of economic processes take place.</a:t>
            </a:r>
          </a:p>
          <a:p>
            <a:pPr>
              <a:lnSpc>
                <a:spcPct val="120000"/>
              </a:lnSpc>
            </a:pPr>
            <a:r>
              <a:rPr lang="en-US" sz="3300" dirty="0"/>
              <a:t>Not only diminishing but also </a:t>
            </a:r>
            <a:r>
              <a:rPr lang="en-US" sz="3300" b="1" dirty="0"/>
              <a:t>increasing  returns </a:t>
            </a:r>
            <a:r>
              <a:rPr lang="en-US" sz="3300" dirty="0"/>
              <a:t>are equally included in the descriptive model of the economic system. </a:t>
            </a:r>
          </a:p>
          <a:p>
            <a:pPr lvl="0">
              <a:lnSpc>
                <a:spcPct val="120000"/>
              </a:lnSpc>
            </a:pPr>
            <a:r>
              <a:rPr lang="en-US" sz="3300" dirty="0"/>
              <a:t>The attention to increasing returns, the cause of which are positive feedbacks in the economy, is taken into account. Such effects are observed in complex systems capable of self-</a:t>
            </a:r>
            <a:r>
              <a:rPr lang="en-US" sz="3300" dirty="0" err="1"/>
              <a:t>organistion</a:t>
            </a:r>
            <a:r>
              <a:rPr lang="en-US" sz="3300" dirty="0"/>
              <a:t>.</a:t>
            </a:r>
          </a:p>
          <a:p>
            <a:pPr marL="0" lvl="0"/>
            <a:endParaRPr lang="en-US" sz="1900" dirty="0"/>
          </a:p>
          <a:p>
            <a:pPr marL="285750" lvl="0" indent="-285750"/>
            <a:endParaRPr lang="en-US" sz="1800" dirty="0">
              <a:solidFill>
                <a:prstClr val="black"/>
              </a:solidFill>
            </a:endParaRPr>
          </a:p>
          <a:p>
            <a:pPr lvl="0">
              <a:lnSpc>
                <a:spcPct val="107000"/>
              </a:lnSpc>
              <a:spcAft>
                <a:spcPts val="800"/>
              </a:spcAft>
            </a:pPr>
            <a:endParaRPr lang="en-US" sz="1500" dirty="0">
              <a:solidFill>
                <a:srgbClr val="000000"/>
              </a:solidFill>
              <a:latin typeface="Segoe UI" panose="020B0502040204020203" pitchFamily="34" charset="0"/>
              <a:ea typeface="Calibri" panose="020F0502020204030204" pitchFamily="34" charset="0"/>
              <a:cs typeface="Times New Roman" panose="02020603050405020304" pitchFamily="18" charset="0"/>
            </a:endParaRPr>
          </a:p>
          <a:p>
            <a:endParaRPr lang="ru-RU" dirty="0"/>
          </a:p>
        </p:txBody>
      </p:sp>
      <p:sp>
        <p:nvSpPr>
          <p:cNvPr id="5" name="Нижний колонтитул 4">
            <a:extLst>
              <a:ext uri="{FF2B5EF4-FFF2-40B4-BE49-F238E27FC236}">
                <a16:creationId xmlns:a16="http://schemas.microsoft.com/office/drawing/2014/main" id="{6D9251E2-4395-4D04-BB64-16B493B07E7E}"/>
              </a:ext>
            </a:extLst>
          </p:cNvPr>
          <p:cNvSpPr>
            <a:spLocks noGrp="1"/>
          </p:cNvSpPr>
          <p:nvPr>
            <p:ph type="ftr" sz="quarter" idx="11"/>
          </p:nvPr>
        </p:nvSpPr>
        <p:spPr>
          <a:xfrm>
            <a:off x="5364088" y="4733247"/>
            <a:ext cx="2895600" cy="273844"/>
          </a:xfrm>
        </p:spPr>
        <p:txBody>
          <a:bodyPr/>
          <a:lstStyle/>
          <a:p>
            <a:r>
              <a:rPr lang="en-US" dirty="0"/>
              <a:t>EAEPE 2019, Warsaw</a:t>
            </a:r>
            <a:endParaRPr lang="ru-RU" dirty="0"/>
          </a:p>
        </p:txBody>
      </p:sp>
      <p:sp>
        <p:nvSpPr>
          <p:cNvPr id="6" name="Номер слайда 5">
            <a:extLst>
              <a:ext uri="{FF2B5EF4-FFF2-40B4-BE49-F238E27FC236}">
                <a16:creationId xmlns:a16="http://schemas.microsoft.com/office/drawing/2014/main" id="{646ADD83-55BE-432D-8423-A68A9F8248A5}"/>
              </a:ext>
            </a:extLst>
          </p:cNvPr>
          <p:cNvSpPr>
            <a:spLocks noGrp="1"/>
          </p:cNvSpPr>
          <p:nvPr>
            <p:ph type="sldNum" sz="quarter" idx="12"/>
          </p:nvPr>
        </p:nvSpPr>
        <p:spPr/>
        <p:txBody>
          <a:bodyPr/>
          <a:lstStyle/>
          <a:p>
            <a:fld id="{725C68B6-61C2-468F-89AB-4B9F7531AA68}" type="slidenum">
              <a:rPr lang="ru-RU" smtClean="0"/>
              <a:pPr/>
              <a:t>6</a:t>
            </a:fld>
            <a:endParaRPr lang="ru-RU"/>
          </a:p>
        </p:txBody>
      </p:sp>
    </p:spTree>
    <p:extLst>
      <p:ext uri="{BB962C8B-B14F-4D97-AF65-F5344CB8AC3E}">
        <p14:creationId xmlns:p14="http://schemas.microsoft.com/office/powerpoint/2010/main" val="2589600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DC41D6-F737-4D21-8683-7F9BE8492E40}"/>
              </a:ext>
            </a:extLst>
          </p:cNvPr>
          <p:cNvSpPr>
            <a:spLocks noGrp="1"/>
          </p:cNvSpPr>
          <p:nvPr>
            <p:ph type="title"/>
          </p:nvPr>
        </p:nvSpPr>
        <p:spPr>
          <a:xfrm>
            <a:off x="323528" y="256581"/>
            <a:ext cx="8229600" cy="857250"/>
          </a:xfrm>
        </p:spPr>
        <p:txBody>
          <a:bodyPr>
            <a:normAutofit/>
          </a:bodyPr>
          <a:lstStyle/>
          <a:p>
            <a:pPr marL="342900" lvl="0" indent="-342900">
              <a:lnSpc>
                <a:spcPct val="107000"/>
              </a:lnSpc>
              <a:spcBef>
                <a:spcPct val="20000"/>
              </a:spcBef>
              <a:spcAft>
                <a:spcPts val="800"/>
              </a:spcAft>
            </a:pPr>
            <a:r>
              <a:rPr lang="en-US" sz="2400" b="1" dirty="0">
                <a:solidFill>
                  <a:srgbClr val="000000"/>
                </a:solidFill>
                <a:latin typeface="Segoe UI" panose="020B0502040204020203" pitchFamily="34" charset="0"/>
                <a:ea typeface="Calibri" panose="020F0502020204030204" pitchFamily="34" charset="0"/>
                <a:cs typeface="Times New Roman" panose="02020603050405020304" pitchFamily="18" charset="0"/>
              </a:rPr>
              <a:t>Methodological individualism </a:t>
            </a:r>
            <a:r>
              <a:rPr lang="en-US" sz="2400" dirty="0">
                <a:solidFill>
                  <a:srgbClr val="000000"/>
                </a:solidFill>
                <a:latin typeface="Segoe UI" panose="020B0502040204020203" pitchFamily="34" charset="0"/>
                <a:ea typeface="Calibri" panose="020F0502020204030204" pitchFamily="34" charset="0"/>
                <a:cs typeface="Times New Roman" panose="02020603050405020304" pitchFamily="18" charset="0"/>
              </a:rPr>
              <a:t>versus</a:t>
            </a:r>
            <a:r>
              <a:rPr lang="en-US" sz="2400" b="1" dirty="0">
                <a:solidFill>
                  <a:srgbClr val="000000"/>
                </a:solidFill>
                <a:latin typeface="Segoe UI" panose="020B0502040204020203" pitchFamily="34" charset="0"/>
                <a:ea typeface="Calibri" panose="020F0502020204030204" pitchFamily="34" charset="0"/>
                <a:cs typeface="Times New Roman" panose="02020603050405020304" pitchFamily="18" charset="0"/>
              </a:rPr>
              <a:t> methodological holism (methodological institutionalism as well)-1 </a:t>
            </a:r>
            <a:endParaRPr lang="ru-RU" sz="2400" b="1" dirty="0"/>
          </a:p>
        </p:txBody>
      </p:sp>
      <p:sp>
        <p:nvSpPr>
          <p:cNvPr id="3" name="Объект 2">
            <a:extLst>
              <a:ext uri="{FF2B5EF4-FFF2-40B4-BE49-F238E27FC236}">
                <a16:creationId xmlns:a16="http://schemas.microsoft.com/office/drawing/2014/main" id="{07A14439-4243-47B7-BD98-879F35695AAC}"/>
              </a:ext>
            </a:extLst>
          </p:cNvPr>
          <p:cNvSpPr>
            <a:spLocks noGrp="1"/>
          </p:cNvSpPr>
          <p:nvPr>
            <p:ph sz="half" idx="1"/>
          </p:nvPr>
        </p:nvSpPr>
        <p:spPr>
          <a:xfrm>
            <a:off x="107504" y="1200151"/>
            <a:ext cx="6445696" cy="3394472"/>
          </a:xfrm>
        </p:spPr>
        <p:txBody>
          <a:bodyPr>
            <a:noAutofit/>
          </a:bodyPr>
          <a:lstStyle/>
          <a:p>
            <a:r>
              <a:rPr lang="en-US" sz="1800" b="1" dirty="0">
                <a:solidFill>
                  <a:srgbClr val="FF0000"/>
                </a:solidFill>
              </a:rPr>
              <a:t>NOE</a:t>
            </a:r>
            <a:r>
              <a:rPr lang="en-US" sz="1800" dirty="0"/>
              <a:t>: </a:t>
            </a:r>
            <a:r>
              <a:rPr lang="en-US" sz="1800" b="1" dirty="0">
                <a:solidFill>
                  <a:prstClr val="black"/>
                </a:solidFill>
              </a:rPr>
              <a:t>Methodological individualism </a:t>
            </a:r>
            <a:r>
              <a:rPr lang="en-US" sz="1800" dirty="0"/>
              <a:t>"assumes an explanation of social and economic phenomena in terms </a:t>
            </a:r>
            <a:r>
              <a:rPr lang="en-US" sz="1800" b="1" dirty="0"/>
              <a:t>of individual behavior</a:t>
            </a:r>
            <a:r>
              <a:rPr lang="en-US" sz="1800" dirty="0"/>
              <a:t>" (</a:t>
            </a:r>
            <a:r>
              <a:rPr lang="en-US" sz="1800" i="1" dirty="0" err="1"/>
              <a:t>Lukes</a:t>
            </a:r>
            <a:r>
              <a:rPr lang="en-US" sz="1800" dirty="0"/>
              <a:t>, </a:t>
            </a:r>
            <a:r>
              <a:rPr lang="en-US" sz="1800" i="1" dirty="0"/>
              <a:t>1973: Hodgson, 2003, 2007</a:t>
            </a:r>
            <a:r>
              <a:rPr lang="en-US" sz="1800" dirty="0"/>
              <a:t>).</a:t>
            </a:r>
            <a:endParaRPr lang="ru-RU" sz="1800" dirty="0"/>
          </a:p>
          <a:p>
            <a:r>
              <a:rPr lang="en-US" sz="1800" dirty="0"/>
              <a:t>What is the focus of institutional studies from this point of view? It is to understand what rules governing the interactions of people will at the same time help facilitate the achievement of their personal goals and make everyone aware of how their actions affect other people.</a:t>
            </a:r>
          </a:p>
          <a:p>
            <a:r>
              <a:rPr lang="en-US" sz="1800" dirty="0"/>
              <a:t>The institutional environment, therefore, is considered from the point of view of regulation of the interests of economic agents.</a:t>
            </a:r>
            <a:endParaRPr lang="ru-RU" sz="1800" dirty="0"/>
          </a:p>
        </p:txBody>
      </p:sp>
      <p:pic>
        <p:nvPicPr>
          <p:cNvPr id="7" name="Объект 6">
            <a:extLst>
              <a:ext uri="{FF2B5EF4-FFF2-40B4-BE49-F238E27FC236}">
                <a16:creationId xmlns:a16="http://schemas.microsoft.com/office/drawing/2014/main" id="{CDC21B62-60F7-47C4-9248-4ED937CB028D}"/>
              </a:ext>
            </a:extLst>
          </p:cNvPr>
          <p:cNvPicPr>
            <a:picLocks noGrp="1" noChangeAspect="1"/>
          </p:cNvPicPr>
          <p:nvPr>
            <p:ph sz="half" idx="2"/>
          </p:nvPr>
        </p:nvPicPr>
        <p:blipFill>
          <a:blip r:embed="rId3"/>
          <a:stretch>
            <a:fillRect/>
          </a:stretch>
        </p:blipFill>
        <p:spPr>
          <a:xfrm>
            <a:off x="6300192" y="1666008"/>
            <a:ext cx="2592983" cy="2529857"/>
          </a:xfrm>
          <a:prstGeom prst="rect">
            <a:avLst/>
          </a:prstGeom>
        </p:spPr>
      </p:pic>
      <p:sp>
        <p:nvSpPr>
          <p:cNvPr id="5" name="Нижний колонтитул 4">
            <a:extLst>
              <a:ext uri="{FF2B5EF4-FFF2-40B4-BE49-F238E27FC236}">
                <a16:creationId xmlns:a16="http://schemas.microsoft.com/office/drawing/2014/main" id="{6D9251E2-4395-4D04-BB64-16B493B07E7E}"/>
              </a:ext>
            </a:extLst>
          </p:cNvPr>
          <p:cNvSpPr>
            <a:spLocks noGrp="1"/>
          </p:cNvSpPr>
          <p:nvPr>
            <p:ph type="ftr" sz="quarter" idx="11"/>
          </p:nvPr>
        </p:nvSpPr>
        <p:spPr>
          <a:xfrm>
            <a:off x="5060776" y="4749997"/>
            <a:ext cx="2895600" cy="273844"/>
          </a:xfrm>
        </p:spPr>
        <p:txBody>
          <a:bodyPr/>
          <a:lstStyle/>
          <a:p>
            <a:r>
              <a:rPr lang="en-US" dirty="0"/>
              <a:t>EAEPE 2019, Warsaw</a:t>
            </a:r>
            <a:endParaRPr lang="ru-RU" dirty="0"/>
          </a:p>
        </p:txBody>
      </p:sp>
      <p:sp>
        <p:nvSpPr>
          <p:cNvPr id="6" name="Номер слайда 5">
            <a:extLst>
              <a:ext uri="{FF2B5EF4-FFF2-40B4-BE49-F238E27FC236}">
                <a16:creationId xmlns:a16="http://schemas.microsoft.com/office/drawing/2014/main" id="{646ADD83-55BE-432D-8423-A68A9F8248A5}"/>
              </a:ext>
            </a:extLst>
          </p:cNvPr>
          <p:cNvSpPr>
            <a:spLocks noGrp="1"/>
          </p:cNvSpPr>
          <p:nvPr>
            <p:ph type="sldNum" sz="quarter" idx="12"/>
          </p:nvPr>
        </p:nvSpPr>
        <p:spPr>
          <a:xfrm>
            <a:off x="6553200" y="4767263"/>
            <a:ext cx="2133600" cy="273844"/>
          </a:xfrm>
        </p:spPr>
        <p:txBody>
          <a:bodyPr/>
          <a:lstStyle/>
          <a:p>
            <a:fld id="{725C68B6-61C2-468F-89AB-4B9F7531AA68}" type="slidenum">
              <a:rPr lang="ru-RU" smtClean="0"/>
              <a:pPr/>
              <a:t>7</a:t>
            </a:fld>
            <a:endParaRPr lang="ru-RU" dirty="0"/>
          </a:p>
        </p:txBody>
      </p:sp>
    </p:spTree>
    <p:extLst>
      <p:ext uri="{BB962C8B-B14F-4D97-AF65-F5344CB8AC3E}">
        <p14:creationId xmlns:p14="http://schemas.microsoft.com/office/powerpoint/2010/main" val="3678009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DC41D6-F737-4D21-8683-7F9BE8492E40}"/>
              </a:ext>
            </a:extLst>
          </p:cNvPr>
          <p:cNvSpPr>
            <a:spLocks noGrp="1"/>
          </p:cNvSpPr>
          <p:nvPr>
            <p:ph type="title"/>
          </p:nvPr>
        </p:nvSpPr>
        <p:spPr>
          <a:xfrm>
            <a:off x="323528" y="256581"/>
            <a:ext cx="8229600" cy="857250"/>
          </a:xfrm>
        </p:spPr>
        <p:txBody>
          <a:bodyPr>
            <a:normAutofit/>
          </a:bodyPr>
          <a:lstStyle/>
          <a:p>
            <a:pPr marL="342900" lvl="0" indent="-342900">
              <a:lnSpc>
                <a:spcPct val="107000"/>
              </a:lnSpc>
              <a:spcBef>
                <a:spcPct val="20000"/>
              </a:spcBef>
              <a:spcAft>
                <a:spcPts val="800"/>
              </a:spcAft>
            </a:pPr>
            <a:r>
              <a:rPr lang="en-US" sz="2400" b="1" dirty="0">
                <a:solidFill>
                  <a:srgbClr val="000000"/>
                </a:solidFill>
                <a:latin typeface="Segoe UI" panose="020B0502040204020203" pitchFamily="34" charset="0"/>
                <a:ea typeface="Calibri" panose="020F0502020204030204" pitchFamily="34" charset="0"/>
                <a:cs typeface="Times New Roman" panose="02020603050405020304" pitchFamily="18" charset="0"/>
              </a:rPr>
              <a:t>Methodological individualism </a:t>
            </a:r>
            <a:r>
              <a:rPr lang="en-US" sz="2400" dirty="0">
                <a:solidFill>
                  <a:srgbClr val="000000"/>
                </a:solidFill>
                <a:latin typeface="Segoe UI" panose="020B0502040204020203" pitchFamily="34" charset="0"/>
                <a:ea typeface="Calibri" panose="020F0502020204030204" pitchFamily="34" charset="0"/>
                <a:cs typeface="Times New Roman" panose="02020603050405020304" pitchFamily="18" charset="0"/>
              </a:rPr>
              <a:t>versus</a:t>
            </a:r>
            <a:r>
              <a:rPr lang="en-US" sz="2400" b="1" dirty="0">
                <a:solidFill>
                  <a:srgbClr val="000000"/>
                </a:solidFill>
                <a:latin typeface="Segoe UI" panose="020B0502040204020203" pitchFamily="34" charset="0"/>
                <a:ea typeface="Calibri" panose="020F0502020204030204" pitchFamily="34" charset="0"/>
                <a:cs typeface="Times New Roman" panose="02020603050405020304" pitchFamily="18" charset="0"/>
              </a:rPr>
              <a:t> methodological holism (methodological institutionalism as well)-2 </a:t>
            </a:r>
            <a:endParaRPr lang="ru-RU" sz="2400" b="1" dirty="0"/>
          </a:p>
        </p:txBody>
      </p:sp>
      <p:sp>
        <p:nvSpPr>
          <p:cNvPr id="4" name="Объект 3">
            <a:extLst>
              <a:ext uri="{FF2B5EF4-FFF2-40B4-BE49-F238E27FC236}">
                <a16:creationId xmlns:a16="http://schemas.microsoft.com/office/drawing/2014/main" id="{112CDB25-1821-4B90-A567-5EB5A75FC4FA}"/>
              </a:ext>
            </a:extLst>
          </p:cNvPr>
          <p:cNvSpPr>
            <a:spLocks noGrp="1"/>
          </p:cNvSpPr>
          <p:nvPr>
            <p:ph sz="half" idx="2"/>
          </p:nvPr>
        </p:nvSpPr>
        <p:spPr>
          <a:xfrm>
            <a:off x="251520" y="1164693"/>
            <a:ext cx="7416824" cy="3394472"/>
          </a:xfrm>
        </p:spPr>
        <p:txBody>
          <a:bodyPr>
            <a:noAutofit/>
          </a:bodyPr>
          <a:lstStyle/>
          <a:p>
            <a:r>
              <a:rPr lang="en-US" sz="1800" b="1" dirty="0">
                <a:solidFill>
                  <a:srgbClr val="FF0000"/>
                </a:solidFill>
              </a:rPr>
              <a:t>HE</a:t>
            </a:r>
            <a:r>
              <a:rPr lang="en-US" sz="1800" dirty="0">
                <a:solidFill>
                  <a:srgbClr val="FF0000"/>
                </a:solidFill>
              </a:rPr>
              <a:t>:</a:t>
            </a:r>
            <a:r>
              <a:rPr lang="ru-RU" sz="1800" dirty="0">
                <a:solidFill>
                  <a:srgbClr val="FF0000"/>
                </a:solidFill>
              </a:rPr>
              <a:t> </a:t>
            </a:r>
            <a:r>
              <a:rPr lang="en-US" sz="1800" b="1" dirty="0"/>
              <a:t>Methodological holism </a:t>
            </a:r>
            <a:r>
              <a:rPr lang="en-US" sz="1800" dirty="0">
                <a:solidFill>
                  <a:prstClr val="black"/>
                </a:solidFill>
              </a:rPr>
              <a:t>(</a:t>
            </a:r>
            <a:r>
              <a:rPr lang="en-US" sz="1800" i="1" dirty="0" err="1">
                <a:solidFill>
                  <a:prstClr val="black"/>
                </a:solidFill>
              </a:rPr>
              <a:t>Gruchy</a:t>
            </a:r>
            <a:r>
              <a:rPr lang="en-US" sz="1800" dirty="0">
                <a:solidFill>
                  <a:prstClr val="black"/>
                </a:solidFill>
              </a:rPr>
              <a:t>, 1947 ; </a:t>
            </a:r>
            <a:r>
              <a:rPr lang="en-US" sz="1800" i="1" dirty="0">
                <a:solidFill>
                  <a:prstClr val="black"/>
                </a:solidFill>
              </a:rPr>
              <a:t>Rutherford</a:t>
            </a:r>
            <a:r>
              <a:rPr lang="ru-RU" sz="1800" dirty="0">
                <a:solidFill>
                  <a:prstClr val="black"/>
                </a:solidFill>
              </a:rPr>
              <a:t>,   1989) </a:t>
            </a:r>
            <a:r>
              <a:rPr lang="en-US" sz="1800" dirty="0">
                <a:solidFill>
                  <a:prstClr val="black"/>
                </a:solidFill>
              </a:rPr>
              <a:t>and </a:t>
            </a:r>
            <a:r>
              <a:rPr lang="en-US" sz="1800" b="1" dirty="0">
                <a:solidFill>
                  <a:prstClr val="black"/>
                </a:solidFill>
              </a:rPr>
              <a:t>methodological institutionalism </a:t>
            </a:r>
            <a:r>
              <a:rPr lang="en-US" sz="1800" dirty="0">
                <a:solidFill>
                  <a:prstClr val="black"/>
                </a:solidFill>
              </a:rPr>
              <a:t>(</a:t>
            </a:r>
            <a:r>
              <a:rPr lang="en-US" sz="1800" i="1" dirty="0"/>
              <a:t>Keizer, 2007; </a:t>
            </a:r>
            <a:r>
              <a:rPr lang="en-US" sz="1800" i="1" dirty="0">
                <a:solidFill>
                  <a:prstClr val="black"/>
                </a:solidFill>
              </a:rPr>
              <a:t>Kirdina, 2013</a:t>
            </a:r>
            <a:r>
              <a:rPr lang="en-US" sz="1800" dirty="0">
                <a:solidFill>
                  <a:prstClr val="black"/>
                </a:solidFill>
              </a:rPr>
              <a:t>) assume an</a:t>
            </a:r>
            <a:r>
              <a:rPr lang="en-US" sz="1800" dirty="0"/>
              <a:t> explanation of the phenomena in terms of their role in the </a:t>
            </a:r>
            <a:r>
              <a:rPr lang="en-US" sz="1800" dirty="0" err="1"/>
              <a:t>organisation</a:t>
            </a:r>
            <a:r>
              <a:rPr lang="en-US" sz="1800" dirty="0"/>
              <a:t> of </a:t>
            </a:r>
            <a:r>
              <a:rPr lang="en-US" sz="1800" b="1" dirty="0"/>
              <a:t>the entire economy as a system.</a:t>
            </a:r>
          </a:p>
          <a:p>
            <a:r>
              <a:rPr lang="en-US" sz="1800" dirty="0"/>
              <a:t>What is the focus of institutional studies from this point of view? It is to understand to what extent institutional design of economic relations allows the entire economy to develop and provide the proportions necessary for its expanded reproduction under spatial, temporal, technological, global-political and cultural conditions of the economy. </a:t>
            </a:r>
          </a:p>
          <a:p>
            <a:r>
              <a:rPr lang="en-US" sz="1800" dirty="0"/>
              <a:t>The institutional environment, therefore, is considered primarily as a tool for the self-</a:t>
            </a:r>
            <a:r>
              <a:rPr lang="en-US" sz="1800" dirty="0" err="1"/>
              <a:t>organisation</a:t>
            </a:r>
            <a:r>
              <a:rPr lang="en-US" sz="1800" dirty="0"/>
              <a:t> (made by people) of the economic system.</a:t>
            </a:r>
            <a:endParaRPr lang="ru-RU" sz="1800" dirty="0"/>
          </a:p>
        </p:txBody>
      </p:sp>
      <p:sp>
        <p:nvSpPr>
          <p:cNvPr id="5" name="Нижний колонтитул 4">
            <a:extLst>
              <a:ext uri="{FF2B5EF4-FFF2-40B4-BE49-F238E27FC236}">
                <a16:creationId xmlns:a16="http://schemas.microsoft.com/office/drawing/2014/main" id="{6D9251E2-4395-4D04-BB64-16B493B07E7E}"/>
              </a:ext>
            </a:extLst>
          </p:cNvPr>
          <p:cNvSpPr>
            <a:spLocks noGrp="1"/>
          </p:cNvSpPr>
          <p:nvPr>
            <p:ph type="ftr" sz="quarter" idx="11"/>
          </p:nvPr>
        </p:nvSpPr>
        <p:spPr>
          <a:xfrm>
            <a:off x="5004048" y="4750255"/>
            <a:ext cx="2895600" cy="273844"/>
          </a:xfrm>
        </p:spPr>
        <p:txBody>
          <a:bodyPr/>
          <a:lstStyle/>
          <a:p>
            <a:r>
              <a:rPr lang="en-US" dirty="0"/>
              <a:t>EAEPE 2019, Warsaw</a:t>
            </a:r>
            <a:endParaRPr lang="ru-RU" dirty="0"/>
          </a:p>
        </p:txBody>
      </p:sp>
      <p:sp>
        <p:nvSpPr>
          <p:cNvPr id="6" name="Номер слайда 5">
            <a:extLst>
              <a:ext uri="{FF2B5EF4-FFF2-40B4-BE49-F238E27FC236}">
                <a16:creationId xmlns:a16="http://schemas.microsoft.com/office/drawing/2014/main" id="{646ADD83-55BE-432D-8423-A68A9F8248A5}"/>
              </a:ext>
            </a:extLst>
          </p:cNvPr>
          <p:cNvSpPr>
            <a:spLocks noGrp="1"/>
          </p:cNvSpPr>
          <p:nvPr>
            <p:ph type="sldNum" sz="quarter" idx="12"/>
          </p:nvPr>
        </p:nvSpPr>
        <p:spPr>
          <a:xfrm>
            <a:off x="6553200" y="4767263"/>
            <a:ext cx="2133600" cy="273844"/>
          </a:xfrm>
        </p:spPr>
        <p:txBody>
          <a:bodyPr/>
          <a:lstStyle/>
          <a:p>
            <a:fld id="{725C68B6-61C2-468F-89AB-4B9F7531AA68}" type="slidenum">
              <a:rPr lang="ru-RU" smtClean="0"/>
              <a:pPr/>
              <a:t>8</a:t>
            </a:fld>
            <a:endParaRPr lang="ru-RU" dirty="0"/>
          </a:p>
        </p:txBody>
      </p:sp>
      <p:sp>
        <p:nvSpPr>
          <p:cNvPr id="7" name="Объект 6">
            <a:extLst>
              <a:ext uri="{FF2B5EF4-FFF2-40B4-BE49-F238E27FC236}">
                <a16:creationId xmlns:a16="http://schemas.microsoft.com/office/drawing/2014/main" id="{E361ADE9-8258-4359-9B54-EDEF698345D4}"/>
              </a:ext>
            </a:extLst>
          </p:cNvPr>
          <p:cNvSpPr>
            <a:spLocks noGrp="1"/>
          </p:cNvSpPr>
          <p:nvPr>
            <p:ph sz="half" idx="1"/>
          </p:nvPr>
        </p:nvSpPr>
        <p:spPr/>
        <p:txBody>
          <a:bodyPr/>
          <a:lstStyle/>
          <a:p>
            <a:endParaRPr lang="ru-RU"/>
          </a:p>
        </p:txBody>
      </p:sp>
      <p:pic>
        <p:nvPicPr>
          <p:cNvPr id="10" name="Рисунок 9">
            <a:extLst>
              <a:ext uri="{FF2B5EF4-FFF2-40B4-BE49-F238E27FC236}">
                <a16:creationId xmlns:a16="http://schemas.microsoft.com/office/drawing/2014/main" id="{88C5BEC1-7A9E-4C63-85C7-7B7E9B4E260A}"/>
              </a:ext>
            </a:extLst>
          </p:cNvPr>
          <p:cNvPicPr>
            <a:picLocks noChangeAspect="1"/>
          </p:cNvPicPr>
          <p:nvPr/>
        </p:nvPicPr>
        <p:blipFill>
          <a:blip r:embed="rId3"/>
          <a:stretch>
            <a:fillRect/>
          </a:stretch>
        </p:blipFill>
        <p:spPr>
          <a:xfrm>
            <a:off x="7308304" y="774823"/>
            <a:ext cx="1711077" cy="4112096"/>
          </a:xfrm>
          <a:prstGeom prst="rect">
            <a:avLst/>
          </a:prstGeom>
        </p:spPr>
      </p:pic>
    </p:spTree>
    <p:extLst>
      <p:ext uri="{BB962C8B-B14F-4D97-AF65-F5344CB8AC3E}">
        <p14:creationId xmlns:p14="http://schemas.microsoft.com/office/powerpoint/2010/main" val="300438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a:extLst>
              <a:ext uri="{FF2B5EF4-FFF2-40B4-BE49-F238E27FC236}">
                <a16:creationId xmlns:a16="http://schemas.microsoft.com/office/drawing/2014/main" id="{C25773A9-0E12-48BF-987B-404A6174544A}"/>
              </a:ext>
            </a:extLst>
          </p:cNvPr>
          <p:cNvSpPr txBox="1">
            <a:spLocks noChangeArrowheads="1"/>
          </p:cNvSpPr>
          <p:nvPr/>
        </p:nvSpPr>
        <p:spPr bwMode="auto">
          <a:xfrm>
            <a:off x="1043610" y="141685"/>
            <a:ext cx="244849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783" fontAlgn="base">
              <a:spcBef>
                <a:spcPct val="0"/>
              </a:spcBef>
              <a:spcAft>
                <a:spcPct val="0"/>
              </a:spcAft>
              <a:defRPr/>
            </a:pPr>
            <a:r>
              <a:rPr lang="en-US" altLang="ru-RU" sz="2100" b="1" i="1" dirty="0">
                <a:solidFill>
                  <a:prstClr val="black"/>
                </a:solidFill>
                <a:cs typeface="Arial" panose="020B0604020202020204" pitchFamily="34" charset="0"/>
              </a:rPr>
              <a:t>Economy from the Methodological institutionalism  point of view</a:t>
            </a:r>
            <a:endParaRPr lang="ru-RU" altLang="ru-RU" sz="2100" i="1" dirty="0">
              <a:solidFill>
                <a:prstClr val="black"/>
              </a:solidFill>
              <a:cs typeface="Arial" panose="020B0604020202020204" pitchFamily="34" charset="0"/>
            </a:endParaRPr>
          </a:p>
        </p:txBody>
      </p:sp>
      <p:sp>
        <p:nvSpPr>
          <p:cNvPr id="2051" name="TextBox 2">
            <a:extLst>
              <a:ext uri="{FF2B5EF4-FFF2-40B4-BE49-F238E27FC236}">
                <a16:creationId xmlns:a16="http://schemas.microsoft.com/office/drawing/2014/main" id="{B7C3CE39-7F11-46A8-BCB8-49EBE7CD9C7A}"/>
              </a:ext>
            </a:extLst>
          </p:cNvPr>
          <p:cNvSpPr txBox="1">
            <a:spLocks noChangeArrowheads="1"/>
          </p:cNvSpPr>
          <p:nvPr/>
        </p:nvSpPr>
        <p:spPr bwMode="auto">
          <a:xfrm>
            <a:off x="5706667" y="141685"/>
            <a:ext cx="225861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783" fontAlgn="base">
              <a:spcBef>
                <a:spcPct val="0"/>
              </a:spcBef>
              <a:spcAft>
                <a:spcPct val="0"/>
              </a:spcAft>
              <a:defRPr/>
            </a:pPr>
            <a:r>
              <a:rPr lang="en-US" altLang="ru-RU" sz="2100" b="1" i="1" dirty="0">
                <a:solidFill>
                  <a:prstClr val="black"/>
                </a:solidFill>
                <a:cs typeface="Arial" panose="020B0604020202020204" pitchFamily="34" charset="0"/>
              </a:rPr>
              <a:t>Economy from the Methodological individualism point of view </a:t>
            </a:r>
            <a:endParaRPr lang="ru-RU" altLang="ru-RU" sz="2100" i="1" dirty="0">
              <a:solidFill>
                <a:prstClr val="black"/>
              </a:solidFill>
              <a:cs typeface="Arial" panose="020B0604020202020204" pitchFamily="34" charset="0"/>
            </a:endParaRPr>
          </a:p>
        </p:txBody>
      </p:sp>
      <p:cxnSp>
        <p:nvCxnSpPr>
          <p:cNvPr id="5" name="Прямая со стрелкой 4">
            <a:extLst>
              <a:ext uri="{FF2B5EF4-FFF2-40B4-BE49-F238E27FC236}">
                <a16:creationId xmlns:a16="http://schemas.microsoft.com/office/drawing/2014/main" id="{0F94750A-74AA-4455-94C5-A783B3A9F164}"/>
              </a:ext>
            </a:extLst>
          </p:cNvPr>
          <p:cNvCxnSpPr/>
          <p:nvPr/>
        </p:nvCxnSpPr>
        <p:spPr>
          <a:xfrm flipH="1">
            <a:off x="1439466" y="735807"/>
            <a:ext cx="4591050" cy="23764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a:extLst>
              <a:ext uri="{FF2B5EF4-FFF2-40B4-BE49-F238E27FC236}">
                <a16:creationId xmlns:a16="http://schemas.microsoft.com/office/drawing/2014/main" id="{128E0F9E-D1CD-4494-B853-EB265D7A30D4}"/>
              </a:ext>
            </a:extLst>
          </p:cNvPr>
          <p:cNvCxnSpPr/>
          <p:nvPr/>
        </p:nvCxnSpPr>
        <p:spPr>
          <a:xfrm flipH="1">
            <a:off x="2033589" y="735808"/>
            <a:ext cx="3988594" cy="3726656"/>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a:extLst>
              <a:ext uri="{FF2B5EF4-FFF2-40B4-BE49-F238E27FC236}">
                <a16:creationId xmlns:a16="http://schemas.microsoft.com/office/drawing/2014/main" id="{10C184B5-855F-4966-A998-8F6F2D317496}"/>
              </a:ext>
            </a:extLst>
          </p:cNvPr>
          <p:cNvCxnSpPr/>
          <p:nvPr/>
        </p:nvCxnSpPr>
        <p:spPr>
          <a:xfrm>
            <a:off x="3168255" y="735808"/>
            <a:ext cx="2807494" cy="37266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a16="http://schemas.microsoft.com/office/drawing/2014/main" id="{0C65BA8B-7BD6-44D1-99E8-DD0F32F32AF1}"/>
              </a:ext>
            </a:extLst>
          </p:cNvPr>
          <p:cNvCxnSpPr/>
          <p:nvPr/>
        </p:nvCxnSpPr>
        <p:spPr>
          <a:xfrm>
            <a:off x="3221833" y="735807"/>
            <a:ext cx="4212431" cy="248364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056" name="TextBox 20">
            <a:extLst>
              <a:ext uri="{FF2B5EF4-FFF2-40B4-BE49-F238E27FC236}">
                <a16:creationId xmlns:a16="http://schemas.microsoft.com/office/drawing/2014/main" id="{337D836C-BEFF-4A4B-A8AA-1204759C5E5F}"/>
              </a:ext>
            </a:extLst>
          </p:cNvPr>
          <p:cNvSpPr txBox="1">
            <a:spLocks noChangeArrowheads="1"/>
          </p:cNvSpPr>
          <p:nvPr/>
        </p:nvSpPr>
        <p:spPr bwMode="auto">
          <a:xfrm>
            <a:off x="3869533" y="2518173"/>
            <a:ext cx="12721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783" fontAlgn="base">
              <a:spcBef>
                <a:spcPct val="0"/>
              </a:spcBef>
              <a:spcAft>
                <a:spcPct val="0"/>
              </a:spcAft>
              <a:defRPr/>
            </a:pPr>
            <a:r>
              <a:rPr lang="en-US" altLang="ru-RU" b="1" dirty="0">
                <a:solidFill>
                  <a:schemeClr val="bg1">
                    <a:lumMod val="50000"/>
                  </a:schemeClr>
                </a:solidFill>
                <a:cs typeface="Arial" panose="020B0604020202020204" pitchFamily="34" charset="0"/>
              </a:rPr>
              <a:t>Institutions</a:t>
            </a:r>
            <a:endParaRPr lang="ru-RU" altLang="ru-RU" dirty="0">
              <a:solidFill>
                <a:schemeClr val="bg1">
                  <a:lumMod val="50000"/>
                </a:schemeClr>
              </a:solidFill>
              <a:cs typeface="Arial" panose="020B0604020202020204" pitchFamily="34" charset="0"/>
            </a:endParaRPr>
          </a:p>
        </p:txBody>
      </p:sp>
      <p:sp>
        <p:nvSpPr>
          <p:cNvPr id="2057" name="TextBox 21">
            <a:extLst>
              <a:ext uri="{FF2B5EF4-FFF2-40B4-BE49-F238E27FC236}">
                <a16:creationId xmlns:a16="http://schemas.microsoft.com/office/drawing/2014/main" id="{658546C6-1E1C-4FD5-9C22-9FF9B60D89EB}"/>
              </a:ext>
            </a:extLst>
          </p:cNvPr>
          <p:cNvSpPr txBox="1">
            <a:spLocks noChangeArrowheads="1"/>
          </p:cNvSpPr>
          <p:nvPr/>
        </p:nvSpPr>
        <p:spPr bwMode="auto">
          <a:xfrm>
            <a:off x="3999631" y="1297481"/>
            <a:ext cx="13644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783" fontAlgn="base" hangingPunct="0">
              <a:spcBef>
                <a:spcPct val="0"/>
              </a:spcBef>
              <a:spcAft>
                <a:spcPct val="0"/>
              </a:spcAft>
              <a:defRPr/>
            </a:pPr>
            <a:r>
              <a:rPr lang="en-US" altLang="ru-RU" b="1" dirty="0">
                <a:solidFill>
                  <a:schemeClr val="bg1">
                    <a:lumMod val="50000"/>
                  </a:schemeClr>
                </a:solidFill>
                <a:cs typeface="Arial" panose="020B0604020202020204" pitchFamily="34" charset="0"/>
              </a:rPr>
              <a:t>Agents</a:t>
            </a:r>
            <a:endParaRPr lang="ru-RU" altLang="ru-RU" b="1" dirty="0">
              <a:solidFill>
                <a:schemeClr val="bg1">
                  <a:lumMod val="50000"/>
                </a:schemeClr>
              </a:solidFill>
              <a:cs typeface="Arial" panose="020B0604020202020204" pitchFamily="34" charset="0"/>
            </a:endParaRPr>
          </a:p>
        </p:txBody>
      </p:sp>
      <p:sp>
        <p:nvSpPr>
          <p:cNvPr id="25" name="Выгнутая вверх стрелка 24">
            <a:extLst>
              <a:ext uri="{FF2B5EF4-FFF2-40B4-BE49-F238E27FC236}">
                <a16:creationId xmlns:a16="http://schemas.microsoft.com/office/drawing/2014/main" id="{30AFC427-B178-442A-87EA-BCC8980E1A35}"/>
              </a:ext>
            </a:extLst>
          </p:cNvPr>
          <p:cNvSpPr/>
          <p:nvPr/>
        </p:nvSpPr>
        <p:spPr>
          <a:xfrm>
            <a:off x="3752851" y="1273970"/>
            <a:ext cx="1364456" cy="48458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a:defRPr/>
            </a:pPr>
            <a:endParaRPr lang="ru-RU" sz="1350">
              <a:solidFill>
                <a:prstClr val="black"/>
              </a:solidFill>
              <a:latin typeface="Calibri"/>
            </a:endParaRPr>
          </a:p>
        </p:txBody>
      </p:sp>
      <p:sp>
        <p:nvSpPr>
          <p:cNvPr id="27" name="Выгнутая вверх стрелка 26">
            <a:extLst>
              <a:ext uri="{FF2B5EF4-FFF2-40B4-BE49-F238E27FC236}">
                <a16:creationId xmlns:a16="http://schemas.microsoft.com/office/drawing/2014/main" id="{7B12D71D-FFB2-4FF7-80B6-21FBB60E0408}"/>
              </a:ext>
            </a:extLst>
          </p:cNvPr>
          <p:cNvSpPr/>
          <p:nvPr/>
        </p:nvSpPr>
        <p:spPr>
          <a:xfrm rot="10990522">
            <a:off x="3733800" y="2041922"/>
            <a:ext cx="1275160" cy="457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a:defRPr/>
            </a:pPr>
            <a:endParaRPr lang="ru-RU" sz="1350">
              <a:solidFill>
                <a:prstClr val="black"/>
              </a:solidFill>
              <a:latin typeface="Calibri"/>
            </a:endParaRPr>
          </a:p>
        </p:txBody>
      </p:sp>
      <p:sp>
        <p:nvSpPr>
          <p:cNvPr id="2060" name="TextBox 27">
            <a:extLst>
              <a:ext uri="{FF2B5EF4-FFF2-40B4-BE49-F238E27FC236}">
                <a16:creationId xmlns:a16="http://schemas.microsoft.com/office/drawing/2014/main" id="{91ECC313-0362-4108-A178-C01A575D59BD}"/>
              </a:ext>
            </a:extLst>
          </p:cNvPr>
          <p:cNvSpPr txBox="1">
            <a:spLocks noChangeArrowheads="1"/>
          </p:cNvSpPr>
          <p:nvPr/>
        </p:nvSpPr>
        <p:spPr bwMode="auto">
          <a:xfrm>
            <a:off x="6084094" y="4137423"/>
            <a:ext cx="12721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783" fontAlgn="base">
              <a:spcBef>
                <a:spcPct val="0"/>
              </a:spcBef>
              <a:spcAft>
                <a:spcPct val="0"/>
              </a:spcAft>
              <a:defRPr/>
            </a:pPr>
            <a:r>
              <a:rPr lang="en-US" altLang="ru-RU" b="1">
                <a:solidFill>
                  <a:prstClr val="black"/>
                </a:solidFill>
                <a:cs typeface="Arial" panose="020B0604020202020204" pitchFamily="34" charset="0"/>
              </a:rPr>
              <a:t>Institutions</a:t>
            </a:r>
            <a:endParaRPr lang="ru-RU" altLang="ru-RU">
              <a:solidFill>
                <a:prstClr val="black"/>
              </a:solidFill>
              <a:cs typeface="Arial" panose="020B0604020202020204" pitchFamily="34" charset="0"/>
            </a:endParaRPr>
          </a:p>
        </p:txBody>
      </p:sp>
      <p:sp>
        <p:nvSpPr>
          <p:cNvPr id="29" name="Выгнутая вверх стрелка 28">
            <a:extLst>
              <a:ext uri="{FF2B5EF4-FFF2-40B4-BE49-F238E27FC236}">
                <a16:creationId xmlns:a16="http://schemas.microsoft.com/office/drawing/2014/main" id="{CA4AB8A0-EA43-45C8-9C16-FABCDF823C9D}"/>
              </a:ext>
            </a:extLst>
          </p:cNvPr>
          <p:cNvSpPr/>
          <p:nvPr/>
        </p:nvSpPr>
        <p:spPr>
          <a:xfrm>
            <a:off x="5800726" y="2901555"/>
            <a:ext cx="1406129" cy="573881"/>
          </a:xfrm>
          <a:prstGeom prst="curvedDown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a:defRPr/>
            </a:pPr>
            <a:endParaRPr lang="ru-RU" sz="1350">
              <a:solidFill>
                <a:prstClr val="black"/>
              </a:solidFill>
              <a:latin typeface="Calibri"/>
            </a:endParaRPr>
          </a:p>
        </p:txBody>
      </p:sp>
      <p:sp>
        <p:nvSpPr>
          <p:cNvPr id="30" name="Выгнутая вверх стрелка 29">
            <a:extLst>
              <a:ext uri="{FF2B5EF4-FFF2-40B4-BE49-F238E27FC236}">
                <a16:creationId xmlns:a16="http://schemas.microsoft.com/office/drawing/2014/main" id="{BABCF70A-340A-461B-9DD8-40B3C59044C3}"/>
              </a:ext>
            </a:extLst>
          </p:cNvPr>
          <p:cNvSpPr/>
          <p:nvPr/>
        </p:nvSpPr>
        <p:spPr>
          <a:xfrm rot="10800000">
            <a:off x="5756672" y="3651648"/>
            <a:ext cx="1418034" cy="433388"/>
          </a:xfrm>
          <a:prstGeom prst="curved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a:defRPr/>
            </a:pPr>
            <a:endParaRPr lang="ru-RU" sz="1350">
              <a:solidFill>
                <a:prstClr val="black"/>
              </a:solidFill>
              <a:latin typeface="Calibri"/>
            </a:endParaRPr>
          </a:p>
        </p:txBody>
      </p:sp>
      <p:sp>
        <p:nvSpPr>
          <p:cNvPr id="34" name="Выгнутая вверх стрелка 33">
            <a:extLst>
              <a:ext uri="{FF2B5EF4-FFF2-40B4-BE49-F238E27FC236}">
                <a16:creationId xmlns:a16="http://schemas.microsoft.com/office/drawing/2014/main" id="{CE82F3CB-1577-42B3-B965-35C05A43C78B}"/>
              </a:ext>
            </a:extLst>
          </p:cNvPr>
          <p:cNvSpPr/>
          <p:nvPr/>
        </p:nvSpPr>
        <p:spPr>
          <a:xfrm>
            <a:off x="1457005" y="2901952"/>
            <a:ext cx="1388923" cy="551208"/>
          </a:xfrm>
          <a:prstGeom prst="curvedDownArrow">
            <a:avLst/>
          </a:prstGeom>
          <a:gradFill>
            <a:gsLst>
              <a:gs pos="0">
                <a:schemeClr val="bg1">
                  <a:lumMod val="65000"/>
                </a:schemeClr>
              </a:gs>
              <a:gs pos="50000">
                <a:schemeClr val="accent1">
                  <a:tint val="44500"/>
                  <a:satMod val="160000"/>
                </a:schemeClr>
              </a:gs>
              <a:gs pos="100000">
                <a:schemeClr val="accent1">
                  <a:tint val="23500"/>
                  <a:satMod val="160000"/>
                </a:schemeClr>
              </a:gs>
            </a:gsLst>
            <a:lin ang="5400000" scaled="0"/>
          </a:grad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a:defRPr/>
            </a:pPr>
            <a:endParaRPr lang="ru-RU" sz="1350">
              <a:solidFill>
                <a:prstClr val="black"/>
              </a:solidFill>
              <a:latin typeface="Calibri"/>
            </a:endParaRPr>
          </a:p>
        </p:txBody>
      </p:sp>
      <p:sp>
        <p:nvSpPr>
          <p:cNvPr id="35" name="Выгнутая вверх стрелка 34">
            <a:extLst>
              <a:ext uri="{FF2B5EF4-FFF2-40B4-BE49-F238E27FC236}">
                <a16:creationId xmlns:a16="http://schemas.microsoft.com/office/drawing/2014/main" id="{CB98CD96-C6B9-44A9-B1D6-AECBD0F80BA5}"/>
              </a:ext>
            </a:extLst>
          </p:cNvPr>
          <p:cNvSpPr/>
          <p:nvPr/>
        </p:nvSpPr>
        <p:spPr>
          <a:xfrm rot="10800000">
            <a:off x="1358762" y="3549866"/>
            <a:ext cx="1423629" cy="498999"/>
          </a:xfrm>
          <a:prstGeom prst="curvedDownArrow">
            <a:avLst/>
          </a:prstGeom>
          <a:gradFill>
            <a:gsLst>
              <a:gs pos="0">
                <a:schemeClr val="bg1"/>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a:defRPr/>
            </a:pPr>
            <a:endParaRPr lang="ru-RU" sz="1350">
              <a:solidFill>
                <a:prstClr val="black"/>
              </a:solidFill>
              <a:latin typeface="Calibri"/>
            </a:endParaRPr>
          </a:p>
        </p:txBody>
      </p:sp>
      <p:pic>
        <p:nvPicPr>
          <p:cNvPr id="41" name="Рисунок 40">
            <a:extLst>
              <a:ext uri="{FF2B5EF4-FFF2-40B4-BE49-F238E27FC236}">
                <a16:creationId xmlns:a16="http://schemas.microsoft.com/office/drawing/2014/main" id="{D2720720-A5A7-440D-8312-81899C419458}"/>
              </a:ext>
            </a:extLst>
          </p:cNvPr>
          <p:cNvPicPr>
            <a:picLocks noChangeAspect="1"/>
          </p:cNvPicPr>
          <p:nvPr/>
        </p:nvPicPr>
        <p:blipFill>
          <a:blip r:embed="rId2" cstate="print"/>
          <a:stretch>
            <a:fillRect/>
          </a:stretch>
        </p:blipFill>
        <p:spPr>
          <a:xfrm>
            <a:off x="4033691" y="1577763"/>
            <a:ext cx="794682" cy="662195"/>
          </a:xfrm>
          <a:prstGeom prst="rect">
            <a:avLst/>
          </a:prstGeom>
          <a:ln>
            <a:noFill/>
          </a:ln>
          <a:effectLst>
            <a:softEdge rad="112500"/>
          </a:effectLst>
        </p:spPr>
      </p:pic>
      <p:pic>
        <p:nvPicPr>
          <p:cNvPr id="45" name="Рисунок 44">
            <a:extLst>
              <a:ext uri="{FF2B5EF4-FFF2-40B4-BE49-F238E27FC236}">
                <a16:creationId xmlns:a16="http://schemas.microsoft.com/office/drawing/2014/main" id="{5B036424-0824-4E2C-BAB3-E3030D9D6C15}"/>
              </a:ext>
            </a:extLst>
          </p:cNvPr>
          <p:cNvPicPr>
            <a:picLocks noChangeAspect="1"/>
          </p:cNvPicPr>
          <p:nvPr/>
        </p:nvPicPr>
        <p:blipFill>
          <a:blip r:embed="rId3" cstate="print"/>
          <a:stretch>
            <a:fillRect/>
          </a:stretch>
        </p:blipFill>
        <p:spPr>
          <a:xfrm>
            <a:off x="6043135" y="3198871"/>
            <a:ext cx="839519" cy="656396"/>
          </a:xfrm>
          <a:prstGeom prst="rect">
            <a:avLst/>
          </a:prstGeom>
          <a:ln>
            <a:noFill/>
          </a:ln>
          <a:effectLst>
            <a:softEdge rad="112500"/>
          </a:effectLst>
        </p:spPr>
      </p:pic>
      <p:sp>
        <p:nvSpPr>
          <p:cNvPr id="2071" name="TextBox 3">
            <a:extLst>
              <a:ext uri="{FF2B5EF4-FFF2-40B4-BE49-F238E27FC236}">
                <a16:creationId xmlns:a16="http://schemas.microsoft.com/office/drawing/2014/main" id="{E620B052-6761-41D3-BF9F-8D225F020E0E}"/>
              </a:ext>
            </a:extLst>
          </p:cNvPr>
          <p:cNvSpPr txBox="1">
            <a:spLocks noChangeArrowheads="1"/>
          </p:cNvSpPr>
          <p:nvPr/>
        </p:nvSpPr>
        <p:spPr bwMode="auto">
          <a:xfrm>
            <a:off x="2784874" y="3176589"/>
            <a:ext cx="838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783" fontAlgn="base" hangingPunct="0">
              <a:spcBef>
                <a:spcPct val="0"/>
              </a:spcBef>
              <a:spcAft>
                <a:spcPct val="0"/>
              </a:spcAft>
              <a:defRPr/>
            </a:pPr>
            <a:r>
              <a:rPr lang="en-US" altLang="ru-RU" b="1" dirty="0">
                <a:solidFill>
                  <a:prstClr val="black"/>
                </a:solidFill>
                <a:cs typeface="Arial" panose="020B0604020202020204" pitchFamily="34" charset="0"/>
              </a:rPr>
              <a:t>Agents</a:t>
            </a:r>
            <a:endParaRPr lang="ru-RU" altLang="ru-RU" dirty="0">
              <a:solidFill>
                <a:prstClr val="black"/>
              </a:solidFill>
              <a:cs typeface="Arial" panose="020B0604020202020204" pitchFamily="34" charset="0"/>
            </a:endParaRPr>
          </a:p>
        </p:txBody>
      </p:sp>
      <p:sp>
        <p:nvSpPr>
          <p:cNvPr id="2072" name="TextBox 6">
            <a:extLst>
              <a:ext uri="{FF2B5EF4-FFF2-40B4-BE49-F238E27FC236}">
                <a16:creationId xmlns:a16="http://schemas.microsoft.com/office/drawing/2014/main" id="{DA74EB31-58A6-44E6-B105-772A0C5A6790}"/>
              </a:ext>
            </a:extLst>
          </p:cNvPr>
          <p:cNvSpPr txBox="1">
            <a:spLocks noChangeArrowheads="1"/>
          </p:cNvSpPr>
          <p:nvPr/>
        </p:nvSpPr>
        <p:spPr bwMode="auto">
          <a:xfrm>
            <a:off x="4879183" y="3317081"/>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783" fontAlgn="base">
              <a:spcBef>
                <a:spcPct val="0"/>
              </a:spcBef>
              <a:spcAft>
                <a:spcPct val="0"/>
              </a:spcAft>
              <a:defRPr/>
            </a:pPr>
            <a:endParaRPr lang="ru-RU" altLang="ru-RU" sz="1350">
              <a:solidFill>
                <a:prstClr val="black"/>
              </a:solidFill>
              <a:cs typeface="Arial" panose="020B0604020202020204" pitchFamily="34" charset="0"/>
            </a:endParaRPr>
          </a:p>
        </p:txBody>
      </p:sp>
      <p:sp>
        <p:nvSpPr>
          <p:cNvPr id="2073" name="TextBox 7">
            <a:extLst>
              <a:ext uri="{FF2B5EF4-FFF2-40B4-BE49-F238E27FC236}">
                <a16:creationId xmlns:a16="http://schemas.microsoft.com/office/drawing/2014/main" id="{8EC899C7-7C41-4743-ABB5-BB92EDD95D19}"/>
              </a:ext>
            </a:extLst>
          </p:cNvPr>
          <p:cNvSpPr txBox="1">
            <a:spLocks noChangeArrowheads="1"/>
          </p:cNvSpPr>
          <p:nvPr/>
        </p:nvSpPr>
        <p:spPr bwMode="auto">
          <a:xfrm>
            <a:off x="1613299" y="258961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783" fontAlgn="base">
              <a:spcBef>
                <a:spcPct val="0"/>
              </a:spcBef>
              <a:spcAft>
                <a:spcPct val="0"/>
              </a:spcAft>
              <a:defRPr/>
            </a:pPr>
            <a:endParaRPr lang="ru-RU" altLang="ru-RU" sz="1350">
              <a:solidFill>
                <a:prstClr val="black"/>
              </a:solidFill>
              <a:cs typeface="Arial" panose="020B0604020202020204" pitchFamily="34" charset="0"/>
            </a:endParaRPr>
          </a:p>
        </p:txBody>
      </p:sp>
      <p:sp>
        <p:nvSpPr>
          <p:cNvPr id="2074" name="TextBox 8">
            <a:extLst>
              <a:ext uri="{FF2B5EF4-FFF2-40B4-BE49-F238E27FC236}">
                <a16:creationId xmlns:a16="http://schemas.microsoft.com/office/drawing/2014/main" id="{39F1A9D5-A871-4025-BC06-FDD56B5EC244}"/>
              </a:ext>
            </a:extLst>
          </p:cNvPr>
          <p:cNvSpPr txBox="1">
            <a:spLocks noChangeArrowheads="1"/>
          </p:cNvSpPr>
          <p:nvPr/>
        </p:nvSpPr>
        <p:spPr bwMode="auto">
          <a:xfrm>
            <a:off x="1626395" y="4115991"/>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783" fontAlgn="base">
              <a:spcBef>
                <a:spcPct val="0"/>
              </a:spcBef>
              <a:spcAft>
                <a:spcPct val="0"/>
              </a:spcAft>
              <a:defRPr/>
            </a:pPr>
            <a:endParaRPr lang="ru-RU" altLang="ru-RU" sz="1350">
              <a:solidFill>
                <a:prstClr val="black"/>
              </a:solidFill>
              <a:cs typeface="Arial" panose="020B0604020202020204" pitchFamily="34" charset="0"/>
            </a:endParaRPr>
          </a:p>
        </p:txBody>
      </p:sp>
      <p:pic>
        <p:nvPicPr>
          <p:cNvPr id="10" name="Рисунок 9">
            <a:extLst>
              <a:ext uri="{FF2B5EF4-FFF2-40B4-BE49-F238E27FC236}">
                <a16:creationId xmlns:a16="http://schemas.microsoft.com/office/drawing/2014/main" id="{29338AF9-800B-4C13-87D8-2701085F18DF}"/>
              </a:ext>
            </a:extLst>
          </p:cNvPr>
          <p:cNvPicPr>
            <a:picLocks noChangeAspect="1"/>
          </p:cNvPicPr>
          <p:nvPr/>
        </p:nvPicPr>
        <p:blipFill>
          <a:blip r:embed="rId4" cstate="print">
            <a:biLevel thresh="75000"/>
          </a:blip>
          <a:stretch>
            <a:fillRect/>
          </a:stretch>
        </p:blipFill>
        <p:spPr>
          <a:xfrm>
            <a:off x="1696097" y="3177556"/>
            <a:ext cx="795528" cy="662940"/>
          </a:xfrm>
          <a:prstGeom prst="rect">
            <a:avLst/>
          </a:prstGeom>
          <a:ln>
            <a:noFill/>
          </a:ln>
          <a:effectLst>
            <a:softEdge rad="112500"/>
          </a:effectLst>
        </p:spPr>
      </p:pic>
      <p:sp>
        <p:nvSpPr>
          <p:cNvPr id="2" name="Номер слайда 1">
            <a:extLst>
              <a:ext uri="{FF2B5EF4-FFF2-40B4-BE49-F238E27FC236}">
                <a16:creationId xmlns:a16="http://schemas.microsoft.com/office/drawing/2014/main" id="{9D4E93E9-BFFE-4507-B28B-A0A3088786B4}"/>
              </a:ext>
            </a:extLst>
          </p:cNvPr>
          <p:cNvSpPr>
            <a:spLocks noGrp="1"/>
          </p:cNvSpPr>
          <p:nvPr>
            <p:ph type="sldNum" sz="quarter" idx="12"/>
          </p:nvPr>
        </p:nvSpPr>
        <p:spPr/>
        <p:txBody>
          <a:bodyPr/>
          <a:lstStyle/>
          <a:p>
            <a:fld id="{EE9C5103-F528-459D-8470-C0F3655BB9C0}" type="slidenum">
              <a:rPr lang="ru-RU" altLang="ru-RU" smtClean="0"/>
              <a:pPr/>
              <a:t>9</a:t>
            </a:fld>
            <a:endParaRPr lang="ru-RU" altLang="ru-RU"/>
          </a:p>
        </p:txBody>
      </p:sp>
      <p:sp>
        <p:nvSpPr>
          <p:cNvPr id="3" name="Нижний колонтитул 2">
            <a:extLst>
              <a:ext uri="{FF2B5EF4-FFF2-40B4-BE49-F238E27FC236}">
                <a16:creationId xmlns:a16="http://schemas.microsoft.com/office/drawing/2014/main" id="{F3CA1724-3E0D-4114-89A8-0A0839412EAD}"/>
              </a:ext>
            </a:extLst>
          </p:cNvPr>
          <p:cNvSpPr>
            <a:spLocks noGrp="1"/>
          </p:cNvSpPr>
          <p:nvPr>
            <p:ph type="ftr" sz="quarter" idx="11"/>
          </p:nvPr>
        </p:nvSpPr>
        <p:spPr>
          <a:xfrm>
            <a:off x="5117307" y="4742378"/>
            <a:ext cx="2895600" cy="273844"/>
          </a:xfrm>
        </p:spPr>
        <p:txBody>
          <a:bodyPr/>
          <a:lstStyle/>
          <a:p>
            <a:r>
              <a:rPr lang="en-US" dirty="0"/>
              <a:t>EAEPE 2019, Warsaw</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997</TotalTime>
  <Words>2550</Words>
  <Application>Microsoft Office PowerPoint</Application>
  <PresentationFormat>Экран (16:9)</PresentationFormat>
  <Paragraphs>229</Paragraphs>
  <Slides>32</Slides>
  <Notes>10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32</vt:i4>
      </vt:variant>
    </vt:vector>
  </HeadingPairs>
  <TitlesOfParts>
    <vt:vector size="37" baseType="lpstr">
      <vt:lpstr>Arial</vt:lpstr>
      <vt:lpstr>Calibri</vt:lpstr>
      <vt:lpstr>Segoe UI</vt:lpstr>
      <vt:lpstr>Tahoma</vt:lpstr>
      <vt:lpstr>Тема Office</vt:lpstr>
      <vt:lpstr>  </vt:lpstr>
      <vt:lpstr>Motivation</vt:lpstr>
      <vt:lpstr>Outline </vt:lpstr>
      <vt:lpstr> </vt:lpstr>
      <vt:lpstr> Homo economicus versus embeddedness  </vt:lpstr>
      <vt:lpstr> Linear approach versus complexity (diminishing returns  versus increasing returns)</vt:lpstr>
      <vt:lpstr>Methodological individualism versus methodological holism (methodological institutionalism as well)-1 </vt:lpstr>
      <vt:lpstr>Methodological individualism versus methodological holism (methodological institutionalism as well)-2 </vt:lpstr>
      <vt:lpstr>Презентация PowerPoint</vt:lpstr>
      <vt:lpstr> Microfoundations versus the micro-meso-macro framework</vt:lpstr>
      <vt:lpstr> Market versus not only market </vt:lpstr>
      <vt:lpstr>HE versus NOE</vt:lpstr>
      <vt:lpstr>Formalisation trap</vt:lpstr>
      <vt:lpstr>Презентация PowerPoint</vt:lpstr>
      <vt:lpstr>Market and inequality versus broad perspective and justice</vt:lpstr>
      <vt:lpstr>Презентация PowerPoint</vt:lpstr>
      <vt:lpstr>What challenges NOE domination?-1</vt:lpstr>
      <vt:lpstr>What challenges NOE domination?-2</vt:lpstr>
      <vt:lpstr>Презентация PowerPoint</vt:lpstr>
      <vt:lpstr>GDP of Non-Western X and Western Y countries, 1820-2016, % Maddison Project Database, 2018, in international Geary-Khamis 1990 dollars, (Test No. 1, n=21). </vt:lpstr>
      <vt:lpstr>X and Y matrices</vt:lpstr>
      <vt:lpstr>Complementarity of X and Y institutions:                                  the main institutions of each matrix dominate while                                      the institutions of the other matrix are complementary</vt:lpstr>
      <vt:lpstr>Test № 1</vt:lpstr>
      <vt:lpstr>GDP of Non-Western X and Western Y countries, 1820-2016, % Maddison Project Database, 2018, in international Geary-Khamis 1990 dollars, (Test No. 1, n=21). </vt:lpstr>
      <vt:lpstr>Test № 2</vt:lpstr>
      <vt:lpstr>GDP of Non-Western X countries and Western Y countries, 1990-2017, as a share of the total world GDP,  the World Bank database (Test No 2, n=63). </vt:lpstr>
      <vt:lpstr>Results</vt:lpstr>
      <vt:lpstr>Презентация PowerPoint</vt:lpstr>
      <vt:lpstr>Summary</vt:lpstr>
      <vt:lpstr>Conclusion-1</vt:lpstr>
      <vt:lpstr>Conclusion-2</vt:lpstr>
      <vt:lpstr>Thank you for your attention!  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Светлана</dc:creator>
  <cp:lastModifiedBy>Svetlana Kirdina</cp:lastModifiedBy>
  <cp:revision>72</cp:revision>
  <dcterms:created xsi:type="dcterms:W3CDTF">2019-01-06T02:16:24Z</dcterms:created>
  <dcterms:modified xsi:type="dcterms:W3CDTF">2019-09-12T13:41:25Z</dcterms:modified>
</cp:coreProperties>
</file>