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8" r:id="rId1"/>
  </p:sldMasterIdLst>
  <p:notesMasterIdLst>
    <p:notesMasterId r:id="rId22"/>
  </p:notesMasterIdLst>
  <p:handoutMasterIdLst>
    <p:handoutMasterId r:id="rId23"/>
  </p:handoutMasterIdLst>
  <p:sldIdLst>
    <p:sldId id="259" r:id="rId2"/>
    <p:sldId id="260" r:id="rId3"/>
    <p:sldId id="335" r:id="rId4"/>
    <p:sldId id="336" r:id="rId5"/>
    <p:sldId id="337" r:id="rId6"/>
    <p:sldId id="338" r:id="rId7"/>
    <p:sldId id="339" r:id="rId8"/>
    <p:sldId id="340" r:id="rId9"/>
    <p:sldId id="304" r:id="rId10"/>
    <p:sldId id="341" r:id="rId11"/>
    <p:sldId id="306" r:id="rId12"/>
    <p:sldId id="307" r:id="rId13"/>
    <p:sldId id="319" r:id="rId14"/>
    <p:sldId id="309" r:id="rId15"/>
    <p:sldId id="320" r:id="rId16"/>
    <p:sldId id="333" r:id="rId17"/>
    <p:sldId id="331" r:id="rId18"/>
    <p:sldId id="342" r:id="rId19"/>
    <p:sldId id="334" r:id="rId20"/>
    <p:sldId id="290" r:id="rId2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CCCCFF"/>
    <a:srgbClr val="CC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0031" autoAdjust="0"/>
  </p:normalViewPr>
  <p:slideViewPr>
    <p:cSldViewPr>
      <p:cViewPr>
        <p:scale>
          <a:sx n="70" d="100"/>
          <a:sy n="70" d="100"/>
        </p:scale>
        <p:origin x="-1152" y="121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I:\&#1043;&#1088;&#1072;&#1092;&#1080;&#1082;%20X%20Y%20%20&#1074;%20&#1084;&#1080;&#1088;&#1086;&#1074;&#1086;&#1084;%20&#1042;&#1042;&#1055;.xls"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style val="6"/>
  <c:clrMapOvr bg1="lt1" tx1="dk1" bg2="lt2" tx2="dk2" accent1="accent1" accent2="accent2" accent3="accent3" accent4="accent4" accent5="accent5" accent6="accent6" hlink="hlink" folHlink="folHlink"/>
  <c:chart>
    <c:plotArea>
      <c:layout>
        <c:manualLayout>
          <c:layoutTarget val="inner"/>
          <c:xMode val="edge"/>
          <c:yMode val="edge"/>
          <c:x val="0.105150214117972"/>
          <c:y val="0.13230580220025687"/>
          <c:w val="0.73159921821826512"/>
          <c:h val="0.74510084265782961"/>
        </c:manualLayout>
      </c:layout>
      <c:lineChart>
        <c:grouping val="standard"/>
        <c:ser>
          <c:idx val="0"/>
          <c:order val="0"/>
          <c:tx>
            <c:v>X-GDP</c:v>
          </c:tx>
          <c:marker>
            <c:symbol val="none"/>
          </c:marker>
          <c:cat>
            <c:numRef>
              <c:f>Лист1!$AL$8:$AL$196</c:f>
              <c:numCache>
                <c:formatCode>General</c:formatCode>
                <c:ptCount val="189"/>
                <c:pt idx="0">
                  <c:v>1820</c:v>
                </c:pt>
                <c:pt idx="30">
                  <c:v>1850</c:v>
                </c:pt>
                <c:pt idx="50">
                  <c:v>1870</c:v>
                </c:pt>
                <c:pt idx="90">
                  <c:v>1910</c:v>
                </c:pt>
                <c:pt idx="110">
                  <c:v>1930</c:v>
                </c:pt>
                <c:pt idx="130">
                  <c:v>1950</c:v>
                </c:pt>
                <c:pt idx="150">
                  <c:v>1970</c:v>
                </c:pt>
                <c:pt idx="170">
                  <c:v>1990</c:v>
                </c:pt>
                <c:pt idx="188">
                  <c:v>2008</c:v>
                </c:pt>
              </c:numCache>
            </c:numRef>
          </c:cat>
          <c:val>
            <c:numRef>
              <c:f>Лист1!$AJ$8:$AJ$199</c:f>
              <c:numCache>
                <c:formatCode>0.00</c:formatCode>
                <c:ptCount val="192"/>
                <c:pt idx="0">
                  <c:v>0.57872380432178205</c:v>
                </c:pt>
                <c:pt idx="1">
                  <c:v>0.57298008462047623</c:v>
                </c:pt>
                <c:pt idx="2">
                  <c:v>0.56737100891548164</c:v>
                </c:pt>
                <c:pt idx="3">
                  <c:v>0.56189189757963909</c:v>
                </c:pt>
                <c:pt idx="4">
                  <c:v>0.55653828535960159</c:v>
                </c:pt>
                <c:pt idx="5">
                  <c:v>0.551305909239308</c:v>
                </c:pt>
                <c:pt idx="6">
                  <c:v>0.54619069711861823</c:v>
                </c:pt>
                <c:pt idx="7">
                  <c:v>0.54118875724413162</c:v>
                </c:pt>
                <c:pt idx="8">
                  <c:v>0.53629636833446159</c:v>
                </c:pt>
                <c:pt idx="9">
                  <c:v>0.53150997034725556</c:v>
                </c:pt>
                <c:pt idx="10">
                  <c:v>0.526826155839896</c:v>
                </c:pt>
                <c:pt idx="11">
                  <c:v>0.52224166187978305</c:v>
                </c:pt>
                <c:pt idx="12">
                  <c:v>0.51775336246385661</c:v>
                </c:pt>
                <c:pt idx="13">
                  <c:v>0.51335826141032259</c:v>
                </c:pt>
                <c:pt idx="14">
                  <c:v>0.5090534856886515</c:v>
                </c:pt>
                <c:pt idx="15">
                  <c:v>0.50483627915661156</c:v>
                </c:pt>
                <c:pt idx="16">
                  <c:v>0.50070399667566701</c:v>
                </c:pt>
                <c:pt idx="17">
                  <c:v>0.49665409857834408</c:v>
                </c:pt>
                <c:pt idx="18">
                  <c:v>0.49268414546323502</c:v>
                </c:pt>
                <c:pt idx="19">
                  <c:v>0.48879179329522532</c:v>
                </c:pt>
                <c:pt idx="20">
                  <c:v>0.48497478879027689</c:v>
                </c:pt>
                <c:pt idx="21">
                  <c:v>0.48123096506564689</c:v>
                </c:pt>
                <c:pt idx="22">
                  <c:v>0.47755823753794691</c:v>
                </c:pt>
                <c:pt idx="23">
                  <c:v>0.47395460005267054</c:v>
                </c:pt>
                <c:pt idx="24">
                  <c:v>0.47041812123011362</c:v>
                </c:pt>
                <c:pt idx="25">
                  <c:v>0.46694694101372602</c:v>
                </c:pt>
                <c:pt idx="26">
                  <c:v>0.46353926740789508</c:v>
                </c:pt>
                <c:pt idx="27">
                  <c:v>0.46019337339315408</c:v>
                </c:pt>
                <c:pt idx="28">
                  <c:v>0.45690759400767544</c:v>
                </c:pt>
                <c:pt idx="29">
                  <c:v>0.45368032358465354</c:v>
                </c:pt>
                <c:pt idx="30">
                  <c:v>0.45051001313597938</c:v>
                </c:pt>
                <c:pt idx="31">
                  <c:v>0.44739516787323852</c:v>
                </c:pt>
                <c:pt idx="32">
                  <c:v>0.44433434485766221</c:v>
                </c:pt>
                <c:pt idx="33">
                  <c:v>0.44132615077133375</c:v>
                </c:pt>
                <c:pt idx="34">
                  <c:v>0.43836923980238485</c:v>
                </c:pt>
                <c:pt idx="35">
                  <c:v>0.43546231163739091</c:v>
                </c:pt>
                <c:pt idx="36">
                  <c:v>0.43260410955478085</c:v>
                </c:pt>
                <c:pt idx="37">
                  <c:v>0.42979341861328579</c:v>
                </c:pt>
                <c:pt idx="38">
                  <c:v>0.42702906393000223</c:v>
                </c:pt>
                <c:pt idx="39">
                  <c:v>0.42430990904288923</c:v>
                </c:pt>
                <c:pt idx="40">
                  <c:v>0.42163485435298531</c:v>
                </c:pt>
                <c:pt idx="41">
                  <c:v>0.41900283564178631</c:v>
                </c:pt>
                <c:pt idx="42">
                  <c:v>0.41641282265959062</c:v>
                </c:pt>
                <c:pt idx="43">
                  <c:v>0.41386381778092091</c:v>
                </c:pt>
                <c:pt idx="44">
                  <c:v>0.41135485472331401</c:v>
                </c:pt>
                <c:pt idx="45">
                  <c:v>0.40888499732601136</c:v>
                </c:pt>
                <c:pt idx="46">
                  <c:v>0.40645333838528502</c:v>
                </c:pt>
                <c:pt idx="47">
                  <c:v>0.40405899854346738</c:v>
                </c:pt>
                <c:pt idx="48">
                  <c:v>0.40170112522864332</c:v>
                </c:pt>
                <c:pt idx="49">
                  <c:v>0.39937889164249935</c:v>
                </c:pt>
                <c:pt idx="50">
                  <c:v>0.39709155840631039</c:v>
                </c:pt>
                <c:pt idx="51">
                  <c:v>0.39193451311484634</c:v>
                </c:pt>
                <c:pt idx="52">
                  <c:v>0.38703143905446891</c:v>
                </c:pt>
                <c:pt idx="53">
                  <c:v>0.38236402594634489</c:v>
                </c:pt>
                <c:pt idx="54">
                  <c:v>0.37791568233249523</c:v>
                </c:pt>
                <c:pt idx="55">
                  <c:v>0.37367133851419299</c:v>
                </c:pt>
                <c:pt idx="56">
                  <c:v>0.36961727599421923</c:v>
                </c:pt>
                <c:pt idx="57">
                  <c:v>0.36574097935531391</c:v>
                </c:pt>
                <c:pt idx="58">
                  <c:v>0.36203100720556408</c:v>
                </c:pt>
                <c:pt idx="59">
                  <c:v>0.35847687938726991</c:v>
                </c:pt>
                <c:pt idx="60">
                  <c:v>0.35506897810740723</c:v>
                </c:pt>
                <c:pt idx="61">
                  <c:v>0.35179846102546991</c:v>
                </c:pt>
                <c:pt idx="62">
                  <c:v>0.34865718464474621</c:v>
                </c:pt>
                <c:pt idx="63">
                  <c:v>0.34563763660966146</c:v>
                </c:pt>
                <c:pt idx="64">
                  <c:v>0.3427328757242199</c:v>
                </c:pt>
                <c:pt idx="65">
                  <c:v>0.33993647868336491</c:v>
                </c:pt>
                <c:pt idx="66">
                  <c:v>0.3372424926568619</c:v>
                </c:pt>
                <c:pt idx="67">
                  <c:v>0.33464539298895962</c:v>
                </c:pt>
                <c:pt idx="68">
                  <c:v>0.33214004538131431</c:v>
                </c:pt>
                <c:pt idx="69">
                  <c:v>0.32972167201442654</c:v>
                </c:pt>
                <c:pt idx="70">
                  <c:v>0.32738582113718023</c:v>
                </c:pt>
                <c:pt idx="71">
                  <c:v>0.32512833971729166</c:v>
                </c:pt>
                <c:pt idx="72">
                  <c:v>0.32294534879911602</c:v>
                </c:pt>
                <c:pt idx="73">
                  <c:v>0.32083322126123531</c:v>
                </c:pt>
                <c:pt idx="74">
                  <c:v>0.31878856170550923</c:v>
                </c:pt>
                <c:pt idx="75">
                  <c:v>0.31680818824305723</c:v>
                </c:pt>
                <c:pt idx="76">
                  <c:v>0.3148891159716693</c:v>
                </c:pt>
                <c:pt idx="77">
                  <c:v>0.31302854196414243</c:v>
                </c:pt>
                <c:pt idx="78">
                  <c:v>0.3112238316088029</c:v>
                </c:pt>
                <c:pt idx="79">
                  <c:v>0.30947250616221023</c:v>
                </c:pt>
                <c:pt idx="80">
                  <c:v>0.30777223771014461</c:v>
                </c:pt>
                <c:pt idx="81">
                  <c:v>0.30503183951780438</c:v>
                </c:pt>
                <c:pt idx="82">
                  <c:v>0.30244508754188831</c:v>
                </c:pt>
                <c:pt idx="83">
                  <c:v>0.29999941239719102</c:v>
                </c:pt>
                <c:pt idx="84">
                  <c:v>0.29768357932798323</c:v>
                </c:pt>
                <c:pt idx="85">
                  <c:v>0.29548751564832132</c:v>
                </c:pt>
                <c:pt idx="86">
                  <c:v>0.29340216428067523</c:v>
                </c:pt>
                <c:pt idx="87">
                  <c:v>0.29141935890093901</c:v>
                </c:pt>
                <c:pt idx="88">
                  <c:v>0.28953171706055608</c:v>
                </c:pt>
                <c:pt idx="89">
                  <c:v>0.28773254833654799</c:v>
                </c:pt>
                <c:pt idx="90">
                  <c:v>0.28601577510079562</c:v>
                </c:pt>
                <c:pt idx="91">
                  <c:v>0.28437586393106623</c:v>
                </c:pt>
                <c:pt idx="92">
                  <c:v>0.2828077660327829</c:v>
                </c:pt>
                <c:pt idx="93">
                  <c:v>0.28130686202073868</c:v>
                </c:pt>
                <c:pt idx="94">
                  <c:v>0.27810446323927529</c:v>
                </c:pt>
                <c:pt idx="95">
                  <c:v>0.27504860386815932</c:v>
                </c:pt>
                <c:pt idx="96">
                  <c:v>0.27212945058686899</c:v>
                </c:pt>
                <c:pt idx="97">
                  <c:v>0.26933803062762501</c:v>
                </c:pt>
                <c:pt idx="98">
                  <c:v>0.26666613965294161</c:v>
                </c:pt>
                <c:pt idx="99">
                  <c:v>0.26410626121917991</c:v>
                </c:pt>
                <c:pt idx="100">
                  <c:v>0.26165149616104799</c:v>
                </c:pt>
                <c:pt idx="101">
                  <c:v>0.25929550049991379</c:v>
                </c:pt>
                <c:pt idx="102">
                  <c:v>0.257032430699208</c:v>
                </c:pt>
                <c:pt idx="103">
                  <c:v>0.25485689527232991</c:v>
                </c:pt>
                <c:pt idx="104">
                  <c:v>0.25276391189934388</c:v>
                </c:pt>
                <c:pt idx="105">
                  <c:v>0.25074886933450191</c:v>
                </c:pt>
                <c:pt idx="106">
                  <c:v>0.24880749349153147</c:v>
                </c:pt>
                <c:pt idx="107">
                  <c:v>0.24693581718179444</c:v>
                </c:pt>
                <c:pt idx="108">
                  <c:v>0.24513015305432878</c:v>
                </c:pt>
                <c:pt idx="109">
                  <c:v>0.24338704925275201</c:v>
                </c:pt>
                <c:pt idx="110">
                  <c:v>0.24120710335110301</c:v>
                </c:pt>
                <c:pt idx="111">
                  <c:v>0.23878123274585941</c:v>
                </c:pt>
                <c:pt idx="112">
                  <c:v>0.23989309454310787</c:v>
                </c:pt>
                <c:pt idx="113">
                  <c:v>0.24248673322054101</c:v>
                </c:pt>
                <c:pt idx="114">
                  <c:v>0.240222574512652</c:v>
                </c:pt>
                <c:pt idx="115">
                  <c:v>0.25272853911787391</c:v>
                </c:pt>
                <c:pt idx="116">
                  <c:v>0.26505487007395462</c:v>
                </c:pt>
                <c:pt idx="117">
                  <c:v>0.26897445973515832</c:v>
                </c:pt>
                <c:pt idx="118">
                  <c:v>0.26802486421896454</c:v>
                </c:pt>
                <c:pt idx="119">
                  <c:v>0.26511956601599201</c:v>
                </c:pt>
                <c:pt idx="120">
                  <c:v>0.26229883129331999</c:v>
                </c:pt>
                <c:pt idx="121">
                  <c:v>0.25855188115706562</c:v>
                </c:pt>
                <c:pt idx="122">
                  <c:v>0.25493866773842044</c:v>
                </c:pt>
                <c:pt idx="123">
                  <c:v>0.25145215654832909</c:v>
                </c:pt>
                <c:pt idx="124">
                  <c:v>0.248085797944637</c:v>
                </c:pt>
                <c:pt idx="125">
                  <c:v>0.24483348606751401</c:v>
                </c:pt>
                <c:pt idx="126">
                  <c:v>0.241689521879004</c:v>
                </c:pt>
                <c:pt idx="127">
                  <c:v>0.23864857983594301</c:v>
                </c:pt>
                <c:pt idx="128">
                  <c:v>0.23570567778626278</c:v>
                </c:pt>
                <c:pt idx="129">
                  <c:v>0.232856149730747</c:v>
                </c:pt>
                <c:pt idx="130">
                  <c:v>0.23009561845732801</c:v>
                </c:pt>
                <c:pt idx="131">
                  <c:v>0.22801835701547657</c:v>
                </c:pt>
                <c:pt idx="132">
                  <c:v>0.23463286906476397</c:v>
                </c:pt>
                <c:pt idx="133">
                  <c:v>0.23515895951190621</c:v>
                </c:pt>
                <c:pt idx="134">
                  <c:v>0.23791554602744244</c:v>
                </c:pt>
                <c:pt idx="135">
                  <c:v>0.23896815291849718</c:v>
                </c:pt>
                <c:pt idx="136">
                  <c:v>0.24639892718135581</c:v>
                </c:pt>
                <c:pt idx="137">
                  <c:v>0.24591226309529576</c:v>
                </c:pt>
                <c:pt idx="138">
                  <c:v>0.25780660369181191</c:v>
                </c:pt>
                <c:pt idx="139">
                  <c:v>0.25195015507426338</c:v>
                </c:pt>
                <c:pt idx="140">
                  <c:v>0.25549275859191856</c:v>
                </c:pt>
                <c:pt idx="141">
                  <c:v>0.25142879543248114</c:v>
                </c:pt>
                <c:pt idx="142">
                  <c:v>0.24903185723241344</c:v>
                </c:pt>
                <c:pt idx="143">
                  <c:v>0.24635729796670341</c:v>
                </c:pt>
                <c:pt idx="144">
                  <c:v>0.25468968850487644</c:v>
                </c:pt>
                <c:pt idx="145">
                  <c:v>0.25407285411895308</c:v>
                </c:pt>
                <c:pt idx="146">
                  <c:v>0.25657595585346132</c:v>
                </c:pt>
                <c:pt idx="147">
                  <c:v>0.25976266978834744</c:v>
                </c:pt>
                <c:pt idx="148">
                  <c:v>0.26081730096829708</c:v>
                </c:pt>
                <c:pt idx="149">
                  <c:v>0.26344679952917338</c:v>
                </c:pt>
                <c:pt idx="150">
                  <c:v>0.27345905272191079</c:v>
                </c:pt>
                <c:pt idx="151">
                  <c:v>0.27302389431290991</c:v>
                </c:pt>
                <c:pt idx="152">
                  <c:v>0.27060641333167862</c:v>
                </c:pt>
                <c:pt idx="153">
                  <c:v>0.27423349271209174</c:v>
                </c:pt>
                <c:pt idx="154">
                  <c:v>0.27276563068557474</c:v>
                </c:pt>
                <c:pt idx="155">
                  <c:v>0.27803989997751538</c:v>
                </c:pt>
                <c:pt idx="156">
                  <c:v>0.27475513150049979</c:v>
                </c:pt>
                <c:pt idx="157">
                  <c:v>0.27570410757206532</c:v>
                </c:pt>
                <c:pt idx="158">
                  <c:v>0.27804698023596591</c:v>
                </c:pt>
                <c:pt idx="159">
                  <c:v>0.27614256974694662</c:v>
                </c:pt>
                <c:pt idx="160">
                  <c:v>0.27933447415874291</c:v>
                </c:pt>
                <c:pt idx="161">
                  <c:v>0.28072770306274314</c:v>
                </c:pt>
                <c:pt idx="162">
                  <c:v>0.28736163546793331</c:v>
                </c:pt>
                <c:pt idx="163">
                  <c:v>0.29029760004656679</c:v>
                </c:pt>
                <c:pt idx="164">
                  <c:v>0.29166257981046523</c:v>
                </c:pt>
                <c:pt idx="165">
                  <c:v>0.29609254814267932</c:v>
                </c:pt>
                <c:pt idx="166">
                  <c:v>0.29968958517822114</c:v>
                </c:pt>
                <c:pt idx="167">
                  <c:v>0.30260528550618793</c:v>
                </c:pt>
                <c:pt idx="168">
                  <c:v>0.30524761239574238</c:v>
                </c:pt>
                <c:pt idx="169">
                  <c:v>0.30547386186462933</c:v>
                </c:pt>
                <c:pt idx="170">
                  <c:v>0.30496201624127744</c:v>
                </c:pt>
                <c:pt idx="171">
                  <c:v>0.30510239114261622</c:v>
                </c:pt>
                <c:pt idx="172">
                  <c:v>0.29977514984063802</c:v>
                </c:pt>
                <c:pt idx="173">
                  <c:v>0.3000536193029919</c:v>
                </c:pt>
                <c:pt idx="174">
                  <c:v>0.29795543384686962</c:v>
                </c:pt>
                <c:pt idx="175">
                  <c:v>0.30436680621856954</c:v>
                </c:pt>
                <c:pt idx="176">
                  <c:v>0.30251889661454923</c:v>
                </c:pt>
                <c:pt idx="177">
                  <c:v>0.3020164555842999</c:v>
                </c:pt>
                <c:pt idx="178">
                  <c:v>0.29738319243955991</c:v>
                </c:pt>
                <c:pt idx="179">
                  <c:v>0.29881833247296391</c:v>
                </c:pt>
                <c:pt idx="180">
                  <c:v>0.3028198618573873</c:v>
                </c:pt>
                <c:pt idx="181">
                  <c:v>0.31212310078171601</c:v>
                </c:pt>
                <c:pt idx="182">
                  <c:v>0.32144466066335114</c:v>
                </c:pt>
                <c:pt idx="183">
                  <c:v>0.33575412326549015</c:v>
                </c:pt>
                <c:pt idx="184">
                  <c:v>0.34074689136358233</c:v>
                </c:pt>
                <c:pt idx="185">
                  <c:v>0.34752934507746697</c:v>
                </c:pt>
                <c:pt idx="186">
                  <c:v>0.35504287062329032</c:v>
                </c:pt>
                <c:pt idx="187">
                  <c:v>0.35910064429644845</c:v>
                </c:pt>
                <c:pt idx="188">
                  <c:v>0.36749572109746154</c:v>
                </c:pt>
              </c:numCache>
            </c:numRef>
          </c:val>
        </c:ser>
        <c:ser>
          <c:idx val="1"/>
          <c:order val="1"/>
          <c:tx>
            <c:v>Y-GDP</c:v>
          </c:tx>
          <c:marker>
            <c:symbol val="none"/>
          </c:marker>
          <c:cat>
            <c:numRef>
              <c:f>Лист1!$AL$8:$AL$196</c:f>
              <c:numCache>
                <c:formatCode>General</c:formatCode>
                <c:ptCount val="189"/>
                <c:pt idx="0">
                  <c:v>1820</c:v>
                </c:pt>
                <c:pt idx="30">
                  <c:v>1850</c:v>
                </c:pt>
                <c:pt idx="50">
                  <c:v>1870</c:v>
                </c:pt>
                <c:pt idx="90">
                  <c:v>1910</c:v>
                </c:pt>
                <c:pt idx="110">
                  <c:v>1930</c:v>
                </c:pt>
                <c:pt idx="130">
                  <c:v>1950</c:v>
                </c:pt>
                <c:pt idx="150">
                  <c:v>1970</c:v>
                </c:pt>
                <c:pt idx="170">
                  <c:v>1990</c:v>
                </c:pt>
                <c:pt idx="188">
                  <c:v>2008</c:v>
                </c:pt>
              </c:numCache>
            </c:numRef>
          </c:cat>
          <c:val>
            <c:numRef>
              <c:f>Лист1!$AK$8:$AK$199</c:f>
              <c:numCache>
                <c:formatCode>0.00</c:formatCode>
                <c:ptCount val="192"/>
                <c:pt idx="0">
                  <c:v>0.22336928325204217</c:v>
                </c:pt>
                <c:pt idx="1">
                  <c:v>0.2268692197877587</c:v>
                </c:pt>
                <c:pt idx="2">
                  <c:v>0.23028711098238724</c:v>
                </c:pt>
                <c:pt idx="3">
                  <c:v>0.23362580836750488</c:v>
                </c:pt>
                <c:pt idx="4">
                  <c:v>0.23688803284595444</c:v>
                </c:pt>
                <c:pt idx="5">
                  <c:v>0.24007638208728033</c:v>
                </c:pt>
                <c:pt idx="6">
                  <c:v>0.24319333742635901</c:v>
                </c:pt>
                <c:pt idx="7">
                  <c:v>0.246241270303757</c:v>
                </c:pt>
                <c:pt idx="8">
                  <c:v>0.24922244828289933</c:v>
                </c:pt>
                <c:pt idx="9">
                  <c:v>0.25213904067616472</c:v>
                </c:pt>
                <c:pt idx="10">
                  <c:v>0.25499312380928302</c:v>
                </c:pt>
                <c:pt idx="11">
                  <c:v>0.25778668595075555</c:v>
                </c:pt>
                <c:pt idx="12">
                  <c:v>0.26052163193105132</c:v>
                </c:pt>
                <c:pt idx="13">
                  <c:v>0.26319978747404132</c:v>
                </c:pt>
                <c:pt idx="14">
                  <c:v>0.26582290326134789</c:v>
                </c:pt>
                <c:pt idx="15">
                  <c:v>0.26839265874868201</c:v>
                </c:pt>
                <c:pt idx="16">
                  <c:v>0.27091066575165329</c:v>
                </c:pt>
                <c:pt idx="17">
                  <c:v>0.27337847181703823</c:v>
                </c:pt>
                <c:pt idx="18">
                  <c:v>0.27579756339448591</c:v>
                </c:pt>
                <c:pt idx="19">
                  <c:v>0.27816936882217602</c:v>
                </c:pt>
                <c:pt idx="20">
                  <c:v>0.28049526113910944</c:v>
                </c:pt>
                <c:pt idx="21">
                  <c:v>0.28277656073563162</c:v>
                </c:pt>
                <c:pt idx="22">
                  <c:v>0.28501453785297154</c:v>
                </c:pt>
                <c:pt idx="23">
                  <c:v>0.28721041494170202</c:v>
                </c:pt>
                <c:pt idx="24">
                  <c:v>0.28936536888836661</c:v>
                </c:pt>
                <c:pt idx="25">
                  <c:v>0.29148053311872291</c:v>
                </c:pt>
                <c:pt idx="26">
                  <c:v>0.29355699958559062</c:v>
                </c:pt>
                <c:pt idx="27">
                  <c:v>0.29559582064856099</c:v>
                </c:pt>
                <c:pt idx="28">
                  <c:v>0.29759801085240162</c:v>
                </c:pt>
                <c:pt idx="29">
                  <c:v>0.29956454861043402</c:v>
                </c:pt>
                <c:pt idx="30">
                  <c:v>0.30149634236932832</c:v>
                </c:pt>
                <c:pt idx="31">
                  <c:v>0.30752017244744823</c:v>
                </c:pt>
                <c:pt idx="32">
                  <c:v>0.31343952836716332</c:v>
                </c:pt>
                <c:pt idx="33">
                  <c:v>0.31925710467978602</c:v>
                </c:pt>
                <c:pt idx="34">
                  <c:v>0.32497550406422654</c:v>
                </c:pt>
                <c:pt idx="35">
                  <c:v>0.33059724120945966</c:v>
                </c:pt>
                <c:pt idx="36">
                  <c:v>0.33612474650177432</c:v>
                </c:pt>
                <c:pt idx="37">
                  <c:v>0.34156036952811752</c:v>
                </c:pt>
                <c:pt idx="38">
                  <c:v>0.34690638240617111</c:v>
                </c:pt>
                <c:pt idx="39">
                  <c:v>0.35216498295110732</c:v>
                </c:pt>
                <c:pt idx="40">
                  <c:v>0.35733829768823738</c:v>
                </c:pt>
                <c:pt idx="41">
                  <c:v>0.36242838472027589</c:v>
                </c:pt>
                <c:pt idx="42">
                  <c:v>0.36743723645730475</c:v>
                </c:pt>
                <c:pt idx="43">
                  <c:v>0.37236678221711123</c:v>
                </c:pt>
                <c:pt idx="44">
                  <c:v>0.37721889070290254</c:v>
                </c:pt>
                <c:pt idx="45">
                  <c:v>0.38199537236525566</c:v>
                </c:pt>
                <c:pt idx="46">
                  <c:v>0.38669798165440589</c:v>
                </c:pt>
                <c:pt idx="47">
                  <c:v>0.39132841916887934</c:v>
                </c:pt>
                <c:pt idx="48">
                  <c:v>0.39588833370592336</c:v>
                </c:pt>
                <c:pt idx="49">
                  <c:v>0.40037932421898831</c:v>
                </c:pt>
                <c:pt idx="50">
                  <c:v>0.40480305818350976</c:v>
                </c:pt>
                <c:pt idx="51">
                  <c:v>0.40407805572482014</c:v>
                </c:pt>
                <c:pt idx="52">
                  <c:v>0.40921887962170744</c:v>
                </c:pt>
                <c:pt idx="53">
                  <c:v>0.40723590691029599</c:v>
                </c:pt>
                <c:pt idx="54">
                  <c:v>0.412738056952414</c:v>
                </c:pt>
                <c:pt idx="55">
                  <c:v>0.41543810756107702</c:v>
                </c:pt>
                <c:pt idx="56">
                  <c:v>0.40213060024750702</c:v>
                </c:pt>
                <c:pt idx="57">
                  <c:v>0.400607033791961</c:v>
                </c:pt>
                <c:pt idx="58">
                  <c:v>0.40007525486451101</c:v>
                </c:pt>
                <c:pt idx="59">
                  <c:v>0.3985733836156547</c:v>
                </c:pt>
                <c:pt idx="60">
                  <c:v>0.4149856794533035</c:v>
                </c:pt>
                <c:pt idx="61">
                  <c:v>0.41732184568291514</c:v>
                </c:pt>
                <c:pt idx="62">
                  <c:v>0.42588089062369089</c:v>
                </c:pt>
                <c:pt idx="63">
                  <c:v>0.42721509974341232</c:v>
                </c:pt>
                <c:pt idx="64">
                  <c:v>0.42419431239319799</c:v>
                </c:pt>
                <c:pt idx="65">
                  <c:v>0.41892441045621032</c:v>
                </c:pt>
                <c:pt idx="66">
                  <c:v>0.42001148849964814</c:v>
                </c:pt>
                <c:pt idx="67">
                  <c:v>0.42732701767797554</c:v>
                </c:pt>
                <c:pt idx="68">
                  <c:v>0.42740978045772732</c:v>
                </c:pt>
                <c:pt idx="69">
                  <c:v>0.43554763072078001</c:v>
                </c:pt>
                <c:pt idx="70">
                  <c:v>0.43693108198623631</c:v>
                </c:pt>
                <c:pt idx="71">
                  <c:v>0.43691769365333044</c:v>
                </c:pt>
                <c:pt idx="72">
                  <c:v>0.44260685952350126</c:v>
                </c:pt>
                <c:pt idx="73">
                  <c:v>0.43478113288788062</c:v>
                </c:pt>
                <c:pt idx="74">
                  <c:v>0.43449009409197231</c:v>
                </c:pt>
                <c:pt idx="75">
                  <c:v>0.4494958626256827</c:v>
                </c:pt>
                <c:pt idx="76">
                  <c:v>0.45063276422447562</c:v>
                </c:pt>
                <c:pt idx="77">
                  <c:v>0.460078254301517</c:v>
                </c:pt>
                <c:pt idx="78">
                  <c:v>0.471451402790031</c:v>
                </c:pt>
                <c:pt idx="79">
                  <c:v>0.49003717754188802</c:v>
                </c:pt>
                <c:pt idx="80">
                  <c:v>0.49246820360045429</c:v>
                </c:pt>
                <c:pt idx="81">
                  <c:v>0.4957049390802119</c:v>
                </c:pt>
                <c:pt idx="82">
                  <c:v>0.48806769650660708</c:v>
                </c:pt>
                <c:pt idx="83">
                  <c:v>0.49043208995948523</c:v>
                </c:pt>
                <c:pt idx="84">
                  <c:v>0.48139253107222874</c:v>
                </c:pt>
                <c:pt idx="85">
                  <c:v>0.49006811669912531</c:v>
                </c:pt>
                <c:pt idx="86">
                  <c:v>0.50813935483102357</c:v>
                </c:pt>
                <c:pt idx="87">
                  <c:v>0.51161649352870264</c:v>
                </c:pt>
                <c:pt idx="88">
                  <c:v>0.48274573647399538</c:v>
                </c:pt>
                <c:pt idx="89">
                  <c:v>0.50218434374693599</c:v>
                </c:pt>
                <c:pt idx="90">
                  <c:v>0.4968771971933949</c:v>
                </c:pt>
                <c:pt idx="91">
                  <c:v>0.50564670500144859</c:v>
                </c:pt>
                <c:pt idx="92">
                  <c:v>0.51453592384012559</c:v>
                </c:pt>
                <c:pt idx="93">
                  <c:v>0.5207918795315124</c:v>
                </c:pt>
                <c:pt idx="94">
                  <c:v>0.47606717881922161</c:v>
                </c:pt>
                <c:pt idx="95">
                  <c:v>0.47573623707894702</c:v>
                </c:pt>
                <c:pt idx="96">
                  <c:v>0.49986601781112538</c:v>
                </c:pt>
                <c:pt idx="97">
                  <c:v>0.4763063784943749</c:v>
                </c:pt>
                <c:pt idx="98">
                  <c:v>0.47120525728347901</c:v>
                </c:pt>
                <c:pt idx="99">
                  <c:v>0.44391184076356827</c:v>
                </c:pt>
                <c:pt idx="100">
                  <c:v>0.43894063749507262</c:v>
                </c:pt>
                <c:pt idx="101">
                  <c:v>0.42400385594348444</c:v>
                </c:pt>
                <c:pt idx="102">
                  <c:v>0.44672086853283821</c:v>
                </c:pt>
                <c:pt idx="103">
                  <c:v>0.46040071969109331</c:v>
                </c:pt>
                <c:pt idx="104">
                  <c:v>0.47753149004312473</c:v>
                </c:pt>
                <c:pt idx="105">
                  <c:v>0.48828323687944614</c:v>
                </c:pt>
                <c:pt idx="106">
                  <c:v>0.49671191717509738</c:v>
                </c:pt>
                <c:pt idx="107">
                  <c:v>0.50261503782684203</c:v>
                </c:pt>
                <c:pt idx="108">
                  <c:v>0.50898283098052999</c:v>
                </c:pt>
                <c:pt idx="109">
                  <c:v>0.52010303504341604</c:v>
                </c:pt>
                <c:pt idx="110">
                  <c:v>0.48624143498563399</c:v>
                </c:pt>
                <c:pt idx="111">
                  <c:v>0.44707643744377928</c:v>
                </c:pt>
                <c:pt idx="112">
                  <c:v>0.40816692138305855</c:v>
                </c:pt>
                <c:pt idx="113">
                  <c:v>0.40700791596475189</c:v>
                </c:pt>
                <c:pt idx="114">
                  <c:v>0.422955640046767</c:v>
                </c:pt>
                <c:pt idx="115">
                  <c:v>0.44003476447481321</c:v>
                </c:pt>
                <c:pt idx="116">
                  <c:v>0.46982490861554366</c:v>
                </c:pt>
                <c:pt idx="117">
                  <c:v>0.48511018039473591</c:v>
                </c:pt>
                <c:pt idx="118">
                  <c:v>0.47852442810834644</c:v>
                </c:pt>
                <c:pt idx="119">
                  <c:v>0.50270452180162617</c:v>
                </c:pt>
                <c:pt idx="120">
                  <c:v>0.50777013476903998</c:v>
                </c:pt>
                <c:pt idx="121">
                  <c:v>0.54118684390131611</c:v>
                </c:pt>
                <c:pt idx="122">
                  <c:v>0.58081600178483439</c:v>
                </c:pt>
                <c:pt idx="123">
                  <c:v>0.62695572674752664</c:v>
                </c:pt>
                <c:pt idx="124">
                  <c:v>0.63272249624750165</c:v>
                </c:pt>
                <c:pt idx="125">
                  <c:v>0.57405694666497664</c:v>
                </c:pt>
                <c:pt idx="126">
                  <c:v>0.48414724410618909</c:v>
                </c:pt>
                <c:pt idx="127">
                  <c:v>0.48679167835512199</c:v>
                </c:pt>
                <c:pt idx="128">
                  <c:v>0.50377861151801528</c:v>
                </c:pt>
                <c:pt idx="129">
                  <c:v>0.51597340418896598</c:v>
                </c:pt>
                <c:pt idx="130">
                  <c:v>0.54764050224846983</c:v>
                </c:pt>
                <c:pt idx="131">
                  <c:v>0.55122902458023104</c:v>
                </c:pt>
                <c:pt idx="132">
                  <c:v>0.54625978039910705</c:v>
                </c:pt>
                <c:pt idx="133">
                  <c:v>0.54537211492940496</c:v>
                </c:pt>
                <c:pt idx="134">
                  <c:v>0.53912959924762449</c:v>
                </c:pt>
                <c:pt idx="135">
                  <c:v>0.54118029547886504</c:v>
                </c:pt>
                <c:pt idx="136">
                  <c:v>0.53401703351061203</c:v>
                </c:pt>
                <c:pt idx="137">
                  <c:v>0.53029558032673896</c:v>
                </c:pt>
                <c:pt idx="138">
                  <c:v>0.51787468573689988</c:v>
                </c:pt>
                <c:pt idx="139">
                  <c:v>0.52593738443032956</c:v>
                </c:pt>
                <c:pt idx="140">
                  <c:v>0.52222306580916056</c:v>
                </c:pt>
                <c:pt idx="141">
                  <c:v>0.52277219204259762</c:v>
                </c:pt>
                <c:pt idx="142">
                  <c:v>0.52603812353572899</c:v>
                </c:pt>
                <c:pt idx="143">
                  <c:v>0.52626538762573549</c:v>
                </c:pt>
                <c:pt idx="144">
                  <c:v>0.51941038596720934</c:v>
                </c:pt>
                <c:pt idx="145">
                  <c:v>0.51924901773930565</c:v>
                </c:pt>
                <c:pt idx="146">
                  <c:v>0.51719203697778804</c:v>
                </c:pt>
                <c:pt idx="147">
                  <c:v>0.513198863267737</c:v>
                </c:pt>
                <c:pt idx="148">
                  <c:v>0.51062721127656563</c:v>
                </c:pt>
                <c:pt idx="149">
                  <c:v>0.50526469285161657</c:v>
                </c:pt>
                <c:pt idx="150">
                  <c:v>0.49186472458253838</c:v>
                </c:pt>
                <c:pt idx="151">
                  <c:v>0.48768924313046391</c:v>
                </c:pt>
                <c:pt idx="152">
                  <c:v>0.48688759032845136</c:v>
                </c:pt>
                <c:pt idx="153">
                  <c:v>0.48223830651315974</c:v>
                </c:pt>
                <c:pt idx="154">
                  <c:v>0.47610592780930838</c:v>
                </c:pt>
                <c:pt idx="155">
                  <c:v>0.46720026782557444</c:v>
                </c:pt>
                <c:pt idx="156">
                  <c:v>0.46656379950691501</c:v>
                </c:pt>
                <c:pt idx="157">
                  <c:v>0.4639784551585529</c:v>
                </c:pt>
                <c:pt idx="158">
                  <c:v>0.46302336472871702</c:v>
                </c:pt>
                <c:pt idx="159">
                  <c:v>0.4633328949341855</c:v>
                </c:pt>
                <c:pt idx="160">
                  <c:v>0.457715448232206</c:v>
                </c:pt>
                <c:pt idx="161">
                  <c:v>0.45546754195412331</c:v>
                </c:pt>
                <c:pt idx="162">
                  <c:v>0.44749776854846046</c:v>
                </c:pt>
                <c:pt idx="163">
                  <c:v>0.4478736367016482</c:v>
                </c:pt>
                <c:pt idx="164">
                  <c:v>0.44967200628170129</c:v>
                </c:pt>
                <c:pt idx="165">
                  <c:v>0.44918945728742021</c:v>
                </c:pt>
                <c:pt idx="166">
                  <c:v>0.4471782961935627</c:v>
                </c:pt>
                <c:pt idx="167">
                  <c:v>0.4442819425011566</c:v>
                </c:pt>
                <c:pt idx="168">
                  <c:v>0.4433046683011847</c:v>
                </c:pt>
                <c:pt idx="169">
                  <c:v>0.4438336649959137</c:v>
                </c:pt>
                <c:pt idx="170">
                  <c:v>0.44015401257717379</c:v>
                </c:pt>
                <c:pt idx="171">
                  <c:v>0.43681010704231554</c:v>
                </c:pt>
                <c:pt idx="172">
                  <c:v>0.43762481304950629</c:v>
                </c:pt>
                <c:pt idx="173">
                  <c:v>0.4344678858543537</c:v>
                </c:pt>
                <c:pt idx="174">
                  <c:v>0.43482557482719214</c:v>
                </c:pt>
                <c:pt idx="175">
                  <c:v>0.42810220534350291</c:v>
                </c:pt>
                <c:pt idx="176">
                  <c:v>0.425457059768579</c:v>
                </c:pt>
                <c:pt idx="177">
                  <c:v>0.42436914362077732</c:v>
                </c:pt>
                <c:pt idx="178">
                  <c:v>0.43196179254376332</c:v>
                </c:pt>
                <c:pt idx="179">
                  <c:v>0.43305009961359231</c:v>
                </c:pt>
                <c:pt idx="180">
                  <c:v>0.42861057883912762</c:v>
                </c:pt>
                <c:pt idx="181">
                  <c:v>0.4216827656049717</c:v>
                </c:pt>
                <c:pt idx="182">
                  <c:v>0.41364115748717956</c:v>
                </c:pt>
                <c:pt idx="183">
                  <c:v>0.40285939370729174</c:v>
                </c:pt>
                <c:pt idx="184">
                  <c:v>0.39410897024837166</c:v>
                </c:pt>
                <c:pt idx="185">
                  <c:v>0.38564020339692962</c:v>
                </c:pt>
                <c:pt idx="186">
                  <c:v>0.3765913410094569</c:v>
                </c:pt>
                <c:pt idx="187">
                  <c:v>0.36915295925576214</c:v>
                </c:pt>
                <c:pt idx="188">
                  <c:v>0.35972480837510562</c:v>
                </c:pt>
              </c:numCache>
            </c:numRef>
          </c:val>
        </c:ser>
        <c:marker val="1"/>
        <c:axId val="75425664"/>
        <c:axId val="75427200"/>
      </c:lineChart>
      <c:catAx>
        <c:axId val="75425664"/>
        <c:scaling>
          <c:orientation val="minMax"/>
        </c:scaling>
        <c:axPos val="b"/>
        <c:numFmt formatCode="General" sourceLinked="1"/>
        <c:tickLblPos val="nextTo"/>
        <c:crossAx val="75427200"/>
        <c:crosses val="autoZero"/>
        <c:auto val="1"/>
        <c:lblAlgn val="ctr"/>
        <c:lblOffset val="100"/>
        <c:tickLblSkip val="10"/>
        <c:tickMarkSkip val="5"/>
      </c:catAx>
      <c:valAx>
        <c:axId val="75427200"/>
        <c:scaling>
          <c:orientation val="minMax"/>
        </c:scaling>
        <c:axPos val="l"/>
        <c:majorGridlines/>
        <c:numFmt formatCode="0%" sourceLinked="0"/>
        <c:tickLblPos val="nextTo"/>
        <c:crossAx val="75425664"/>
        <c:crossesAt val="1"/>
        <c:crossBetween val="between"/>
      </c:valAx>
    </c:plotArea>
    <c:legend>
      <c:legendPos val="r"/>
      <c:layout/>
    </c:legend>
    <c:plotVisOnly val="1"/>
    <c:dispBlanksAs val="gap"/>
  </c:chart>
  <c:txPr>
    <a:bodyPr/>
    <a:lstStyle/>
    <a:p>
      <a:pPr>
        <a:defRPr sz="1800"/>
      </a:pPr>
      <a:endParaRPr lang="ru-RU"/>
    </a:p>
  </c:txPr>
  <c:externalData r:id="rId2"/>
  <c:userShapes r:id="rId3"/>
</c:chartSpace>
</file>

<file path=ppt/drawings/drawing1.xml><?xml version="1.0" encoding="utf-8"?>
<c:userShapes xmlns:c="http://schemas.openxmlformats.org/drawingml/2006/chart">
  <cdr:relSizeAnchor xmlns:cdr="http://schemas.openxmlformats.org/drawingml/2006/chartDrawing">
    <cdr:from>
      <cdr:x>0.38338</cdr:x>
      <cdr:y>0.01361</cdr:y>
    </cdr:from>
    <cdr:to>
      <cdr:x>0.59273</cdr:x>
      <cdr:y>0.07781</cdr:y>
    </cdr:to>
    <cdr:sp macro="" textlink="">
      <cdr:nvSpPr>
        <cdr:cNvPr id="5" name="TextBox 4"/>
        <cdr:cNvSpPr txBox="1"/>
      </cdr:nvSpPr>
      <cdr:spPr>
        <a:xfrm xmlns:a="http://schemas.openxmlformats.org/drawingml/2006/main">
          <a:off x="3469102" y="67009"/>
          <a:ext cx="1894335" cy="31615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400" b="1" dirty="0"/>
        </a:p>
      </cdr:txBody>
    </cdr:sp>
  </cdr:relSizeAnchor>
  <cdr:relSizeAnchor xmlns:cdr="http://schemas.openxmlformats.org/drawingml/2006/chartDrawing">
    <cdr:from>
      <cdr:x>0</cdr:x>
      <cdr:y>0.18182</cdr:y>
    </cdr:from>
    <cdr:to>
      <cdr:x>0.0379</cdr:x>
      <cdr:y>0.83636</cdr:y>
    </cdr:to>
    <cdr:sp macro="" textlink="">
      <cdr:nvSpPr>
        <cdr:cNvPr id="6" name="TextBox 5"/>
        <cdr:cNvSpPr txBox="1"/>
      </cdr:nvSpPr>
      <cdr:spPr>
        <a:xfrm xmlns:a="http://schemas.openxmlformats.org/drawingml/2006/main" rot="16200000">
          <a:off x="-1448448" y="1981850"/>
          <a:ext cx="2743177" cy="30347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b="1" dirty="0" smtClean="0"/>
            <a:t>Percentage in global GDP</a:t>
          </a:r>
          <a:endParaRPr lang="ru-RU" sz="1400" b="1" dirty="0"/>
        </a:p>
      </cdr:txBody>
    </cdr:sp>
  </cdr:relSizeAnchor>
  <cdr:relSizeAnchor xmlns:cdr="http://schemas.openxmlformats.org/drawingml/2006/chartDrawing">
    <cdr:from>
      <cdr:x>0.79439</cdr:x>
      <cdr:y>0.89474</cdr:y>
    </cdr:from>
    <cdr:to>
      <cdr:x>0.85647</cdr:x>
      <cdr:y>0.96747</cdr:y>
    </cdr:to>
    <cdr:sp macro="" textlink="">
      <cdr:nvSpPr>
        <cdr:cNvPr id="10" name="TextBox 9"/>
        <cdr:cNvSpPr txBox="1"/>
      </cdr:nvSpPr>
      <cdr:spPr>
        <a:xfrm xmlns:a="http://schemas.openxmlformats.org/drawingml/2006/main">
          <a:off x="6477000" y="3886200"/>
          <a:ext cx="506163" cy="31589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smtClean="0"/>
            <a:t>2010</a:t>
          </a:r>
          <a:endParaRPr lang="ru-RU" sz="1000" dirty="0"/>
        </a:p>
      </cdr:txBody>
    </cdr:sp>
  </cdr:relSizeAnchor>
  <cdr:relSizeAnchor xmlns:cdr="http://schemas.openxmlformats.org/drawingml/2006/chartDrawing">
    <cdr:from>
      <cdr:x>0.82412</cdr:x>
      <cdr:y>0.51271</cdr:y>
    </cdr:from>
    <cdr:to>
      <cdr:x>0.88429</cdr:x>
      <cdr:y>0.5702</cdr:y>
    </cdr:to>
    <cdr:sp macro="" textlink="">
      <cdr:nvSpPr>
        <cdr:cNvPr id="12" name="Полилиния 11"/>
        <cdr:cNvSpPr/>
      </cdr:nvSpPr>
      <cdr:spPr>
        <a:xfrm xmlns:a="http://schemas.openxmlformats.org/drawingml/2006/main">
          <a:off x="7577244" y="2524815"/>
          <a:ext cx="553224" cy="283105"/>
        </a:xfrm>
        <a:custGeom xmlns:a="http://schemas.openxmlformats.org/drawingml/2006/main">
          <a:avLst/>
          <a:gdLst>
            <a:gd name="connsiteX0" fmla="*/ 0 w 549519"/>
            <a:gd name="connsiteY0" fmla="*/ 0 h 337038"/>
            <a:gd name="connsiteX1" fmla="*/ 43961 w 549519"/>
            <a:gd name="connsiteY1" fmla="*/ 58615 h 337038"/>
            <a:gd name="connsiteX2" fmla="*/ 161192 w 549519"/>
            <a:gd name="connsiteY2" fmla="*/ 168519 h 337038"/>
            <a:gd name="connsiteX3" fmla="*/ 388326 w 549519"/>
            <a:gd name="connsiteY3" fmla="*/ 285750 h 337038"/>
            <a:gd name="connsiteX4" fmla="*/ 549519 w 549519"/>
            <a:gd name="connsiteY4" fmla="*/ 337038 h 337038"/>
            <a:gd name="connsiteX5" fmla="*/ 549519 w 549519"/>
            <a:gd name="connsiteY5" fmla="*/ 337038 h 337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9519" h="337038">
              <a:moveTo>
                <a:pt x="0" y="0"/>
              </a:moveTo>
              <a:cubicBezTo>
                <a:pt x="8548" y="15264"/>
                <a:pt x="17096" y="30529"/>
                <a:pt x="43961" y="58615"/>
              </a:cubicBezTo>
              <a:cubicBezTo>
                <a:pt x="70826" y="86701"/>
                <a:pt x="103798" y="130663"/>
                <a:pt x="161192" y="168519"/>
              </a:cubicBezTo>
              <a:cubicBezTo>
                <a:pt x="218586" y="206375"/>
                <a:pt x="323605" y="257663"/>
                <a:pt x="388326" y="285750"/>
              </a:cubicBezTo>
              <a:cubicBezTo>
                <a:pt x="453047" y="313837"/>
                <a:pt x="549519" y="337038"/>
                <a:pt x="549519" y="337038"/>
              </a:cubicBezTo>
              <a:lnTo>
                <a:pt x="549519" y="337038"/>
              </a:lnTo>
            </a:path>
          </a:pathLst>
        </a:custGeom>
        <a:ln xmlns:a="http://schemas.openxmlformats.org/drawingml/2006/main">
          <a:solidFill>
            <a:schemeClr val="accent3">
              <a:lumMod val="50000"/>
            </a:schemeClr>
          </a:solidFill>
          <a:prstDash val="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ru-RU"/>
        </a:p>
      </cdr:txBody>
    </cdr:sp>
  </cdr:relSizeAnchor>
  <cdr:relSizeAnchor xmlns:cdr="http://schemas.openxmlformats.org/drawingml/2006/chartDrawing">
    <cdr:from>
      <cdr:x>0.82577</cdr:x>
      <cdr:y>0.43184</cdr:y>
    </cdr:from>
    <cdr:to>
      <cdr:x>0.88513</cdr:x>
      <cdr:y>0.4928</cdr:y>
    </cdr:to>
    <cdr:sp macro="" textlink="">
      <cdr:nvSpPr>
        <cdr:cNvPr id="13" name="Полилиния 12"/>
        <cdr:cNvSpPr/>
      </cdr:nvSpPr>
      <cdr:spPr>
        <a:xfrm xmlns:a="http://schemas.openxmlformats.org/drawingml/2006/main">
          <a:off x="7592415" y="2126585"/>
          <a:ext cx="545776" cy="300193"/>
        </a:xfrm>
        <a:custGeom xmlns:a="http://schemas.openxmlformats.org/drawingml/2006/main">
          <a:avLst/>
          <a:gdLst>
            <a:gd name="connsiteX0" fmla="*/ 0 w 463550"/>
            <a:gd name="connsiteY0" fmla="*/ 323850 h 323850"/>
            <a:gd name="connsiteX1" fmla="*/ 57150 w 463550"/>
            <a:gd name="connsiteY1" fmla="*/ 254000 h 323850"/>
            <a:gd name="connsiteX2" fmla="*/ 114300 w 463550"/>
            <a:gd name="connsiteY2" fmla="*/ 196850 h 323850"/>
            <a:gd name="connsiteX3" fmla="*/ 266700 w 463550"/>
            <a:gd name="connsiteY3" fmla="*/ 82550 h 323850"/>
            <a:gd name="connsiteX4" fmla="*/ 463550 w 463550"/>
            <a:gd name="connsiteY4" fmla="*/ 0 h 323850"/>
            <a:gd name="connsiteX5" fmla="*/ 463550 w 463550"/>
            <a:gd name="connsiteY5" fmla="*/ 0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3550" h="323850">
              <a:moveTo>
                <a:pt x="0" y="323850"/>
              </a:moveTo>
              <a:cubicBezTo>
                <a:pt x="19050" y="299508"/>
                <a:pt x="38100" y="275166"/>
                <a:pt x="57150" y="254000"/>
              </a:cubicBezTo>
              <a:cubicBezTo>
                <a:pt x="76200" y="232834"/>
                <a:pt x="79375" y="225425"/>
                <a:pt x="114300" y="196850"/>
              </a:cubicBezTo>
              <a:cubicBezTo>
                <a:pt x="149225" y="168275"/>
                <a:pt x="208492" y="115358"/>
                <a:pt x="266700" y="82550"/>
              </a:cubicBezTo>
              <a:cubicBezTo>
                <a:pt x="324908" y="49742"/>
                <a:pt x="463550" y="0"/>
                <a:pt x="463550" y="0"/>
              </a:cubicBezTo>
              <a:lnTo>
                <a:pt x="463550" y="0"/>
              </a:lnTo>
            </a:path>
          </a:pathLst>
        </a:custGeom>
        <a:ln xmlns:a="http://schemas.openxmlformats.org/drawingml/2006/main">
          <a:prstDash val="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ru-RU"/>
        </a:p>
      </cdr:txBody>
    </cdr:sp>
  </cdr:relSizeAnchor>
  <cdr:relSizeAnchor xmlns:cdr="http://schemas.openxmlformats.org/drawingml/2006/chartDrawing">
    <cdr:from>
      <cdr:x>0.3271</cdr:x>
      <cdr:y>0.89474</cdr:y>
    </cdr:from>
    <cdr:to>
      <cdr:x>0.38945</cdr:x>
      <cdr:y>0.96747</cdr:y>
    </cdr:to>
    <cdr:sp macro="" textlink="">
      <cdr:nvSpPr>
        <cdr:cNvPr id="7" name="TextBox 6"/>
        <cdr:cNvSpPr txBox="1"/>
      </cdr:nvSpPr>
      <cdr:spPr>
        <a:xfrm xmlns:a="http://schemas.openxmlformats.org/drawingml/2006/main">
          <a:off x="2667000" y="3886200"/>
          <a:ext cx="508364" cy="31589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1890</a:t>
          </a:r>
          <a:endParaRPr lang="ru-RU" sz="10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r>
              <a:rPr lang="en-US"/>
              <a:t>Institute of Economisc, Moscow, Russia</a:t>
            </a:r>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D65897AF-54BD-4045-87DA-EF6FAAE48075}" type="datetimeFigureOut">
              <a:rPr lang="ru-RU"/>
              <a:pPr>
                <a:defRPr/>
              </a:pPr>
              <a:t>16.01.2013</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B734BC7B-1D87-4D80-B7D3-71484A99ED69}" type="slidenum">
              <a:rPr lang="ru-RU"/>
              <a:pPr>
                <a:defRPr/>
              </a:pPr>
              <a:t>‹#›</a:t>
            </a:fld>
            <a:endParaRPr lang="ru-RU"/>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r>
              <a:rPr lang="en-US"/>
              <a:t>Institute of Economisc, Moscow, Russia</a:t>
            </a:r>
          </a:p>
        </p:txBody>
      </p:sp>
      <p:sp>
        <p:nvSpPr>
          <p:cNvPr id="501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01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01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01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D56D284-797C-4642-ACD0-FA26832FFD7C}" type="slidenum">
              <a:rPr lang="ru-RU"/>
              <a:pPr>
                <a:defRPr/>
              </a:pPr>
              <a:t>‹#›</a:t>
            </a:fld>
            <a:endParaRPr lang="ru-RU"/>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Arial"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ggdc.net/MADDISON/oriindex.htm"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pPr eaLnBrk="1" hangingPunct="1"/>
            <a:r>
              <a:rPr lang="ru-RU" smtClean="0"/>
              <a: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57A7D3B1-7F6A-4B0F-BEB2-ABC4F3E28540}" type="slidenum">
              <a:rPr lang="ru-RU" smtClean="0"/>
              <a:pPr/>
              <a:t>10</a:t>
            </a:fld>
            <a:endParaRPr lang="ru-RU"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US" dirty="0" smtClean="0"/>
              <a:t>So, the X-matrix </a:t>
            </a:r>
            <a:r>
              <a:rPr lang="en-US" dirty="0" smtClean="0"/>
              <a:t> (on the left side) is </a:t>
            </a:r>
            <a:r>
              <a:rPr lang="en-US" dirty="0" smtClean="0"/>
              <a:t>formed by the following basic institutions:</a:t>
            </a:r>
          </a:p>
          <a:p>
            <a:pPr eaLnBrk="1" hangingPunct="1"/>
            <a:r>
              <a:rPr lang="en-US" dirty="0" smtClean="0"/>
              <a:t>in the economic sphere these are </a:t>
            </a:r>
            <a:r>
              <a:rPr lang="en-US" i="1" dirty="0" smtClean="0"/>
              <a:t>redistributive economy institutions </a:t>
            </a:r>
            <a:r>
              <a:rPr lang="en-US" dirty="0" smtClean="0"/>
              <a:t>(Karl Polanyi introduced this term).</a:t>
            </a:r>
            <a:r>
              <a:rPr lang="en-US" i="1" dirty="0" smtClean="0"/>
              <a:t> </a:t>
            </a:r>
            <a:r>
              <a:rPr lang="en-US" dirty="0" smtClean="0"/>
              <a:t>Redistribution means that the </a:t>
            </a:r>
            <a:r>
              <a:rPr lang="en-US" dirty="0" smtClean="0"/>
              <a:t> Center </a:t>
            </a:r>
            <a:r>
              <a:rPr lang="en-US" b="0" dirty="0" smtClean="0"/>
              <a:t>mediates and regulates</a:t>
            </a:r>
            <a:r>
              <a:rPr lang="en-US" b="0" baseline="0" dirty="0" smtClean="0"/>
              <a:t> </a:t>
            </a:r>
            <a:r>
              <a:rPr lang="en-US" b="0" dirty="0" smtClean="0"/>
              <a:t>the overall movement of goods and services, as well as the rights for their production and use (this is different</a:t>
            </a:r>
            <a:r>
              <a:rPr lang="en-US" b="0" baseline="0" dirty="0" smtClean="0"/>
              <a:t> from ‘Central Planning’ of old Soviet system, but in some ways similar)</a:t>
            </a:r>
            <a:r>
              <a:rPr lang="en-US" b="0" dirty="0" smtClean="0"/>
              <a:t>; in </a:t>
            </a:r>
            <a:r>
              <a:rPr lang="en-US" dirty="0" smtClean="0"/>
              <a:t>the political sphere </a:t>
            </a:r>
            <a:r>
              <a:rPr lang="en-US" i="1" dirty="0" smtClean="0"/>
              <a:t>institutions </a:t>
            </a:r>
            <a:r>
              <a:rPr lang="en-US" b="1" i="1" dirty="0" smtClean="0"/>
              <a:t> are </a:t>
            </a:r>
            <a:r>
              <a:rPr lang="en-US" i="1" dirty="0" smtClean="0"/>
              <a:t>of unitary-centralized political order</a:t>
            </a:r>
            <a:r>
              <a:rPr lang="en-US" dirty="0" smtClean="0"/>
              <a:t>; in the ideological sphere </a:t>
            </a:r>
            <a:r>
              <a:rPr lang="en-US" b="1" dirty="0" smtClean="0"/>
              <a:t>a</a:t>
            </a:r>
            <a:r>
              <a:rPr lang="en-US" dirty="0" smtClean="0"/>
              <a:t> </a:t>
            </a:r>
            <a:r>
              <a:rPr lang="en-US" i="1" dirty="0" smtClean="0"/>
              <a:t>communitarian ideology </a:t>
            </a:r>
            <a:r>
              <a:rPr lang="en-US" dirty="0" smtClean="0"/>
              <a:t>dominates. It is expressed in the idea of priority of collective, public values over individual ones. We is over Me.</a:t>
            </a:r>
            <a:endParaRPr lang="ru-RU" dirty="0" smtClean="0"/>
          </a:p>
          <a:p>
            <a:pPr eaLnBrk="1" hangingPunct="1"/>
            <a:endParaRPr lang="ru-RU" dirty="0" smtClean="0"/>
          </a:p>
          <a:p>
            <a:pPr eaLnBrk="1" hangingPunct="1"/>
            <a:r>
              <a:rPr lang="en-US" b="0" dirty="0" smtClean="0"/>
              <a:t>On the right side, different basic institutions are connected with the Y-matrix structure:</a:t>
            </a:r>
          </a:p>
          <a:p>
            <a:pPr eaLnBrk="1" hangingPunct="1"/>
            <a:r>
              <a:rPr lang="en-US" b="0" dirty="0" smtClean="0"/>
              <a:t>in the economic sphere these are </a:t>
            </a:r>
            <a:r>
              <a:rPr lang="en-US" b="0" i="1" dirty="0" smtClean="0"/>
              <a:t>institutions of a market economy (often</a:t>
            </a:r>
            <a:r>
              <a:rPr lang="en-US" b="0" i="1" baseline="0" dirty="0" smtClean="0"/>
              <a:t> neo-liberally regulated)</a:t>
            </a:r>
            <a:r>
              <a:rPr lang="en-US" b="0" dirty="0" smtClean="0"/>
              <a:t>; in the political sphere they correspond to </a:t>
            </a:r>
            <a:r>
              <a:rPr lang="en-US" b="0" i="1" dirty="0" smtClean="0"/>
              <a:t>institutions of federative political order</a:t>
            </a:r>
            <a:r>
              <a:rPr lang="en-US" b="0" i="1" baseline="0" dirty="0" smtClean="0"/>
              <a:t> </a:t>
            </a:r>
            <a:r>
              <a:rPr lang="en-US" b="0" i="0" baseline="0" dirty="0" smtClean="0"/>
              <a:t>(where power is held outside of the Center)</a:t>
            </a:r>
            <a:r>
              <a:rPr lang="en-US" b="0" dirty="0" smtClean="0"/>
              <a:t>; and </a:t>
            </a:r>
            <a:r>
              <a:rPr lang="en-US" b="0" i="1" dirty="0" smtClean="0"/>
              <a:t>the </a:t>
            </a:r>
            <a:r>
              <a:rPr lang="en-US" b="0" i="1" dirty="0" smtClean="0"/>
              <a:t> individualistic ideology </a:t>
            </a:r>
            <a:r>
              <a:rPr lang="en-US" b="0" dirty="0" smtClean="0"/>
              <a:t> </a:t>
            </a:r>
            <a:r>
              <a:rPr lang="en-US" b="0" dirty="0" smtClean="0"/>
              <a:t>dominates. </a:t>
            </a:r>
            <a:r>
              <a:rPr lang="en-US" b="0" dirty="0" smtClean="0"/>
              <a:t>It </a:t>
            </a:r>
            <a:r>
              <a:rPr lang="en-US" b="0" dirty="0" smtClean="0"/>
              <a:t>proclaims a subsidiary, subordinated character of collective values to individual ones. In this case Me or I  is over </a:t>
            </a:r>
            <a:r>
              <a:rPr lang="en-US" b="0" dirty="0" smtClean="0"/>
              <a:t>We.  ( like a YOYO-society</a:t>
            </a:r>
            <a:endParaRPr lang="en-US" b="0" dirty="0" smtClean="0"/>
          </a:p>
          <a:p>
            <a:pPr eaLnBrk="1" hangingPunct="1"/>
            <a:endParaRPr lang="en-US" b="0" dirty="0" smtClean="0"/>
          </a:p>
          <a:p>
            <a:pPr eaLnBrk="1" hangingPunct="1"/>
            <a:r>
              <a:rPr lang="en-US" b="0" dirty="0" smtClean="0"/>
              <a:t>In </a:t>
            </a:r>
            <a:r>
              <a:rPr lang="en-US" b="0" dirty="0" smtClean="0"/>
              <a:t>language that is</a:t>
            </a:r>
            <a:r>
              <a:rPr lang="en-US" b="0" baseline="0" dirty="0" smtClean="0"/>
              <a:t> familiar in the United States, one</a:t>
            </a:r>
            <a:r>
              <a:rPr lang="en-US" b="0" dirty="0" smtClean="0"/>
              <a:t> can say that the X-matrix looks like a WITT-society ("We're In This Together”) and the Y-matrix looks like a YOYO- </a:t>
            </a:r>
            <a:r>
              <a:rPr lang="en-US" b="0" dirty="0" smtClean="0"/>
              <a:t>society (“You’re On Your Own”).  Let </a:t>
            </a:r>
            <a:r>
              <a:rPr lang="en-US" b="0" dirty="0" smtClean="0"/>
              <a:t>me remind you, however, that these are ideal types that are never </a:t>
            </a:r>
            <a:r>
              <a:rPr lang="en-US" b="0" dirty="0" err="1" smtClean="0"/>
              <a:t>realised</a:t>
            </a:r>
            <a:r>
              <a:rPr lang="en-US" b="0" dirty="0" smtClean="0"/>
              <a:t> in their pure form; there is always a combination of both matrices</a:t>
            </a:r>
            <a:r>
              <a:rPr lang="en-US" b="0" baseline="0" dirty="0" smtClean="0"/>
              <a:t> in each society or nation.</a:t>
            </a:r>
            <a:endParaRPr lang="en-US" b="0" dirty="0" smtClean="0"/>
          </a:p>
          <a:p>
            <a:pPr eaLnBrk="1" hangingPunct="1"/>
            <a:endParaRPr lang="en-US" dirty="0" smtClean="0"/>
          </a:p>
          <a:p>
            <a:pPr eaLnBrk="1" hangingPunct="1"/>
            <a:r>
              <a:rPr lang="en-US" b="0" dirty="0" smtClean="0"/>
              <a:t>There are sets of institutions in the economic, political and ideological spheres for each matrix. We won’t consider these institutions in details due to shortage of time. Therefore I skip the next three slides.</a:t>
            </a:r>
            <a:endParaRPr lang="ru-RU" b="0"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r>
              <a:rPr lang="en-CA" dirty="0" smtClean="0"/>
              <a:t>(There are sets of economic institutions for each matrix). </a:t>
            </a:r>
          </a:p>
          <a:p>
            <a:pPr eaLnBrk="1" hangingPunct="1"/>
            <a:endParaRPr lang="en-CA" dirty="0" smtClean="0"/>
          </a:p>
          <a:p>
            <a:pPr eaLnBrk="1" hangingPunct="1"/>
            <a:r>
              <a:rPr lang="en-US" dirty="0" smtClean="0"/>
              <a:t>First,  I present you different economic X- and Y-institutions and their common functions in the economic structure. We can see them in the table. </a:t>
            </a:r>
          </a:p>
          <a:p>
            <a:pPr eaLnBrk="1" hangingPunct="1"/>
            <a:r>
              <a:rPr lang="en-US" dirty="0" smtClean="0"/>
              <a:t>The first function of economic structure is to support property rights system for fixing of goods. For Y-economies, or market economies, the private property is such basic institution. In X-economies it is a supreme conditional ownership: the supreme level of hierarchy defines conditions of  possession and use of property objects  - land, buildings etc</a:t>
            </a:r>
          </a:p>
          <a:p>
            <a:pPr eaLnBrk="1" hangingPunct="1"/>
            <a:r>
              <a:rPr lang="en-US" dirty="0" smtClean="0"/>
              <a:t>The second function is tr</a:t>
            </a:r>
            <a:r>
              <a:rPr lang="en-US" sz="800" dirty="0" smtClean="0">
                <a:cs typeface="Times New Roman" pitchFamily="18" charset="0"/>
              </a:rPr>
              <a:t>ansfer of goods. In Y-economies we have the institution of exchange (or buying-selling)</a:t>
            </a:r>
            <a:r>
              <a:rPr lang="en-US" dirty="0" smtClean="0"/>
              <a:t>. In X-economies it is r</a:t>
            </a:r>
            <a:r>
              <a:rPr lang="en-US" sz="800" dirty="0" smtClean="0">
                <a:cs typeface="Times New Roman" pitchFamily="18" charset="0"/>
              </a:rPr>
              <a:t>edistribution or accumulation from the bottom to the center and then coordination on the top center level and distribution to lower levels. </a:t>
            </a:r>
          </a:p>
          <a:p>
            <a:pPr eaLnBrk="1" hangingPunct="1"/>
            <a:r>
              <a:rPr lang="en-US" sz="800" dirty="0" smtClean="0">
                <a:cs typeface="Times New Roman" pitchFamily="18" charset="0"/>
              </a:rPr>
              <a:t>Thirdly,  institutions of interactions between economic agents are – cooperation in X-economy model and competition in Y-economy market model. </a:t>
            </a:r>
          </a:p>
          <a:p>
            <a:pPr eaLnBrk="1" hangingPunct="1"/>
            <a:r>
              <a:rPr lang="en-US" sz="800" dirty="0" smtClean="0">
                <a:cs typeface="Times New Roman" pitchFamily="18" charset="0"/>
              </a:rPr>
              <a:t>Forth function is labor system organization. There is employed (unlimited term)</a:t>
            </a:r>
            <a:r>
              <a:rPr lang="ru-RU" sz="800" dirty="0" smtClean="0"/>
              <a:t> </a:t>
            </a:r>
            <a:r>
              <a:rPr lang="en-US" sz="800" dirty="0" smtClean="0">
                <a:cs typeface="Times New Roman" pitchFamily="18" charset="0"/>
              </a:rPr>
              <a:t>labor institution in X-economy. L</a:t>
            </a:r>
            <a:r>
              <a:rPr lang="ru-RU" dirty="0" smtClean="0"/>
              <a:t>ifetime employment </a:t>
            </a:r>
            <a:r>
              <a:rPr lang="en-US" dirty="0" smtClean="0"/>
              <a:t>system in Japan is an example. In Y-economy there is c</a:t>
            </a:r>
            <a:r>
              <a:rPr lang="en-US" sz="800" dirty="0" smtClean="0">
                <a:cs typeface="Times New Roman" pitchFamily="18" charset="0"/>
              </a:rPr>
              <a:t>ontract (short and medium term) labor. </a:t>
            </a:r>
          </a:p>
          <a:p>
            <a:pPr eaLnBrk="1" hangingPunct="1"/>
            <a:r>
              <a:rPr lang="en-US" sz="800" dirty="0" smtClean="0">
                <a:cs typeface="Times New Roman" pitchFamily="18" charset="0"/>
              </a:rPr>
              <a:t>Lastly, there are feed-back institutions. Well-known profit maximization (or Y-efficiency) institution acts in market economy model, and cost limitation (or X-efficiency) institution acts in X-economic model. Harvey </a:t>
            </a:r>
            <a:r>
              <a:rPr lang="en-US" sz="800" dirty="0" err="1" smtClean="0">
                <a:cs typeface="Times New Roman" pitchFamily="18" charset="0"/>
              </a:rPr>
              <a:t>Leibenstein</a:t>
            </a:r>
            <a:r>
              <a:rPr lang="en-US" sz="800" dirty="0" smtClean="0">
                <a:cs typeface="Times New Roman" pitchFamily="18" charset="0"/>
              </a:rPr>
              <a:t> is the author of the X-efficiency theory.</a:t>
            </a:r>
            <a:endParaRPr lang="ru-RU" sz="800" dirty="0" smtClean="0">
              <a:cs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r>
              <a:rPr lang="en-US" dirty="0" smtClean="0"/>
              <a:t>Here </a:t>
            </a:r>
            <a:r>
              <a:rPr lang="en-US" b="1" dirty="0" smtClean="0"/>
              <a:t>we </a:t>
            </a:r>
            <a:r>
              <a:rPr lang="en-US" dirty="0" smtClean="0"/>
              <a:t>can compare X- and Y-political institutions. X-political order represents a top-down model of society, </a:t>
            </a:r>
            <a:r>
              <a:rPr lang="en-US" b="1" dirty="0" smtClean="0"/>
              <a:t>while</a:t>
            </a:r>
            <a:r>
              <a:rPr lang="en-US" dirty="0" smtClean="0"/>
              <a:t> Y-political order characterizes </a:t>
            </a:r>
            <a:r>
              <a:rPr lang="en-US" b="1" dirty="0" smtClean="0"/>
              <a:t>a </a:t>
            </a:r>
            <a:r>
              <a:rPr lang="en-US" dirty="0" smtClean="0"/>
              <a:t>bottom-up  model. I give you only the list of institutions. We have not enough time to explain them. Let us enumerate X- and Y-institutions:</a:t>
            </a:r>
          </a:p>
          <a:p>
            <a:pPr eaLnBrk="1" hangingPunct="1"/>
            <a:r>
              <a:rPr lang="en-US" sz="800" dirty="0" smtClean="0">
                <a:cs typeface="Times New Roman" pitchFamily="18" charset="0"/>
              </a:rPr>
              <a:t>First, for Territorial administrative organization of the state there are Administrative system </a:t>
            </a:r>
            <a:r>
              <a:rPr lang="ru-RU" sz="800" dirty="0" smtClean="0">
                <a:cs typeface="Times New Roman" pitchFamily="18" charset="0"/>
              </a:rPr>
              <a:t>(</a:t>
            </a:r>
            <a:r>
              <a:rPr lang="en-US" sz="800" dirty="0" err="1" smtClean="0">
                <a:cs typeface="Times New Roman" pitchFamily="18" charset="0"/>
              </a:rPr>
              <a:t>unitarity</a:t>
            </a:r>
            <a:r>
              <a:rPr lang="ru-RU" sz="800" dirty="0" smtClean="0">
                <a:cs typeface="Times New Roman" pitchFamily="18" charset="0"/>
              </a:rPr>
              <a:t>)</a:t>
            </a:r>
            <a:r>
              <a:rPr lang="en-US" sz="800" dirty="0" smtClean="0">
                <a:cs typeface="Times New Roman" pitchFamily="18" charset="0"/>
              </a:rPr>
              <a:t> in X-matrix and Federative structure (federation) </a:t>
            </a:r>
            <a:r>
              <a:rPr lang="en-US" dirty="0" smtClean="0"/>
              <a:t>- in Y-matrix. </a:t>
            </a:r>
          </a:p>
          <a:p>
            <a:pPr eaLnBrk="1" hangingPunct="1"/>
            <a:r>
              <a:rPr lang="en-US" dirty="0" smtClean="0"/>
              <a:t>As for Governance system, or flow of decision making,  in X-model we have </a:t>
            </a:r>
            <a:r>
              <a:rPr lang="en-US" sz="800" dirty="0" smtClean="0">
                <a:cs typeface="Times New Roman" pitchFamily="18" charset="0"/>
              </a:rPr>
              <a:t>Vertical hierarchical authority with Center on the top, versus Self-government and </a:t>
            </a:r>
            <a:r>
              <a:rPr lang="en-US" sz="800" dirty="0" err="1" smtClean="0">
                <a:cs typeface="Times New Roman" pitchFamily="18" charset="0"/>
              </a:rPr>
              <a:t>subsidiarity</a:t>
            </a:r>
            <a:r>
              <a:rPr lang="en-US" sz="800" dirty="0" smtClean="0">
                <a:cs typeface="Times New Roman" pitchFamily="18" charset="0"/>
              </a:rPr>
              <a:t> in Y-model.</a:t>
            </a:r>
          </a:p>
          <a:p>
            <a:pPr eaLnBrk="1" hangingPunct="1"/>
            <a:r>
              <a:rPr lang="en-US" dirty="0" smtClean="0"/>
              <a:t>Third:  What is type of interaction  in the order of decision making? </a:t>
            </a:r>
            <a:r>
              <a:rPr lang="en-US" sz="800" dirty="0" smtClean="0">
                <a:cs typeface="Times New Roman" pitchFamily="18" charset="0"/>
              </a:rPr>
              <a:t>General assembly and unanimity for X-model and Multi-party system and democratic majority for Y-model.</a:t>
            </a:r>
          </a:p>
          <a:p>
            <a:pPr eaLnBrk="1" hangingPunct="1"/>
            <a:r>
              <a:rPr lang="en-US" sz="800" dirty="0" smtClean="0">
                <a:cs typeface="Times New Roman" pitchFamily="18" charset="0"/>
              </a:rPr>
              <a:t>Fourth, Filling of governing positions can be carried out on Appointment or Election basis, respectively.</a:t>
            </a:r>
          </a:p>
          <a:p>
            <a:pPr eaLnBrk="1" hangingPunct="1"/>
            <a:r>
              <a:rPr lang="en-US" sz="800" dirty="0" smtClean="0">
                <a:cs typeface="Times New Roman" pitchFamily="18" charset="0"/>
              </a:rPr>
              <a:t>And last we indicate a very important institution for the permanent process of institutional circle, namely Feed</a:t>
            </a:r>
            <a:r>
              <a:rPr lang="ru-RU" sz="800" dirty="0" smtClean="0">
                <a:cs typeface="Times New Roman" pitchFamily="18" charset="0"/>
              </a:rPr>
              <a:t>-</a:t>
            </a:r>
            <a:r>
              <a:rPr lang="en-US" sz="800" dirty="0" smtClean="0">
                <a:cs typeface="Times New Roman" pitchFamily="18" charset="0"/>
              </a:rPr>
              <a:t>back mechanism. It could be  Appeals to higher levels of hierarchical authority for X-matrix or Law suits for Y-matrix.</a:t>
            </a:r>
            <a:endParaRPr lang="ru-RU" sz="800" dirty="0" smtClean="0">
              <a:cs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r>
              <a:rPr lang="en-US" dirty="0" smtClean="0"/>
              <a:t>Here is the list of ideological institutions. We will just list them. </a:t>
            </a:r>
            <a:r>
              <a:rPr lang="en-US" sz="1000" dirty="0" smtClean="0">
                <a:cs typeface="Times New Roman" pitchFamily="18" charset="0"/>
              </a:rPr>
              <a:t>X-institutions of communitarian ideology are:</a:t>
            </a:r>
          </a:p>
          <a:p>
            <a:pPr eaLnBrk="1" hangingPunct="1"/>
            <a:r>
              <a:rPr lang="en-US" sz="1000" dirty="0" smtClean="0">
                <a:cs typeface="Times New Roman" pitchFamily="18" charset="0"/>
              </a:rPr>
              <a:t>First, Collectivism as a Core principle of social actions, second, Egalitarianism as Normative understanding of social structure, An order as Prevailing social values, Well-being-oriented Labor attitudes and Generalization &amp; </a:t>
            </a:r>
            <a:r>
              <a:rPr lang="en-US" sz="1000" dirty="0" err="1" smtClean="0">
                <a:cs typeface="Times New Roman" pitchFamily="18" charset="0"/>
              </a:rPr>
              <a:t>Integralism</a:t>
            </a:r>
            <a:r>
              <a:rPr lang="en-US" sz="1000" dirty="0" smtClean="0">
                <a:cs typeface="Times New Roman" pitchFamily="18" charset="0"/>
              </a:rPr>
              <a:t> as Principles of Common thinking. </a:t>
            </a:r>
          </a:p>
          <a:p>
            <a:pPr eaLnBrk="1" hangingPunct="1"/>
            <a:r>
              <a:rPr lang="en-US" sz="1000" dirty="0" smtClean="0">
                <a:cs typeface="Times New Roman" pitchFamily="18" charset="0"/>
              </a:rPr>
              <a:t>Respectively, a complex of Y-institutions of subsidiary ideology includes Individualism, Stratification, Freedom, Pecuniary</a:t>
            </a:r>
            <a:r>
              <a:rPr lang="ru-RU" sz="1000" b="1" dirty="0" smtClean="0">
                <a:cs typeface="Times New Roman" pitchFamily="18" charset="0"/>
              </a:rPr>
              <a:t>-</a:t>
            </a:r>
            <a:r>
              <a:rPr lang="en-US" sz="1000" dirty="0" smtClean="0">
                <a:cs typeface="Times New Roman" pitchFamily="18" charset="0"/>
              </a:rPr>
              <a:t>oriented labor attitudes and Specialization and </a:t>
            </a:r>
            <a:r>
              <a:rPr lang="en-US" sz="1000" dirty="0" err="1" smtClean="0">
                <a:cs typeface="Times New Roman" pitchFamily="18" charset="0"/>
              </a:rPr>
              <a:t>Mereism</a:t>
            </a:r>
            <a:r>
              <a:rPr lang="en-US" sz="1000" dirty="0" smtClean="0">
                <a:cs typeface="Times New Roman" pitchFamily="18" charset="0"/>
              </a:rPr>
              <a:t>.</a:t>
            </a:r>
          </a:p>
          <a:p>
            <a:pPr eaLnBrk="1" hangingPunct="1"/>
            <a:r>
              <a:rPr lang="en-US" sz="1000" i="1" dirty="0" smtClean="0">
                <a:cs typeface="Times New Roman" pitchFamily="18" charset="0"/>
              </a:rPr>
              <a:t>Ideological  institutions express a social consensus on main rules and norms of social actions and indicate what is fair and just in mass opinion .</a:t>
            </a:r>
            <a:endParaRPr lang="ru-RU" sz="1000" i="1" dirty="0" smtClean="0">
              <a:cs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r>
              <a:rPr lang="en-US" dirty="0" smtClean="0"/>
              <a:t>Our hypothesis is that the institutional structure of each society can be presented as a combination of these two basic institutional matrices. In some societies the X-matrix institutions </a:t>
            </a:r>
            <a:r>
              <a:rPr lang="en-US" b="0" dirty="0" smtClean="0"/>
              <a:t>prevail, while Y-institutions complement them. This is true for Russia, China, India and most Asian, Latin American, and some other countries.</a:t>
            </a:r>
          </a:p>
          <a:p>
            <a:pPr eaLnBrk="1" hangingPunct="1"/>
            <a:r>
              <a:rPr lang="en-US" b="0" dirty="0" smtClean="0"/>
              <a:t>At the same time in other societies, Y-matrix institutions predominate, whereas X-matrix institutions are complementary and additional, as, for example, in most countries of Europe and its western offshoots including the USA.</a:t>
            </a:r>
          </a:p>
          <a:p>
            <a:pPr eaLnBrk="1" hangingPunct="1"/>
            <a:r>
              <a:rPr lang="en-US" b="0" dirty="0" smtClean="0"/>
              <a:t>The main task of social and economic policy in each country is therefore to support the optimal combination of predominant and complementary institutions. For example, economic policy has to find the best proportion between market and redistributive institutions as well as forms of their modernization. The current ‘socialized</a:t>
            </a:r>
            <a:r>
              <a:rPr lang="en-US" b="0" baseline="0" dirty="0" smtClean="0"/>
              <a:t> medicine’ debates in USA are perhaps the best example of this.</a:t>
            </a:r>
            <a:endParaRPr lang="ru-RU" b="0"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r>
              <a:rPr lang="en-US" b="0" dirty="0" smtClean="0"/>
              <a:t>Let</a:t>
            </a:r>
            <a:r>
              <a:rPr lang="en-US" b="0" baseline="0" dirty="0" smtClean="0"/>
              <a:t> me</a:t>
            </a:r>
            <a:r>
              <a:rPr lang="en-US" b="0" dirty="0" smtClean="0"/>
              <a:t> now explain why X- or Y-matrix institutions dominate in different countries. Our hypothesis is that the material and technological environment is the key factor. The nation or society can be a </a:t>
            </a:r>
            <a:r>
              <a:rPr lang="en-US" b="0" i="1" dirty="0" smtClean="0"/>
              <a:t>communal</a:t>
            </a:r>
            <a:r>
              <a:rPr lang="en-US" b="0" dirty="0" smtClean="0"/>
              <a:t> indivisible system, where removal of some elements can lead to disintegration of the whole system, -  or it can be </a:t>
            </a:r>
            <a:r>
              <a:rPr lang="en-US" b="0" i="1" dirty="0" smtClean="0"/>
              <a:t>non-communal</a:t>
            </a:r>
            <a:r>
              <a:rPr lang="en-US" b="0" dirty="0" smtClean="0"/>
              <a:t> with possibilities of technological division. In a communal environment, X-matrix institutions are dominant whereas Y-matrix institutions are complementary. In a non-communal environment it is </a:t>
            </a:r>
            <a:r>
              <a:rPr lang="en-US" b="0" i="1" dirty="0" smtClean="0"/>
              <a:t>vice versa</a:t>
            </a:r>
            <a:r>
              <a:rPr lang="en-US" b="0" dirty="0" smtClean="0"/>
              <a:t>. </a:t>
            </a:r>
          </a:p>
          <a:p>
            <a:pPr eaLnBrk="1" hangingPunct="1"/>
            <a:r>
              <a:rPr lang="en-US" b="0" dirty="0" smtClean="0"/>
              <a:t>Examples of a communal (or collectively owned) material environment in my country (Russia) are rail transport, gas pipelines, the</a:t>
            </a:r>
            <a:r>
              <a:rPr lang="en-US" b="0" baseline="0" dirty="0" smtClean="0"/>
              <a:t> </a:t>
            </a:r>
            <a:r>
              <a:rPr lang="en-US" b="0" dirty="0" smtClean="0"/>
              <a:t>energy grid, housing in urban areas, engineering services and basic infrastructure, etc.</a:t>
            </a:r>
            <a:endParaRPr lang="ru-RU" b="0"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pPr eaLnBrk="1" hangingPunct="1">
              <a:spcBef>
                <a:spcPct val="50000"/>
              </a:spcBef>
            </a:pPr>
            <a:r>
              <a:rPr lang="en-US" sz="1400" b="0" dirty="0" smtClean="0"/>
              <a:t>The Institutional matrix lock-in effect is important.</a:t>
            </a:r>
          </a:p>
          <a:p>
            <a:pPr eaLnBrk="1" hangingPunct="1">
              <a:spcBef>
                <a:spcPct val="50000"/>
              </a:spcBef>
            </a:pPr>
            <a:r>
              <a:rPr lang="en-US" sz="1400" dirty="0" smtClean="0"/>
              <a:t>Trying to force an institutional framework on a society that does not inherently accept those institutional values will most likely lead to unsuccessful and </a:t>
            </a:r>
            <a:r>
              <a:rPr lang="en-US" sz="1400" b="0" dirty="0" smtClean="0"/>
              <a:t>potentially damaging results;</a:t>
            </a:r>
          </a:p>
          <a:p>
            <a:pPr eaLnBrk="1" hangingPunct="1">
              <a:spcBef>
                <a:spcPct val="50000"/>
              </a:spcBef>
            </a:pPr>
            <a:r>
              <a:rPr lang="en-US" sz="1400" b="0" dirty="0" smtClean="0"/>
              <a:t>IMT suggests that even if the ‘wrong’ institutional structures are artificially or externally constructed in a nation-state, in the long run those institutions will fail and ultimately revert back to their appropriate institutional model;</a:t>
            </a:r>
          </a:p>
          <a:p>
            <a:pPr eaLnBrk="1" hangingPunct="1">
              <a:spcBef>
                <a:spcPct val="50000"/>
              </a:spcBef>
            </a:pPr>
            <a:r>
              <a:rPr lang="en-US" sz="1400" b="0" dirty="0" smtClean="0"/>
              <a:t>Therefore the path dependency effect is very important</a:t>
            </a:r>
            <a:r>
              <a:rPr lang="en-US" sz="1400" dirty="0" smtClean="0"/>
              <a:t>.</a:t>
            </a:r>
            <a:endParaRPr lang="ru-RU"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r>
              <a:rPr lang="en-US" sz="1200" kern="1200" dirty="0" smtClean="0">
                <a:solidFill>
                  <a:schemeClr val="tx1"/>
                </a:solidFill>
                <a:latin typeface="Arial" charset="0"/>
                <a:ea typeface="Arial" charset="0"/>
                <a:cs typeface="Arial" charset="0"/>
              </a:rPr>
              <a:t>"This is a controversial topic, whether external control or internal acceptance is paramount. Bolivia, Cuba, Venezuela demonstrate that Latin American countries reject the so-called 'Washington Consensus.' IMT offers an explanation for this just as it does for why neo-liberal economics did not succeed in the former Soviet countries like Kazakhstan, Ukraine and Belarus."</a:t>
            </a:r>
            <a:endParaRPr lang="ru-RU" sz="1200" kern="1200" dirty="0" smtClean="0">
              <a:solidFill>
                <a:schemeClr val="tx1"/>
              </a:solidFill>
              <a:latin typeface="Arial" charset="0"/>
              <a:ea typeface="Arial" charset="0"/>
              <a:cs typeface="Arial" charset="0"/>
            </a:endParaRPr>
          </a:p>
          <a:p>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a:ln/>
        </p:spPr>
      </p:sp>
      <p:sp>
        <p:nvSpPr>
          <p:cNvPr id="51203" name="Заметки 2"/>
          <p:cNvSpPr>
            <a:spLocks noGrp="1"/>
          </p:cNvSpPr>
          <p:nvPr>
            <p:ph type="body" idx="1"/>
          </p:nvPr>
        </p:nvSpPr>
        <p:spPr>
          <a:noFill/>
          <a:ln/>
        </p:spPr>
        <p:txBody>
          <a:bodyPr/>
          <a:lstStyle/>
          <a:p>
            <a:pPr>
              <a:lnSpc>
                <a:spcPct val="90000"/>
              </a:lnSpc>
            </a:pPr>
            <a:r>
              <a:rPr lang="en-US" dirty="0" err="1" smtClean="0"/>
              <a:t>Maddison</a:t>
            </a:r>
            <a:r>
              <a:rPr lang="en-US" dirty="0" smtClean="0"/>
              <a:t> Database was used to calculate GDP levels for nations with a prevailing X-matrix (China, India, Japan, Brazil and former USSR countries) and Y-matrix (Western Europe-12 including Denmark, Finland, France, Germany, Italy, Netherlands, Norway, Sweden, Switzerland and United Kingdom, and Western Offshoots including Australia, New Zealand, Canada and United States). </a:t>
            </a:r>
          </a:p>
          <a:p>
            <a:pPr>
              <a:lnSpc>
                <a:spcPct val="90000"/>
              </a:lnSpc>
            </a:pPr>
            <a:r>
              <a:rPr lang="en-US" dirty="0" smtClean="0"/>
              <a:t>Angus </a:t>
            </a:r>
            <a:r>
              <a:rPr lang="en-US" dirty="0" err="1" smtClean="0"/>
              <a:t>Maddison</a:t>
            </a:r>
            <a:r>
              <a:rPr lang="en-US" dirty="0" smtClean="0"/>
              <a:t> (1926-2010), Emeritus Professor, Faculty of Economics, University of Groningen, the Netherlands</a:t>
            </a:r>
            <a:br>
              <a:rPr lang="en-US" dirty="0" smtClean="0"/>
            </a:br>
            <a:r>
              <a:rPr lang="en-US" dirty="0" smtClean="0">
                <a:hlinkClick r:id="rId3"/>
              </a:rPr>
              <a:t>http://www.ggdc.net/MADDISON/oriindex.htm</a:t>
            </a:r>
            <a:r>
              <a:rPr lang="en-US" dirty="0" smtClean="0"/>
              <a:t> </a:t>
            </a:r>
          </a:p>
          <a:p>
            <a:pPr>
              <a:lnSpc>
                <a:spcPct val="90000"/>
              </a:lnSpc>
            </a:pPr>
            <a:r>
              <a:rPr lang="en-US" dirty="0" smtClean="0"/>
              <a:t>We can see over 140 years a long wave with a switching GDP leader. From 1820 (and before) to 1870 more  GDP was produced in countries with a prevailing X-matrix. Since 1868-70 the role of countries with Y-matrix is increasing, and after 1870 they produce more GDP. The maximum spread between shares of Y-matrix and X-matrix countries took place in 1950-65. But since 1970s the dominance of Y-matrix countries gradually decreases; since 2008 the share of X-matrix countries again prevails  and keeps growing.</a:t>
            </a:r>
            <a:r>
              <a:rPr lang="ru-RU" dirty="0" smtClean="0"/>
              <a:t> </a:t>
            </a:r>
            <a:r>
              <a:rPr lang="en-US" dirty="0" smtClean="0"/>
              <a:t>You know forecast for BRICS-countries.</a:t>
            </a:r>
            <a:endParaRPr lang="ru-RU" dirty="0" smtClean="0"/>
          </a:p>
        </p:txBody>
      </p:sp>
      <p:sp>
        <p:nvSpPr>
          <p:cNvPr id="51204" name="Номер слайда 3"/>
          <p:cNvSpPr>
            <a:spLocks noGrp="1"/>
          </p:cNvSpPr>
          <p:nvPr>
            <p:ph type="sldNum" sz="quarter" idx="5"/>
          </p:nvPr>
        </p:nvSpPr>
        <p:spPr>
          <a:noFill/>
        </p:spPr>
        <p:txBody>
          <a:bodyPr/>
          <a:lstStyle/>
          <a:p>
            <a:fld id="{CADD2FBF-046C-45B4-8C51-CEB98614C4A0}" type="slidenum">
              <a:rPr lang="ru-RU" smtClean="0"/>
              <a:pPr/>
              <a:t>18</a:t>
            </a:fld>
            <a:endParaRPr lang="ru-RU"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Образ слайда 1"/>
          <p:cNvSpPr>
            <a:spLocks noGrp="1" noRot="1" noChangeAspect="1" noTextEdit="1"/>
          </p:cNvSpPr>
          <p:nvPr>
            <p:ph type="sldImg"/>
          </p:nvPr>
        </p:nvSpPr>
        <p:spPr>
          <a:ln/>
        </p:spPr>
      </p:sp>
      <p:sp>
        <p:nvSpPr>
          <p:cNvPr id="52227" name="Заметки 2"/>
          <p:cNvSpPr>
            <a:spLocks noGrp="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Our new approach I am presenting here continues a long tradition of dichotomous  classification of economies:</a:t>
            </a:r>
            <a:endParaRPr lang="ru-RU" dirty="0" smtClean="0"/>
          </a:p>
          <a:p>
            <a:endParaRPr lang="ru-R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Образ слайда 1"/>
          <p:cNvSpPr>
            <a:spLocks noGrp="1" noRot="1" noChangeAspect="1" noTextEdit="1"/>
          </p:cNvSpPr>
          <p:nvPr>
            <p:ph type="sldImg"/>
          </p:nvPr>
        </p:nvSpPr>
        <p:spPr>
          <a:ln/>
        </p:spPr>
      </p:sp>
      <p:sp>
        <p:nvSpPr>
          <p:cNvPr id="35843" name="Заметки 2"/>
          <p:cNvSpPr>
            <a:spLocks noGrp="1"/>
          </p:cNvSpPr>
          <p:nvPr>
            <p:ph type="body" idx="1"/>
          </p:nvPr>
        </p:nvSpPr>
        <p:spPr>
          <a:noFill/>
          <a:ln/>
        </p:spPr>
        <p:txBody>
          <a:bodyPr/>
          <a:lstStyle/>
          <a:p>
            <a:r>
              <a:rPr lang="en-US" b="0" dirty="0" smtClean="0">
                <a:solidFill>
                  <a:srgbClr val="7030A0"/>
                </a:solidFill>
              </a:rPr>
              <a:t>In recent </a:t>
            </a:r>
            <a:r>
              <a:rPr lang="en-US" b="0" dirty="0" smtClean="0"/>
              <a:t>years these theoretical submissions about two paths of economic and social development have been elaborated within the systemic and institutional framework</a:t>
            </a:r>
            <a:endParaRPr lang="ru-RU" b="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Образ слайда 1"/>
          <p:cNvSpPr>
            <a:spLocks noGrp="1" noRot="1" noChangeAspect="1" noTextEdit="1"/>
          </p:cNvSpPr>
          <p:nvPr>
            <p:ph type="sldImg"/>
          </p:nvPr>
        </p:nvSpPr>
        <p:spPr>
          <a:ln/>
        </p:spPr>
      </p:sp>
      <p:sp>
        <p:nvSpPr>
          <p:cNvPr id="36867" name="Заметки 2"/>
          <p:cNvSpPr>
            <a:spLocks noGrp="1"/>
          </p:cNvSpPr>
          <p:nvPr>
            <p:ph type="body" idx="1"/>
          </p:nvPr>
        </p:nvSpPr>
        <p:spPr>
          <a:noFill/>
          <a:ln/>
        </p:spPr>
        <p:txBody>
          <a:bodyPr/>
          <a:lstStyle/>
          <a:p>
            <a:r>
              <a:rPr lang="en-US" dirty="0" smtClean="0"/>
              <a:t>The most general features of the </a:t>
            </a:r>
            <a:r>
              <a:rPr lang="en-US" dirty="0" smtClean="0"/>
              <a:t>systemic </a:t>
            </a:r>
            <a:r>
              <a:rPr lang="en-US" dirty="0" smtClean="0"/>
              <a:t>paradigm are summarized as follows</a:t>
            </a:r>
            <a:endParaRPr lang="ru-RU"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Образ слайда 1"/>
          <p:cNvSpPr>
            <a:spLocks noGrp="1" noRot="1" noChangeAspect="1" noTextEdit="1"/>
          </p:cNvSpPr>
          <p:nvPr>
            <p:ph type="sldImg"/>
          </p:nvPr>
        </p:nvSpPr>
        <p:spPr>
          <a:ln/>
        </p:spPr>
      </p:sp>
      <p:sp>
        <p:nvSpPr>
          <p:cNvPr id="37891" name="Заметки 2"/>
          <p:cNvSpPr>
            <a:spLocks noGrp="1"/>
          </p:cNvSpPr>
          <p:nvPr>
            <p:ph type="body" idx="1"/>
          </p:nvPr>
        </p:nvSpPr>
        <p:spPr>
          <a:noFill/>
          <a:ln/>
        </p:spPr>
        <p:txBody>
          <a:bodyPr/>
          <a:lstStyle/>
          <a:p>
            <a:r>
              <a:rPr lang="en-US" dirty="0" smtClean="0"/>
              <a:t>Recognizing the limits of the evolutionary paradigm and looking to go further with a systemic and institutional approach for comparative analysis, new research areas are developed by scholars from different countries. We single out the following research programs in the sphere: Comparison of Economic Systems (CES), Comparative Institutional Analysis (CIA) and Regulation Theory of French School </a:t>
            </a:r>
            <a:endParaRPr lang="ru-RU"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Образ слайда 1"/>
          <p:cNvSpPr>
            <a:spLocks noGrp="1" noRot="1" noChangeAspect="1" noTextEdit="1"/>
          </p:cNvSpPr>
          <p:nvPr>
            <p:ph type="sldImg"/>
          </p:nvPr>
        </p:nvSpPr>
        <p:spPr>
          <a:ln/>
        </p:spPr>
      </p:sp>
      <p:sp>
        <p:nvSpPr>
          <p:cNvPr id="38915" name="Заметки 2"/>
          <p:cNvSpPr>
            <a:spLocks noGrp="1"/>
          </p:cNvSpPr>
          <p:nvPr>
            <p:ph type="body" idx="1"/>
          </p:nvPr>
        </p:nvSpPr>
        <p:spPr>
          <a:noFill/>
          <a:ln/>
        </p:spPr>
        <p:txBody>
          <a:bodyPr/>
          <a:lstStyle/>
          <a:p>
            <a:r>
              <a:rPr lang="en-US" b="0" dirty="0" smtClean="0"/>
              <a:t>Summarizing the </a:t>
            </a:r>
            <a:r>
              <a:rPr lang="en-US" dirty="0" smtClean="0"/>
              <a:t>main authors of above mentioned research </a:t>
            </a:r>
            <a:r>
              <a:rPr lang="en-US" dirty="0" smtClean="0"/>
              <a:t>programs, Russian expert in economic methodology Oleg </a:t>
            </a:r>
            <a:r>
              <a:rPr lang="en-US" dirty="0" err="1" smtClean="0"/>
              <a:t>Ananyin</a:t>
            </a:r>
            <a:r>
              <a:rPr lang="en-US" dirty="0" smtClean="0"/>
              <a:t>  points </a:t>
            </a:r>
            <a:r>
              <a:rPr lang="en-US" dirty="0" smtClean="0"/>
              <a:t>to the following significant methodological principles in the analysis of economic systems: </a:t>
            </a:r>
            <a:endParaRPr lang="ru-RU" dirty="0" smtClean="0"/>
          </a:p>
          <a:p>
            <a:endParaRPr lang="ru-RU"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раз слайда 1"/>
          <p:cNvSpPr>
            <a:spLocks noGrp="1" noRot="1" noChangeAspect="1" noTextEdit="1"/>
          </p:cNvSpPr>
          <p:nvPr>
            <p:ph type="sldImg"/>
          </p:nvPr>
        </p:nvSpPr>
        <p:spPr>
          <a:ln/>
        </p:spPr>
      </p:sp>
      <p:sp>
        <p:nvSpPr>
          <p:cNvPr id="39939" name="Заметки 2"/>
          <p:cNvSpPr>
            <a:spLocks noGrp="1"/>
          </p:cNvSpPr>
          <p:nvPr>
            <p:ph type="body" idx="1"/>
          </p:nvPr>
        </p:nvSpPr>
        <p:spPr>
          <a:noFill/>
          <a:ln/>
        </p:spPr>
        <p:txBody>
          <a:bodyPr/>
          <a:lstStyle/>
          <a:p>
            <a:r>
              <a:rPr lang="en-US" dirty="0" smtClean="0"/>
              <a:t>We used these systemic and institutional ideas to develop the Marxian approach and propose a new methodology so called institutional matrix </a:t>
            </a:r>
            <a:r>
              <a:rPr lang="en-US" dirty="0" smtClean="0"/>
              <a:t>theory (IMT).</a:t>
            </a:r>
            <a:endParaRPr lang="ru-RU"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r>
              <a:rPr lang="en-US" sz="1000" b="0" dirty="0" smtClean="0"/>
              <a:t>You see the main theses of the theory here.</a:t>
            </a:r>
          </a:p>
          <a:p>
            <a:pPr eaLnBrk="1" hangingPunct="1"/>
            <a:r>
              <a:rPr lang="en-US" b="0" dirty="0" smtClean="0"/>
              <a:t>First, each sphere like economy, politics and ideology is </a:t>
            </a:r>
            <a:r>
              <a:rPr lang="en-US" sz="1500" b="0" dirty="0" smtClean="0"/>
              <a:t>regulated or guided by a corresponding set of basic institutions made-in-a-society’s image (i.e. reflexively).</a:t>
            </a:r>
          </a:p>
          <a:p>
            <a:pPr eaLnBrk="1" hangingPunct="1"/>
            <a:r>
              <a:rPr lang="en-US" sz="1500" b="0" dirty="0" smtClean="0"/>
              <a:t>Second, e</a:t>
            </a:r>
            <a:r>
              <a:rPr lang="en-US" b="0" dirty="0" smtClean="0"/>
              <a:t>conomic, political  and ideological institutions comprise the “institutional matrix” of human society, which makes it possible for us to study them, empirically,</a:t>
            </a:r>
            <a:r>
              <a:rPr lang="en-US" b="0" baseline="0" dirty="0" smtClean="0"/>
              <a:t> comparatively and historically</a:t>
            </a:r>
            <a:r>
              <a:rPr lang="en-US" b="0" dirty="0" smtClean="0"/>
              <a:t>.</a:t>
            </a:r>
          </a:p>
          <a:p>
            <a:pPr eaLnBrk="1" hangingPunct="1"/>
            <a:r>
              <a:rPr lang="en-US" b="0" dirty="0" smtClean="0"/>
              <a:t>Third, </a:t>
            </a:r>
            <a:r>
              <a:rPr lang="en-GB" b="0" dirty="0" smtClean="0"/>
              <a:t>historical observations and empirical research as well as mathematical modelling and a broad cultural-philosophical approach provide the ground for our hypothesis that two particular types of institutional matrices can be identified. Namely, we call the two types X-matrices and Y-matrices and compare the unique identities of each one. A</a:t>
            </a:r>
            <a:r>
              <a:rPr lang="en-US" b="0" dirty="0" smtClean="0"/>
              <a:t>n X-matrix and a Y-matrix differ by the sets of institutions forming them.</a:t>
            </a:r>
            <a:endParaRPr lang="ru-RU" b="0"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4" name="Прямоугольник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Прямоугольник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Прямоугольник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lang="ru-RU" smtClean="0"/>
              <a:t>Образец заголовка</a:t>
            </a:r>
            <a:endParaRPr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7" name="Дата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en-US"/>
          </a:p>
        </p:txBody>
      </p:sp>
      <p:sp>
        <p:nvSpPr>
          <p:cNvPr id="10" name="Нижний колонтитул 16"/>
          <p:cNvSpPr>
            <a:spLocks noGrp="1"/>
          </p:cNvSpPr>
          <p:nvPr>
            <p:ph type="ftr" sz="quarter" idx="11"/>
          </p:nvPr>
        </p:nvSpPr>
        <p:spPr>
          <a:xfrm>
            <a:off x="2085975" y="236538"/>
            <a:ext cx="5867400" cy="365125"/>
          </a:xfrm>
        </p:spPr>
        <p:txBody>
          <a:bodyPr/>
          <a:lstStyle>
            <a:lvl1pPr algn="r">
              <a:defRPr smtClean="0">
                <a:solidFill>
                  <a:schemeClr val="tx2"/>
                </a:solidFill>
              </a:defRPr>
            </a:lvl1pPr>
          </a:lstStyle>
          <a:p>
            <a:pPr>
              <a:defRPr/>
            </a:pPr>
            <a:r>
              <a:rPr lang="en-US"/>
              <a:t>URPE, San Diego, USA, January 2013</a:t>
            </a:r>
            <a:endParaRPr lang="ru-RU"/>
          </a:p>
        </p:txBody>
      </p:sp>
      <p:sp>
        <p:nvSpPr>
          <p:cNvPr id="11" name="Номер слайда 28"/>
          <p:cNvSpPr>
            <a:spLocks noGrp="1"/>
          </p:cNvSpPr>
          <p:nvPr>
            <p:ph type="sldNum" sz="quarter" idx="12"/>
          </p:nvPr>
        </p:nvSpPr>
        <p:spPr>
          <a:xfrm>
            <a:off x="8001000" y="228600"/>
            <a:ext cx="838200" cy="381000"/>
          </a:xfrm>
        </p:spPr>
        <p:txBody>
          <a:bodyPr/>
          <a:lstStyle>
            <a:lvl1pPr>
              <a:defRPr smtClean="0">
                <a:solidFill>
                  <a:schemeClr val="tx2"/>
                </a:solidFill>
              </a:defRPr>
            </a:lvl1pPr>
          </a:lstStyle>
          <a:p>
            <a:pPr>
              <a:defRPr/>
            </a:pPr>
            <a:fld id="{C565DF9F-AF1A-42C7-8587-82B4916FB018}"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endParaRPr lang="en-US"/>
          </a:p>
        </p:txBody>
      </p:sp>
      <p:sp>
        <p:nvSpPr>
          <p:cNvPr id="5" name="Нижний колонтитул 2"/>
          <p:cNvSpPr>
            <a:spLocks noGrp="1"/>
          </p:cNvSpPr>
          <p:nvPr>
            <p:ph type="ftr" sz="quarter" idx="11"/>
          </p:nvPr>
        </p:nvSpPr>
        <p:spPr/>
        <p:txBody>
          <a:bodyPr/>
          <a:lstStyle>
            <a:lvl1pPr>
              <a:defRPr/>
            </a:lvl1pPr>
          </a:lstStyle>
          <a:p>
            <a:pPr>
              <a:defRPr/>
            </a:pPr>
            <a:r>
              <a:rPr lang="en-US"/>
              <a:t>URPE, San Diego, USA, January 2013</a:t>
            </a:r>
            <a:endParaRPr lang="ru-RU"/>
          </a:p>
        </p:txBody>
      </p:sp>
      <p:sp>
        <p:nvSpPr>
          <p:cNvPr id="6" name="Номер слайда 22"/>
          <p:cNvSpPr>
            <a:spLocks noGrp="1"/>
          </p:cNvSpPr>
          <p:nvPr>
            <p:ph type="sldNum" sz="quarter" idx="12"/>
          </p:nvPr>
        </p:nvSpPr>
        <p:spPr/>
        <p:txBody>
          <a:bodyPr/>
          <a:lstStyle>
            <a:lvl1pPr>
              <a:defRPr/>
            </a:lvl1pPr>
          </a:lstStyle>
          <a:p>
            <a:pPr>
              <a:defRPr/>
            </a:pPr>
            <a:fld id="{C89F5F42-7129-44A5-83CA-FFAA19904D36}"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4" name="Прямоугольник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Вертикальный заголовок 1"/>
          <p:cNvSpPr>
            <a:spLocks noGrp="1"/>
          </p:cNvSpPr>
          <p:nvPr>
            <p:ph type="title" orient="vert"/>
          </p:nvPr>
        </p:nvSpPr>
        <p:spPr>
          <a:xfrm>
            <a:off x="6553200" y="609600"/>
            <a:ext cx="2057400" cy="5516563"/>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3"/>
          <p:cNvSpPr>
            <a:spLocks noGrp="1"/>
          </p:cNvSpPr>
          <p:nvPr>
            <p:ph type="dt" sz="half" idx="10"/>
          </p:nvPr>
        </p:nvSpPr>
        <p:spPr>
          <a:xfrm>
            <a:off x="6553200" y="6248400"/>
            <a:ext cx="2209800" cy="365125"/>
          </a:xfrm>
        </p:spPr>
        <p:txBody>
          <a:bodyPr/>
          <a:lstStyle>
            <a:lvl1pPr>
              <a:defRPr/>
            </a:lvl1pPr>
          </a:lstStyle>
          <a:p>
            <a:pPr>
              <a:defRPr/>
            </a:pPr>
            <a:endParaRPr lang="en-US"/>
          </a:p>
        </p:txBody>
      </p:sp>
      <p:sp>
        <p:nvSpPr>
          <p:cNvPr id="8" name="Нижний колонтитул 4"/>
          <p:cNvSpPr>
            <a:spLocks noGrp="1"/>
          </p:cNvSpPr>
          <p:nvPr>
            <p:ph type="ftr" sz="quarter" idx="11"/>
          </p:nvPr>
        </p:nvSpPr>
        <p:spPr>
          <a:xfrm>
            <a:off x="457200" y="6248400"/>
            <a:ext cx="5573713" cy="365125"/>
          </a:xfrm>
        </p:spPr>
        <p:txBody>
          <a:bodyPr/>
          <a:lstStyle>
            <a:lvl1pPr>
              <a:defRPr/>
            </a:lvl1pPr>
          </a:lstStyle>
          <a:p>
            <a:pPr>
              <a:defRPr/>
            </a:pPr>
            <a:r>
              <a:rPr lang="en-US"/>
              <a:t>URPE, San Diego, USA, January 2013</a:t>
            </a:r>
            <a:endParaRPr lang="ru-RU"/>
          </a:p>
        </p:txBody>
      </p:sp>
      <p:sp>
        <p:nvSpPr>
          <p:cNvPr id="9" name="Номер слайда 5"/>
          <p:cNvSpPr>
            <a:spLocks noGrp="1"/>
          </p:cNvSpPr>
          <p:nvPr>
            <p:ph type="sldNum" sz="quarter" idx="12"/>
          </p:nvPr>
        </p:nvSpPr>
        <p:spPr>
          <a:xfrm rot="5400000">
            <a:off x="5989638" y="144462"/>
            <a:ext cx="533400" cy="244475"/>
          </a:xfrm>
        </p:spPr>
        <p:txBody>
          <a:bodyPr/>
          <a:lstStyle>
            <a:lvl1pPr>
              <a:defRPr/>
            </a:lvl1pPr>
          </a:lstStyle>
          <a:p>
            <a:pPr>
              <a:defRPr/>
            </a:pPr>
            <a:fld id="{CB0E1469-863E-416D-8027-267C822418BF}" type="slidenum">
              <a:rPr lang="ru-RU"/>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44475"/>
            <a:ext cx="8385175" cy="1431925"/>
          </a:xfrm>
        </p:spPr>
        <p:txBody>
          <a:bodyPr/>
          <a:lstStyle/>
          <a:p>
            <a:r>
              <a:rPr lang="ru-RU" smtClean="0"/>
              <a:t>Образец заголовка</a:t>
            </a:r>
            <a:endParaRPr lang="ru-RU"/>
          </a:p>
        </p:txBody>
      </p:sp>
      <p:sp>
        <p:nvSpPr>
          <p:cNvPr id="3" name="Таблица 2"/>
          <p:cNvSpPr>
            <a:spLocks noGrp="1"/>
          </p:cNvSpPr>
          <p:nvPr>
            <p:ph type="tbl" idx="1"/>
          </p:nvPr>
        </p:nvSpPr>
        <p:spPr>
          <a:xfrm>
            <a:off x="838200" y="1905000"/>
            <a:ext cx="8007350" cy="4191000"/>
          </a:xfrm>
        </p:spPr>
        <p:txBody>
          <a:bodyPr>
            <a:normAutofit/>
          </a:bodyPr>
          <a:lstStyle/>
          <a:p>
            <a:pPr lvl="0"/>
            <a:endParaRPr lang="ru-RU" noProof="0" smtClean="0"/>
          </a:p>
        </p:txBody>
      </p:sp>
      <p:sp>
        <p:nvSpPr>
          <p:cNvPr id="4" name="Rectangle 11"/>
          <p:cNvSpPr>
            <a:spLocks noGrp="1" noChangeArrowheads="1"/>
          </p:cNvSpPr>
          <p:nvPr>
            <p:ph type="dt" sz="half" idx="10"/>
          </p:nvPr>
        </p:nvSpPr>
        <p:spPr/>
        <p:txBody>
          <a:bodyPr/>
          <a:lstStyle>
            <a:lvl1pPr>
              <a:defRPr/>
            </a:lvl1pPr>
          </a:lstStyle>
          <a:p>
            <a:pPr>
              <a:defRPr/>
            </a:pPr>
            <a:endParaRPr lang="en-US"/>
          </a:p>
        </p:txBody>
      </p:sp>
      <p:sp>
        <p:nvSpPr>
          <p:cNvPr id="5" name="Rectangle 12"/>
          <p:cNvSpPr>
            <a:spLocks noGrp="1" noChangeArrowheads="1"/>
          </p:cNvSpPr>
          <p:nvPr>
            <p:ph type="ftr" sz="quarter" idx="11"/>
          </p:nvPr>
        </p:nvSpPr>
        <p:spPr/>
        <p:txBody>
          <a:bodyPr/>
          <a:lstStyle>
            <a:lvl1pPr>
              <a:defRPr smtClean="0"/>
            </a:lvl1pPr>
          </a:lstStyle>
          <a:p>
            <a:pPr>
              <a:defRPr/>
            </a:pPr>
            <a:r>
              <a:rPr lang="en-US"/>
              <a:t>URPE, San Diego, USA, January 2013</a:t>
            </a:r>
            <a:endParaRPr lang="ru-RU"/>
          </a:p>
        </p:txBody>
      </p:sp>
      <p:sp>
        <p:nvSpPr>
          <p:cNvPr id="6" name="Rectangle 13"/>
          <p:cNvSpPr>
            <a:spLocks noGrp="1" noChangeArrowheads="1"/>
          </p:cNvSpPr>
          <p:nvPr>
            <p:ph type="sldNum" sz="quarter" idx="12"/>
          </p:nvPr>
        </p:nvSpPr>
        <p:spPr/>
        <p:txBody>
          <a:bodyPr/>
          <a:lstStyle>
            <a:lvl1pPr>
              <a:defRPr/>
            </a:lvl1pPr>
          </a:lstStyle>
          <a:p>
            <a:pPr>
              <a:defRPr/>
            </a:pPr>
            <a:fld id="{25EE1858-543C-4058-BCA5-5E6E6BEF6AF6}"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p:txBody>
          <a:bodyPr/>
          <a:lstStyle>
            <a:lvl1pPr>
              <a:defRPr/>
            </a:lvl1pPr>
          </a:lstStyle>
          <a:p>
            <a:pPr>
              <a:defRPr/>
            </a:pPr>
            <a:endParaRPr lang="en-US"/>
          </a:p>
        </p:txBody>
      </p:sp>
      <p:sp>
        <p:nvSpPr>
          <p:cNvPr id="6" name="Rectangle 12"/>
          <p:cNvSpPr>
            <a:spLocks noGrp="1" noChangeArrowheads="1"/>
          </p:cNvSpPr>
          <p:nvPr>
            <p:ph type="ftr" sz="quarter" idx="11"/>
          </p:nvPr>
        </p:nvSpPr>
        <p:spPr/>
        <p:txBody>
          <a:bodyPr/>
          <a:lstStyle>
            <a:lvl1pPr>
              <a:defRPr smtClean="0"/>
            </a:lvl1pPr>
          </a:lstStyle>
          <a:p>
            <a:pPr>
              <a:defRPr/>
            </a:pPr>
            <a:r>
              <a:rPr lang="en-US"/>
              <a:t>URPE, San Diego, USA, January 2013</a:t>
            </a:r>
            <a:endParaRPr lang="ru-RU"/>
          </a:p>
        </p:txBody>
      </p:sp>
      <p:sp>
        <p:nvSpPr>
          <p:cNvPr id="7" name="Rectangle 13"/>
          <p:cNvSpPr>
            <a:spLocks noGrp="1" noChangeArrowheads="1"/>
          </p:cNvSpPr>
          <p:nvPr>
            <p:ph type="sldNum" sz="quarter" idx="12"/>
          </p:nvPr>
        </p:nvSpPr>
        <p:spPr/>
        <p:txBody>
          <a:bodyPr/>
          <a:lstStyle>
            <a:lvl1pPr>
              <a:defRPr/>
            </a:lvl1pPr>
          </a:lstStyle>
          <a:p>
            <a:pPr>
              <a:defRPr/>
            </a:pPr>
            <a:fld id="{399833E2-3DA1-4A72-9FD7-7AE0221777B4}"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lang="ru-RU" smtClean="0"/>
              <a:t>Образец заголовка</a:t>
            </a:r>
            <a:endParaRPr lang="en-US"/>
          </a:p>
        </p:txBody>
      </p:sp>
      <p:sp>
        <p:nvSpPr>
          <p:cNvPr id="8" name="Содержимое 7"/>
          <p:cNvSpPr>
            <a:spLocks noGrp="1"/>
          </p:cNvSpPr>
          <p:nvPr>
            <p:ph sz="quarter" idx="1"/>
          </p:nvPr>
        </p:nvSpPr>
        <p:spPr>
          <a:xfrm>
            <a:off x="612648" y="1600200"/>
            <a:ext cx="8153400" cy="4495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endParaRPr lang="en-US"/>
          </a:p>
        </p:txBody>
      </p:sp>
      <p:sp>
        <p:nvSpPr>
          <p:cNvPr id="5" name="Нижний колонтитул 2"/>
          <p:cNvSpPr>
            <a:spLocks noGrp="1"/>
          </p:cNvSpPr>
          <p:nvPr>
            <p:ph type="ftr" sz="quarter" idx="11"/>
          </p:nvPr>
        </p:nvSpPr>
        <p:spPr/>
        <p:txBody>
          <a:bodyPr/>
          <a:lstStyle>
            <a:lvl1pPr>
              <a:defRPr/>
            </a:lvl1pPr>
          </a:lstStyle>
          <a:p>
            <a:pPr>
              <a:defRPr/>
            </a:pPr>
            <a:r>
              <a:rPr lang="en-US"/>
              <a:t>URPE, San Diego, USA, January 2013</a:t>
            </a:r>
            <a:endParaRPr lang="ru-RU"/>
          </a:p>
        </p:txBody>
      </p:sp>
      <p:sp>
        <p:nvSpPr>
          <p:cNvPr id="6" name="Номер слайда 22"/>
          <p:cNvSpPr>
            <a:spLocks noGrp="1"/>
          </p:cNvSpPr>
          <p:nvPr>
            <p:ph type="sldNum" sz="quarter" idx="12"/>
          </p:nvPr>
        </p:nvSpPr>
        <p:spPr/>
        <p:txBody>
          <a:bodyPr/>
          <a:lstStyle>
            <a:lvl1pPr>
              <a:defRPr/>
            </a:lvl1pPr>
          </a:lstStyle>
          <a:p>
            <a:pPr>
              <a:defRPr/>
            </a:pPr>
            <a:fld id="{86746322-7E2C-40C2-A8A0-6E9A248C38DE}"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4"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Текст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ru-RU" smtClean="0"/>
              <a:t>Образец заголовка</a:t>
            </a:r>
            <a:endParaRPr lang="en-US"/>
          </a:p>
        </p:txBody>
      </p:sp>
      <p:sp>
        <p:nvSpPr>
          <p:cNvPr id="7" name="Дата 11"/>
          <p:cNvSpPr>
            <a:spLocks noGrp="1"/>
          </p:cNvSpPr>
          <p:nvPr>
            <p:ph type="dt" sz="half" idx="10"/>
          </p:nvPr>
        </p:nvSpPr>
        <p:spPr/>
        <p:txBody>
          <a:bodyPr/>
          <a:lstStyle>
            <a:lvl1pPr>
              <a:defRPr/>
            </a:lvl1pPr>
          </a:lstStyle>
          <a:p>
            <a:pPr>
              <a:defRPr/>
            </a:pPr>
            <a:endParaRPr lang="en-US"/>
          </a:p>
        </p:txBody>
      </p:sp>
      <p:sp>
        <p:nvSpPr>
          <p:cNvPr id="8" name="Номер слайда 12"/>
          <p:cNvSpPr>
            <a:spLocks noGrp="1"/>
          </p:cNvSpPr>
          <p:nvPr>
            <p:ph type="sldNum" sz="quarter" idx="11"/>
          </p:nvPr>
        </p:nvSpPr>
        <p:spPr>
          <a:xfrm>
            <a:off x="0" y="1752600"/>
            <a:ext cx="1295400" cy="701675"/>
          </a:xfrm>
        </p:spPr>
        <p:txBody>
          <a:bodyPr>
            <a:noAutofit/>
          </a:bodyPr>
          <a:lstStyle>
            <a:lvl1pPr>
              <a:defRPr sz="2400" smtClean="0">
                <a:solidFill>
                  <a:srgbClr val="FFFFFF"/>
                </a:solidFill>
              </a:defRPr>
            </a:lvl1pPr>
          </a:lstStyle>
          <a:p>
            <a:pPr>
              <a:defRPr/>
            </a:pPr>
            <a:fld id="{36F2B070-1385-4F0E-877D-B1082C7112DF}" type="slidenum">
              <a:rPr lang="ru-RU"/>
              <a:pPr>
                <a:defRPr/>
              </a:pPr>
              <a:t>‹#›</a:t>
            </a:fld>
            <a:endParaRPr lang="ru-RU"/>
          </a:p>
        </p:txBody>
      </p:sp>
      <p:sp>
        <p:nvSpPr>
          <p:cNvPr id="9" name="Нижний колонтитул 13"/>
          <p:cNvSpPr>
            <a:spLocks noGrp="1"/>
          </p:cNvSpPr>
          <p:nvPr>
            <p:ph type="ftr" sz="quarter" idx="12"/>
          </p:nvPr>
        </p:nvSpPr>
        <p:spPr/>
        <p:txBody>
          <a:bodyPr/>
          <a:lstStyle>
            <a:lvl1pPr>
              <a:defRPr/>
            </a:lvl1pPr>
          </a:lstStyle>
          <a:p>
            <a:pPr>
              <a:defRPr/>
            </a:pPr>
            <a:r>
              <a:rPr lang="en-US"/>
              <a:t>URPE, San Diego, USA, January 2013</a:t>
            </a:r>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9" name="Содержимое 8"/>
          <p:cNvSpPr>
            <a:spLocks noGrp="1"/>
          </p:cNvSpPr>
          <p:nvPr>
            <p:ph sz="quarter" idx="1"/>
          </p:nvPr>
        </p:nvSpPr>
        <p:spPr>
          <a:xfrm>
            <a:off x="609600" y="1589567"/>
            <a:ext cx="38862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Содержимое 10"/>
          <p:cNvSpPr>
            <a:spLocks noGrp="1"/>
          </p:cNvSpPr>
          <p:nvPr>
            <p:ph sz="quarter" idx="2"/>
          </p:nvPr>
        </p:nvSpPr>
        <p:spPr>
          <a:xfrm>
            <a:off x="4844901" y="1589567"/>
            <a:ext cx="38862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7"/>
          <p:cNvSpPr>
            <a:spLocks noGrp="1"/>
          </p:cNvSpPr>
          <p:nvPr>
            <p:ph type="dt" sz="half" idx="10"/>
          </p:nvPr>
        </p:nvSpPr>
        <p:spPr/>
        <p:txBody>
          <a:bodyPr rtlCol="0"/>
          <a:lstStyle>
            <a:lvl1pPr>
              <a:defRPr/>
            </a:lvl1pPr>
          </a:lstStyle>
          <a:p>
            <a:pPr>
              <a:defRPr/>
            </a:pPr>
            <a:endParaRPr lang="en-US"/>
          </a:p>
        </p:txBody>
      </p:sp>
      <p:sp>
        <p:nvSpPr>
          <p:cNvPr id="6" name="Номер слайда 9"/>
          <p:cNvSpPr>
            <a:spLocks noGrp="1"/>
          </p:cNvSpPr>
          <p:nvPr>
            <p:ph type="sldNum" sz="quarter" idx="11"/>
          </p:nvPr>
        </p:nvSpPr>
        <p:spPr/>
        <p:txBody>
          <a:bodyPr rtlCol="0"/>
          <a:lstStyle>
            <a:lvl1pPr>
              <a:defRPr/>
            </a:lvl1pPr>
          </a:lstStyle>
          <a:p>
            <a:pPr>
              <a:defRPr/>
            </a:pPr>
            <a:fld id="{AFC77F6E-782E-4DFA-930F-872AD4101263}" type="slidenum">
              <a:rPr lang="ru-RU"/>
              <a:pPr>
                <a:defRPr/>
              </a:pPr>
              <a:t>‹#›</a:t>
            </a:fld>
            <a:endParaRPr lang="ru-RU"/>
          </a:p>
        </p:txBody>
      </p:sp>
      <p:sp>
        <p:nvSpPr>
          <p:cNvPr id="7" name="Нижний колонтитул 11"/>
          <p:cNvSpPr>
            <a:spLocks noGrp="1"/>
          </p:cNvSpPr>
          <p:nvPr>
            <p:ph type="ftr" sz="quarter" idx="12"/>
          </p:nvPr>
        </p:nvSpPr>
        <p:spPr/>
        <p:txBody>
          <a:bodyPr rtlCol="0"/>
          <a:lstStyle>
            <a:lvl1pPr>
              <a:defRPr/>
            </a:lvl1pPr>
          </a:lstStyle>
          <a:p>
            <a:pPr>
              <a:defRPr/>
            </a:pPr>
            <a:r>
              <a:rPr lang="en-US"/>
              <a:t>URPE, San Diego, USA, January 2013</a:t>
            </a: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lstStyle>
            <a:lvl1pPr>
              <a:defRPr/>
            </a:lvl1pPr>
          </a:lstStyle>
          <a:p>
            <a:r>
              <a:rPr lang="ru-RU" smtClean="0"/>
              <a:t>Образец заголовка</a:t>
            </a:r>
            <a:endParaRPr lang="en-US"/>
          </a:p>
        </p:txBody>
      </p:sp>
      <p:sp>
        <p:nvSpPr>
          <p:cNvPr id="11" name="Содержимое 10"/>
          <p:cNvSpPr>
            <a:spLocks noGrp="1"/>
          </p:cNvSpPr>
          <p:nvPr>
            <p:ph sz="quarter" idx="2"/>
          </p:nvPr>
        </p:nvSpPr>
        <p:spPr>
          <a:xfrm>
            <a:off x="609600" y="2438400"/>
            <a:ext cx="3886200" cy="35814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quarter" idx="4"/>
          </p:nvPr>
        </p:nvSpPr>
        <p:spPr>
          <a:xfrm>
            <a:off x="4800600" y="2438400"/>
            <a:ext cx="3886200" cy="35814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ru-RU" smtClean="0"/>
              <a:t>Образец текста</a:t>
            </a:r>
          </a:p>
        </p:txBody>
      </p:sp>
      <p:sp>
        <p:nvSpPr>
          <p:cNvPr id="7" name="Дата 9"/>
          <p:cNvSpPr>
            <a:spLocks noGrp="1"/>
          </p:cNvSpPr>
          <p:nvPr>
            <p:ph type="dt" sz="half" idx="10"/>
          </p:nvPr>
        </p:nvSpPr>
        <p:spPr/>
        <p:txBody>
          <a:bodyPr rtlCol="0"/>
          <a:lstStyle>
            <a:lvl1pPr>
              <a:defRPr/>
            </a:lvl1pPr>
          </a:lstStyle>
          <a:p>
            <a:pPr>
              <a:defRPr/>
            </a:pPr>
            <a:endParaRPr lang="en-US"/>
          </a:p>
        </p:txBody>
      </p:sp>
      <p:sp>
        <p:nvSpPr>
          <p:cNvPr id="8" name="Номер слайда 11"/>
          <p:cNvSpPr>
            <a:spLocks noGrp="1"/>
          </p:cNvSpPr>
          <p:nvPr>
            <p:ph type="sldNum" sz="quarter" idx="11"/>
          </p:nvPr>
        </p:nvSpPr>
        <p:spPr/>
        <p:txBody>
          <a:bodyPr rtlCol="0"/>
          <a:lstStyle>
            <a:lvl1pPr>
              <a:defRPr/>
            </a:lvl1pPr>
          </a:lstStyle>
          <a:p>
            <a:pPr>
              <a:defRPr/>
            </a:pPr>
            <a:fld id="{F35423A7-F421-4DC1-82C0-C9EF51B319CC}" type="slidenum">
              <a:rPr lang="ru-RU"/>
              <a:pPr>
                <a:defRPr/>
              </a:pPr>
              <a:t>‹#›</a:t>
            </a:fld>
            <a:endParaRPr lang="ru-RU"/>
          </a:p>
        </p:txBody>
      </p:sp>
      <p:sp>
        <p:nvSpPr>
          <p:cNvPr id="9" name="Нижний колонтитул 13"/>
          <p:cNvSpPr>
            <a:spLocks noGrp="1"/>
          </p:cNvSpPr>
          <p:nvPr>
            <p:ph type="ftr" sz="quarter" idx="12"/>
          </p:nvPr>
        </p:nvSpPr>
        <p:spPr/>
        <p:txBody>
          <a:bodyPr rtlCol="0"/>
          <a:lstStyle>
            <a:lvl1pPr>
              <a:defRPr/>
            </a:lvl1pPr>
          </a:lstStyle>
          <a:p>
            <a:pPr>
              <a:defRPr/>
            </a:pPr>
            <a:r>
              <a:rPr lang="en-US"/>
              <a:t>URPE, San Diego, USA, January 2013</a:t>
            </a: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13"/>
          <p:cNvSpPr>
            <a:spLocks noGrp="1"/>
          </p:cNvSpPr>
          <p:nvPr>
            <p:ph type="dt" sz="half" idx="10"/>
          </p:nvPr>
        </p:nvSpPr>
        <p:spPr/>
        <p:txBody>
          <a:bodyPr/>
          <a:lstStyle>
            <a:lvl1pPr>
              <a:defRPr/>
            </a:lvl1pPr>
          </a:lstStyle>
          <a:p>
            <a:pPr>
              <a:defRPr/>
            </a:pPr>
            <a:endParaRPr lang="en-US"/>
          </a:p>
        </p:txBody>
      </p:sp>
      <p:sp>
        <p:nvSpPr>
          <p:cNvPr id="4" name="Нижний колонтитул 2"/>
          <p:cNvSpPr>
            <a:spLocks noGrp="1"/>
          </p:cNvSpPr>
          <p:nvPr>
            <p:ph type="ftr" sz="quarter" idx="11"/>
          </p:nvPr>
        </p:nvSpPr>
        <p:spPr/>
        <p:txBody>
          <a:bodyPr/>
          <a:lstStyle>
            <a:lvl1pPr>
              <a:defRPr/>
            </a:lvl1pPr>
          </a:lstStyle>
          <a:p>
            <a:pPr>
              <a:defRPr/>
            </a:pPr>
            <a:r>
              <a:rPr lang="en-US"/>
              <a:t>URPE, San Diego, USA, January 2013</a:t>
            </a:r>
            <a:endParaRPr lang="ru-RU"/>
          </a:p>
        </p:txBody>
      </p:sp>
      <p:sp>
        <p:nvSpPr>
          <p:cNvPr id="5" name="Номер слайда 22"/>
          <p:cNvSpPr>
            <a:spLocks noGrp="1"/>
          </p:cNvSpPr>
          <p:nvPr>
            <p:ph type="sldNum" sz="quarter" idx="12"/>
          </p:nvPr>
        </p:nvSpPr>
        <p:spPr/>
        <p:txBody>
          <a:bodyPr/>
          <a:lstStyle>
            <a:lvl1pPr>
              <a:defRPr/>
            </a:lvl1pPr>
          </a:lstStyle>
          <a:p>
            <a:pPr>
              <a:defRPr/>
            </a:pPr>
            <a:fld id="{EBF569FA-104B-4010-8FD6-F003FDD80EE2}"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pPr>
              <a:defRPr/>
            </a:pPr>
            <a:endParaRPr lang="en-US"/>
          </a:p>
        </p:txBody>
      </p:sp>
      <p:sp>
        <p:nvSpPr>
          <p:cNvPr id="3" name="Нижний колонтитул 2"/>
          <p:cNvSpPr>
            <a:spLocks noGrp="1"/>
          </p:cNvSpPr>
          <p:nvPr>
            <p:ph type="ftr" sz="quarter" idx="11"/>
          </p:nvPr>
        </p:nvSpPr>
        <p:spPr/>
        <p:txBody>
          <a:bodyPr/>
          <a:lstStyle>
            <a:lvl1pPr>
              <a:defRPr/>
            </a:lvl1pPr>
          </a:lstStyle>
          <a:p>
            <a:pPr>
              <a:defRPr/>
            </a:pPr>
            <a:r>
              <a:rPr lang="en-US"/>
              <a:t>URPE, San Diego, USA, January 2013</a:t>
            </a:r>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6D4E4D5F-83EB-4F56-8EC6-E89257A27F7D}"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lstStyle>
            <a:lvl1pPr algn="l">
              <a:buNone/>
              <a:defRPr sz="4400" b="0"/>
            </a:lvl1pPr>
          </a:lstStyle>
          <a:p>
            <a:r>
              <a:rPr lang="ru-RU" smtClean="0"/>
              <a:t>Образец заголовка</a:t>
            </a:r>
            <a:endParaRPr lang="en-US"/>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endParaRPr lang="en-US"/>
          </a:p>
        </p:txBody>
      </p:sp>
      <p:sp>
        <p:nvSpPr>
          <p:cNvPr id="6" name="Нижний колонтитул 2"/>
          <p:cNvSpPr>
            <a:spLocks noGrp="1"/>
          </p:cNvSpPr>
          <p:nvPr>
            <p:ph type="ftr" sz="quarter" idx="11"/>
          </p:nvPr>
        </p:nvSpPr>
        <p:spPr/>
        <p:txBody>
          <a:bodyPr/>
          <a:lstStyle>
            <a:lvl1pPr>
              <a:defRPr/>
            </a:lvl1pPr>
          </a:lstStyle>
          <a:p>
            <a:pPr>
              <a:defRPr/>
            </a:pPr>
            <a:r>
              <a:rPr lang="en-US"/>
              <a:t>URPE, San Diego, USA, January 2013</a:t>
            </a:r>
            <a:endParaRPr lang="ru-RU"/>
          </a:p>
        </p:txBody>
      </p:sp>
      <p:sp>
        <p:nvSpPr>
          <p:cNvPr id="7" name="Номер слайда 22"/>
          <p:cNvSpPr>
            <a:spLocks noGrp="1"/>
          </p:cNvSpPr>
          <p:nvPr>
            <p:ph type="sldNum" sz="quarter" idx="12"/>
          </p:nvPr>
        </p:nvSpPr>
        <p:spPr/>
        <p:txBody>
          <a:bodyPr/>
          <a:lstStyle>
            <a:lvl1pPr>
              <a:defRPr/>
            </a:lvl1pPr>
          </a:lstStyle>
          <a:p>
            <a:pPr>
              <a:defRPr/>
            </a:pPr>
            <a:fld id="{A289CB53-DA3D-4F3F-A66F-95668FA7634B}"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5" name="Прямоугольник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Прямоугольник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Прямоугольник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Прямоугольник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ru-RU" smtClean="0"/>
              <a:t>Образец текста</a:t>
            </a:r>
          </a:p>
        </p:txBody>
      </p:sp>
      <p:sp>
        <p:nvSpPr>
          <p:cNvPr id="2" name="Заголовок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ru-RU" smtClean="0"/>
              <a:t>Образец заголовка</a:t>
            </a:r>
            <a:endParaRPr lang="en-US"/>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ru-RU" noProof="0" smtClean="0"/>
              <a:t>Вставка рисунка</a:t>
            </a:r>
            <a:endParaRPr lang="en-US" noProof="0" dirty="0"/>
          </a:p>
        </p:txBody>
      </p:sp>
      <p:sp>
        <p:nvSpPr>
          <p:cNvPr id="9" name="Дата 11"/>
          <p:cNvSpPr>
            <a:spLocks noGrp="1"/>
          </p:cNvSpPr>
          <p:nvPr>
            <p:ph type="dt" sz="half" idx="10"/>
          </p:nvPr>
        </p:nvSpPr>
        <p:spPr>
          <a:xfrm>
            <a:off x="6248400" y="6248400"/>
            <a:ext cx="2667000" cy="365125"/>
          </a:xfrm>
        </p:spPr>
        <p:txBody>
          <a:bodyPr rtlCol="0"/>
          <a:lstStyle>
            <a:lvl1pPr>
              <a:defRPr/>
            </a:lvl1pPr>
          </a:lstStyle>
          <a:p>
            <a:pPr>
              <a:defRPr/>
            </a:pPr>
            <a:endParaRPr lang="en-US"/>
          </a:p>
        </p:txBody>
      </p:sp>
      <p:sp>
        <p:nvSpPr>
          <p:cNvPr id="10" name="Номер слайда 12"/>
          <p:cNvSpPr>
            <a:spLocks noGrp="1"/>
          </p:cNvSpPr>
          <p:nvPr>
            <p:ph type="sldNum" sz="quarter" idx="11"/>
          </p:nvPr>
        </p:nvSpPr>
        <p:spPr>
          <a:xfrm>
            <a:off x="0" y="4667250"/>
            <a:ext cx="1447800" cy="663575"/>
          </a:xfrm>
        </p:spPr>
        <p:txBody>
          <a:bodyPr rtlCol="0"/>
          <a:lstStyle>
            <a:lvl1pPr>
              <a:defRPr sz="2800" smtClean="0"/>
            </a:lvl1pPr>
          </a:lstStyle>
          <a:p>
            <a:pPr>
              <a:defRPr/>
            </a:pPr>
            <a:fld id="{14DB84C2-D069-4A07-BA02-D9F9EE522FDA}" type="slidenum">
              <a:rPr lang="ru-RU"/>
              <a:pPr>
                <a:defRPr/>
              </a:pPr>
              <a:t>‹#›</a:t>
            </a:fld>
            <a:endParaRPr lang="ru-RU"/>
          </a:p>
        </p:txBody>
      </p:sp>
      <p:sp>
        <p:nvSpPr>
          <p:cNvPr id="11" name="Нижний колонтитул 13"/>
          <p:cNvSpPr>
            <a:spLocks noGrp="1"/>
          </p:cNvSpPr>
          <p:nvPr>
            <p:ph type="ftr" sz="quarter" idx="12"/>
          </p:nvPr>
        </p:nvSpPr>
        <p:spPr>
          <a:xfrm>
            <a:off x="1600200" y="6248400"/>
            <a:ext cx="4572000" cy="365125"/>
          </a:xfrm>
        </p:spPr>
        <p:txBody>
          <a:bodyPr rtlCol="0"/>
          <a:lstStyle>
            <a:lvl1pPr>
              <a:defRPr/>
            </a:lvl1pPr>
          </a:lstStyle>
          <a:p>
            <a:pPr>
              <a:defRPr/>
            </a:pPr>
            <a:r>
              <a:rPr lang="en-US"/>
              <a:t>URPE, San Diego, USA, January 2013</a:t>
            </a:r>
            <a:endParaRPr lang="ru-RU"/>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27" name="Текст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endParaRPr lang="en-US"/>
          </a:p>
        </p:txBody>
      </p:sp>
      <p:sp>
        <p:nvSpPr>
          <p:cNvPr id="3" name="Нижний колонтитул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smtClean="0">
                <a:solidFill>
                  <a:schemeClr val="tx2"/>
                </a:solidFill>
              </a:defRPr>
            </a:lvl1pPr>
          </a:lstStyle>
          <a:p>
            <a:pPr>
              <a:defRPr/>
            </a:pPr>
            <a:r>
              <a:rPr lang="en-US"/>
              <a:t>URPE, San Diego, USA, January 2013</a:t>
            </a:r>
            <a:endParaRPr lang="ru-RU"/>
          </a:p>
        </p:txBody>
      </p:sp>
      <p:sp>
        <p:nvSpPr>
          <p:cNvPr id="7" name="Прямоугольник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Прямоугольник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Прямоугольник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Номер слайда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smtClean="0">
                <a:solidFill>
                  <a:srgbClr val="FFFFFF"/>
                </a:solidFill>
              </a:defRPr>
            </a:lvl1pPr>
          </a:lstStyle>
          <a:p>
            <a:pPr>
              <a:defRPr/>
            </a:pPr>
            <a:fld id="{9D4D33E5-21C3-46FF-B8A6-A2A2FAD132A0}"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815" r:id="rId1"/>
    <p:sldLayoutId id="2147483811" r:id="rId2"/>
    <p:sldLayoutId id="2147483816" r:id="rId3"/>
    <p:sldLayoutId id="2147483817" r:id="rId4"/>
    <p:sldLayoutId id="2147483818" r:id="rId5"/>
    <p:sldLayoutId id="2147483812" r:id="rId6"/>
    <p:sldLayoutId id="2147483819" r:id="rId7"/>
    <p:sldLayoutId id="2147483813" r:id="rId8"/>
    <p:sldLayoutId id="2147483820" r:id="rId9"/>
    <p:sldLayoutId id="2147483814" r:id="rId10"/>
    <p:sldLayoutId id="2147483821" r:id="rId11"/>
    <p:sldLayoutId id="2147483822" r:id="rId12"/>
    <p:sldLayoutId id="2147483823" r:id="rId13"/>
  </p:sldLayoutIdLst>
  <p:hf hdr="0" dt="0"/>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Calibri" pitchFamily="34" charset="0"/>
        </a:defRPr>
      </a:lvl2pPr>
      <a:lvl3pPr algn="l" rtl="0" fontAlgn="base">
        <a:spcBef>
          <a:spcPct val="0"/>
        </a:spcBef>
        <a:spcAft>
          <a:spcPct val="0"/>
        </a:spcAft>
        <a:defRPr sz="4400">
          <a:solidFill>
            <a:schemeClr val="tx2"/>
          </a:solidFill>
          <a:latin typeface="Calibri" pitchFamily="34" charset="0"/>
        </a:defRPr>
      </a:lvl3pPr>
      <a:lvl4pPr algn="l" rtl="0" fontAlgn="base">
        <a:spcBef>
          <a:spcPct val="0"/>
        </a:spcBef>
        <a:spcAft>
          <a:spcPct val="0"/>
        </a:spcAft>
        <a:defRPr sz="4400">
          <a:solidFill>
            <a:schemeClr val="tx2"/>
          </a:solidFill>
          <a:latin typeface="Calibri" pitchFamily="34" charset="0"/>
        </a:defRPr>
      </a:lvl4pPr>
      <a:lvl5pPr algn="l" rtl="0" fontAlgn="base">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Calibri" pitchFamily="34" charset="0"/>
        </a:defRPr>
      </a:lvl6pPr>
      <a:lvl7pPr marL="914400" algn="l" rtl="0" fontAlgn="base">
        <a:spcBef>
          <a:spcPct val="0"/>
        </a:spcBef>
        <a:spcAft>
          <a:spcPct val="0"/>
        </a:spcAft>
        <a:defRPr sz="4400">
          <a:solidFill>
            <a:schemeClr val="tx2"/>
          </a:solidFill>
          <a:latin typeface="Calibri" pitchFamily="34" charset="0"/>
        </a:defRPr>
      </a:lvl7pPr>
      <a:lvl8pPr marL="1371600" algn="l" rtl="0" fontAlgn="base">
        <a:spcBef>
          <a:spcPct val="0"/>
        </a:spcBef>
        <a:spcAft>
          <a:spcPct val="0"/>
        </a:spcAft>
        <a:defRPr sz="4400">
          <a:solidFill>
            <a:schemeClr val="tx2"/>
          </a:solidFill>
          <a:latin typeface="Calibri" pitchFamily="34" charset="0"/>
        </a:defRPr>
      </a:lvl8pPr>
      <a:lvl9pPr marL="1828800" algn="l" rtl="0" fontAlgn="base">
        <a:spcBef>
          <a:spcPct val="0"/>
        </a:spcBef>
        <a:spcAft>
          <a:spcPct val="0"/>
        </a:spcAft>
        <a:defRPr sz="4400">
          <a:solidFill>
            <a:schemeClr val="tx2"/>
          </a:solidFill>
          <a:latin typeface="Calibri" pitchFamily="34" charset="0"/>
        </a:defRPr>
      </a:lvl9pPr>
    </p:titleStyle>
    <p:bodyStyle>
      <a:lvl1pPr marL="319088" indent="-319088" algn="l" rtl="0" fontAlgn="base">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fontAlgn="base">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fontAlgn="base">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fontAlgn="base">
        <a:spcBef>
          <a:spcPts val="400"/>
        </a:spcBef>
        <a:spcAft>
          <a:spcPct val="0"/>
        </a:spcAft>
        <a:buClr>
          <a:srgbClr val="9C007F"/>
        </a:buClr>
        <a:buSzPct val="75000"/>
        <a:buFont typeface="Wingdings" pitchFamily="2" charset="2"/>
        <a:buChar char=""/>
        <a:defRPr sz="2000" kern="1200">
          <a:solidFill>
            <a:schemeClr val="tx1"/>
          </a:solidFill>
          <a:latin typeface="+mn-lt"/>
          <a:ea typeface="+mn-ea"/>
          <a:cs typeface="+mn-cs"/>
        </a:defRPr>
      </a:lvl4pPr>
      <a:lvl5pPr marL="1828800" indent="-228600" algn="l" rtl="0" fontAlgn="base">
        <a:spcBef>
          <a:spcPts val="400"/>
        </a:spcBef>
        <a:spcAft>
          <a:spcPct val="0"/>
        </a:spcAft>
        <a:buClr>
          <a:srgbClr val="68007F"/>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kirdina@bk.ru"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www.kirdina.r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Grp="1" noChangeArrowheads="1"/>
          </p:cNvSpPr>
          <p:nvPr>
            <p:ph type="ctrTitle"/>
          </p:nvPr>
        </p:nvSpPr>
        <p:spPr>
          <a:xfrm>
            <a:off x="685800" y="1447800"/>
            <a:ext cx="8001000" cy="1660525"/>
          </a:xfrm>
        </p:spPr>
        <p:txBody>
          <a:bodyPr>
            <a:normAutofit fontScale="90000"/>
          </a:bodyPr>
          <a:lstStyle/>
          <a:p>
            <a:pPr fontAlgn="auto">
              <a:spcAft>
                <a:spcPts val="0"/>
              </a:spcAft>
              <a:defRPr/>
            </a:pPr>
            <a:r>
              <a:rPr lang="en-GB" sz="3300" dirty="0" smtClean="0"/>
              <a:t/>
            </a:r>
            <a:br>
              <a:rPr lang="en-GB" sz="3300" dirty="0" smtClean="0"/>
            </a:br>
            <a:r>
              <a:rPr lang="en-GB" sz="3300" dirty="0" smtClean="0"/>
              <a:t>new systemic institutional approach </a:t>
            </a:r>
            <a:br>
              <a:rPr lang="en-GB" sz="3300" dirty="0" smtClean="0"/>
            </a:br>
            <a:r>
              <a:rPr lang="en-GB" sz="3300" dirty="0" smtClean="0"/>
              <a:t>for comparative </a:t>
            </a:r>
            <a:br>
              <a:rPr lang="en-GB" sz="3300" dirty="0" smtClean="0"/>
            </a:br>
            <a:r>
              <a:rPr lang="en-GB" sz="3300" dirty="0" smtClean="0"/>
              <a:t>political and economic analysis</a:t>
            </a:r>
            <a:endParaRPr lang="ru-RU" sz="3200" dirty="0" smtClean="0"/>
          </a:p>
        </p:txBody>
      </p:sp>
      <p:sp>
        <p:nvSpPr>
          <p:cNvPr id="43013" name="Rectangle 5"/>
          <p:cNvSpPr>
            <a:spLocks noGrp="1" noChangeArrowheads="1"/>
          </p:cNvSpPr>
          <p:nvPr>
            <p:ph type="subTitle" idx="1"/>
          </p:nvPr>
        </p:nvSpPr>
        <p:spPr>
          <a:xfrm>
            <a:off x="990600" y="3276600"/>
            <a:ext cx="7696200" cy="2514600"/>
          </a:xfrm>
        </p:spPr>
        <p:txBody>
          <a:bodyPr>
            <a:normAutofit fontScale="25000" lnSpcReduction="20000"/>
          </a:bodyPr>
          <a:lstStyle/>
          <a:p>
            <a:pPr fontAlgn="auto">
              <a:lnSpc>
                <a:spcPct val="80000"/>
              </a:lnSpc>
              <a:spcAft>
                <a:spcPts val="0"/>
              </a:spcAft>
              <a:buFont typeface="Wingdings" charset="2"/>
              <a:buNone/>
              <a:defRPr/>
            </a:pPr>
            <a:endParaRPr lang="en-US" sz="2400" dirty="0" smtClean="0"/>
          </a:p>
          <a:p>
            <a:pPr fontAlgn="auto">
              <a:lnSpc>
                <a:spcPct val="80000"/>
              </a:lnSpc>
              <a:spcAft>
                <a:spcPts val="0"/>
              </a:spcAft>
              <a:buFont typeface="Wingdings" charset="2"/>
              <a:buNone/>
              <a:defRPr/>
            </a:pPr>
            <a:r>
              <a:rPr lang="en-US" sz="8000" b="1" dirty="0" smtClean="0"/>
              <a:t>Svetlana </a:t>
            </a:r>
            <a:r>
              <a:rPr lang="en-US" sz="8000" b="1" dirty="0" err="1" smtClean="0"/>
              <a:t>Kirdina</a:t>
            </a:r>
            <a:endParaRPr lang="ru-RU" sz="8000" b="1" dirty="0" smtClean="0"/>
          </a:p>
          <a:p>
            <a:pPr fontAlgn="auto">
              <a:lnSpc>
                <a:spcPct val="80000"/>
              </a:lnSpc>
              <a:spcAft>
                <a:spcPts val="0"/>
              </a:spcAft>
              <a:buFont typeface="Wingdings" charset="2"/>
              <a:buNone/>
              <a:defRPr/>
            </a:pPr>
            <a:r>
              <a:rPr lang="en-US" sz="8000" b="1" dirty="0" smtClean="0"/>
              <a:t>Institute of Economics, </a:t>
            </a:r>
            <a:endParaRPr lang="ru-RU" sz="8000" b="1" dirty="0" smtClean="0"/>
          </a:p>
          <a:p>
            <a:pPr fontAlgn="auto">
              <a:lnSpc>
                <a:spcPct val="80000"/>
              </a:lnSpc>
              <a:spcAft>
                <a:spcPts val="0"/>
              </a:spcAft>
              <a:buFont typeface="Wingdings" charset="2"/>
              <a:buNone/>
              <a:defRPr/>
            </a:pPr>
            <a:r>
              <a:rPr lang="en-US" sz="8000" b="1" dirty="0" smtClean="0"/>
              <a:t>Russian Academy of Sciences, </a:t>
            </a:r>
            <a:endParaRPr lang="ru-RU" sz="8000" b="1" dirty="0" smtClean="0"/>
          </a:p>
          <a:p>
            <a:pPr fontAlgn="auto">
              <a:lnSpc>
                <a:spcPct val="80000"/>
              </a:lnSpc>
              <a:spcAft>
                <a:spcPts val="0"/>
              </a:spcAft>
              <a:buFont typeface="Wingdings" charset="2"/>
              <a:buNone/>
              <a:defRPr/>
            </a:pPr>
            <a:r>
              <a:rPr lang="en-US" sz="8000" b="1" dirty="0" smtClean="0"/>
              <a:t>Moscow</a:t>
            </a:r>
            <a:endParaRPr lang="ru-RU" sz="8000" b="1" dirty="0" smtClean="0"/>
          </a:p>
          <a:p>
            <a:pPr fontAlgn="auto">
              <a:spcAft>
                <a:spcPts val="0"/>
              </a:spcAft>
              <a:buFont typeface="Wingdings" charset="2"/>
              <a:buNone/>
              <a:defRPr/>
            </a:pPr>
            <a:endParaRPr lang="ru-RU" sz="6200" b="1" dirty="0" smtClean="0"/>
          </a:p>
          <a:p>
            <a:pPr fontAlgn="auto">
              <a:spcAft>
                <a:spcPts val="0"/>
              </a:spcAft>
              <a:buFont typeface="Wingdings" charset="2"/>
              <a:buNone/>
              <a:defRPr/>
            </a:pPr>
            <a:r>
              <a:rPr lang="en-US" sz="8000" dirty="0" smtClean="0"/>
              <a:t>URPE at ASSA </a:t>
            </a:r>
            <a:br>
              <a:rPr lang="en-US" sz="8000" dirty="0" smtClean="0"/>
            </a:br>
            <a:r>
              <a:rPr lang="en-US" sz="8000" dirty="0" smtClean="0"/>
              <a:t>January 4-6, 2013</a:t>
            </a:r>
            <a:br>
              <a:rPr lang="en-US" sz="8000" dirty="0" smtClean="0"/>
            </a:br>
            <a:r>
              <a:rPr lang="en-US" sz="8000" dirty="0" smtClean="0"/>
              <a:t>San Diego, California</a:t>
            </a:r>
            <a:r>
              <a:rPr lang="en-US" sz="6200" dirty="0" smtClean="0"/>
              <a:t/>
            </a:r>
            <a:br>
              <a:rPr lang="en-US" sz="6200" dirty="0" smtClean="0"/>
            </a:br>
            <a:endParaRPr lang="ru-RU" sz="6200" dirty="0" smtClean="0"/>
          </a:p>
          <a:p>
            <a:pPr fontAlgn="auto">
              <a:lnSpc>
                <a:spcPct val="80000"/>
              </a:lnSpc>
              <a:spcAft>
                <a:spcPts val="0"/>
              </a:spcAft>
              <a:buFont typeface="Wingdings" charset="2"/>
              <a:buNone/>
              <a:defRPr/>
            </a:pPr>
            <a:endParaRPr lang="ru-RU" sz="2400" b="1" dirty="0" smtClean="0"/>
          </a:p>
          <a:p>
            <a:pPr fontAlgn="auto">
              <a:lnSpc>
                <a:spcPct val="80000"/>
              </a:lnSpc>
              <a:spcAft>
                <a:spcPts val="0"/>
              </a:spcAft>
              <a:buFont typeface="Wingdings" charset="2"/>
              <a:buNone/>
              <a:defRPr/>
            </a:pPr>
            <a:endParaRPr lang="ru-RU" sz="2400"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981200" y="152400"/>
            <a:ext cx="5486400" cy="762000"/>
          </a:xfrm>
        </p:spPr>
        <p:txBody>
          <a:bodyPr/>
          <a:lstStyle/>
          <a:p>
            <a:pPr algn="ctr"/>
            <a:r>
              <a:rPr lang="en-US" sz="3600" b="1" dirty="0" smtClean="0"/>
              <a:t>X- and Y-matrices</a:t>
            </a:r>
            <a:endParaRPr lang="ru-RU" sz="3600" b="1" dirty="0" smtClean="0"/>
          </a:p>
        </p:txBody>
      </p:sp>
      <p:sp>
        <p:nvSpPr>
          <p:cNvPr id="21507" name="Текст 18"/>
          <p:cNvSpPr>
            <a:spLocks noGrp="1"/>
          </p:cNvSpPr>
          <p:nvPr>
            <p:ph type="body" sz="half" idx="2"/>
          </p:nvPr>
        </p:nvSpPr>
        <p:spPr>
          <a:xfrm>
            <a:off x="228600" y="3810000"/>
            <a:ext cx="8763000" cy="2209800"/>
          </a:xfrm>
        </p:spPr>
        <p:txBody>
          <a:bodyPr/>
          <a:lstStyle/>
          <a:p>
            <a:r>
              <a:rPr lang="ru-RU" sz="2200" b="1" spc="10" dirty="0" smtClean="0"/>
              <a:t>* </a:t>
            </a:r>
            <a:r>
              <a:rPr lang="en-US" sz="2200" b="1" spc="10" dirty="0" smtClean="0"/>
              <a:t>Redistributive economy with the Center   </a:t>
            </a:r>
            <a:r>
              <a:rPr lang="ru-RU" sz="2200" b="1" spc="10" dirty="0" smtClean="0"/>
              <a:t>* </a:t>
            </a:r>
            <a:r>
              <a:rPr lang="en-US" sz="2200" b="1" spc="10" dirty="0" smtClean="0"/>
              <a:t> Market (exchange) mediating economic transactions                   economy</a:t>
            </a:r>
          </a:p>
          <a:p>
            <a:r>
              <a:rPr lang="ru-RU" sz="2200" b="1" spc="10" dirty="0" smtClean="0"/>
              <a:t> * </a:t>
            </a:r>
            <a:r>
              <a:rPr lang="en-US" sz="2200" b="1" spc="10" dirty="0" smtClean="0"/>
              <a:t>Centralized political order                     </a:t>
            </a:r>
            <a:r>
              <a:rPr lang="ru-RU" sz="2200" b="1" spc="10" dirty="0" smtClean="0"/>
              <a:t>* </a:t>
            </a:r>
            <a:r>
              <a:rPr lang="en-US" sz="2200" b="1" spc="10" dirty="0" smtClean="0"/>
              <a:t> Federative political order 	                                           (top-down model)         		      (bottom-up model) </a:t>
            </a:r>
          </a:p>
          <a:p>
            <a:r>
              <a:rPr lang="ru-RU" sz="2200" b="1" spc="10" dirty="0" smtClean="0"/>
              <a:t>* </a:t>
            </a:r>
            <a:r>
              <a:rPr lang="en-US" sz="2200" b="1" spc="10" dirty="0" smtClean="0"/>
              <a:t>Communitarian ideology                        </a:t>
            </a:r>
            <a:r>
              <a:rPr lang="ru-RU" sz="2200" b="1" spc="10" dirty="0" smtClean="0"/>
              <a:t>*</a:t>
            </a:r>
            <a:r>
              <a:rPr lang="en-US" sz="2200" b="1" spc="10" dirty="0" smtClean="0"/>
              <a:t>  Individualistic ideology   	                              (We over Me) 		                                (I over We)</a:t>
            </a:r>
            <a:endParaRPr lang="ru-RU" sz="2200" b="1" spc="10" dirty="0" smtClean="0"/>
          </a:p>
        </p:txBody>
      </p:sp>
      <p:sp>
        <p:nvSpPr>
          <p:cNvPr id="21508" name="Нижний колонтитул 14"/>
          <p:cNvSpPr>
            <a:spLocks noGrp="1"/>
          </p:cNvSpPr>
          <p:nvPr>
            <p:ph type="ftr" sz="quarter" idx="12"/>
          </p:nvPr>
        </p:nvSpPr>
        <p:spPr bwMode="auto">
          <a:xfrm>
            <a:off x="-2362200" y="3886200"/>
            <a:ext cx="1447800" cy="663575"/>
          </a:xfrm>
          <a:noFill/>
          <a:ln>
            <a:miter lim="800000"/>
            <a:headEnd/>
            <a:tailEnd/>
          </a:ln>
        </p:spPr>
        <p:txBody>
          <a:bodyPr wrap="square" lIns="91440" tIns="45720" rIns="91440" bIns="45720" numCol="1" anchorCtr="0" compatLnSpc="1">
            <a:prstTxWarp prst="textNoShape">
              <a:avLst/>
            </a:prstTxWarp>
          </a:bodyPr>
          <a:lstStyle/>
          <a:p>
            <a:pPr algn="ctr"/>
            <a:endParaRPr lang="en-US" sz="2800" b="1" dirty="0">
              <a:solidFill>
                <a:srgbClr val="FFFFFF"/>
              </a:solidFill>
            </a:endParaRPr>
          </a:p>
        </p:txBody>
      </p:sp>
      <p:sp>
        <p:nvSpPr>
          <p:cNvPr id="21509" name="Номер слайда 13"/>
          <p:cNvSpPr>
            <a:spLocks noGrp="1"/>
          </p:cNvSpPr>
          <p:nvPr>
            <p:ph type="sldNum" sz="quarter" idx="11"/>
          </p:nvPr>
        </p:nvSpPr>
        <p:spPr bwMode="auto">
          <a:xfrm>
            <a:off x="1600200" y="6248400"/>
            <a:ext cx="4572000" cy="365125"/>
          </a:xfrm>
          <a:noFill/>
          <a:ln>
            <a:miter lim="800000"/>
            <a:headEnd/>
            <a:tailEnd/>
          </a:ln>
        </p:spPr>
        <p:txBody>
          <a:bodyPr wrap="square" lIns="91440" tIns="45720" rIns="91440" bIns="45720" numCol="1" compatLnSpc="1">
            <a:prstTxWarp prst="textNoShape">
              <a:avLst/>
            </a:prstTxWarp>
          </a:bodyPr>
          <a:lstStyle/>
          <a:p>
            <a:pPr algn="r"/>
            <a:fld id="{B9AFFA6D-FA11-4A73-A1FB-82BD070530FF}" type="slidenum">
              <a:rPr lang="ru-RU" sz="1400" b="0" smtClean="0">
                <a:solidFill>
                  <a:schemeClr val="tx2"/>
                </a:solidFill>
              </a:rPr>
              <a:pPr algn="r"/>
              <a:t>10</a:t>
            </a:fld>
            <a:endParaRPr lang="ru-RU" sz="1400" b="0" dirty="0">
              <a:solidFill>
                <a:schemeClr val="tx2"/>
              </a:solidFill>
            </a:endParaRPr>
          </a:p>
        </p:txBody>
      </p:sp>
      <p:sp>
        <p:nvSpPr>
          <p:cNvPr id="21510" name="AutoShape 20"/>
          <p:cNvSpPr>
            <a:spLocks noChangeArrowheads="1"/>
          </p:cNvSpPr>
          <p:nvPr/>
        </p:nvSpPr>
        <p:spPr bwMode="auto">
          <a:xfrm rot="10800000">
            <a:off x="1676400" y="1219200"/>
            <a:ext cx="2520950" cy="2160587"/>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r>
              <a:rPr lang="en-US" sz="4000">
                <a:latin typeface="Tahoma" pitchFamily="34" charset="0"/>
              </a:rPr>
              <a:t>X</a:t>
            </a:r>
            <a:endParaRPr lang="ru-RU" sz="4000">
              <a:latin typeface="Tahoma" pitchFamily="34" charset="0"/>
            </a:endParaRPr>
          </a:p>
        </p:txBody>
      </p:sp>
      <p:sp>
        <p:nvSpPr>
          <p:cNvPr id="21511" name="AutoShape 21"/>
          <p:cNvSpPr>
            <a:spLocks noChangeArrowheads="1"/>
          </p:cNvSpPr>
          <p:nvPr/>
        </p:nvSpPr>
        <p:spPr bwMode="auto">
          <a:xfrm>
            <a:off x="5029200" y="1219200"/>
            <a:ext cx="2520950" cy="2160587"/>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r>
              <a:rPr lang="en-US" sz="4000">
                <a:latin typeface="Tahoma" pitchFamily="34" charset="0"/>
              </a:rPr>
              <a:t>Y</a:t>
            </a:r>
            <a:endParaRPr lang="ru-RU" sz="4000">
              <a:latin typeface="Tahoma" pitchFamily="34" charset="0"/>
            </a:endParaRPr>
          </a:p>
        </p:txBody>
      </p:sp>
      <p:sp>
        <p:nvSpPr>
          <p:cNvPr id="21512" name="Text Box 24"/>
          <p:cNvSpPr txBox="1">
            <a:spLocks noChangeArrowheads="1"/>
          </p:cNvSpPr>
          <p:nvPr/>
        </p:nvSpPr>
        <p:spPr bwMode="auto">
          <a:xfrm>
            <a:off x="1524000" y="838200"/>
            <a:ext cx="2903537" cy="366712"/>
          </a:xfrm>
          <a:prstGeom prst="rect">
            <a:avLst/>
          </a:prstGeom>
          <a:noFill/>
          <a:ln w="9525">
            <a:noFill/>
            <a:miter lim="800000"/>
            <a:headEnd/>
            <a:tailEnd/>
          </a:ln>
        </p:spPr>
        <p:txBody>
          <a:bodyPr wrap="none">
            <a:spAutoFit/>
          </a:bodyPr>
          <a:lstStyle/>
          <a:p>
            <a:pPr algn="ctr"/>
            <a:r>
              <a:rPr lang="en-US" b="1" i="1" dirty="0">
                <a:latin typeface="Tahoma" pitchFamily="34" charset="0"/>
              </a:rPr>
              <a:t>Redistributive economy</a:t>
            </a:r>
            <a:endParaRPr lang="ru-RU" b="1" dirty="0">
              <a:latin typeface="Tahoma" pitchFamily="34" charset="0"/>
            </a:endParaRPr>
          </a:p>
        </p:txBody>
      </p:sp>
      <p:sp>
        <p:nvSpPr>
          <p:cNvPr id="21513" name="Text Box 26"/>
          <p:cNvSpPr txBox="1">
            <a:spLocks noChangeArrowheads="1"/>
          </p:cNvSpPr>
          <p:nvPr/>
        </p:nvSpPr>
        <p:spPr bwMode="auto">
          <a:xfrm rot="17966816">
            <a:off x="2686847" y="2153120"/>
            <a:ext cx="2519362" cy="641350"/>
          </a:xfrm>
          <a:prstGeom prst="rect">
            <a:avLst/>
          </a:prstGeom>
          <a:noFill/>
          <a:ln w="9525">
            <a:noFill/>
            <a:miter lim="800000"/>
            <a:headEnd/>
            <a:tailEnd/>
          </a:ln>
        </p:spPr>
        <p:txBody>
          <a:bodyPr>
            <a:spAutoFit/>
          </a:bodyPr>
          <a:lstStyle/>
          <a:p>
            <a:pPr algn="ctr"/>
            <a:r>
              <a:rPr lang="en-US" b="1" i="1" dirty="0">
                <a:latin typeface="Tahoma" pitchFamily="34" charset="0"/>
              </a:rPr>
              <a:t>Communitarian</a:t>
            </a:r>
            <a:r>
              <a:rPr lang="en-US" i="1" dirty="0">
                <a:latin typeface="Tahoma" pitchFamily="34" charset="0"/>
              </a:rPr>
              <a:t> </a:t>
            </a:r>
            <a:r>
              <a:rPr lang="en-US" b="1" i="1" dirty="0">
                <a:latin typeface="Tahoma" pitchFamily="34" charset="0"/>
              </a:rPr>
              <a:t>ideology</a:t>
            </a:r>
            <a:r>
              <a:rPr lang="en-US" b="1" dirty="0">
                <a:latin typeface="Tahoma" pitchFamily="34" charset="0"/>
              </a:rPr>
              <a:t> </a:t>
            </a:r>
            <a:endParaRPr lang="ru-RU" b="1" dirty="0">
              <a:latin typeface="Tahoma" pitchFamily="34" charset="0"/>
            </a:endParaRPr>
          </a:p>
        </p:txBody>
      </p:sp>
      <p:sp>
        <p:nvSpPr>
          <p:cNvPr id="21514" name="Text Box 27"/>
          <p:cNvSpPr txBox="1">
            <a:spLocks noChangeArrowheads="1"/>
          </p:cNvSpPr>
          <p:nvPr/>
        </p:nvSpPr>
        <p:spPr bwMode="auto">
          <a:xfrm rot="3565149">
            <a:off x="724059" y="2146146"/>
            <a:ext cx="2519363" cy="641350"/>
          </a:xfrm>
          <a:prstGeom prst="rect">
            <a:avLst/>
          </a:prstGeom>
          <a:noFill/>
          <a:ln w="9525">
            <a:noFill/>
            <a:miter lim="800000"/>
            <a:headEnd/>
            <a:tailEnd/>
          </a:ln>
        </p:spPr>
        <p:txBody>
          <a:bodyPr>
            <a:spAutoFit/>
          </a:bodyPr>
          <a:lstStyle/>
          <a:p>
            <a:pPr algn="ctr"/>
            <a:r>
              <a:rPr lang="en-US" b="1" i="1" dirty="0">
                <a:latin typeface="Tahoma" pitchFamily="34" charset="0"/>
              </a:rPr>
              <a:t>Unitary-centralized</a:t>
            </a:r>
            <a:r>
              <a:rPr lang="en-US" i="1" dirty="0">
                <a:latin typeface="Tahoma" pitchFamily="34" charset="0"/>
              </a:rPr>
              <a:t> </a:t>
            </a:r>
            <a:r>
              <a:rPr lang="en-US" b="1" i="1" dirty="0">
                <a:latin typeface="Tahoma" pitchFamily="34" charset="0"/>
              </a:rPr>
              <a:t>political order</a:t>
            </a:r>
            <a:r>
              <a:rPr lang="en-US" dirty="0">
                <a:latin typeface="Tahoma" pitchFamily="34" charset="0"/>
              </a:rPr>
              <a:t> </a:t>
            </a:r>
            <a:endParaRPr lang="ru-RU" dirty="0">
              <a:latin typeface="Tahoma" pitchFamily="34" charset="0"/>
            </a:endParaRPr>
          </a:p>
        </p:txBody>
      </p:sp>
      <p:sp>
        <p:nvSpPr>
          <p:cNvPr id="21515" name="Text Box 28"/>
          <p:cNvSpPr txBox="1">
            <a:spLocks noChangeArrowheads="1"/>
          </p:cNvSpPr>
          <p:nvPr/>
        </p:nvSpPr>
        <p:spPr bwMode="auto">
          <a:xfrm rot="18095753">
            <a:off x="3858635" y="1905197"/>
            <a:ext cx="2863850" cy="641350"/>
          </a:xfrm>
          <a:prstGeom prst="rect">
            <a:avLst/>
          </a:prstGeom>
          <a:noFill/>
          <a:ln w="9525">
            <a:noFill/>
            <a:miter lim="800000"/>
            <a:headEnd/>
            <a:tailEnd/>
          </a:ln>
        </p:spPr>
        <p:txBody>
          <a:bodyPr>
            <a:spAutoFit/>
          </a:bodyPr>
          <a:lstStyle/>
          <a:p>
            <a:pPr algn="ctr"/>
            <a:r>
              <a:rPr lang="en-US" b="1" i="1" dirty="0">
                <a:latin typeface="Tahoma" pitchFamily="34" charset="0"/>
              </a:rPr>
              <a:t>Federative  political order</a:t>
            </a:r>
            <a:r>
              <a:rPr lang="en-US" dirty="0">
                <a:latin typeface="Tahoma" pitchFamily="34" charset="0"/>
              </a:rPr>
              <a:t> </a:t>
            </a:r>
            <a:endParaRPr lang="ru-RU" dirty="0">
              <a:latin typeface="Tahoma" pitchFamily="34" charset="0"/>
            </a:endParaRPr>
          </a:p>
        </p:txBody>
      </p:sp>
      <p:sp>
        <p:nvSpPr>
          <p:cNvPr id="21516" name="Text Box 29"/>
          <p:cNvSpPr txBox="1">
            <a:spLocks noChangeArrowheads="1"/>
          </p:cNvSpPr>
          <p:nvPr/>
        </p:nvSpPr>
        <p:spPr bwMode="auto">
          <a:xfrm rot="3565149">
            <a:off x="5669489" y="1964727"/>
            <a:ext cx="3005137" cy="369887"/>
          </a:xfrm>
          <a:prstGeom prst="rect">
            <a:avLst/>
          </a:prstGeom>
          <a:noFill/>
          <a:ln w="9525">
            <a:noFill/>
            <a:miter lim="800000"/>
            <a:headEnd/>
            <a:tailEnd/>
          </a:ln>
        </p:spPr>
        <p:txBody>
          <a:bodyPr>
            <a:spAutoFit/>
          </a:bodyPr>
          <a:lstStyle/>
          <a:p>
            <a:pPr algn="ctr"/>
            <a:r>
              <a:rPr lang="en-US" b="1" i="1" dirty="0">
                <a:latin typeface="Tahoma" pitchFamily="34" charset="0"/>
              </a:rPr>
              <a:t>Individualistic ideology</a:t>
            </a:r>
            <a:r>
              <a:rPr lang="en-US" dirty="0">
                <a:latin typeface="Tahoma" pitchFamily="34" charset="0"/>
              </a:rPr>
              <a:t> </a:t>
            </a:r>
            <a:endParaRPr lang="ru-RU" dirty="0">
              <a:latin typeface="Tahoma" pitchFamily="34" charset="0"/>
            </a:endParaRPr>
          </a:p>
        </p:txBody>
      </p:sp>
      <p:sp>
        <p:nvSpPr>
          <p:cNvPr id="21517" name="Text Box 30"/>
          <p:cNvSpPr txBox="1">
            <a:spLocks noChangeArrowheads="1"/>
          </p:cNvSpPr>
          <p:nvPr/>
        </p:nvSpPr>
        <p:spPr bwMode="auto">
          <a:xfrm>
            <a:off x="5257800" y="3429000"/>
            <a:ext cx="2166938" cy="366713"/>
          </a:xfrm>
          <a:prstGeom prst="rect">
            <a:avLst/>
          </a:prstGeom>
          <a:noFill/>
          <a:ln w="9525">
            <a:noFill/>
            <a:miter lim="800000"/>
            <a:headEnd/>
            <a:tailEnd/>
          </a:ln>
        </p:spPr>
        <p:txBody>
          <a:bodyPr wrap="none">
            <a:spAutoFit/>
          </a:bodyPr>
          <a:lstStyle/>
          <a:p>
            <a:pPr algn="ctr"/>
            <a:r>
              <a:rPr lang="en-US" b="1" i="1" dirty="0">
                <a:latin typeface="Tahoma" pitchFamily="34" charset="0"/>
              </a:rPr>
              <a:t>Market economy</a:t>
            </a:r>
            <a:r>
              <a:rPr lang="en-US" dirty="0">
                <a:latin typeface="Tahoma" pitchFamily="34" charset="0"/>
              </a:rPr>
              <a:t> </a:t>
            </a:r>
            <a:endParaRPr lang="ru-RU" dirty="0">
              <a:latin typeface="Tahom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z="3200" smtClean="0"/>
              <a:t> Institutions of X- and Y-matrices </a:t>
            </a:r>
            <a:r>
              <a:rPr lang="ru-RU" sz="3200" smtClean="0"/>
              <a:t/>
            </a:r>
            <a:br>
              <a:rPr lang="ru-RU" sz="3200" smtClean="0"/>
            </a:br>
            <a:r>
              <a:rPr lang="en-US" sz="3200" smtClean="0"/>
              <a:t>in </a:t>
            </a:r>
            <a:r>
              <a:rPr lang="en-US" sz="3200" smtClean="0">
                <a:solidFill>
                  <a:schemeClr val="tx1"/>
                </a:solidFill>
              </a:rPr>
              <a:t>the</a:t>
            </a:r>
            <a:r>
              <a:rPr lang="en-US" sz="3200" smtClean="0">
                <a:solidFill>
                  <a:srgbClr val="FF0000"/>
                </a:solidFill>
              </a:rPr>
              <a:t> </a:t>
            </a:r>
            <a:r>
              <a:rPr lang="en-US" sz="3200" smtClean="0"/>
              <a:t>economy</a:t>
            </a:r>
            <a:r>
              <a:rPr lang="ru-RU" sz="3200" smtClean="0"/>
              <a:t> </a:t>
            </a:r>
            <a:r>
              <a:rPr lang="en-US" sz="3200" smtClean="0"/>
              <a:t>and their functions </a:t>
            </a:r>
            <a:endParaRPr lang="ru-RU" sz="3200" smtClean="0"/>
          </a:p>
        </p:txBody>
      </p:sp>
      <p:sp>
        <p:nvSpPr>
          <p:cNvPr id="22531" name="Нижний колонтитул 6"/>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URPE, San Diego, USA, January 2013</a:t>
            </a:r>
            <a:endParaRPr lang="ru-RU"/>
          </a:p>
        </p:txBody>
      </p:sp>
      <p:sp>
        <p:nvSpPr>
          <p:cNvPr id="6" name="Номер слайда 5"/>
          <p:cNvSpPr>
            <a:spLocks noGrp="1"/>
          </p:cNvSpPr>
          <p:nvPr>
            <p:ph type="sldNum" sz="quarter" idx="12"/>
          </p:nvPr>
        </p:nvSpPr>
        <p:spPr/>
        <p:txBody>
          <a:bodyPr>
            <a:normAutofit fontScale="85000" lnSpcReduction="20000"/>
          </a:bodyPr>
          <a:lstStyle/>
          <a:p>
            <a:pPr>
              <a:defRPr/>
            </a:pPr>
            <a:fld id="{DAAC1765-5138-432E-88BE-FE2ADA9B3D14}" type="slidenum">
              <a:rPr lang="ru-RU"/>
              <a:pPr>
                <a:defRPr/>
              </a:pPr>
              <a:t>11</a:t>
            </a:fld>
            <a:endParaRPr lang="ru-RU"/>
          </a:p>
        </p:txBody>
      </p:sp>
      <p:graphicFrame>
        <p:nvGraphicFramePr>
          <p:cNvPr id="230403" name="Group 3"/>
          <p:cNvGraphicFramePr>
            <a:graphicFrameLocks noGrp="1"/>
          </p:cNvGraphicFramePr>
          <p:nvPr/>
        </p:nvGraphicFramePr>
        <p:xfrm>
          <a:off x="395288" y="1628775"/>
          <a:ext cx="8229600" cy="4477068"/>
        </p:xfrm>
        <a:graphic>
          <a:graphicData uri="http://schemas.openxmlformats.org/drawingml/2006/table">
            <a:tbl>
              <a:tblPr/>
              <a:tblGrid>
                <a:gridCol w="3097212"/>
                <a:gridCol w="2679700"/>
                <a:gridCol w="2452688"/>
              </a:tblGrid>
              <a:tr h="42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Arial" charset="0"/>
                          <a:cs typeface="Times New Roman" charset="0"/>
                        </a:rPr>
                        <a:t>Functions of institutions</a:t>
                      </a:r>
                      <a:endParaRPr kumimoji="0" lang="en-US" sz="1800" b="0" i="1" u="none" strike="noStrike" cap="none" normalizeH="0" baseline="0" dirty="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X-institutions</a:t>
                      </a:r>
                      <a:endParaRPr kumimoji="0" lang="ru-RU" sz="1800" b="0" i="0" u="none" strike="noStrike" cap="none" normalizeH="0" baseline="0" smtClean="0">
                        <a:ln>
                          <a:noFill/>
                        </a:ln>
                        <a:solidFill>
                          <a:schemeClr val="tx1"/>
                        </a:solidFill>
                        <a:effectLst/>
                        <a:latin typeface="Arial" charset="0"/>
                        <a:cs typeface="Times New Roman"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Y-institutions</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6159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1"/>
                          </a:solidFill>
                          <a:effectLst/>
                          <a:latin typeface="Arial" charset="0"/>
                          <a:cs typeface="Times New Roman" charset="0"/>
                        </a:rPr>
                        <a:t>1. Regulating access to goods  (property rights system)</a:t>
                      </a:r>
                      <a:endParaRPr kumimoji="0" lang="en-US" sz="1800" b="0" i="1" u="none" strike="noStrike" cap="none" normalizeH="0" baseline="0" dirty="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Supreme conditional ownership </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Private ownership </a:t>
                      </a:r>
                      <a:endParaRPr kumimoji="0" lang="en-US" sz="1800" b="1" i="0" u="none" strike="noStrike" cap="none" normalizeH="0" baseline="0" dirty="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0207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2. Transfer of goods</a:t>
                      </a:r>
                      <a:endParaRPr kumimoji="0" lang="en-US" sz="1800" b="0" i="1"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Redistribution (accumulation-coordination-distribution)</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Exchange </a:t>
                      </a:r>
                      <a:endParaRPr kumimoji="0" lang="ru-RU" sz="1800" b="1" i="0" u="none" strike="noStrike" cap="none" normalizeH="0" baseline="0" smtClean="0">
                        <a:ln>
                          <a:noFill/>
                        </a:ln>
                        <a:solidFill>
                          <a:schemeClr val="tx1"/>
                        </a:solidFill>
                        <a:effectLst/>
                        <a:latin typeface="Arial" charset="0"/>
                        <a:cs typeface="Times New Roman"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(buying-selling)</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3. Interactions between economic agents</a:t>
                      </a:r>
                      <a:endParaRPr kumimoji="0" lang="en-US" sz="1800" b="0" i="1"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Cooperation</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Competition</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4. Labor system</a:t>
                      </a:r>
                      <a:endParaRPr kumimoji="0" lang="en-US" sz="1800" b="0" i="1"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Employed (unlimited term)</a:t>
                      </a:r>
                      <a:r>
                        <a:rPr kumimoji="0" lang="ru-RU" sz="1800" b="1" i="0" u="none" strike="noStrike" cap="none" normalizeH="0" baseline="0" smtClean="0">
                          <a:ln>
                            <a:noFill/>
                          </a:ln>
                          <a:solidFill>
                            <a:schemeClr val="tx1"/>
                          </a:solidFill>
                          <a:effectLst/>
                          <a:latin typeface="Arial" charset="0"/>
                          <a:cs typeface="Arial" charset="0"/>
                        </a:rPr>
                        <a:t> </a:t>
                      </a:r>
                      <a:r>
                        <a:rPr kumimoji="0" lang="en-US" sz="1800" b="1" i="0" u="none" strike="noStrike" cap="none" normalizeH="0" baseline="0" smtClean="0">
                          <a:ln>
                            <a:noFill/>
                          </a:ln>
                          <a:solidFill>
                            <a:schemeClr val="tx1"/>
                          </a:solidFill>
                          <a:effectLst/>
                          <a:latin typeface="Arial" charset="0"/>
                          <a:cs typeface="Times New Roman" charset="0"/>
                        </a:rPr>
                        <a:t>labor</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Hired (short and medium term) labor</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665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5. Feed-back loops (effectiveness indexes)</a:t>
                      </a:r>
                      <a:endParaRPr kumimoji="0" lang="en-US" sz="1800" b="0" i="1"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Cost limitation  </a:t>
                      </a:r>
                      <a:endParaRPr kumimoji="0" lang="ru-RU" sz="1800" b="1" i="0" u="none" strike="noStrike" cap="none" normalizeH="0" baseline="0" smtClean="0">
                        <a:ln>
                          <a:noFill/>
                        </a:ln>
                        <a:solidFill>
                          <a:schemeClr val="tx1"/>
                        </a:solidFill>
                        <a:effectLst/>
                        <a:latin typeface="Arial" charset="0"/>
                        <a:cs typeface="Times New Roman"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a:t>
                      </a:r>
                      <a:r>
                        <a:rPr kumimoji="0" lang="ru-RU" sz="1800" b="1" i="0" u="none" strike="noStrike" cap="none" normalizeH="0" baseline="0" smtClean="0">
                          <a:ln>
                            <a:noFill/>
                          </a:ln>
                          <a:solidFill>
                            <a:schemeClr val="tx1"/>
                          </a:solidFill>
                          <a:effectLst/>
                          <a:latin typeface="Arial" charset="0"/>
                          <a:cs typeface="Times New Roman" charset="0"/>
                        </a:rPr>
                        <a:t>Х</a:t>
                      </a:r>
                      <a:r>
                        <a:rPr kumimoji="0" lang="en-US" sz="1800" b="1" i="0" u="none" strike="noStrike" cap="none" normalizeH="0" baseline="0" smtClean="0">
                          <a:ln>
                            <a:noFill/>
                          </a:ln>
                          <a:solidFill>
                            <a:schemeClr val="tx1"/>
                          </a:solidFill>
                          <a:effectLst/>
                          <a:latin typeface="Arial" charset="0"/>
                          <a:cs typeface="Times New Roman" charset="0"/>
                        </a:rPr>
                        <a:t>-efficiency)</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Profit maximization </a:t>
                      </a:r>
                      <a:endParaRPr kumimoji="0" lang="ru-RU" sz="1800" b="1" i="0" u="none" strike="noStrike" cap="none" normalizeH="0" baseline="0" smtClean="0">
                        <a:ln>
                          <a:noFill/>
                        </a:ln>
                        <a:solidFill>
                          <a:schemeClr val="tx1"/>
                        </a:solidFill>
                        <a:effectLst/>
                        <a:latin typeface="Arial" charset="0"/>
                        <a:cs typeface="Times New Roman"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(Y-efficiency)</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95288" y="188913"/>
            <a:ext cx="8229600" cy="1139825"/>
          </a:xfrm>
        </p:spPr>
        <p:txBody>
          <a:bodyPr/>
          <a:lstStyle/>
          <a:p>
            <a:r>
              <a:rPr lang="en-US" sz="3200" dirty="0" smtClean="0"/>
              <a:t>Institutions of X- and Y-matrices in politics and their functions </a:t>
            </a:r>
            <a:endParaRPr lang="ru-RU" sz="3200" dirty="0" smtClean="0"/>
          </a:p>
        </p:txBody>
      </p:sp>
      <p:sp>
        <p:nvSpPr>
          <p:cNvPr id="23555" name="Нижний колонтитул 6"/>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URPE, San Diego, USA, January 2013</a:t>
            </a:r>
            <a:endParaRPr lang="ru-RU"/>
          </a:p>
        </p:txBody>
      </p:sp>
      <p:sp>
        <p:nvSpPr>
          <p:cNvPr id="6" name="Номер слайда 5"/>
          <p:cNvSpPr>
            <a:spLocks noGrp="1"/>
          </p:cNvSpPr>
          <p:nvPr>
            <p:ph type="sldNum" sz="quarter" idx="12"/>
          </p:nvPr>
        </p:nvSpPr>
        <p:spPr/>
        <p:txBody>
          <a:bodyPr>
            <a:normAutofit fontScale="85000" lnSpcReduction="20000"/>
          </a:bodyPr>
          <a:lstStyle/>
          <a:p>
            <a:pPr>
              <a:defRPr/>
            </a:pPr>
            <a:fld id="{8384CB40-5C1C-42FF-876A-378F70FEFCF6}" type="slidenum">
              <a:rPr lang="ru-RU"/>
              <a:pPr>
                <a:defRPr/>
              </a:pPr>
              <a:t>12</a:t>
            </a:fld>
            <a:endParaRPr lang="ru-RU"/>
          </a:p>
        </p:txBody>
      </p:sp>
      <p:graphicFrame>
        <p:nvGraphicFramePr>
          <p:cNvPr id="234499" name="Group 3"/>
          <p:cNvGraphicFramePr>
            <a:graphicFrameLocks noGrp="1"/>
          </p:cNvGraphicFramePr>
          <p:nvPr/>
        </p:nvGraphicFramePr>
        <p:xfrm>
          <a:off x="179388" y="1412875"/>
          <a:ext cx="8785225" cy="4430713"/>
        </p:xfrm>
        <a:graphic>
          <a:graphicData uri="http://schemas.openxmlformats.org/drawingml/2006/table">
            <a:tbl>
              <a:tblPr/>
              <a:tblGrid>
                <a:gridCol w="3073400"/>
                <a:gridCol w="2903537"/>
                <a:gridCol w="2808288"/>
              </a:tblGrid>
              <a:tr h="431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Functions of institutions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X-institutions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Y-institutions </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3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1.Territorial administrative organization of the state</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Administrative system </a:t>
                      </a:r>
                      <a:r>
                        <a:rPr kumimoji="0" lang="ru-RU" sz="1800" b="1" i="0" u="none" strike="noStrike" cap="none" normalizeH="0" baseline="0" dirty="0" smtClean="0">
                          <a:ln>
                            <a:noFill/>
                          </a:ln>
                          <a:solidFill>
                            <a:schemeClr val="tx1"/>
                          </a:solidFill>
                          <a:effectLst/>
                          <a:latin typeface="Arial" charset="0"/>
                          <a:cs typeface="Times New Roman" charset="0"/>
                        </a:rPr>
                        <a:t>(</a:t>
                      </a:r>
                      <a:r>
                        <a:rPr kumimoji="0" lang="en-US" sz="1800" b="1" i="0" u="none" strike="noStrike" cap="none" normalizeH="0" baseline="0" dirty="0" err="1" smtClean="0">
                          <a:ln>
                            <a:noFill/>
                          </a:ln>
                          <a:solidFill>
                            <a:schemeClr val="tx1"/>
                          </a:solidFill>
                          <a:effectLst/>
                          <a:latin typeface="Arial" charset="0"/>
                          <a:cs typeface="Times New Roman" charset="0"/>
                        </a:rPr>
                        <a:t>unitarity</a:t>
                      </a:r>
                      <a:r>
                        <a:rPr kumimoji="0" lang="ru-RU" sz="1800" b="1" i="0" u="none" strike="noStrike" cap="none" normalizeH="0" baseline="0" dirty="0" smtClean="0">
                          <a:ln>
                            <a:noFill/>
                          </a:ln>
                          <a:solidFill>
                            <a:schemeClr val="tx1"/>
                          </a:solidFill>
                          <a:effectLst/>
                          <a:latin typeface="Arial" charset="0"/>
                          <a:cs typeface="Times New Roman" charset="0"/>
                        </a:rPr>
                        <a:t>)</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Federative structure (federation)</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2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2. Governance system (decision making)</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Vertical hierarchical authority with Centre on the  top</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Self-government and subsidiarity</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3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3.Type of interaction  in the order  of decision making</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General assembly  and the rule of unanimity</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Multi-party system and the rule of democratic majority</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2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4. Access to governing  positions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Appointment</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Election</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3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5. Feed</a:t>
                      </a:r>
                      <a:r>
                        <a:rPr kumimoji="0" lang="ru-RU" sz="1800" b="0" i="1" u="none" strike="noStrike" cap="none" normalizeH="0" baseline="0" smtClean="0">
                          <a:ln>
                            <a:noFill/>
                          </a:ln>
                          <a:solidFill>
                            <a:schemeClr val="tx1"/>
                          </a:solidFill>
                          <a:effectLst/>
                          <a:latin typeface="Arial" charset="0"/>
                          <a:cs typeface="Times New Roman" charset="0"/>
                        </a:rPr>
                        <a:t>-</a:t>
                      </a:r>
                      <a:r>
                        <a:rPr kumimoji="0" lang="en-US" sz="1800" b="0" i="1" u="none" strike="noStrike" cap="none" normalizeH="0" baseline="0" smtClean="0">
                          <a:ln>
                            <a:noFill/>
                          </a:ln>
                          <a:solidFill>
                            <a:schemeClr val="tx1"/>
                          </a:solidFill>
                          <a:effectLst/>
                          <a:latin typeface="Arial" charset="0"/>
                          <a:cs typeface="Times New Roman" charset="0"/>
                        </a:rPr>
                        <a:t>back loops </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Appeals to higher levels of hierarchical authority </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Legal suits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3200" dirty="0" smtClean="0"/>
              <a:t>Institutions of X- and Y-matrices in ideology and their functions</a:t>
            </a:r>
            <a:endParaRPr lang="ru-RU" sz="3200" dirty="0" smtClean="0"/>
          </a:p>
        </p:txBody>
      </p:sp>
      <p:sp>
        <p:nvSpPr>
          <p:cNvPr id="24579" name="Нижний колонтитул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URPE, San Diego, USA, January 2013</a:t>
            </a:r>
            <a:endParaRPr lang="ru-RU"/>
          </a:p>
        </p:txBody>
      </p:sp>
      <p:sp>
        <p:nvSpPr>
          <p:cNvPr id="6" name="Номер слайда 5"/>
          <p:cNvSpPr>
            <a:spLocks noGrp="1"/>
          </p:cNvSpPr>
          <p:nvPr>
            <p:ph type="sldNum" sz="quarter" idx="12"/>
          </p:nvPr>
        </p:nvSpPr>
        <p:spPr/>
        <p:txBody>
          <a:bodyPr>
            <a:normAutofit fontScale="85000" lnSpcReduction="20000"/>
          </a:bodyPr>
          <a:lstStyle/>
          <a:p>
            <a:pPr>
              <a:defRPr/>
            </a:pPr>
            <a:fld id="{8885295C-5338-418C-B25E-4D55A2CFDC88}" type="slidenum">
              <a:rPr lang="ru-RU"/>
              <a:pPr>
                <a:defRPr/>
              </a:pPr>
              <a:t>13</a:t>
            </a:fld>
            <a:endParaRPr lang="ru-RU"/>
          </a:p>
        </p:txBody>
      </p:sp>
      <p:graphicFrame>
        <p:nvGraphicFramePr>
          <p:cNvPr id="42110" name="Group 126"/>
          <p:cNvGraphicFramePr>
            <a:graphicFrameLocks noGrp="1"/>
          </p:cNvGraphicFramePr>
          <p:nvPr/>
        </p:nvGraphicFramePr>
        <p:xfrm>
          <a:off x="323850" y="1844675"/>
          <a:ext cx="8667750" cy="4389120"/>
        </p:xfrm>
        <a:graphic>
          <a:graphicData uri="http://schemas.openxmlformats.org/drawingml/2006/table">
            <a:tbl>
              <a:tblPr/>
              <a:tblGrid>
                <a:gridCol w="2989263"/>
                <a:gridCol w="3025775"/>
                <a:gridCol w="2652712"/>
              </a:tblGrid>
              <a:tr h="720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Functions of institutions</a:t>
                      </a:r>
                      <a:endParaRPr kumimoji="0" lang="ru-RU" sz="1800" b="0" i="0" u="none" strike="noStrike" cap="none" normalizeH="0" baseline="0" dirty="0" smtClean="0">
                        <a:ln>
                          <a:noFill/>
                        </a:ln>
                        <a:solidFill>
                          <a:schemeClr val="tx1"/>
                        </a:solidFill>
                        <a:effectLst/>
                        <a:latin typeface="Times New Roman"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80963"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X-institutions of communitarian ideology</a:t>
                      </a:r>
                      <a:endParaRPr kumimoji="0" lang="ru-RU" sz="1800" b="0" i="0" u="none" strike="noStrike" cap="none" normalizeH="0" baseline="0" smtClean="0">
                        <a:ln>
                          <a:noFill/>
                        </a:ln>
                        <a:solidFill>
                          <a:schemeClr val="tx1"/>
                        </a:solidFill>
                        <a:effectLst/>
                        <a:latin typeface="Times New Roman"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Y-institutions of </a:t>
                      </a:r>
                      <a:r>
                        <a:rPr kumimoji="0" lang="en-US" sz="1800" b="1" i="0" u="none" strike="noStrike" cap="none" normalizeH="0" baseline="0" dirty="0" smtClean="0">
                          <a:ln>
                            <a:noFill/>
                          </a:ln>
                          <a:solidFill>
                            <a:schemeClr val="tx1"/>
                          </a:solidFill>
                          <a:effectLst/>
                          <a:latin typeface="Arial" charset="0"/>
                          <a:cs typeface="Times New Roman" charset="0"/>
                        </a:rPr>
                        <a:t>individualistic </a:t>
                      </a:r>
                      <a:r>
                        <a:rPr kumimoji="0" lang="en-US" sz="1800" b="1" i="0" u="none" strike="noStrike" cap="none" normalizeH="0" baseline="0" dirty="0" smtClean="0">
                          <a:ln>
                            <a:noFill/>
                          </a:ln>
                          <a:solidFill>
                            <a:schemeClr val="tx1"/>
                          </a:solidFill>
                          <a:effectLst/>
                          <a:latin typeface="Arial" charset="0"/>
                          <a:cs typeface="Times New Roman" charset="0"/>
                        </a:rPr>
                        <a:t>ideology</a:t>
                      </a:r>
                      <a:endParaRPr kumimoji="0" lang="ru-RU" sz="1800" b="0" i="0" u="none" strike="noStrike" cap="none" normalizeH="0" baseline="0" dirty="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5762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 1. Core principle of social action</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Collectivism</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Individualism</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429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2. Normative understanding of social structure</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Egalitarianism</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Stratification</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3. Prevailing social values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Order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Freedom </a:t>
                      </a:r>
                      <a:endParaRPr kumimoji="0" lang="ru-RU" sz="1800" b="1" i="0" u="none" strike="noStrike" cap="none" normalizeH="0" baseline="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5111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Arial" charset="0"/>
                        </a:rPr>
                        <a:t>4. Labor attitudes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Well-being-oriented</a:t>
                      </a:r>
                      <a:endParaRPr kumimoji="0" lang="ru-RU" sz="1800" b="1" i="0" u="none" strike="noStrike" cap="none" normalizeH="0" baseline="0" smtClean="0">
                        <a:ln>
                          <a:noFill/>
                        </a:ln>
                        <a:solidFill>
                          <a:schemeClr val="tx1"/>
                        </a:solidFill>
                        <a:effectLst/>
                        <a:latin typeface="Arial" charset="0"/>
                        <a:cs typeface="Times New Roman"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Pecuniary-oriented</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5651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1"/>
                          </a:solidFill>
                          <a:effectLst/>
                          <a:latin typeface="Arial" charset="0"/>
                          <a:cs typeface="Times New Roman" charset="0"/>
                        </a:rPr>
                        <a:t>5.</a:t>
                      </a:r>
                      <a:r>
                        <a:rPr kumimoji="0" lang="ru-RU" sz="1800" b="0" i="1" u="none" strike="noStrike" cap="none" normalizeH="0" baseline="0" dirty="0" smtClean="0">
                          <a:ln>
                            <a:noFill/>
                          </a:ln>
                          <a:solidFill>
                            <a:schemeClr val="tx1"/>
                          </a:solidFill>
                          <a:effectLst/>
                          <a:latin typeface="Arial" charset="0"/>
                          <a:cs typeface="Times New Roman" charset="0"/>
                        </a:rPr>
                        <a:t> </a:t>
                      </a:r>
                      <a:r>
                        <a:rPr kumimoji="0" lang="en-US" sz="1800" b="0" i="1" u="none" strike="noStrike" cap="none" normalizeH="0" baseline="0" dirty="0" smtClean="0">
                          <a:ln>
                            <a:noFill/>
                          </a:ln>
                          <a:solidFill>
                            <a:schemeClr val="tx1"/>
                          </a:solidFill>
                          <a:effectLst/>
                          <a:latin typeface="Arial" charset="0"/>
                          <a:cs typeface="Times New Roman" charset="0"/>
                        </a:rPr>
                        <a:t>Principles of common  thinking</a:t>
                      </a:r>
                      <a:endParaRPr kumimoji="0" lang="en-US" sz="1400" b="0" i="1" u="none" strike="noStrike" cap="none" normalizeH="0" baseline="0" dirty="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 Generalization-Integralism/Holism</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Specialization-Atomization/</a:t>
                      </a:r>
                      <a:r>
                        <a:rPr kumimoji="0" lang="en-US" sz="1800" b="1" i="0" u="none" strike="noStrike" cap="none" normalizeH="0" baseline="0" dirty="0" err="1" smtClean="0">
                          <a:ln>
                            <a:noFill/>
                          </a:ln>
                          <a:solidFill>
                            <a:schemeClr val="tx1"/>
                          </a:solidFill>
                          <a:effectLst/>
                          <a:latin typeface="Arial" charset="0"/>
                          <a:cs typeface="Times New Roman" charset="0"/>
                        </a:rPr>
                        <a:t>Mereism</a:t>
                      </a:r>
                      <a:endParaRPr kumimoji="0" lang="ru-RU" sz="1800" b="1" i="0" u="none" strike="noStrike" cap="none" normalizeH="0" baseline="0" dirty="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4"/>
          <p:cNvSpPr>
            <a:spLocks noGrp="1" noChangeArrowheads="1"/>
          </p:cNvSpPr>
          <p:nvPr>
            <p:ph type="title"/>
          </p:nvPr>
        </p:nvSpPr>
        <p:spPr/>
        <p:txBody>
          <a:bodyPr/>
          <a:lstStyle/>
          <a:p>
            <a:r>
              <a:rPr lang="en-US" sz="3200" b="1" dirty="0" smtClean="0"/>
              <a:t>Combinations of X- and Y-matrices</a:t>
            </a:r>
            <a:endParaRPr lang="ru-RU" sz="3200" b="1" dirty="0" smtClean="0"/>
          </a:p>
        </p:txBody>
      </p:sp>
      <p:sp>
        <p:nvSpPr>
          <p:cNvPr id="9221" name="Rectangle 16"/>
          <p:cNvSpPr>
            <a:spLocks noGrp="1" noChangeArrowheads="1"/>
          </p:cNvSpPr>
          <p:nvPr>
            <p:ph type="body" sz="half" idx="2"/>
          </p:nvPr>
        </p:nvSpPr>
        <p:spPr>
          <a:xfrm>
            <a:off x="1295400" y="4508500"/>
            <a:ext cx="7402513" cy="1439863"/>
          </a:xfrm>
        </p:spPr>
        <p:txBody>
          <a:bodyPr>
            <a:normAutofit lnSpcReduction="10000"/>
          </a:bodyPr>
          <a:lstStyle/>
          <a:p>
            <a:pPr marL="320040" indent="-320040" fontAlgn="auto">
              <a:lnSpc>
                <a:spcPct val="80000"/>
              </a:lnSpc>
              <a:spcAft>
                <a:spcPts val="0"/>
              </a:spcAft>
              <a:buFontTx/>
              <a:buNone/>
              <a:defRPr/>
            </a:pPr>
            <a:r>
              <a:rPr lang="en-US" sz="1600" dirty="0" smtClean="0"/>
              <a:t>        </a:t>
            </a:r>
            <a:r>
              <a:rPr lang="en-US" sz="1800" dirty="0" smtClean="0"/>
              <a:t>Russia, China, India,                                  Europe and Western        </a:t>
            </a:r>
          </a:p>
          <a:p>
            <a:pPr marL="320040" indent="-320040" fontAlgn="auto">
              <a:lnSpc>
                <a:spcPct val="80000"/>
              </a:lnSpc>
              <a:spcAft>
                <a:spcPts val="0"/>
              </a:spcAft>
              <a:buFontTx/>
              <a:buNone/>
              <a:defRPr/>
            </a:pPr>
            <a:r>
              <a:rPr lang="en-US" sz="1800" dirty="0" smtClean="0"/>
              <a:t>   most Asian, Middle Eastern,                         Offshoots: the USA,         </a:t>
            </a:r>
          </a:p>
          <a:p>
            <a:pPr marL="320040" indent="-320040" fontAlgn="auto">
              <a:lnSpc>
                <a:spcPct val="80000"/>
              </a:lnSpc>
              <a:spcAft>
                <a:spcPts val="0"/>
              </a:spcAft>
              <a:buFontTx/>
              <a:buNone/>
              <a:defRPr/>
            </a:pPr>
            <a:r>
              <a:rPr lang="en-US" sz="1800" dirty="0" smtClean="0"/>
              <a:t>       Latin American as well as                           Canada, Australia,</a:t>
            </a:r>
          </a:p>
          <a:p>
            <a:pPr marL="320040" indent="-320040" fontAlgn="auto">
              <a:lnSpc>
                <a:spcPct val="80000"/>
              </a:lnSpc>
              <a:spcAft>
                <a:spcPts val="0"/>
              </a:spcAft>
              <a:buFontTx/>
              <a:buNone/>
              <a:defRPr/>
            </a:pPr>
            <a:r>
              <a:rPr lang="en-US" sz="1800" dirty="0" smtClean="0"/>
              <a:t>      some other  countries</a:t>
            </a:r>
            <a:r>
              <a:rPr lang="en-US" sz="1600" dirty="0" smtClean="0"/>
              <a:t> 	</a:t>
            </a:r>
            <a:r>
              <a:rPr lang="en-US" sz="1400" dirty="0" smtClean="0"/>
              <a:t>	</a:t>
            </a:r>
            <a:r>
              <a:rPr lang="en-US" sz="1800" dirty="0" smtClean="0"/>
              <a:t>              and New Zealand	        </a:t>
            </a:r>
          </a:p>
          <a:p>
            <a:pPr marL="320040" indent="-320040" fontAlgn="auto">
              <a:lnSpc>
                <a:spcPct val="80000"/>
              </a:lnSpc>
              <a:spcAft>
                <a:spcPts val="0"/>
              </a:spcAft>
              <a:buFontTx/>
              <a:buNone/>
              <a:defRPr/>
            </a:pPr>
            <a:r>
              <a:rPr lang="en-US" sz="1400" dirty="0" smtClean="0"/>
              <a:t>				</a:t>
            </a:r>
            <a:endParaRPr lang="ru-RU" sz="1400" dirty="0" smtClean="0"/>
          </a:p>
        </p:txBody>
      </p:sp>
      <p:sp>
        <p:nvSpPr>
          <p:cNvPr id="25604" name="Нижний колонтитул 16"/>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URPE, San Diego, USA, January 2013</a:t>
            </a:r>
            <a:endParaRPr lang="ru-RU"/>
          </a:p>
        </p:txBody>
      </p:sp>
      <p:sp>
        <p:nvSpPr>
          <p:cNvPr id="16" name="Номер слайда 15"/>
          <p:cNvSpPr>
            <a:spLocks noGrp="1"/>
          </p:cNvSpPr>
          <p:nvPr>
            <p:ph type="sldNum" sz="quarter" idx="12"/>
          </p:nvPr>
        </p:nvSpPr>
        <p:spPr/>
        <p:txBody>
          <a:bodyPr>
            <a:normAutofit fontScale="85000" lnSpcReduction="20000"/>
          </a:bodyPr>
          <a:lstStyle/>
          <a:p>
            <a:pPr>
              <a:defRPr/>
            </a:pPr>
            <a:fld id="{2A5A0D0E-F664-4574-B6DC-FC7FA36228AE}" type="slidenum">
              <a:rPr lang="ru-RU"/>
              <a:pPr>
                <a:defRPr/>
              </a:pPr>
              <a:t>14</a:t>
            </a:fld>
            <a:endParaRPr lang="ru-RU"/>
          </a:p>
        </p:txBody>
      </p:sp>
      <p:sp>
        <p:nvSpPr>
          <p:cNvPr id="25606" name="Rectangle 59"/>
          <p:cNvSpPr>
            <a:spLocks noChangeArrowheads="1"/>
          </p:cNvSpPr>
          <p:nvPr/>
        </p:nvSpPr>
        <p:spPr bwMode="auto">
          <a:xfrm>
            <a:off x="468313" y="1628775"/>
            <a:ext cx="8229600" cy="2185988"/>
          </a:xfrm>
          <a:prstGeom prst="rect">
            <a:avLst/>
          </a:prstGeom>
          <a:noFill/>
          <a:ln w="9525">
            <a:noFill/>
            <a:miter lim="800000"/>
            <a:headEnd/>
            <a:tailEnd/>
          </a:ln>
        </p:spPr>
        <p:txBody>
          <a:bodyPr/>
          <a:lstStyle/>
          <a:p>
            <a:pPr marL="342900" indent="-342900">
              <a:spcBef>
                <a:spcPct val="20000"/>
              </a:spcBef>
              <a:buFontTx/>
              <a:buChar char="•"/>
            </a:pPr>
            <a:endParaRPr lang="en-US" sz="2800"/>
          </a:p>
        </p:txBody>
      </p:sp>
      <p:sp>
        <p:nvSpPr>
          <p:cNvPr id="25607" name="AutoShape 60"/>
          <p:cNvSpPr>
            <a:spLocks noChangeArrowheads="1"/>
          </p:cNvSpPr>
          <p:nvPr/>
        </p:nvSpPr>
        <p:spPr bwMode="auto">
          <a:xfrm rot="10800000">
            <a:off x="1619250" y="1989138"/>
            <a:ext cx="2743200" cy="2243137"/>
          </a:xfrm>
          <a:prstGeom prst="triangle">
            <a:avLst>
              <a:gd name="adj" fmla="val 50000"/>
            </a:avLst>
          </a:prstGeom>
          <a:solidFill>
            <a:srgbClr val="FFFFFF"/>
          </a:solidFill>
          <a:ln w="19050">
            <a:solidFill>
              <a:srgbClr val="000000"/>
            </a:solidFill>
            <a:miter lim="800000"/>
            <a:headEnd/>
            <a:tailEnd/>
          </a:ln>
        </p:spPr>
        <p:txBody>
          <a:bodyPr/>
          <a:lstStyle/>
          <a:p>
            <a:r>
              <a:rPr lang="en-US" sz="1200"/>
              <a:t>   </a:t>
            </a:r>
            <a:endParaRPr lang="ru-RU"/>
          </a:p>
        </p:txBody>
      </p:sp>
      <p:sp>
        <p:nvSpPr>
          <p:cNvPr id="25608" name="AutoShape 61"/>
          <p:cNvSpPr>
            <a:spLocks noChangeArrowheads="1"/>
          </p:cNvSpPr>
          <p:nvPr/>
        </p:nvSpPr>
        <p:spPr bwMode="auto">
          <a:xfrm>
            <a:off x="5364163" y="2133600"/>
            <a:ext cx="2743200" cy="2171700"/>
          </a:xfrm>
          <a:prstGeom prst="triangle">
            <a:avLst>
              <a:gd name="adj" fmla="val 50000"/>
            </a:avLst>
          </a:prstGeom>
          <a:solidFill>
            <a:srgbClr val="FFFFFF"/>
          </a:solidFill>
          <a:ln w="19050">
            <a:solidFill>
              <a:srgbClr val="000000"/>
            </a:solidFill>
            <a:miter lim="800000"/>
            <a:headEnd/>
            <a:tailEnd/>
          </a:ln>
        </p:spPr>
        <p:txBody>
          <a:bodyPr/>
          <a:lstStyle/>
          <a:p>
            <a:r>
              <a:rPr lang="en-US" sz="1200"/>
              <a:t>   </a:t>
            </a:r>
            <a:endParaRPr lang="ru-RU"/>
          </a:p>
        </p:txBody>
      </p:sp>
      <p:grpSp>
        <p:nvGrpSpPr>
          <p:cNvPr id="25609" name="Group 15"/>
          <p:cNvGrpSpPr>
            <a:grpSpLocks/>
          </p:cNvGrpSpPr>
          <p:nvPr/>
        </p:nvGrpSpPr>
        <p:grpSpPr bwMode="auto">
          <a:xfrm>
            <a:off x="2268538" y="1989138"/>
            <a:ext cx="1439862" cy="1804987"/>
            <a:chOff x="2267744" y="1988840"/>
            <a:chExt cx="1440159" cy="1805285"/>
          </a:xfrm>
        </p:grpSpPr>
        <p:sp>
          <p:nvSpPr>
            <p:cNvPr id="25614" name="AutoShape 62"/>
            <p:cNvSpPr>
              <a:spLocks noChangeArrowheads="1"/>
            </p:cNvSpPr>
            <p:nvPr/>
          </p:nvSpPr>
          <p:spPr bwMode="auto">
            <a:xfrm>
              <a:off x="2267744" y="1988840"/>
              <a:ext cx="1440159" cy="1080120"/>
            </a:xfrm>
            <a:prstGeom prst="triangle">
              <a:avLst>
                <a:gd name="adj" fmla="val 43287"/>
              </a:avLst>
            </a:prstGeom>
            <a:solidFill>
              <a:schemeClr val="accent1"/>
            </a:solidFill>
            <a:ln w="9525">
              <a:solidFill>
                <a:srgbClr val="000000"/>
              </a:solidFill>
              <a:miter lim="800000"/>
              <a:headEnd/>
              <a:tailEnd/>
            </a:ln>
          </p:spPr>
          <p:txBody>
            <a:bodyPr/>
            <a:lstStyle/>
            <a:p>
              <a:r>
                <a:rPr lang="en-US" sz="1200"/>
                <a:t> </a:t>
              </a:r>
              <a:r>
                <a:rPr lang="ru-RU" sz="1200"/>
                <a:t> </a:t>
              </a:r>
              <a:r>
                <a:rPr lang="en-US" sz="1200"/>
                <a:t> </a:t>
              </a:r>
              <a:r>
                <a:rPr lang="ru-RU" sz="1200"/>
                <a:t>  </a:t>
              </a:r>
              <a:r>
                <a:rPr lang="en-US" sz="2000" b="1"/>
                <a:t>Y</a:t>
              </a:r>
              <a:endParaRPr lang="ru-RU"/>
            </a:p>
          </p:txBody>
        </p:sp>
        <p:sp>
          <p:nvSpPr>
            <p:cNvPr id="25615" name="Rectangle 63"/>
            <p:cNvSpPr>
              <a:spLocks noChangeArrowheads="1"/>
            </p:cNvSpPr>
            <p:nvPr/>
          </p:nvSpPr>
          <p:spPr bwMode="auto">
            <a:xfrm>
              <a:off x="2771775" y="3152775"/>
              <a:ext cx="488950" cy="641350"/>
            </a:xfrm>
            <a:prstGeom prst="rect">
              <a:avLst/>
            </a:prstGeom>
            <a:noFill/>
            <a:ln w="9525">
              <a:noFill/>
              <a:miter lim="800000"/>
              <a:headEnd/>
              <a:tailEnd/>
            </a:ln>
          </p:spPr>
          <p:txBody>
            <a:bodyPr wrap="none" anchor="ctr">
              <a:spAutoFit/>
            </a:bodyPr>
            <a:lstStyle/>
            <a:p>
              <a:r>
                <a:rPr lang="en-US" sz="3600" b="1"/>
                <a:t>X</a:t>
              </a:r>
            </a:p>
          </p:txBody>
        </p:sp>
      </p:grpSp>
      <p:sp>
        <p:nvSpPr>
          <p:cNvPr id="25610" name="Rectangle 64"/>
          <p:cNvSpPr>
            <a:spLocks noChangeArrowheads="1"/>
          </p:cNvSpPr>
          <p:nvPr/>
        </p:nvSpPr>
        <p:spPr bwMode="auto">
          <a:xfrm>
            <a:off x="6443663" y="2492375"/>
            <a:ext cx="576262" cy="701675"/>
          </a:xfrm>
          <a:prstGeom prst="rect">
            <a:avLst/>
          </a:prstGeom>
          <a:noFill/>
          <a:ln w="9525">
            <a:noFill/>
            <a:miter lim="800000"/>
            <a:headEnd/>
            <a:tailEnd/>
          </a:ln>
        </p:spPr>
        <p:txBody>
          <a:bodyPr anchor="ctr">
            <a:spAutoFit/>
          </a:bodyPr>
          <a:lstStyle/>
          <a:p>
            <a:r>
              <a:rPr lang="en-US" sz="4000" b="1"/>
              <a:t>Y</a:t>
            </a:r>
          </a:p>
        </p:txBody>
      </p:sp>
      <p:sp>
        <p:nvSpPr>
          <p:cNvPr id="25611" name="Rectangle 65"/>
          <p:cNvSpPr>
            <a:spLocks noChangeArrowheads="1"/>
          </p:cNvSpPr>
          <p:nvPr/>
        </p:nvSpPr>
        <p:spPr bwMode="auto">
          <a:xfrm>
            <a:off x="0" y="0"/>
            <a:ext cx="312738" cy="274638"/>
          </a:xfrm>
          <a:prstGeom prst="rect">
            <a:avLst/>
          </a:prstGeom>
          <a:noFill/>
          <a:ln w="9525">
            <a:noFill/>
            <a:miter lim="800000"/>
            <a:headEnd/>
            <a:tailEnd/>
          </a:ln>
        </p:spPr>
        <p:txBody>
          <a:bodyPr wrap="none" anchor="ctr">
            <a:spAutoFit/>
          </a:bodyPr>
          <a:lstStyle/>
          <a:p>
            <a:r>
              <a:rPr lang="en-US" sz="1200">
                <a:cs typeface="Times New Roman" pitchFamily="18" charset="0"/>
              </a:rPr>
              <a:t>   </a:t>
            </a:r>
            <a:endParaRPr lang="en-US"/>
          </a:p>
        </p:txBody>
      </p:sp>
      <p:sp>
        <p:nvSpPr>
          <p:cNvPr id="25612" name="Rectangle 66"/>
          <p:cNvSpPr>
            <a:spLocks noChangeArrowheads="1"/>
          </p:cNvSpPr>
          <p:nvPr/>
        </p:nvSpPr>
        <p:spPr bwMode="auto">
          <a:xfrm>
            <a:off x="0" y="0"/>
            <a:ext cx="312738" cy="274638"/>
          </a:xfrm>
          <a:prstGeom prst="rect">
            <a:avLst/>
          </a:prstGeom>
          <a:noFill/>
          <a:ln w="9525">
            <a:noFill/>
            <a:miter lim="800000"/>
            <a:headEnd/>
            <a:tailEnd/>
          </a:ln>
        </p:spPr>
        <p:txBody>
          <a:bodyPr wrap="none" anchor="ctr">
            <a:spAutoFit/>
          </a:bodyPr>
          <a:lstStyle/>
          <a:p>
            <a:r>
              <a:rPr lang="en-US" sz="1200">
                <a:cs typeface="Times New Roman" pitchFamily="18" charset="0"/>
              </a:rPr>
              <a:t>   </a:t>
            </a:r>
            <a:endParaRPr lang="en-US"/>
          </a:p>
        </p:txBody>
      </p:sp>
      <p:sp>
        <p:nvSpPr>
          <p:cNvPr id="25613" name="AutoShape 67"/>
          <p:cNvSpPr>
            <a:spLocks noChangeArrowheads="1"/>
          </p:cNvSpPr>
          <p:nvPr/>
        </p:nvSpPr>
        <p:spPr bwMode="auto">
          <a:xfrm rot="10800000">
            <a:off x="6011863" y="3284538"/>
            <a:ext cx="1439862" cy="1028700"/>
          </a:xfrm>
          <a:prstGeom prst="triangle">
            <a:avLst>
              <a:gd name="adj" fmla="val 50000"/>
            </a:avLst>
          </a:prstGeom>
          <a:solidFill>
            <a:schemeClr val="accent1"/>
          </a:solidFill>
          <a:ln w="9525">
            <a:solidFill>
              <a:srgbClr val="000000"/>
            </a:solidFill>
            <a:miter lim="800000"/>
            <a:headEnd/>
            <a:tailEnd/>
          </a:ln>
        </p:spPr>
        <p:txBody>
          <a:bodyPr/>
          <a:lstStyle/>
          <a:p>
            <a:r>
              <a:rPr lang="en-US" sz="2000" b="1"/>
              <a:t>   X</a:t>
            </a:r>
            <a:endParaRPr lang="ru-RU"/>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12775" y="228600"/>
            <a:ext cx="8153400" cy="990600"/>
          </a:xfrm>
        </p:spPr>
        <p:txBody>
          <a:bodyPr/>
          <a:lstStyle/>
          <a:p>
            <a:pPr algn="ctr"/>
            <a:r>
              <a:rPr lang="en-US" sz="3200" b="1" dirty="0" smtClean="0"/>
              <a:t>Why do</a:t>
            </a:r>
            <a:r>
              <a:rPr lang="en-US" sz="3200" b="1" dirty="0" smtClean="0">
                <a:solidFill>
                  <a:srgbClr val="7030A0"/>
                </a:solidFill>
              </a:rPr>
              <a:t> </a:t>
            </a:r>
            <a:r>
              <a:rPr lang="en-US" sz="3200" b="1" dirty="0" smtClean="0"/>
              <a:t>X- or Y-matrix institutions prevail? </a:t>
            </a:r>
            <a:endParaRPr lang="ru-RU" sz="3200" b="1" dirty="0" smtClean="0"/>
          </a:p>
        </p:txBody>
      </p:sp>
      <p:sp>
        <p:nvSpPr>
          <p:cNvPr id="26627" name="Нижний колонтитул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URPE, San Diego, USA, January 2013</a:t>
            </a:r>
            <a:endParaRPr lang="ru-RU"/>
          </a:p>
        </p:txBody>
      </p:sp>
      <p:sp>
        <p:nvSpPr>
          <p:cNvPr id="6" name="Номер слайда 5"/>
          <p:cNvSpPr>
            <a:spLocks noGrp="1"/>
          </p:cNvSpPr>
          <p:nvPr>
            <p:ph type="sldNum" sz="quarter" idx="12"/>
          </p:nvPr>
        </p:nvSpPr>
        <p:spPr/>
        <p:txBody>
          <a:bodyPr>
            <a:normAutofit fontScale="85000" lnSpcReduction="20000"/>
          </a:bodyPr>
          <a:lstStyle/>
          <a:p>
            <a:pPr>
              <a:defRPr/>
            </a:pPr>
            <a:fld id="{58474F62-C508-4F22-9281-359619F57B0A}" type="slidenum">
              <a:rPr lang="ru-RU"/>
              <a:pPr>
                <a:defRPr/>
              </a:pPr>
              <a:t>15</a:t>
            </a:fld>
            <a:endParaRPr lang="ru-RU"/>
          </a:p>
        </p:txBody>
      </p:sp>
      <p:sp>
        <p:nvSpPr>
          <p:cNvPr id="26629" name="Rectangle 3"/>
          <p:cNvSpPr>
            <a:spLocks noGrp="1" noChangeArrowheads="1"/>
          </p:cNvSpPr>
          <p:nvPr>
            <p:ph sz="quarter" idx="1"/>
          </p:nvPr>
        </p:nvSpPr>
        <p:spPr>
          <a:xfrm>
            <a:off x="457200" y="1600200"/>
            <a:ext cx="8229600" cy="4724400"/>
          </a:xfrm>
        </p:spPr>
        <p:txBody>
          <a:bodyPr/>
          <a:lstStyle/>
          <a:p>
            <a:pPr>
              <a:lnSpc>
                <a:spcPct val="80000"/>
              </a:lnSpc>
            </a:pPr>
            <a:r>
              <a:rPr lang="en-US" sz="2800" dirty="0" smtClean="0"/>
              <a:t>The material and technological environment of a society is a key determinant for the prevalence of either X- or Y- matrices.  </a:t>
            </a:r>
          </a:p>
          <a:p>
            <a:pPr lvl="1">
              <a:lnSpc>
                <a:spcPct val="80000"/>
              </a:lnSpc>
            </a:pPr>
            <a:r>
              <a:rPr lang="en-US" sz="2400" dirty="0" smtClean="0"/>
              <a:t>The environment can be a </a:t>
            </a:r>
            <a:r>
              <a:rPr lang="en-US" sz="2400" i="1" dirty="0" smtClean="0"/>
              <a:t>communal, </a:t>
            </a:r>
            <a:r>
              <a:rPr lang="en-US" sz="2400" dirty="0" smtClean="0"/>
              <a:t>indivisible system, under which the removal of some elements can lead to the disintegration of the entire system, </a:t>
            </a:r>
            <a:r>
              <a:rPr lang="en-US" sz="2400" i="1" u="sng" dirty="0" smtClean="0"/>
              <a:t>OR</a:t>
            </a:r>
            <a:endParaRPr lang="en-US" sz="2400" u="sng" dirty="0" smtClean="0"/>
          </a:p>
          <a:p>
            <a:pPr lvl="1">
              <a:lnSpc>
                <a:spcPct val="80000"/>
              </a:lnSpc>
            </a:pPr>
            <a:r>
              <a:rPr lang="en-US" sz="2400" dirty="0" smtClean="0"/>
              <a:t>The environment can be </a:t>
            </a:r>
            <a:r>
              <a:rPr lang="en-US" sz="2400" i="1" dirty="0" smtClean="0"/>
              <a:t>non-communal, </a:t>
            </a:r>
            <a:r>
              <a:rPr lang="en-US" sz="2400" dirty="0" smtClean="0"/>
              <a:t>that is, with opportunities for technological division and possibilities for separate individual usage. </a:t>
            </a:r>
          </a:p>
          <a:p>
            <a:pPr>
              <a:lnSpc>
                <a:spcPct val="80000"/>
              </a:lnSpc>
            </a:pPr>
            <a:r>
              <a:rPr lang="en-US" sz="2800" dirty="0" smtClean="0"/>
              <a:t>In a communal environment the X-matrix institutions are dominant and the Y-matrix institutions are complementary. In a non-communal environment it is the opposite.</a:t>
            </a:r>
            <a:endParaRPr lang="ru-RU" sz="28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68313" y="333375"/>
            <a:ext cx="8229600" cy="792163"/>
          </a:xfrm>
        </p:spPr>
        <p:txBody>
          <a:bodyPr/>
          <a:lstStyle/>
          <a:p>
            <a:pPr algn="ctr"/>
            <a:r>
              <a:rPr lang="en-US" sz="3600" b="1" dirty="0" smtClean="0"/>
              <a:t>Institutional matrices’ lock-in</a:t>
            </a:r>
            <a:endParaRPr lang="ru-RU" sz="3600" b="1" dirty="0" smtClean="0">
              <a:solidFill>
                <a:srgbClr val="0070C0"/>
              </a:solidFill>
            </a:endParaRPr>
          </a:p>
        </p:txBody>
      </p:sp>
      <p:sp>
        <p:nvSpPr>
          <p:cNvPr id="27651"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URPE, San Diego, USA, January 2013</a:t>
            </a:r>
            <a:endParaRPr lang="ru-RU"/>
          </a:p>
        </p:txBody>
      </p:sp>
      <p:sp>
        <p:nvSpPr>
          <p:cNvPr id="39939" name="Slide Number Placeholder 5"/>
          <p:cNvSpPr>
            <a:spLocks noGrp="1"/>
          </p:cNvSpPr>
          <p:nvPr>
            <p:ph type="sldNum" sz="quarter" idx="12"/>
          </p:nvPr>
        </p:nvSpPr>
        <p:spPr/>
        <p:txBody>
          <a:bodyPr>
            <a:normAutofit fontScale="85000" lnSpcReduction="20000"/>
          </a:bodyPr>
          <a:lstStyle/>
          <a:p>
            <a:pPr>
              <a:defRPr/>
            </a:pPr>
            <a:fld id="{24C163CB-F8DD-44BB-87CD-B6053707C176}" type="slidenum">
              <a:rPr lang="ru-RU"/>
              <a:pPr>
                <a:defRPr/>
              </a:pPr>
              <a:t>16</a:t>
            </a:fld>
            <a:endParaRPr lang="ru-RU"/>
          </a:p>
        </p:txBody>
      </p:sp>
      <p:sp>
        <p:nvSpPr>
          <p:cNvPr id="27653" name="Rectangle 3"/>
          <p:cNvSpPr>
            <a:spLocks noGrp="1" noChangeArrowheads="1"/>
          </p:cNvSpPr>
          <p:nvPr>
            <p:ph sz="quarter" idx="1"/>
          </p:nvPr>
        </p:nvSpPr>
        <p:spPr>
          <a:xfrm>
            <a:off x="381000" y="1600200"/>
            <a:ext cx="8229600" cy="4784725"/>
          </a:xfrm>
        </p:spPr>
        <p:txBody>
          <a:bodyPr/>
          <a:lstStyle/>
          <a:p>
            <a:pPr>
              <a:lnSpc>
                <a:spcPct val="80000"/>
              </a:lnSpc>
              <a:spcBef>
                <a:spcPct val="50000"/>
              </a:spcBef>
            </a:pPr>
            <a:r>
              <a:rPr lang="en-US" sz="2400" dirty="0" smtClean="0"/>
              <a:t>The IMT/X&amp;Y-Theory approach accepts two models as suitable for a nation’s characteristics. It contends that attempts to impose an institutional framework (‘lock-in’) on a society that does not have the same institutional parameters will lead to unsuccessful and potentially damaging results;</a:t>
            </a:r>
          </a:p>
          <a:p>
            <a:pPr>
              <a:lnSpc>
                <a:spcPct val="80000"/>
              </a:lnSpc>
              <a:spcBef>
                <a:spcPct val="50000"/>
              </a:spcBef>
            </a:pPr>
            <a:r>
              <a:rPr lang="en-US" sz="2400" dirty="0" smtClean="0"/>
              <a:t>IMT/X&amp;YT suggests that even if the ‘wrong’ institutional structures are artificially or externally constructed in a nation-state, in the long-run these institutions will fail (or will be superseded by the predominant institutional matrix).</a:t>
            </a:r>
          </a:p>
          <a:p>
            <a:pPr algn="ctr">
              <a:lnSpc>
                <a:spcPct val="80000"/>
              </a:lnSpc>
              <a:spcBef>
                <a:spcPct val="50000"/>
              </a:spcBef>
              <a:buFontTx/>
              <a:buNone/>
            </a:pPr>
            <a:r>
              <a:rPr lang="en-US" sz="2400" dirty="0" smtClean="0"/>
              <a:t>	“The economies of scope, complementarities, and network externalities of an institutional matrix make institutional changes overwhelmingly incremental and path dependent.” – Douglass North (1993)</a:t>
            </a:r>
            <a:endParaRPr lang="ru-RU" sz="24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775" y="228600"/>
            <a:ext cx="8153400" cy="990600"/>
          </a:xfrm>
        </p:spPr>
        <p:txBody>
          <a:bodyPr>
            <a:normAutofit fontScale="90000"/>
          </a:bodyPr>
          <a:lstStyle/>
          <a:p>
            <a:pPr fontAlgn="auto">
              <a:spcAft>
                <a:spcPts val="0"/>
              </a:spcAft>
              <a:defRPr/>
            </a:pPr>
            <a:r>
              <a:rPr lang="en-GB" sz="3200" b="1" dirty="0" smtClean="0"/>
              <a:t>Preservation of the leading position of one or the other matrix in the history of nation-states</a:t>
            </a:r>
            <a:endParaRPr lang="ru-RU" sz="3200" b="1" dirty="0" smtClean="0"/>
          </a:p>
        </p:txBody>
      </p:sp>
      <p:sp>
        <p:nvSpPr>
          <p:cNvPr id="28675" name="Нижний колонтитул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dirty="0"/>
              <a:t>URPE, San Diego, USA, January 2013</a:t>
            </a:r>
            <a:endParaRPr lang="ru-RU" dirty="0"/>
          </a:p>
        </p:txBody>
      </p:sp>
      <p:sp>
        <p:nvSpPr>
          <p:cNvPr id="5" name="Номер слайда 4"/>
          <p:cNvSpPr>
            <a:spLocks noGrp="1"/>
          </p:cNvSpPr>
          <p:nvPr>
            <p:ph type="sldNum" sz="quarter" idx="12"/>
          </p:nvPr>
        </p:nvSpPr>
        <p:spPr/>
        <p:txBody>
          <a:bodyPr>
            <a:normAutofit fontScale="85000" lnSpcReduction="20000"/>
          </a:bodyPr>
          <a:lstStyle/>
          <a:p>
            <a:pPr>
              <a:defRPr/>
            </a:pPr>
            <a:fld id="{D7A29B51-AA18-4F58-904E-186C7D201CB3}" type="slidenum">
              <a:rPr lang="ru-RU"/>
              <a:pPr>
                <a:defRPr/>
              </a:pPr>
              <a:t>17</a:t>
            </a:fld>
            <a:endParaRPr lang="ru-RU"/>
          </a:p>
        </p:txBody>
      </p:sp>
      <p:sp>
        <p:nvSpPr>
          <p:cNvPr id="28677" name="Содержимое 2"/>
          <p:cNvSpPr>
            <a:spLocks noGrp="1"/>
          </p:cNvSpPr>
          <p:nvPr>
            <p:ph sz="quarter" idx="1"/>
          </p:nvPr>
        </p:nvSpPr>
        <p:spPr>
          <a:xfrm>
            <a:off x="612775" y="1600200"/>
            <a:ext cx="8153400" cy="4495800"/>
          </a:xfrm>
        </p:spPr>
        <p:txBody>
          <a:bodyPr/>
          <a:lstStyle/>
          <a:p>
            <a:r>
              <a:rPr lang="en-GB" sz="2400" smtClean="0"/>
              <a:t>Historical research shows that the prevalence of one or the other matrices has a steady character. Even if, by virtue of external pressures or under influence of distorted internal reasons, attempts are made to replace one dominant matrix (X- or Y-) with the other subordinant matrix (Y- or X-), such a situation of outright reversal is, as a rule, short-lived (in historical time). For example, attempts at systematic institutional change in Eastern Europe under influence of the USSR or the countries of Latin America under pressure of the USA.</a:t>
            </a:r>
            <a:endParaRPr lang="ru-RU" sz="24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2000"/>
            <a:ext cx="8385175" cy="1431925"/>
          </a:xfrm>
        </p:spPr>
        <p:txBody>
          <a:bodyPr>
            <a:normAutofit fontScale="90000"/>
          </a:bodyPr>
          <a:lstStyle/>
          <a:p>
            <a:pPr algn="ctr" fontAlgn="auto">
              <a:spcAft>
                <a:spcPts val="0"/>
              </a:spcAft>
              <a:defRPr/>
            </a:pPr>
            <a:r>
              <a:rPr lang="en-US" sz="2000" b="1" dirty="0" smtClean="0"/>
              <a:t>Proportion of GDP produced by countries  with a prevailing X- and Y-matrix, 1820-2010 (</a:t>
            </a:r>
            <a:r>
              <a:rPr lang="en-US" sz="2000" b="1" dirty="0" err="1" smtClean="0"/>
              <a:t>Maddison</a:t>
            </a:r>
            <a:r>
              <a:rPr lang="en-US" sz="2000" b="1" dirty="0" smtClean="0"/>
              <a:t> Data Base, sample of 34 nations~75% of World GDP) </a:t>
            </a:r>
            <a:r>
              <a:rPr lang="en-US" sz="1800" b="1" dirty="0" smtClean="0"/>
              <a:t/>
            </a:r>
            <a:br>
              <a:rPr lang="en-US" sz="1800" b="1" dirty="0" smtClean="0"/>
            </a:br>
            <a:r>
              <a:rPr lang="en-US" sz="1800" b="1" dirty="0" smtClean="0"/>
              <a:t/>
            </a:r>
            <a:br>
              <a:rPr lang="en-US" sz="1800" b="1" dirty="0" smtClean="0"/>
            </a:br>
            <a:r>
              <a:rPr lang="en-US" sz="1700" b="1" dirty="0" smtClean="0"/>
              <a:t>X-matrix countries: China, India, Japan, Brazil and former USSR countries.</a:t>
            </a:r>
            <a:br>
              <a:rPr lang="en-US" sz="1700" b="1" dirty="0" smtClean="0"/>
            </a:br>
            <a:r>
              <a:rPr lang="en-US" sz="1700" b="1" dirty="0" smtClean="0"/>
              <a:t>Y-matrix countries:  Western Europe including Austria, Belgium, Denmark, Finland, France, Germany, Italy,  the Netherlands, Norway, Sweden, Switzerland and United Kingdom, and </a:t>
            </a:r>
            <a:br>
              <a:rPr lang="en-US" sz="1700" b="1" dirty="0" smtClean="0"/>
            </a:br>
            <a:r>
              <a:rPr lang="en-US" sz="1700" b="1" dirty="0" smtClean="0"/>
              <a:t>Western Offshoots including  the United States,  Canada,  Australia, New Zealand. </a:t>
            </a:r>
            <a:endParaRPr lang="ru-RU" sz="1700" b="1" dirty="0" smtClean="0"/>
          </a:p>
        </p:txBody>
      </p:sp>
      <p:sp>
        <p:nvSpPr>
          <p:cNvPr id="5" name="Номер слайда 4"/>
          <p:cNvSpPr>
            <a:spLocks noGrp="1"/>
          </p:cNvSpPr>
          <p:nvPr>
            <p:ph type="sldNum" sz="quarter" idx="12"/>
          </p:nvPr>
        </p:nvSpPr>
        <p:spPr/>
        <p:txBody>
          <a:bodyPr>
            <a:normAutofit fontScale="85000" lnSpcReduction="20000"/>
          </a:bodyPr>
          <a:lstStyle/>
          <a:p>
            <a:pPr>
              <a:defRPr/>
            </a:pPr>
            <a:fld id="{93A3FFB7-403A-4F3B-B318-3B8F238C24BB}" type="slidenum">
              <a:rPr lang="ru-RU"/>
              <a:pPr>
                <a:defRPr/>
              </a:pPr>
              <a:t>18</a:t>
            </a:fld>
            <a:endParaRPr lang="ru-RU"/>
          </a:p>
        </p:txBody>
      </p:sp>
      <p:graphicFrame>
        <p:nvGraphicFramePr>
          <p:cNvPr id="8" name="Содержимое 5"/>
          <p:cNvGraphicFramePr>
            <a:graphicFrameLocks noGrp="1"/>
          </p:cNvGraphicFramePr>
          <p:nvPr>
            <p:ph sz="quarter" idx="1"/>
          </p:nvPr>
        </p:nvGraphicFramePr>
        <p:xfrm>
          <a:off x="762000" y="1905000"/>
          <a:ext cx="815340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6" name="Нижний колонтитул 3"/>
          <p:cNvSpPr>
            <a:spLocks noGrp="1"/>
          </p:cNvSpPr>
          <p:nvPr>
            <p:ph type="ftr" sz="quarter" idx="11"/>
          </p:nvPr>
        </p:nvSpPr>
        <p:spPr bwMode="auto">
          <a:xfrm>
            <a:off x="2057400" y="6324600"/>
            <a:ext cx="5421313" cy="365125"/>
          </a:xfrm>
          <a:noFill/>
          <a:ln>
            <a:miter lim="800000"/>
            <a:headEnd/>
            <a:tailEnd/>
          </a:ln>
        </p:spPr>
        <p:txBody>
          <a:bodyPr wrap="square" lIns="91440" tIns="45720" rIns="91440" bIns="45720" numCol="1" anchorCtr="0" compatLnSpc="1">
            <a:prstTxWarp prst="textNoShape">
              <a:avLst/>
            </a:prstTxWarp>
          </a:bodyPr>
          <a:lstStyle/>
          <a:p>
            <a:pPr algn="ctr"/>
            <a:r>
              <a:rPr lang="en-US" b="1" dirty="0">
                <a:solidFill>
                  <a:schemeClr val="bg2">
                    <a:lumMod val="75000"/>
                  </a:schemeClr>
                </a:solidFill>
              </a:rPr>
              <a:t>URPE, San Diego, USA, January 2013</a:t>
            </a:r>
            <a:endParaRPr lang="ru-RU" b="1" dirty="0">
              <a:solidFill>
                <a:schemeClr val="bg2">
                  <a:lumMod val="75000"/>
                </a:schemeClr>
              </a:solidFill>
            </a:endParaRPr>
          </a:p>
        </p:txBody>
      </p:sp>
      <p:sp>
        <p:nvSpPr>
          <p:cNvPr id="7" name="Нижний колонтитул 3"/>
          <p:cNvSpPr txBox="1">
            <a:spLocks/>
          </p:cNvSpPr>
          <p:nvPr/>
        </p:nvSpPr>
        <p:spPr bwMode="auto">
          <a:xfrm>
            <a:off x="2209800" y="6172201"/>
            <a:ext cx="5421313" cy="45720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400" b="1" i="0" u="none" strike="noStrike" kern="1200" cap="none" spc="0" normalizeH="0" baseline="0" noProof="0" dirty="0">
              <a:ln>
                <a:noFill/>
              </a:ln>
              <a:solidFill>
                <a:schemeClr val="bg2">
                  <a:lumMod val="50000"/>
                </a:schemeClr>
              </a:solidFill>
              <a:effectLst/>
              <a:uLnTx/>
              <a:uFillTx/>
              <a:latin typeface="Arial" charset="0"/>
              <a:ea typeface="+mn-ea"/>
              <a:cs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Заголовок 1"/>
          <p:cNvSpPr>
            <a:spLocks noGrp="1"/>
          </p:cNvSpPr>
          <p:nvPr>
            <p:ph type="title"/>
          </p:nvPr>
        </p:nvSpPr>
        <p:spPr>
          <a:xfrm>
            <a:off x="612775" y="228600"/>
            <a:ext cx="8153400" cy="990600"/>
          </a:xfrm>
        </p:spPr>
        <p:txBody>
          <a:bodyPr/>
          <a:lstStyle/>
          <a:p>
            <a:pPr algn="ctr"/>
            <a:r>
              <a:rPr lang="en-US" b="1" smtClean="0"/>
              <a:t>Conclusion</a:t>
            </a:r>
            <a:endParaRPr lang="ru-RU" b="1" smtClean="0"/>
          </a:p>
        </p:txBody>
      </p:sp>
      <p:sp>
        <p:nvSpPr>
          <p:cNvPr id="30723" name="Нижний колонтитул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URPE, San Diego, USA, January 2013</a:t>
            </a:r>
            <a:endParaRPr lang="ru-RU"/>
          </a:p>
        </p:txBody>
      </p:sp>
      <p:sp>
        <p:nvSpPr>
          <p:cNvPr id="5" name="Номер слайда 4"/>
          <p:cNvSpPr>
            <a:spLocks noGrp="1"/>
          </p:cNvSpPr>
          <p:nvPr>
            <p:ph type="sldNum" sz="quarter" idx="12"/>
          </p:nvPr>
        </p:nvSpPr>
        <p:spPr/>
        <p:txBody>
          <a:bodyPr>
            <a:normAutofit fontScale="85000" lnSpcReduction="20000"/>
          </a:bodyPr>
          <a:lstStyle/>
          <a:p>
            <a:pPr>
              <a:defRPr/>
            </a:pPr>
            <a:fld id="{FE728FC5-DFC1-4336-B9F2-68A04FBB849F}" type="slidenum">
              <a:rPr lang="ru-RU"/>
              <a:pPr>
                <a:defRPr/>
              </a:pPr>
              <a:t>19</a:t>
            </a:fld>
            <a:endParaRPr lang="ru-RU"/>
          </a:p>
        </p:txBody>
      </p:sp>
      <p:sp>
        <p:nvSpPr>
          <p:cNvPr id="3" name="Содержимое 2"/>
          <p:cNvSpPr>
            <a:spLocks noGrp="1"/>
          </p:cNvSpPr>
          <p:nvPr>
            <p:ph sz="quarter" idx="1"/>
          </p:nvPr>
        </p:nvSpPr>
        <p:spPr>
          <a:xfrm>
            <a:off x="612775" y="1600200"/>
            <a:ext cx="8153400" cy="5029200"/>
          </a:xfrm>
        </p:spPr>
        <p:txBody>
          <a:bodyPr>
            <a:normAutofit fontScale="77500" lnSpcReduction="20000"/>
          </a:bodyPr>
          <a:lstStyle/>
          <a:p>
            <a:pPr marL="320040" indent="-320040" fontAlgn="auto">
              <a:spcAft>
                <a:spcPts val="0"/>
              </a:spcAft>
              <a:buFont typeface="Wingdings"/>
              <a:buChar char=""/>
              <a:defRPr/>
            </a:pPr>
            <a:r>
              <a:rPr lang="en-US" sz="3100" dirty="0" smtClean="0"/>
              <a:t>We do not </a:t>
            </a:r>
            <a:r>
              <a:rPr lang="en-US" sz="3100" dirty="0" smtClean="0">
                <a:solidFill>
                  <a:schemeClr val="tx1">
                    <a:lumMod val="95000"/>
                    <a:lumOff val="5000"/>
                  </a:schemeClr>
                </a:solidFill>
              </a:rPr>
              <a:t>reject outright “capitalistic </a:t>
            </a:r>
            <a:r>
              <a:rPr lang="ru-RU" sz="3100" dirty="0" smtClean="0">
                <a:solidFill>
                  <a:schemeClr val="tx1">
                    <a:lumMod val="95000"/>
                    <a:lumOff val="5000"/>
                  </a:schemeClr>
                </a:solidFill>
              </a:rPr>
              <a:t>(</a:t>
            </a:r>
            <a:r>
              <a:rPr lang="en-US" sz="3100" dirty="0" err="1" smtClean="0">
                <a:solidFill>
                  <a:schemeClr val="tx1">
                    <a:lumMod val="95000"/>
                    <a:lumOff val="5000"/>
                  </a:schemeClr>
                </a:solidFill>
              </a:rPr>
              <a:t>marketization</a:t>
            </a:r>
            <a:r>
              <a:rPr lang="en-US" sz="3100" dirty="0" smtClean="0">
                <a:solidFill>
                  <a:schemeClr val="tx1">
                    <a:lumMod val="95000"/>
                    <a:lumOff val="5000"/>
                  </a:schemeClr>
                </a:solidFill>
              </a:rPr>
              <a:t>)</a:t>
            </a:r>
            <a:r>
              <a:rPr lang="ru-RU" sz="3100" dirty="0" smtClean="0">
                <a:solidFill>
                  <a:schemeClr val="tx1">
                    <a:lumMod val="95000"/>
                    <a:lumOff val="5000"/>
                  </a:schemeClr>
                </a:solidFill>
              </a:rPr>
              <a:t> </a:t>
            </a:r>
            <a:r>
              <a:rPr lang="en-US" sz="3100" dirty="0" smtClean="0">
                <a:solidFill>
                  <a:schemeClr val="tx1">
                    <a:lumMod val="95000"/>
                    <a:lumOff val="5000"/>
                  </a:schemeClr>
                </a:solidFill>
              </a:rPr>
              <a:t>economic doctrines” but recognize the failure of these doctrines to understand “everything and everywhere” in political-economic life.  </a:t>
            </a:r>
          </a:p>
          <a:p>
            <a:pPr marL="320040" indent="-320040" fontAlgn="auto">
              <a:spcAft>
                <a:spcPts val="0"/>
              </a:spcAft>
              <a:buFont typeface="Wingdings"/>
              <a:buChar char=""/>
              <a:defRPr/>
            </a:pPr>
            <a:r>
              <a:rPr lang="en-US" sz="3100" dirty="0" smtClean="0">
                <a:solidFill>
                  <a:schemeClr val="tx1">
                    <a:lumMod val="95000"/>
                    <a:lumOff val="5000"/>
                  </a:schemeClr>
                </a:solidFill>
              </a:rPr>
              <a:t>We develop a Marxian-based new systemic institutional approach  in order to deal with actual situations in a wide range of nations in modern world. </a:t>
            </a:r>
          </a:p>
          <a:p>
            <a:pPr marL="320040" indent="-320040" fontAlgn="auto">
              <a:spcAft>
                <a:spcPts val="0"/>
              </a:spcAft>
              <a:buFont typeface="Wingdings"/>
              <a:buChar char=""/>
              <a:defRPr/>
            </a:pPr>
            <a:r>
              <a:rPr lang="en-US" sz="3100" dirty="0" smtClean="0">
                <a:solidFill>
                  <a:schemeClr val="tx1">
                    <a:lumMod val="95000"/>
                    <a:lumOff val="5000"/>
                  </a:schemeClr>
                </a:solidFill>
              </a:rPr>
              <a:t>Institutional Matrix Theory, or X- and Y- Theory allows us to distinguish two types of institutional complexes (so called X- and Y-matrices) that interact complementarily within each country. </a:t>
            </a:r>
          </a:p>
          <a:p>
            <a:pPr marL="320040" indent="-320040" fontAlgn="auto">
              <a:spcAft>
                <a:spcPts val="0"/>
              </a:spcAft>
              <a:buFont typeface="Wingdings"/>
              <a:buChar char=""/>
              <a:defRPr/>
            </a:pPr>
            <a:r>
              <a:rPr lang="en-US" sz="3100" dirty="0" smtClean="0">
                <a:solidFill>
                  <a:schemeClr val="tx1">
                    <a:lumMod val="95000"/>
                    <a:lumOff val="5000"/>
                  </a:schemeClr>
                </a:solidFill>
              </a:rPr>
              <a:t>This theory puts forward some new arguments to explain ‘grassroots resistance’ to the capitalistic </a:t>
            </a:r>
            <a:r>
              <a:rPr lang="en-US" sz="3100" dirty="0" err="1" smtClean="0">
                <a:solidFill>
                  <a:schemeClr val="tx1">
                    <a:lumMod val="95000"/>
                    <a:lumOff val="5000"/>
                  </a:schemeClr>
                </a:solidFill>
              </a:rPr>
              <a:t>marketization</a:t>
            </a:r>
            <a:r>
              <a:rPr lang="en-US" sz="3100" dirty="0" smtClean="0">
                <a:solidFill>
                  <a:schemeClr val="tx1">
                    <a:lumMod val="95000"/>
                    <a:lumOff val="5000"/>
                  </a:schemeClr>
                </a:solidFill>
              </a:rPr>
              <a:t> in many societies and answers the question “why capitalism </a:t>
            </a:r>
            <a:r>
              <a:rPr lang="en-US" sz="3100" dirty="0" smtClean="0"/>
              <a:t>triumphs in the West and fails everywhere else” (Soto, 2000).</a:t>
            </a:r>
            <a:endParaRPr lang="ru-RU" sz="3100" dirty="0" smtClean="0"/>
          </a:p>
          <a:p>
            <a:pPr marL="320040" indent="-320040" fontAlgn="auto">
              <a:spcAft>
                <a:spcPts val="0"/>
              </a:spcAft>
              <a:buFont typeface="Wingdings"/>
              <a:buChar char=""/>
              <a:defRPr/>
            </a:pPr>
            <a:endParaRPr lang="ru-RU" dirty="0" smtClean="0"/>
          </a:p>
          <a:p>
            <a:pPr marL="320040" indent="-320040" fontAlgn="auto">
              <a:spcAft>
                <a:spcPts val="0"/>
              </a:spcAft>
              <a:buFont typeface="Wingdings"/>
              <a:buChar char=""/>
              <a:defRPr/>
            </a:pPr>
            <a:endParaRPr lang="ru-RU"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a:xfrm>
            <a:off x="612775" y="228600"/>
            <a:ext cx="8153400" cy="990600"/>
          </a:xfrm>
        </p:spPr>
        <p:txBody>
          <a:bodyPr/>
          <a:lstStyle/>
          <a:p>
            <a:r>
              <a:rPr lang="en-US" b="1" smtClean="0"/>
              <a:t>Outline</a:t>
            </a:r>
            <a:endParaRPr lang="ru-RU" b="1" smtClean="0"/>
          </a:p>
        </p:txBody>
      </p:sp>
      <p:sp>
        <p:nvSpPr>
          <p:cNvPr id="12291" name="Нижний колонтитул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URPE, San Diego, USA, January 2013</a:t>
            </a:r>
            <a:endParaRPr lang="ru-RU"/>
          </a:p>
        </p:txBody>
      </p:sp>
      <p:sp>
        <p:nvSpPr>
          <p:cNvPr id="4" name="Номер слайда 3"/>
          <p:cNvSpPr>
            <a:spLocks noGrp="1"/>
          </p:cNvSpPr>
          <p:nvPr>
            <p:ph type="sldNum" sz="quarter" idx="12"/>
          </p:nvPr>
        </p:nvSpPr>
        <p:spPr/>
        <p:txBody>
          <a:bodyPr>
            <a:normAutofit fontScale="85000" lnSpcReduction="20000"/>
          </a:bodyPr>
          <a:lstStyle/>
          <a:p>
            <a:pPr>
              <a:defRPr/>
            </a:pPr>
            <a:fld id="{0B74D65A-FD5A-4AD2-A0C4-1AB44FC9C667}" type="slidenum">
              <a:rPr lang="ru-RU"/>
              <a:pPr>
                <a:defRPr/>
              </a:pPr>
              <a:t>2</a:t>
            </a:fld>
            <a:endParaRPr lang="ru-RU"/>
          </a:p>
        </p:txBody>
      </p:sp>
      <p:sp>
        <p:nvSpPr>
          <p:cNvPr id="44035" name="Rectangle 3"/>
          <p:cNvSpPr>
            <a:spLocks noGrp="1" noRot="1" noChangeArrowheads="1"/>
          </p:cNvSpPr>
          <p:nvPr>
            <p:ph sz="quarter" idx="1"/>
          </p:nvPr>
        </p:nvSpPr>
        <p:spPr>
          <a:xfrm>
            <a:off x="838200" y="1905000"/>
            <a:ext cx="8007350" cy="3886200"/>
          </a:xfrm>
        </p:spPr>
        <p:txBody>
          <a:bodyPr>
            <a:normAutofit fontScale="92500"/>
          </a:bodyPr>
          <a:lstStyle/>
          <a:p>
            <a:pPr marL="320040" indent="-320040" fontAlgn="auto">
              <a:spcAft>
                <a:spcPts val="0"/>
              </a:spcAft>
              <a:buFont typeface="Wingdings"/>
              <a:buChar char=""/>
              <a:defRPr/>
            </a:pPr>
            <a:r>
              <a:rPr lang="en-US" sz="2800" dirty="0" smtClean="0"/>
              <a:t>Attempts to rethink global</a:t>
            </a:r>
            <a:r>
              <a:rPr lang="ru-RU" sz="2800" dirty="0" smtClean="0"/>
              <a:t> </a:t>
            </a:r>
            <a:r>
              <a:rPr lang="en-US" sz="2800" dirty="0" smtClean="0"/>
              <a:t>market capitalism</a:t>
            </a:r>
          </a:p>
          <a:p>
            <a:pPr marL="320040" indent="-320040" fontAlgn="auto">
              <a:spcAft>
                <a:spcPts val="0"/>
              </a:spcAft>
              <a:buFont typeface="Wingdings"/>
              <a:buChar char=""/>
              <a:defRPr/>
            </a:pPr>
            <a:r>
              <a:rPr lang="en-US" sz="2800" dirty="0" smtClean="0"/>
              <a:t>Systemic paradigm and institutional analysis in modern economic theory</a:t>
            </a:r>
          </a:p>
          <a:p>
            <a:pPr marL="320040" indent="-320040" fontAlgn="auto">
              <a:spcAft>
                <a:spcPts val="0"/>
              </a:spcAft>
              <a:buFont typeface="Wingdings"/>
              <a:buChar char=""/>
              <a:defRPr/>
            </a:pPr>
            <a:r>
              <a:rPr lang="en-US" sz="2800" dirty="0" smtClean="0"/>
              <a:t>Systemic and institutional ideas to develop the Marxian approach </a:t>
            </a:r>
          </a:p>
          <a:p>
            <a:pPr marL="320040" indent="-320040" fontAlgn="auto">
              <a:spcAft>
                <a:spcPts val="0"/>
              </a:spcAft>
              <a:buFont typeface="Wingdings"/>
              <a:buChar char=""/>
              <a:defRPr/>
            </a:pPr>
            <a:r>
              <a:rPr lang="en-US" sz="2800" dirty="0" smtClean="0"/>
              <a:t>Institutional Matrix Theory, or X- and Y-Theory as a new systemic institutional approach for comparative studies</a:t>
            </a:r>
          </a:p>
          <a:p>
            <a:pPr marL="320040" indent="-320040" fontAlgn="auto">
              <a:spcAft>
                <a:spcPts val="0"/>
              </a:spcAft>
              <a:buFont typeface="Wingdings"/>
              <a:buChar char=""/>
              <a:defRPr/>
            </a:pPr>
            <a:r>
              <a:rPr lang="en-US" sz="2800" dirty="0" smtClean="0"/>
              <a:t>Conclusion</a:t>
            </a:r>
            <a:endParaRPr lang="ru-RU" sz="20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rrowheads="1"/>
          </p:cNvSpPr>
          <p:nvPr>
            <p:ph type="title"/>
          </p:nvPr>
        </p:nvSpPr>
        <p:spPr>
          <a:xfrm>
            <a:off x="1042988" y="404813"/>
            <a:ext cx="7529512" cy="1143000"/>
          </a:xfrm>
        </p:spPr>
        <p:txBody>
          <a:bodyPr>
            <a:normAutofit fontScale="90000"/>
          </a:bodyPr>
          <a:lstStyle/>
          <a:p>
            <a:pPr algn="ctr" fontAlgn="auto">
              <a:spcAft>
                <a:spcPts val="0"/>
              </a:spcAft>
              <a:defRPr/>
            </a:pPr>
            <a:r>
              <a:rPr lang="en-US" sz="5400" dirty="0" smtClean="0"/>
              <a:t/>
            </a:r>
            <a:br>
              <a:rPr lang="en-US" sz="5400" dirty="0" smtClean="0"/>
            </a:br>
            <a:r>
              <a:rPr lang="en-US" sz="5400" dirty="0" smtClean="0"/>
              <a:t/>
            </a:r>
            <a:br>
              <a:rPr lang="en-US" sz="5400" dirty="0" smtClean="0"/>
            </a:br>
            <a:r>
              <a:rPr lang="en-US" sz="5400" dirty="0" smtClean="0"/>
              <a:t/>
            </a:r>
            <a:br>
              <a:rPr lang="en-US" sz="5400" dirty="0" smtClean="0"/>
            </a:br>
            <a:r>
              <a:rPr lang="ru-RU" sz="5400" dirty="0" smtClean="0"/>
              <a:t/>
            </a:r>
            <a:br>
              <a:rPr lang="ru-RU" sz="5400" dirty="0" smtClean="0"/>
            </a:br>
            <a:endParaRPr lang="ru-RU" sz="5400" dirty="0" smtClean="0"/>
          </a:p>
        </p:txBody>
      </p:sp>
      <p:sp>
        <p:nvSpPr>
          <p:cNvPr id="31747" name="Нижний колонтитул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URPE, San Diego, USA, January 2013</a:t>
            </a:r>
            <a:endParaRPr lang="ru-RU"/>
          </a:p>
        </p:txBody>
      </p:sp>
      <p:sp>
        <p:nvSpPr>
          <p:cNvPr id="6" name="Номер слайда 5"/>
          <p:cNvSpPr>
            <a:spLocks noGrp="1"/>
          </p:cNvSpPr>
          <p:nvPr>
            <p:ph type="sldNum" sz="quarter" idx="12"/>
          </p:nvPr>
        </p:nvSpPr>
        <p:spPr/>
        <p:txBody>
          <a:bodyPr>
            <a:normAutofit fontScale="85000" lnSpcReduction="20000"/>
          </a:bodyPr>
          <a:lstStyle/>
          <a:p>
            <a:pPr>
              <a:defRPr/>
            </a:pPr>
            <a:fld id="{1B08EFAB-3B75-4827-9D7E-400187590681}" type="slidenum">
              <a:rPr lang="ru-RU"/>
              <a:pPr>
                <a:defRPr/>
              </a:pPr>
              <a:t>20</a:t>
            </a:fld>
            <a:endParaRPr lang="ru-RU"/>
          </a:p>
        </p:txBody>
      </p:sp>
      <p:sp>
        <p:nvSpPr>
          <p:cNvPr id="107524" name="Rectangle 4"/>
          <p:cNvSpPr>
            <a:spLocks noGrp="1" noRot="1" noChangeArrowheads="1"/>
          </p:cNvSpPr>
          <p:nvPr>
            <p:ph sz="quarter" idx="1"/>
          </p:nvPr>
        </p:nvSpPr>
        <p:spPr>
          <a:xfrm>
            <a:off x="914400" y="3352800"/>
            <a:ext cx="7391400" cy="2971800"/>
          </a:xfrm>
        </p:spPr>
        <p:txBody>
          <a:bodyPr>
            <a:normAutofit/>
          </a:bodyPr>
          <a:lstStyle/>
          <a:p>
            <a:pPr marL="320040" indent="-320040" algn="ctr" fontAlgn="auto">
              <a:lnSpc>
                <a:spcPct val="80000"/>
              </a:lnSpc>
              <a:spcAft>
                <a:spcPts val="0"/>
              </a:spcAft>
              <a:buFont typeface="Wingdings" charset="2"/>
              <a:buNone/>
              <a:defRPr/>
            </a:pPr>
            <a:endParaRPr lang="en-US" sz="200" dirty="0" smtClean="0"/>
          </a:p>
          <a:p>
            <a:pPr marL="320040" indent="-320040" algn="ctr" fontAlgn="auto">
              <a:lnSpc>
                <a:spcPct val="80000"/>
              </a:lnSpc>
              <a:spcAft>
                <a:spcPts val="0"/>
              </a:spcAft>
              <a:buFont typeface="Wingdings" charset="2"/>
              <a:buNone/>
              <a:defRPr/>
            </a:pPr>
            <a:endParaRPr lang="ru-RU" sz="400" b="1" dirty="0" smtClean="0"/>
          </a:p>
          <a:p>
            <a:pPr marL="320040" indent="-320040" algn="ctr" fontAlgn="auto">
              <a:lnSpc>
                <a:spcPct val="80000"/>
              </a:lnSpc>
              <a:spcAft>
                <a:spcPts val="0"/>
              </a:spcAft>
              <a:buFont typeface="Wingdings" charset="2"/>
              <a:buNone/>
              <a:defRPr/>
            </a:pPr>
            <a:r>
              <a:rPr lang="en-US" b="1" dirty="0" smtClean="0">
                <a:hlinkClick r:id="rId3"/>
              </a:rPr>
              <a:t>kirdina@bk.ru</a:t>
            </a:r>
            <a:endParaRPr lang="ru-RU" b="1" dirty="0" smtClean="0"/>
          </a:p>
          <a:p>
            <a:pPr marL="320040" indent="-320040" algn="ctr" fontAlgn="auto">
              <a:lnSpc>
                <a:spcPct val="80000"/>
              </a:lnSpc>
              <a:spcAft>
                <a:spcPts val="0"/>
              </a:spcAft>
              <a:buFont typeface="Wingdings" charset="2"/>
              <a:buNone/>
              <a:defRPr/>
            </a:pPr>
            <a:r>
              <a:rPr lang="en-US" b="1" dirty="0" smtClean="0">
                <a:hlinkClick r:id="rId4"/>
              </a:rPr>
              <a:t>www.kirdina.ru</a:t>
            </a:r>
            <a:endParaRPr lang="en-US" b="1" dirty="0" smtClean="0"/>
          </a:p>
          <a:p>
            <a:pPr marL="320040" indent="-320040" algn="ctr" fontAlgn="auto">
              <a:lnSpc>
                <a:spcPct val="80000"/>
              </a:lnSpc>
              <a:spcAft>
                <a:spcPts val="0"/>
              </a:spcAft>
              <a:buFont typeface="Wingdings" charset="2"/>
              <a:buNone/>
              <a:defRPr/>
            </a:pPr>
            <a:endParaRPr lang="en-US" b="1" dirty="0" smtClean="0">
              <a:solidFill>
                <a:schemeClr val="bg2">
                  <a:lumMod val="50000"/>
                </a:schemeClr>
              </a:solidFill>
            </a:endParaRPr>
          </a:p>
          <a:p>
            <a:pPr marL="320040" indent="-320040" algn="ctr" fontAlgn="auto">
              <a:lnSpc>
                <a:spcPct val="80000"/>
              </a:lnSpc>
              <a:spcAft>
                <a:spcPts val="0"/>
              </a:spcAft>
              <a:buNone/>
              <a:defRPr/>
            </a:pPr>
            <a:r>
              <a:rPr lang="en-US" sz="2100" b="1" dirty="0" smtClean="0">
                <a:solidFill>
                  <a:schemeClr val="bg2">
                    <a:lumMod val="50000"/>
                  </a:schemeClr>
                </a:solidFill>
              </a:rPr>
              <a:t> </a:t>
            </a:r>
            <a:r>
              <a:rPr lang="en-CA" sz="1800" dirty="0" smtClean="0">
                <a:solidFill>
                  <a:schemeClr val="bg2">
                    <a:lumMod val="50000"/>
                  </a:schemeClr>
                </a:solidFill>
              </a:rPr>
              <a:t>Thanks Dr. Gregory </a:t>
            </a:r>
            <a:r>
              <a:rPr lang="en-CA" sz="1800" dirty="0" err="1" smtClean="0">
                <a:solidFill>
                  <a:schemeClr val="bg2">
                    <a:lumMod val="50000"/>
                  </a:schemeClr>
                </a:solidFill>
              </a:rPr>
              <a:t>Sandstrom</a:t>
            </a:r>
            <a:r>
              <a:rPr lang="en-CA" sz="1800" dirty="0" smtClean="0">
                <a:solidFill>
                  <a:schemeClr val="bg2">
                    <a:lumMod val="50000"/>
                  </a:schemeClr>
                </a:solidFill>
              </a:rPr>
              <a:t> (the Social and Political Sciences Department of the European Humanities University, Lithuania) for both his significant comments and careful work editing this translated text and making constructive suggestions in the English language. </a:t>
            </a:r>
            <a:endParaRPr lang="ru-RU" sz="1800" b="1" dirty="0" smtClean="0">
              <a:solidFill>
                <a:schemeClr val="bg2">
                  <a:lumMod val="50000"/>
                </a:schemeClr>
              </a:solidFill>
              <a:latin typeface="Verdana" pitchFamily="34" charset="0"/>
            </a:endParaRPr>
          </a:p>
          <a:p>
            <a:pPr marL="320040" indent="-320040" algn="ctr" fontAlgn="auto">
              <a:lnSpc>
                <a:spcPct val="80000"/>
              </a:lnSpc>
              <a:spcAft>
                <a:spcPts val="0"/>
              </a:spcAft>
              <a:buFont typeface="Wingdings" charset="2"/>
              <a:buNone/>
              <a:defRPr/>
            </a:pPr>
            <a:endParaRPr lang="en-US" b="1" dirty="0" smtClean="0"/>
          </a:p>
          <a:p>
            <a:pPr marL="320040" indent="-320040" algn="ctr" fontAlgn="auto">
              <a:lnSpc>
                <a:spcPct val="80000"/>
              </a:lnSpc>
              <a:spcAft>
                <a:spcPts val="0"/>
              </a:spcAft>
              <a:buFont typeface="Wingdings" charset="2"/>
              <a:buNone/>
              <a:defRPr/>
            </a:pPr>
            <a:endParaRPr lang="en-US" sz="2000" b="1" dirty="0" smtClean="0"/>
          </a:p>
          <a:p>
            <a:pPr marL="320040" indent="-320040" algn="ctr" fontAlgn="auto">
              <a:lnSpc>
                <a:spcPct val="80000"/>
              </a:lnSpc>
              <a:spcAft>
                <a:spcPts val="0"/>
              </a:spcAft>
              <a:buFont typeface="Wingdings" charset="2"/>
              <a:buNone/>
              <a:defRPr/>
            </a:pPr>
            <a:endParaRPr lang="en-US" sz="800" b="1" dirty="0" smtClean="0"/>
          </a:p>
          <a:p>
            <a:pPr marL="320040" indent="-320040" algn="ctr" fontAlgn="auto">
              <a:lnSpc>
                <a:spcPct val="80000"/>
              </a:lnSpc>
              <a:spcAft>
                <a:spcPts val="0"/>
              </a:spcAft>
              <a:buFont typeface="Wingdings" charset="2"/>
              <a:buNone/>
              <a:defRPr/>
            </a:pPr>
            <a:endParaRPr lang="ru-RU" sz="800" b="1" dirty="0" smtClean="0"/>
          </a:p>
        </p:txBody>
      </p:sp>
      <p:sp>
        <p:nvSpPr>
          <p:cNvPr id="31750" name="Rectangle 5"/>
          <p:cNvSpPr>
            <a:spLocks noChangeArrowheads="1"/>
          </p:cNvSpPr>
          <p:nvPr/>
        </p:nvSpPr>
        <p:spPr bwMode="auto">
          <a:xfrm>
            <a:off x="1600200" y="1828800"/>
            <a:ext cx="6048375" cy="1877437"/>
          </a:xfrm>
          <a:prstGeom prst="rect">
            <a:avLst/>
          </a:prstGeom>
          <a:noFill/>
          <a:ln w="9525">
            <a:noFill/>
            <a:miter lim="800000"/>
            <a:headEnd/>
            <a:tailEnd/>
          </a:ln>
        </p:spPr>
        <p:txBody>
          <a:bodyPr>
            <a:spAutoFit/>
          </a:bodyPr>
          <a:lstStyle/>
          <a:p>
            <a:pPr algn="ctr"/>
            <a:r>
              <a:rPr lang="en-US" sz="4400" b="1" dirty="0">
                <a:solidFill>
                  <a:schemeClr val="tx2"/>
                </a:solidFill>
                <a:latin typeface="Verdana" pitchFamily="34" charset="0"/>
              </a:rPr>
              <a:t>Thank you for your attention</a:t>
            </a:r>
            <a:r>
              <a:rPr lang="en-US" sz="4400" b="1" dirty="0" smtClean="0">
                <a:solidFill>
                  <a:schemeClr val="tx2"/>
                </a:solidFill>
                <a:latin typeface="Verdana" pitchFamily="34" charset="0"/>
              </a:rPr>
              <a:t>!</a:t>
            </a:r>
          </a:p>
          <a:p>
            <a:pPr algn="ctr"/>
            <a:endParaRPr lang="en-US" sz="1400" b="1" dirty="0" smtClean="0">
              <a:solidFill>
                <a:schemeClr val="tx2"/>
              </a:solidFill>
              <a:latin typeface="Verdana" pitchFamily="34" charset="0"/>
            </a:endParaRPr>
          </a:p>
          <a:p>
            <a:pPr algn="ctr"/>
            <a:endParaRPr lang="en-CA"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228600"/>
            <a:ext cx="8763000" cy="990600"/>
          </a:xfrm>
        </p:spPr>
        <p:txBody>
          <a:bodyPr>
            <a:normAutofit fontScale="90000"/>
          </a:bodyPr>
          <a:lstStyle/>
          <a:p>
            <a:pPr fontAlgn="auto">
              <a:spcAft>
                <a:spcPts val="0"/>
              </a:spcAft>
              <a:defRPr/>
            </a:pPr>
            <a:r>
              <a:rPr lang="en-US" sz="4000" dirty="0" smtClean="0"/>
              <a:t/>
            </a:r>
            <a:br>
              <a:rPr lang="en-US" sz="4000" dirty="0" smtClean="0"/>
            </a:br>
            <a:r>
              <a:rPr lang="en-US" sz="3900" b="1" dirty="0" smtClean="0"/>
              <a:t>Some attempts to rethink market capitalism: not one but </a:t>
            </a:r>
            <a:r>
              <a:rPr lang="en-US" sz="3900" b="1" dirty="0" smtClean="0"/>
              <a:t>two (</a:t>
            </a:r>
            <a:r>
              <a:rPr lang="en-US" sz="3900" b="1" dirty="0" smtClean="0"/>
              <a:t>by </a:t>
            </a:r>
            <a:r>
              <a:rPr lang="en-US" sz="3900" b="1" dirty="0" smtClean="0"/>
              <a:t>at) types </a:t>
            </a:r>
            <a:r>
              <a:rPr lang="en-US" sz="3900" b="1" dirty="0" smtClean="0"/>
              <a:t>of economies</a:t>
            </a:r>
            <a:r>
              <a:rPr lang="en-US" dirty="0" smtClean="0"/>
              <a:t/>
            </a:r>
            <a:br>
              <a:rPr lang="en-US" dirty="0" smtClean="0"/>
            </a:br>
            <a:endParaRPr lang="ru-RU" dirty="0"/>
          </a:p>
        </p:txBody>
      </p:sp>
      <p:sp>
        <p:nvSpPr>
          <p:cNvPr id="13315" name="Нижний колонтитул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URPE, San Diego, USA, January 2013</a:t>
            </a:r>
            <a:endParaRPr lang="ru-RU"/>
          </a:p>
        </p:txBody>
      </p:sp>
      <p:sp>
        <p:nvSpPr>
          <p:cNvPr id="4" name="Номер слайда 3"/>
          <p:cNvSpPr>
            <a:spLocks noGrp="1"/>
          </p:cNvSpPr>
          <p:nvPr>
            <p:ph type="sldNum" sz="quarter" idx="12"/>
          </p:nvPr>
        </p:nvSpPr>
        <p:spPr/>
        <p:txBody>
          <a:bodyPr>
            <a:normAutofit fontScale="85000" lnSpcReduction="20000"/>
          </a:bodyPr>
          <a:lstStyle/>
          <a:p>
            <a:pPr>
              <a:defRPr/>
            </a:pPr>
            <a:fld id="{FDBA0FCF-D102-4350-B630-5F106DB009FF}" type="slidenum">
              <a:rPr lang="ru-RU"/>
              <a:pPr>
                <a:defRPr/>
              </a:pPr>
              <a:t>3</a:t>
            </a:fld>
            <a:endParaRPr lang="ru-RU"/>
          </a:p>
        </p:txBody>
      </p:sp>
      <p:sp>
        <p:nvSpPr>
          <p:cNvPr id="5" name="Содержимое 4"/>
          <p:cNvSpPr>
            <a:spLocks noGrp="1"/>
          </p:cNvSpPr>
          <p:nvPr>
            <p:ph sz="quarter" idx="1"/>
          </p:nvPr>
        </p:nvSpPr>
        <p:spPr/>
        <p:txBody>
          <a:bodyPr>
            <a:normAutofit fontScale="77500" lnSpcReduction="20000"/>
          </a:bodyPr>
          <a:lstStyle/>
          <a:p>
            <a:pPr marL="320040" indent="-320040" fontAlgn="auto">
              <a:spcAft>
                <a:spcPts val="0"/>
              </a:spcAft>
              <a:buFont typeface="Wingdings"/>
              <a:buChar char=""/>
              <a:defRPr/>
            </a:pPr>
            <a:r>
              <a:rPr lang="en-US" dirty="0" smtClean="0"/>
              <a:t>1853 – Karl Marx (Germany)  about  two path</a:t>
            </a:r>
            <a:r>
              <a:rPr lang="en-US" b="1" dirty="0" smtClean="0"/>
              <a:t>s</a:t>
            </a:r>
            <a:r>
              <a:rPr lang="en-US" dirty="0" smtClean="0"/>
              <a:t> of development:  European one (see “Das </a:t>
            </a:r>
            <a:r>
              <a:rPr lang="en-US" dirty="0" err="1" smtClean="0"/>
              <a:t>Kapital</a:t>
            </a:r>
            <a:r>
              <a:rPr lang="en-US" dirty="0" smtClean="0"/>
              <a:t>”) and “Asiatic mode of production without private ownership of  land”</a:t>
            </a:r>
          </a:p>
          <a:p>
            <a:pPr marL="320040" indent="-320040" fontAlgn="auto">
              <a:spcAft>
                <a:spcPts val="0"/>
              </a:spcAft>
              <a:buFont typeface="Wingdings"/>
              <a:buChar char=""/>
              <a:defRPr/>
            </a:pPr>
            <a:r>
              <a:rPr lang="ru-RU" dirty="0" smtClean="0"/>
              <a:t>1939 </a:t>
            </a:r>
            <a:r>
              <a:rPr lang="en-US" dirty="0" smtClean="0"/>
              <a:t>– Walter Eucken (Germany)  about “exchange economies” and “centrally planned economies”</a:t>
            </a:r>
          </a:p>
          <a:p>
            <a:pPr marL="320040" indent="-320040" fontAlgn="auto">
              <a:spcAft>
                <a:spcPts val="0"/>
              </a:spcAft>
              <a:buFont typeface="Wingdings"/>
              <a:buChar char=""/>
              <a:defRPr/>
            </a:pPr>
            <a:r>
              <a:rPr lang="ru-RU" dirty="0" smtClean="0"/>
              <a:t>1953 </a:t>
            </a:r>
            <a:r>
              <a:rPr lang="en-US" dirty="0" smtClean="0"/>
              <a:t>– Karl Polanyi </a:t>
            </a:r>
            <a:r>
              <a:rPr lang="en-US" b="1" dirty="0" smtClean="0"/>
              <a:t>(</a:t>
            </a:r>
            <a:r>
              <a:rPr lang="en-US" dirty="0" smtClean="0"/>
              <a:t>Hungary-Austria-Canada) about market (exchange) and r</a:t>
            </a:r>
            <a:r>
              <a:rPr lang="en-US" i="1" dirty="0" smtClean="0"/>
              <a:t>edistribution</a:t>
            </a:r>
            <a:r>
              <a:rPr lang="en-US" dirty="0" smtClean="0"/>
              <a:t> in the e</a:t>
            </a:r>
            <a:r>
              <a:rPr lang="en-US" i="1" dirty="0" smtClean="0"/>
              <a:t>conomy</a:t>
            </a:r>
            <a:r>
              <a:rPr lang="en-US" dirty="0" smtClean="0"/>
              <a:t> </a:t>
            </a:r>
          </a:p>
          <a:p>
            <a:pPr marL="320040" indent="-320040" fontAlgn="auto">
              <a:spcAft>
                <a:spcPts val="0"/>
              </a:spcAft>
              <a:buFont typeface="Wingdings"/>
              <a:buChar char=""/>
              <a:defRPr/>
            </a:pPr>
            <a:r>
              <a:rPr lang="en-US" dirty="0" smtClean="0"/>
              <a:t>1990-th – Russian scholars Natalia </a:t>
            </a:r>
            <a:r>
              <a:rPr lang="en-US" dirty="0" err="1" smtClean="0"/>
              <a:t>Drozdova</a:t>
            </a:r>
            <a:r>
              <a:rPr lang="en-US" dirty="0" smtClean="0"/>
              <a:t>, </a:t>
            </a:r>
            <a:r>
              <a:rPr lang="en-US" dirty="0" err="1" smtClean="0"/>
              <a:t>Nadezhda</a:t>
            </a:r>
            <a:r>
              <a:rPr lang="en-US" dirty="0" smtClean="0"/>
              <a:t>  </a:t>
            </a:r>
            <a:r>
              <a:rPr lang="en-US" dirty="0" err="1" smtClean="0"/>
              <a:t>Lebedeva</a:t>
            </a:r>
            <a:r>
              <a:rPr lang="en-US" dirty="0" smtClean="0"/>
              <a:t> and Olga </a:t>
            </a:r>
            <a:r>
              <a:rPr lang="en-US" dirty="0" err="1" smtClean="0"/>
              <a:t>Bessonova</a:t>
            </a:r>
            <a:r>
              <a:rPr lang="en-US" dirty="0" smtClean="0"/>
              <a:t> with their separate institutional concepts about non-market historical path of Russia’s economy </a:t>
            </a:r>
          </a:p>
          <a:p>
            <a:pPr marL="320040" indent="-320040" fontAlgn="auto">
              <a:spcAft>
                <a:spcPts val="0"/>
              </a:spcAft>
              <a:buFont typeface="Wingdings"/>
              <a:buChar char=""/>
              <a:defRPr/>
            </a:pPr>
            <a:r>
              <a:rPr lang="en-US" dirty="0" smtClean="0"/>
              <a:t>2002 – Steven </a:t>
            </a:r>
            <a:r>
              <a:rPr lang="en-US" dirty="0" err="1" smtClean="0"/>
              <a:t>Rosefielde</a:t>
            </a:r>
            <a:r>
              <a:rPr lang="en-US" dirty="0" smtClean="0"/>
              <a:t> (USA, North Carolina) about market </a:t>
            </a:r>
            <a:r>
              <a:rPr lang="en-US" i="1" dirty="0" smtClean="0"/>
              <a:t>self</a:t>
            </a:r>
            <a:r>
              <a:rPr lang="en-US" dirty="0" smtClean="0"/>
              <a:t>-</a:t>
            </a:r>
            <a:r>
              <a:rPr lang="en-US" i="1" dirty="0" smtClean="0"/>
              <a:t>regulating</a:t>
            </a:r>
            <a:r>
              <a:rPr lang="en-US" dirty="0" smtClean="0"/>
              <a:t> category A </a:t>
            </a:r>
            <a:r>
              <a:rPr lang="en-US" i="1" dirty="0" smtClean="0"/>
              <a:t>economies</a:t>
            </a:r>
            <a:r>
              <a:rPr lang="en-US" dirty="0" smtClean="0"/>
              <a:t> and </a:t>
            </a:r>
            <a:r>
              <a:rPr lang="en-US" i="1" dirty="0" smtClean="0"/>
              <a:t>culture</a:t>
            </a:r>
            <a:r>
              <a:rPr lang="en-US" dirty="0" smtClean="0"/>
              <a:t>-</a:t>
            </a:r>
            <a:r>
              <a:rPr lang="en-US" i="1" dirty="0" smtClean="0"/>
              <a:t>regulated</a:t>
            </a:r>
            <a:r>
              <a:rPr lang="en-US" dirty="0" smtClean="0"/>
              <a:t> category B economies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a:xfrm>
            <a:off x="612775" y="228600"/>
            <a:ext cx="8153400" cy="990600"/>
          </a:xfrm>
        </p:spPr>
        <p:txBody>
          <a:bodyPr/>
          <a:lstStyle/>
          <a:p>
            <a:r>
              <a:rPr lang="en-US" sz="3600" b="1" smtClean="0"/>
              <a:t>Systemic paradigm in economic theory-1</a:t>
            </a:r>
            <a:endParaRPr lang="ru-RU" sz="3600" b="1" smtClean="0"/>
          </a:p>
        </p:txBody>
      </p:sp>
      <p:sp>
        <p:nvSpPr>
          <p:cNvPr id="14339" name="Нижний колонтитул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URPE, San Diego, USA, January 2013</a:t>
            </a:r>
            <a:endParaRPr lang="ru-RU"/>
          </a:p>
        </p:txBody>
      </p:sp>
      <p:sp>
        <p:nvSpPr>
          <p:cNvPr id="4" name="Номер слайда 3"/>
          <p:cNvSpPr>
            <a:spLocks noGrp="1"/>
          </p:cNvSpPr>
          <p:nvPr>
            <p:ph type="sldNum" sz="quarter" idx="12"/>
          </p:nvPr>
        </p:nvSpPr>
        <p:spPr/>
        <p:txBody>
          <a:bodyPr>
            <a:normAutofit fontScale="85000" lnSpcReduction="20000"/>
          </a:bodyPr>
          <a:lstStyle/>
          <a:p>
            <a:pPr>
              <a:defRPr/>
            </a:pPr>
            <a:fld id="{131EB343-88CE-4305-8B0B-FE6A8290A0B2}" type="slidenum">
              <a:rPr lang="ru-RU"/>
              <a:pPr>
                <a:defRPr/>
              </a:pPr>
              <a:t>4</a:t>
            </a:fld>
            <a:endParaRPr lang="ru-RU"/>
          </a:p>
        </p:txBody>
      </p:sp>
      <p:sp>
        <p:nvSpPr>
          <p:cNvPr id="5" name="Содержимое 4"/>
          <p:cNvSpPr>
            <a:spLocks noGrp="1"/>
          </p:cNvSpPr>
          <p:nvPr>
            <p:ph sz="quarter" idx="1"/>
          </p:nvPr>
        </p:nvSpPr>
        <p:spPr/>
        <p:txBody>
          <a:bodyPr>
            <a:normAutofit/>
          </a:bodyPr>
          <a:lstStyle/>
          <a:p>
            <a:pPr marL="320040" indent="-320040" fontAlgn="auto">
              <a:spcAft>
                <a:spcPts val="0"/>
              </a:spcAft>
              <a:buFont typeface="Wingdings"/>
              <a:buChar char=""/>
              <a:defRPr/>
            </a:pPr>
            <a:r>
              <a:rPr lang="en-US" dirty="0" smtClean="0"/>
              <a:t>The systemic approach deals not just with the individual (</a:t>
            </a:r>
            <a:r>
              <a:rPr lang="en-US" dirty="0" err="1" smtClean="0"/>
              <a:t>mereological</a:t>
            </a:r>
            <a:r>
              <a:rPr lang="en-US" dirty="0" smtClean="0"/>
              <a:t>) details of an economy but with the social system as a whole, and not just with the economy but also with the political, ideological, and other dimensions. It pays special heed to the interactions between spheres. The most general features of the system paradigm that appear in economic research are described in the well-known study by J. </a:t>
            </a:r>
            <a:r>
              <a:rPr lang="en-US" dirty="0" err="1" smtClean="0"/>
              <a:t>Kornai</a:t>
            </a:r>
            <a:r>
              <a:rPr lang="en-US" dirty="0" smtClean="0"/>
              <a:t> (1998).</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Заголовок 1"/>
          <p:cNvSpPr>
            <a:spLocks noGrp="1"/>
          </p:cNvSpPr>
          <p:nvPr>
            <p:ph type="title"/>
          </p:nvPr>
        </p:nvSpPr>
        <p:spPr>
          <a:xfrm>
            <a:off x="612775" y="228600"/>
            <a:ext cx="8153400" cy="990600"/>
          </a:xfrm>
        </p:spPr>
        <p:txBody>
          <a:bodyPr/>
          <a:lstStyle/>
          <a:p>
            <a:r>
              <a:rPr lang="en-US" sz="3600" b="1" smtClean="0"/>
              <a:t>Systemic paradigm in economic theory-2</a:t>
            </a:r>
            <a:endParaRPr lang="ru-RU" sz="3600" b="1" smtClean="0"/>
          </a:p>
        </p:txBody>
      </p:sp>
      <p:sp>
        <p:nvSpPr>
          <p:cNvPr id="15363" name="Нижний колонтитул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URPE, San Diego, USA, January 2013</a:t>
            </a:r>
            <a:endParaRPr lang="ru-RU"/>
          </a:p>
        </p:txBody>
      </p:sp>
      <p:sp>
        <p:nvSpPr>
          <p:cNvPr id="4" name="Номер слайда 3"/>
          <p:cNvSpPr>
            <a:spLocks noGrp="1"/>
          </p:cNvSpPr>
          <p:nvPr>
            <p:ph type="sldNum" sz="quarter" idx="12"/>
          </p:nvPr>
        </p:nvSpPr>
        <p:spPr/>
        <p:txBody>
          <a:bodyPr>
            <a:normAutofit fontScale="85000" lnSpcReduction="20000"/>
          </a:bodyPr>
          <a:lstStyle/>
          <a:p>
            <a:pPr>
              <a:defRPr/>
            </a:pPr>
            <a:fld id="{052900E1-F700-4129-9FEF-EC662EEC3C6B}" type="slidenum">
              <a:rPr lang="ru-RU"/>
              <a:pPr>
                <a:defRPr/>
              </a:pPr>
              <a:t>5</a:t>
            </a:fld>
            <a:endParaRPr lang="ru-RU"/>
          </a:p>
        </p:txBody>
      </p:sp>
      <p:sp>
        <p:nvSpPr>
          <p:cNvPr id="5" name="Содержимое 4"/>
          <p:cNvSpPr>
            <a:spLocks noGrp="1"/>
          </p:cNvSpPr>
          <p:nvPr>
            <p:ph sz="quarter" idx="1"/>
          </p:nvPr>
        </p:nvSpPr>
        <p:spPr/>
        <p:txBody>
          <a:bodyPr>
            <a:normAutofit fontScale="77500" lnSpcReduction="20000"/>
          </a:bodyPr>
          <a:lstStyle/>
          <a:p>
            <a:pPr marL="320040" indent="-320040" fontAlgn="auto">
              <a:spcAft>
                <a:spcPts val="0"/>
              </a:spcAft>
              <a:buFont typeface="Wingdings"/>
              <a:buChar char=""/>
              <a:defRPr/>
            </a:pPr>
            <a:r>
              <a:rPr lang="en-US" dirty="0" smtClean="0"/>
              <a:t>Interrelations between the whole and its parts are the primary subject of social systems analysis;</a:t>
            </a:r>
            <a:endParaRPr lang="ru-RU" dirty="0" smtClean="0"/>
          </a:p>
          <a:p>
            <a:pPr marL="320040" indent="-320040" fontAlgn="auto">
              <a:spcAft>
                <a:spcPts val="0"/>
              </a:spcAft>
              <a:buFont typeface="Wingdings"/>
              <a:buChar char=""/>
              <a:defRPr/>
            </a:pPr>
            <a:r>
              <a:rPr lang="en-US" dirty="0" smtClean="0"/>
              <a:t>Research focuses on the institutions that define the framework and flows of specific processes. Institutions are understood in a broad sense as structures formed historically and developed  “evolutionary”;</a:t>
            </a:r>
            <a:endParaRPr lang="ru-RU" dirty="0" smtClean="0"/>
          </a:p>
          <a:p>
            <a:pPr marL="320040" indent="-320040" fontAlgn="auto">
              <a:spcAft>
                <a:spcPts val="0"/>
              </a:spcAft>
              <a:buFont typeface="Wingdings"/>
              <a:buChar char=""/>
              <a:defRPr/>
            </a:pPr>
            <a:r>
              <a:rPr lang="en-US" dirty="0" smtClean="0"/>
              <a:t>There is a close connection in understanding the current social order  in economies alongside of the historical process in which it appeared;</a:t>
            </a:r>
            <a:endParaRPr lang="ru-RU" dirty="0" smtClean="0"/>
          </a:p>
          <a:p>
            <a:pPr marL="320040" indent="-320040" fontAlgn="auto">
              <a:spcAft>
                <a:spcPts val="0"/>
              </a:spcAft>
              <a:buFont typeface="Wingdings"/>
              <a:buChar char=""/>
              <a:defRPr/>
            </a:pPr>
            <a:r>
              <a:rPr lang="en-US" dirty="0" smtClean="0"/>
              <a:t>Primary attention is paid to major changes and deep  transformations, rather than to small and constant changes;</a:t>
            </a:r>
            <a:endParaRPr lang="ru-RU" dirty="0" smtClean="0"/>
          </a:p>
          <a:p>
            <a:pPr marL="320040" indent="-320040" fontAlgn="auto">
              <a:spcAft>
                <a:spcPts val="0"/>
              </a:spcAft>
              <a:buFont typeface="Wingdings"/>
              <a:buChar char=""/>
              <a:defRPr/>
            </a:pPr>
            <a:r>
              <a:rPr lang="en-US" dirty="0" smtClean="0"/>
              <a:t>System “dysfunctions” are inherently built into any system, which may be compensated for but not eliminated since their self-reproducibility is deeply rooted in the system itself.</a:t>
            </a:r>
            <a:endParaRPr lang="ru-RU"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a:xfrm>
            <a:off x="612775" y="228600"/>
            <a:ext cx="8153400" cy="990600"/>
          </a:xfrm>
        </p:spPr>
        <p:txBody>
          <a:bodyPr/>
          <a:lstStyle/>
          <a:p>
            <a:r>
              <a:rPr lang="en-US" sz="3600" b="1" dirty="0" smtClean="0"/>
              <a:t>Main research program with institutional approach in comparative studies are</a:t>
            </a:r>
            <a:endParaRPr lang="ru-RU" sz="3600" b="1" dirty="0" smtClean="0"/>
          </a:p>
        </p:txBody>
      </p:sp>
      <p:sp>
        <p:nvSpPr>
          <p:cNvPr id="16387" name="Нижний колонтитул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URPE, San Diego, USA, January 2013</a:t>
            </a:r>
            <a:endParaRPr lang="ru-RU"/>
          </a:p>
        </p:txBody>
      </p:sp>
      <p:sp>
        <p:nvSpPr>
          <p:cNvPr id="4" name="Номер слайда 3"/>
          <p:cNvSpPr>
            <a:spLocks noGrp="1"/>
          </p:cNvSpPr>
          <p:nvPr>
            <p:ph type="sldNum" sz="quarter" idx="12"/>
          </p:nvPr>
        </p:nvSpPr>
        <p:spPr/>
        <p:txBody>
          <a:bodyPr>
            <a:normAutofit fontScale="85000" lnSpcReduction="20000"/>
          </a:bodyPr>
          <a:lstStyle/>
          <a:p>
            <a:pPr>
              <a:defRPr/>
            </a:pPr>
            <a:fld id="{65B6F0E4-2143-479C-98CE-B06D57541FEA}" type="slidenum">
              <a:rPr lang="ru-RU"/>
              <a:pPr>
                <a:defRPr/>
              </a:pPr>
              <a:t>6</a:t>
            </a:fld>
            <a:endParaRPr lang="ru-RU"/>
          </a:p>
        </p:txBody>
      </p:sp>
      <p:sp>
        <p:nvSpPr>
          <p:cNvPr id="16389" name="Содержимое 4"/>
          <p:cNvSpPr>
            <a:spLocks noGrp="1"/>
          </p:cNvSpPr>
          <p:nvPr>
            <p:ph sz="quarter" idx="1"/>
          </p:nvPr>
        </p:nvSpPr>
        <p:spPr>
          <a:xfrm>
            <a:off x="609600" y="1981200"/>
            <a:ext cx="8153400" cy="4495800"/>
          </a:xfrm>
        </p:spPr>
        <p:txBody>
          <a:bodyPr/>
          <a:lstStyle/>
          <a:p>
            <a:r>
              <a:rPr lang="en-US" sz="3600" smtClean="0"/>
              <a:t>Comparison of Economic Systems (CES), </a:t>
            </a:r>
          </a:p>
          <a:p>
            <a:r>
              <a:rPr lang="en-US" sz="3600" smtClean="0"/>
              <a:t>Comparative Institutional Analysis (CIA), </a:t>
            </a:r>
          </a:p>
          <a:p>
            <a:r>
              <a:rPr lang="en-US" sz="3600" smtClean="0"/>
              <a:t>Ordoliberalism by W. Eucken </a:t>
            </a:r>
          </a:p>
          <a:p>
            <a:r>
              <a:rPr lang="en-US" sz="3600" smtClean="0"/>
              <a:t>Regulation Theory of French School </a:t>
            </a:r>
            <a:endParaRPr lang="ru-RU" sz="36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775" y="228600"/>
            <a:ext cx="8153400" cy="990600"/>
          </a:xfrm>
        </p:spPr>
        <p:txBody>
          <a:bodyPr>
            <a:normAutofit fontScale="90000"/>
          </a:bodyPr>
          <a:lstStyle/>
          <a:p>
            <a:pPr fontAlgn="auto">
              <a:spcAft>
                <a:spcPts val="0"/>
              </a:spcAft>
              <a:defRPr/>
            </a:pPr>
            <a:r>
              <a:rPr lang="en-US" b="1" dirty="0" smtClean="0"/>
              <a:t>Methodological principles in the analysis of economic systems</a:t>
            </a:r>
            <a:endParaRPr lang="ru-RU" b="1" dirty="0"/>
          </a:p>
        </p:txBody>
      </p:sp>
      <p:sp>
        <p:nvSpPr>
          <p:cNvPr id="17411" name="Нижний колонтитул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URPE, San Diego, USA, January 2013</a:t>
            </a:r>
            <a:endParaRPr lang="ru-RU"/>
          </a:p>
        </p:txBody>
      </p:sp>
      <p:sp>
        <p:nvSpPr>
          <p:cNvPr id="4" name="Номер слайда 3"/>
          <p:cNvSpPr>
            <a:spLocks noGrp="1"/>
          </p:cNvSpPr>
          <p:nvPr>
            <p:ph type="sldNum" sz="quarter" idx="12"/>
          </p:nvPr>
        </p:nvSpPr>
        <p:spPr/>
        <p:txBody>
          <a:bodyPr>
            <a:normAutofit fontScale="85000" lnSpcReduction="20000"/>
          </a:bodyPr>
          <a:lstStyle/>
          <a:p>
            <a:pPr>
              <a:defRPr/>
            </a:pPr>
            <a:fld id="{C901B173-990C-41D8-A60E-DA101680D209}" type="slidenum">
              <a:rPr lang="ru-RU"/>
              <a:pPr>
                <a:defRPr/>
              </a:pPr>
              <a:t>7</a:t>
            </a:fld>
            <a:endParaRPr lang="ru-RU"/>
          </a:p>
        </p:txBody>
      </p:sp>
      <p:sp>
        <p:nvSpPr>
          <p:cNvPr id="5" name="Содержимое 4"/>
          <p:cNvSpPr>
            <a:spLocks noGrp="1"/>
          </p:cNvSpPr>
          <p:nvPr>
            <p:ph sz="quarter" idx="1"/>
          </p:nvPr>
        </p:nvSpPr>
        <p:spPr>
          <a:xfrm>
            <a:off x="612775" y="1600200"/>
            <a:ext cx="8153400" cy="4495800"/>
          </a:xfrm>
        </p:spPr>
        <p:txBody>
          <a:bodyPr>
            <a:normAutofit fontScale="77500" lnSpcReduction="20000"/>
          </a:bodyPr>
          <a:lstStyle/>
          <a:p>
            <a:pPr marL="320040" indent="-320040" fontAlgn="auto">
              <a:spcAft>
                <a:spcPts val="0"/>
              </a:spcAft>
              <a:buFont typeface="Wingdings"/>
              <a:buChar char=""/>
              <a:defRPr/>
            </a:pPr>
            <a:r>
              <a:rPr lang="en-US" dirty="0" smtClean="0"/>
              <a:t>Development of an universal and ideologically neutral language to describe different economic systems;</a:t>
            </a:r>
            <a:endParaRPr lang="ru-RU" dirty="0" smtClean="0"/>
          </a:p>
          <a:p>
            <a:pPr marL="320040" indent="-320040" fontAlgn="auto">
              <a:spcAft>
                <a:spcPts val="0"/>
              </a:spcAft>
              <a:buFont typeface="Wingdings"/>
              <a:buChar char=""/>
              <a:defRPr/>
            </a:pPr>
            <a:r>
              <a:rPr lang="en-US" dirty="0" smtClean="0"/>
              <a:t>Definition of economic system as an institutional structure;</a:t>
            </a:r>
            <a:endParaRPr lang="ru-RU" dirty="0" smtClean="0"/>
          </a:p>
          <a:p>
            <a:pPr marL="320040" indent="-320040" fontAlgn="auto">
              <a:spcAft>
                <a:spcPts val="0"/>
              </a:spcAft>
              <a:buFont typeface="Wingdings"/>
              <a:buChar char=""/>
              <a:defRPr/>
            </a:pPr>
            <a:r>
              <a:rPr lang="en-US" dirty="0" smtClean="0"/>
              <a:t>Holistic approach focused on the economic system as a whole not on the economic agents’ behavior;</a:t>
            </a:r>
            <a:endParaRPr lang="ru-RU" dirty="0" smtClean="0"/>
          </a:p>
          <a:p>
            <a:pPr marL="320040" indent="-320040" fontAlgn="auto">
              <a:spcAft>
                <a:spcPts val="0"/>
              </a:spcAft>
              <a:buFont typeface="Wingdings"/>
              <a:buChar char=""/>
              <a:defRPr/>
            </a:pPr>
            <a:r>
              <a:rPr lang="en-US" dirty="0" smtClean="0"/>
              <a:t>Institutional approach and the construction of the underlying structure of institutions (</a:t>
            </a:r>
            <a:r>
              <a:rPr lang="en-US" i="1" dirty="0" smtClean="0"/>
              <a:t>the morphology</a:t>
            </a:r>
            <a:r>
              <a:rPr lang="en-US" dirty="0" smtClean="0"/>
              <a:t>, a term by W. Eucken), forming the basement of economic systems;</a:t>
            </a:r>
            <a:endParaRPr lang="ru-RU" dirty="0" smtClean="0"/>
          </a:p>
          <a:p>
            <a:pPr marL="320040" indent="-320040" fontAlgn="auto">
              <a:spcAft>
                <a:spcPts val="0"/>
              </a:spcAft>
              <a:buFont typeface="Wingdings"/>
              <a:buChar char=""/>
              <a:defRPr/>
            </a:pPr>
            <a:r>
              <a:rPr lang="en-US" dirty="0" smtClean="0"/>
              <a:t>Comparative and typological analysis, based on the underlying  structure of institutions; </a:t>
            </a:r>
            <a:endParaRPr lang="ru-RU" dirty="0" smtClean="0"/>
          </a:p>
          <a:p>
            <a:pPr marL="320040" indent="-320040" fontAlgn="t">
              <a:spcAft>
                <a:spcPts val="0"/>
              </a:spcAft>
              <a:buFont typeface="Wingdings"/>
              <a:buChar char=""/>
              <a:defRPr/>
            </a:pPr>
            <a:r>
              <a:rPr lang="en-US" dirty="0" smtClean="0"/>
              <a:t>Hermeneutic methodology, which results in elaborating “ordoliberal orders” (W. Eucken) or “modes of regulation” (according to Regulation theory) and understanding real-life  economic systems as special cases of these orders or modes.</a:t>
            </a:r>
            <a:endParaRPr lang="ru-RU" dirty="0" smtClean="0"/>
          </a:p>
          <a:p>
            <a:pPr marL="320040" indent="-320040" fontAlgn="auto">
              <a:spcAft>
                <a:spcPts val="0"/>
              </a:spcAft>
              <a:buFont typeface="Wingdings"/>
              <a:buChar char=""/>
              <a:defRPr/>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p:nvPr>
        </p:nvSpPr>
        <p:spPr>
          <a:xfrm>
            <a:off x="533400" y="228600"/>
            <a:ext cx="8229600" cy="990600"/>
          </a:xfrm>
        </p:spPr>
        <p:txBody>
          <a:bodyPr/>
          <a:lstStyle/>
          <a:p>
            <a:r>
              <a:rPr lang="en-US" sz="3600" b="1" dirty="0" smtClean="0">
                <a:solidFill>
                  <a:schemeClr val="bg2">
                    <a:lumMod val="50000"/>
                  </a:schemeClr>
                </a:solidFill>
              </a:rPr>
              <a:t>Marxian approach and Institutional Matrix Theory (IMT), or X- and Y-Theory</a:t>
            </a:r>
            <a:endParaRPr lang="ru-RU" sz="3600" b="1" dirty="0" smtClean="0">
              <a:solidFill>
                <a:schemeClr val="bg2">
                  <a:lumMod val="50000"/>
                </a:schemeClr>
              </a:solidFill>
            </a:endParaRPr>
          </a:p>
        </p:txBody>
      </p:sp>
      <p:sp>
        <p:nvSpPr>
          <p:cNvPr id="18435" name="Нижний колонтитул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URPE, San Diego, USA, January 2013</a:t>
            </a:r>
            <a:endParaRPr lang="ru-RU"/>
          </a:p>
        </p:txBody>
      </p:sp>
      <p:sp>
        <p:nvSpPr>
          <p:cNvPr id="4" name="Номер слайда 3"/>
          <p:cNvSpPr>
            <a:spLocks noGrp="1"/>
          </p:cNvSpPr>
          <p:nvPr>
            <p:ph type="sldNum" sz="quarter" idx="12"/>
          </p:nvPr>
        </p:nvSpPr>
        <p:spPr/>
        <p:txBody>
          <a:bodyPr>
            <a:normAutofit fontScale="85000" lnSpcReduction="20000"/>
          </a:bodyPr>
          <a:lstStyle/>
          <a:p>
            <a:pPr>
              <a:defRPr/>
            </a:pPr>
            <a:fld id="{03AB5C5F-D9FC-42AB-805C-5D3AE151C5D0}" type="slidenum">
              <a:rPr lang="ru-RU"/>
              <a:pPr>
                <a:defRPr/>
              </a:pPr>
              <a:t>8</a:t>
            </a:fld>
            <a:endParaRPr lang="ru-RU"/>
          </a:p>
        </p:txBody>
      </p:sp>
      <p:sp>
        <p:nvSpPr>
          <p:cNvPr id="5" name="Содержимое 4"/>
          <p:cNvSpPr>
            <a:spLocks noGrp="1"/>
          </p:cNvSpPr>
          <p:nvPr>
            <p:ph sz="quarter" idx="1"/>
          </p:nvPr>
        </p:nvSpPr>
        <p:spPr>
          <a:xfrm>
            <a:off x="612775" y="1600200"/>
            <a:ext cx="8153400" cy="4495800"/>
          </a:xfrm>
        </p:spPr>
        <p:txBody>
          <a:bodyPr>
            <a:normAutofit fontScale="70000" lnSpcReduction="20000"/>
          </a:bodyPr>
          <a:lstStyle/>
          <a:p>
            <a:pPr marL="320040" indent="-320040" fontAlgn="t">
              <a:spcAft>
                <a:spcPts val="0"/>
              </a:spcAft>
              <a:buFont typeface="Wingdings"/>
              <a:buChar char=""/>
              <a:defRPr/>
            </a:pPr>
            <a:r>
              <a:rPr lang="en-US" sz="3200" dirty="0" smtClean="0"/>
              <a:t>While Marx investigated in </a:t>
            </a:r>
            <a:r>
              <a:rPr lang="en-US" sz="3200" dirty="0" smtClean="0">
                <a:solidFill>
                  <a:schemeClr val="tx1">
                    <a:lumMod val="95000"/>
                    <a:lumOff val="5000"/>
                  </a:schemeClr>
                </a:solidFill>
              </a:rPr>
              <a:t>details only one type of society and did not analyze societies with so-called Asiatic mode of production, IMT deals with all kind of societies. </a:t>
            </a:r>
          </a:p>
          <a:p>
            <a:pPr marL="320040" indent="-320040" fontAlgn="t">
              <a:spcAft>
                <a:spcPts val="0"/>
              </a:spcAft>
              <a:buFont typeface="Wingdings"/>
              <a:buChar char=""/>
              <a:defRPr/>
            </a:pPr>
            <a:r>
              <a:rPr lang="en-US" sz="3200" dirty="0" smtClean="0">
                <a:solidFill>
                  <a:schemeClr val="tx1">
                    <a:lumMod val="95000"/>
                    <a:lumOff val="5000"/>
                  </a:schemeClr>
                </a:solidFill>
              </a:rPr>
              <a:t>IMT, or X- and Y-theory,  rejects Marxian economic determinism in favor of a more open-minded approach to social and political causality and the creation of history. </a:t>
            </a:r>
          </a:p>
          <a:p>
            <a:pPr marL="320040" indent="-320040" fontAlgn="t">
              <a:spcAft>
                <a:spcPts val="0"/>
              </a:spcAft>
              <a:buFont typeface="Wingdings"/>
              <a:buChar char=""/>
              <a:defRPr/>
            </a:pPr>
            <a:r>
              <a:rPr lang="en-US" sz="3200" dirty="0" smtClean="0">
                <a:solidFill>
                  <a:schemeClr val="tx1">
                    <a:lumMod val="95000"/>
                    <a:lumOff val="5000"/>
                  </a:schemeClr>
                </a:solidFill>
              </a:rPr>
              <a:t>We follow Marxian historical materialism but admit that thought processes initiate human historical activity and praxis (Cox, 1996). So institutions </a:t>
            </a:r>
            <a:r>
              <a:rPr lang="en-CA" sz="3200" dirty="0" smtClean="0">
                <a:solidFill>
                  <a:schemeClr val="tx1">
                    <a:lumMod val="95000"/>
                    <a:lumOff val="5000"/>
                  </a:schemeClr>
                </a:solidFill>
              </a:rPr>
              <a:t>are objectively (materialistic and historically) determined and also ‘human–made,’ which involves subjective and teleological features. </a:t>
            </a:r>
            <a:endParaRPr lang="ru-RU" sz="3200" dirty="0" smtClean="0">
              <a:solidFill>
                <a:schemeClr val="tx1">
                  <a:lumMod val="95000"/>
                  <a:lumOff val="5000"/>
                </a:schemeClr>
              </a:solidFill>
            </a:endParaRPr>
          </a:p>
          <a:p>
            <a:pPr marL="320040" indent="-320040" fontAlgn="auto">
              <a:spcAft>
                <a:spcPts val="0"/>
              </a:spcAft>
              <a:buFont typeface="Wingdings"/>
              <a:buChar char=""/>
              <a:defRPr/>
            </a:pPr>
            <a:r>
              <a:rPr lang="en-US" sz="3200" dirty="0" smtClean="0">
                <a:solidFill>
                  <a:schemeClr val="tx1">
                    <a:lumMod val="95000"/>
                    <a:lumOff val="5000"/>
                  </a:schemeClr>
                </a:solidFill>
              </a:rPr>
              <a:t>After Marx, we are regarding society as a structured whole with three main spheres – economy, politics and ideology. Aggregations of interrelated basic economic, political and ideological institutions are defined as </a:t>
            </a:r>
            <a:r>
              <a:rPr lang="en-US" sz="3200" i="1" dirty="0" smtClean="0">
                <a:solidFill>
                  <a:schemeClr val="tx1">
                    <a:lumMod val="95000"/>
                    <a:lumOff val="5000"/>
                  </a:schemeClr>
                </a:solidFill>
              </a:rPr>
              <a:t>institutiona</a:t>
            </a:r>
            <a:r>
              <a:rPr lang="en-US" i="1" dirty="0" smtClean="0">
                <a:solidFill>
                  <a:schemeClr val="tx1">
                    <a:lumMod val="95000"/>
                    <a:lumOff val="5000"/>
                  </a:schemeClr>
                </a:solidFill>
              </a:rPr>
              <a:t>l matrices.</a:t>
            </a:r>
            <a:endParaRPr lang="ru-RU" dirty="0">
              <a:solidFill>
                <a:schemeClr val="tx1">
                  <a:lumMod val="95000"/>
                  <a:lumOff val="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188913"/>
            <a:ext cx="8458200" cy="1030287"/>
          </a:xfrm>
        </p:spPr>
        <p:txBody>
          <a:bodyPr/>
          <a:lstStyle/>
          <a:p>
            <a:r>
              <a:rPr lang="en-US" sz="3600" b="1" dirty="0" smtClean="0">
                <a:solidFill>
                  <a:schemeClr val="bg2">
                    <a:lumMod val="50000"/>
                  </a:schemeClr>
                </a:solidFill>
              </a:rPr>
              <a:t>Main assumptions of Institutional Matrices Theory (or X- and Y- Theory)</a:t>
            </a:r>
            <a:endParaRPr lang="ru-RU" sz="3600" b="1" dirty="0" smtClean="0">
              <a:solidFill>
                <a:schemeClr val="bg2">
                  <a:lumMod val="50000"/>
                </a:schemeClr>
              </a:solidFill>
            </a:endParaRPr>
          </a:p>
        </p:txBody>
      </p:sp>
      <p:sp>
        <p:nvSpPr>
          <p:cNvPr id="20483" name="Нижний колонтитул 8"/>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URPE, San Diego, USA, January 2013</a:t>
            </a:r>
            <a:endParaRPr lang="ru-RU"/>
          </a:p>
        </p:txBody>
      </p:sp>
      <p:sp>
        <p:nvSpPr>
          <p:cNvPr id="8" name="Номер слайда 7"/>
          <p:cNvSpPr>
            <a:spLocks noGrp="1"/>
          </p:cNvSpPr>
          <p:nvPr>
            <p:ph type="sldNum" sz="quarter" idx="12"/>
          </p:nvPr>
        </p:nvSpPr>
        <p:spPr/>
        <p:txBody>
          <a:bodyPr>
            <a:normAutofit fontScale="85000" lnSpcReduction="20000"/>
          </a:bodyPr>
          <a:lstStyle/>
          <a:p>
            <a:pPr>
              <a:defRPr/>
            </a:pPr>
            <a:fld id="{6997A5DF-6728-47EC-A771-C91BE3CEF5C4}" type="slidenum">
              <a:rPr lang="ru-RU"/>
              <a:pPr>
                <a:defRPr/>
              </a:pPr>
              <a:t>9</a:t>
            </a:fld>
            <a:endParaRPr lang="ru-RU"/>
          </a:p>
        </p:txBody>
      </p:sp>
      <p:sp>
        <p:nvSpPr>
          <p:cNvPr id="20485" name="Rectangle 3"/>
          <p:cNvSpPr>
            <a:spLocks noGrp="1" noChangeArrowheads="1"/>
          </p:cNvSpPr>
          <p:nvPr>
            <p:ph sz="quarter" idx="1"/>
          </p:nvPr>
        </p:nvSpPr>
        <p:spPr>
          <a:xfrm>
            <a:off x="685800" y="1981200"/>
            <a:ext cx="7920037" cy="3311525"/>
          </a:xfrm>
        </p:spPr>
        <p:txBody>
          <a:bodyPr/>
          <a:lstStyle/>
          <a:p>
            <a:pPr>
              <a:lnSpc>
                <a:spcPct val="80000"/>
              </a:lnSpc>
              <a:spcBef>
                <a:spcPct val="40000"/>
              </a:spcBef>
            </a:pPr>
            <a:r>
              <a:rPr lang="en-US" sz="2600" dirty="0" smtClean="0"/>
              <a:t>Each sphere (economy, politics and ideology) is regulated or guided by a particular set of basic institutions made-in-a-society’s image (i.e. reflexively).  </a:t>
            </a:r>
          </a:p>
          <a:p>
            <a:pPr>
              <a:lnSpc>
                <a:spcPct val="80000"/>
              </a:lnSpc>
              <a:spcBef>
                <a:spcPct val="40000"/>
              </a:spcBef>
            </a:pPr>
            <a:r>
              <a:rPr lang="en-US" sz="2600" dirty="0" smtClean="0"/>
              <a:t> Economic, political and ideological institutions represent the “institutional matrix” of human societies and as such can be studied by political economists, economic sociologists and other scholars.</a:t>
            </a:r>
          </a:p>
          <a:p>
            <a:pPr>
              <a:lnSpc>
                <a:spcPct val="80000"/>
              </a:lnSpc>
              <a:spcBef>
                <a:spcPct val="40000"/>
              </a:spcBef>
            </a:pPr>
            <a:r>
              <a:rPr lang="en-US" sz="2600" dirty="0" smtClean="0"/>
              <a:t>Two main types of institutional matrices can be identified: the X-matrix and the Y-matrix.</a:t>
            </a:r>
            <a:r>
              <a:rPr lang="en-US" sz="2000" dirty="0" smtClean="0"/>
              <a:t>   </a:t>
            </a:r>
          </a:p>
          <a:p>
            <a:pPr>
              <a:lnSpc>
                <a:spcPct val="80000"/>
              </a:lnSpc>
              <a:spcBef>
                <a:spcPct val="40000"/>
              </a:spcBef>
              <a:buFontTx/>
              <a:buNone/>
            </a:pPr>
            <a:r>
              <a:rPr lang="en-US" sz="2000" dirty="0" smtClean="0"/>
              <a:t>   </a:t>
            </a:r>
            <a:endParaRPr lang="ru-RU" sz="20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themeOverride>
</file>

<file path=ppt/theme/themeOverride2.xml><?xml version="1.0" encoding="utf-8"?>
<a:themeOverride xmlns:a="http://schemas.openxmlformats.org/drawingml/2006/main">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Median</Template>
  <TotalTime>3517</TotalTime>
  <Words>3546</Words>
  <Application>Microsoft Office PowerPoint</Application>
  <PresentationFormat>Экран (4:3)</PresentationFormat>
  <Paragraphs>256</Paragraphs>
  <Slides>20</Slides>
  <Notes>20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Обычная</vt:lpstr>
      <vt:lpstr> new systemic institutional approach  for comparative  political and economic analysis</vt:lpstr>
      <vt:lpstr>Outline</vt:lpstr>
      <vt:lpstr> Some attempts to rethink market capitalism: not one but two (by at) types of economies </vt:lpstr>
      <vt:lpstr>Systemic paradigm in economic theory-1</vt:lpstr>
      <vt:lpstr>Systemic paradigm in economic theory-2</vt:lpstr>
      <vt:lpstr>Main research program with institutional approach in comparative studies are</vt:lpstr>
      <vt:lpstr>Methodological principles in the analysis of economic systems</vt:lpstr>
      <vt:lpstr>Marxian approach and Institutional Matrix Theory (IMT), or X- and Y-Theory</vt:lpstr>
      <vt:lpstr>Main assumptions of Institutional Matrices Theory (or X- and Y- Theory)</vt:lpstr>
      <vt:lpstr>X- and Y-matrices</vt:lpstr>
      <vt:lpstr> Institutions of X- and Y-matrices  in the economy and their functions </vt:lpstr>
      <vt:lpstr>Institutions of X- and Y-matrices in politics and their functions </vt:lpstr>
      <vt:lpstr>Institutions of X- and Y-matrices in ideology and their functions</vt:lpstr>
      <vt:lpstr>Combinations of X- and Y-matrices</vt:lpstr>
      <vt:lpstr>Why do X- or Y-matrix institutions prevail? </vt:lpstr>
      <vt:lpstr>Institutional matrices’ lock-in</vt:lpstr>
      <vt:lpstr>Preservation of the leading position of one or the other matrix in the history of nation-states</vt:lpstr>
      <vt:lpstr>Proportion of GDP produced by countries  with a prevailing X- and Y-matrix, 1820-2010 (Maddison Data Base, sample of 34 nations~75% of World GDP)   X-matrix countries: China, India, Japan, Brazil and former USSR countries. Y-matrix countries:  Western Europe including Austria, Belgium, Denmark, Finland, France, Germany, Italy,  the Netherlands, Norway, Sweden, Switzerland and United Kingdom, and  Western Offshoots including  the United States,  Canada,  Australia, New Zealand. </vt:lpstr>
      <vt:lpstr>Conclusion</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dc:creator>
  <cp:lastModifiedBy>Sony</cp:lastModifiedBy>
  <cp:revision>264</cp:revision>
  <cp:lastPrinted>1601-01-01T00:00:00Z</cp:lastPrinted>
  <dcterms:created xsi:type="dcterms:W3CDTF">1601-01-01T00:00:00Z</dcterms:created>
  <dcterms:modified xsi:type="dcterms:W3CDTF">2013-01-16T16:13:15Z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