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2">
  <p:sldMasterIdLst>
    <p:sldMasterId id="2147483746" r:id="rId1"/>
  </p:sldMasterIdLst>
  <p:notesMasterIdLst>
    <p:notesMasterId r:id="rId14"/>
  </p:notesMasterIdLst>
  <p:sldIdLst>
    <p:sldId id="259" r:id="rId2"/>
    <p:sldId id="414" r:id="rId3"/>
    <p:sldId id="416" r:id="rId4"/>
    <p:sldId id="415" r:id="rId5"/>
    <p:sldId id="417" r:id="rId6"/>
    <p:sldId id="418" r:id="rId7"/>
    <p:sldId id="400" r:id="rId8"/>
    <p:sldId id="421" r:id="rId9"/>
    <p:sldId id="422" r:id="rId10"/>
    <p:sldId id="425" r:id="rId11"/>
    <p:sldId id="423" r:id="rId12"/>
    <p:sldId id="290" r:id="rId1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CCCCFF"/>
    <a:srgbClr val="CC99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20" autoAdjust="0"/>
    <p:restoredTop sz="92358" autoAdjust="0"/>
  </p:normalViewPr>
  <p:slideViewPr>
    <p:cSldViewPr>
      <p:cViewPr>
        <p:scale>
          <a:sx n="90" d="100"/>
          <a:sy n="90" d="100"/>
        </p:scale>
        <p:origin x="-581" y="22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501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501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AD1F54A-33CB-47F1-8400-2100B25E175E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" charset="0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" charset="0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" charset="0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" charset="0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" charset="0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48A73DE-4A70-4A06-93FC-61BAC223D6D3}" type="slidenum">
              <a:rPr lang="ru-RU"/>
              <a:pPr/>
              <a:t>1</a:t>
            </a:fld>
            <a:endParaRPr lang="ru-RU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ru-RU" dirty="0" smtClean="0"/>
              <a:t>….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Summarizing main authors of above mentioned research programs we can point to the following significant methodological principles in the analysis of economic systems: 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Верхний колонтитул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Institute of Economisc, Moscow, Russia</a:t>
            </a:r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E9D5A25-0FF4-436D-B83E-BF5B6308AE8F}" type="slidenum">
              <a:rPr lang="ru-RU"/>
              <a:pPr/>
              <a:t>12</a:t>
            </a:fld>
            <a:endParaRPr lang="ru-RU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5D511C4-4A88-4E04-8C6C-FAE7751E2FA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Pushchino, September 12-14, 2013</a:t>
            </a:r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Pushchino, September 12-14, 2013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C9312-6170-4777-8B7E-D3B559BA132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Pushchino, September 12-14, 2013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E1303-9E2D-4C71-B018-0B01E768F7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F0F6A1DC-6B07-4F78-8D83-D245AE6C338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smtClean="0"/>
              <a:t>Pushchino, September 12-14, 2013</a:t>
            </a:r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Pushchino, September 12-14, 2013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6EF9A-8EF4-47C1-AACD-9F5EEA4ACFA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Pushchino, September 12-14, 2013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F7B67-4745-4A53-A79F-B1D66F7B625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AAF06-8270-44EB-B79B-2BEC3889F34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Pushchino, September 12-14, 2013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Pushchino, September 12-14, 2013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E4674-4489-494F-B071-B36B25E1CC8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Pushchino, September 12-14, 2013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576CA-F4BC-4790-8258-81EE01D1629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C382AEC3-B55D-472F-903A-AAF75CF4F60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smtClean="0"/>
              <a:t>Pushchino, September 12-14, 2013</a:t>
            </a:r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DA461D8-5D9C-4778-9F01-02520303E73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Pushchino, September 12-14, 2013</a:t>
            </a:r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Pushchino, September 12-14, 2013</a:t>
            </a:r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D35B7395-7082-46B4-B566-FFCF3CDA8CF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47" r:id="rId1"/>
    <p:sldLayoutId id="2147483748" r:id="rId2"/>
    <p:sldLayoutId id="2147483749" r:id="rId3"/>
    <p:sldLayoutId id="2147483750" r:id="rId4"/>
    <p:sldLayoutId id="2147483751" r:id="rId5"/>
    <p:sldLayoutId id="2147483752" r:id="rId6"/>
    <p:sldLayoutId id="2147483753" r:id="rId7"/>
    <p:sldLayoutId id="2147483754" r:id="rId8"/>
    <p:sldLayoutId id="2147483755" r:id="rId9"/>
    <p:sldLayoutId id="2147483756" r:id="rId10"/>
    <p:sldLayoutId id="2147483757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irdina.ru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kirdina@bk.ru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3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762000" y="4267200"/>
            <a:ext cx="7696200" cy="1371600"/>
          </a:xfrm>
          <a:ln>
            <a:solidFill>
              <a:schemeClr val="accent1"/>
            </a:solidFill>
          </a:ln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sz="1800" b="1" dirty="0" smtClean="0"/>
          </a:p>
          <a:p>
            <a:pPr eaLnBrk="1" hangingPunct="1">
              <a:lnSpc>
                <a:spcPct val="80000"/>
              </a:lnSpc>
            </a:pPr>
            <a:r>
              <a:rPr lang="en-US" sz="2400" b="1" dirty="0" smtClean="0"/>
              <a:t>Svetlana Kirdina,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b="1" dirty="0" smtClean="0"/>
              <a:t>Institute of Economics,</a:t>
            </a:r>
            <a:endParaRPr lang="ru-RU" sz="2400" b="1" dirty="0" smtClean="0"/>
          </a:p>
          <a:p>
            <a:pPr eaLnBrk="1" hangingPunct="1">
              <a:lnSpc>
                <a:spcPct val="80000"/>
              </a:lnSpc>
            </a:pPr>
            <a:r>
              <a:rPr lang="en-US" sz="2400" b="1" dirty="0" smtClean="0"/>
              <a:t>Russian Academy of Sciences, 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b="1" dirty="0" smtClean="0"/>
              <a:t>Moscow, Russia</a:t>
            </a:r>
            <a:endParaRPr lang="ru-RU" sz="2400" b="1" dirty="0" smtClean="0"/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ctrTitle"/>
          </p:nvPr>
        </p:nvSpPr>
        <p:spPr>
          <a:xfrm>
            <a:off x="533400" y="381000"/>
            <a:ext cx="8382000" cy="2971800"/>
          </a:xfrm>
        </p:spPr>
        <p:txBody>
          <a:bodyPr>
            <a:normAutofit/>
          </a:bodyPr>
          <a:lstStyle/>
          <a:p>
            <a:r>
              <a:rPr lang="en-US" dirty="0" smtClean="0"/>
              <a:t>Methodological individualism  and </a:t>
            </a:r>
            <a:br>
              <a:rPr lang="en-US" dirty="0" smtClean="0"/>
            </a:br>
            <a:r>
              <a:rPr lang="en-US" dirty="0" smtClean="0"/>
              <a:t>methodological institutionalism</a:t>
            </a: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Methodological principles in the analysis of economic systems</a:t>
            </a:r>
            <a:endParaRPr lang="ru-RU" b="1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4294967295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4294967295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>
            <a:normAutofit/>
          </a:bodyPr>
          <a:lstStyle/>
          <a:p>
            <a:fld id="{F0F6A1DC-6B07-4F78-8D83-D245AE6C3386}" type="slidenum">
              <a:rPr lang="ru-RU" smtClean="0"/>
              <a:pPr/>
              <a:t>10</a:t>
            </a:fld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development of an universal and ideologically neutral language to describe different economic systems;</a:t>
            </a:r>
            <a:endParaRPr lang="ru-RU" dirty="0" smtClean="0"/>
          </a:p>
          <a:p>
            <a:r>
              <a:rPr lang="en-US" dirty="0" smtClean="0"/>
              <a:t>definition of economic system as an institutional structure;</a:t>
            </a:r>
            <a:endParaRPr lang="ru-RU" dirty="0" smtClean="0"/>
          </a:p>
          <a:p>
            <a:r>
              <a:rPr lang="en-US" dirty="0" smtClean="0"/>
              <a:t>holistic approach focused on the economic system as a whole not on the economic agents’ behavior;</a:t>
            </a:r>
            <a:endParaRPr lang="ru-RU" dirty="0" smtClean="0"/>
          </a:p>
          <a:p>
            <a:r>
              <a:rPr lang="en-US" dirty="0" smtClean="0"/>
              <a:t>institutional approach and the construction of the underlying structure of institutions (</a:t>
            </a:r>
            <a:r>
              <a:rPr lang="en-US" i="1" dirty="0" smtClean="0"/>
              <a:t>the morphology</a:t>
            </a:r>
            <a:r>
              <a:rPr lang="en-US" dirty="0" smtClean="0"/>
              <a:t> in term by W. Eucken), forming the basement of economic systems;</a:t>
            </a:r>
            <a:endParaRPr lang="ru-RU" dirty="0" smtClean="0"/>
          </a:p>
          <a:p>
            <a:r>
              <a:rPr lang="en-US" dirty="0" smtClean="0"/>
              <a:t>comparative and typological analysis, based on the underlying  structure of institutions; </a:t>
            </a:r>
            <a:endParaRPr lang="ru-RU" dirty="0" smtClean="0"/>
          </a:p>
          <a:p>
            <a:pPr fontAlgn="t"/>
            <a:r>
              <a:rPr lang="en-US" dirty="0" smtClean="0"/>
              <a:t>hermeneutic methodology, which results in elaborating of “ordoliberal orders” (W. Eucken) or “modes of regulation” (according with Regulation theory) and understanding of the real-life  economic systems as special  cases of these orders or modes.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Methodological institutionalisms (Keizer, 2007;  Kirdina, 2013) could be a possible core principle of heterodox economics?</a:t>
            </a:r>
            <a:endParaRPr lang="ru-RU" sz="2400" dirty="0" smtClean="0"/>
          </a:p>
          <a:p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0F6A1DC-6B07-4F78-8D83-D245AE6C3386}" type="slidenum">
              <a:rPr lang="ru-RU" smtClean="0"/>
              <a:pPr/>
              <a:t>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smtClean="0"/>
              <a:t>Pushchino, September 12-14, 2013</a:t>
            </a:r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Question </a:t>
            </a:r>
            <a:r>
              <a:rPr lang="en-US" smtClean="0"/>
              <a:t>as conclusion 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4" name="Rectangle 4"/>
          <p:cNvSpPr>
            <a:spLocks noGrp="1" noRot="1" noChangeArrowheads="1"/>
          </p:cNvSpPr>
          <p:nvPr>
            <p:ph idx="1"/>
          </p:nvPr>
        </p:nvSpPr>
        <p:spPr>
          <a:xfrm>
            <a:off x="1752600" y="3505200"/>
            <a:ext cx="5638800" cy="1531938"/>
          </a:xfrm>
        </p:spPr>
        <p:txBody>
          <a:bodyPr>
            <a:normAutofit fontScale="92500" lnSpcReduction="10000"/>
          </a:bodyPr>
          <a:lstStyle/>
          <a:p>
            <a:pPr algn="ctr" eaLnBrk="1" hangingPunct="1">
              <a:lnSpc>
                <a:spcPct val="80000"/>
              </a:lnSpc>
              <a:buFont typeface="Wingdings" charset="2"/>
              <a:buNone/>
            </a:pPr>
            <a:endParaRPr lang="en-US" sz="200" dirty="0" smtClean="0"/>
          </a:p>
          <a:p>
            <a:pPr algn="ctr" eaLnBrk="1" hangingPunct="1">
              <a:lnSpc>
                <a:spcPct val="80000"/>
              </a:lnSpc>
              <a:buFont typeface="Wingdings" charset="2"/>
              <a:buNone/>
            </a:pPr>
            <a:endParaRPr lang="ru-RU" sz="400" b="1" dirty="0" smtClean="0"/>
          </a:p>
          <a:p>
            <a:pPr algn="ctr">
              <a:buNone/>
            </a:pPr>
            <a:endParaRPr lang="en-US" sz="400" dirty="0" smtClean="0">
              <a:hlinkClick r:id="rId3"/>
            </a:endParaRPr>
          </a:p>
          <a:p>
            <a:pPr algn="ctr" eaLnBrk="1" hangingPunct="1">
              <a:lnSpc>
                <a:spcPct val="80000"/>
              </a:lnSpc>
              <a:buFont typeface="Wingdings" charset="2"/>
              <a:buNone/>
            </a:pPr>
            <a:endParaRPr lang="ru-RU" sz="400" b="1" dirty="0" smtClean="0"/>
          </a:p>
          <a:p>
            <a:pPr algn="ctr" eaLnBrk="1" hangingPunct="1">
              <a:lnSpc>
                <a:spcPct val="80000"/>
              </a:lnSpc>
              <a:buFont typeface="Wingdings" charset="2"/>
              <a:buNone/>
            </a:pPr>
            <a:r>
              <a:rPr lang="en-US" sz="2700" b="1" dirty="0" smtClean="0">
                <a:hlinkClick r:id="rId4"/>
              </a:rPr>
              <a:t>kirdina@bk.ru</a:t>
            </a:r>
            <a:endParaRPr lang="ru-RU" sz="2700" b="1" dirty="0" smtClean="0"/>
          </a:p>
          <a:p>
            <a:pPr algn="ctr" eaLnBrk="1" hangingPunct="1">
              <a:lnSpc>
                <a:spcPct val="80000"/>
              </a:lnSpc>
              <a:buFont typeface="Wingdings" charset="2"/>
              <a:buNone/>
            </a:pPr>
            <a:endParaRPr lang="ru-RU" sz="2700" b="1" dirty="0" smtClean="0"/>
          </a:p>
          <a:p>
            <a:pPr algn="ctr" eaLnBrk="1" hangingPunct="1">
              <a:lnSpc>
                <a:spcPct val="80000"/>
              </a:lnSpc>
              <a:buFont typeface="Wingdings" charset="2"/>
              <a:buNone/>
            </a:pPr>
            <a:r>
              <a:rPr lang="en-US" sz="2700" b="1" dirty="0" smtClean="0">
                <a:hlinkClick r:id="rId3"/>
              </a:rPr>
              <a:t>www.kirdina.ru</a:t>
            </a:r>
            <a:r>
              <a:rPr lang="en-US" sz="2000" b="1" dirty="0" smtClean="0"/>
              <a:t> </a:t>
            </a:r>
          </a:p>
          <a:p>
            <a:pPr algn="ctr" eaLnBrk="1" hangingPunct="1">
              <a:lnSpc>
                <a:spcPct val="80000"/>
              </a:lnSpc>
              <a:buFont typeface="Wingdings" charset="2"/>
              <a:buNone/>
            </a:pPr>
            <a:endParaRPr lang="en-US" sz="2000" b="1" dirty="0" smtClean="0"/>
          </a:p>
          <a:p>
            <a:pPr algn="ctr" eaLnBrk="1" hangingPunct="1">
              <a:lnSpc>
                <a:spcPct val="80000"/>
              </a:lnSpc>
              <a:buFont typeface="Wingdings" charset="2"/>
              <a:buNone/>
            </a:pPr>
            <a:endParaRPr lang="en-US" sz="2000" b="1" dirty="0" smtClean="0"/>
          </a:p>
          <a:p>
            <a:pPr algn="ctr" eaLnBrk="1" hangingPunct="1">
              <a:lnSpc>
                <a:spcPct val="80000"/>
              </a:lnSpc>
              <a:buFont typeface="Wingdings" charset="2"/>
              <a:buNone/>
            </a:pPr>
            <a:endParaRPr lang="en-US" sz="800" b="1" dirty="0" smtClean="0"/>
          </a:p>
          <a:p>
            <a:pPr algn="ctr" eaLnBrk="1" hangingPunct="1">
              <a:lnSpc>
                <a:spcPct val="80000"/>
              </a:lnSpc>
              <a:buFont typeface="Wingdings" charset="2"/>
              <a:buNone/>
            </a:pPr>
            <a:endParaRPr lang="ru-RU" sz="800" b="1" dirty="0" smtClean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CA750B48-F571-4753-A53D-8308FC10717B}" type="slidenum">
              <a:rPr lang="ru-RU"/>
              <a:pPr/>
              <a:t>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6"/>
          </p:nvPr>
        </p:nvSpPr>
        <p:spPr>
          <a:xfrm>
            <a:off x="5257800" y="612648"/>
            <a:ext cx="3429000" cy="457200"/>
          </a:xfrm>
        </p:spPr>
        <p:txBody>
          <a:bodyPr/>
          <a:lstStyle/>
          <a:p>
            <a:r>
              <a:rPr lang="en-US" smtClean="0"/>
              <a:t>Pushchino, September 12-14, 2013</a:t>
            </a:r>
            <a:endParaRPr lang="ru-RU" dirty="0"/>
          </a:p>
        </p:txBody>
      </p:sp>
      <p:sp>
        <p:nvSpPr>
          <p:cNvPr id="10752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042988" y="404813"/>
            <a:ext cx="7529512" cy="11430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US" sz="5400" dirty="0" smtClean="0"/>
              <a:t/>
            </a:r>
            <a:br>
              <a:rPr lang="en-US" sz="5400" dirty="0" smtClean="0"/>
            </a:br>
            <a:r>
              <a:rPr lang="en-US" sz="5400" dirty="0" smtClean="0"/>
              <a:t/>
            </a:r>
            <a:br>
              <a:rPr lang="en-US" sz="5400" dirty="0" smtClean="0"/>
            </a:br>
            <a:r>
              <a:rPr lang="en-US" sz="5400" dirty="0" smtClean="0"/>
              <a:t/>
            </a:r>
            <a:br>
              <a:rPr lang="en-US" sz="5400" dirty="0" smtClean="0"/>
            </a:br>
            <a:r>
              <a:rPr lang="ru-RU" sz="5400" dirty="0" smtClean="0"/>
              <a:t/>
            </a:r>
            <a:br>
              <a:rPr lang="ru-RU" sz="5400" dirty="0" smtClean="0"/>
            </a:br>
            <a:endParaRPr lang="ru-RU" sz="5400" b="0" dirty="0" smtClean="0"/>
          </a:p>
        </p:txBody>
      </p:sp>
      <p:sp>
        <p:nvSpPr>
          <p:cNvPr id="64516" name="Rectangle 5"/>
          <p:cNvSpPr>
            <a:spLocks noChangeArrowheads="1"/>
          </p:cNvSpPr>
          <p:nvPr/>
        </p:nvSpPr>
        <p:spPr bwMode="auto">
          <a:xfrm>
            <a:off x="1600200" y="1828800"/>
            <a:ext cx="6048375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4400" b="1" dirty="0" smtClean="0">
                <a:solidFill>
                  <a:schemeClr val="tx2"/>
                </a:solidFill>
                <a:latin typeface="Verdana" charset="0"/>
              </a:rPr>
              <a:t>Thank you for your attention!</a:t>
            </a:r>
            <a:endParaRPr lang="ru-RU" sz="4400" b="1" dirty="0">
              <a:solidFill>
                <a:schemeClr val="tx2"/>
              </a:solidFill>
              <a:latin typeface="Verdana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hangingPunct="0"/>
            <a:r>
              <a:rPr lang="en-US" sz="2800" i="1" dirty="0" smtClean="0"/>
              <a:t>Methodological individualism</a:t>
            </a:r>
            <a:r>
              <a:rPr lang="en-US" sz="2800" dirty="0" smtClean="0"/>
              <a:t> as a core principle of mainstream economics.</a:t>
            </a:r>
          </a:p>
          <a:p>
            <a:pPr hangingPunct="0"/>
            <a:r>
              <a:rPr lang="en-US" sz="2800" i="1" dirty="0" smtClean="0"/>
              <a:t>Methodological holism </a:t>
            </a:r>
            <a:r>
              <a:rPr lang="en-US" sz="2800" dirty="0" smtClean="0"/>
              <a:t>in institutional studies</a:t>
            </a:r>
          </a:p>
          <a:p>
            <a:pPr hangingPunct="0"/>
            <a:r>
              <a:rPr lang="en-US" sz="2800" i="1" dirty="0" smtClean="0"/>
              <a:t>Institutional individualism</a:t>
            </a:r>
            <a:r>
              <a:rPr lang="en-US" sz="2800" dirty="0" smtClean="0"/>
              <a:t> as a middle way (Agassi, 1975; </a:t>
            </a:r>
            <a:r>
              <a:rPr lang="en-US" sz="2800" dirty="0" err="1" smtClean="0"/>
              <a:t>Toboso</a:t>
            </a:r>
            <a:r>
              <a:rPr lang="en-US" sz="2800" dirty="0" smtClean="0"/>
              <a:t>, 1995, 2001, 2008).</a:t>
            </a:r>
            <a:endParaRPr lang="ru-RU" sz="2800" dirty="0" smtClean="0"/>
          </a:p>
          <a:p>
            <a:pPr hangingPunct="0"/>
            <a:r>
              <a:rPr lang="en-US" sz="2800" dirty="0" smtClean="0"/>
              <a:t>Methodological institutionalisms (Keizer, 2007;  Kirdina, 2013) as a possible core principle of heterodox economics?</a:t>
            </a:r>
            <a:endParaRPr lang="ru-RU" sz="28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0F6A1DC-6B07-4F78-8D83-D245AE6C3386}" type="slidenum">
              <a:rPr lang="ru-RU" smtClean="0"/>
              <a:pPr/>
              <a:t>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smtClean="0"/>
              <a:t>Pushchino, September 12-14, 2013</a:t>
            </a:r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 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Methodological individualism "assumes an explanation of the social and economic phenomena in terms of individual behavior" (</a:t>
            </a:r>
            <a:r>
              <a:rPr lang="en-US" dirty="0" err="1" smtClean="0"/>
              <a:t>Lukes</a:t>
            </a:r>
            <a:r>
              <a:rPr lang="en-US" dirty="0" smtClean="0"/>
              <a:t>, 1973, Hodgson, 2003, 2007).</a:t>
            </a:r>
            <a:endParaRPr lang="ru-RU" dirty="0" smtClean="0"/>
          </a:p>
          <a:p>
            <a:r>
              <a:rPr lang="en-US" dirty="0" smtClean="0"/>
              <a:t>Methodological individualism is a base of "neoclassical synthesis“ </a:t>
            </a:r>
            <a:r>
              <a:rPr lang="ru-RU" dirty="0" smtClean="0"/>
              <a:t>(</a:t>
            </a:r>
            <a:r>
              <a:rPr lang="en-US" dirty="0" smtClean="0"/>
              <a:t>Samuelson, 1967) and  "new neoclassical synthesis“ (Woodford, 2009). 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0F6A1DC-6B07-4F78-8D83-D245AE6C3386}" type="slidenum">
              <a:rPr lang="ru-RU" smtClean="0"/>
              <a:pPr/>
              <a:t>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smtClean="0"/>
              <a:t>Pushchino, September 12-14, 2013</a:t>
            </a:r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hangingPunct="0"/>
            <a:r>
              <a:rPr lang="en-US" dirty="0" smtClean="0"/>
              <a:t>Methodological </a:t>
            </a:r>
            <a:r>
              <a:rPr lang="en-US" sz="4400" i="1" dirty="0" smtClean="0"/>
              <a:t>individualism</a:t>
            </a:r>
            <a:r>
              <a:rPr lang="en-US" sz="4400" dirty="0" smtClean="0"/>
              <a:t> as a core principle of mainstream economics.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Methodological holism (</a:t>
            </a:r>
            <a:r>
              <a:rPr lang="en-US" dirty="0" err="1" smtClean="0"/>
              <a:t>Gruchy</a:t>
            </a:r>
            <a:r>
              <a:rPr lang="en-US" dirty="0" smtClean="0"/>
              <a:t>, 1947 ; Rutherford</a:t>
            </a:r>
            <a:r>
              <a:rPr lang="ru-RU" dirty="0" smtClean="0"/>
              <a:t>,   1989) </a:t>
            </a:r>
            <a:r>
              <a:rPr lang="en-US" dirty="0" smtClean="0"/>
              <a:t>usually is considered as</a:t>
            </a:r>
            <a:r>
              <a:rPr lang="ru-RU" dirty="0" smtClean="0"/>
              <a:t> </a:t>
            </a:r>
            <a:r>
              <a:rPr lang="en-US" dirty="0" smtClean="0"/>
              <a:t>an alternative to methodological individualism. Is it really </a:t>
            </a:r>
            <a:r>
              <a:rPr lang="en-US" dirty="0" smtClean="0"/>
              <a:t>fair? </a:t>
            </a:r>
            <a:endParaRPr lang="ru-RU" dirty="0" smtClean="0"/>
          </a:p>
          <a:p>
            <a:pPr hangingPunct="0"/>
            <a:r>
              <a:rPr lang="en-US" dirty="0" smtClean="0"/>
              <a:t>The principle of methodological holism is the </a:t>
            </a:r>
            <a:r>
              <a:rPr lang="en-US" b="1" dirty="0" smtClean="0"/>
              <a:t>epistemological </a:t>
            </a:r>
            <a:r>
              <a:rPr lang="en-US" dirty="0" smtClean="0"/>
              <a:t>philosophical precondition which is being investigating since Aristotle (the IV century BC) and  reflects  an idea that "the whole  is more than sum of </a:t>
            </a:r>
            <a:r>
              <a:rPr lang="en-US" dirty="0" smtClean="0"/>
              <a:t>its </a:t>
            </a:r>
            <a:r>
              <a:rPr lang="en-US" dirty="0" smtClean="0"/>
              <a:t>parts". </a:t>
            </a:r>
            <a:endParaRPr lang="ru-RU" dirty="0" smtClean="0"/>
          </a:p>
          <a:p>
            <a:pPr hangingPunct="0"/>
            <a:r>
              <a:rPr lang="en-US" dirty="0" smtClean="0"/>
              <a:t>Its </a:t>
            </a:r>
            <a:r>
              <a:rPr lang="en-US" b="1" dirty="0" smtClean="0"/>
              <a:t>epistemological alternative is </a:t>
            </a:r>
            <a:r>
              <a:rPr lang="en-US" dirty="0" smtClean="0"/>
              <a:t> a reductionism (“the whole is understood as a set of primary elements forming it”)</a:t>
            </a:r>
          </a:p>
          <a:p>
            <a:pPr hangingPunct="0"/>
            <a:r>
              <a:rPr lang="en-US" dirty="0" smtClean="0"/>
              <a:t>A reductionism is  expressed in economics as  methodological individualism.  </a:t>
            </a:r>
            <a:endParaRPr lang="ru-RU" dirty="0" smtClean="0"/>
          </a:p>
          <a:p>
            <a:pPr hangingPunct="0"/>
            <a:r>
              <a:rPr lang="en-US" dirty="0" smtClean="0"/>
              <a:t>As for  methodological holism, in economics it was still used “directly", without specification.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0F6A1DC-6B07-4F78-8D83-D245AE6C3386}" type="slidenum">
              <a:rPr lang="ru-RU" smtClean="0"/>
              <a:pPr/>
              <a:t>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smtClean="0"/>
              <a:t>Pushchino, September 12-14, 2013</a:t>
            </a:r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Methodological individualism and methodological holism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Institutional individualism (Agassi, 1960, 1975; </a:t>
            </a:r>
            <a:r>
              <a:rPr lang="en-US" dirty="0" err="1" smtClean="0"/>
              <a:t>Jarvie</a:t>
            </a:r>
            <a:r>
              <a:rPr lang="ru-RU" dirty="0" smtClean="0"/>
              <a:t>, 1972</a:t>
            </a:r>
            <a:r>
              <a:rPr lang="en-US" dirty="0" smtClean="0"/>
              <a:t>; </a:t>
            </a:r>
            <a:r>
              <a:rPr lang="en-US" dirty="0" err="1" smtClean="0"/>
              <a:t>Toboso</a:t>
            </a:r>
            <a:r>
              <a:rPr lang="en-US" dirty="0" smtClean="0"/>
              <a:t>, 1995, 2001, 2008).</a:t>
            </a:r>
          </a:p>
          <a:p>
            <a:r>
              <a:rPr lang="en-US" dirty="0" smtClean="0"/>
              <a:t>If we summarize views  of institutional individualism supporters,  we see that they are still focused on the analysis of human interactions in institutional </a:t>
            </a:r>
            <a:r>
              <a:rPr lang="en-US" dirty="0" smtClean="0"/>
              <a:t>environment </a:t>
            </a:r>
            <a:r>
              <a:rPr lang="en-US" dirty="0" smtClean="0"/>
              <a:t>where "macroeconomic effects have to be presented as </a:t>
            </a:r>
            <a:r>
              <a:rPr lang="en-US" dirty="0" smtClean="0"/>
              <a:t>a result </a:t>
            </a:r>
            <a:r>
              <a:rPr lang="en-US" dirty="0" smtClean="0"/>
              <a:t>of interaction of certain actors within existing institutions" (Polterovich, 2011)</a:t>
            </a:r>
          </a:p>
          <a:p>
            <a:r>
              <a:rPr lang="en-US" dirty="0" smtClean="0"/>
              <a:t>I agree with </a:t>
            </a:r>
            <a:r>
              <a:rPr lang="en-US" dirty="0" err="1" smtClean="0"/>
              <a:t>Jarvie</a:t>
            </a:r>
            <a:r>
              <a:rPr lang="en-US" dirty="0" smtClean="0"/>
              <a:t> that institutional individualism is a more wide version of methodological individualism and it is  still keeping "an explanation of the social and economic  phenomena in terms of individual behavior". 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0F6A1DC-6B07-4F78-8D83-D245AE6C3386}" type="slidenum">
              <a:rPr lang="ru-RU" smtClean="0"/>
              <a:pPr/>
              <a:t>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smtClean="0"/>
              <a:t>Pushchino, September 12-14, 2013</a:t>
            </a:r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Institutional individualism</a:t>
            </a:r>
            <a:br>
              <a:rPr lang="en-US" dirty="0" smtClean="0"/>
            </a:br>
            <a:r>
              <a:rPr lang="en-US" dirty="0" smtClean="0"/>
              <a:t> as a middle way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integrity of economic systems is provided with structures of institutions.  Therefore realization of holism in economics could be presented by methodological  institutionalism. </a:t>
            </a:r>
          </a:p>
          <a:p>
            <a:endParaRPr lang="en-US" dirty="0" smtClean="0"/>
          </a:p>
          <a:p>
            <a:r>
              <a:rPr lang="en-US" dirty="0" smtClean="0"/>
              <a:t>Methodological </a:t>
            </a:r>
            <a:r>
              <a:rPr lang="en-US" dirty="0" smtClean="0"/>
              <a:t>institutionalism </a:t>
            </a:r>
            <a:r>
              <a:rPr lang="en-US" dirty="0" smtClean="0"/>
              <a:t>means an explanation of the social and economic phenomena in terms of functioning and change of institutional structure.</a:t>
            </a:r>
          </a:p>
          <a:p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0F6A1DC-6B07-4F78-8D83-D245AE6C3386}" type="slidenum">
              <a:rPr lang="ru-RU" smtClean="0"/>
              <a:pPr/>
              <a:t>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smtClean="0"/>
              <a:t>Pushchino, September 12-14, 2013</a:t>
            </a:r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Methodological institutionalism as holism in economics. 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3429000" cy="457200"/>
          </a:xfrm>
        </p:spPr>
        <p:txBody>
          <a:bodyPr/>
          <a:lstStyle/>
          <a:p>
            <a:r>
              <a:rPr lang="en-US" smtClean="0"/>
              <a:t>Pushchino, September 12-14, 2013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576CA-F4BC-4790-8258-81EE01D16293}" type="slidenum">
              <a:rPr lang="ru-RU" smtClean="0"/>
              <a:pPr/>
              <a:t>7</a:t>
            </a:fld>
            <a:endParaRPr lang="ru-RU"/>
          </a:p>
        </p:txBody>
      </p:sp>
      <p:sp>
        <p:nvSpPr>
          <p:cNvPr id="8601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1066800"/>
            <a:ext cx="7400925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hangingPunct="0"/>
            <a:r>
              <a:rPr lang="en-US" dirty="0" smtClean="0"/>
              <a:t>Metaphorically, </a:t>
            </a:r>
            <a:r>
              <a:rPr lang="en-US" dirty="0" smtClean="0"/>
              <a:t>institutions in society can be presented as power lines of an electromagnetic field.  Interaction between the moving  particles is carried out by means of a magnetic field.</a:t>
            </a:r>
          </a:p>
          <a:p>
            <a:pPr hangingPunct="0"/>
            <a:r>
              <a:rPr lang="en-US" dirty="0" smtClean="0"/>
              <a:t>  Similarly,  interactions of actors are carried out by institutions ("power institutional lines“). 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0F6A1DC-6B07-4F78-8D83-D245AE6C3386}" type="slidenum">
              <a:rPr lang="ru-RU" smtClean="0"/>
              <a:pPr/>
              <a:t>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smtClean="0"/>
              <a:t>Pushchino, September 12-14, 2013</a:t>
            </a:r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Metaphor of institutions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Eucken W. (1939). Die </a:t>
            </a:r>
            <a:r>
              <a:rPr lang="en-US" dirty="0" err="1" smtClean="0"/>
              <a:t>Grundlagen</a:t>
            </a:r>
            <a:r>
              <a:rPr lang="en-US" dirty="0" smtClean="0"/>
              <a:t> </a:t>
            </a:r>
            <a:r>
              <a:rPr lang="en-US" dirty="0" err="1" smtClean="0"/>
              <a:t>der</a:t>
            </a:r>
            <a:r>
              <a:rPr lang="en-US" dirty="0" smtClean="0"/>
              <a:t> </a:t>
            </a:r>
            <a:r>
              <a:rPr lang="en-US" dirty="0" err="1" smtClean="0"/>
              <a:t>Nationalökonomie</a:t>
            </a:r>
            <a:r>
              <a:rPr lang="en-US" dirty="0" smtClean="0"/>
              <a:t>. Jena:  Gustav Fischer.</a:t>
            </a:r>
            <a:endParaRPr lang="ru-RU" dirty="0" smtClean="0"/>
          </a:p>
          <a:p>
            <a:r>
              <a:rPr lang="de-DE" dirty="0" smtClean="0"/>
              <a:t>Eucken W. </a:t>
            </a:r>
            <a:r>
              <a:rPr lang="en-US" dirty="0" smtClean="0"/>
              <a:t>(</a:t>
            </a:r>
            <a:r>
              <a:rPr lang="de-DE" dirty="0" smtClean="0"/>
              <a:t>1965</a:t>
            </a:r>
            <a:r>
              <a:rPr lang="en-US" dirty="0" smtClean="0"/>
              <a:t>)</a:t>
            </a:r>
            <a:r>
              <a:rPr lang="de-DE" dirty="0" smtClean="0"/>
              <a:t>. Grundsätze der Wirtschaftspolitik. Rowohlt</a:t>
            </a:r>
            <a:r>
              <a:rPr lang="en-US" dirty="0" smtClean="0"/>
              <a:t>:</a:t>
            </a:r>
            <a:r>
              <a:rPr lang="de-DE" dirty="0" smtClean="0"/>
              <a:t> Reinbek.</a:t>
            </a:r>
            <a:endParaRPr lang="ru-RU" dirty="0" smtClean="0"/>
          </a:p>
          <a:p>
            <a:r>
              <a:rPr lang="en-US" dirty="0" smtClean="0"/>
              <a:t>Polanyi K.</a:t>
            </a:r>
            <a:r>
              <a:rPr lang="en-US" b="1" dirty="0" smtClean="0"/>
              <a:t> </a:t>
            </a:r>
            <a:r>
              <a:rPr lang="en-US" dirty="0" smtClean="0"/>
              <a:t>(1957).</a:t>
            </a:r>
            <a:r>
              <a:rPr lang="en-US" b="1" dirty="0" smtClean="0"/>
              <a:t> </a:t>
            </a:r>
            <a:r>
              <a:rPr lang="en-US" dirty="0" smtClean="0"/>
              <a:t>The Economy as Instituted Process.  / The Sociology of Economic Life.  Mark </a:t>
            </a:r>
            <a:r>
              <a:rPr lang="en-US" dirty="0" err="1" smtClean="0"/>
              <a:t>Granovetter</a:t>
            </a:r>
            <a:r>
              <a:rPr lang="en-US" dirty="0" smtClean="0"/>
              <a:t> and Richard </a:t>
            </a:r>
            <a:r>
              <a:rPr lang="en-US" dirty="0" err="1" smtClean="0"/>
              <a:t>Swedberg</a:t>
            </a:r>
            <a:r>
              <a:rPr lang="en-US" dirty="0" smtClean="0"/>
              <a:t> (eds.). Boulder, CO: </a:t>
            </a:r>
            <a:r>
              <a:rPr lang="en-US" dirty="0" err="1" smtClean="0"/>
              <a:t>Westview</a:t>
            </a:r>
            <a:r>
              <a:rPr lang="en-US" dirty="0" smtClean="0"/>
              <a:t> Press.</a:t>
            </a:r>
            <a:endParaRPr lang="ru-RU" dirty="0" smtClean="0"/>
          </a:p>
          <a:p>
            <a:r>
              <a:rPr lang="en-US" dirty="0" smtClean="0"/>
              <a:t>Kirdina S. (2013). New systemic institutional approach for comparative political and economic analysis. // Review of Radical Political Economy. September</a:t>
            </a:r>
            <a:r>
              <a:rPr lang="ru-RU" dirty="0" smtClean="0"/>
              <a:t>. </a:t>
            </a:r>
            <a:r>
              <a:rPr lang="en-US" dirty="0" err="1" smtClean="0"/>
              <a:t>Vol</a:t>
            </a:r>
            <a:r>
              <a:rPr lang="ru-RU" dirty="0" smtClean="0"/>
              <a:t>. 45. </a:t>
            </a:r>
            <a:r>
              <a:rPr lang="en-US" dirty="0" smtClean="0"/>
              <a:t>Number</a:t>
            </a:r>
            <a:r>
              <a:rPr lang="ru-RU" dirty="0" smtClean="0"/>
              <a:t> 3.  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0F6A1DC-6B07-4F78-8D83-D245AE6C3386}" type="slidenum">
              <a:rPr lang="ru-RU" smtClean="0"/>
              <a:pPr/>
              <a:t>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en-US" smtClean="0"/>
              <a:t>Pushchino, September 12-14, 2013</a:t>
            </a:r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Examples of methodological institutionalism 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4539</TotalTime>
  <Words>834</Words>
  <Application>Microsoft Office PowerPoint</Application>
  <PresentationFormat>Экран (4:3)</PresentationFormat>
  <Paragraphs>82</Paragraphs>
  <Slides>12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Бумажная</vt:lpstr>
      <vt:lpstr>Methodological individualism  and  methodological institutionalism</vt:lpstr>
      <vt:lpstr>Outline </vt:lpstr>
      <vt:lpstr>Methodological individualism as a core principle of mainstream economics.</vt:lpstr>
      <vt:lpstr>   Methodological individualism and methodological holism</vt:lpstr>
      <vt:lpstr>Institutional individualism  as a middle way</vt:lpstr>
      <vt:lpstr>Methodological institutionalism as holism in economics. </vt:lpstr>
      <vt:lpstr>Слайд 7</vt:lpstr>
      <vt:lpstr>Metaphor of institutions</vt:lpstr>
      <vt:lpstr>Examples of methodological institutionalism </vt:lpstr>
      <vt:lpstr>Methodological principles in the analysis of economic systems</vt:lpstr>
      <vt:lpstr>Question as conclusion </vt:lpstr>
      <vt:lpstr>  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Sony</dc:creator>
  <cp:lastModifiedBy>Sony</cp:lastModifiedBy>
  <cp:revision>359</cp:revision>
  <cp:lastPrinted>1601-01-01T00:00:00Z</cp:lastPrinted>
  <dcterms:created xsi:type="dcterms:W3CDTF">1601-01-01T00:00:00Z</dcterms:created>
  <dcterms:modified xsi:type="dcterms:W3CDTF">2013-09-13T07:04:18Z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