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6"/>
  </p:notesMasterIdLst>
  <p:sldIdLst>
    <p:sldId id="256" r:id="rId2"/>
    <p:sldId id="725" r:id="rId3"/>
    <p:sldId id="728" r:id="rId4"/>
    <p:sldId id="730" r:id="rId5"/>
    <p:sldId id="726" r:id="rId6"/>
    <p:sldId id="731" r:id="rId7"/>
    <p:sldId id="727" r:id="rId8"/>
    <p:sldId id="733" r:id="rId9"/>
    <p:sldId id="735" r:id="rId10"/>
    <p:sldId id="732" r:id="rId11"/>
    <p:sldId id="737" r:id="rId12"/>
    <p:sldId id="738" r:id="rId13"/>
    <p:sldId id="740" r:id="rId14"/>
    <p:sldId id="739" r:id="rId15"/>
    <p:sldId id="741" r:id="rId16"/>
    <p:sldId id="743" r:id="rId17"/>
    <p:sldId id="742" r:id="rId18"/>
    <p:sldId id="744" r:id="rId19"/>
    <p:sldId id="745" r:id="rId20"/>
    <p:sldId id="736" r:id="rId21"/>
    <p:sldId id="734" r:id="rId22"/>
    <p:sldId id="723" r:id="rId23"/>
    <p:sldId id="724" r:id="rId24"/>
    <p:sldId id="29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90476-940B-432C-945A-6D9519046D4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B9320-7A96-44B3-BA11-DA989A17B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15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B175-870B-4E08-B8BF-3578591C3558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3E15-A76C-4773-A5D9-6964D9C40300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AA20-3DF0-4228-A535-2E7E71F2BF94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5B35-8EB0-433F-8305-FC3F2F410146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B846-DC71-46B4-8724-8A4B5C6D3604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0A98-5253-4516-8845-D87818698495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B5F-A652-43F6-91B8-A6EBB512241C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025D-301F-4D44-8E2A-956853A7AA2F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4534-9122-44AC-83B5-4A31CD5F4942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D9CC-9368-482C-9E09-B2A666DA787C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F156-2C9B-47CC-89EE-D7CB26DFB8E3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3499-128A-4FB0-9759-D5DDF19CDDA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&#1082;&#1080;&#1088;&#1076;&#1080;&#1085;&#1072;.&#1088;&#1092;/" TargetMode="External"/><Relationship Id="rId2" Type="http://schemas.openxmlformats.org/officeDocument/2006/relationships/hyperlink" Target="http://www.kirdina.ru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9CD7AA-0181-45BC-9599-87E488116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0065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sz="4400" b="1" dirty="0"/>
              <a:t>ИНСТИТУЦИОНАЛЬНЫЕ МЕХАНИЗМЫ ЭКОНОМИЧЕСКОГО РОСТА: ГЕТЕРОДОКСАЛЬНЫЙ ПОДХОД</a:t>
            </a:r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D3F179-E110-41B6-A62F-F0C403955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741" y="4187665"/>
            <a:ext cx="9144000" cy="1655762"/>
          </a:xfrm>
        </p:spPr>
        <p:txBody>
          <a:bodyPr/>
          <a:lstStyle/>
          <a:p>
            <a:r>
              <a:rPr lang="ru-RU" dirty="0"/>
              <a:t>Кирдина-Чэндлер Светлана Георгиевна, </a:t>
            </a:r>
          </a:p>
          <a:p>
            <a:r>
              <a:rPr lang="ru-RU" dirty="0"/>
              <a:t>Институт  экономики  РАН,  г. Москва</a:t>
            </a:r>
          </a:p>
        </p:txBody>
      </p:sp>
    </p:spTree>
    <p:extLst>
      <p:ext uri="{BB962C8B-B14F-4D97-AF65-F5344CB8AC3E}">
        <p14:creationId xmlns:p14="http://schemas.microsoft.com/office/powerpoint/2010/main" val="2670243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3B13A-601A-4BA0-815A-9C7B862C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Финансирование реального сектора и экономический рост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C51854-1664-4F39-A26B-23AF6EB04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Без привлечения соответствующих финансовых ресурсов невозможно воспроизводство реального сектора, обеспечивающего экономический рост. </a:t>
            </a:r>
            <a:r>
              <a:rPr lang="ru-RU" b="1" dirty="0"/>
              <a:t>Доступ к этим ресурсам </a:t>
            </a:r>
            <a:r>
              <a:rPr lang="ru-RU" dirty="0"/>
              <a:t>является одним из важнейших факторов успешных инноваций и технического развития (</a:t>
            </a:r>
            <a:r>
              <a:rPr lang="ru-RU" dirty="0" err="1"/>
              <a:t>Корнаи</a:t>
            </a:r>
            <a:r>
              <a:rPr lang="ru-RU" dirty="0"/>
              <a:t>, 2012:12).</a:t>
            </a:r>
          </a:p>
          <a:p>
            <a:r>
              <a:rPr lang="ru-RU" dirty="0"/>
              <a:t> Необходимые финансовые средства «доставляются» хозяйствующим субъектам посредством того или иного набора институтов, которые формируют различные </a:t>
            </a:r>
            <a:r>
              <a:rPr lang="ru-RU" b="1" dirty="0"/>
              <a:t>институциональные модели финансирования реального сектора</a:t>
            </a:r>
            <a:r>
              <a:rPr lang="ru-RU" dirty="0"/>
              <a:t>. В наибольшей мере эти различия определяются соотношением институтов рынка и государства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7543ABE-4670-4F12-A67A-46CA85BE8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4782884-3DE6-4CA3-9FF8-77B47B57E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392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BED4E-7BBA-493D-A6F9-DC9DB5388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 роли государства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D7515E-5249-416F-89EE-1612D1B3A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При ортодоксальном подходе к анализу институтов экономический рост является преимущественно продуктом инновационной </a:t>
            </a:r>
            <a:r>
              <a:rPr lang="ru-RU" b="1" dirty="0"/>
              <a:t>деятельности конкурирующих друг с другом фирм</a:t>
            </a:r>
            <a:r>
              <a:rPr lang="ru-RU" dirty="0"/>
              <a:t>. Что касается государства, то следует концентрироваться лишь на «поиске оптимального уровня вмешательства государства в экономику» (Веселов, 2011 : 25), позволяющего преодолеть разного рода «провалы рынка» и выйти на траекторию сбалансированного роста.</a:t>
            </a:r>
          </a:p>
          <a:p>
            <a:r>
              <a:rPr lang="ru-RU" dirty="0"/>
              <a:t>Другая точка зрения: надо тщательно изучать эмпирические данные для того, чтобы понять, где и как государственное вмешательство происходит, идет ли на пользу или во вред,  и </a:t>
            </a:r>
            <a:r>
              <a:rPr lang="ru-RU" b="1" dirty="0"/>
              <a:t>как это воздействует </a:t>
            </a:r>
            <a:r>
              <a:rPr lang="ru-RU" dirty="0"/>
              <a:t>на экономический рост в целом (</a:t>
            </a:r>
            <a:r>
              <a:rPr lang="ru-RU" dirty="0" err="1"/>
              <a:t>Флигстин</a:t>
            </a:r>
            <a:r>
              <a:rPr lang="ru-RU" dirty="0"/>
              <a:t>, 2007: 56).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40BDB3A-F15D-460C-8655-8A590259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70222A-D7B1-4CB4-BC5E-A9AA2D984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63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C1B5BD-8091-4591-9C31-D145A914C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26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Сравнительное исследование институциональных моделей финансирования реального сектора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8829B-30A8-4443-9CED-59D1B950A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7962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/>
              <a:t>Страны – с одной стороны, США с доминированием институтов </a:t>
            </a:r>
            <a:r>
              <a:rPr lang="en-US" b="1" dirty="0"/>
              <a:t>Y-</a:t>
            </a:r>
            <a:r>
              <a:rPr lang="ru-RU" b="1" dirty="0"/>
              <a:t>матрицы</a:t>
            </a:r>
            <a:r>
              <a:rPr lang="ru-RU" dirty="0"/>
              <a:t>, и, с другой стороны – Россия и Китай, где доминируют институты </a:t>
            </a:r>
            <a:r>
              <a:rPr lang="ru-RU" b="1" dirty="0"/>
              <a:t>Х-матрицы</a:t>
            </a:r>
            <a:r>
              <a:rPr lang="ru-RU" dirty="0"/>
              <a:t>.</a:t>
            </a:r>
          </a:p>
          <a:p>
            <a:r>
              <a:rPr lang="ru-RU" dirty="0"/>
              <a:t>Объект эмпирико-статистического исследования - </a:t>
            </a:r>
            <a:r>
              <a:rPr lang="ru-RU" b="1" dirty="0"/>
              <a:t>структуры инвестиций</a:t>
            </a:r>
            <a:r>
              <a:rPr lang="ru-RU" dirty="0"/>
              <a:t> в реальный сектор как по источникам, так и по характеру собственности.</a:t>
            </a:r>
          </a:p>
          <a:p>
            <a:r>
              <a:rPr lang="ru-RU" dirty="0"/>
              <a:t>Цель – выявить </a:t>
            </a:r>
            <a:r>
              <a:rPr lang="ru-RU" b="1" dirty="0"/>
              <a:t>институциональные модели</a:t>
            </a:r>
            <a:r>
              <a:rPr lang="ru-RU" dirty="0"/>
              <a:t>, т.е. структуры наиболее существенных каналов и институтов, обеспечивающих передачу инвестиционных ресурсов от финансового сектора реальному сектору.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6A1F5B9-1BC0-4D99-916A-FE1F3CFFF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717512-AFE6-47B5-B9A3-812C7F47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824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1FC035-FCB9-4924-94C5-D79F4F042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Финансовый сектор при </a:t>
            </a:r>
            <a:r>
              <a:rPr lang="ru-RU" dirty="0" err="1"/>
              <a:t>гетеродоксальном</a:t>
            </a:r>
            <a:r>
              <a:rPr lang="ru-RU" dirty="0"/>
              <a:t> и ортодоксальном подходе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295A71-4B7E-4B7C-AA60-858A3BD8E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Финансовый сектор трактуется «</a:t>
            </a:r>
            <a:r>
              <a:rPr lang="ru-RU" dirty="0" err="1"/>
              <a:t>политэкономически</a:t>
            </a:r>
            <a:r>
              <a:rPr lang="ru-RU" dirty="0"/>
              <a:t>» как система, где организуются денежные отношения в сфере расширенного воспроизводства между всеми субъектами воспроизводственного процесса по распределению и перераспределению совокупного общественного продукта. </a:t>
            </a:r>
          </a:p>
          <a:p>
            <a:r>
              <a:rPr lang="ru-RU" dirty="0"/>
              <a:t>При таком понимании к финансовому сектору наряду с кредитно-банковской системой относятся государственные бюджеты всех уровней и внебюджетные фонды, фондовый рынок. </a:t>
            </a:r>
          </a:p>
          <a:p>
            <a:r>
              <a:rPr lang="ru-RU" dirty="0"/>
              <a:t>В ортодоксальной теории финансовый сектор отождествляется преимущественно с кредитно-банковской системой (см., например (</a:t>
            </a:r>
            <a:r>
              <a:rPr lang="ru-RU" dirty="0" err="1"/>
              <a:t>Peetz</a:t>
            </a:r>
            <a:r>
              <a:rPr lang="ru-RU" dirty="0"/>
              <a:t>, </a:t>
            </a:r>
            <a:r>
              <a:rPr lang="ru-RU" dirty="0" err="1"/>
              <a:t>Genreith</a:t>
            </a:r>
            <a:r>
              <a:rPr lang="ru-RU" dirty="0"/>
              <a:t>, 2011 : 42)).</a:t>
            </a:r>
          </a:p>
          <a:p>
            <a:r>
              <a:rPr lang="ru-RU" dirty="0"/>
              <a:t>Он рассматривается как характерный элемент рыночной экономики, обеспечивающий движение денежных средств между владельцам сбережений (инвесторами) и заемщиками (</a:t>
            </a:r>
            <a:r>
              <a:rPr lang="ru-RU" dirty="0" err="1"/>
              <a:t>O’Sullivan</a:t>
            </a:r>
            <a:r>
              <a:rPr lang="ru-RU" dirty="0"/>
              <a:t>, </a:t>
            </a:r>
            <a:r>
              <a:rPr lang="ru-RU" dirty="0" err="1"/>
              <a:t>Sheffrin</a:t>
            </a:r>
            <a:r>
              <a:rPr lang="ru-RU" dirty="0"/>
              <a:t>, 2003 : 551).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730FCE-FE71-4A78-8509-FD34B046B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DB0C614-463E-4B32-BD17-5042E88C9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715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69375-D751-4757-BB57-BA885CC3E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Результаты: инвестиции в основной капитал по формам  собственности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FC0450-751D-47C8-AA5A-B33FC3B0F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США главными источниками инвестиций в основной капитал реального сектора являются собственные средства </a:t>
            </a:r>
            <a:r>
              <a:rPr lang="ru-RU" b="1" dirty="0"/>
              <a:t>частных корпораций</a:t>
            </a:r>
            <a:r>
              <a:rPr lang="ru-RU" dirty="0"/>
              <a:t>, прежде всего амортизационные отчисления.</a:t>
            </a:r>
          </a:p>
          <a:p>
            <a:r>
              <a:rPr lang="ru-RU" dirty="0"/>
              <a:t>В России более значимы внешние источники инвестиций, в том числе поступления из государственного бюджета, внебюджетных фондов и вышестоящих организаций (внутренние источники инвестиций в основной капитал также прямо или косвенно включают ресурсы </a:t>
            </a:r>
            <a:r>
              <a:rPr lang="ru-RU" b="1" dirty="0"/>
              <a:t>государственных</a:t>
            </a:r>
            <a:r>
              <a:rPr lang="ru-RU" dirty="0"/>
              <a:t> предприятий и организаций).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9F2C12-DD09-48A6-A1BC-0645E75E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02C6B5-A74A-4601-9C0D-39FC2B0CF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90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69375-D751-4757-BB57-BA885CC3E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Результаты: финансирование </a:t>
            </a:r>
            <a:r>
              <a:rPr lang="en-US" dirty="0"/>
              <a:t>R&amp;D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FC0450-751D-47C8-AA5A-B33FC3B0F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Доля </a:t>
            </a:r>
            <a:r>
              <a:rPr lang="ru-RU" b="1" dirty="0"/>
              <a:t>государственных</a:t>
            </a:r>
            <a:r>
              <a:rPr lang="ru-RU" dirty="0"/>
              <a:t> расходов в структуре затрат на исследования и разработки, обеспечивающих технологическую основу развития реального сектора:  </a:t>
            </a:r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ru-RU" dirty="0"/>
              <a:t>США – менее 1</a:t>
            </a:r>
            <a:r>
              <a:rPr lang="en-US" dirty="0"/>
              <a:t>/</a:t>
            </a:r>
            <a:r>
              <a:rPr lang="ru-RU" dirty="0"/>
              <a:t>3, Россия – </a:t>
            </a:r>
            <a:r>
              <a:rPr lang="en-US" dirty="0"/>
              <a:t>2/3</a:t>
            </a:r>
            <a:endParaRPr lang="ru-RU" dirty="0"/>
          </a:p>
          <a:p>
            <a:r>
              <a:rPr lang="ru-RU" dirty="0"/>
              <a:t>Доля </a:t>
            </a:r>
            <a:r>
              <a:rPr lang="ru-RU" b="1" dirty="0"/>
              <a:t>бизнес-структур               </a:t>
            </a:r>
            <a:r>
              <a:rPr lang="ru-RU" dirty="0"/>
              <a:t>-» -:</a:t>
            </a:r>
          </a:p>
          <a:p>
            <a:pPr marL="0" indent="0">
              <a:buNone/>
            </a:pPr>
            <a:r>
              <a:rPr lang="ru-RU" dirty="0"/>
              <a:t>                   США – более 2</a:t>
            </a:r>
            <a:r>
              <a:rPr lang="en-US" dirty="0"/>
              <a:t>/</a:t>
            </a:r>
            <a:r>
              <a:rPr lang="ru-RU" dirty="0"/>
              <a:t>3;  Россия  - менее 1</a:t>
            </a:r>
            <a:r>
              <a:rPr lang="en-US" dirty="0"/>
              <a:t>/3</a:t>
            </a:r>
            <a:r>
              <a:rPr lang="ru-RU" dirty="0"/>
              <a:t>.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9F2C12-DD09-48A6-A1BC-0645E75E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02C6B5-A74A-4601-9C0D-39FC2B0CF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533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1070E0-A594-4D30-B759-8F0D8CB59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Результаты: частный и государственный банкинг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E9ECE2-1BBD-496C-B1D2-A28F1154C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8669"/>
            <a:ext cx="10515600" cy="3978293"/>
          </a:xfrm>
        </p:spPr>
        <p:txBody>
          <a:bodyPr>
            <a:normAutofit/>
          </a:bodyPr>
          <a:lstStyle/>
          <a:p>
            <a:r>
              <a:rPr lang="ru-RU" dirty="0"/>
              <a:t>Кредитные ресурсы, необходимые для развития реального сектора, предоставляются в основном банками.</a:t>
            </a:r>
          </a:p>
          <a:p>
            <a:pPr marL="0" indent="0">
              <a:buNone/>
            </a:pPr>
            <a:r>
              <a:rPr lang="ru-RU" dirty="0"/>
              <a:t>      - в США представлен в основном </a:t>
            </a:r>
            <a:r>
              <a:rPr lang="ru-RU" b="1" dirty="0"/>
              <a:t>частный банкинг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      - в России все более доминирует </a:t>
            </a:r>
            <a:r>
              <a:rPr lang="ru-RU" b="1" dirty="0"/>
              <a:t>государственный банкинг</a:t>
            </a:r>
            <a:r>
              <a:rPr lang="ru-RU" dirty="0"/>
              <a:t>, т.е. банки с государственным участием (в Китае они составляют более 95%). 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108C40E-1354-42B7-912A-E0E22C1A0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A90DB13-D5B8-4EE9-997C-2C9E68793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41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528971-D389-427E-AB20-1F0FAFCEB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Институциональные модели для стран с доминированием Х- и </a:t>
            </a:r>
            <a:r>
              <a:rPr lang="en-US" dirty="0"/>
              <a:t>Y</a:t>
            </a:r>
            <a:r>
              <a:rPr lang="ru-RU" dirty="0"/>
              <a:t>-матриц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580A91-0749-4022-B2F3-C58844670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Модель</a:t>
            </a:r>
            <a:r>
              <a:rPr lang="ru-RU" b="1" dirty="0"/>
              <a:t> «государство-инвестор» (Х-страны</a:t>
            </a:r>
            <a:r>
              <a:rPr lang="ru-RU" dirty="0"/>
              <a:t>) предполагает концентрацию основных инвестиционных ресурсов и централизованное управление ими со стороны государственных структур с целью обеспечения экономического роста.</a:t>
            </a:r>
          </a:p>
          <a:p>
            <a:r>
              <a:rPr lang="ru-RU" dirty="0"/>
              <a:t>В модели </a:t>
            </a:r>
            <a:r>
              <a:rPr lang="ru-RU" b="1" dirty="0"/>
              <a:t>«государство-регулятор»</a:t>
            </a:r>
            <a:r>
              <a:rPr lang="en-US" b="1" dirty="0"/>
              <a:t> (Y</a:t>
            </a:r>
            <a:r>
              <a:rPr lang="ru-RU" b="1" dirty="0"/>
              <a:t>-страны) </a:t>
            </a:r>
            <a:r>
              <a:rPr lang="ru-RU" dirty="0"/>
              <a:t>инвестиционные ресурсы сосредоточены в бизнес-сообществе (частных корпорациях, банках и небанковских организациях), а основная задача государственных органов состоит в создании условий стимулирования инвестиций и экономического роста.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A2D434A-7791-48CD-886F-A003A2C3E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A1ADACC-5B81-41DF-BB07-94AD7935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24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648A05-283D-413A-938C-21860D914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Взаимодействие и эффективность институциональных моделей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A43E8B-F76B-43EE-9B45-F400C769C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Обе модели взаимодействуют  между собой. В проблемные периоды роль комплементарной модели может усиливаться.. Однако доминирование модели, соответствующей типу доминирующей  институциональной матрицы, сохраняется.  </a:t>
            </a:r>
          </a:p>
          <a:p>
            <a:r>
              <a:rPr lang="ru-RU" dirty="0"/>
              <a:t>Нет однозначных доказательств в пользу той или иной модели для обеспечения экономического роста. </a:t>
            </a:r>
          </a:p>
          <a:p>
            <a:r>
              <a:rPr lang="ru-RU" dirty="0"/>
              <a:t>Например, в литературе нет консенсуса о роли  частных и государственных банков в ускорении экономического роста. Так, </a:t>
            </a:r>
            <a:r>
              <a:rPr lang="ru-RU" dirty="0" err="1"/>
              <a:t>Andrianova</a:t>
            </a:r>
            <a:r>
              <a:rPr lang="ru-RU" dirty="0"/>
              <a:t>, S., </a:t>
            </a:r>
            <a:r>
              <a:rPr lang="ru-RU" dirty="0" err="1"/>
              <a:t>Demetriades</a:t>
            </a:r>
            <a:r>
              <a:rPr lang="ru-RU" dirty="0"/>
              <a:t>, P. O., </a:t>
            </a:r>
            <a:r>
              <a:rPr lang="ru-RU" dirty="0" err="1"/>
              <a:t>Shortland</a:t>
            </a:r>
            <a:r>
              <a:rPr lang="ru-RU" dirty="0"/>
              <a:t>, A. (2010) считают влияние государственного банкинга положительным, тогда как La </a:t>
            </a:r>
            <a:r>
              <a:rPr lang="ru-RU" dirty="0" err="1"/>
              <a:t>Porta</a:t>
            </a:r>
            <a:r>
              <a:rPr lang="ru-RU" dirty="0"/>
              <a:t>, R., </a:t>
            </a:r>
            <a:r>
              <a:rPr lang="ru-RU" dirty="0" err="1"/>
              <a:t>Lopez</a:t>
            </a:r>
            <a:r>
              <a:rPr lang="ru-RU" dirty="0"/>
              <a:t>-De-</a:t>
            </a:r>
            <a:r>
              <a:rPr lang="ru-RU" dirty="0" err="1"/>
              <a:t>Silanes</a:t>
            </a:r>
            <a:r>
              <a:rPr lang="ru-RU" dirty="0"/>
              <a:t>, F., </a:t>
            </a:r>
            <a:r>
              <a:rPr lang="ru-RU" dirty="0" err="1"/>
              <a:t>Shleifer</a:t>
            </a:r>
            <a:r>
              <a:rPr lang="ru-RU" dirty="0"/>
              <a:t>, A. (2002)  – отрицательным.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ECAB626-8CFF-4221-872D-5956D5892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1AAA25-7C87-482F-A130-7A75C1E0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883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648A05-283D-413A-938C-21860D914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Развитие институциональных моделей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A43E8B-F76B-43EE-9B45-F400C769C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Ранее (Кирдина, 2013: 149)  теоретически был обоснован прогноз  о том,  в России (стране с доминированием институтов Х-матрицы) будет происходить дальнейшее укрепление и легитимация институциональной модели «государство-инвестор». </a:t>
            </a:r>
          </a:p>
          <a:p>
            <a:r>
              <a:rPr lang="ru-RU" dirty="0"/>
              <a:t>Прогноз оправдывается, развиваются новые формы участия государства в  инвестировании и обеспечении экономического роста, эксперты отмечают «усиление роли регулятора в платежно-финансовом секторе» (Синельникова-</a:t>
            </a:r>
            <a:r>
              <a:rPr lang="ru-RU" dirty="0" err="1"/>
              <a:t>Мурылева</a:t>
            </a:r>
            <a:r>
              <a:rPr lang="ru-RU" dirty="0"/>
              <a:t>, 2021:13), постоянно растет  доля расходов бюджета на финансирование национальных проектов - 9,7% в 2019 г. и 12.4% по плану на 2022 г.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ECAB626-8CFF-4221-872D-5956D5892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1AAA25-7C87-482F-A130-7A75C1E0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28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16527F-9320-4381-AB94-3F43D95F8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Мотивация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273150-6F32-4174-8F15-8611E1823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Насколько продуктивен институциональный </a:t>
            </a:r>
            <a:r>
              <a:rPr lang="ru-RU" dirty="0" err="1"/>
              <a:t>гетеродоксальный</a:t>
            </a:r>
            <a:r>
              <a:rPr lang="ru-RU" dirty="0"/>
              <a:t> подход для анализа экономического роста? Может ли он дать дополнительное знание или понимание по сравнению с ортодоксальным институциональным подходом?</a:t>
            </a:r>
          </a:p>
          <a:p>
            <a:r>
              <a:rPr lang="ru-RU" dirty="0"/>
              <a:t>В докладе развиваются идеи о различии механизмов поддержки и стимулирования экономического роста в странах с доминированием Х- и Y- институциональных матриц, которые не учитываются в ортодоксальной неоклассической экономической теории (Кирдина, 2013, 2016; Кирдина-Чэндлер, 2021).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3A72F00-7F59-4C68-8CBF-1A1464266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9FA334-3F91-45A1-85E0-05526386E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170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97548D-133B-48C7-A468-68146145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Воспроизводственные пропорции в странах с доминированием Х- и Y-институциональных матриц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0AC4F2-78FA-4A2A-B13E-38DB2E4CC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E23F9E1-5089-438C-BE3E-3E1C5BBA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A53684-4510-4B59-B021-C0054BA1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907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F515B-1F16-4DCB-A714-51979EDDD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7727"/>
            <a:ext cx="10937224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4000" b="1" dirty="0"/>
            </a:br>
            <a:r>
              <a:rPr lang="ru-RU" sz="4000" b="1" dirty="0"/>
              <a:t>Доля валового накопления основного капитала в ВВП   </a:t>
            </a:r>
            <a:br>
              <a:rPr lang="ru-RU" sz="4000" dirty="0"/>
            </a:br>
            <a:r>
              <a:rPr lang="ru-RU" sz="2700" dirty="0"/>
              <a:t>Х-страны: Бразилия, Китай, Япония, Республика Корея, Малайзия, Перу, Филиппины, Россия, Таиланд, Венесуэла; </a:t>
            </a:r>
            <a:br>
              <a:rPr lang="ru-RU" sz="2700" dirty="0"/>
            </a:br>
            <a:r>
              <a:rPr lang="ru-RU" sz="2700" dirty="0">
                <a:solidFill>
                  <a:srgbClr val="FF0000"/>
                </a:solidFill>
              </a:rPr>
              <a:t>Y-страны: Бельгия, Канада, Германия, Дания, Испания, Франция, Великобритания, Италия, Нидерланды, США. </a:t>
            </a:r>
            <a:br>
              <a:rPr lang="ru-RU" sz="2700" dirty="0">
                <a:solidFill>
                  <a:srgbClr val="FF0000"/>
                </a:solidFill>
              </a:rPr>
            </a:br>
            <a:endParaRPr lang="ru-RU" sz="2700" dirty="0">
              <a:solidFill>
                <a:srgbClr val="FF0000"/>
              </a:solidFill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55A5880D-DFE0-4719-8119-53F04C14CC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36938"/>
            <a:ext cx="7342127" cy="4019412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755BEF-FDD3-4DFE-9A1C-167356AAE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6161310-B8F0-46A3-8197-C6BD75DC2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DC032AE-85B3-4827-8FF6-DF12D3F33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0424" y="4924710"/>
            <a:ext cx="2864999" cy="151208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0EED468-80AD-4549-8698-CBB9053072A8}"/>
              </a:ext>
            </a:extLst>
          </p:cNvPr>
          <p:cNvSpPr txBox="1"/>
          <p:nvPr/>
        </p:nvSpPr>
        <p:spPr>
          <a:xfrm>
            <a:off x="9152548" y="4555378"/>
            <a:ext cx="23807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Уровень дисперсии</a:t>
            </a:r>
          </a:p>
        </p:txBody>
      </p:sp>
    </p:spTree>
    <p:extLst>
      <p:ext uri="{BB962C8B-B14F-4D97-AF65-F5344CB8AC3E}">
        <p14:creationId xmlns:p14="http://schemas.microsoft.com/office/powerpoint/2010/main" val="3432920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54D97-39BA-42CC-9557-F91704C9A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 и перспективы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FC6935-5BC3-41D4-A761-442D2E995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Гетеродоксальный</a:t>
            </a:r>
            <a:r>
              <a:rPr lang="ru-RU" dirty="0"/>
              <a:t> подход к анализу институциональных механизмов экономического роста дает понимание их особенностей, связанных с глубинными свойствами институциональных матричных структур.</a:t>
            </a:r>
          </a:p>
          <a:p>
            <a:r>
              <a:rPr lang="ru-RU" dirty="0"/>
              <a:t>Это позволяет более обоснованно осуществлять </a:t>
            </a:r>
            <a:r>
              <a:rPr lang="ru-RU" dirty="0" err="1"/>
              <a:t>межстрановое</a:t>
            </a:r>
            <a:r>
              <a:rPr lang="ru-RU" dirty="0"/>
              <a:t> заимствование институтов и инструментов экономической политики, а также ее дизайн в современной России.</a:t>
            </a:r>
          </a:p>
          <a:p>
            <a:r>
              <a:rPr lang="ru-RU" dirty="0"/>
              <a:t>Одна из его задач – поиск оптимального сочетания  дополняющих друг друга  моделей финансирования реального сектора («государство-инвестор» и «государство-регулятор»).</a:t>
            </a:r>
          </a:p>
          <a:p>
            <a:r>
              <a:rPr lang="ru-RU" dirty="0"/>
              <a:t>Теоретическая задача – анализ причин устойчивого различия воспроизводственных пропорций в странах с доминированием Х- и </a:t>
            </a:r>
            <a:r>
              <a:rPr lang="en-US" dirty="0"/>
              <a:t>Y</a:t>
            </a:r>
            <a:r>
              <a:rPr lang="ru-RU" dirty="0"/>
              <a:t>-институциональных матриц.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C5E5F32-3B9D-49F4-93EA-318778726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F7EEFFF-4EE4-48B4-8280-A5A190235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5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093F34-0C2E-4C67-8E56-8A8124B1B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Основная 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A49E7A-0933-4637-A8FA-3739FF2E1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Кирдина С. Г. (2013). Институциональные модели финансирования реального сектора // Журнал Новой экономической ассоциации,  18(2): 129-157.</a:t>
            </a:r>
          </a:p>
          <a:p>
            <a:r>
              <a:rPr lang="ru-RU" dirty="0"/>
              <a:t>Кирдина С. Г. (2016). Институциональная организация воспроизводственных процессов в Х- и Y-экономиках // Journal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Institutional</a:t>
            </a:r>
            <a:r>
              <a:rPr lang="ru-RU" dirty="0"/>
              <a:t> Studies, 8(4): 38-57.</a:t>
            </a:r>
          </a:p>
          <a:p>
            <a:r>
              <a:rPr lang="ru-RU" dirty="0"/>
              <a:t>Кирдина-Чэндлер С.Г. (2021). Парадоксы синтеза в экономической теории // Terra Economicus, 19(3): 37-52. 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D548F9C-444D-4E67-A7FB-C3C2CB75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256847-D371-4437-94CB-69B2D72A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65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C0BF1-BF03-47DA-8774-D4DC55B8A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6127" y="780527"/>
            <a:ext cx="8637073" cy="254143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47B43B-3A16-450A-8ED6-1777A8228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199"/>
            <a:ext cx="8534400" cy="205214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800" cap="none" dirty="0">
                <a:hlinkClick r:id="rId2"/>
              </a:rPr>
              <a:t>www.kirdina.ru</a:t>
            </a:r>
            <a:endParaRPr lang="en-US" sz="2800" cap="none" dirty="0"/>
          </a:p>
          <a:p>
            <a:pPr algn="ctr"/>
            <a:r>
              <a:rPr lang="en-US" sz="2800" cap="none" dirty="0">
                <a:hlinkClick r:id="rId3"/>
              </a:rPr>
              <a:t>www.</a:t>
            </a:r>
            <a:r>
              <a:rPr lang="ru-RU" sz="2800" cap="none" dirty="0" err="1">
                <a:hlinkClick r:id="rId3"/>
              </a:rPr>
              <a:t>кирдина.рф</a:t>
            </a:r>
            <a:endParaRPr lang="ru-RU" sz="2800" cap="none" dirty="0"/>
          </a:p>
          <a:p>
            <a:pPr algn="ctr"/>
            <a:endParaRPr lang="ru-RU" sz="2800" dirty="0"/>
          </a:p>
          <a:p>
            <a:pPr algn="ctr"/>
            <a:r>
              <a:rPr lang="ru-RU" sz="2800" cap="none" dirty="0"/>
              <a:t>Светлана Георгиевна Кирдина-Чэндлер, </a:t>
            </a:r>
          </a:p>
          <a:p>
            <a:pPr algn="ctr"/>
            <a:r>
              <a:rPr lang="ru-RU" sz="2800" cap="none" dirty="0"/>
              <a:t>Институт экономики РАН, г. Москва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19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916B8-5BFA-4EBF-A04B-38113A9F1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доклада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90C93D-E777-4C6D-96EF-013460484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Ортодоксальный и </a:t>
            </a:r>
            <a:r>
              <a:rPr lang="ru-RU" dirty="0" err="1"/>
              <a:t>гетеродоксальный</a:t>
            </a:r>
            <a:r>
              <a:rPr lang="ru-RU" dirty="0"/>
              <a:t> подходы к анализу институтов.</a:t>
            </a:r>
          </a:p>
          <a:p>
            <a:r>
              <a:rPr lang="ru-RU" dirty="0"/>
              <a:t>Институциональные модели «государство-инвестор» и «государство-регулятор» в странах с доминированием Х- или Y- институциональных матриц.</a:t>
            </a:r>
          </a:p>
          <a:p>
            <a:r>
              <a:rPr lang="ru-RU" dirty="0"/>
              <a:t>Различие воспроизводственных пропорций в странах с доминированием Х- или Y-институциональных матриц: почему?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859D36F-71B5-42E9-8F6F-8DC58DDD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150072-A9E4-4A3B-BC98-822954FB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02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97CE7-4DA1-4203-9CB3-9457AE3E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Ортодоксальный и </a:t>
            </a:r>
            <a:r>
              <a:rPr lang="ru-RU" dirty="0" err="1"/>
              <a:t>гетеродоксальный</a:t>
            </a:r>
            <a:r>
              <a:rPr lang="ru-RU" dirty="0"/>
              <a:t> подходы               к анализу институтов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4A573D-427B-46E8-A8E1-7AA91CBBED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31CD3B8-90BD-486F-AE75-C25C4DFC4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C68FE4B-060B-49ED-97C9-EE6B18520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0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73C78-62EC-49EB-A8B2-03CDFB1F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Многообразие подходов к анализу институтов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084ADF-88D8-4566-8B38-E38D7EE68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Ввиду роста разнообразия институциональных исследований и выделения все большего числа различных «институционализмов», обусловленных ростом «институциональной сложности» (Фролов, 2020),  в российском научном сообществе постепенно формируется </a:t>
            </a:r>
            <a:r>
              <a:rPr lang="ru-RU" b="1" dirty="0"/>
              <a:t>консенсус</a:t>
            </a:r>
            <a:r>
              <a:rPr lang="ru-RU" dirty="0"/>
              <a:t> о:</a:t>
            </a:r>
          </a:p>
          <a:p>
            <a:pPr marL="0" indent="0">
              <a:buNone/>
            </a:pPr>
            <a:r>
              <a:rPr lang="ru-RU" dirty="0"/>
              <a:t>      - невозможности </a:t>
            </a:r>
            <a:r>
              <a:rPr lang="ru-RU" b="1" dirty="0"/>
              <a:t>общего</a:t>
            </a:r>
            <a:r>
              <a:rPr lang="ru-RU" dirty="0"/>
              <a:t> институционального подхода (Кирдина-Чэндлер, 2021), </a:t>
            </a:r>
          </a:p>
          <a:p>
            <a:pPr marL="0" indent="0">
              <a:buNone/>
            </a:pPr>
            <a:r>
              <a:rPr lang="ru-RU" dirty="0"/>
              <a:t>      - отсутствии единой </a:t>
            </a:r>
            <a:r>
              <a:rPr lang="ru-RU" b="1" dirty="0"/>
              <a:t>однозначно понимаемой</a:t>
            </a:r>
            <a:r>
              <a:rPr lang="ru-RU" dirty="0"/>
              <a:t> институциональной терминологии (Верников, 2020),</a:t>
            </a:r>
          </a:p>
          <a:p>
            <a:pPr marL="0" indent="0">
              <a:buNone/>
            </a:pPr>
            <a:r>
              <a:rPr lang="ru-RU" dirty="0"/>
              <a:t>      - недостаточной «</a:t>
            </a:r>
            <a:r>
              <a:rPr lang="ru-RU" b="1" dirty="0"/>
              <a:t>чистоте терминологического поля </a:t>
            </a:r>
            <a:r>
              <a:rPr lang="ru-RU" dirty="0"/>
              <a:t>институционального анализа» (</a:t>
            </a:r>
            <a:r>
              <a:rPr lang="ru-RU" dirty="0" err="1"/>
              <a:t>Балацкий</a:t>
            </a:r>
            <a:r>
              <a:rPr lang="ru-RU" dirty="0"/>
              <a:t>, 2020 : 24). </a:t>
            </a:r>
          </a:p>
          <a:p>
            <a:r>
              <a:rPr lang="ru-RU" dirty="0"/>
              <a:t>Все это  ставит под сомнение создание </a:t>
            </a:r>
            <a:r>
              <a:rPr lang="ru-RU" b="1" dirty="0"/>
              <a:t>единой институциональной </a:t>
            </a:r>
            <a:r>
              <a:rPr lang="ru-RU" dirty="0"/>
              <a:t>экономической теории (</a:t>
            </a:r>
            <a:r>
              <a:rPr lang="ru-RU" dirty="0" err="1"/>
              <a:t>Вольчик</a:t>
            </a:r>
            <a:r>
              <a:rPr lang="ru-RU" dirty="0"/>
              <a:t>, 2012 : 5; Тамбовцев, 2021 : 33), по крайней мере, в ближайшей перспективе.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420378-D045-4C46-AFC0-473BE7AC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30A11A-C4CA-4DFA-B728-C80F2806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35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73C78-62EC-49EB-A8B2-03CDFB1F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Ортодоксальный и </a:t>
            </a:r>
            <a:r>
              <a:rPr lang="ru-RU" dirty="0" err="1"/>
              <a:t>гетеродоксальный</a:t>
            </a:r>
            <a:r>
              <a:rPr lang="ru-RU" dirty="0"/>
              <a:t> подходы к анализу институтов - </a:t>
            </a:r>
            <a:r>
              <a:rPr lang="ru-RU" b="1" dirty="0"/>
              <a:t>общее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084ADF-88D8-4566-8B38-E38D7EE68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119" y="1825625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/>
              <a:t>Основные отличия в исследовании институтов можно аккумулировать в ортодоксальном и </a:t>
            </a:r>
            <a:r>
              <a:rPr lang="ru-RU" dirty="0" err="1"/>
              <a:t>гетеродоксальном</a:t>
            </a:r>
            <a:r>
              <a:rPr lang="ru-RU" dirty="0"/>
              <a:t> подходах.</a:t>
            </a:r>
          </a:p>
          <a:p>
            <a:r>
              <a:rPr lang="ru-RU" dirty="0"/>
              <a:t>Оба подхода признают значение институтов для экономического развития (</a:t>
            </a:r>
            <a:r>
              <a:rPr lang="en-US" b="1" dirty="0"/>
              <a:t>institutions matter) </a:t>
            </a:r>
            <a:r>
              <a:rPr lang="ru-RU" dirty="0"/>
              <a:t>и их роль в </a:t>
            </a:r>
            <a:r>
              <a:rPr lang="ru-RU" b="1" dirty="0"/>
              <a:t>снижении  неопределенности</a:t>
            </a:r>
            <a:r>
              <a:rPr lang="ru-RU" dirty="0"/>
              <a:t> экономических взаимодействий. </a:t>
            </a:r>
          </a:p>
          <a:p>
            <a:r>
              <a:rPr lang="ru-RU" dirty="0"/>
              <a:t>Институты рассматриваются как необходимые условия для более </a:t>
            </a:r>
            <a:r>
              <a:rPr lang="ru-RU" b="1" dirty="0"/>
              <a:t>стабильного экономического роста. </a:t>
            </a:r>
          </a:p>
          <a:p>
            <a:r>
              <a:rPr lang="ru-RU" dirty="0"/>
              <a:t>Принимается во внимание </a:t>
            </a:r>
            <a:r>
              <a:rPr lang="ru-RU" b="1" dirty="0"/>
              <a:t>дуальная природа </a:t>
            </a:r>
            <a:r>
              <a:rPr lang="ru-RU" dirty="0"/>
              <a:t>институтов (субъективно-объективное единство). 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420378-D045-4C46-AFC0-473BE7AC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30A11A-C4CA-4DFA-B728-C80F2806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0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73C78-62EC-49EB-A8B2-03CDFB1F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Ортодоксальный и </a:t>
            </a:r>
            <a:r>
              <a:rPr lang="ru-RU" dirty="0" err="1"/>
              <a:t>гетеродоксальный</a:t>
            </a:r>
            <a:r>
              <a:rPr lang="ru-RU" dirty="0"/>
              <a:t> подходы к анализу институтов – </a:t>
            </a:r>
            <a:r>
              <a:rPr lang="ru-RU" b="1" dirty="0"/>
              <a:t>особенное (1)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084ADF-88D8-4566-8B38-E38D7EE68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277" y="1856447"/>
            <a:ext cx="10515601" cy="4351338"/>
          </a:xfrm>
        </p:spPr>
        <p:txBody>
          <a:bodyPr>
            <a:noAutofit/>
          </a:bodyPr>
          <a:lstStyle/>
          <a:p>
            <a:r>
              <a:rPr lang="ru-RU" sz="2500" dirty="0"/>
              <a:t>В ортодоксальной экономической теории изучение институтов опирается на </a:t>
            </a:r>
            <a:r>
              <a:rPr lang="ru-RU" sz="2500" b="1" dirty="0"/>
              <a:t>микро-основания.</a:t>
            </a:r>
          </a:p>
          <a:p>
            <a:r>
              <a:rPr lang="ru-RU" sz="2500" dirty="0"/>
              <a:t> Основная задача - определить, «какие правила, регулирующие взаимодействия людей, одновременно помогут облегчить им процесс достижения их </a:t>
            </a:r>
            <a:r>
              <a:rPr lang="ru-RU" sz="2500" b="1" dirty="0"/>
              <a:t>личных целей </a:t>
            </a:r>
            <a:r>
              <a:rPr lang="ru-RU" sz="2500" dirty="0"/>
              <a:t>и заставят каждого отдавать себе отчет в том, как их действия влияют на других людей» (</a:t>
            </a:r>
            <a:r>
              <a:rPr lang="ru-RU" sz="2500" dirty="0" err="1"/>
              <a:t>Боулз</a:t>
            </a:r>
            <a:r>
              <a:rPr lang="ru-RU" sz="2500" dirty="0"/>
              <a:t>, 2001 : 23), а также исследовать, «при помощи каких.. контрактов, прав собственности или других общественных правил возможно достижение некой желаемой </a:t>
            </a:r>
            <a:r>
              <a:rPr lang="ru-RU" sz="2500" b="1" dirty="0"/>
              <a:t>агрегированной общественной цели</a:t>
            </a:r>
            <a:r>
              <a:rPr lang="ru-RU" sz="2500" dirty="0"/>
              <a:t>, если конкретно эта цель не стоит ни перед одним из участников социального взаимодействия» (</a:t>
            </a:r>
            <a:r>
              <a:rPr lang="ru-RU" sz="2500" dirty="0" err="1"/>
              <a:t>Боулз</a:t>
            </a:r>
            <a:r>
              <a:rPr lang="ru-RU" sz="2500" dirty="0"/>
              <a:t>, 2001 : 24).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420378-D045-4C46-AFC0-473BE7AC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30A11A-C4CA-4DFA-B728-C80F2806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038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73C78-62EC-49EB-A8B2-03CDFB1F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Ортодоксальный и </a:t>
            </a:r>
            <a:r>
              <a:rPr lang="ru-RU" dirty="0" err="1"/>
              <a:t>гетеродоксальный</a:t>
            </a:r>
            <a:r>
              <a:rPr lang="ru-RU" dirty="0"/>
              <a:t> подходы к анализу институтов – </a:t>
            </a:r>
            <a:r>
              <a:rPr lang="ru-RU" b="1" dirty="0"/>
              <a:t>особенное (2)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084ADF-88D8-4566-8B38-E38D7EE68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193" y="1856447"/>
            <a:ext cx="1050960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/>
              <a:t>В гетеродоксальной экономической теории используются </a:t>
            </a:r>
            <a:r>
              <a:rPr lang="ru-RU" sz="2500" b="1" dirty="0"/>
              <a:t>мезо-основания</a:t>
            </a:r>
            <a:r>
              <a:rPr lang="ru-RU" sz="2500" dirty="0"/>
              <a:t>.</a:t>
            </a:r>
          </a:p>
          <a:p>
            <a:pPr marL="0" indent="0">
              <a:buNone/>
            </a:pPr>
            <a:r>
              <a:rPr lang="ru-RU" sz="2500" dirty="0"/>
              <a:t>Основная задача – определить, в какой мере и какой именно институциональный дизайн экономических отношений </a:t>
            </a:r>
            <a:r>
              <a:rPr lang="ru-RU" sz="2500" b="1" dirty="0"/>
              <a:t>позволяет всей экономике </a:t>
            </a:r>
            <a:r>
              <a:rPr lang="ru-RU" sz="2500" dirty="0"/>
              <a:t>развиваться и обеспечивать необходимые для ее расширенного воспроизводства пропорции при тех условиях (пространственных, </a:t>
            </a:r>
            <a:r>
              <a:rPr lang="ru-RU" sz="2500" dirty="0" err="1"/>
              <a:t>временны́х</a:t>
            </a:r>
            <a:r>
              <a:rPr lang="ru-RU" sz="2500" dirty="0"/>
              <a:t>, технологических, глобально-политических и др.), в которых она находится.</a:t>
            </a:r>
          </a:p>
          <a:p>
            <a:pPr marL="0" indent="0">
              <a:buNone/>
            </a:pPr>
            <a:r>
              <a:rPr lang="ru-RU" sz="2500" dirty="0"/>
              <a:t>Институциональная среда, таким образом, рассматривается не столько с точки зрения обеспечения гармонизации интересов участников экономической деятельности (что важно, хотя практически недостижимо), но прежде всего как инструмент, </a:t>
            </a:r>
            <a:r>
              <a:rPr lang="ru-RU" sz="2500" b="1" dirty="0"/>
              <a:t>структура для обеспечения воспроизводства</a:t>
            </a:r>
            <a:r>
              <a:rPr lang="ru-RU" sz="2500" dirty="0"/>
              <a:t> и развития экономической системы.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420378-D045-4C46-AFC0-473BE7AC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30A11A-C4CA-4DFA-B728-C80F2806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1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97548D-133B-48C7-A468-68146145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Институциональные модели «государство-инвестор» и «государство-регулятор»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0AC4F2-78FA-4A2A-B13E-38DB2E4CC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E23F9E1-5089-438C-BE3E-3E1C5BBA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Пущинский симплизум, 12 октября 2021 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A53684-4510-4B59-B021-C0054BA1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8459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949</TotalTime>
  <Words>1778</Words>
  <Application>Microsoft Office PowerPoint</Application>
  <PresentationFormat>Широкоэкранный</PresentationFormat>
  <Paragraphs>129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Тема Office</vt:lpstr>
      <vt:lpstr> ИНСТИТУЦИОНАЛЬНЫЕ МЕХАНИЗМЫ ЭКОНОМИЧЕСКОГО РОСТА: ГЕТЕРОДОКСАЛЬНЫЙ ПОДХОД  </vt:lpstr>
      <vt:lpstr>Мотивация</vt:lpstr>
      <vt:lpstr>План доклада</vt:lpstr>
      <vt:lpstr>Ортодоксальный и гетеродоксальный подходы               к анализу институтов </vt:lpstr>
      <vt:lpstr>Многообразие подходов к анализу институтов</vt:lpstr>
      <vt:lpstr>Ортодоксальный и гетеродоксальный подходы к анализу институтов - общее</vt:lpstr>
      <vt:lpstr>Ортодоксальный и гетеродоксальный подходы к анализу институтов – особенное (1) </vt:lpstr>
      <vt:lpstr>Ортодоксальный и гетеродоксальный подходы к анализу институтов – особенное (2) </vt:lpstr>
      <vt:lpstr>Институциональные модели «государство-инвестор» и «государство-регулятор»</vt:lpstr>
      <vt:lpstr>Финансирование реального сектора и экономический рост</vt:lpstr>
      <vt:lpstr>О роли государства </vt:lpstr>
      <vt:lpstr>Сравнительное исследование институциональных моделей финансирования реального сектора</vt:lpstr>
      <vt:lpstr>Финансовый сектор при гетеродоксальном и ортодоксальном подходе</vt:lpstr>
      <vt:lpstr>Результаты: инвестиции в основной капитал по формам  собственности</vt:lpstr>
      <vt:lpstr>Результаты: финансирование R&amp;D</vt:lpstr>
      <vt:lpstr>Результаты: частный и государственный банкинг </vt:lpstr>
      <vt:lpstr>Институциональные модели для стран с доминированием Х- и Y-матриц </vt:lpstr>
      <vt:lpstr>Взаимодействие и эффективность институциональных моделей</vt:lpstr>
      <vt:lpstr>Развитие институциональных моделей</vt:lpstr>
      <vt:lpstr> Воспроизводственные пропорции в странах с доминированием Х- и Y-институциональных матриц</vt:lpstr>
      <vt:lpstr> Доля валового накопления основного капитала в ВВП    Х-страны: Бразилия, Китай, Япония, Республика Корея, Малайзия, Перу, Филиппины, Россия, Таиланд, Венесуэла;  Y-страны: Бельгия, Канада, Германия, Дания, Испания, Франция, Великобритания, Италия, Нидерланды, США.  </vt:lpstr>
      <vt:lpstr>Выводы и перспективы </vt:lpstr>
      <vt:lpstr>Основная литература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Механизм денежного обращения как объект мезоэкономического анализа  </dc:title>
  <dc:creator>Svetlana Kirdina</dc:creator>
  <cp:lastModifiedBy>Svetlana Kirdina</cp:lastModifiedBy>
  <cp:revision>53</cp:revision>
  <dcterms:created xsi:type="dcterms:W3CDTF">2021-04-24T09:39:20Z</dcterms:created>
  <dcterms:modified xsi:type="dcterms:W3CDTF">2021-10-12T05:48:39Z</dcterms:modified>
</cp:coreProperties>
</file>