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7" r:id="rId2"/>
    <p:sldId id="265" r:id="rId3"/>
    <p:sldId id="887" r:id="rId4"/>
    <p:sldId id="865" r:id="rId5"/>
    <p:sldId id="272" r:id="rId6"/>
    <p:sldId id="813" r:id="rId7"/>
    <p:sldId id="869" r:id="rId8"/>
    <p:sldId id="871" r:id="rId9"/>
    <p:sldId id="867" r:id="rId10"/>
    <p:sldId id="870" r:id="rId11"/>
    <p:sldId id="815" r:id="rId12"/>
    <p:sldId id="821" r:id="rId13"/>
    <p:sldId id="873" r:id="rId14"/>
    <p:sldId id="846" r:id="rId15"/>
    <p:sldId id="874" r:id="rId16"/>
    <p:sldId id="842" r:id="rId17"/>
    <p:sldId id="875" r:id="rId18"/>
    <p:sldId id="876" r:id="rId19"/>
    <p:sldId id="877" r:id="rId20"/>
    <p:sldId id="889" r:id="rId21"/>
    <p:sldId id="849" r:id="rId22"/>
    <p:sldId id="878" r:id="rId23"/>
    <p:sldId id="879" r:id="rId24"/>
    <p:sldId id="880" r:id="rId25"/>
    <p:sldId id="881" r:id="rId26"/>
    <p:sldId id="882" r:id="rId27"/>
    <p:sldId id="890" r:id="rId28"/>
    <p:sldId id="883" r:id="rId29"/>
    <p:sldId id="884" r:id="rId30"/>
    <p:sldId id="848" r:id="rId31"/>
    <p:sldId id="892" r:id="rId32"/>
    <p:sldId id="863" r:id="rId33"/>
    <p:sldId id="864" r:id="rId34"/>
    <p:sldId id="885" r:id="rId35"/>
    <p:sldId id="818" r:id="rId36"/>
    <p:sldId id="810" r:id="rId37"/>
    <p:sldId id="807" r:id="rId38"/>
  </p:sldIdLst>
  <p:sldSz cx="11522075" cy="6480175"/>
  <p:notesSz cx="6858000" cy="9144000"/>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041">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86"/>
    <a:srgbClr val="000091"/>
    <a:srgbClr val="3366CC"/>
    <a:srgbClr val="000096"/>
    <a:srgbClr val="000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4" autoAdjust="0"/>
    <p:restoredTop sz="92598" autoAdjust="0"/>
  </p:normalViewPr>
  <p:slideViewPr>
    <p:cSldViewPr>
      <p:cViewPr varScale="1">
        <p:scale>
          <a:sx n="107" d="100"/>
          <a:sy n="107" d="100"/>
        </p:scale>
        <p:origin x="608" y="168"/>
      </p:cViewPr>
      <p:guideLst>
        <p:guide orient="horz" pos="2041"/>
        <p:guide pos="3629"/>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A53FE211-B3FD-51F1-E56A-59BECBB23ACE}"/>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ru-RU" altLang="ru-RU"/>
          </a:p>
        </p:txBody>
      </p:sp>
      <p:sp>
        <p:nvSpPr>
          <p:cNvPr id="5123" name="Rectangle 3">
            <a:extLst>
              <a:ext uri="{FF2B5EF4-FFF2-40B4-BE49-F238E27FC236}">
                <a16:creationId xmlns:a16="http://schemas.microsoft.com/office/drawing/2014/main" id="{3A0E7942-5DB5-9887-D53A-8DD1ECBC6186}"/>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ru-RU" altLang="ru-RU"/>
          </a:p>
        </p:txBody>
      </p:sp>
      <p:sp>
        <p:nvSpPr>
          <p:cNvPr id="2052" name="Rectangle 4">
            <a:extLst>
              <a:ext uri="{FF2B5EF4-FFF2-40B4-BE49-F238E27FC236}">
                <a16:creationId xmlns:a16="http://schemas.microsoft.com/office/drawing/2014/main" id="{06398722-AF72-270B-B8E1-D9D6469858F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ECF42F2D-B2AC-05D7-38EF-4ACFB52EB7E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ru-RU" altLang="ru-RU" noProof="0"/>
              <a:t>Образец текста</a:t>
            </a:r>
          </a:p>
          <a:p>
            <a:pPr lvl="1"/>
            <a:r>
              <a:rPr lang="ru-RU" altLang="ru-RU" noProof="0"/>
              <a:t>Второй уровень</a:t>
            </a:r>
          </a:p>
          <a:p>
            <a:pPr lvl="2"/>
            <a:r>
              <a:rPr lang="ru-RU" altLang="ru-RU" noProof="0"/>
              <a:t>Третий уровень</a:t>
            </a:r>
          </a:p>
          <a:p>
            <a:pPr lvl="3"/>
            <a:r>
              <a:rPr lang="ru-RU" altLang="ru-RU" noProof="0"/>
              <a:t>Четвертый уровень</a:t>
            </a:r>
          </a:p>
          <a:p>
            <a:pPr lvl="4"/>
            <a:r>
              <a:rPr lang="ru-RU" altLang="ru-RU" noProof="0"/>
              <a:t>Пятый уровень</a:t>
            </a:r>
          </a:p>
        </p:txBody>
      </p:sp>
      <p:sp>
        <p:nvSpPr>
          <p:cNvPr id="5126" name="Rectangle 6">
            <a:extLst>
              <a:ext uri="{FF2B5EF4-FFF2-40B4-BE49-F238E27FC236}">
                <a16:creationId xmlns:a16="http://schemas.microsoft.com/office/drawing/2014/main" id="{81EA0C15-977F-A8B1-CF80-965F9FF5A6B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ru-RU" altLang="ru-RU"/>
          </a:p>
        </p:txBody>
      </p:sp>
      <p:sp>
        <p:nvSpPr>
          <p:cNvPr id="5127" name="Rectangle 7">
            <a:extLst>
              <a:ext uri="{FF2B5EF4-FFF2-40B4-BE49-F238E27FC236}">
                <a16:creationId xmlns:a16="http://schemas.microsoft.com/office/drawing/2014/main" id="{8E82BAE8-2BEF-EAA5-F017-4333F25867D7}"/>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BA03E55-275D-465D-BCEB-F9514A31D388}"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8795C4E9-C665-AC93-F4B8-4A765A030AE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FAC1771-4B94-4277-A77E-5CD23EFE2433}" type="slidenum">
              <a:rPr lang="ru-RU" altLang="ru-RU" smtClean="0"/>
              <a:pPr/>
              <a:t>1</a:t>
            </a:fld>
            <a:endParaRPr lang="ru-RU" altLang="ru-RU"/>
          </a:p>
        </p:txBody>
      </p:sp>
      <p:sp>
        <p:nvSpPr>
          <p:cNvPr id="4099" name="Rectangle 2">
            <a:extLst>
              <a:ext uri="{FF2B5EF4-FFF2-40B4-BE49-F238E27FC236}">
                <a16:creationId xmlns:a16="http://schemas.microsoft.com/office/drawing/2014/main" id="{E2098226-6B69-ACF0-4E20-F0E24E842904}"/>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077E0924-61D6-A6E5-B209-40FA0CA41F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10</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1581434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3EEA8DE-AE83-F877-D339-F425E39885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3603F7-F66F-4D29-8C91-ED70E9F880D3}" type="slidenum">
              <a:rPr lang="ru-RU" altLang="ru-RU" smtClean="0"/>
              <a:pPr/>
              <a:t>11</a:t>
            </a:fld>
            <a:endParaRPr lang="ru-RU" altLang="ru-RU"/>
          </a:p>
        </p:txBody>
      </p:sp>
      <p:sp>
        <p:nvSpPr>
          <p:cNvPr id="12291" name="Rectangle 2">
            <a:extLst>
              <a:ext uri="{FF2B5EF4-FFF2-40B4-BE49-F238E27FC236}">
                <a16:creationId xmlns:a16="http://schemas.microsoft.com/office/drawing/2014/main" id="{85A75DB8-14A8-A7C2-8FEF-94C0116A8541}"/>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FF483846-CA93-DED9-77B8-22D1FB1385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extLst>
      <p:ext uri="{BB962C8B-B14F-4D97-AF65-F5344CB8AC3E}">
        <p14:creationId xmlns:p14="http://schemas.microsoft.com/office/powerpoint/2010/main" val="3502349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12</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3531753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13</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2190046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14</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3224470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15</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298166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3EEA8DE-AE83-F877-D339-F425E39885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3603F7-F66F-4D29-8C91-ED70E9F880D3}" type="slidenum">
              <a:rPr lang="ru-RU" altLang="ru-RU" smtClean="0"/>
              <a:pPr/>
              <a:t>16</a:t>
            </a:fld>
            <a:endParaRPr lang="ru-RU" altLang="ru-RU"/>
          </a:p>
        </p:txBody>
      </p:sp>
      <p:sp>
        <p:nvSpPr>
          <p:cNvPr id="12291" name="Rectangle 2">
            <a:extLst>
              <a:ext uri="{FF2B5EF4-FFF2-40B4-BE49-F238E27FC236}">
                <a16:creationId xmlns:a16="http://schemas.microsoft.com/office/drawing/2014/main" id="{85A75DB8-14A8-A7C2-8FEF-94C0116A8541}"/>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FF483846-CA93-DED9-77B8-22D1FB1385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extLst>
      <p:ext uri="{BB962C8B-B14F-4D97-AF65-F5344CB8AC3E}">
        <p14:creationId xmlns:p14="http://schemas.microsoft.com/office/powerpoint/2010/main" val="859636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17</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1119233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18</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133245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19</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360619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2</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702B6-845A-5466-B498-4A38067FE9AE}"/>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1D9A317D-D2A3-5634-6482-5AE8D06DD4D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20</a:t>
            </a:fld>
            <a:endParaRPr lang="ru-RU" altLang="ru-RU"/>
          </a:p>
        </p:txBody>
      </p:sp>
      <p:sp>
        <p:nvSpPr>
          <p:cNvPr id="6147" name="Rectangle 2">
            <a:extLst>
              <a:ext uri="{FF2B5EF4-FFF2-40B4-BE49-F238E27FC236}">
                <a16:creationId xmlns:a16="http://schemas.microsoft.com/office/drawing/2014/main" id="{106A006E-A264-705E-DBC0-E68372D9BD2B}"/>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A20822CA-B9EB-1C51-E0F2-49E5113D2F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142914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21</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2385180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22</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595039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3EEA8DE-AE83-F877-D339-F425E39885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3603F7-F66F-4D29-8C91-ED70E9F880D3}" type="slidenum">
              <a:rPr lang="ru-RU" altLang="ru-RU" smtClean="0"/>
              <a:pPr/>
              <a:t>23</a:t>
            </a:fld>
            <a:endParaRPr lang="ru-RU" altLang="ru-RU"/>
          </a:p>
        </p:txBody>
      </p:sp>
      <p:sp>
        <p:nvSpPr>
          <p:cNvPr id="12291" name="Rectangle 2">
            <a:extLst>
              <a:ext uri="{FF2B5EF4-FFF2-40B4-BE49-F238E27FC236}">
                <a16:creationId xmlns:a16="http://schemas.microsoft.com/office/drawing/2014/main" id="{85A75DB8-14A8-A7C2-8FEF-94C0116A8541}"/>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FF483846-CA93-DED9-77B8-22D1FB1385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extLst>
      <p:ext uri="{BB962C8B-B14F-4D97-AF65-F5344CB8AC3E}">
        <p14:creationId xmlns:p14="http://schemas.microsoft.com/office/powerpoint/2010/main" val="35023497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24</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3985091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25</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625066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26</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11917421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28</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197726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29</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4118794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85566AC1-6C95-9A78-ABC1-64511877F8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4B6A98-FCFD-4394-9DD8-CAD8A4CD6F01}" type="slidenum">
              <a:rPr lang="ru-RU" altLang="ru-RU" smtClean="0"/>
              <a:pPr/>
              <a:t>30</a:t>
            </a:fld>
            <a:endParaRPr lang="ru-RU" altLang="ru-RU"/>
          </a:p>
        </p:txBody>
      </p:sp>
      <p:sp>
        <p:nvSpPr>
          <p:cNvPr id="43011" name="Rectangle 2">
            <a:extLst>
              <a:ext uri="{FF2B5EF4-FFF2-40B4-BE49-F238E27FC236}">
                <a16:creationId xmlns:a16="http://schemas.microsoft.com/office/drawing/2014/main" id="{DAB3C4E7-9119-C872-2545-FD7FB8C45DC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DD4EEE4B-3751-3E2D-0313-44D30815DD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extLst>
      <p:ext uri="{BB962C8B-B14F-4D97-AF65-F5344CB8AC3E}">
        <p14:creationId xmlns:p14="http://schemas.microsoft.com/office/powerpoint/2010/main" val="45492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84BB5-5BF7-A664-D3E9-CE670FB03860}"/>
            </a:ext>
          </a:extLst>
        </p:cNvPr>
        <p:cNvGrpSpPr/>
        <p:nvPr/>
      </p:nvGrpSpPr>
      <p:grpSpPr>
        <a:xfrm>
          <a:off x="0" y="0"/>
          <a:ext cx="0" cy="0"/>
          <a:chOff x="0" y="0"/>
          <a:chExt cx="0" cy="0"/>
        </a:xfrm>
      </p:grpSpPr>
      <p:sp>
        <p:nvSpPr>
          <p:cNvPr id="6146" name="Rectangle 7">
            <a:extLst>
              <a:ext uri="{FF2B5EF4-FFF2-40B4-BE49-F238E27FC236}">
                <a16:creationId xmlns:a16="http://schemas.microsoft.com/office/drawing/2014/main" id="{559C9B59-F507-FEBA-D027-9010380E48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3</a:t>
            </a:fld>
            <a:endParaRPr lang="ru-RU" altLang="ru-RU"/>
          </a:p>
        </p:txBody>
      </p:sp>
      <p:sp>
        <p:nvSpPr>
          <p:cNvPr id="6147" name="Rectangle 2">
            <a:extLst>
              <a:ext uri="{FF2B5EF4-FFF2-40B4-BE49-F238E27FC236}">
                <a16:creationId xmlns:a16="http://schemas.microsoft.com/office/drawing/2014/main" id="{48230AB6-1D39-651A-28D4-63C32EAF3C41}"/>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429E62F3-0299-9829-0B38-ADFC6A0BDF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extLst>
      <p:ext uri="{BB962C8B-B14F-4D97-AF65-F5344CB8AC3E}">
        <p14:creationId xmlns:p14="http://schemas.microsoft.com/office/powerpoint/2010/main" val="16804199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73463-F900-61FF-4130-E279164562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66BAA833-5094-3BD5-7B98-626E9868868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4B6A98-FCFD-4394-9DD8-CAD8A4CD6F01}" type="slidenum">
              <a:rPr lang="ru-RU" altLang="ru-RU" smtClean="0"/>
              <a:pPr/>
              <a:t>31</a:t>
            </a:fld>
            <a:endParaRPr lang="ru-RU" altLang="ru-RU"/>
          </a:p>
        </p:txBody>
      </p:sp>
      <p:sp>
        <p:nvSpPr>
          <p:cNvPr id="43011" name="Rectangle 2">
            <a:extLst>
              <a:ext uri="{FF2B5EF4-FFF2-40B4-BE49-F238E27FC236}">
                <a16:creationId xmlns:a16="http://schemas.microsoft.com/office/drawing/2014/main" id="{AFA28484-5679-58DA-8A17-803349638FE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38A91C3-C4FF-5935-D4D1-CD4AFBD9BBD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extLst>
      <p:ext uri="{BB962C8B-B14F-4D97-AF65-F5344CB8AC3E}">
        <p14:creationId xmlns:p14="http://schemas.microsoft.com/office/powerpoint/2010/main" val="47109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7C13F8D-1C84-CCD3-9068-579B2B198F5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879F82-1350-417A-BE4D-F773430C6D8C}" type="slidenum">
              <a:rPr lang="ru-RU" altLang="ru-RU" smtClean="0"/>
              <a:pPr/>
              <a:t>32</a:t>
            </a:fld>
            <a:endParaRPr lang="ru-RU" altLang="ru-RU"/>
          </a:p>
        </p:txBody>
      </p:sp>
      <p:sp>
        <p:nvSpPr>
          <p:cNvPr id="28675" name="Rectangle 2">
            <a:extLst>
              <a:ext uri="{FF2B5EF4-FFF2-40B4-BE49-F238E27FC236}">
                <a16:creationId xmlns:a16="http://schemas.microsoft.com/office/drawing/2014/main" id="{F807198B-ECE4-99DF-B45E-EECF2BDE41EA}"/>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496C75EF-4B8B-DB6E-841E-83F24B91E9E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B2D85D4-2C4F-CAFA-7876-991AE89AB0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38B9BC-EB4A-402A-9127-7E55D76FBA60}" type="slidenum">
              <a:rPr lang="ru-RU" altLang="ru-RU" smtClean="0"/>
              <a:pPr/>
              <a:t>33</a:t>
            </a:fld>
            <a:endParaRPr lang="ru-RU" altLang="ru-RU"/>
          </a:p>
        </p:txBody>
      </p:sp>
      <p:sp>
        <p:nvSpPr>
          <p:cNvPr id="47107" name="Rectangle 2">
            <a:extLst>
              <a:ext uri="{FF2B5EF4-FFF2-40B4-BE49-F238E27FC236}">
                <a16:creationId xmlns:a16="http://schemas.microsoft.com/office/drawing/2014/main" id="{C8248166-9A40-BAC5-28E0-0167062E874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8927B5CB-406F-BDF8-93B8-66512F7441F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extLst>
      <p:ext uri="{BB962C8B-B14F-4D97-AF65-F5344CB8AC3E}">
        <p14:creationId xmlns:p14="http://schemas.microsoft.com/office/powerpoint/2010/main" val="31560000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3EEA8DE-AE83-F877-D339-F425E39885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3603F7-F66F-4D29-8C91-ED70E9F880D3}" type="slidenum">
              <a:rPr lang="ru-RU" altLang="ru-RU" smtClean="0"/>
              <a:pPr/>
              <a:t>34</a:t>
            </a:fld>
            <a:endParaRPr lang="ru-RU" altLang="ru-RU"/>
          </a:p>
        </p:txBody>
      </p:sp>
      <p:sp>
        <p:nvSpPr>
          <p:cNvPr id="12291" name="Rectangle 2">
            <a:extLst>
              <a:ext uri="{FF2B5EF4-FFF2-40B4-BE49-F238E27FC236}">
                <a16:creationId xmlns:a16="http://schemas.microsoft.com/office/drawing/2014/main" id="{85A75DB8-14A8-A7C2-8FEF-94C0116A8541}"/>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FF483846-CA93-DED9-77B8-22D1FB1385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extLst>
      <p:ext uri="{BB962C8B-B14F-4D97-AF65-F5344CB8AC3E}">
        <p14:creationId xmlns:p14="http://schemas.microsoft.com/office/powerpoint/2010/main" val="3155889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35</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1540382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36</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2259273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26093339-9237-F604-4671-87501BC644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C19527-52F0-45BF-B98E-DCB9D26934BC}" type="slidenum">
              <a:rPr lang="ru-RU" altLang="ru-RU" smtClean="0"/>
              <a:pPr/>
              <a:t>37</a:t>
            </a:fld>
            <a:endParaRPr lang="ru-RU" altLang="ru-RU"/>
          </a:p>
        </p:txBody>
      </p:sp>
      <p:sp>
        <p:nvSpPr>
          <p:cNvPr id="73731" name="Rectangle 2">
            <a:extLst>
              <a:ext uri="{FF2B5EF4-FFF2-40B4-BE49-F238E27FC236}">
                <a16:creationId xmlns:a16="http://schemas.microsoft.com/office/drawing/2014/main" id="{5862FF5A-4C1B-2A2F-7983-F45F51E50AF5}"/>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448D6DB9-2673-182B-4B8C-AB62BF19A0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4</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374572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3EEA8DE-AE83-F877-D339-F425E39885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3603F7-F66F-4D29-8C91-ED70E9F880D3}" type="slidenum">
              <a:rPr lang="ru-RU" altLang="ru-RU" smtClean="0"/>
              <a:pPr/>
              <a:t>5</a:t>
            </a:fld>
            <a:endParaRPr lang="ru-RU" altLang="ru-RU"/>
          </a:p>
        </p:txBody>
      </p:sp>
      <p:sp>
        <p:nvSpPr>
          <p:cNvPr id="12291" name="Rectangle 2">
            <a:extLst>
              <a:ext uri="{FF2B5EF4-FFF2-40B4-BE49-F238E27FC236}">
                <a16:creationId xmlns:a16="http://schemas.microsoft.com/office/drawing/2014/main" id="{85A75DB8-14A8-A7C2-8FEF-94C0116A8541}"/>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FF483846-CA93-DED9-77B8-22D1FB13854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6</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3708615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7</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373697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8</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419794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2F0AD5B-0FAA-83F1-3F1B-09A89ACD048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41DD272-C378-46F2-8D80-9A37C1A49C54}" type="slidenum">
              <a:rPr lang="ru-RU" altLang="ru-RU" smtClean="0"/>
              <a:pPr/>
              <a:t>9</a:t>
            </a:fld>
            <a:endParaRPr lang="ru-RU" altLang="ru-RU"/>
          </a:p>
        </p:txBody>
      </p:sp>
      <p:sp>
        <p:nvSpPr>
          <p:cNvPr id="6147" name="Rectangle 2">
            <a:extLst>
              <a:ext uri="{FF2B5EF4-FFF2-40B4-BE49-F238E27FC236}">
                <a16:creationId xmlns:a16="http://schemas.microsoft.com/office/drawing/2014/main" id="{A77F6EE4-059A-E62D-A88D-B6AF364F9967}"/>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AC4E9D4-B637-2E36-EDFB-C05480E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ru-RU" altLang="ru-RU" dirty="0"/>
          </a:p>
        </p:txBody>
      </p:sp>
    </p:spTree>
    <p:extLst>
      <p:ext uri="{BB962C8B-B14F-4D97-AF65-F5344CB8AC3E}">
        <p14:creationId xmlns:p14="http://schemas.microsoft.com/office/powerpoint/2010/main" val="2336030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39863" y="1060450"/>
            <a:ext cx="8642350" cy="2255838"/>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439863" y="3403600"/>
            <a:ext cx="8642350" cy="1565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Rectangle 4">
            <a:extLst>
              <a:ext uri="{FF2B5EF4-FFF2-40B4-BE49-F238E27FC236}">
                <a16:creationId xmlns:a16="http://schemas.microsoft.com/office/drawing/2014/main" id="{05AB5E5E-FFA9-B0AF-34C7-3C943E721C66}"/>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9BFBC4F2-3FC6-7A3F-06E4-E2BF05FCB401}"/>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1716341F-8106-988B-D91B-4A0ADDEC0692}"/>
              </a:ext>
            </a:extLst>
          </p:cNvPr>
          <p:cNvSpPr>
            <a:spLocks noGrp="1" noChangeArrowheads="1"/>
          </p:cNvSpPr>
          <p:nvPr>
            <p:ph type="sldNum" sz="quarter" idx="12"/>
          </p:nvPr>
        </p:nvSpPr>
        <p:spPr>
          <a:ln/>
        </p:spPr>
        <p:txBody>
          <a:bodyPr/>
          <a:lstStyle>
            <a:lvl1pPr>
              <a:defRPr/>
            </a:lvl1pPr>
          </a:lstStyle>
          <a:p>
            <a:pPr>
              <a:defRPr/>
            </a:pPr>
            <a:fld id="{550FCDC3-19C2-498A-996C-7E0BAFA84728}" type="slidenum">
              <a:rPr lang="ru-RU" altLang="ru-RU"/>
              <a:pPr>
                <a:defRPr/>
              </a:pPr>
              <a:t>‹#›</a:t>
            </a:fld>
            <a:endParaRPr lang="ru-RU" altLang="ru-RU"/>
          </a:p>
        </p:txBody>
      </p:sp>
    </p:spTree>
    <p:extLst>
      <p:ext uri="{BB962C8B-B14F-4D97-AF65-F5344CB8AC3E}">
        <p14:creationId xmlns:p14="http://schemas.microsoft.com/office/powerpoint/2010/main" val="1329646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7316BF37-A69E-D976-46BE-8D4143A88C7C}"/>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7BC5559D-FD74-0564-8AA4-3C110C55989D}"/>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B949981F-21B1-1C61-D48F-60DC4ED79959}"/>
              </a:ext>
            </a:extLst>
          </p:cNvPr>
          <p:cNvSpPr>
            <a:spLocks noGrp="1" noChangeArrowheads="1"/>
          </p:cNvSpPr>
          <p:nvPr>
            <p:ph type="sldNum" sz="quarter" idx="12"/>
          </p:nvPr>
        </p:nvSpPr>
        <p:spPr>
          <a:ln/>
        </p:spPr>
        <p:txBody>
          <a:bodyPr/>
          <a:lstStyle>
            <a:lvl1pPr>
              <a:defRPr/>
            </a:lvl1pPr>
          </a:lstStyle>
          <a:p>
            <a:pPr>
              <a:defRPr/>
            </a:pPr>
            <a:fld id="{21CB4047-F54C-4432-B62F-28E3AEC6D05B}" type="slidenum">
              <a:rPr lang="ru-RU" altLang="ru-RU"/>
              <a:pPr>
                <a:defRPr/>
              </a:pPr>
              <a:t>‹#›</a:t>
            </a:fld>
            <a:endParaRPr lang="ru-RU" altLang="ru-RU"/>
          </a:p>
        </p:txBody>
      </p:sp>
    </p:spTree>
    <p:extLst>
      <p:ext uri="{BB962C8B-B14F-4D97-AF65-F5344CB8AC3E}">
        <p14:creationId xmlns:p14="http://schemas.microsoft.com/office/powerpoint/2010/main" val="121108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353425" y="258763"/>
            <a:ext cx="2592388" cy="5529262"/>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76263" y="258763"/>
            <a:ext cx="7624762" cy="5529262"/>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F621E632-9EC4-7B26-1563-E092811F790B}"/>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73CBA7CD-9CAD-6CE3-FFFE-23FD87F47315}"/>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2F99EEBD-18A0-65AC-C682-39E5254B4AA3}"/>
              </a:ext>
            </a:extLst>
          </p:cNvPr>
          <p:cNvSpPr>
            <a:spLocks noGrp="1" noChangeArrowheads="1"/>
          </p:cNvSpPr>
          <p:nvPr>
            <p:ph type="sldNum" sz="quarter" idx="12"/>
          </p:nvPr>
        </p:nvSpPr>
        <p:spPr>
          <a:ln/>
        </p:spPr>
        <p:txBody>
          <a:bodyPr/>
          <a:lstStyle>
            <a:lvl1pPr>
              <a:defRPr/>
            </a:lvl1pPr>
          </a:lstStyle>
          <a:p>
            <a:pPr>
              <a:defRPr/>
            </a:pPr>
            <a:fld id="{23ABC63C-AD86-441D-8095-D809C60DA6A7}" type="slidenum">
              <a:rPr lang="ru-RU" altLang="ru-RU"/>
              <a:pPr>
                <a:defRPr/>
              </a:pPr>
              <a:t>‹#›</a:t>
            </a:fld>
            <a:endParaRPr lang="ru-RU" altLang="ru-RU"/>
          </a:p>
        </p:txBody>
      </p:sp>
    </p:spTree>
    <p:extLst>
      <p:ext uri="{BB962C8B-B14F-4D97-AF65-F5344CB8AC3E}">
        <p14:creationId xmlns:p14="http://schemas.microsoft.com/office/powerpoint/2010/main" val="383886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4">
            <a:extLst>
              <a:ext uri="{FF2B5EF4-FFF2-40B4-BE49-F238E27FC236}">
                <a16:creationId xmlns:a16="http://schemas.microsoft.com/office/drawing/2014/main" id="{F6F6A40E-6C1F-CC22-2427-966B62BB879A}"/>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833580E9-1281-F312-D3B8-A63737F26BCB}"/>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C0D442C4-08C1-D07E-F3C2-8D47E3010EF5}"/>
              </a:ext>
            </a:extLst>
          </p:cNvPr>
          <p:cNvSpPr>
            <a:spLocks noGrp="1" noChangeArrowheads="1"/>
          </p:cNvSpPr>
          <p:nvPr>
            <p:ph type="sldNum" sz="quarter" idx="12"/>
          </p:nvPr>
        </p:nvSpPr>
        <p:spPr>
          <a:ln/>
        </p:spPr>
        <p:txBody>
          <a:bodyPr/>
          <a:lstStyle>
            <a:lvl1pPr>
              <a:defRPr/>
            </a:lvl1pPr>
          </a:lstStyle>
          <a:p>
            <a:pPr>
              <a:defRPr/>
            </a:pPr>
            <a:fld id="{85E5F125-E201-44D1-945B-E9D1BD5357F9}" type="slidenum">
              <a:rPr lang="ru-RU" altLang="ru-RU"/>
              <a:pPr>
                <a:defRPr/>
              </a:pPr>
              <a:t>‹#›</a:t>
            </a:fld>
            <a:endParaRPr lang="ru-RU" altLang="ru-RU"/>
          </a:p>
        </p:txBody>
      </p:sp>
    </p:spTree>
    <p:extLst>
      <p:ext uri="{BB962C8B-B14F-4D97-AF65-F5344CB8AC3E}">
        <p14:creationId xmlns:p14="http://schemas.microsoft.com/office/powerpoint/2010/main" val="229937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813" y="1616075"/>
            <a:ext cx="9937750" cy="2695575"/>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785813" y="4337050"/>
            <a:ext cx="9937750" cy="1417638"/>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
        <p:nvSpPr>
          <p:cNvPr id="4" name="Rectangle 4">
            <a:extLst>
              <a:ext uri="{FF2B5EF4-FFF2-40B4-BE49-F238E27FC236}">
                <a16:creationId xmlns:a16="http://schemas.microsoft.com/office/drawing/2014/main" id="{24300D23-AD17-D0C5-CDE9-A2AFB18F3BB6}"/>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a:extLst>
              <a:ext uri="{FF2B5EF4-FFF2-40B4-BE49-F238E27FC236}">
                <a16:creationId xmlns:a16="http://schemas.microsoft.com/office/drawing/2014/main" id="{E36FE25D-192A-75D4-3874-DC3B8B3F3330}"/>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a:extLst>
              <a:ext uri="{FF2B5EF4-FFF2-40B4-BE49-F238E27FC236}">
                <a16:creationId xmlns:a16="http://schemas.microsoft.com/office/drawing/2014/main" id="{584D2451-FE04-CAF8-702F-2BB7FD9028D9}"/>
              </a:ext>
            </a:extLst>
          </p:cNvPr>
          <p:cNvSpPr>
            <a:spLocks noGrp="1" noChangeArrowheads="1"/>
          </p:cNvSpPr>
          <p:nvPr>
            <p:ph type="sldNum" sz="quarter" idx="12"/>
          </p:nvPr>
        </p:nvSpPr>
        <p:spPr>
          <a:ln/>
        </p:spPr>
        <p:txBody>
          <a:bodyPr/>
          <a:lstStyle>
            <a:lvl1pPr>
              <a:defRPr/>
            </a:lvl1pPr>
          </a:lstStyle>
          <a:p>
            <a:pPr>
              <a:defRPr/>
            </a:pPr>
            <a:fld id="{BD397BB9-DEC7-4C03-B359-5C00D1A998AF}" type="slidenum">
              <a:rPr lang="ru-RU" altLang="ru-RU"/>
              <a:pPr>
                <a:defRPr/>
              </a:pPr>
              <a:t>‹#›</a:t>
            </a:fld>
            <a:endParaRPr lang="ru-RU" altLang="ru-RU"/>
          </a:p>
        </p:txBody>
      </p:sp>
    </p:spTree>
    <p:extLst>
      <p:ext uri="{BB962C8B-B14F-4D97-AF65-F5344CB8AC3E}">
        <p14:creationId xmlns:p14="http://schemas.microsoft.com/office/powerpoint/2010/main" val="3861736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76263" y="1511300"/>
            <a:ext cx="5108575" cy="4276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837238" y="1511300"/>
            <a:ext cx="5108575" cy="42767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4">
            <a:extLst>
              <a:ext uri="{FF2B5EF4-FFF2-40B4-BE49-F238E27FC236}">
                <a16:creationId xmlns:a16="http://schemas.microsoft.com/office/drawing/2014/main" id="{E2DCD084-5A92-D91D-0E94-839D8CD2412E}"/>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843D107B-B1FB-BD98-A22C-D38C28199A81}"/>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51F93554-4EFF-FE1E-9BAA-88EAAF581885}"/>
              </a:ext>
            </a:extLst>
          </p:cNvPr>
          <p:cNvSpPr>
            <a:spLocks noGrp="1" noChangeArrowheads="1"/>
          </p:cNvSpPr>
          <p:nvPr>
            <p:ph type="sldNum" sz="quarter" idx="12"/>
          </p:nvPr>
        </p:nvSpPr>
        <p:spPr>
          <a:ln/>
        </p:spPr>
        <p:txBody>
          <a:bodyPr/>
          <a:lstStyle>
            <a:lvl1pPr>
              <a:defRPr/>
            </a:lvl1pPr>
          </a:lstStyle>
          <a:p>
            <a:pPr>
              <a:defRPr/>
            </a:pPr>
            <a:fld id="{DD24A285-6F92-4BAB-9428-0FB1C9FAC286}" type="slidenum">
              <a:rPr lang="ru-RU" altLang="ru-RU"/>
              <a:pPr>
                <a:defRPr/>
              </a:pPr>
              <a:t>‹#›</a:t>
            </a:fld>
            <a:endParaRPr lang="ru-RU" altLang="ru-RU"/>
          </a:p>
        </p:txBody>
      </p:sp>
    </p:spTree>
    <p:extLst>
      <p:ext uri="{BB962C8B-B14F-4D97-AF65-F5344CB8AC3E}">
        <p14:creationId xmlns:p14="http://schemas.microsoft.com/office/powerpoint/2010/main" val="334557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344488"/>
            <a:ext cx="9937750" cy="1252537"/>
          </a:xfrm>
        </p:spPr>
        <p:txBody>
          <a:bodyPr/>
          <a:lstStyle/>
          <a:p>
            <a:r>
              <a:rPr lang="ru-RU"/>
              <a:t>Образец заголовка</a:t>
            </a:r>
          </a:p>
        </p:txBody>
      </p:sp>
      <p:sp>
        <p:nvSpPr>
          <p:cNvPr id="3" name="Текст 2"/>
          <p:cNvSpPr>
            <a:spLocks noGrp="1"/>
          </p:cNvSpPr>
          <p:nvPr>
            <p:ph type="body" idx="1"/>
          </p:nvPr>
        </p:nvSpPr>
        <p:spPr>
          <a:xfrm>
            <a:off x="793750" y="1589088"/>
            <a:ext cx="48736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793750" y="2366963"/>
            <a:ext cx="48736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832475" y="1589088"/>
            <a:ext cx="4899025" cy="777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5832475" y="2366963"/>
            <a:ext cx="4899025" cy="34813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4">
            <a:extLst>
              <a:ext uri="{FF2B5EF4-FFF2-40B4-BE49-F238E27FC236}">
                <a16:creationId xmlns:a16="http://schemas.microsoft.com/office/drawing/2014/main" id="{49A5D569-155D-9A13-0999-B317C99790E8}"/>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a:extLst>
              <a:ext uri="{FF2B5EF4-FFF2-40B4-BE49-F238E27FC236}">
                <a16:creationId xmlns:a16="http://schemas.microsoft.com/office/drawing/2014/main" id="{044DF12B-47A5-E419-BEED-A89D761FE8D0}"/>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a:extLst>
              <a:ext uri="{FF2B5EF4-FFF2-40B4-BE49-F238E27FC236}">
                <a16:creationId xmlns:a16="http://schemas.microsoft.com/office/drawing/2014/main" id="{B8EFC968-0C36-85B8-E5AE-AB737082AEEA}"/>
              </a:ext>
            </a:extLst>
          </p:cNvPr>
          <p:cNvSpPr>
            <a:spLocks noGrp="1" noChangeArrowheads="1"/>
          </p:cNvSpPr>
          <p:nvPr>
            <p:ph type="sldNum" sz="quarter" idx="12"/>
          </p:nvPr>
        </p:nvSpPr>
        <p:spPr>
          <a:ln/>
        </p:spPr>
        <p:txBody>
          <a:bodyPr/>
          <a:lstStyle>
            <a:lvl1pPr>
              <a:defRPr/>
            </a:lvl1pPr>
          </a:lstStyle>
          <a:p>
            <a:pPr>
              <a:defRPr/>
            </a:pPr>
            <a:fld id="{ADAC69F2-8A1E-4D21-B52A-DB1261464DF7}" type="slidenum">
              <a:rPr lang="ru-RU" altLang="ru-RU"/>
              <a:pPr>
                <a:defRPr/>
              </a:pPr>
              <a:t>‹#›</a:t>
            </a:fld>
            <a:endParaRPr lang="ru-RU" altLang="ru-RU"/>
          </a:p>
        </p:txBody>
      </p:sp>
    </p:spTree>
    <p:extLst>
      <p:ext uri="{BB962C8B-B14F-4D97-AF65-F5344CB8AC3E}">
        <p14:creationId xmlns:p14="http://schemas.microsoft.com/office/powerpoint/2010/main" val="142215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Rectangle 4">
            <a:extLst>
              <a:ext uri="{FF2B5EF4-FFF2-40B4-BE49-F238E27FC236}">
                <a16:creationId xmlns:a16="http://schemas.microsoft.com/office/drawing/2014/main" id="{67B4F62B-A335-0C41-A0B0-5E540E6DF329}"/>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a:extLst>
              <a:ext uri="{FF2B5EF4-FFF2-40B4-BE49-F238E27FC236}">
                <a16:creationId xmlns:a16="http://schemas.microsoft.com/office/drawing/2014/main" id="{F76FAA93-4059-BB83-25A7-598F4E471AA2}"/>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a:extLst>
              <a:ext uri="{FF2B5EF4-FFF2-40B4-BE49-F238E27FC236}">
                <a16:creationId xmlns:a16="http://schemas.microsoft.com/office/drawing/2014/main" id="{271F4AD7-A537-114C-F3A8-F0593221FBC5}"/>
              </a:ext>
            </a:extLst>
          </p:cNvPr>
          <p:cNvSpPr>
            <a:spLocks noGrp="1" noChangeArrowheads="1"/>
          </p:cNvSpPr>
          <p:nvPr>
            <p:ph type="sldNum" sz="quarter" idx="12"/>
          </p:nvPr>
        </p:nvSpPr>
        <p:spPr>
          <a:ln/>
        </p:spPr>
        <p:txBody>
          <a:bodyPr/>
          <a:lstStyle>
            <a:lvl1pPr>
              <a:defRPr/>
            </a:lvl1pPr>
          </a:lstStyle>
          <a:p>
            <a:pPr>
              <a:defRPr/>
            </a:pPr>
            <a:fld id="{8AE0783A-BF55-4554-B790-6E82AD525FD0}" type="slidenum">
              <a:rPr lang="ru-RU" altLang="ru-RU"/>
              <a:pPr>
                <a:defRPr/>
              </a:pPr>
              <a:t>‹#›</a:t>
            </a:fld>
            <a:endParaRPr lang="ru-RU" altLang="ru-RU"/>
          </a:p>
        </p:txBody>
      </p:sp>
    </p:spTree>
    <p:extLst>
      <p:ext uri="{BB962C8B-B14F-4D97-AF65-F5344CB8AC3E}">
        <p14:creationId xmlns:p14="http://schemas.microsoft.com/office/powerpoint/2010/main" val="374964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B1E986-6221-D015-2037-05BAE24990F7}"/>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a:extLst>
              <a:ext uri="{FF2B5EF4-FFF2-40B4-BE49-F238E27FC236}">
                <a16:creationId xmlns:a16="http://schemas.microsoft.com/office/drawing/2014/main" id="{49ACCC99-4B67-9C2D-9ACB-332CFFF38D9F}"/>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a:extLst>
              <a:ext uri="{FF2B5EF4-FFF2-40B4-BE49-F238E27FC236}">
                <a16:creationId xmlns:a16="http://schemas.microsoft.com/office/drawing/2014/main" id="{FE5692F7-4793-E8F2-B274-D03E263A9F4F}"/>
              </a:ext>
            </a:extLst>
          </p:cNvPr>
          <p:cNvSpPr>
            <a:spLocks noGrp="1" noChangeArrowheads="1"/>
          </p:cNvSpPr>
          <p:nvPr>
            <p:ph type="sldNum" sz="quarter" idx="12"/>
          </p:nvPr>
        </p:nvSpPr>
        <p:spPr>
          <a:ln/>
        </p:spPr>
        <p:txBody>
          <a:bodyPr/>
          <a:lstStyle>
            <a:lvl1pPr>
              <a:defRPr/>
            </a:lvl1pPr>
          </a:lstStyle>
          <a:p>
            <a:pPr>
              <a:defRPr/>
            </a:pPr>
            <a:fld id="{00ABEB03-5392-44C2-B301-577A3F3893C7}" type="slidenum">
              <a:rPr lang="ru-RU" altLang="ru-RU"/>
              <a:pPr>
                <a:defRPr/>
              </a:pPr>
              <a:t>‹#›</a:t>
            </a:fld>
            <a:endParaRPr lang="ru-RU" altLang="ru-RU"/>
          </a:p>
        </p:txBody>
      </p:sp>
    </p:spTree>
    <p:extLst>
      <p:ext uri="{BB962C8B-B14F-4D97-AF65-F5344CB8AC3E}">
        <p14:creationId xmlns:p14="http://schemas.microsoft.com/office/powerpoint/2010/main" val="136296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4899025" y="933450"/>
            <a:ext cx="5832475" cy="46053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21272706-12FE-CF7B-F24D-DB8ADE93A0DE}"/>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79E8E2C7-F3EB-B84B-197C-FDD8700A1F8C}"/>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E483DB3E-C8FE-B1D0-A9FF-D835F6F47435}"/>
              </a:ext>
            </a:extLst>
          </p:cNvPr>
          <p:cNvSpPr>
            <a:spLocks noGrp="1" noChangeArrowheads="1"/>
          </p:cNvSpPr>
          <p:nvPr>
            <p:ph type="sldNum" sz="quarter" idx="12"/>
          </p:nvPr>
        </p:nvSpPr>
        <p:spPr>
          <a:ln/>
        </p:spPr>
        <p:txBody>
          <a:bodyPr/>
          <a:lstStyle>
            <a:lvl1pPr>
              <a:defRPr/>
            </a:lvl1pPr>
          </a:lstStyle>
          <a:p>
            <a:pPr>
              <a:defRPr/>
            </a:pPr>
            <a:fld id="{40F0044C-77B9-4BE9-A8C8-82025A635D58}" type="slidenum">
              <a:rPr lang="ru-RU" altLang="ru-RU"/>
              <a:pPr>
                <a:defRPr/>
              </a:pPr>
              <a:t>‹#›</a:t>
            </a:fld>
            <a:endParaRPr lang="ru-RU" altLang="ru-RU"/>
          </a:p>
        </p:txBody>
      </p:sp>
    </p:spTree>
    <p:extLst>
      <p:ext uri="{BB962C8B-B14F-4D97-AF65-F5344CB8AC3E}">
        <p14:creationId xmlns:p14="http://schemas.microsoft.com/office/powerpoint/2010/main" val="309745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3750" y="431800"/>
            <a:ext cx="3716338" cy="1512888"/>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4899025" y="933450"/>
            <a:ext cx="5832475" cy="4605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793750" y="1944688"/>
            <a:ext cx="3716338" cy="3600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Rectangle 4">
            <a:extLst>
              <a:ext uri="{FF2B5EF4-FFF2-40B4-BE49-F238E27FC236}">
                <a16:creationId xmlns:a16="http://schemas.microsoft.com/office/drawing/2014/main" id="{7E3239F5-0D1A-ABF0-4379-E5D30033C232}"/>
              </a:ext>
            </a:extLst>
          </p:cNvPr>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a:extLst>
              <a:ext uri="{FF2B5EF4-FFF2-40B4-BE49-F238E27FC236}">
                <a16:creationId xmlns:a16="http://schemas.microsoft.com/office/drawing/2014/main" id="{F467E3C6-C1BB-F341-B4A7-9AA29D1FBF44}"/>
              </a:ext>
            </a:extLst>
          </p:cNvPr>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a:extLst>
              <a:ext uri="{FF2B5EF4-FFF2-40B4-BE49-F238E27FC236}">
                <a16:creationId xmlns:a16="http://schemas.microsoft.com/office/drawing/2014/main" id="{A6CC889B-E3CB-F700-EF79-ACB34741A06F}"/>
              </a:ext>
            </a:extLst>
          </p:cNvPr>
          <p:cNvSpPr>
            <a:spLocks noGrp="1" noChangeArrowheads="1"/>
          </p:cNvSpPr>
          <p:nvPr>
            <p:ph type="sldNum" sz="quarter" idx="12"/>
          </p:nvPr>
        </p:nvSpPr>
        <p:spPr>
          <a:ln/>
        </p:spPr>
        <p:txBody>
          <a:bodyPr/>
          <a:lstStyle>
            <a:lvl1pPr>
              <a:defRPr/>
            </a:lvl1pPr>
          </a:lstStyle>
          <a:p>
            <a:pPr>
              <a:defRPr/>
            </a:pPr>
            <a:fld id="{110E06BE-6B89-44F3-B7B5-5726B2C51030}" type="slidenum">
              <a:rPr lang="ru-RU" altLang="ru-RU"/>
              <a:pPr>
                <a:defRPr/>
              </a:pPr>
              <a:t>‹#›</a:t>
            </a:fld>
            <a:endParaRPr lang="ru-RU" altLang="ru-RU"/>
          </a:p>
        </p:txBody>
      </p:sp>
    </p:spTree>
    <p:extLst>
      <p:ext uri="{BB962C8B-B14F-4D97-AF65-F5344CB8AC3E}">
        <p14:creationId xmlns:p14="http://schemas.microsoft.com/office/powerpoint/2010/main" val="2237493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DC56CD-D34D-A389-E78B-8F31ACCFE858}"/>
              </a:ext>
            </a:extLst>
          </p:cNvPr>
          <p:cNvSpPr>
            <a:spLocks noGrp="1" noChangeArrowheads="1"/>
          </p:cNvSpPr>
          <p:nvPr>
            <p:ph type="title"/>
          </p:nvPr>
        </p:nvSpPr>
        <p:spPr bwMode="auto">
          <a:xfrm>
            <a:off x="576263" y="258763"/>
            <a:ext cx="10369550"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p>
        </p:txBody>
      </p:sp>
      <p:sp>
        <p:nvSpPr>
          <p:cNvPr id="1027" name="Rectangle 3">
            <a:extLst>
              <a:ext uri="{FF2B5EF4-FFF2-40B4-BE49-F238E27FC236}">
                <a16:creationId xmlns:a16="http://schemas.microsoft.com/office/drawing/2014/main" id="{082CB6F3-6833-CD16-36C3-5D3ED0E29E26}"/>
              </a:ext>
            </a:extLst>
          </p:cNvPr>
          <p:cNvSpPr>
            <a:spLocks noGrp="1" noChangeArrowheads="1"/>
          </p:cNvSpPr>
          <p:nvPr>
            <p:ph type="body" idx="1"/>
          </p:nvPr>
        </p:nvSpPr>
        <p:spPr bwMode="auto">
          <a:xfrm>
            <a:off x="576263" y="1511300"/>
            <a:ext cx="10369550"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1028" name="Rectangle 4">
            <a:extLst>
              <a:ext uri="{FF2B5EF4-FFF2-40B4-BE49-F238E27FC236}">
                <a16:creationId xmlns:a16="http://schemas.microsoft.com/office/drawing/2014/main" id="{044B0C89-54DA-4ED5-F49C-0B48C0655AF8}"/>
              </a:ext>
            </a:extLst>
          </p:cNvPr>
          <p:cNvSpPr>
            <a:spLocks noGrp="1" noChangeArrowheads="1"/>
          </p:cNvSpPr>
          <p:nvPr>
            <p:ph type="dt" sz="half" idx="2"/>
          </p:nvPr>
        </p:nvSpPr>
        <p:spPr bwMode="auto">
          <a:xfrm>
            <a:off x="576263" y="5900738"/>
            <a:ext cx="2687637" cy="4508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ru-RU" altLang="ru-RU"/>
          </a:p>
        </p:txBody>
      </p:sp>
      <p:sp>
        <p:nvSpPr>
          <p:cNvPr id="1029" name="Rectangle 5">
            <a:extLst>
              <a:ext uri="{FF2B5EF4-FFF2-40B4-BE49-F238E27FC236}">
                <a16:creationId xmlns:a16="http://schemas.microsoft.com/office/drawing/2014/main" id="{1C3D9A17-3487-F6EC-7CED-A23F3E8E2469}"/>
              </a:ext>
            </a:extLst>
          </p:cNvPr>
          <p:cNvSpPr>
            <a:spLocks noGrp="1" noChangeArrowheads="1"/>
          </p:cNvSpPr>
          <p:nvPr>
            <p:ph type="ftr" sz="quarter" idx="3"/>
          </p:nvPr>
        </p:nvSpPr>
        <p:spPr bwMode="auto">
          <a:xfrm>
            <a:off x="3937000" y="5900738"/>
            <a:ext cx="3648075" cy="450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ru-RU" altLang="ru-RU"/>
          </a:p>
        </p:txBody>
      </p:sp>
      <p:sp>
        <p:nvSpPr>
          <p:cNvPr id="1030" name="Rectangle 6">
            <a:extLst>
              <a:ext uri="{FF2B5EF4-FFF2-40B4-BE49-F238E27FC236}">
                <a16:creationId xmlns:a16="http://schemas.microsoft.com/office/drawing/2014/main" id="{F9FCD842-FF76-C5C9-5E30-90D8A13FAF4E}"/>
              </a:ext>
            </a:extLst>
          </p:cNvPr>
          <p:cNvSpPr>
            <a:spLocks noGrp="1" noChangeArrowheads="1"/>
          </p:cNvSpPr>
          <p:nvPr>
            <p:ph type="sldNum" sz="quarter" idx="4"/>
          </p:nvPr>
        </p:nvSpPr>
        <p:spPr bwMode="auto">
          <a:xfrm>
            <a:off x="8258175" y="5900738"/>
            <a:ext cx="2687638" cy="4508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A5AF882-C29D-4724-8B94-CA6432EC3841}"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www.newstatesman.com/encounter/2022/03/francis-fukuyama-on-the-end-of-the-end-of-history"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mailto:kirdina@inecon.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a:extLst>
              <a:ext uri="{FF2B5EF4-FFF2-40B4-BE49-F238E27FC236}">
                <a16:creationId xmlns:a16="http://schemas.microsoft.com/office/drawing/2014/main" id="{1421D500-BE04-C35D-FC6D-A30CE881A3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522075"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3">
            <a:extLst>
              <a:ext uri="{FF2B5EF4-FFF2-40B4-BE49-F238E27FC236}">
                <a16:creationId xmlns:a16="http://schemas.microsoft.com/office/drawing/2014/main" id="{23E94D86-B07B-079D-70DB-A93278A6D80B}"/>
              </a:ext>
            </a:extLst>
          </p:cNvPr>
          <p:cNvSpPr txBox="1">
            <a:spLocks noChangeArrowheads="1"/>
          </p:cNvSpPr>
          <p:nvPr/>
        </p:nvSpPr>
        <p:spPr bwMode="auto">
          <a:xfrm>
            <a:off x="432593" y="1623655"/>
            <a:ext cx="10656887"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en-US" altLang="ru-RU" sz="4400" b="1" dirty="0">
                <a:solidFill>
                  <a:srgbClr val="002060"/>
                </a:solidFill>
                <a:latin typeface="Myriad Pro" panose="020B0503030403020204" pitchFamily="34" charset="0"/>
              </a:rPr>
              <a:t>The Great Reset Project, </a:t>
            </a:r>
            <a:r>
              <a:rPr lang="en-US" altLang="ru-RU" sz="4400" b="1" dirty="0" err="1">
                <a:solidFill>
                  <a:srgbClr val="002060"/>
                </a:solidFill>
                <a:latin typeface="Myriad Pro" panose="020B0503030403020204" pitchFamily="34" charset="0"/>
              </a:rPr>
              <a:t>Polycrisis</a:t>
            </a:r>
            <a:r>
              <a:rPr lang="en-US" altLang="ru-RU" sz="4400" b="1" dirty="0">
                <a:solidFill>
                  <a:srgbClr val="002060"/>
                </a:solidFill>
                <a:latin typeface="Myriad Pro" panose="020B0503030403020204" pitchFamily="34" charset="0"/>
              </a:rPr>
              <a:t> and Reconfiguration of the Global World</a:t>
            </a:r>
          </a:p>
          <a:p>
            <a:pPr algn="ctr">
              <a:spcBef>
                <a:spcPct val="0"/>
              </a:spcBef>
              <a:buNone/>
            </a:pPr>
            <a:endParaRPr lang="en-US" altLang="ru-RU" sz="2200" b="1" dirty="0">
              <a:solidFill>
                <a:srgbClr val="002060"/>
              </a:solidFill>
              <a:latin typeface="Myriad Pro" panose="020B0503030403020204" pitchFamily="34" charset="0"/>
            </a:endParaRPr>
          </a:p>
          <a:p>
            <a:pPr algn="ctr">
              <a:spcBef>
                <a:spcPct val="0"/>
              </a:spcBef>
              <a:buFontTx/>
              <a:buNone/>
            </a:pPr>
            <a:r>
              <a:rPr lang="en-US" altLang="ru-RU" sz="2200" b="1" dirty="0">
                <a:solidFill>
                  <a:srgbClr val="002060"/>
                </a:solidFill>
                <a:latin typeface="Myriad Pro" panose="020B0503030403020204" pitchFamily="34" charset="0"/>
              </a:rPr>
              <a:t> 37</a:t>
            </a:r>
            <a:r>
              <a:rPr lang="en-US" altLang="ru-RU" sz="2200" b="1" baseline="30000" dirty="0">
                <a:solidFill>
                  <a:srgbClr val="002060"/>
                </a:solidFill>
                <a:latin typeface="Myriad Pro" panose="020B0503030403020204" pitchFamily="34" charset="0"/>
              </a:rPr>
              <a:t>th</a:t>
            </a:r>
            <a:r>
              <a:rPr lang="en-US" altLang="ru-RU" sz="2200" b="1" dirty="0">
                <a:solidFill>
                  <a:srgbClr val="002060"/>
                </a:solidFill>
                <a:latin typeface="Myriad Pro" panose="020B0503030403020204" pitchFamily="34" charset="0"/>
              </a:rPr>
              <a:t> EAEPE Annual Conference , </a:t>
            </a:r>
          </a:p>
          <a:p>
            <a:pPr algn="ctr">
              <a:spcBef>
                <a:spcPct val="0"/>
              </a:spcBef>
              <a:buFontTx/>
              <a:buNone/>
            </a:pPr>
            <a:r>
              <a:rPr lang="en-US" altLang="ru-RU" sz="2200" b="1" dirty="0">
                <a:solidFill>
                  <a:srgbClr val="002060"/>
                </a:solidFill>
                <a:latin typeface="Myriad Pro" panose="020B0503030403020204" pitchFamily="34" charset="0"/>
              </a:rPr>
              <a:t> September 24-26, 2025 , Athens, Greece </a:t>
            </a:r>
          </a:p>
          <a:p>
            <a:pPr algn="ctr">
              <a:spcBef>
                <a:spcPct val="0"/>
              </a:spcBef>
              <a:buFontTx/>
              <a:buNone/>
            </a:pPr>
            <a:r>
              <a:rPr lang="en-US" altLang="ru-RU" sz="2200" b="1" dirty="0">
                <a:solidFill>
                  <a:srgbClr val="002060"/>
                </a:solidFill>
                <a:latin typeface="Myriad Pro" panose="020B0503030403020204" pitchFamily="34" charset="0"/>
              </a:rPr>
              <a:t>“The Janus face of AI. Opportunities and threats”</a:t>
            </a:r>
            <a:endParaRPr lang="en-US" altLang="ru-RU" sz="2800" b="1" dirty="0">
              <a:solidFill>
                <a:srgbClr val="002060"/>
              </a:solidFill>
              <a:latin typeface="Myriad Pro" panose="020B0503030403020204" pitchFamily="34" charset="0"/>
            </a:endParaRPr>
          </a:p>
          <a:p>
            <a:pPr algn="ctr">
              <a:spcBef>
                <a:spcPct val="0"/>
              </a:spcBef>
              <a:buFontTx/>
              <a:buNone/>
            </a:pPr>
            <a:endParaRPr lang="en-US" altLang="ru-RU" sz="2800" b="1" dirty="0">
              <a:solidFill>
                <a:srgbClr val="002060"/>
              </a:solidFill>
              <a:latin typeface="Myriad Pro" panose="020B0503030403020204" pitchFamily="34" charset="0"/>
            </a:endParaRPr>
          </a:p>
          <a:p>
            <a:pPr algn="ctr">
              <a:spcBef>
                <a:spcPct val="0"/>
              </a:spcBef>
              <a:buFontTx/>
              <a:buNone/>
            </a:pPr>
            <a:r>
              <a:rPr lang="en-US" altLang="ru-RU" sz="2800" b="1" dirty="0">
                <a:solidFill>
                  <a:srgbClr val="002060"/>
                </a:solidFill>
                <a:latin typeface="Myriad Pro" panose="020B0503030403020204" pitchFamily="34" charset="0"/>
              </a:rPr>
              <a:t>Svetlana Kirdina-Chandler,  </a:t>
            </a:r>
          </a:p>
          <a:p>
            <a:pPr algn="ctr">
              <a:spcBef>
                <a:spcPct val="0"/>
              </a:spcBef>
              <a:buFontTx/>
              <a:buNone/>
            </a:pPr>
            <a:r>
              <a:rPr lang="en-US" altLang="ru-RU" sz="2800" i="1" dirty="0">
                <a:solidFill>
                  <a:srgbClr val="002060"/>
                </a:solidFill>
                <a:latin typeface="Myriad Pro Light" panose="020B0403030403020204" pitchFamily="34" charset="0"/>
              </a:rPr>
              <a:t>Leading Researcher, </a:t>
            </a:r>
          </a:p>
          <a:p>
            <a:pPr algn="ctr">
              <a:spcBef>
                <a:spcPct val="0"/>
              </a:spcBef>
              <a:buFontTx/>
              <a:buNone/>
            </a:pPr>
            <a:r>
              <a:rPr lang="en-US" altLang="ru-RU" sz="2800" i="1" dirty="0">
                <a:solidFill>
                  <a:srgbClr val="002060"/>
                </a:solidFill>
                <a:latin typeface="Myriad Pro Light" panose="020B0403030403020204" pitchFamily="34" charset="0"/>
              </a:rPr>
              <a:t>IE  RAS, Moscow, Russia</a:t>
            </a:r>
          </a:p>
          <a:p>
            <a:pPr algn="ctr">
              <a:spcBef>
                <a:spcPct val="0"/>
              </a:spcBef>
              <a:buFontTx/>
              <a:buNone/>
            </a:pPr>
            <a:endParaRPr lang="en-US" altLang="ru-RU" sz="2800" dirty="0">
              <a:latin typeface="Myriad Pro" panose="020B0503030403020204" pitchFamily="34" charset="0"/>
            </a:endParaRPr>
          </a:p>
          <a:p>
            <a:pPr algn="ctr">
              <a:spcBef>
                <a:spcPct val="0"/>
              </a:spcBef>
              <a:buFontTx/>
              <a:buNone/>
            </a:pPr>
            <a:endParaRPr lang="en-US" altLang="ru-RU" sz="2200" b="1" dirty="0">
              <a:latin typeface="Myriad Pro" panose="020B0503030403020204" pitchFamily="34" charset="0"/>
            </a:endParaRPr>
          </a:p>
        </p:txBody>
      </p:sp>
      <p:sp>
        <p:nvSpPr>
          <p:cNvPr id="3077" name="Номер слайда 6">
            <a:extLst>
              <a:ext uri="{FF2B5EF4-FFF2-40B4-BE49-F238E27FC236}">
                <a16:creationId xmlns:a16="http://schemas.microsoft.com/office/drawing/2014/main" id="{9299D902-0198-8D8F-2544-4A431AF7EE8F}"/>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1400"/>
          </a:p>
        </p:txBody>
      </p:sp>
      <p:sp>
        <p:nvSpPr>
          <p:cNvPr id="2" name="Rectangle 1">
            <a:extLst>
              <a:ext uri="{FF2B5EF4-FFF2-40B4-BE49-F238E27FC236}">
                <a16:creationId xmlns:a16="http://schemas.microsoft.com/office/drawing/2014/main" id="{65AB2EFE-750D-B7D2-8B52-8D9CCB17725A}"/>
              </a:ext>
            </a:extLst>
          </p:cNvPr>
          <p:cNvSpPr>
            <a:spLocks noChangeArrowheads="1"/>
          </p:cNvSpPr>
          <p:nvPr/>
        </p:nvSpPr>
        <p:spPr bwMode="auto">
          <a:xfrm>
            <a:off x="-64393" y="5115908"/>
            <a:ext cx="65"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ru-RU" altLang="ru-RU" sz="1000" b="0" i="0" u="none" strike="noStrike" cap="none" normalizeH="0" baseline="0" dirty="0">
                <a:ln>
                  <a:noFill/>
                </a:ln>
                <a:solidFill>
                  <a:schemeClr val="tx1"/>
                </a:solidFill>
                <a:effectLst/>
              </a:rPr>
            </a:b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1" y="128587"/>
            <a:ext cx="11522075"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1008509" y="282208"/>
            <a:ext cx="10296525" cy="1152525"/>
          </a:xfrm>
        </p:spPr>
        <p:txBody>
          <a:bodyPr/>
          <a:lstStyle/>
          <a:p>
            <a:pPr eaLnBrk="1" hangingPunct="1"/>
            <a:r>
              <a:rPr lang="en-US" altLang="ru-RU" sz="3600" b="1" dirty="0">
                <a:solidFill>
                  <a:srgbClr val="004C86"/>
                </a:solidFill>
                <a:latin typeface="Myriad Pro" panose="020B0503030403020204" pitchFamily="34" charset="0"/>
              </a:rPr>
              <a:t>“Big Projects” of the WEF</a:t>
            </a:r>
            <a:endParaRPr lang="ru-RU" altLang="ru-RU" sz="3600"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504353" y="1205217"/>
            <a:ext cx="10800681"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700" dirty="0">
                <a:solidFill>
                  <a:srgbClr val="004C86"/>
                </a:solidFill>
                <a:latin typeface="Myriad Pro" panose="020B0503030403020204" pitchFamily="34" charset="0"/>
              </a:rPr>
              <a:t>Any project is a plan to create a new type of reality, i.e. something that did not exist before, but can now exist on its own. </a:t>
            </a:r>
            <a:r>
              <a:rPr lang="en-US" altLang="ru-RU" sz="2700" b="1" dirty="0">
                <a:solidFill>
                  <a:srgbClr val="004C86"/>
                </a:solidFill>
                <a:latin typeface="Myriad Pro" panose="020B0503030403020204" pitchFamily="34" charset="0"/>
              </a:rPr>
              <a:t>Each project has a goal and actors interested in it.</a:t>
            </a:r>
          </a:p>
          <a:p>
            <a:pPr>
              <a:spcBef>
                <a:spcPct val="0"/>
              </a:spcBef>
            </a:pPr>
            <a:r>
              <a:rPr lang="en-US" altLang="ru-RU" sz="2700" dirty="0">
                <a:solidFill>
                  <a:srgbClr val="004C86"/>
                </a:solidFill>
                <a:latin typeface="Myriad Pro" panose="020B0503030403020204" pitchFamily="34" charset="0"/>
              </a:rPr>
              <a:t>"Big Projects" of the WEF is the creation of new fields of activity, which gradually become independent, and in the long term, </a:t>
            </a:r>
            <a:r>
              <a:rPr lang="en-US" altLang="ru-RU" sz="2700" b="1" dirty="0">
                <a:solidFill>
                  <a:srgbClr val="004C86"/>
                </a:solidFill>
                <a:latin typeface="Myriad Pro" panose="020B0503030403020204" pitchFamily="34" charset="0"/>
              </a:rPr>
              <a:t>commercialized, i.e. attract new resources</a:t>
            </a:r>
            <a:r>
              <a:rPr lang="en-US" altLang="ru-RU" sz="2700" dirty="0">
                <a:solidFill>
                  <a:srgbClr val="004C86"/>
                </a:solidFill>
                <a:latin typeface="Myriad Pro" panose="020B0503030403020204" pitchFamily="34" charset="0"/>
              </a:rPr>
              <a:t>.</a:t>
            </a:r>
            <a:r>
              <a:rPr lang="ru-RU" altLang="ru-RU" sz="2700" dirty="0">
                <a:solidFill>
                  <a:srgbClr val="004C86"/>
                </a:solidFill>
                <a:latin typeface="Myriad Pro" panose="020B0503030403020204" pitchFamily="34" charset="0"/>
              </a:rPr>
              <a:t> </a:t>
            </a:r>
            <a:r>
              <a:rPr lang="en-US" altLang="ru-RU" sz="2700" dirty="0">
                <a:solidFill>
                  <a:srgbClr val="004C86"/>
                </a:solidFill>
                <a:latin typeface="Myriad Pro" panose="020B0503030403020204" pitchFamily="34" charset="0"/>
              </a:rPr>
              <a:t>This is the main goal. </a:t>
            </a:r>
          </a:p>
          <a:p>
            <a:pPr>
              <a:spcBef>
                <a:spcPct val="0"/>
              </a:spcBef>
            </a:pPr>
            <a:r>
              <a:rPr lang="en-US" altLang="ru-RU" sz="2700" dirty="0">
                <a:solidFill>
                  <a:srgbClr val="004C86"/>
                </a:solidFill>
                <a:latin typeface="Myriad Pro" panose="020B0503030403020204" pitchFamily="34" charset="0"/>
              </a:rPr>
              <a:t>The key feature of such projects is that in reality two different “projects” take place – one for developing countries and the other for developed countries. </a:t>
            </a: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10</a:t>
            </a:fld>
            <a:endParaRPr lang="ru-RU" altLang="ru-RU" sz="1400" dirty="0"/>
          </a:p>
        </p:txBody>
      </p:sp>
      <p:pic>
        <p:nvPicPr>
          <p:cNvPr id="3" name="Рисунок 2">
            <a:extLst>
              <a:ext uri="{FF2B5EF4-FFF2-40B4-BE49-F238E27FC236}">
                <a16:creationId xmlns:a16="http://schemas.microsoft.com/office/drawing/2014/main" id="{424DE00B-6D74-0F39-06D0-BF2F867659AE}"/>
              </a:ext>
            </a:extLst>
          </p:cNvPr>
          <p:cNvPicPr>
            <a:picLocks noChangeAspect="1"/>
          </p:cNvPicPr>
          <p:nvPr/>
        </p:nvPicPr>
        <p:blipFill>
          <a:blip r:embed="rId4"/>
          <a:stretch>
            <a:fillRect/>
          </a:stretch>
        </p:blipFill>
        <p:spPr>
          <a:xfrm>
            <a:off x="7230152" y="4741452"/>
            <a:ext cx="2707917" cy="1610136"/>
          </a:xfrm>
          <a:prstGeom prst="rect">
            <a:avLst/>
          </a:prstGeom>
        </p:spPr>
      </p:pic>
    </p:spTree>
    <p:extLst>
      <p:ext uri="{BB962C8B-B14F-4D97-AF65-F5344CB8AC3E}">
        <p14:creationId xmlns:p14="http://schemas.microsoft.com/office/powerpoint/2010/main" val="167425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a:extLst>
              <a:ext uri="{FF2B5EF4-FFF2-40B4-BE49-F238E27FC236}">
                <a16:creationId xmlns:a16="http://schemas.microsoft.com/office/drawing/2014/main" id="{7789CE28-16DF-9046-0E07-7A8F4F2D0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1" y="827088"/>
            <a:ext cx="115220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a:extLst>
              <a:ext uri="{FF2B5EF4-FFF2-40B4-BE49-F238E27FC236}">
                <a16:creationId xmlns:a16="http://schemas.microsoft.com/office/drawing/2014/main" id="{5ED41C19-A7AB-A877-68E9-F7CBE6201058}"/>
              </a:ext>
            </a:extLst>
          </p:cNvPr>
          <p:cNvPicPr>
            <a:picLocks noChangeAspect="1"/>
          </p:cNvPicPr>
          <p:nvPr/>
        </p:nvPicPr>
        <p:blipFill>
          <a:blip r:embed="rId4"/>
          <a:stretch>
            <a:fillRect/>
          </a:stretch>
        </p:blipFill>
        <p:spPr>
          <a:xfrm>
            <a:off x="5826478" y="145256"/>
            <a:ext cx="5463978" cy="2731989"/>
          </a:xfrm>
          <a:prstGeom prst="rect">
            <a:avLst/>
          </a:prstGeom>
        </p:spPr>
      </p:pic>
      <p:sp>
        <p:nvSpPr>
          <p:cNvPr id="11267" name="Rectangle 7">
            <a:extLst>
              <a:ext uri="{FF2B5EF4-FFF2-40B4-BE49-F238E27FC236}">
                <a16:creationId xmlns:a16="http://schemas.microsoft.com/office/drawing/2014/main" id="{53646AD1-4F13-A273-B4A6-D4B301A80269}"/>
              </a:ext>
            </a:extLst>
          </p:cNvPr>
          <p:cNvSpPr>
            <a:spLocks noGrp="1" noChangeArrowheads="1"/>
          </p:cNvSpPr>
          <p:nvPr>
            <p:ph type="title"/>
          </p:nvPr>
        </p:nvSpPr>
        <p:spPr>
          <a:xfrm>
            <a:off x="504825" y="215900"/>
            <a:ext cx="10296525" cy="1152525"/>
          </a:xfrm>
        </p:spPr>
        <p:txBody>
          <a:bodyPr/>
          <a:lstStyle/>
          <a:p>
            <a:pPr eaLnBrk="1" hangingPunct="1"/>
            <a:endParaRPr lang="ru-RU" altLang="ru-RU" sz="3600" b="1" dirty="0">
              <a:solidFill>
                <a:srgbClr val="004C86"/>
              </a:solidFill>
              <a:latin typeface="Myriad Pro" panose="020B0503030403020204" pitchFamily="34" charset="0"/>
            </a:endParaRPr>
          </a:p>
        </p:txBody>
      </p:sp>
      <p:sp>
        <p:nvSpPr>
          <p:cNvPr id="11268" name="Rectangle 8">
            <a:extLst>
              <a:ext uri="{FF2B5EF4-FFF2-40B4-BE49-F238E27FC236}">
                <a16:creationId xmlns:a16="http://schemas.microsoft.com/office/drawing/2014/main" id="{7BD7256C-2E7A-DF52-FCDA-59905B2C59FE}"/>
              </a:ext>
            </a:extLst>
          </p:cNvPr>
          <p:cNvSpPr>
            <a:spLocks noChangeArrowheads="1"/>
          </p:cNvSpPr>
          <p:nvPr/>
        </p:nvSpPr>
        <p:spPr bwMode="auto">
          <a:xfrm>
            <a:off x="936625" y="6297613"/>
            <a:ext cx="11161713"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11269" name="TextBox 7">
            <a:extLst>
              <a:ext uri="{FF2B5EF4-FFF2-40B4-BE49-F238E27FC236}">
                <a16:creationId xmlns:a16="http://schemas.microsoft.com/office/drawing/2014/main" id="{3F033FB5-FAD4-9535-852D-A050531E0065}"/>
              </a:ext>
            </a:extLst>
          </p:cNvPr>
          <p:cNvSpPr txBox="1">
            <a:spLocks noChangeArrowheads="1"/>
          </p:cNvSpPr>
          <p:nvPr/>
        </p:nvSpPr>
        <p:spPr bwMode="auto">
          <a:xfrm>
            <a:off x="787784" y="4391918"/>
            <a:ext cx="99465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ru-RU" sz="3600" b="1" dirty="0">
                <a:solidFill>
                  <a:srgbClr val="004C86"/>
                </a:solidFill>
                <a:latin typeface="Myriad Pro" panose="020B0503030403020204" pitchFamily="34" charset="0"/>
              </a:rPr>
              <a:t>The “Great Reset” project: problem of implementation in the changing world.</a:t>
            </a:r>
          </a:p>
        </p:txBody>
      </p:sp>
      <p:sp>
        <p:nvSpPr>
          <p:cNvPr id="11271" name="Номер слайда 4">
            <a:extLst>
              <a:ext uri="{FF2B5EF4-FFF2-40B4-BE49-F238E27FC236}">
                <a16:creationId xmlns:a16="http://schemas.microsoft.com/office/drawing/2014/main" id="{24B15305-705A-078A-EC9A-C41C5275A43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3C426D-4592-422D-AF7E-54E532B49F57}" type="slidenum">
              <a:rPr lang="ru-RU" altLang="ru-RU" sz="1400" smtClean="0"/>
              <a:pPr>
                <a:spcBef>
                  <a:spcPct val="0"/>
                </a:spcBef>
                <a:buFontTx/>
                <a:buNone/>
              </a:pPr>
              <a:t>11</a:t>
            </a:fld>
            <a:endParaRPr lang="ru-RU" altLang="ru-RU" sz="1400"/>
          </a:p>
        </p:txBody>
      </p:sp>
    </p:spTree>
    <p:extLst>
      <p:ext uri="{BB962C8B-B14F-4D97-AF65-F5344CB8AC3E}">
        <p14:creationId xmlns:p14="http://schemas.microsoft.com/office/powerpoint/2010/main" val="3275637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7"/>
            <a:ext cx="115220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The world is changing</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712788" y="1581150"/>
            <a:ext cx="100885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b="1" dirty="0">
                <a:solidFill>
                  <a:srgbClr val="004C86"/>
                </a:solidFill>
                <a:latin typeface="Myriad Pro" panose="020B0503030403020204" pitchFamily="34" charset="0"/>
              </a:rPr>
              <a:t>The main problem </a:t>
            </a:r>
            <a:r>
              <a:rPr lang="en-US" altLang="ru-RU" sz="2800" dirty="0">
                <a:solidFill>
                  <a:srgbClr val="004C86"/>
                </a:solidFill>
                <a:latin typeface="Myriad Pro" panose="020B0503030403020204" pitchFamily="34" charset="0"/>
              </a:rPr>
              <a:t>with the implementation of the next big WEF project, namely the “Great Reset”, is that the unipolar world, which made it possible to implement such projects with a primary benefit for developed countries, is being destroyed.</a:t>
            </a:r>
            <a:endParaRPr lang="ru-RU" altLang="ru-RU" sz="2800" dirty="0">
              <a:solidFill>
                <a:srgbClr val="004C86"/>
              </a:solidFill>
              <a:latin typeface="Myriad Pro" panose="020B0503030403020204" pitchFamily="34" charset="0"/>
            </a:endParaRPr>
          </a:p>
          <a:p>
            <a:pPr>
              <a:spcBef>
                <a:spcPct val="0"/>
              </a:spcBef>
            </a:pPr>
            <a:r>
              <a:rPr lang="en-US" altLang="ru-RU" sz="2800" dirty="0">
                <a:solidFill>
                  <a:srgbClr val="004C86"/>
                </a:solidFill>
                <a:latin typeface="Myriad Pro" panose="020B0503030403020204" pitchFamily="34" charset="0"/>
              </a:rPr>
              <a:t>There </a:t>
            </a:r>
            <a:r>
              <a:rPr lang="en-US" altLang="ru-RU" sz="2800" b="1" dirty="0">
                <a:solidFill>
                  <a:srgbClr val="004C86"/>
                </a:solidFill>
                <a:latin typeface="Myriad Pro" panose="020B0503030403020204" pitchFamily="34" charset="0"/>
              </a:rPr>
              <a:t>is a downward trend of globalization </a:t>
            </a:r>
            <a:r>
              <a:rPr lang="en-US" altLang="ru-RU" sz="2800" dirty="0">
                <a:solidFill>
                  <a:srgbClr val="004C86"/>
                </a:solidFill>
                <a:latin typeface="Myriad Pro" panose="020B0503030403020204" pitchFamily="34" charset="0"/>
              </a:rPr>
              <a:t>with the dominance of one player (the US), and the world is facing a choice of a new development model.</a:t>
            </a:r>
          </a:p>
          <a:p>
            <a:pPr>
              <a:spcBef>
                <a:spcPct val="0"/>
              </a:spcBef>
            </a:pPr>
            <a:r>
              <a:rPr lang="en-US" altLang="ru-RU" sz="2800" dirty="0">
                <a:solidFill>
                  <a:srgbClr val="004C86"/>
                </a:solidFill>
                <a:latin typeface="Myriad Pro" panose="020B0503030403020204" pitchFamily="34" charset="0"/>
              </a:rPr>
              <a:t>Models of a non-polar world or sovereign countries, a new unipolar world, multipolarity, and bipolarity are discussed.</a:t>
            </a:r>
            <a:endParaRPr lang="ru-RU" altLang="ru-RU" sz="2800" b="1" dirty="0">
              <a:solidFill>
                <a:srgbClr val="004C86"/>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12</a:t>
            </a:fld>
            <a:endParaRPr lang="ru-RU" altLang="ru-RU" sz="1400"/>
          </a:p>
        </p:txBody>
      </p:sp>
    </p:spTree>
    <p:extLst>
      <p:ext uri="{BB962C8B-B14F-4D97-AF65-F5344CB8AC3E}">
        <p14:creationId xmlns:p14="http://schemas.microsoft.com/office/powerpoint/2010/main" val="1817110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6"/>
            <a:ext cx="11522075" cy="622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A non-polar world: signs of sovereignty</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608806" y="1223863"/>
            <a:ext cx="1008856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r>
              <a:rPr lang="en-US" altLang="ru-RU" sz="2700" dirty="0">
                <a:solidFill>
                  <a:srgbClr val="004C86"/>
                </a:solidFill>
                <a:latin typeface="Myriad Pro" panose="020B0503030403020204" pitchFamily="34" charset="0"/>
              </a:rPr>
              <a:t>1) The growth in the number of fences and walls between states. For the period </a:t>
            </a:r>
            <a:r>
              <a:rPr lang="en-US" altLang="ru-RU" sz="2700" b="1" dirty="0">
                <a:solidFill>
                  <a:srgbClr val="004C86"/>
                </a:solidFill>
                <a:latin typeface="Myriad Pro" panose="020B0503030403020204" pitchFamily="34" charset="0"/>
              </a:rPr>
              <a:t>1945–1989</a:t>
            </a:r>
            <a:r>
              <a:rPr lang="en-US" altLang="ru-RU" sz="2700" dirty="0">
                <a:solidFill>
                  <a:srgbClr val="004C86"/>
                </a:solidFill>
                <a:latin typeface="Myriad Pro" panose="020B0503030403020204" pitchFamily="34" charset="0"/>
              </a:rPr>
              <a:t> countries erected </a:t>
            </a:r>
            <a:r>
              <a:rPr lang="en-US" altLang="ru-RU" sz="2700" b="1" dirty="0">
                <a:solidFill>
                  <a:srgbClr val="004C86"/>
                </a:solidFill>
                <a:latin typeface="Myriad Pro" panose="020B0503030403020204" pitchFamily="34" charset="0"/>
              </a:rPr>
              <a:t>19</a:t>
            </a:r>
            <a:r>
              <a:rPr lang="en-US" altLang="ru-RU" sz="2700" dirty="0">
                <a:solidFill>
                  <a:srgbClr val="004C86"/>
                </a:solidFill>
                <a:latin typeface="Myriad Pro" panose="020B0503030403020204" pitchFamily="34" charset="0"/>
              </a:rPr>
              <a:t> walls between themselves. In </a:t>
            </a:r>
            <a:r>
              <a:rPr lang="en-US" altLang="ru-RU" sz="2700" b="1" dirty="0">
                <a:solidFill>
                  <a:srgbClr val="004C86"/>
                </a:solidFill>
                <a:latin typeface="Myriad Pro" panose="020B0503030403020204" pitchFamily="34" charset="0"/>
              </a:rPr>
              <a:t>1991</a:t>
            </a:r>
            <a:r>
              <a:rPr lang="en-US" altLang="ru-RU" sz="2700" dirty="0">
                <a:solidFill>
                  <a:srgbClr val="004C86"/>
                </a:solidFill>
                <a:latin typeface="Myriad Pro" panose="020B0503030403020204" pitchFamily="34" charset="0"/>
              </a:rPr>
              <a:t>, this number was reduced to </a:t>
            </a:r>
            <a:r>
              <a:rPr lang="en-US" altLang="ru-RU" sz="2700" b="1" dirty="0">
                <a:solidFill>
                  <a:srgbClr val="004C86"/>
                </a:solidFill>
                <a:latin typeface="Myriad Pro" panose="020B0503030403020204" pitchFamily="34" charset="0"/>
              </a:rPr>
              <a:t>12 </a:t>
            </a:r>
            <a:r>
              <a:rPr lang="en-US" altLang="ru-RU" sz="2700" dirty="0">
                <a:solidFill>
                  <a:srgbClr val="004C86"/>
                </a:solidFill>
                <a:latin typeface="Myriad Pro" panose="020B0503030403020204" pitchFamily="34" charset="0"/>
              </a:rPr>
              <a:t>(the era of the "fall of the Berlin Wall"). However, by </a:t>
            </a:r>
            <a:r>
              <a:rPr lang="en-US" altLang="ru-RU" sz="2700" b="1" dirty="0">
                <a:solidFill>
                  <a:srgbClr val="004C86"/>
                </a:solidFill>
                <a:latin typeface="Myriad Pro" panose="020B0503030403020204" pitchFamily="34" charset="0"/>
              </a:rPr>
              <a:t>2014</a:t>
            </a:r>
            <a:r>
              <a:rPr lang="en-US" altLang="ru-RU" sz="2700" dirty="0">
                <a:solidFill>
                  <a:srgbClr val="004C86"/>
                </a:solidFill>
                <a:latin typeface="Myriad Pro" panose="020B0503030403020204" pitchFamily="34" charset="0"/>
              </a:rPr>
              <a:t>, there were already </a:t>
            </a:r>
            <a:r>
              <a:rPr lang="en-US" altLang="ru-RU" sz="2700" b="1" dirty="0">
                <a:solidFill>
                  <a:srgbClr val="004C86"/>
                </a:solidFill>
                <a:latin typeface="Myriad Pro" panose="020B0503030403020204" pitchFamily="34" charset="0"/>
              </a:rPr>
              <a:t>64</a:t>
            </a:r>
            <a:r>
              <a:rPr lang="en-US" altLang="ru-RU" sz="2700" dirty="0">
                <a:solidFill>
                  <a:srgbClr val="004C86"/>
                </a:solidFill>
                <a:latin typeface="Myriad Pro" panose="020B0503030403020204" pitchFamily="34" charset="0"/>
              </a:rPr>
              <a:t> walls (</a:t>
            </a:r>
            <a:r>
              <a:rPr lang="en-US" altLang="ru-RU" sz="2700" i="1" dirty="0">
                <a:solidFill>
                  <a:srgbClr val="004C86"/>
                </a:solidFill>
                <a:latin typeface="Myriad Pro" panose="020B0503030403020204" pitchFamily="34" charset="0"/>
              </a:rPr>
              <a:t>Borders, Fences and Walls, </a:t>
            </a:r>
            <a:r>
              <a:rPr lang="en-US" altLang="ru-RU" sz="2700" dirty="0">
                <a:solidFill>
                  <a:srgbClr val="004C86"/>
                </a:solidFill>
                <a:latin typeface="Myriad Pro" panose="020B0503030403020204" pitchFamily="34" charset="0"/>
              </a:rPr>
              <a:t>2014: 2), and their number is steadily growing.</a:t>
            </a:r>
            <a:endParaRPr lang="ru-RU" altLang="ru-RU" sz="2700" dirty="0">
              <a:solidFill>
                <a:srgbClr val="004C86"/>
              </a:solidFill>
              <a:latin typeface="Myriad Pro" panose="020B0503030403020204" pitchFamily="34" charset="0"/>
            </a:endParaRPr>
          </a:p>
          <a:p>
            <a:pPr marL="0" indent="0">
              <a:spcBef>
                <a:spcPct val="0"/>
              </a:spcBef>
              <a:buNone/>
            </a:pPr>
            <a:r>
              <a:rPr lang="en-US" altLang="ru-RU" sz="2700" dirty="0">
                <a:solidFill>
                  <a:srgbClr val="004C86"/>
                </a:solidFill>
                <a:latin typeface="Myriad Pro" panose="020B0503030403020204" pitchFamily="34" charset="0"/>
              </a:rPr>
              <a:t>2) </a:t>
            </a:r>
            <a:r>
              <a:rPr lang="en-US" altLang="ru-RU" sz="2700" b="1" dirty="0">
                <a:solidFill>
                  <a:srgbClr val="004C86"/>
                </a:solidFill>
                <a:latin typeface="Myriad Pro" panose="020B0503030403020204" pitchFamily="34" charset="0"/>
              </a:rPr>
              <a:t>Invisible walls </a:t>
            </a:r>
            <a:r>
              <a:rPr lang="en-US" altLang="ru-RU" sz="2700" dirty="0">
                <a:solidFill>
                  <a:srgbClr val="004C86"/>
                </a:solidFill>
                <a:latin typeface="Myriad Pro" panose="020B0503030403020204" pitchFamily="34" charset="0"/>
              </a:rPr>
              <a:t>also grow (for example, “visa walls”).</a:t>
            </a:r>
            <a:endParaRPr lang="ru-RU" altLang="ru-RU" sz="2700" dirty="0">
              <a:solidFill>
                <a:srgbClr val="004C86"/>
              </a:solidFill>
              <a:latin typeface="Myriad Pro" panose="020B0503030403020204" pitchFamily="34" charset="0"/>
            </a:endParaRPr>
          </a:p>
          <a:p>
            <a:pPr marL="0" indent="0">
              <a:spcBef>
                <a:spcPct val="0"/>
              </a:spcBef>
              <a:buNone/>
            </a:pPr>
            <a:r>
              <a:rPr lang="en-US" altLang="ru-RU" sz="2700" dirty="0">
                <a:solidFill>
                  <a:srgbClr val="004C86"/>
                </a:solidFill>
                <a:latin typeface="Myriad Pro" panose="020B0503030403020204" pitchFamily="34" charset="0"/>
              </a:rPr>
              <a:t>The new walls protect countries not so much from military attacks, as it was before, but </a:t>
            </a:r>
            <a:r>
              <a:rPr lang="en-US" altLang="ru-RU" sz="2700" b="1" dirty="0">
                <a:solidFill>
                  <a:srgbClr val="004C86"/>
                </a:solidFill>
                <a:latin typeface="Myriad Pro" panose="020B0503030403020204" pitchFamily="34" charset="0"/>
              </a:rPr>
              <a:t>they mark the invisible borders of countries </a:t>
            </a:r>
            <a:r>
              <a:rPr lang="en-US" altLang="ru-RU" sz="2700" dirty="0">
                <a:solidFill>
                  <a:srgbClr val="004C86"/>
                </a:solidFill>
                <a:latin typeface="Myriad Pro" panose="020B0503030403020204" pitchFamily="34" charset="0"/>
              </a:rPr>
              <a:t>as different economic, political and cultural systems and prevent global “undesirable” flows of migrants, tourists, goods, services, etc.</a:t>
            </a:r>
            <a:endParaRPr lang="ru-RU" altLang="ru-RU" sz="2700" dirty="0">
              <a:solidFill>
                <a:srgbClr val="004C86"/>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13</a:t>
            </a:fld>
            <a:endParaRPr lang="ru-RU" altLang="ru-RU" sz="1400" dirty="0"/>
          </a:p>
        </p:txBody>
      </p:sp>
    </p:spTree>
    <p:extLst>
      <p:ext uri="{BB962C8B-B14F-4D97-AF65-F5344CB8AC3E}">
        <p14:creationId xmlns:p14="http://schemas.microsoft.com/office/powerpoint/2010/main" val="3491081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6"/>
            <a:ext cx="11522075" cy="622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A non-polar world: signs of sovereignty  </a:t>
            </a:r>
            <a:r>
              <a:rPr lang="en-US" altLang="ru-RU" sz="3600" dirty="0">
                <a:solidFill>
                  <a:srgbClr val="004C86"/>
                </a:solidFill>
                <a:latin typeface="Myriad Pro" panose="020B0503030403020204" pitchFamily="34" charset="0"/>
              </a:rPr>
              <a:t>cont.</a:t>
            </a:r>
            <a:endParaRPr lang="ru-RU" altLang="ru-RU" sz="3600"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712788" y="1581150"/>
            <a:ext cx="10088562"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b="1" dirty="0">
                <a:solidFill>
                  <a:srgbClr val="004C86"/>
                </a:solidFill>
                <a:latin typeface="Myriad Pro" panose="020B0503030403020204" pitchFamily="34" charset="0"/>
              </a:rPr>
              <a:t>Localization of production and reshoring </a:t>
            </a:r>
            <a:r>
              <a:rPr lang="en-US" altLang="ru-RU" sz="2800" dirty="0">
                <a:solidFill>
                  <a:srgbClr val="004C86"/>
                </a:solidFill>
                <a:latin typeface="Myriad Pro" panose="020B0503030403020204" pitchFamily="34" charset="0"/>
              </a:rPr>
              <a:t>developed since 2010s, i.e. return of previously transferred production back to the country, to protect against global risks:</a:t>
            </a:r>
          </a:p>
          <a:p>
            <a:pPr marL="0" indent="0">
              <a:spcBef>
                <a:spcPct val="0"/>
              </a:spcBef>
              <a:buNone/>
            </a:pPr>
            <a:r>
              <a:rPr lang="en-GB" altLang="ru-RU" sz="2400" dirty="0">
                <a:solidFill>
                  <a:srgbClr val="004C86"/>
                </a:solidFill>
                <a:latin typeface="Myriad Pro" panose="020B0503030403020204" pitchFamily="34" charset="0"/>
              </a:rPr>
              <a:t>    - the US: “Remaking America”, 2010 (B. Obama); "America first", 2016 (D. Trump); "Restoring domestic production capacity", 2021 (J. Biden): “MAGA”, 2024 (D. Trump);</a:t>
            </a:r>
          </a:p>
          <a:p>
            <a:pPr marL="0" indent="0">
              <a:spcBef>
                <a:spcPct val="0"/>
              </a:spcBef>
              <a:buNone/>
            </a:pPr>
            <a:r>
              <a:rPr lang="en-GB" altLang="ru-RU" sz="2400" dirty="0">
                <a:solidFill>
                  <a:srgbClr val="004C86"/>
                </a:solidFill>
                <a:latin typeface="Myriad Pro" panose="020B0503030403020204" pitchFamily="34" charset="0"/>
              </a:rPr>
              <a:t>    - the United Kingdom: "Reshore UK“</a:t>
            </a:r>
          </a:p>
          <a:p>
            <a:pPr marL="0" indent="0">
              <a:spcBef>
                <a:spcPct val="0"/>
              </a:spcBef>
              <a:buNone/>
            </a:pPr>
            <a:r>
              <a:rPr lang="en-GB" altLang="ru-RU" sz="2400" dirty="0">
                <a:solidFill>
                  <a:srgbClr val="004C86"/>
                </a:solidFill>
                <a:latin typeface="Myriad Pro" panose="020B0503030403020204" pitchFamily="34" charset="0"/>
              </a:rPr>
              <a:t>    - France: “Colbert 2.0”</a:t>
            </a:r>
          </a:p>
          <a:p>
            <a:pPr marL="0" indent="0">
              <a:spcBef>
                <a:spcPct val="0"/>
              </a:spcBef>
              <a:buNone/>
            </a:pPr>
            <a:r>
              <a:rPr lang="en-GB" altLang="ru-RU" sz="2400" dirty="0">
                <a:solidFill>
                  <a:srgbClr val="004C86"/>
                </a:solidFill>
                <a:latin typeface="Myriad Pro" panose="020B0503030403020204" pitchFamily="34" charset="0"/>
              </a:rPr>
              <a:t>    - similar programmes in Japan, South Korea and other Asian countries (</a:t>
            </a:r>
            <a:r>
              <a:rPr lang="en-GB" altLang="ru-RU" sz="2400" i="1" dirty="0" err="1">
                <a:solidFill>
                  <a:srgbClr val="004C86"/>
                </a:solidFill>
                <a:latin typeface="Myriad Pro" panose="020B0503030403020204" pitchFamily="34" charset="0"/>
              </a:rPr>
              <a:t>Mariotti</a:t>
            </a:r>
            <a:r>
              <a:rPr lang="en-GB" altLang="ru-RU" sz="2400" i="1" dirty="0">
                <a:solidFill>
                  <a:srgbClr val="004C86"/>
                </a:solidFill>
                <a:latin typeface="Myriad Pro" panose="020B0503030403020204" pitchFamily="34" charset="0"/>
              </a:rPr>
              <a:t>, 2022</a:t>
            </a:r>
            <a:r>
              <a:rPr lang="en-GB" altLang="ru-RU" sz="2400" dirty="0">
                <a:solidFill>
                  <a:srgbClr val="004C86"/>
                </a:solidFill>
                <a:latin typeface="Myriad Pro" panose="020B0503030403020204" pitchFamily="34" charset="0"/>
              </a:rPr>
              <a:t>)</a:t>
            </a:r>
          </a:p>
          <a:p>
            <a:pPr marL="0" indent="0">
              <a:spcBef>
                <a:spcPct val="0"/>
              </a:spcBef>
              <a:buNone/>
            </a:pPr>
            <a:r>
              <a:rPr lang="en-GB" altLang="ru-RU" sz="2400" dirty="0">
                <a:solidFill>
                  <a:srgbClr val="004C86"/>
                </a:solidFill>
                <a:latin typeface="Myriad Pro" panose="020B0503030403020204" pitchFamily="34" charset="0"/>
              </a:rPr>
              <a:t>    - </a:t>
            </a:r>
            <a:r>
              <a:rPr lang="en-US" altLang="ru-RU" sz="2400" dirty="0">
                <a:solidFill>
                  <a:srgbClr val="004C86"/>
                </a:solidFill>
                <a:latin typeface="Myriad Pro" panose="020B0503030403020204" pitchFamily="34" charset="0"/>
              </a:rPr>
              <a:t>Russia: </a:t>
            </a:r>
            <a:r>
              <a:rPr lang="en-US" altLang="ru-RU" sz="2400" dirty="0" err="1">
                <a:solidFill>
                  <a:srgbClr val="004C86"/>
                </a:solidFill>
                <a:latin typeface="Myriad Pro" panose="020B0503030403020204" pitchFamily="34" charset="0"/>
              </a:rPr>
              <a:t>relocalization</a:t>
            </a:r>
            <a:r>
              <a:rPr lang="en-US" altLang="ru-RU" sz="2400" dirty="0">
                <a:solidFill>
                  <a:srgbClr val="004C86"/>
                </a:solidFill>
                <a:latin typeface="Myriad Pro" panose="020B0503030403020204" pitchFamily="34" charset="0"/>
              </a:rPr>
              <a:t> of production of critical goods, nationalization of technical standards, etc.</a:t>
            </a:r>
          </a:p>
          <a:p>
            <a:pPr marL="0" indent="0">
              <a:spcBef>
                <a:spcPct val="0"/>
              </a:spcBef>
              <a:buNone/>
            </a:pPr>
            <a:endParaRPr lang="ru-RU" altLang="ru-RU" sz="2800" dirty="0">
              <a:solidFill>
                <a:srgbClr val="002060"/>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14</a:t>
            </a:fld>
            <a:endParaRPr lang="ru-RU" altLang="ru-RU" sz="1400"/>
          </a:p>
        </p:txBody>
      </p:sp>
    </p:spTree>
    <p:extLst>
      <p:ext uri="{BB962C8B-B14F-4D97-AF65-F5344CB8AC3E}">
        <p14:creationId xmlns:p14="http://schemas.microsoft.com/office/powerpoint/2010/main" val="76289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5900"/>
            <a:ext cx="11522075" cy="622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Model of a non-polar world of sovereign countries is not viable</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712788" y="1581150"/>
            <a:ext cx="1008856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700" dirty="0">
                <a:solidFill>
                  <a:srgbClr val="004C86"/>
                </a:solidFill>
                <a:latin typeface="Myriad Pro" panose="020B0503030403020204" pitchFamily="34" charset="0"/>
              </a:rPr>
              <a:t>“</a:t>
            </a:r>
            <a:r>
              <a:rPr lang="en-US" altLang="ru-RU" sz="2800" dirty="0">
                <a:solidFill>
                  <a:srgbClr val="004C86"/>
                </a:solidFill>
                <a:latin typeface="Myriad Pro" panose="020B0503030403020204" pitchFamily="34" charset="0"/>
              </a:rPr>
              <a:t>A non-polar world is a phenomenon known for its uncertainty, historically and geopolitically, and is </a:t>
            </a:r>
            <a:r>
              <a:rPr lang="en-US" altLang="ru-RU" sz="2800" b="1" dirty="0">
                <a:solidFill>
                  <a:srgbClr val="004C86"/>
                </a:solidFill>
                <a:latin typeface="Myriad Pro" panose="020B0503030403020204" pitchFamily="34" charset="0"/>
              </a:rPr>
              <a:t>extremely dangerous</a:t>
            </a:r>
            <a:r>
              <a:rPr lang="en-US" altLang="ru-RU" sz="2800" dirty="0">
                <a:solidFill>
                  <a:srgbClr val="004C86"/>
                </a:solidFill>
                <a:latin typeface="Myriad Pro" panose="020B0503030403020204" pitchFamily="34" charset="0"/>
              </a:rPr>
              <a:t>, when the struggle of all against all does not cease for a minute ... it is also dangerous due to the unpredictability of the consequences: </a:t>
            </a:r>
            <a:r>
              <a:rPr lang="en-US" altLang="ru-RU" sz="2800" b="1" dirty="0">
                <a:solidFill>
                  <a:srgbClr val="004C86"/>
                </a:solidFill>
                <a:latin typeface="Myriad Pro" panose="020B0503030403020204" pitchFamily="34" charset="0"/>
              </a:rPr>
              <a:t>what it will transform into </a:t>
            </a:r>
            <a:r>
              <a:rPr lang="en-US" altLang="ru-RU" sz="2800" dirty="0">
                <a:solidFill>
                  <a:srgbClr val="004C86"/>
                </a:solidFill>
                <a:latin typeface="Myriad Pro" panose="020B0503030403020204" pitchFamily="34" charset="0"/>
              </a:rPr>
              <a:t>and which model of the world order will win” (</a:t>
            </a:r>
            <a:r>
              <a:rPr lang="en-US" altLang="ru-RU" sz="2800" i="1" dirty="0">
                <a:solidFill>
                  <a:srgbClr val="004C86"/>
                </a:solidFill>
                <a:latin typeface="Myriad Pro" panose="020B0503030403020204" pitchFamily="34" charset="0"/>
              </a:rPr>
              <a:t>Danilov, </a:t>
            </a:r>
            <a:r>
              <a:rPr lang="en-US" altLang="ru-RU" sz="2800" dirty="0">
                <a:solidFill>
                  <a:srgbClr val="004C86"/>
                </a:solidFill>
                <a:latin typeface="Myriad Pro" panose="020B0503030403020204" pitchFamily="34" charset="0"/>
              </a:rPr>
              <a:t>2017:68).</a:t>
            </a: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15</a:t>
            </a:fld>
            <a:endParaRPr lang="ru-RU" altLang="ru-RU" sz="1400"/>
          </a:p>
        </p:txBody>
      </p:sp>
    </p:spTree>
    <p:extLst>
      <p:ext uri="{BB962C8B-B14F-4D97-AF65-F5344CB8AC3E}">
        <p14:creationId xmlns:p14="http://schemas.microsoft.com/office/powerpoint/2010/main" val="2104142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a:extLst>
              <a:ext uri="{FF2B5EF4-FFF2-40B4-BE49-F238E27FC236}">
                <a16:creationId xmlns:a16="http://schemas.microsoft.com/office/drawing/2014/main" id="{7789CE28-16DF-9046-0E07-7A8F4F2D0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6" y="128587"/>
            <a:ext cx="115220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C489161A-80B2-43B4-1920-28EBC1F881F8}"/>
              </a:ext>
            </a:extLst>
          </p:cNvPr>
          <p:cNvPicPr>
            <a:picLocks noChangeAspect="1"/>
          </p:cNvPicPr>
          <p:nvPr/>
        </p:nvPicPr>
        <p:blipFill>
          <a:blip r:embed="rId4"/>
          <a:stretch>
            <a:fillRect/>
          </a:stretch>
        </p:blipFill>
        <p:spPr>
          <a:xfrm>
            <a:off x="4888128" y="185629"/>
            <a:ext cx="6109270" cy="3421191"/>
          </a:xfrm>
          <a:prstGeom prst="rect">
            <a:avLst/>
          </a:prstGeom>
        </p:spPr>
      </p:pic>
      <p:sp>
        <p:nvSpPr>
          <p:cNvPr id="11267" name="Rectangle 7">
            <a:extLst>
              <a:ext uri="{FF2B5EF4-FFF2-40B4-BE49-F238E27FC236}">
                <a16:creationId xmlns:a16="http://schemas.microsoft.com/office/drawing/2014/main" id="{53646AD1-4F13-A273-B4A6-D4B301A80269}"/>
              </a:ext>
            </a:extLst>
          </p:cNvPr>
          <p:cNvSpPr>
            <a:spLocks noGrp="1" noChangeArrowheads="1"/>
          </p:cNvSpPr>
          <p:nvPr>
            <p:ph type="title"/>
          </p:nvPr>
        </p:nvSpPr>
        <p:spPr>
          <a:xfrm>
            <a:off x="504825" y="215900"/>
            <a:ext cx="10296525" cy="1152525"/>
          </a:xfrm>
        </p:spPr>
        <p:txBody>
          <a:bodyPr/>
          <a:lstStyle/>
          <a:p>
            <a:pPr eaLnBrk="1" hangingPunct="1"/>
            <a:endParaRPr lang="ru-RU" altLang="ru-RU" sz="3600" b="1" dirty="0">
              <a:solidFill>
                <a:srgbClr val="004C86"/>
              </a:solidFill>
              <a:latin typeface="Myriad Pro" panose="020B0503030403020204" pitchFamily="34" charset="0"/>
            </a:endParaRPr>
          </a:p>
        </p:txBody>
      </p:sp>
      <p:sp>
        <p:nvSpPr>
          <p:cNvPr id="11268" name="Rectangle 8">
            <a:extLst>
              <a:ext uri="{FF2B5EF4-FFF2-40B4-BE49-F238E27FC236}">
                <a16:creationId xmlns:a16="http://schemas.microsoft.com/office/drawing/2014/main" id="{7BD7256C-2E7A-DF52-FCDA-59905B2C59FE}"/>
              </a:ext>
            </a:extLst>
          </p:cNvPr>
          <p:cNvSpPr>
            <a:spLocks noChangeArrowheads="1"/>
          </p:cNvSpPr>
          <p:nvPr/>
        </p:nvSpPr>
        <p:spPr bwMode="auto">
          <a:xfrm>
            <a:off x="936625" y="6297613"/>
            <a:ext cx="11161713"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11269" name="TextBox 7">
            <a:extLst>
              <a:ext uri="{FF2B5EF4-FFF2-40B4-BE49-F238E27FC236}">
                <a16:creationId xmlns:a16="http://schemas.microsoft.com/office/drawing/2014/main" id="{3F033FB5-FAD4-9535-852D-A050531E0065}"/>
              </a:ext>
            </a:extLst>
          </p:cNvPr>
          <p:cNvSpPr txBox="1">
            <a:spLocks noChangeArrowheads="1"/>
          </p:cNvSpPr>
          <p:nvPr/>
        </p:nvSpPr>
        <p:spPr bwMode="auto">
          <a:xfrm>
            <a:off x="864493" y="3682861"/>
            <a:ext cx="812165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3600" b="1" dirty="0">
              <a:solidFill>
                <a:srgbClr val="002060"/>
              </a:solidFill>
              <a:latin typeface="Myriad Pro" panose="020B0503030403020204" pitchFamily="34" charset="0"/>
            </a:endParaRPr>
          </a:p>
          <a:p>
            <a:pPr>
              <a:spcBef>
                <a:spcPct val="0"/>
              </a:spcBef>
              <a:buFontTx/>
              <a:buNone/>
            </a:pPr>
            <a:r>
              <a:rPr lang="en-US" altLang="ru-RU" sz="4400" b="1" dirty="0">
                <a:solidFill>
                  <a:srgbClr val="004C86"/>
                </a:solidFill>
                <a:latin typeface="Myriad Pro" panose="020B0503030403020204" pitchFamily="34" charset="0"/>
              </a:rPr>
              <a:t>Unipolarity, multipolarity, or bipolarity?</a:t>
            </a:r>
          </a:p>
        </p:txBody>
      </p:sp>
      <p:sp>
        <p:nvSpPr>
          <p:cNvPr id="11271" name="Номер слайда 4">
            <a:extLst>
              <a:ext uri="{FF2B5EF4-FFF2-40B4-BE49-F238E27FC236}">
                <a16:creationId xmlns:a16="http://schemas.microsoft.com/office/drawing/2014/main" id="{24B15305-705A-078A-EC9A-C41C5275A43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3C426D-4592-422D-AF7E-54E532B49F57}" type="slidenum">
              <a:rPr lang="ru-RU" altLang="ru-RU" sz="1400" smtClean="0"/>
              <a:pPr>
                <a:spcBef>
                  <a:spcPct val="0"/>
                </a:spcBef>
                <a:buFontTx/>
                <a:buNone/>
              </a:pPr>
              <a:t>16</a:t>
            </a:fld>
            <a:endParaRPr lang="ru-RU" altLang="ru-RU" sz="1400"/>
          </a:p>
        </p:txBody>
      </p:sp>
    </p:spTree>
    <p:extLst>
      <p:ext uri="{BB962C8B-B14F-4D97-AF65-F5344CB8AC3E}">
        <p14:creationId xmlns:p14="http://schemas.microsoft.com/office/powerpoint/2010/main" val="226888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7"/>
            <a:ext cx="11522075"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Unipolarity</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608806" y="1182512"/>
            <a:ext cx="100885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dirty="0">
                <a:solidFill>
                  <a:srgbClr val="002060"/>
                </a:solidFill>
                <a:latin typeface="Myriad Pro" panose="020B0503030403020204" pitchFamily="34" charset="0"/>
              </a:rPr>
              <a:t>The unipolarity of the world means </a:t>
            </a:r>
            <a:r>
              <a:rPr lang="en-US" altLang="ru-RU" sz="2800" b="1" dirty="0">
                <a:solidFill>
                  <a:srgbClr val="002060"/>
                </a:solidFill>
                <a:latin typeface="Myriad Pro" panose="020B0503030403020204" pitchFamily="34" charset="0"/>
              </a:rPr>
              <a:t>the hegemony </a:t>
            </a:r>
            <a:r>
              <a:rPr lang="en-US" altLang="ru-RU" sz="2800" dirty="0">
                <a:solidFill>
                  <a:srgbClr val="002060"/>
                </a:solidFill>
                <a:latin typeface="Myriad Pro" panose="020B0503030403020204" pitchFamily="34" charset="0"/>
              </a:rPr>
              <a:t>of one global player. Such a world was envisioned by the supporters of the theory of globalization and Fukuyama’s former concept of the "end of history". </a:t>
            </a:r>
          </a:p>
          <a:p>
            <a:pPr>
              <a:spcBef>
                <a:spcPct val="0"/>
              </a:spcBef>
            </a:pPr>
            <a:r>
              <a:rPr lang="en-US" altLang="ru-RU" sz="2800" dirty="0">
                <a:solidFill>
                  <a:srgbClr val="002060"/>
                </a:solidFill>
                <a:latin typeface="Myriad Pro" panose="020B0503030403020204" pitchFamily="34" charset="0"/>
              </a:rPr>
              <a:t>But in an interview on March 30, 2022, Fukuyama refuted himself and was forced to admit "</a:t>
            </a:r>
            <a:r>
              <a:rPr lang="en-US" altLang="ru-RU" sz="2800" b="1" dirty="0">
                <a:solidFill>
                  <a:srgbClr val="002060"/>
                </a:solidFill>
                <a:latin typeface="Myriad Pro" panose="020B0503030403020204" pitchFamily="34" charset="0"/>
              </a:rPr>
              <a:t>the end of the end of history</a:t>
            </a:r>
            <a:r>
              <a:rPr lang="en-US" altLang="ru-RU" sz="2800" dirty="0">
                <a:solidFill>
                  <a:srgbClr val="002060"/>
                </a:solidFill>
                <a:latin typeface="Myriad Pro" panose="020B0503030403020204" pitchFamily="34" charset="0"/>
              </a:rPr>
              <a:t>" in our time (</a:t>
            </a:r>
            <a:r>
              <a:rPr lang="en-US" altLang="ru-RU" sz="2800" i="1" dirty="0">
                <a:solidFill>
                  <a:srgbClr val="002060"/>
                </a:solidFill>
                <a:latin typeface="Myriad Pro" panose="020B0503030403020204" pitchFamily="34" charset="0"/>
              </a:rPr>
              <a:t>Fukuyama, </a:t>
            </a:r>
            <a:r>
              <a:rPr lang="en-US" altLang="ru-RU" sz="2800" dirty="0">
                <a:solidFill>
                  <a:srgbClr val="002060"/>
                </a:solidFill>
                <a:latin typeface="Myriad Pro" panose="020B0503030403020204" pitchFamily="34" charset="0"/>
              </a:rPr>
              <a:t>2022).</a:t>
            </a:r>
            <a:endParaRPr lang="ru-RU" altLang="ru-RU" sz="2800" dirty="0">
              <a:solidFill>
                <a:srgbClr val="002060"/>
              </a:solidFill>
              <a:latin typeface="Myriad Pro" panose="020B0503030403020204" pitchFamily="34" charset="0"/>
            </a:endParaRPr>
          </a:p>
          <a:p>
            <a:pPr>
              <a:spcBef>
                <a:spcPct val="0"/>
              </a:spcBef>
            </a:pPr>
            <a:r>
              <a:rPr lang="en-US" altLang="ru-RU" sz="2800" dirty="0">
                <a:solidFill>
                  <a:srgbClr val="002060"/>
                </a:solidFill>
                <a:latin typeface="Myriad Pro" panose="020B0503030403020204" pitchFamily="34" charset="0"/>
              </a:rPr>
              <a:t>History itself has pronounced a negative verdict on unipolarity.  So realistic experts </a:t>
            </a:r>
            <a:r>
              <a:rPr lang="en-US" altLang="ru-RU" sz="2800" b="1" dirty="0">
                <a:solidFill>
                  <a:srgbClr val="002060"/>
                </a:solidFill>
                <a:latin typeface="Myriad Pro" panose="020B0503030403020204" pitchFamily="34" charset="0"/>
              </a:rPr>
              <a:t>do not consider </a:t>
            </a:r>
            <a:r>
              <a:rPr lang="en-US" altLang="ru-RU" sz="2800" dirty="0">
                <a:solidFill>
                  <a:srgbClr val="002060"/>
                </a:solidFill>
                <a:latin typeface="Myriad Pro" panose="020B0503030403020204" pitchFamily="34" charset="0"/>
              </a:rPr>
              <a:t>the "new unipolarity" as a possible model for overcoming the world chaos.</a:t>
            </a: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17</a:t>
            </a:fld>
            <a:endParaRPr lang="ru-RU" altLang="ru-RU" sz="1400"/>
          </a:p>
        </p:txBody>
      </p:sp>
    </p:spTree>
    <p:extLst>
      <p:ext uri="{BB962C8B-B14F-4D97-AF65-F5344CB8AC3E}">
        <p14:creationId xmlns:p14="http://schemas.microsoft.com/office/powerpoint/2010/main" val="391773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7"/>
            <a:ext cx="11522075"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Multipolarity - </a:t>
            </a:r>
            <a:r>
              <a:rPr lang="en-US" altLang="ru-RU" sz="3600" b="1" i="1" dirty="0">
                <a:solidFill>
                  <a:srgbClr val="004C86"/>
                </a:solidFill>
                <a:latin typeface="Myriad Pro" panose="020B0503030403020204" pitchFamily="34" charset="0"/>
              </a:rPr>
              <a:t>pros</a:t>
            </a:r>
            <a:endParaRPr lang="ru-RU" altLang="ru-RU" sz="3600" b="1" i="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716756" y="1278751"/>
            <a:ext cx="10088562"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dirty="0">
                <a:solidFill>
                  <a:srgbClr val="002060"/>
                </a:solidFill>
                <a:latin typeface="Myriad Pro" panose="020B0503030403020204" pitchFamily="34" charset="0"/>
              </a:rPr>
              <a:t>The statistical substantiation of a transition to a multipolar world comes from forecasts of the reconstruction of the world system of the largest economic centers, comparable to each other in terms of power, but </a:t>
            </a:r>
            <a:r>
              <a:rPr lang="en-US" altLang="ru-RU" sz="2800" b="1" dirty="0">
                <a:solidFill>
                  <a:srgbClr val="002060"/>
                </a:solidFill>
                <a:latin typeface="Myriad Pro" panose="020B0503030403020204" pitchFamily="34" charset="0"/>
              </a:rPr>
              <a:t>civilizational and culturally different</a:t>
            </a:r>
            <a:r>
              <a:rPr lang="en-US" altLang="ru-RU" sz="2800" dirty="0">
                <a:solidFill>
                  <a:srgbClr val="002060"/>
                </a:solidFill>
                <a:latin typeface="Myriad Pro" panose="020B0503030403020204" pitchFamily="34" charset="0"/>
              </a:rPr>
              <a:t>. </a:t>
            </a:r>
          </a:p>
          <a:p>
            <a:pPr>
              <a:spcBef>
                <a:spcPct val="0"/>
              </a:spcBef>
            </a:pPr>
            <a:r>
              <a:rPr lang="en-US" altLang="ru-RU" sz="2200" dirty="0">
                <a:solidFill>
                  <a:srgbClr val="002060"/>
                </a:solidFill>
                <a:latin typeface="Myriad Pro" panose="020B0503030403020204" pitchFamily="34" charset="0"/>
              </a:rPr>
              <a:t>“So, it is expected that by 2030 the United States, in terms of real GDP, will give way to China, India will rise from 10th to 3rd place, and Brazil (by 2050) from 6th position will take 4th place. At the same time, over the same period, Japan will drop from 3rd to 5th place, Germany from 4th to 9th, France from 5th to 10th, and Italy and Britain will leave the top ten largest economies of the world. Russia in these calculations will rise from the 9th position to the 6th” &lt;it is the 4</a:t>
            </a:r>
            <a:r>
              <a:rPr lang="en-US" altLang="ru-RU" sz="2200" baseline="30000" dirty="0">
                <a:solidFill>
                  <a:srgbClr val="002060"/>
                </a:solidFill>
                <a:latin typeface="Myriad Pro" panose="020B0503030403020204" pitchFamily="34" charset="0"/>
              </a:rPr>
              <a:t>th</a:t>
            </a:r>
            <a:r>
              <a:rPr lang="en-US" altLang="ru-RU" sz="2200" dirty="0">
                <a:solidFill>
                  <a:srgbClr val="002060"/>
                </a:solidFill>
                <a:latin typeface="Myriad Pro" panose="020B0503030403020204" pitchFamily="34" charset="0"/>
              </a:rPr>
              <a:t> now – SK-C&gt; (</a:t>
            </a:r>
            <a:r>
              <a:rPr lang="en-US" altLang="ru-RU" sz="2200" i="1" dirty="0">
                <a:solidFill>
                  <a:srgbClr val="002060"/>
                </a:solidFill>
                <a:latin typeface="Myriad Pro" panose="020B0503030403020204" pitchFamily="34" charset="0"/>
              </a:rPr>
              <a:t>Miller,  2</a:t>
            </a:r>
            <a:r>
              <a:rPr lang="en-US" altLang="ru-RU" sz="2200" dirty="0">
                <a:solidFill>
                  <a:srgbClr val="002060"/>
                </a:solidFill>
                <a:latin typeface="Myriad Pro" panose="020B0503030403020204" pitchFamily="34" charset="0"/>
              </a:rPr>
              <a:t>015:11).</a:t>
            </a:r>
            <a:endParaRPr lang="ru-RU" altLang="ru-RU" sz="2200" dirty="0">
              <a:solidFill>
                <a:srgbClr val="002060"/>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18</a:t>
            </a:fld>
            <a:endParaRPr lang="ru-RU" altLang="ru-RU" sz="1400" dirty="0"/>
          </a:p>
        </p:txBody>
      </p:sp>
    </p:spTree>
    <p:extLst>
      <p:ext uri="{BB962C8B-B14F-4D97-AF65-F5344CB8AC3E}">
        <p14:creationId xmlns:p14="http://schemas.microsoft.com/office/powerpoint/2010/main" val="3837845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6"/>
            <a:ext cx="11522075" cy="622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Multipolarity - </a:t>
            </a:r>
            <a:r>
              <a:rPr lang="en-US" altLang="ru-RU" sz="3600" b="1" i="1" dirty="0">
                <a:solidFill>
                  <a:srgbClr val="004C86"/>
                </a:solidFill>
                <a:latin typeface="Myriad Pro" panose="020B0503030403020204" pitchFamily="34" charset="0"/>
              </a:rPr>
              <a:t>cons</a:t>
            </a:r>
            <a:endParaRPr lang="ru-RU" altLang="ru-RU" sz="3600" b="1" i="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608806" y="1545007"/>
            <a:ext cx="100885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dirty="0">
                <a:solidFill>
                  <a:srgbClr val="004C86"/>
                </a:solidFill>
                <a:latin typeface="Myriad Pro" panose="020B0503030403020204" pitchFamily="34" charset="0"/>
              </a:rPr>
              <a:t>The thesis of </a:t>
            </a:r>
            <a:r>
              <a:rPr lang="en-US" altLang="ru-RU" sz="2800" b="1" dirty="0">
                <a:solidFill>
                  <a:srgbClr val="004C86"/>
                </a:solidFill>
                <a:latin typeface="Myriad Pro" panose="020B0503030403020204" pitchFamily="34" charset="0"/>
              </a:rPr>
              <a:t>multipolarity</a:t>
            </a:r>
            <a:r>
              <a:rPr lang="en-US" altLang="ru-RU" sz="2800" dirty="0">
                <a:solidFill>
                  <a:srgbClr val="004C86"/>
                </a:solidFill>
                <a:latin typeface="Myriad Pro" panose="020B0503030403020204" pitchFamily="34" charset="0"/>
              </a:rPr>
              <a:t> (or “polycentricity”,</a:t>
            </a:r>
            <a:r>
              <a:rPr lang="ru-RU" altLang="ru-RU" sz="2800" dirty="0">
                <a:solidFill>
                  <a:srgbClr val="004C86"/>
                </a:solidFill>
                <a:latin typeface="Myriad Pro" panose="020B0503030403020204" pitchFamily="34" charset="0"/>
              </a:rPr>
              <a:t> </a:t>
            </a:r>
            <a:r>
              <a:rPr lang="en-US" altLang="ru-RU" sz="2800" dirty="0">
                <a:solidFill>
                  <a:srgbClr val="004C86"/>
                </a:solidFill>
                <a:latin typeface="Myriad Pro" panose="020B0503030403020204" pitchFamily="34" charset="0"/>
              </a:rPr>
              <a:t>“constructive polycentrism”, “world order</a:t>
            </a:r>
            <a:r>
              <a:rPr lang="ru-RU" altLang="ru-RU" sz="2800" dirty="0">
                <a:solidFill>
                  <a:srgbClr val="004C86"/>
                </a:solidFill>
                <a:latin typeface="Myriad Pro" panose="020B0503030403020204" pitchFamily="34" charset="0"/>
              </a:rPr>
              <a:t> </a:t>
            </a:r>
            <a:r>
              <a:rPr lang="en-US" altLang="ru-RU" sz="2800" dirty="0">
                <a:solidFill>
                  <a:srgbClr val="004C86"/>
                </a:solidFill>
                <a:latin typeface="Myriad Pro" panose="020B0503030403020204" pitchFamily="34" charset="0"/>
              </a:rPr>
              <a:t>of interacting local </a:t>
            </a:r>
            <a:r>
              <a:rPr lang="en-US" altLang="ru-RU" sz="2800" dirty="0" err="1">
                <a:solidFill>
                  <a:srgbClr val="004C86"/>
                </a:solidFill>
                <a:latin typeface="Myriad Pro" panose="020B0503030403020204" pitchFamily="34" charset="0"/>
              </a:rPr>
              <a:t>civilisations</a:t>
            </a:r>
            <a:r>
              <a:rPr lang="en-US" altLang="ru-RU" sz="2800" dirty="0">
                <a:solidFill>
                  <a:srgbClr val="004C86"/>
                </a:solidFill>
                <a:latin typeface="Myriad Pro" panose="020B0503030403020204" pitchFamily="34" charset="0"/>
              </a:rPr>
              <a:t>”, “multipolar constellation” etc.) as the most preferred model of a sustainable world </a:t>
            </a:r>
            <a:r>
              <a:rPr lang="en-US" altLang="ru-RU" sz="2800" b="1" dirty="0">
                <a:solidFill>
                  <a:srgbClr val="004C86"/>
                </a:solidFill>
                <a:latin typeface="Myriad Pro" panose="020B0503030403020204" pitchFamily="34" charset="0"/>
              </a:rPr>
              <a:t>has many supporters </a:t>
            </a:r>
            <a:r>
              <a:rPr lang="en-US" altLang="ru-RU" sz="2800" dirty="0">
                <a:solidFill>
                  <a:srgbClr val="004C86"/>
                </a:solidFill>
                <a:latin typeface="Myriad Pro" panose="020B0503030403020204" pitchFamily="34" charset="0"/>
              </a:rPr>
              <a:t>among experts, scientists, and politicians, especially outside the West.</a:t>
            </a:r>
            <a:endParaRPr lang="ru-RU" altLang="ru-RU" sz="2800" dirty="0">
              <a:solidFill>
                <a:srgbClr val="004C86"/>
              </a:solidFill>
              <a:latin typeface="Myriad Pro" panose="020B0503030403020204" pitchFamily="34" charset="0"/>
            </a:endParaRPr>
          </a:p>
          <a:p>
            <a:pPr>
              <a:spcBef>
                <a:spcPct val="0"/>
              </a:spcBef>
            </a:pPr>
            <a:r>
              <a:rPr lang="en-US" altLang="ru-RU" sz="2800" dirty="0">
                <a:solidFill>
                  <a:srgbClr val="004C86"/>
                </a:solidFill>
                <a:latin typeface="Myriad Pro" panose="020B0503030403020204" pitchFamily="34" charset="0"/>
              </a:rPr>
              <a:t>In turn, the opponents of multipolarity identify it with chaos (</a:t>
            </a:r>
            <a:r>
              <a:rPr lang="en-US" altLang="ru-RU" sz="2800" i="1" dirty="0">
                <a:solidFill>
                  <a:srgbClr val="004C86"/>
                </a:solidFill>
                <a:latin typeface="Myriad Pro" panose="020B0503030403020204" pitchFamily="34" charset="0"/>
              </a:rPr>
              <a:t>Kissinger, </a:t>
            </a:r>
            <a:r>
              <a:rPr lang="en-US" altLang="ru-RU" sz="2800" dirty="0">
                <a:solidFill>
                  <a:srgbClr val="004C86"/>
                </a:solidFill>
                <a:latin typeface="Myriad Pro" panose="020B0503030403020204" pitchFamily="34" charset="0"/>
              </a:rPr>
              <a:t>1997) and believe that a multipolar world is a </a:t>
            </a:r>
            <a:r>
              <a:rPr lang="en-US" altLang="ru-RU" sz="2800" b="1" dirty="0">
                <a:solidFill>
                  <a:srgbClr val="004C86"/>
                </a:solidFill>
                <a:latin typeface="Myriad Pro" panose="020B0503030403020204" pitchFamily="34" charset="0"/>
              </a:rPr>
              <a:t>transitional phase from a unipolar world to a bipolar one </a:t>
            </a:r>
            <a:r>
              <a:rPr lang="ru-RU" altLang="ru-RU" sz="2800" dirty="0">
                <a:solidFill>
                  <a:srgbClr val="004C86"/>
                </a:solidFill>
                <a:latin typeface="Myriad Pro" panose="020B0503030403020204" pitchFamily="34" charset="0"/>
              </a:rPr>
              <a:t>(</a:t>
            </a:r>
            <a:r>
              <a:rPr lang="en-US" altLang="ru-RU" sz="2800" i="1" dirty="0">
                <a:solidFill>
                  <a:srgbClr val="004C86"/>
                </a:solidFill>
                <a:latin typeface="Myriad Pro" panose="020B0503030403020204" pitchFamily="34" charset="0"/>
              </a:rPr>
              <a:t>Arin, </a:t>
            </a:r>
            <a:r>
              <a:rPr lang="en-US" altLang="ru-RU" sz="2800" dirty="0">
                <a:solidFill>
                  <a:srgbClr val="004C86"/>
                </a:solidFill>
                <a:latin typeface="Myriad Pro" panose="020B0503030403020204" pitchFamily="34" charset="0"/>
              </a:rPr>
              <a:t>2001</a:t>
            </a:r>
            <a:r>
              <a:rPr lang="ru-RU" altLang="ru-RU" sz="2800" dirty="0">
                <a:solidFill>
                  <a:srgbClr val="004C86"/>
                </a:solidFill>
                <a:latin typeface="Myriad Pro" panose="020B0503030403020204" pitchFamily="34" charset="0"/>
              </a:rPr>
              <a:t>)</a:t>
            </a:r>
            <a:r>
              <a:rPr lang="en-US" altLang="ru-RU" sz="2800" dirty="0">
                <a:solidFill>
                  <a:srgbClr val="004C86"/>
                </a:solidFill>
                <a:latin typeface="Myriad Pro" panose="020B0503030403020204" pitchFamily="34" charset="0"/>
              </a:rPr>
              <a:t>.</a:t>
            </a:r>
            <a:r>
              <a:rPr lang="ru-RU" altLang="ru-RU" sz="2800" dirty="0">
                <a:solidFill>
                  <a:srgbClr val="004C86"/>
                </a:solidFill>
                <a:latin typeface="Myriad Pro" panose="020B0503030403020204" pitchFamily="34" charset="0"/>
              </a:rPr>
              <a:t> </a:t>
            </a: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19</a:t>
            </a:fld>
            <a:endParaRPr lang="ru-RU" altLang="ru-RU" sz="1400"/>
          </a:p>
        </p:txBody>
      </p:sp>
    </p:spTree>
    <p:extLst>
      <p:ext uri="{BB962C8B-B14F-4D97-AF65-F5344CB8AC3E}">
        <p14:creationId xmlns:p14="http://schemas.microsoft.com/office/powerpoint/2010/main" val="370128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87" y="74244"/>
            <a:ext cx="11522075" cy="627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26561" y="74244"/>
            <a:ext cx="10296525" cy="1152525"/>
          </a:xfrm>
        </p:spPr>
        <p:txBody>
          <a:bodyPr/>
          <a:lstStyle/>
          <a:p>
            <a:pPr eaLnBrk="1" hangingPunct="1"/>
            <a:r>
              <a:rPr lang="en-US" altLang="ru-RU" sz="3600" b="1" dirty="0">
                <a:solidFill>
                  <a:srgbClr val="004C86"/>
                </a:solidFill>
                <a:latin typeface="Myriad Pro" panose="020B0503030403020204" pitchFamily="34" charset="0"/>
              </a:rPr>
              <a:t>Motivation </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712788" y="970518"/>
            <a:ext cx="10119157" cy="5293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ru-RU" sz="2600" dirty="0">
                <a:solidFill>
                  <a:srgbClr val="004C86"/>
                </a:solidFill>
                <a:latin typeface="Myriad Pro" panose="020B0503030403020204" pitchFamily="34" charset="0"/>
              </a:rPr>
              <a:t>The </a:t>
            </a:r>
            <a:r>
              <a:rPr lang="en-GB" altLang="ru-RU" sz="2600" dirty="0" err="1">
                <a:solidFill>
                  <a:srgbClr val="004C86"/>
                </a:solidFill>
                <a:latin typeface="Myriad Pro" panose="020B0503030403020204" pitchFamily="34" charset="0"/>
              </a:rPr>
              <a:t>polycrisis</a:t>
            </a:r>
            <a:r>
              <a:rPr lang="en-GB" altLang="ru-RU" sz="2600" dirty="0">
                <a:solidFill>
                  <a:srgbClr val="004C86"/>
                </a:solidFill>
                <a:latin typeface="Myriad Pro" panose="020B0503030403020204" pitchFamily="34" charset="0"/>
              </a:rPr>
              <a:t>, with its interweaving of several crisis dynamics</a:t>
            </a:r>
            <a:r>
              <a:rPr lang="en-US" sz="2600" dirty="0">
                <a:solidFill>
                  <a:srgbClr val="004C86"/>
                </a:solidFill>
              </a:rPr>
              <a:t> - environmental and climatic, pandemical, technological, </a:t>
            </a:r>
            <a:r>
              <a:rPr lang="en-US" sz="2600" dirty="0" err="1">
                <a:solidFill>
                  <a:srgbClr val="004C86"/>
                </a:solidFill>
              </a:rPr>
              <a:t>migrational</a:t>
            </a:r>
            <a:r>
              <a:rPr lang="en-US" sz="2600" dirty="0">
                <a:solidFill>
                  <a:srgbClr val="004C86"/>
                </a:solidFill>
              </a:rPr>
              <a:t>-demographic, social, cultural, and political -</a:t>
            </a:r>
            <a:r>
              <a:rPr lang="en-GB" altLang="ru-RU" sz="2600" dirty="0">
                <a:solidFill>
                  <a:srgbClr val="004C86"/>
                </a:solidFill>
                <a:latin typeface="Myriad Pro" panose="020B0503030403020204" pitchFamily="34" charset="0"/>
              </a:rPr>
              <a:t>, is connected  with the systemic complexity </a:t>
            </a:r>
            <a:r>
              <a:rPr lang="ru-RU" altLang="ru-RU" sz="2600" dirty="0">
                <a:solidFill>
                  <a:srgbClr val="004C86"/>
                </a:solidFill>
                <a:latin typeface="Myriad Pro" panose="020B0503030403020204" pitchFamily="34" charset="0"/>
              </a:rPr>
              <a:t>(</a:t>
            </a:r>
            <a:r>
              <a:rPr lang="en-US" altLang="ru-RU" sz="2600" dirty="0">
                <a:solidFill>
                  <a:srgbClr val="004C86"/>
                </a:solidFill>
                <a:latin typeface="Myriad Pro" panose="020B0503030403020204" pitchFamily="34" charset="0"/>
              </a:rPr>
              <a:t>over</a:t>
            </a:r>
            <a:r>
              <a:rPr lang="en-GB" altLang="ru-RU" sz="2600" dirty="0">
                <a:solidFill>
                  <a:srgbClr val="004C86"/>
                </a:solidFill>
                <a:latin typeface="Myriad Pro" panose="020B0503030403020204" pitchFamily="34" charset="0"/>
              </a:rPr>
              <a:t>complexity)</a:t>
            </a:r>
            <a:r>
              <a:rPr lang="en-US" altLang="ru-RU" sz="2600" dirty="0">
                <a:solidFill>
                  <a:srgbClr val="004C86"/>
                </a:solidFill>
                <a:latin typeface="Myriad Pro" panose="020B0503030403020204" pitchFamily="34" charset="0"/>
              </a:rPr>
              <a:t> </a:t>
            </a:r>
            <a:r>
              <a:rPr lang="en-GB" altLang="ru-RU" sz="2600" dirty="0">
                <a:solidFill>
                  <a:srgbClr val="004C86"/>
                </a:solidFill>
                <a:latin typeface="Myriad Pro" panose="020B0503030403020204" pitchFamily="34" charset="0"/>
              </a:rPr>
              <a:t>of modern societies.</a:t>
            </a:r>
            <a:r>
              <a:rPr lang="ru-RU" altLang="ru-RU" sz="2600" dirty="0">
                <a:solidFill>
                  <a:srgbClr val="004C86"/>
                </a:solidFill>
                <a:latin typeface="Myriad Pro" panose="020B0503030403020204" pitchFamily="34" charset="0"/>
              </a:rPr>
              <a:t> </a:t>
            </a:r>
          </a:p>
          <a:p>
            <a:pPr>
              <a:spcBef>
                <a:spcPct val="0"/>
              </a:spcBef>
            </a:pPr>
            <a:r>
              <a:rPr lang="en-GB" altLang="ru-RU" sz="2600" dirty="0">
                <a:solidFill>
                  <a:srgbClr val="004C86"/>
                </a:solidFill>
                <a:latin typeface="Myriad Pro" panose="020B0503030403020204" pitchFamily="34" charset="0"/>
              </a:rPr>
              <a:t>I share one of the main thesis of our JAES this year session: a </a:t>
            </a:r>
            <a:r>
              <a:rPr lang="en-GB" altLang="ru-RU" sz="2600" dirty="0" err="1">
                <a:solidFill>
                  <a:srgbClr val="004C86"/>
                </a:solidFill>
                <a:latin typeface="Myriad Pro" panose="020B0503030403020204" pitchFamily="34" charset="0"/>
              </a:rPr>
              <a:t>polycrisis</a:t>
            </a:r>
            <a:r>
              <a:rPr lang="en-GB" altLang="ru-RU" sz="2600" dirty="0">
                <a:solidFill>
                  <a:srgbClr val="004C86"/>
                </a:solidFill>
                <a:latin typeface="Myriad Pro" panose="020B0503030403020204" pitchFamily="34" charset="0"/>
              </a:rPr>
              <a:t> is a manifestation of the impossibility of socio-economic systems, as currently structured, to cope with the interweaving of diverse challenges they currently face.</a:t>
            </a:r>
          </a:p>
          <a:p>
            <a:pPr>
              <a:spcBef>
                <a:spcPct val="0"/>
              </a:spcBef>
            </a:pPr>
            <a:r>
              <a:rPr lang="en-GB" altLang="ru-RU" sz="2600" dirty="0">
                <a:solidFill>
                  <a:srgbClr val="004C86"/>
                </a:solidFill>
                <a:latin typeface="Myriad Pro" panose="020B0503030403020204" pitchFamily="34" charset="0"/>
              </a:rPr>
              <a:t>In what direction is the reconfiguration of the modern socio-economic systems taking place, and how successful are global technological projects in overcoming the consequences of a </a:t>
            </a:r>
            <a:r>
              <a:rPr lang="en-GB" altLang="ru-RU" sz="2600" dirty="0" err="1">
                <a:solidFill>
                  <a:srgbClr val="004C86"/>
                </a:solidFill>
                <a:latin typeface="Myriad Pro" panose="020B0503030403020204" pitchFamily="34" charset="0"/>
              </a:rPr>
              <a:t>polycrisis</a:t>
            </a:r>
            <a:r>
              <a:rPr lang="en-GB" altLang="ru-RU" sz="2600" dirty="0">
                <a:solidFill>
                  <a:srgbClr val="004C86"/>
                </a:solidFill>
                <a:latin typeface="Myriad Pro" panose="020B0503030403020204" pitchFamily="34" charset="0"/>
              </a:rPr>
              <a:t>?</a:t>
            </a:r>
            <a:r>
              <a:rPr lang="ru-RU" altLang="ru-RU" sz="2600" dirty="0">
                <a:solidFill>
                  <a:srgbClr val="004C86"/>
                </a:solidFill>
                <a:latin typeface="Myriad Pro" panose="020B0503030403020204" pitchFamily="34" charset="0"/>
              </a:rPr>
              <a:t> </a:t>
            </a:r>
            <a:endParaRPr lang="en-US" altLang="ru-RU" sz="2600" dirty="0">
              <a:solidFill>
                <a:srgbClr val="004C86"/>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2</a:t>
            </a:fld>
            <a:endParaRPr lang="ru-RU" altLang="ru-RU"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E2B36-4998-732B-7145-062695497420}"/>
            </a:ext>
          </a:extLst>
        </p:cNvPr>
        <p:cNvGrpSpPr/>
        <p:nvPr/>
      </p:nvGrpSpPr>
      <p:grpSpPr>
        <a:xfrm>
          <a:off x="0" y="0"/>
          <a:ext cx="0" cy="0"/>
          <a:chOff x="0" y="0"/>
          <a:chExt cx="0" cy="0"/>
        </a:xfrm>
      </p:grpSpPr>
      <p:pic>
        <p:nvPicPr>
          <p:cNvPr id="5122" name="Picture 6">
            <a:extLst>
              <a:ext uri="{FF2B5EF4-FFF2-40B4-BE49-F238E27FC236}">
                <a16:creationId xmlns:a16="http://schemas.microsoft.com/office/drawing/2014/main" id="{BA4DEC5D-7AB4-7822-4071-79E8C1052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6"/>
            <a:ext cx="11522075" cy="622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EC19D92B-49A2-9BF1-7FFC-026BE64E9623}"/>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“Geoeconomic fragmentation” as a special case of multipolarity</a:t>
            </a:r>
            <a:endParaRPr lang="ru-RU" altLang="ru-RU" sz="3600" b="1" i="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3B0EC32C-554B-63BA-A5A7-6C234BFF1E56}"/>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A912BBB0-CCEC-358D-48F2-205CF4C162FB}"/>
              </a:ext>
            </a:extLst>
          </p:cNvPr>
          <p:cNvSpPr txBox="1">
            <a:spLocks noChangeArrowheads="1"/>
          </p:cNvSpPr>
          <p:nvPr/>
        </p:nvSpPr>
        <p:spPr bwMode="auto">
          <a:xfrm>
            <a:off x="1224533" y="1799927"/>
            <a:ext cx="928903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dirty="0">
                <a:solidFill>
                  <a:srgbClr val="004C86"/>
                </a:solidFill>
                <a:latin typeface="Myriad Pro" panose="020B0503030403020204" pitchFamily="34" charset="0"/>
              </a:rPr>
              <a:t>There's much talk these days about the policy-driven process of “</a:t>
            </a:r>
            <a:r>
              <a:rPr lang="en-US" altLang="ru-RU" sz="2800" b="1" dirty="0">
                <a:solidFill>
                  <a:srgbClr val="004C86"/>
                </a:solidFill>
                <a:latin typeface="Myriad Pro" panose="020B0503030403020204" pitchFamily="34" charset="0"/>
              </a:rPr>
              <a:t>geoeconomic fragmentation”</a:t>
            </a:r>
            <a:r>
              <a:rPr lang="en-US" altLang="ru-RU" sz="2800" dirty="0">
                <a:solidFill>
                  <a:srgbClr val="004C86"/>
                </a:solidFill>
                <a:latin typeface="Myriad Pro" panose="020B0503030403020204" pitchFamily="34" charset="0"/>
              </a:rPr>
              <a:t> that's replacing globalization (</a:t>
            </a:r>
            <a:r>
              <a:rPr lang="en-US" altLang="ru-RU" sz="2800" i="1" dirty="0">
                <a:solidFill>
                  <a:srgbClr val="004C86"/>
                </a:solidFill>
                <a:latin typeface="Myriad Pro" panose="020B0503030403020204" pitchFamily="34" charset="0"/>
              </a:rPr>
              <a:t>IMF conference of Geoeconomic fragmentation, May 25, 2023</a:t>
            </a:r>
            <a:r>
              <a:rPr lang="en-US" altLang="ru-RU" sz="2800" dirty="0">
                <a:solidFill>
                  <a:srgbClr val="004C86"/>
                </a:solidFill>
                <a:latin typeface="Myriad Pro" panose="020B0503030403020204" pitchFamily="34" charset="0"/>
              </a:rPr>
              <a:t>).   </a:t>
            </a:r>
          </a:p>
          <a:p>
            <a:pPr>
              <a:spcBef>
                <a:spcPct val="0"/>
              </a:spcBef>
            </a:pPr>
            <a:r>
              <a:rPr lang="en-US" altLang="ru-RU" sz="2800" dirty="0">
                <a:solidFill>
                  <a:srgbClr val="004C86"/>
                </a:solidFill>
                <a:latin typeface="Myriad Pro" panose="020B0503030403020204" pitchFamily="34" charset="0"/>
              </a:rPr>
              <a:t>This represents a special case of multipolarity and therefore </a:t>
            </a:r>
            <a:r>
              <a:rPr lang="en-US" altLang="ru-RU" sz="2800" b="1" dirty="0">
                <a:solidFill>
                  <a:srgbClr val="004C86"/>
                </a:solidFill>
                <a:latin typeface="Myriad Pro" panose="020B0503030403020204" pitchFamily="34" charset="0"/>
              </a:rPr>
              <a:t>is not a sustainable model </a:t>
            </a:r>
            <a:r>
              <a:rPr lang="en-US" altLang="ru-RU" sz="2800" dirty="0">
                <a:solidFill>
                  <a:srgbClr val="004C86"/>
                </a:solidFill>
                <a:latin typeface="Myriad Pro" panose="020B0503030403020204" pitchFamily="34" charset="0"/>
              </a:rPr>
              <a:t>for a new global reconfiguration. </a:t>
            </a:r>
            <a:endParaRPr lang="ru-RU" altLang="ru-RU" sz="2800" dirty="0">
              <a:solidFill>
                <a:srgbClr val="004C86"/>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B0000559-9949-B31E-92F1-2F35D1D40A8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20</a:t>
            </a:fld>
            <a:endParaRPr lang="ru-RU" altLang="ru-RU" sz="1400"/>
          </a:p>
        </p:txBody>
      </p:sp>
      <p:sp>
        <p:nvSpPr>
          <p:cNvPr id="2" name="Rectangle 1">
            <a:extLst>
              <a:ext uri="{FF2B5EF4-FFF2-40B4-BE49-F238E27FC236}">
                <a16:creationId xmlns:a16="http://schemas.microsoft.com/office/drawing/2014/main" id="{DB2A5FA0-6889-8C70-269A-4C63A94D989F}"/>
              </a:ext>
            </a:extLst>
          </p:cNvPr>
          <p:cNvSpPr>
            <a:spLocks noChangeArrowheads="1"/>
          </p:cNvSpPr>
          <p:nvPr/>
        </p:nvSpPr>
        <p:spPr bwMode="auto">
          <a:xfrm>
            <a:off x="-510816" y="792162"/>
            <a:ext cx="2584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1D35"/>
                </a:solidFill>
                <a:effectLst/>
                <a:latin typeface="Google Sans"/>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7159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6"/>
            <a:ext cx="11522075" cy="622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Bipolarity ≠  just a fight between giants</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21</a:t>
            </a:fld>
            <a:endParaRPr lang="ru-RU" altLang="ru-RU" sz="1400"/>
          </a:p>
        </p:txBody>
      </p:sp>
      <p:pic>
        <p:nvPicPr>
          <p:cNvPr id="2" name="Рисунок 1">
            <a:extLst>
              <a:ext uri="{FF2B5EF4-FFF2-40B4-BE49-F238E27FC236}">
                <a16:creationId xmlns:a16="http://schemas.microsoft.com/office/drawing/2014/main" id="{E27CEDB5-5F85-16F5-CBF5-7CC6CED3D222}"/>
              </a:ext>
            </a:extLst>
          </p:cNvPr>
          <p:cNvPicPr>
            <a:picLocks noChangeAspect="1"/>
          </p:cNvPicPr>
          <p:nvPr/>
        </p:nvPicPr>
        <p:blipFill>
          <a:blip r:embed="rId4"/>
          <a:stretch>
            <a:fillRect/>
          </a:stretch>
        </p:blipFill>
        <p:spPr>
          <a:xfrm>
            <a:off x="4515034" y="1942186"/>
            <a:ext cx="2295506" cy="3443259"/>
          </a:xfrm>
          <a:prstGeom prst="rect">
            <a:avLst/>
          </a:prstGeom>
        </p:spPr>
      </p:pic>
      <p:pic>
        <p:nvPicPr>
          <p:cNvPr id="3" name="Рисунок 2">
            <a:extLst>
              <a:ext uri="{FF2B5EF4-FFF2-40B4-BE49-F238E27FC236}">
                <a16:creationId xmlns:a16="http://schemas.microsoft.com/office/drawing/2014/main" id="{D669B96E-57B0-C089-8276-29D13B2EAA3D}"/>
              </a:ext>
            </a:extLst>
          </p:cNvPr>
          <p:cNvPicPr>
            <a:picLocks noChangeAspect="1"/>
          </p:cNvPicPr>
          <p:nvPr/>
        </p:nvPicPr>
        <p:blipFill>
          <a:blip r:embed="rId5"/>
          <a:stretch>
            <a:fillRect/>
          </a:stretch>
        </p:blipFill>
        <p:spPr>
          <a:xfrm>
            <a:off x="8087559" y="1692110"/>
            <a:ext cx="2643693" cy="1871378"/>
          </a:xfrm>
          <a:prstGeom prst="rect">
            <a:avLst/>
          </a:prstGeom>
        </p:spPr>
      </p:pic>
      <p:pic>
        <p:nvPicPr>
          <p:cNvPr id="4" name="Рисунок 3">
            <a:extLst>
              <a:ext uri="{FF2B5EF4-FFF2-40B4-BE49-F238E27FC236}">
                <a16:creationId xmlns:a16="http://schemas.microsoft.com/office/drawing/2014/main" id="{48FBDE1F-BA39-9698-A092-250C062270E5}"/>
              </a:ext>
            </a:extLst>
          </p:cNvPr>
          <p:cNvPicPr>
            <a:picLocks noChangeAspect="1"/>
          </p:cNvPicPr>
          <p:nvPr/>
        </p:nvPicPr>
        <p:blipFill>
          <a:blip r:embed="rId6"/>
          <a:stretch>
            <a:fillRect/>
          </a:stretch>
        </p:blipFill>
        <p:spPr>
          <a:xfrm>
            <a:off x="703363" y="2375991"/>
            <a:ext cx="2520280" cy="2520280"/>
          </a:xfrm>
          <a:prstGeom prst="rect">
            <a:avLst/>
          </a:prstGeom>
        </p:spPr>
      </p:pic>
      <p:pic>
        <p:nvPicPr>
          <p:cNvPr id="6" name="Рисунок 5">
            <a:extLst>
              <a:ext uri="{FF2B5EF4-FFF2-40B4-BE49-F238E27FC236}">
                <a16:creationId xmlns:a16="http://schemas.microsoft.com/office/drawing/2014/main" id="{43F338A6-718D-289A-D657-06D2FC32781D}"/>
              </a:ext>
            </a:extLst>
          </p:cNvPr>
          <p:cNvPicPr>
            <a:picLocks noChangeAspect="1"/>
          </p:cNvPicPr>
          <p:nvPr/>
        </p:nvPicPr>
        <p:blipFill>
          <a:blip r:embed="rId7"/>
          <a:stretch>
            <a:fillRect/>
          </a:stretch>
        </p:blipFill>
        <p:spPr>
          <a:xfrm>
            <a:off x="703363" y="1964495"/>
            <a:ext cx="2466975" cy="1847850"/>
          </a:xfrm>
          <a:prstGeom prst="rect">
            <a:avLst/>
          </a:prstGeom>
        </p:spPr>
      </p:pic>
    </p:spTree>
    <p:extLst>
      <p:ext uri="{BB962C8B-B14F-4D97-AF65-F5344CB8AC3E}">
        <p14:creationId xmlns:p14="http://schemas.microsoft.com/office/powerpoint/2010/main" val="671715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7"/>
            <a:ext cx="11522075"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Bipolarity: our understanding</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608806" y="1234660"/>
            <a:ext cx="10088562"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b="1" dirty="0">
                <a:solidFill>
                  <a:srgbClr val="004C86"/>
                </a:solidFill>
                <a:latin typeface="Myriad Pro" panose="020B0503030403020204" pitchFamily="34" charset="0"/>
              </a:rPr>
              <a:t>Bipolarity is inherent in the world organically</a:t>
            </a:r>
            <a:r>
              <a:rPr lang="en-US" altLang="ru-RU" sz="2800" dirty="0">
                <a:solidFill>
                  <a:srgbClr val="004C86"/>
                </a:solidFill>
                <a:latin typeface="Myriad Pro" panose="020B0503030403020204" pitchFamily="34" charset="0"/>
              </a:rPr>
              <a:t>: “ …at the global level, the world social system has always been and remains bipolar in the first approximation,  ... therefore the world is simply doomed to be bipolar, because the poles </a:t>
            </a:r>
            <a:r>
              <a:rPr lang="en-US" altLang="ru-RU" sz="2800" b="1" dirty="0">
                <a:solidFill>
                  <a:srgbClr val="004C86"/>
                </a:solidFill>
                <a:latin typeface="Myriad Pro" panose="020B0503030403020204" pitchFamily="34" charset="0"/>
              </a:rPr>
              <a:t>must complement </a:t>
            </a:r>
            <a:r>
              <a:rPr lang="en-US" altLang="ru-RU" sz="2800" dirty="0">
                <a:solidFill>
                  <a:srgbClr val="004C86"/>
                </a:solidFill>
                <a:latin typeface="Myriad Pro" panose="020B0503030403020204" pitchFamily="34" charset="0"/>
              </a:rPr>
              <a:t>each other within the unity of opposites” (</a:t>
            </a:r>
            <a:r>
              <a:rPr lang="en-US" altLang="ru-RU" sz="2800" i="1" dirty="0">
                <a:solidFill>
                  <a:srgbClr val="004C86"/>
                </a:solidFill>
                <a:latin typeface="Myriad Pro" panose="020B0503030403020204" pitchFamily="34" charset="0"/>
              </a:rPr>
              <a:t>Tikhomirov, </a:t>
            </a:r>
            <a:r>
              <a:rPr lang="en-US" altLang="ru-RU" sz="2800" dirty="0">
                <a:solidFill>
                  <a:srgbClr val="004C86"/>
                </a:solidFill>
                <a:latin typeface="Myriad Pro" panose="020B0503030403020204" pitchFamily="34" charset="0"/>
              </a:rPr>
              <a:t>1997: 54–55). Bipolarity </a:t>
            </a:r>
            <a:r>
              <a:rPr lang="ru-RU" altLang="ru-RU" sz="2800" b="1" dirty="0">
                <a:solidFill>
                  <a:srgbClr val="004C86"/>
                </a:solidFill>
                <a:latin typeface="Myriad Pro" panose="020B0503030403020204" pitchFamily="34" charset="0"/>
              </a:rPr>
              <a:t>≠ </a:t>
            </a:r>
            <a:r>
              <a:rPr lang="en-US" altLang="ru-RU" sz="2800" b="1" dirty="0">
                <a:solidFill>
                  <a:srgbClr val="004C86"/>
                </a:solidFill>
                <a:latin typeface="Myriad Pro" panose="020B0503030403020204" pitchFamily="34" charset="0"/>
              </a:rPr>
              <a:t>“center-periphery model”.</a:t>
            </a:r>
            <a:endParaRPr lang="en-US" altLang="ru-RU" sz="2800" dirty="0">
              <a:solidFill>
                <a:srgbClr val="004C86"/>
              </a:solidFill>
              <a:latin typeface="Myriad Pro" panose="020B0503030403020204" pitchFamily="34" charset="0"/>
            </a:endParaRPr>
          </a:p>
          <a:p>
            <a:pPr>
              <a:spcBef>
                <a:spcPct val="0"/>
              </a:spcBef>
            </a:pPr>
            <a:r>
              <a:rPr lang="en-US" altLang="ru-RU" sz="2800" dirty="0">
                <a:solidFill>
                  <a:srgbClr val="004C86"/>
                </a:solidFill>
                <a:latin typeface="Myriad Pro" panose="020B0503030403020204" pitchFamily="34" charset="0"/>
              </a:rPr>
              <a:t>Bipolarity provides a dynamically tense balance (the term “peaceful coexistence” was used during the Soviet era) and prevents conflicts, especially if it is institutionalized through the creation of equally powerful “symmetrical” </a:t>
            </a:r>
            <a:r>
              <a:rPr lang="en-US" altLang="ru-RU" sz="2800" b="1" dirty="0">
                <a:solidFill>
                  <a:srgbClr val="004C86"/>
                </a:solidFill>
                <a:latin typeface="Myriad Pro" panose="020B0503030403020204" pitchFamily="34" charset="0"/>
              </a:rPr>
              <a:t>coalitions</a:t>
            </a:r>
            <a:r>
              <a:rPr lang="en-US" altLang="ru-RU" sz="2800" dirty="0">
                <a:solidFill>
                  <a:srgbClr val="004C86"/>
                </a:solidFill>
                <a:latin typeface="Myriad Pro" panose="020B0503030403020204" pitchFamily="34" charset="0"/>
              </a:rPr>
              <a:t>.</a:t>
            </a:r>
          </a:p>
          <a:p>
            <a:pPr>
              <a:spcBef>
                <a:spcPct val="0"/>
              </a:spcBef>
            </a:pPr>
            <a:endParaRPr lang="en-US" altLang="ru-RU" sz="2800" dirty="0">
              <a:solidFill>
                <a:srgbClr val="002060"/>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22</a:t>
            </a:fld>
            <a:endParaRPr lang="ru-RU" altLang="ru-RU" sz="1400" dirty="0"/>
          </a:p>
        </p:txBody>
      </p:sp>
    </p:spTree>
    <p:extLst>
      <p:ext uri="{BB962C8B-B14F-4D97-AF65-F5344CB8AC3E}">
        <p14:creationId xmlns:p14="http://schemas.microsoft.com/office/powerpoint/2010/main" val="2845849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a:extLst>
              <a:ext uri="{FF2B5EF4-FFF2-40B4-BE49-F238E27FC236}">
                <a16:creationId xmlns:a16="http://schemas.microsoft.com/office/drawing/2014/main" id="{7789CE28-16DF-9046-0E07-7A8F4F2D0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9" y="145255"/>
            <a:ext cx="11522075" cy="633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7">
            <a:extLst>
              <a:ext uri="{FF2B5EF4-FFF2-40B4-BE49-F238E27FC236}">
                <a16:creationId xmlns:a16="http://schemas.microsoft.com/office/drawing/2014/main" id="{53646AD1-4F13-A273-B4A6-D4B301A80269}"/>
              </a:ext>
            </a:extLst>
          </p:cNvPr>
          <p:cNvSpPr>
            <a:spLocks noGrp="1" noChangeArrowheads="1"/>
          </p:cNvSpPr>
          <p:nvPr>
            <p:ph type="title"/>
          </p:nvPr>
        </p:nvSpPr>
        <p:spPr>
          <a:xfrm>
            <a:off x="504825" y="215900"/>
            <a:ext cx="10296525" cy="1152525"/>
          </a:xfrm>
        </p:spPr>
        <p:txBody>
          <a:bodyPr/>
          <a:lstStyle/>
          <a:p>
            <a:pPr eaLnBrk="1" hangingPunct="1"/>
            <a:endParaRPr lang="ru-RU" altLang="ru-RU" sz="3600" b="1">
              <a:solidFill>
                <a:srgbClr val="004C86"/>
              </a:solidFill>
              <a:latin typeface="Myriad Pro" panose="020B0503030403020204" pitchFamily="34" charset="0"/>
            </a:endParaRPr>
          </a:p>
        </p:txBody>
      </p:sp>
      <p:sp>
        <p:nvSpPr>
          <p:cNvPr id="11268" name="Rectangle 8">
            <a:extLst>
              <a:ext uri="{FF2B5EF4-FFF2-40B4-BE49-F238E27FC236}">
                <a16:creationId xmlns:a16="http://schemas.microsoft.com/office/drawing/2014/main" id="{7BD7256C-2E7A-DF52-FCDA-59905B2C59FE}"/>
              </a:ext>
            </a:extLst>
          </p:cNvPr>
          <p:cNvSpPr>
            <a:spLocks noChangeArrowheads="1"/>
          </p:cNvSpPr>
          <p:nvPr/>
        </p:nvSpPr>
        <p:spPr bwMode="auto">
          <a:xfrm>
            <a:off x="936625" y="6297613"/>
            <a:ext cx="11161713"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11269" name="TextBox 7">
            <a:extLst>
              <a:ext uri="{FF2B5EF4-FFF2-40B4-BE49-F238E27FC236}">
                <a16:creationId xmlns:a16="http://schemas.microsoft.com/office/drawing/2014/main" id="{3F033FB5-FAD4-9535-852D-A050531E0065}"/>
              </a:ext>
            </a:extLst>
          </p:cNvPr>
          <p:cNvSpPr txBox="1">
            <a:spLocks noChangeArrowheads="1"/>
          </p:cNvSpPr>
          <p:nvPr/>
        </p:nvSpPr>
        <p:spPr bwMode="auto">
          <a:xfrm>
            <a:off x="504825" y="3449548"/>
            <a:ext cx="99465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3600" b="1" dirty="0">
              <a:solidFill>
                <a:srgbClr val="002060"/>
              </a:solidFill>
              <a:latin typeface="Myriad Pro" panose="020B0503030403020204" pitchFamily="34" charset="0"/>
            </a:endParaRPr>
          </a:p>
          <a:p>
            <a:pPr>
              <a:spcBef>
                <a:spcPct val="0"/>
              </a:spcBef>
              <a:buFontTx/>
              <a:buNone/>
            </a:pPr>
            <a:r>
              <a:rPr lang="en-US" altLang="ru-RU" sz="4400" b="1" dirty="0">
                <a:solidFill>
                  <a:srgbClr val="004C86"/>
                </a:solidFill>
                <a:latin typeface="Myriad Pro" panose="020B0503030403020204" pitchFamily="34" charset="0"/>
              </a:rPr>
              <a:t>Institutionalization</a:t>
            </a:r>
            <a:r>
              <a:rPr lang="en-US" altLang="ru-RU" sz="3600" b="1" dirty="0">
                <a:solidFill>
                  <a:srgbClr val="004C86"/>
                </a:solidFill>
                <a:latin typeface="Myriad Pro" panose="020B0503030403020204" pitchFamily="34" charset="0"/>
              </a:rPr>
              <a:t> </a:t>
            </a:r>
            <a:r>
              <a:rPr lang="en-US" altLang="ru-RU" sz="4400" b="1" dirty="0">
                <a:solidFill>
                  <a:srgbClr val="004C86"/>
                </a:solidFill>
                <a:latin typeface="Myriad Pro" panose="020B0503030403020204" pitchFamily="34" charset="0"/>
              </a:rPr>
              <a:t>of bipolarity.</a:t>
            </a:r>
          </a:p>
        </p:txBody>
      </p:sp>
      <p:sp>
        <p:nvSpPr>
          <p:cNvPr id="11271" name="Номер слайда 4">
            <a:extLst>
              <a:ext uri="{FF2B5EF4-FFF2-40B4-BE49-F238E27FC236}">
                <a16:creationId xmlns:a16="http://schemas.microsoft.com/office/drawing/2014/main" id="{24B15305-705A-078A-EC9A-C41C5275A43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3C426D-4592-422D-AF7E-54E532B49F57}" type="slidenum">
              <a:rPr lang="ru-RU" altLang="ru-RU" sz="1400" smtClean="0"/>
              <a:pPr>
                <a:spcBef>
                  <a:spcPct val="0"/>
                </a:spcBef>
                <a:buFontTx/>
                <a:buNone/>
              </a:pPr>
              <a:t>23</a:t>
            </a:fld>
            <a:endParaRPr lang="ru-RU" altLang="ru-RU" sz="1400"/>
          </a:p>
        </p:txBody>
      </p:sp>
      <p:pic>
        <p:nvPicPr>
          <p:cNvPr id="4" name="Рисунок 3">
            <a:extLst>
              <a:ext uri="{FF2B5EF4-FFF2-40B4-BE49-F238E27FC236}">
                <a16:creationId xmlns:a16="http://schemas.microsoft.com/office/drawing/2014/main" id="{EAADFEF1-E6B5-B993-751D-BC8C9FBE16A3}"/>
              </a:ext>
            </a:extLst>
          </p:cNvPr>
          <p:cNvPicPr>
            <a:picLocks noChangeAspect="1"/>
          </p:cNvPicPr>
          <p:nvPr/>
        </p:nvPicPr>
        <p:blipFill>
          <a:blip r:embed="rId4"/>
          <a:stretch>
            <a:fillRect/>
          </a:stretch>
        </p:blipFill>
        <p:spPr>
          <a:xfrm>
            <a:off x="7189787" y="306388"/>
            <a:ext cx="3483769" cy="3483769"/>
          </a:xfrm>
          <a:prstGeom prst="rect">
            <a:avLst/>
          </a:prstGeom>
        </p:spPr>
      </p:pic>
    </p:spTree>
    <p:extLst>
      <p:ext uri="{BB962C8B-B14F-4D97-AF65-F5344CB8AC3E}">
        <p14:creationId xmlns:p14="http://schemas.microsoft.com/office/powerpoint/2010/main" val="1417605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6"/>
            <a:ext cx="11522075" cy="622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Bipolar coalitions </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608806" y="1358245"/>
            <a:ext cx="10088562"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dirty="0">
                <a:solidFill>
                  <a:srgbClr val="004C86"/>
                </a:solidFill>
                <a:latin typeface="Myriad Pro" panose="020B0503030403020204" pitchFamily="34" charset="0"/>
              </a:rPr>
              <a:t>In the XXI century, the institutionalization of bipolarity is expressed in the crystallization of </a:t>
            </a:r>
            <a:r>
              <a:rPr lang="en-US" altLang="ru-RU" sz="2800" b="1" dirty="0">
                <a:solidFill>
                  <a:srgbClr val="004C86"/>
                </a:solidFill>
                <a:latin typeface="Myriad Pro" panose="020B0503030403020204" pitchFamily="34" charset="0"/>
              </a:rPr>
              <a:t>two planetary coalitions</a:t>
            </a:r>
            <a:r>
              <a:rPr lang="en-US" altLang="ru-RU" sz="2800" dirty="0">
                <a:solidFill>
                  <a:srgbClr val="004C86"/>
                </a:solidFill>
                <a:latin typeface="Myriad Pro" panose="020B0503030403020204" pitchFamily="34" charset="0"/>
              </a:rPr>
              <a:t>, which can be conditionally called Western and non-Western. </a:t>
            </a:r>
          </a:p>
          <a:p>
            <a:pPr>
              <a:spcBef>
                <a:spcPct val="0"/>
              </a:spcBef>
            </a:pPr>
            <a:r>
              <a:rPr lang="en-US" altLang="ru-RU" sz="2800" dirty="0">
                <a:solidFill>
                  <a:srgbClr val="004C86"/>
                </a:solidFill>
                <a:latin typeface="Myriad Pro" panose="020B0503030403020204" pitchFamily="34" charset="0"/>
              </a:rPr>
              <a:t>The core of the </a:t>
            </a:r>
            <a:r>
              <a:rPr lang="en-US" altLang="ru-RU" sz="2800" b="1" dirty="0">
                <a:solidFill>
                  <a:srgbClr val="004C86"/>
                </a:solidFill>
                <a:latin typeface="Myriad Pro" panose="020B0503030403020204" pitchFamily="34" charset="0"/>
              </a:rPr>
              <a:t>Western coalition </a:t>
            </a:r>
            <a:r>
              <a:rPr lang="en-US" altLang="ru-RU" sz="2800" dirty="0">
                <a:solidFill>
                  <a:srgbClr val="004C86"/>
                </a:solidFill>
                <a:latin typeface="Myriad Pro" panose="020B0503030403020204" pitchFamily="34" charset="0"/>
              </a:rPr>
              <a:t>comprises NATO (founded in 1949) and the European Union (1993), with the composition of their member countries intersecting.</a:t>
            </a:r>
          </a:p>
          <a:p>
            <a:pPr>
              <a:spcBef>
                <a:spcPct val="0"/>
              </a:spcBef>
            </a:pPr>
            <a:r>
              <a:rPr lang="en-US" altLang="ru-RU" sz="2800" dirty="0">
                <a:solidFill>
                  <a:srgbClr val="004C86"/>
                </a:solidFill>
                <a:latin typeface="Myriad Pro" panose="020B0503030403020204" pitchFamily="34" charset="0"/>
              </a:rPr>
              <a:t>The core of the </a:t>
            </a:r>
            <a:r>
              <a:rPr lang="en-US" altLang="ru-RU" sz="2800" b="1" dirty="0">
                <a:solidFill>
                  <a:srgbClr val="004C86"/>
                </a:solidFill>
                <a:latin typeface="Myriad Pro" panose="020B0503030403020204" pitchFamily="34" charset="0"/>
              </a:rPr>
              <a:t>non-Western coalition </a:t>
            </a:r>
            <a:r>
              <a:rPr lang="en-US" altLang="ru-RU" sz="2800" dirty="0">
                <a:solidFill>
                  <a:srgbClr val="004C86"/>
                </a:solidFill>
                <a:latin typeface="Myriad Pro" panose="020B0503030403020204" pitchFamily="34" charset="0"/>
              </a:rPr>
              <a:t>are the structures of the SCO (founded in 2001, until 2001 - the "Shanghai Five"), BRICS+ (2006) and the CIS (Commonwealth of Independent States,1991), the composition of which is also increasingly overlapping.</a:t>
            </a:r>
            <a:endParaRPr lang="ru-RU" altLang="ru-RU" sz="2800" dirty="0">
              <a:solidFill>
                <a:srgbClr val="004C86"/>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24</a:t>
            </a:fld>
            <a:endParaRPr lang="ru-RU" altLang="ru-RU" sz="1400"/>
          </a:p>
        </p:txBody>
      </p:sp>
    </p:spTree>
    <p:extLst>
      <p:ext uri="{BB962C8B-B14F-4D97-AF65-F5344CB8AC3E}">
        <p14:creationId xmlns:p14="http://schemas.microsoft.com/office/powerpoint/2010/main" val="1707428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6"/>
            <a:ext cx="11522075" cy="622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612774" y="460002"/>
            <a:ext cx="10296525" cy="1152525"/>
          </a:xfrm>
        </p:spPr>
        <p:txBody>
          <a:bodyPr/>
          <a:lstStyle/>
          <a:p>
            <a:pPr eaLnBrk="1" hangingPunct="1"/>
            <a:r>
              <a:rPr lang="en-US" altLang="ru-RU" sz="3600" b="1" dirty="0">
                <a:solidFill>
                  <a:srgbClr val="004C86"/>
                </a:solidFill>
                <a:latin typeface="Myriad Pro" panose="020B0503030403020204" pitchFamily="34" charset="0"/>
              </a:rPr>
              <a:t>The core of the Western Coalition, 2001-2024 </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25</a:t>
            </a:fld>
            <a:endParaRPr lang="ru-RU" altLang="ru-RU" sz="1400"/>
          </a:p>
        </p:txBody>
      </p:sp>
      <p:graphicFrame>
        <p:nvGraphicFramePr>
          <p:cNvPr id="2" name="Таблица 1">
            <a:extLst>
              <a:ext uri="{FF2B5EF4-FFF2-40B4-BE49-F238E27FC236}">
                <a16:creationId xmlns:a16="http://schemas.microsoft.com/office/drawing/2014/main" id="{F9E8BB69-735F-F9E8-0554-1AB0EB854E06}"/>
              </a:ext>
            </a:extLst>
          </p:cNvPr>
          <p:cNvGraphicFramePr>
            <a:graphicFrameLocks noGrp="1"/>
          </p:cNvGraphicFramePr>
          <p:nvPr>
            <p:extLst>
              <p:ext uri="{D42A27DB-BD31-4B8C-83A1-F6EECF244321}">
                <p14:modId xmlns:p14="http://schemas.microsoft.com/office/powerpoint/2010/main" val="853760589"/>
              </p:ext>
            </p:extLst>
          </p:nvPr>
        </p:nvGraphicFramePr>
        <p:xfrm>
          <a:off x="2622864" y="1827287"/>
          <a:ext cx="5616624" cy="4073451"/>
        </p:xfrm>
        <a:graphic>
          <a:graphicData uri="http://schemas.openxmlformats.org/drawingml/2006/table">
            <a:tbl>
              <a:tblPr firstRow="1" firstCol="1" bandRow="1"/>
              <a:tblGrid>
                <a:gridCol w="1296144">
                  <a:extLst>
                    <a:ext uri="{9D8B030D-6E8A-4147-A177-3AD203B41FA5}">
                      <a16:colId xmlns:a16="http://schemas.microsoft.com/office/drawing/2014/main" val="3194889647"/>
                    </a:ext>
                  </a:extLst>
                </a:gridCol>
                <a:gridCol w="2016224">
                  <a:extLst>
                    <a:ext uri="{9D8B030D-6E8A-4147-A177-3AD203B41FA5}">
                      <a16:colId xmlns:a16="http://schemas.microsoft.com/office/drawing/2014/main" val="2437557808"/>
                    </a:ext>
                  </a:extLst>
                </a:gridCol>
                <a:gridCol w="2304256">
                  <a:extLst>
                    <a:ext uri="{9D8B030D-6E8A-4147-A177-3AD203B41FA5}">
                      <a16:colId xmlns:a16="http://schemas.microsoft.com/office/drawing/2014/main" val="4030972069"/>
                    </a:ext>
                  </a:extLst>
                </a:gridCol>
              </a:tblGrid>
              <a:tr h="1049713">
                <a:tc>
                  <a:txBody>
                    <a:bodyPr/>
                    <a:lstStyle/>
                    <a:p>
                      <a:pPr>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Organizations</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b="1" dirty="0">
                          <a:effectLst/>
                          <a:latin typeface="Calibri" panose="020F0502020204030204" pitchFamily="34" charset="0"/>
                          <a:ea typeface="Calibri" panose="020F0502020204030204" pitchFamily="34" charset="0"/>
                          <a:cs typeface="Times New Roman" panose="02020603050405020304" pitchFamily="18" charset="0"/>
                        </a:rPr>
                        <a:t>2001</a:t>
                      </a: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  </a:t>
                      </a:r>
                      <a:r>
                        <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co</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untries</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b="1" dirty="0">
                          <a:effectLst/>
                          <a:latin typeface="Calibri" panose="020F0502020204030204" pitchFamily="34" charset="0"/>
                          <a:ea typeface="Calibri" panose="020F0502020204030204" pitchFamily="34" charset="0"/>
                          <a:cs typeface="Times New Roman" panose="02020603050405020304" pitchFamily="18" charset="0"/>
                        </a:rPr>
                        <a:t>202</a:t>
                      </a:r>
                      <a:r>
                        <a:rPr lang="en-US" sz="2400" b="1" dirty="0">
                          <a:effectLst/>
                          <a:latin typeface="Calibri" panose="020F0502020204030204" pitchFamily="34" charset="0"/>
                          <a:ea typeface="Calibri" panose="020F0502020204030204" pitchFamily="34" charset="0"/>
                          <a:cs typeface="Times New Roman" panose="02020603050405020304" pitchFamily="18" charset="0"/>
                        </a:rPr>
                        <a:t>4       </a:t>
                      </a:r>
                      <a:endParaRPr lang="ru-RU" sz="24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    </a:t>
                      </a:r>
                      <a:r>
                        <a:rPr lang="en-US" sz="2000" dirty="0">
                          <a:effectLst/>
                          <a:latin typeface="Calibri" panose="020F0502020204030204" pitchFamily="34" charset="0"/>
                          <a:ea typeface="Calibri" panose="020F0502020204030204" pitchFamily="34" charset="0"/>
                          <a:cs typeface="Times New Roman" panose="02020603050405020304" pitchFamily="18" charset="0"/>
                        </a:rPr>
                        <a:t>(c</a:t>
                      </a:r>
                      <a:r>
                        <a:rPr lang="ru-RU" sz="2000" dirty="0">
                          <a:effectLst/>
                          <a:latin typeface="Calibri" panose="020F0502020204030204" pitchFamily="34" charset="0"/>
                          <a:ea typeface="Calibri" panose="020F0502020204030204" pitchFamily="34" charset="0"/>
                          <a:cs typeface="Times New Roman" panose="02020603050405020304" pitchFamily="18" charset="0"/>
                        </a:rPr>
                        <a:t>o</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untries</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9829166"/>
                  </a:ext>
                </a:extLst>
              </a:tr>
              <a:tr h="1252562">
                <a:tc>
                  <a:txBody>
                    <a:bodyPr/>
                    <a:lstStyle/>
                    <a:p>
                      <a:pPr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NATO</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19</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32</a:t>
                      </a:r>
                      <a:r>
                        <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5115571"/>
                  </a:ext>
                </a:extLst>
              </a:tr>
              <a:tr h="983195">
                <a:tc>
                  <a:txBody>
                    <a:bodyPr/>
                    <a:lstStyle/>
                    <a:p>
                      <a:pPr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European Union</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15</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27</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602714"/>
                  </a:ext>
                </a:extLst>
              </a:tr>
              <a:tr h="787981">
                <a:tc>
                  <a:txBody>
                    <a:bodyPr/>
                    <a:lstStyle/>
                    <a:p>
                      <a:pPr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Total </a:t>
                      </a:r>
                      <a:r>
                        <a:rPr lang="en-US" sz="1400" b="0" dirty="0">
                          <a:effectLst/>
                          <a:latin typeface="Calibri" panose="020F0502020204030204" pitchFamily="34" charset="0"/>
                          <a:ea typeface="Calibri" panose="020F0502020204030204" pitchFamily="34" charset="0"/>
                          <a:cs typeface="Times New Roman" panose="02020603050405020304" pitchFamily="18" charset="0"/>
                        </a:rPr>
                        <a:t>(including overlaps)</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3</a:t>
                      </a: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6</a:t>
                      </a:r>
                      <a:r>
                        <a:rPr lang="ru-RU"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a:t>
                      </a:r>
                      <a:r>
                        <a:rPr lang="ru-RU" sz="36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6093513"/>
                  </a:ext>
                </a:extLst>
              </a:tr>
            </a:tbl>
          </a:graphicData>
        </a:graphic>
      </p:graphicFrame>
      <p:sp>
        <p:nvSpPr>
          <p:cNvPr id="3" name="Стрелка: вправо 4">
            <a:extLst>
              <a:ext uri="{FF2B5EF4-FFF2-40B4-BE49-F238E27FC236}">
                <a16:creationId xmlns:a16="http://schemas.microsoft.com/office/drawing/2014/main" id="{08865DDB-98DF-1E96-8284-E352A4CF5274}"/>
              </a:ext>
            </a:extLst>
          </p:cNvPr>
          <p:cNvSpPr/>
          <p:nvPr/>
        </p:nvSpPr>
        <p:spPr>
          <a:xfrm rot="16200000">
            <a:off x="7042446" y="5229987"/>
            <a:ext cx="317502" cy="2880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1800" b="0" i="0" u="none" strike="noStrike" kern="1200" cap="none" spc="0" normalizeH="0" baseline="0" noProof="0" dirty="0">
                <a:ln>
                  <a:noFill/>
                </a:ln>
                <a:solidFill>
                  <a:srgbClr val="FFFFFF"/>
                </a:solidFill>
                <a:effectLst/>
                <a:uLnTx/>
                <a:uFillTx/>
                <a:latin typeface="Arial"/>
                <a:ea typeface="+mn-ea"/>
                <a:cs typeface="+mn-cs"/>
              </a:rPr>
              <a:t>  </a:t>
            </a:r>
          </a:p>
        </p:txBody>
      </p:sp>
    </p:spTree>
    <p:extLst>
      <p:ext uri="{BB962C8B-B14F-4D97-AF65-F5344CB8AC3E}">
        <p14:creationId xmlns:p14="http://schemas.microsoft.com/office/powerpoint/2010/main" val="2364308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24" y="-123585"/>
            <a:ext cx="11522075" cy="638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712788" y="215900"/>
            <a:ext cx="10088562" cy="1152525"/>
          </a:xfrm>
        </p:spPr>
        <p:txBody>
          <a:bodyPr/>
          <a:lstStyle/>
          <a:p>
            <a:pPr eaLnBrk="1" hangingPunct="1"/>
            <a:r>
              <a:rPr lang="en-US" altLang="ru-RU" sz="3300" b="1" dirty="0">
                <a:solidFill>
                  <a:srgbClr val="004C86"/>
                </a:solidFill>
                <a:latin typeface="Myriad Pro" panose="020B0503030403020204" pitchFamily="34" charset="0"/>
              </a:rPr>
              <a:t>The core of the</a:t>
            </a:r>
            <a:r>
              <a:rPr lang="ru-RU" altLang="ru-RU" sz="3300" b="1" dirty="0">
                <a:solidFill>
                  <a:srgbClr val="004C86"/>
                </a:solidFill>
                <a:latin typeface="Myriad Pro" panose="020B0503030403020204" pitchFamily="34" charset="0"/>
              </a:rPr>
              <a:t> </a:t>
            </a:r>
            <a:r>
              <a:rPr lang="en-US" altLang="ru-RU" sz="3300" b="1" dirty="0">
                <a:solidFill>
                  <a:srgbClr val="004C86"/>
                </a:solidFill>
                <a:latin typeface="Myriad Pro" panose="020B0503030403020204" pitchFamily="34" charset="0"/>
              </a:rPr>
              <a:t>Non-Western coalition, 2001-202</a:t>
            </a:r>
            <a:r>
              <a:rPr lang="ru-RU" altLang="ru-RU" sz="3300" b="1" dirty="0">
                <a:solidFill>
                  <a:srgbClr val="004C86"/>
                </a:solidFill>
                <a:latin typeface="Myriad Pro" panose="020B0503030403020204" pitchFamily="34" charset="0"/>
              </a:rPr>
              <a:t>4</a:t>
            </a: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26</a:t>
            </a:fld>
            <a:endParaRPr lang="ru-RU" altLang="ru-RU" sz="1400"/>
          </a:p>
        </p:txBody>
      </p:sp>
      <p:graphicFrame>
        <p:nvGraphicFramePr>
          <p:cNvPr id="11" name="Таблица 10">
            <a:extLst>
              <a:ext uri="{FF2B5EF4-FFF2-40B4-BE49-F238E27FC236}">
                <a16:creationId xmlns:a16="http://schemas.microsoft.com/office/drawing/2014/main" id="{7DDDFB6D-5F47-3219-E41D-B90A127852DE}"/>
              </a:ext>
            </a:extLst>
          </p:cNvPr>
          <p:cNvGraphicFramePr>
            <a:graphicFrameLocks noGrp="1"/>
          </p:cNvGraphicFramePr>
          <p:nvPr>
            <p:extLst>
              <p:ext uri="{D42A27DB-BD31-4B8C-83A1-F6EECF244321}">
                <p14:modId xmlns:p14="http://schemas.microsoft.com/office/powerpoint/2010/main" val="4107983475"/>
              </p:ext>
            </p:extLst>
          </p:nvPr>
        </p:nvGraphicFramePr>
        <p:xfrm>
          <a:off x="1584573" y="1504637"/>
          <a:ext cx="7848872" cy="3879401"/>
        </p:xfrm>
        <a:graphic>
          <a:graphicData uri="http://schemas.openxmlformats.org/drawingml/2006/table">
            <a:tbl>
              <a:tblPr firstRow="1" firstCol="1" bandRow="1"/>
              <a:tblGrid>
                <a:gridCol w="2986739">
                  <a:extLst>
                    <a:ext uri="{9D8B030D-6E8A-4147-A177-3AD203B41FA5}">
                      <a16:colId xmlns:a16="http://schemas.microsoft.com/office/drawing/2014/main" val="4001652383"/>
                    </a:ext>
                  </a:extLst>
                </a:gridCol>
                <a:gridCol w="2465354">
                  <a:extLst>
                    <a:ext uri="{9D8B030D-6E8A-4147-A177-3AD203B41FA5}">
                      <a16:colId xmlns:a16="http://schemas.microsoft.com/office/drawing/2014/main" val="3737654887"/>
                    </a:ext>
                  </a:extLst>
                </a:gridCol>
                <a:gridCol w="2396779">
                  <a:extLst>
                    <a:ext uri="{9D8B030D-6E8A-4147-A177-3AD203B41FA5}">
                      <a16:colId xmlns:a16="http://schemas.microsoft.com/office/drawing/2014/main" val="692163894"/>
                    </a:ext>
                  </a:extLst>
                </a:gridCol>
              </a:tblGrid>
              <a:tr h="773021">
                <a:tc>
                  <a:txBody>
                    <a:bodyPr/>
                    <a:lstStyle/>
                    <a:p>
                      <a:pPr algn="ctr">
                        <a:lnSpc>
                          <a:spcPct val="107000"/>
                        </a:lnSpc>
                        <a:spcAft>
                          <a:spcPts val="800"/>
                        </a:spcAft>
                      </a:pPr>
                      <a:r>
                        <a:rPr lang="ru-RU" sz="20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Organizations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b="1" dirty="0">
                          <a:effectLst/>
                          <a:latin typeface="Calibri" panose="020F0502020204030204" pitchFamily="34" charset="0"/>
                          <a:ea typeface="Calibri" panose="020F0502020204030204" pitchFamily="34" charset="0"/>
                          <a:cs typeface="Times New Roman" panose="02020603050405020304" pitchFamily="18" charset="0"/>
                        </a:rPr>
                        <a:t>2001</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a:t>
                      </a:r>
                      <a:r>
                        <a:rPr lang="ru-RU"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r>
                        <a:rPr lang="ru-RU" sz="2000" dirty="0" err="1">
                          <a:effectLst/>
                          <a:latin typeface="Calibri" panose="020F0502020204030204" pitchFamily="34" charset="0"/>
                          <a:ea typeface="Calibri" panose="020F0502020204030204" pitchFamily="34" charset="0"/>
                          <a:cs typeface="Times New Roman" panose="02020603050405020304" pitchFamily="18" charset="0"/>
                        </a:rPr>
                        <a:t>co</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untries</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2400" b="1" dirty="0">
                          <a:effectLst/>
                          <a:latin typeface="Calibri" panose="020F0502020204030204" pitchFamily="34" charset="0"/>
                          <a:ea typeface="Calibri" panose="020F0502020204030204" pitchFamily="34" charset="0"/>
                          <a:cs typeface="Times New Roman" panose="02020603050405020304" pitchFamily="18" charset="0"/>
                        </a:rPr>
                        <a:t>202</a:t>
                      </a:r>
                      <a:r>
                        <a:rPr lang="en-US" sz="2400" b="1" dirty="0">
                          <a:effectLst/>
                          <a:latin typeface="Calibri" panose="020F0502020204030204" pitchFamily="34" charset="0"/>
                          <a:ea typeface="Calibri" panose="020F0502020204030204" pitchFamily="34" charset="0"/>
                          <a:cs typeface="Times New Roman" panose="02020603050405020304" pitchFamily="18" charset="0"/>
                        </a:rPr>
                        <a:t>4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2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  </a:t>
                      </a:r>
                      <a:r>
                        <a:rPr lang="en-US" sz="2000" dirty="0">
                          <a:effectLst/>
                          <a:latin typeface="Calibri" panose="020F0502020204030204" pitchFamily="34" charset="0"/>
                          <a:ea typeface="Calibri" panose="020F0502020204030204" pitchFamily="34" charset="0"/>
                          <a:cs typeface="Times New Roman" panose="02020603050405020304" pitchFamily="18" charset="0"/>
                        </a:rPr>
                        <a:t>(c</a:t>
                      </a:r>
                      <a:r>
                        <a:rPr lang="ru-RU" sz="2000" dirty="0">
                          <a:effectLst/>
                          <a:latin typeface="Calibri" panose="020F0502020204030204" pitchFamily="34" charset="0"/>
                          <a:ea typeface="Calibri" panose="020F0502020204030204" pitchFamily="34" charset="0"/>
                          <a:cs typeface="Times New Roman" panose="02020603050405020304" pitchFamily="18" charset="0"/>
                        </a:rPr>
                        <a:t>o</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untries</a:t>
                      </a:r>
                      <a:r>
                        <a:rPr lang="ru-RU" sz="20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9776857"/>
                  </a:ext>
                </a:extLst>
              </a:tr>
              <a:tr h="786825">
                <a:tc>
                  <a:txBody>
                    <a:bodyPr/>
                    <a:lstStyle/>
                    <a:p>
                      <a:pPr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Shanghai Cooperation Organization (incl</a:t>
                      </a:r>
                      <a:r>
                        <a:rPr lang="ru-RU" sz="2000" b="1"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Dialogue Partners)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a:t>
                      </a:r>
                      <a:r>
                        <a:rPr lang="ru-RU"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1822528"/>
                  </a:ext>
                </a:extLst>
              </a:tr>
              <a:tr h="538998">
                <a:tc>
                  <a:txBody>
                    <a:bodyPr/>
                    <a:lstStyle/>
                    <a:p>
                      <a:pPr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BRICS+ </a:t>
                      </a:r>
                      <a:r>
                        <a:rPr lang="ru-RU" sz="2000" b="1"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incl</a:t>
                      </a:r>
                      <a:r>
                        <a:rPr lang="ru-RU" sz="2000" b="1" dirty="0">
                          <a:effectLst/>
                          <a:latin typeface="Calibri" panose="020F0502020204030204" pitchFamily="34" charset="0"/>
                          <a:ea typeface="Calibri" panose="020F0502020204030204" pitchFamily="34" charset="0"/>
                          <a:cs typeface="Times New Roman" panose="02020603050405020304" pitchFamily="18" charset="0"/>
                        </a:rPr>
                        <a:t>.</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Partner Countries</a:t>
                      </a:r>
                      <a:r>
                        <a:rPr lang="ru-RU" sz="2000" b="1" dirty="0">
                          <a:effectLst/>
                          <a:latin typeface="Calibri" panose="020F0502020204030204" pitchFamily="34" charset="0"/>
                          <a:ea typeface="Calibri" panose="020F0502020204030204" pitchFamily="34" charset="0"/>
                          <a:cs typeface="Times New Roman" panose="02020603050405020304" pitchFamily="18" charset="0"/>
                        </a:rPr>
                        <a:t>)</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4</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18</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193302"/>
                  </a:ext>
                </a:extLst>
              </a:tr>
              <a:tr h="857699">
                <a:tc>
                  <a:txBody>
                    <a:bodyPr/>
                    <a:lstStyle/>
                    <a:p>
                      <a:pPr algn="ctr">
                        <a:lnSpc>
                          <a:spcPct val="107000"/>
                        </a:lnSpc>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Commonwealth of Independent States</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9</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8837524"/>
                  </a:ext>
                </a:extLst>
              </a:tr>
              <a:tr h="615369">
                <a:tc>
                  <a:txBody>
                    <a:bodyPr/>
                    <a:lstStyle/>
                    <a:p>
                      <a:pPr algn="ctr">
                        <a:lnSpc>
                          <a:spcPct val="100000"/>
                        </a:lnSpc>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Total </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0000"/>
                        </a:lnSpc>
                        <a:spcAft>
                          <a:spcPts val="0"/>
                        </a:spcAft>
                      </a:pPr>
                      <a:r>
                        <a:rPr lang="en-US" sz="1400" b="0" dirty="0">
                          <a:effectLst/>
                          <a:latin typeface="Calibri" panose="020F0502020204030204" pitchFamily="34" charset="0"/>
                          <a:ea typeface="Calibri" panose="020F0502020204030204" pitchFamily="34" charset="0"/>
                          <a:cs typeface="Times New Roman" panose="02020603050405020304" pitchFamily="18" charset="0"/>
                        </a:rPr>
                        <a:t>(including overlaps)</a:t>
                      </a:r>
                      <a:endParaRPr lang="ru-RU"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13</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ru-RU"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40</a:t>
                      </a:r>
                      <a:r>
                        <a:rPr lang="en-US" sz="3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36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a:t>
                      </a:r>
                      <a:r>
                        <a:rPr lang="en-US" sz="36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t>
                      </a:r>
                      <a:r>
                        <a:rPr lang="ru-RU" sz="36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0</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379489"/>
                  </a:ext>
                </a:extLst>
              </a:tr>
            </a:tbl>
          </a:graphicData>
        </a:graphic>
      </p:graphicFrame>
      <p:sp>
        <p:nvSpPr>
          <p:cNvPr id="2" name="Стрелка: вправо 1">
            <a:extLst>
              <a:ext uri="{FF2B5EF4-FFF2-40B4-BE49-F238E27FC236}">
                <a16:creationId xmlns:a16="http://schemas.microsoft.com/office/drawing/2014/main" id="{79716A45-90C3-52E2-0D12-BE0CE9073BA1}"/>
              </a:ext>
            </a:extLst>
          </p:cNvPr>
          <p:cNvSpPr/>
          <p:nvPr/>
        </p:nvSpPr>
        <p:spPr>
          <a:xfrm rot="16200000">
            <a:off x="8261799" y="4831522"/>
            <a:ext cx="317502" cy="2880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ru-RU" sz="1800" b="0" i="0" u="none" strike="noStrike" kern="1200" cap="none" spc="0" normalizeH="0" baseline="0" noProof="0">
              <a:ln>
                <a:noFill/>
              </a:ln>
              <a:solidFill>
                <a:srgbClr val="004C86"/>
              </a:solidFill>
              <a:effectLst/>
              <a:uLnTx/>
              <a:uFillTx/>
              <a:latin typeface="Arial"/>
              <a:ea typeface="+mn-ea"/>
              <a:cs typeface="+mn-cs"/>
            </a:endParaRPr>
          </a:p>
        </p:txBody>
      </p:sp>
    </p:spTree>
    <p:extLst>
      <p:ext uri="{BB962C8B-B14F-4D97-AF65-F5344CB8AC3E}">
        <p14:creationId xmlns:p14="http://schemas.microsoft.com/office/powerpoint/2010/main" val="490736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C12CFD-9D1B-BA11-FC6F-73B70D03BB19}"/>
              </a:ext>
            </a:extLst>
          </p:cNvPr>
          <p:cNvSpPr>
            <a:spLocks noGrp="1"/>
          </p:cNvSpPr>
          <p:nvPr>
            <p:ph type="title"/>
          </p:nvPr>
        </p:nvSpPr>
        <p:spPr>
          <a:xfrm>
            <a:off x="360437" y="258763"/>
            <a:ext cx="10585376" cy="1081087"/>
          </a:xfrm>
        </p:spPr>
        <p:txBody>
          <a:bodyPr/>
          <a:lstStyle/>
          <a:p>
            <a:r>
              <a:rPr lang="en-US" sz="3600" b="1" dirty="0">
                <a:solidFill>
                  <a:srgbClr val="004C86"/>
                </a:solidFill>
              </a:rPr>
              <a:t>Geography of the BRIC+,  SCO, and</a:t>
            </a:r>
            <a:r>
              <a:rPr lang="ru-RU" sz="3600" b="1" dirty="0">
                <a:solidFill>
                  <a:srgbClr val="004C86"/>
                </a:solidFill>
              </a:rPr>
              <a:t> </a:t>
            </a:r>
            <a:r>
              <a:rPr lang="en-US" sz="3600" b="1" dirty="0">
                <a:solidFill>
                  <a:srgbClr val="004C86"/>
                </a:solidFill>
              </a:rPr>
              <a:t>CIS countries </a:t>
            </a:r>
            <a:endParaRPr lang="ru-RU" sz="3600" b="1" dirty="0">
              <a:solidFill>
                <a:srgbClr val="004C86"/>
              </a:solidFill>
            </a:endParaRPr>
          </a:p>
        </p:txBody>
      </p:sp>
      <p:sp>
        <p:nvSpPr>
          <p:cNvPr id="4" name="Номер слайда 3">
            <a:extLst>
              <a:ext uri="{FF2B5EF4-FFF2-40B4-BE49-F238E27FC236}">
                <a16:creationId xmlns:a16="http://schemas.microsoft.com/office/drawing/2014/main" id="{58BBFC0C-EE89-1313-0AF8-D3698A739BA3}"/>
              </a:ext>
            </a:extLst>
          </p:cNvPr>
          <p:cNvSpPr>
            <a:spLocks noGrp="1"/>
          </p:cNvSpPr>
          <p:nvPr>
            <p:ph type="sldNum" sz="quarter" idx="12"/>
          </p:nvPr>
        </p:nvSpPr>
        <p:spPr/>
        <p:txBody>
          <a:bodyPr/>
          <a:lstStyle/>
          <a:p>
            <a:pPr>
              <a:defRPr/>
            </a:pPr>
            <a:fld id="{85E5F125-E201-44D1-945B-E9D1BD5357F9}" type="slidenum">
              <a:rPr lang="ru-RU" altLang="ru-RU" smtClean="0"/>
              <a:pPr>
                <a:defRPr/>
              </a:pPr>
              <a:t>27</a:t>
            </a:fld>
            <a:endParaRPr lang="ru-RU" altLang="ru-RU"/>
          </a:p>
        </p:txBody>
      </p:sp>
      <p:pic>
        <p:nvPicPr>
          <p:cNvPr id="6146" name="Picture 2" descr="Member states of the Shanghai Cooperation Organisation | The Shanghai  cooperation organisation">
            <a:extLst>
              <a:ext uri="{FF2B5EF4-FFF2-40B4-BE49-F238E27FC236}">
                <a16:creationId xmlns:a16="http://schemas.microsoft.com/office/drawing/2014/main" id="{D61C5E71-0A96-855F-C7CC-16CB241D1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0717" y="1474750"/>
            <a:ext cx="7344816" cy="411467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BRICS Countries Map in the Year 2024 with New Members Stock Vector -  Illustration of finance, money: 288224257">
            <a:extLst>
              <a:ext uri="{FF2B5EF4-FFF2-40B4-BE49-F238E27FC236}">
                <a16:creationId xmlns:a16="http://schemas.microsoft.com/office/drawing/2014/main" id="{10C6458A-54FE-1509-3870-9AFA979B840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0209" y="2293149"/>
            <a:ext cx="3621016" cy="247787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2+ Hundred Cis Map Royalty-Free Images, Stock Photos &amp; Pictures |  Shutterstock">
            <a:extLst>
              <a:ext uri="{FF2B5EF4-FFF2-40B4-BE49-F238E27FC236}">
                <a16:creationId xmlns:a16="http://schemas.microsoft.com/office/drawing/2014/main" id="{21128192-F89B-36D1-FC72-99EB0CF8EF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8703" y="2282802"/>
            <a:ext cx="3852663" cy="277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13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6"/>
            <a:ext cx="11522075" cy="622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X- and Y-coalitions</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712788" y="1146369"/>
            <a:ext cx="1008856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dirty="0">
                <a:solidFill>
                  <a:srgbClr val="004C86"/>
                </a:solidFill>
                <a:latin typeface="Myriad Pro" panose="020B0503030403020204" pitchFamily="34" charset="0"/>
              </a:rPr>
              <a:t>In terms of the theory of institutional X-and Y-matrices </a:t>
            </a:r>
            <a:r>
              <a:rPr lang="en-US" altLang="ru-RU" sz="2800" i="1" dirty="0">
                <a:solidFill>
                  <a:srgbClr val="004C86"/>
                </a:solidFill>
                <a:latin typeface="Myriad Pro" panose="020B0503030403020204" pitchFamily="34" charset="0"/>
              </a:rPr>
              <a:t>(Kirdina, </a:t>
            </a:r>
            <a:r>
              <a:rPr lang="en-US" altLang="ru-RU" sz="2800" dirty="0">
                <a:solidFill>
                  <a:srgbClr val="004C86"/>
                </a:solidFill>
                <a:latin typeface="Myriad Pro" panose="020B0503030403020204" pitchFamily="34" charset="0"/>
              </a:rPr>
              <a:t>2014;</a:t>
            </a:r>
            <a:r>
              <a:rPr lang="en-US" altLang="ru-RU" sz="2800" i="1" dirty="0">
                <a:solidFill>
                  <a:srgbClr val="004C86"/>
                </a:solidFill>
                <a:latin typeface="Myriad Pro" panose="020B0503030403020204" pitchFamily="34" charset="0"/>
              </a:rPr>
              <a:t> Kirdina-Chandler, </a:t>
            </a:r>
            <a:r>
              <a:rPr lang="en-US" altLang="ru-RU" sz="2800" dirty="0">
                <a:solidFill>
                  <a:srgbClr val="004C86"/>
                </a:solidFill>
                <a:latin typeface="Myriad Pro" panose="020B0503030403020204" pitchFamily="34" charset="0"/>
              </a:rPr>
              <a:t>2017</a:t>
            </a:r>
            <a:r>
              <a:rPr lang="en-US" altLang="ru-RU" sz="2800" i="1" dirty="0">
                <a:solidFill>
                  <a:srgbClr val="004C86"/>
                </a:solidFill>
                <a:latin typeface="Myriad Pro" panose="020B0503030403020204" pitchFamily="34" charset="0"/>
              </a:rPr>
              <a:t>)</a:t>
            </a:r>
            <a:r>
              <a:rPr lang="en-US" altLang="ru-RU" sz="2800" dirty="0">
                <a:solidFill>
                  <a:srgbClr val="004C86"/>
                </a:solidFill>
                <a:latin typeface="Myriad Pro" panose="020B0503030403020204" pitchFamily="34" charset="0"/>
              </a:rPr>
              <a:t>, we can call the non-Western and Western coalitions as  </a:t>
            </a:r>
            <a:r>
              <a:rPr lang="en-US" altLang="ru-RU" sz="2800" b="1" dirty="0">
                <a:solidFill>
                  <a:srgbClr val="004C86"/>
                </a:solidFill>
                <a:latin typeface="Myriad Pro" panose="020B0503030403020204" pitchFamily="34" charset="0"/>
              </a:rPr>
              <a:t>X- and Y- coalitions </a:t>
            </a:r>
            <a:r>
              <a:rPr lang="en-US" altLang="ru-RU" sz="2800" dirty="0">
                <a:solidFill>
                  <a:srgbClr val="004C86"/>
                </a:solidFill>
                <a:latin typeface="Myriad Pro" panose="020B0503030403020204" pitchFamily="34" charset="0"/>
              </a:rPr>
              <a:t>respectively, because they are formed by countries dominated by institutions of either the X- or Y- matrix. </a:t>
            </a:r>
          </a:p>
          <a:p>
            <a:pPr>
              <a:spcBef>
                <a:spcPct val="0"/>
              </a:spcBef>
            </a:pPr>
            <a:r>
              <a:rPr lang="en-US" altLang="ru-RU" sz="2800" b="1" dirty="0">
                <a:solidFill>
                  <a:srgbClr val="004C86"/>
                </a:solidFill>
                <a:latin typeface="Myriad Pro" panose="020B0503030403020204" pitchFamily="34" charset="0"/>
              </a:rPr>
              <a:t>The Y-coalition</a:t>
            </a:r>
            <a:r>
              <a:rPr lang="en-US" altLang="ru-RU" sz="2800" dirty="0">
                <a:solidFill>
                  <a:srgbClr val="004C86"/>
                </a:solidFill>
                <a:latin typeface="Myriad Pro" panose="020B0503030403020204" pitchFamily="34" charset="0"/>
              </a:rPr>
              <a:t>, which began to institutionalize 40 years earlier than the X-coalition,  includes </a:t>
            </a:r>
            <a:r>
              <a:rPr lang="en-US" altLang="ru-RU" sz="2800" b="1" dirty="0">
                <a:solidFill>
                  <a:srgbClr val="004C86"/>
                </a:solidFill>
                <a:latin typeface="Myriad Pro" panose="020B0503030403020204" pitchFamily="34" charset="0"/>
              </a:rPr>
              <a:t>36 </a:t>
            </a:r>
            <a:r>
              <a:rPr lang="en-US" altLang="ru-RU" sz="2800" dirty="0">
                <a:solidFill>
                  <a:srgbClr val="004C86"/>
                </a:solidFill>
                <a:latin typeface="Myriad Pro" panose="020B0503030403020204" pitchFamily="34" charset="0"/>
              </a:rPr>
              <a:t>countries. </a:t>
            </a:r>
          </a:p>
          <a:p>
            <a:pPr>
              <a:spcBef>
                <a:spcPct val="0"/>
              </a:spcBef>
            </a:pPr>
            <a:r>
              <a:rPr lang="en-US" altLang="ru-RU" sz="2800" b="1" dirty="0">
                <a:solidFill>
                  <a:srgbClr val="004C86"/>
                </a:solidFill>
                <a:latin typeface="Myriad Pro" panose="020B0503030403020204" pitchFamily="34" charset="0"/>
              </a:rPr>
              <a:t>The X-coalition </a:t>
            </a:r>
            <a:r>
              <a:rPr lang="en-US" altLang="ru-RU" sz="2800" dirty="0">
                <a:solidFill>
                  <a:srgbClr val="004C86"/>
                </a:solidFill>
                <a:latin typeface="Myriad Pro" panose="020B0503030403020204" pitchFamily="34" charset="0"/>
              </a:rPr>
              <a:t>includes</a:t>
            </a:r>
            <a:r>
              <a:rPr lang="en-US" altLang="ru-RU" sz="2800" b="1" dirty="0">
                <a:solidFill>
                  <a:srgbClr val="004C86"/>
                </a:solidFill>
                <a:latin typeface="Myriad Pro" panose="020B0503030403020204" pitchFamily="34" charset="0"/>
              </a:rPr>
              <a:t> 40 </a:t>
            </a:r>
            <a:r>
              <a:rPr lang="en-US" altLang="ru-RU" sz="2800" dirty="0">
                <a:solidFill>
                  <a:srgbClr val="004C86"/>
                </a:solidFill>
                <a:latin typeface="Myriad Pro" panose="020B0503030403020204" pitchFamily="34" charset="0"/>
              </a:rPr>
              <a:t>countries:</a:t>
            </a:r>
            <a:r>
              <a:rPr lang="en-US" altLang="ru-RU" sz="2800" b="1" dirty="0">
                <a:solidFill>
                  <a:srgbClr val="004C86"/>
                </a:solidFill>
                <a:latin typeface="Myriad Pro" panose="020B0503030403020204" pitchFamily="34" charset="0"/>
              </a:rPr>
              <a:t> </a:t>
            </a:r>
            <a:r>
              <a:rPr lang="en-US" altLang="ru-RU" sz="2800" dirty="0">
                <a:solidFill>
                  <a:srgbClr val="004C86"/>
                </a:solidFill>
                <a:latin typeface="Myriad Pro" panose="020B0503030403020204" pitchFamily="34" charset="0"/>
              </a:rPr>
              <a:t>over the past twenty years it has tripled in size (and the process is continuing), while the Y-coalition has increased by one and a half times. </a:t>
            </a: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28</a:t>
            </a:fld>
            <a:endParaRPr lang="ru-RU" altLang="ru-RU" sz="1400"/>
          </a:p>
        </p:txBody>
      </p:sp>
    </p:spTree>
    <p:extLst>
      <p:ext uri="{BB962C8B-B14F-4D97-AF65-F5344CB8AC3E}">
        <p14:creationId xmlns:p14="http://schemas.microsoft.com/office/powerpoint/2010/main" val="130617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048"/>
            <a:ext cx="11522075" cy="634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7024438" y="350979"/>
            <a:ext cx="4390614" cy="1152525"/>
          </a:xfrm>
        </p:spPr>
        <p:txBody>
          <a:bodyPr/>
          <a:lstStyle/>
          <a:p>
            <a:pPr eaLnBrk="1" hangingPunct="1"/>
            <a:r>
              <a:rPr lang="en-US" altLang="ru-RU" sz="2400" b="1" dirty="0">
                <a:solidFill>
                  <a:srgbClr val="004C86"/>
                </a:solidFill>
                <a:latin typeface="Myriad Pro" panose="020B0503030403020204" pitchFamily="34" charset="0"/>
              </a:rPr>
              <a:t>The trend of institutionalization of bipolar </a:t>
            </a:r>
            <a:r>
              <a:rPr lang="ru-RU" altLang="ru-RU" sz="2400" b="1" dirty="0">
                <a:solidFill>
                  <a:srgbClr val="004C86"/>
                </a:solidFill>
                <a:latin typeface="Myriad Pro" panose="020B0503030403020204" pitchFamily="34" charset="0"/>
              </a:rPr>
              <a:t>                      </a:t>
            </a:r>
            <a:r>
              <a:rPr lang="en-US" altLang="ru-RU" sz="2400" b="1" dirty="0">
                <a:solidFill>
                  <a:srgbClr val="004C86"/>
                </a:solidFill>
                <a:latin typeface="Myriad Pro" panose="020B0503030403020204" pitchFamily="34" charset="0"/>
              </a:rPr>
              <a:t>X</a:t>
            </a:r>
            <a:r>
              <a:rPr lang="ru-RU" altLang="ru-RU" sz="2400" b="1" dirty="0">
                <a:solidFill>
                  <a:srgbClr val="004C86"/>
                </a:solidFill>
                <a:latin typeface="Myriad Pro" panose="020B0503030403020204" pitchFamily="34" charset="0"/>
              </a:rPr>
              <a:t>-</a:t>
            </a:r>
            <a:r>
              <a:rPr lang="en-US" altLang="ru-RU" sz="2400" b="1" dirty="0">
                <a:solidFill>
                  <a:srgbClr val="004C86"/>
                </a:solidFill>
                <a:latin typeface="Myriad Pro" panose="020B0503030403020204" pitchFamily="34" charset="0"/>
              </a:rPr>
              <a:t> and Y</a:t>
            </a:r>
            <a:r>
              <a:rPr lang="ru-RU" altLang="ru-RU" sz="2400" b="1" dirty="0">
                <a:solidFill>
                  <a:srgbClr val="004C86"/>
                </a:solidFill>
                <a:latin typeface="Myriad Pro" panose="020B0503030403020204" pitchFamily="34" charset="0"/>
              </a:rPr>
              <a:t>-</a:t>
            </a:r>
            <a:r>
              <a:rPr lang="en-US" altLang="ru-RU" sz="2400" b="1" dirty="0">
                <a:solidFill>
                  <a:srgbClr val="004C86"/>
                </a:solidFill>
                <a:latin typeface="Myriad Pro" panose="020B0503030403020204" pitchFamily="34" charset="0"/>
              </a:rPr>
              <a:t>coalitions was noted back in 2014:</a:t>
            </a:r>
            <a:endParaRPr lang="ru-RU" altLang="ru-RU" sz="24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335284" y="912027"/>
            <a:ext cx="6759021"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spcBef>
                <a:spcPct val="0"/>
              </a:spcBef>
              <a:buNone/>
            </a:pPr>
            <a:r>
              <a:rPr lang="en-US" altLang="ru-RU" sz="2400" dirty="0">
                <a:solidFill>
                  <a:srgbClr val="002060"/>
                </a:solidFill>
                <a:latin typeface="Myriad Pro" panose="020B0503030403020204" pitchFamily="34" charset="0"/>
              </a:rPr>
              <a:t> </a:t>
            </a:r>
            <a:r>
              <a:rPr lang="en-US" altLang="ru-RU" sz="2400" dirty="0">
                <a:solidFill>
                  <a:srgbClr val="004C86"/>
                </a:solidFill>
                <a:latin typeface="Myriad Pro" panose="020B0503030403020204" pitchFamily="34" charset="0"/>
              </a:rPr>
              <a:t>“… </a:t>
            </a:r>
            <a:r>
              <a:rPr lang="en-US" altLang="ru-RU" sz="2400" b="1" dirty="0">
                <a:solidFill>
                  <a:srgbClr val="004C86"/>
                </a:solidFill>
                <a:latin typeface="Myriad Pro" panose="020B0503030403020204" pitchFamily="34" charset="0"/>
              </a:rPr>
              <a:t>bipolarity</a:t>
            </a:r>
            <a:r>
              <a:rPr lang="en-US" altLang="ru-RU" sz="2400" dirty="0">
                <a:solidFill>
                  <a:srgbClr val="004C86"/>
                </a:solidFill>
                <a:latin typeface="Myriad Pro" panose="020B0503030403020204" pitchFamily="34" charset="0"/>
              </a:rPr>
              <a:t> finds its expression not only in the concentration of material and technological potential in each of the groups of countries, but </a:t>
            </a:r>
            <a:r>
              <a:rPr lang="en-US" altLang="ru-RU" sz="2400" b="1" dirty="0">
                <a:solidFill>
                  <a:srgbClr val="004C86"/>
                </a:solidFill>
                <a:latin typeface="Myriad Pro" panose="020B0503030403020204" pitchFamily="34" charset="0"/>
              </a:rPr>
              <a:t>also in the strengthening and development of institutional structures and ties</a:t>
            </a:r>
            <a:r>
              <a:rPr lang="en-US" altLang="ru-RU" sz="2400" dirty="0">
                <a:solidFill>
                  <a:srgbClr val="004C86"/>
                </a:solidFill>
                <a:latin typeface="Myriad Pro" panose="020B0503030403020204" pitchFamily="34" charset="0"/>
              </a:rPr>
              <a:t>. Ultimately, it is they who become the milestones of the so-called “new world order”... At one pole of this order, Western countries are concentrated with the dominance of Y-matrix institutions. They are increasingly strengthening cooperation with each other... At the other extreme, which includes groups of countries dominated by the X-matrix, there are parallel processes” </a:t>
            </a:r>
            <a:r>
              <a:rPr lang="ru-RU" altLang="ru-RU" sz="2400" dirty="0">
                <a:solidFill>
                  <a:srgbClr val="004C86"/>
                </a:solidFill>
                <a:latin typeface="Myriad Pro" panose="020B0503030403020204" pitchFamily="34" charset="0"/>
              </a:rPr>
              <a:t>(</a:t>
            </a:r>
            <a:r>
              <a:rPr lang="en-US" altLang="ru-RU" sz="2400" i="1" dirty="0">
                <a:solidFill>
                  <a:srgbClr val="004C86"/>
                </a:solidFill>
                <a:latin typeface="Myriad Pro" panose="020B0503030403020204" pitchFamily="34" charset="0"/>
              </a:rPr>
              <a:t>Kirdina, </a:t>
            </a:r>
            <a:r>
              <a:rPr lang="en-US" altLang="ru-RU" sz="2400" dirty="0">
                <a:solidFill>
                  <a:srgbClr val="004C86"/>
                </a:solidFill>
                <a:latin typeface="Myriad Pro" panose="020B0503030403020204" pitchFamily="34" charset="0"/>
              </a:rPr>
              <a:t>2014: 315-316. In Russ.</a:t>
            </a:r>
            <a:r>
              <a:rPr lang="ru-RU" altLang="ru-RU" sz="2400" dirty="0">
                <a:solidFill>
                  <a:srgbClr val="004C86"/>
                </a:solidFill>
                <a:latin typeface="Myriad Pro" panose="020B0503030403020204" pitchFamily="34" charset="0"/>
              </a:rPr>
              <a:t>)</a:t>
            </a:r>
            <a:r>
              <a:rPr lang="en-US" altLang="ru-RU" sz="2400" dirty="0">
                <a:solidFill>
                  <a:srgbClr val="004C86"/>
                </a:solidFill>
                <a:latin typeface="Myriad Pro" panose="020B0503030403020204" pitchFamily="34" charset="0"/>
              </a:rPr>
              <a:t>.</a:t>
            </a:r>
            <a:endParaRPr lang="ru-RU" altLang="ru-RU" sz="2400" dirty="0">
              <a:solidFill>
                <a:srgbClr val="004C86"/>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29</a:t>
            </a:fld>
            <a:endParaRPr lang="ru-RU" altLang="ru-RU" sz="1400" dirty="0"/>
          </a:p>
        </p:txBody>
      </p:sp>
      <p:pic>
        <p:nvPicPr>
          <p:cNvPr id="3" name="Рисунок 2">
            <a:extLst>
              <a:ext uri="{FF2B5EF4-FFF2-40B4-BE49-F238E27FC236}">
                <a16:creationId xmlns:a16="http://schemas.microsoft.com/office/drawing/2014/main" id="{3F2BAAE9-A81E-2D4A-E32D-01D200F5C0EE}"/>
              </a:ext>
            </a:extLst>
          </p:cNvPr>
          <p:cNvPicPr>
            <a:picLocks noChangeAspect="1"/>
          </p:cNvPicPr>
          <p:nvPr/>
        </p:nvPicPr>
        <p:blipFill>
          <a:blip r:embed="rId4"/>
          <a:stretch>
            <a:fillRect/>
          </a:stretch>
        </p:blipFill>
        <p:spPr>
          <a:xfrm rot="21343728">
            <a:off x="7958974" y="1717215"/>
            <a:ext cx="2900667" cy="4181703"/>
          </a:xfrm>
          <a:prstGeom prst="rect">
            <a:avLst/>
          </a:prstGeom>
        </p:spPr>
      </p:pic>
    </p:spTree>
    <p:extLst>
      <p:ext uri="{BB962C8B-B14F-4D97-AF65-F5344CB8AC3E}">
        <p14:creationId xmlns:p14="http://schemas.microsoft.com/office/powerpoint/2010/main" val="2240556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C60BB-2604-6DB5-8D6F-003FC9E39F9A}"/>
            </a:ext>
          </a:extLst>
        </p:cNvPr>
        <p:cNvGrpSpPr/>
        <p:nvPr/>
      </p:nvGrpSpPr>
      <p:grpSpPr>
        <a:xfrm>
          <a:off x="0" y="0"/>
          <a:ext cx="0" cy="0"/>
          <a:chOff x="0" y="0"/>
          <a:chExt cx="0" cy="0"/>
        </a:xfrm>
      </p:grpSpPr>
      <p:pic>
        <p:nvPicPr>
          <p:cNvPr id="5122" name="Picture 6">
            <a:extLst>
              <a:ext uri="{FF2B5EF4-FFF2-40B4-BE49-F238E27FC236}">
                <a16:creationId xmlns:a16="http://schemas.microsoft.com/office/drawing/2014/main" id="{2A3EF992-B01E-B97D-5F4B-F283145B90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64" y="74244"/>
            <a:ext cx="11522075" cy="627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F1678FFB-C4D0-C9DA-AB6F-18A661EF6E92}"/>
              </a:ext>
            </a:extLst>
          </p:cNvPr>
          <p:cNvSpPr>
            <a:spLocks noGrp="1" noChangeArrowheads="1"/>
          </p:cNvSpPr>
          <p:nvPr>
            <p:ph type="title"/>
          </p:nvPr>
        </p:nvSpPr>
        <p:spPr>
          <a:xfrm>
            <a:off x="504825" y="215900"/>
            <a:ext cx="10296525" cy="1152525"/>
          </a:xfrm>
        </p:spPr>
        <p:txBody>
          <a:bodyPr/>
          <a:lstStyle/>
          <a:p>
            <a:pPr eaLnBrk="1" hangingPunct="1"/>
            <a:r>
              <a:rPr lang="en-GB" altLang="ru-RU" sz="3600" b="1" dirty="0">
                <a:solidFill>
                  <a:srgbClr val="004C86"/>
                </a:solidFill>
                <a:latin typeface="Myriad Pro" panose="020B0503030403020204" pitchFamily="34" charset="0"/>
              </a:rPr>
              <a:t>The main hypothesis</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A74DCD5E-AFC2-2C6E-6C4D-592DF23592B0}"/>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8E416E4-C93F-7039-1BD4-C28623DD5426}"/>
              </a:ext>
            </a:extLst>
          </p:cNvPr>
          <p:cNvSpPr txBox="1">
            <a:spLocks noChangeArrowheads="1"/>
          </p:cNvSpPr>
          <p:nvPr/>
        </p:nvSpPr>
        <p:spPr bwMode="auto">
          <a:xfrm>
            <a:off x="504825" y="1232516"/>
            <a:ext cx="1033505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ru-RU" sz="2600" dirty="0">
                <a:solidFill>
                  <a:srgbClr val="004C86"/>
                </a:solidFill>
                <a:latin typeface="Myriad Pro" panose="020B0503030403020204" pitchFamily="34" charset="0"/>
              </a:rPr>
              <a:t>The </a:t>
            </a:r>
            <a:r>
              <a:rPr lang="en-GB" altLang="ru-RU" sz="2600" dirty="0" err="1">
                <a:solidFill>
                  <a:srgbClr val="004C86"/>
                </a:solidFill>
                <a:latin typeface="Myriad Pro" panose="020B0503030403020204" pitchFamily="34" charset="0"/>
              </a:rPr>
              <a:t>polycrisis</a:t>
            </a:r>
            <a:r>
              <a:rPr lang="en-GB" altLang="ru-RU" sz="2600" dirty="0">
                <a:solidFill>
                  <a:srgbClr val="004C86"/>
                </a:solidFill>
                <a:latin typeface="Myriad Pro" panose="020B0503030403020204" pitchFamily="34" charset="0"/>
              </a:rPr>
              <a:t> is caused, among other things, by the fact that </a:t>
            </a:r>
            <a:r>
              <a:rPr lang="en-GB" altLang="ru-RU" sz="2600" b="1" dirty="0">
                <a:solidFill>
                  <a:srgbClr val="004C86"/>
                </a:solidFill>
                <a:latin typeface="Myriad Pro" panose="020B0503030403020204" pitchFamily="34" charset="0"/>
              </a:rPr>
              <a:t>modern international institutions are inadequate </a:t>
            </a:r>
            <a:r>
              <a:rPr lang="en-GB" altLang="ru-RU" sz="2600" dirty="0">
                <a:solidFill>
                  <a:srgbClr val="004C86"/>
                </a:solidFill>
                <a:latin typeface="Myriad Pro" panose="020B0503030403020204" pitchFamily="34" charset="0"/>
              </a:rPr>
              <a:t>to the reality of the highly complex modern world.</a:t>
            </a:r>
            <a:endParaRPr lang="ru-RU" altLang="ru-RU" sz="2600" dirty="0">
              <a:solidFill>
                <a:srgbClr val="004C86"/>
              </a:solidFill>
              <a:latin typeface="Myriad Pro" panose="020B0503030403020204" pitchFamily="34" charset="0"/>
            </a:endParaRPr>
          </a:p>
          <a:p>
            <a:pPr>
              <a:spcBef>
                <a:spcPct val="0"/>
              </a:spcBef>
            </a:pPr>
            <a:r>
              <a:rPr lang="en-GB" altLang="ru-RU" sz="2600" dirty="0">
                <a:solidFill>
                  <a:srgbClr val="004C86"/>
                </a:solidFill>
                <a:latin typeface="Myriad Pro" panose="020B0503030403020204" pitchFamily="34" charset="0"/>
              </a:rPr>
              <a:t>Such an inadequate mega-institution is </a:t>
            </a:r>
            <a:r>
              <a:rPr lang="en-GB" altLang="ru-RU" sz="2600" b="1" dirty="0">
                <a:solidFill>
                  <a:srgbClr val="004C86"/>
                </a:solidFill>
                <a:latin typeface="Myriad Pro" panose="020B0503030403020204" pitchFamily="34" charset="0"/>
              </a:rPr>
              <a:t>unipolar globalization</a:t>
            </a:r>
            <a:r>
              <a:rPr lang="en-GB" altLang="ru-RU" sz="2600" dirty="0">
                <a:solidFill>
                  <a:srgbClr val="004C86"/>
                </a:solidFill>
                <a:latin typeface="Myriad Pro" panose="020B0503030403020204" pitchFamily="34" charset="0"/>
              </a:rPr>
              <a:t>, in which the capitalist model is proposed (imposed?) on the world by the leaders of today’s (yesterday’s?) globalization, led by the US. One of the "mouthpieces" of these leaders is the World Economic Forum, with its </a:t>
            </a:r>
            <a:r>
              <a:rPr lang="en-GB" altLang="ru-RU" sz="2600" b="1" dirty="0">
                <a:solidFill>
                  <a:srgbClr val="004C86"/>
                </a:solidFill>
                <a:latin typeface="Myriad Pro" panose="020B0503030403020204" pitchFamily="34" charset="0"/>
              </a:rPr>
              <a:t>various technological projects </a:t>
            </a:r>
            <a:r>
              <a:rPr lang="en-GB" altLang="ru-RU" sz="2600" dirty="0">
                <a:solidFill>
                  <a:srgbClr val="004C86"/>
                </a:solidFill>
                <a:latin typeface="Myriad Pro" panose="020B0503030403020204" pitchFamily="34" charset="0"/>
              </a:rPr>
              <a:t>(the "Great Reset" project is one of them) to support a unipolar global world.</a:t>
            </a:r>
            <a:endParaRPr lang="ru-RU" altLang="ru-RU" sz="2600" dirty="0">
              <a:solidFill>
                <a:srgbClr val="004C86"/>
              </a:solidFill>
              <a:latin typeface="Myriad Pro" panose="020B0503030403020204" pitchFamily="34" charset="0"/>
            </a:endParaRPr>
          </a:p>
          <a:p>
            <a:pPr>
              <a:spcBef>
                <a:spcPct val="0"/>
              </a:spcBef>
            </a:pPr>
            <a:r>
              <a:rPr lang="en-GB" altLang="ru-RU" sz="2600" dirty="0">
                <a:solidFill>
                  <a:srgbClr val="004C86"/>
                </a:solidFill>
                <a:latin typeface="Myriad Pro" panose="020B0503030403020204" pitchFamily="34" charset="0"/>
              </a:rPr>
              <a:t>Despite these projects, the global unipolar world is crumbling. The consequence is not the fragmentation of the world, as is often discussed, but the emergence of </a:t>
            </a:r>
            <a:r>
              <a:rPr lang="en-GB" altLang="ru-RU" sz="2600" b="1" dirty="0">
                <a:solidFill>
                  <a:srgbClr val="004C86"/>
                </a:solidFill>
                <a:latin typeface="Myriad Pro" panose="020B0503030403020204" pitchFamily="34" charset="0"/>
              </a:rPr>
              <a:t>a bipolar world</a:t>
            </a:r>
            <a:r>
              <a:rPr lang="en-GB" altLang="ru-RU" sz="2600" dirty="0">
                <a:solidFill>
                  <a:srgbClr val="004C86"/>
                </a:solidFill>
                <a:latin typeface="Myriad Pro" panose="020B0503030403020204" pitchFamily="34" charset="0"/>
              </a:rPr>
              <a:t>.</a:t>
            </a:r>
          </a:p>
        </p:txBody>
      </p:sp>
      <p:sp>
        <p:nvSpPr>
          <p:cNvPr id="5127" name="Номер слайда 4">
            <a:extLst>
              <a:ext uri="{FF2B5EF4-FFF2-40B4-BE49-F238E27FC236}">
                <a16:creationId xmlns:a16="http://schemas.microsoft.com/office/drawing/2014/main" id="{77C0B5D5-8B77-B528-1BF7-2746606E9F72}"/>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1400" dirty="0"/>
          </a:p>
        </p:txBody>
      </p:sp>
    </p:spTree>
    <p:extLst>
      <p:ext uri="{BB962C8B-B14F-4D97-AF65-F5344CB8AC3E}">
        <p14:creationId xmlns:p14="http://schemas.microsoft.com/office/powerpoint/2010/main" val="40130105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6">
            <a:extLst>
              <a:ext uri="{FF2B5EF4-FFF2-40B4-BE49-F238E27FC236}">
                <a16:creationId xmlns:a16="http://schemas.microsoft.com/office/drawing/2014/main" id="{230D5794-EC2B-B585-C21D-E47291678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876"/>
            <a:ext cx="115220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7">
            <a:extLst>
              <a:ext uri="{FF2B5EF4-FFF2-40B4-BE49-F238E27FC236}">
                <a16:creationId xmlns:a16="http://schemas.microsoft.com/office/drawing/2014/main" id="{1249EDBE-CB3E-EBE1-5365-28C2C5C542F7}"/>
              </a:ext>
            </a:extLst>
          </p:cNvPr>
          <p:cNvSpPr>
            <a:spLocks noGrp="1" noChangeArrowheads="1"/>
          </p:cNvSpPr>
          <p:nvPr>
            <p:ph type="title"/>
          </p:nvPr>
        </p:nvSpPr>
        <p:spPr>
          <a:xfrm>
            <a:off x="976436" y="103356"/>
            <a:ext cx="9907587" cy="1152525"/>
          </a:xfrm>
        </p:spPr>
        <p:txBody>
          <a:bodyPr/>
          <a:lstStyle/>
          <a:p>
            <a:pPr eaLnBrk="1" hangingPunct="1"/>
            <a:r>
              <a:rPr lang="en-US" altLang="ru-RU" sz="3600" b="1" dirty="0">
                <a:solidFill>
                  <a:srgbClr val="004C86"/>
                </a:solidFill>
                <a:latin typeface="Myriad Pro" panose="020B0503030403020204" pitchFamily="34" charset="0"/>
              </a:rPr>
              <a:t>Strengthening cooperation among </a:t>
            </a:r>
            <a:r>
              <a:rPr lang="ru-RU" altLang="ru-RU" sz="3600" b="1" dirty="0">
                <a:solidFill>
                  <a:srgbClr val="004C86"/>
                </a:solidFill>
                <a:latin typeface="Myriad Pro" panose="020B0503030403020204" pitchFamily="34" charset="0"/>
              </a:rPr>
              <a:t>                   </a:t>
            </a:r>
            <a:r>
              <a:rPr lang="en-US" altLang="ru-RU" sz="3600" b="1" dirty="0">
                <a:solidFill>
                  <a:srgbClr val="004C86"/>
                </a:solidFill>
                <a:latin typeface="Myriad Pro" panose="020B0503030403020204" pitchFamily="34" charset="0"/>
              </a:rPr>
              <a:t>X-</a:t>
            </a:r>
            <a:r>
              <a:rPr lang="ru-RU" altLang="ru-RU" sz="3600" b="1" dirty="0">
                <a:solidFill>
                  <a:srgbClr val="004C86"/>
                </a:solidFill>
                <a:latin typeface="Myriad Pro" panose="020B0503030403020204" pitchFamily="34" charset="0"/>
              </a:rPr>
              <a:t>с</a:t>
            </a:r>
            <a:r>
              <a:rPr lang="en-US" altLang="ru-RU" sz="3600" b="1" dirty="0" err="1">
                <a:solidFill>
                  <a:srgbClr val="004C86"/>
                </a:solidFill>
                <a:latin typeface="Myriad Pro" panose="020B0503030403020204" pitchFamily="34" charset="0"/>
              </a:rPr>
              <a:t>oalition</a:t>
            </a:r>
            <a:r>
              <a:rPr lang="en-US" altLang="ru-RU" sz="3600" b="1" dirty="0">
                <a:solidFill>
                  <a:srgbClr val="004C86"/>
                </a:solidFill>
                <a:latin typeface="Myriad Pro" panose="020B0503030403020204" pitchFamily="34" charset="0"/>
              </a:rPr>
              <a:t> countries</a:t>
            </a:r>
            <a:endParaRPr lang="ru-RU" altLang="ru-RU" sz="3600" b="1" dirty="0">
              <a:solidFill>
                <a:srgbClr val="004C86"/>
              </a:solidFill>
              <a:latin typeface="Myriad Pro" panose="020B0503030403020204" pitchFamily="34" charset="0"/>
            </a:endParaRPr>
          </a:p>
        </p:txBody>
      </p:sp>
      <p:sp>
        <p:nvSpPr>
          <p:cNvPr id="41988" name="TextBox 7">
            <a:extLst>
              <a:ext uri="{FF2B5EF4-FFF2-40B4-BE49-F238E27FC236}">
                <a16:creationId xmlns:a16="http://schemas.microsoft.com/office/drawing/2014/main" id="{E134ACFC-451D-B8A7-07B0-38B588BCE59A}"/>
              </a:ext>
            </a:extLst>
          </p:cNvPr>
          <p:cNvSpPr txBox="1">
            <a:spLocks noChangeArrowheads="1"/>
          </p:cNvSpPr>
          <p:nvPr/>
        </p:nvSpPr>
        <p:spPr bwMode="auto">
          <a:xfrm>
            <a:off x="811125" y="1327017"/>
            <a:ext cx="10090150" cy="54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700" b="1" dirty="0">
                <a:solidFill>
                  <a:srgbClr val="004C86"/>
                </a:solidFill>
                <a:latin typeface="Myriad Pro" panose="020B0503030403020204" pitchFamily="34" charset="0"/>
              </a:rPr>
              <a:t>Institutional</a:t>
            </a:r>
            <a:r>
              <a:rPr lang="ru-RU" altLang="ru-RU" sz="2700" b="1" dirty="0">
                <a:solidFill>
                  <a:srgbClr val="004C86"/>
                </a:solidFill>
                <a:latin typeface="Myriad Pro" panose="020B0503030403020204" pitchFamily="34" charset="0"/>
              </a:rPr>
              <a:t> </a:t>
            </a:r>
            <a:r>
              <a:rPr lang="en-US" altLang="ru-RU" sz="2700" b="1" dirty="0">
                <a:solidFill>
                  <a:srgbClr val="004C86"/>
                </a:solidFill>
                <a:latin typeface="Myriad Pro" panose="020B0503030403020204" pitchFamily="34" charset="0"/>
              </a:rPr>
              <a:t>cooperation:  </a:t>
            </a:r>
            <a:r>
              <a:rPr lang="en-US" altLang="ru-RU" sz="2700" dirty="0">
                <a:solidFill>
                  <a:srgbClr val="004C86"/>
                </a:solidFill>
                <a:latin typeface="Myriad Pro" panose="020B0503030403020204" pitchFamily="34" charset="0"/>
              </a:rPr>
              <a:t>The commonality of the agenda of the X-coalition countries was recorded in 2020, when for the first time the </a:t>
            </a:r>
            <a:r>
              <a:rPr lang="en-US" altLang="ru-RU" sz="2700" b="1" dirty="0">
                <a:solidFill>
                  <a:srgbClr val="004C86"/>
                </a:solidFill>
                <a:latin typeface="Myriad Pro" panose="020B0503030403020204" pitchFamily="34" charset="0"/>
              </a:rPr>
              <a:t>SCO+</a:t>
            </a:r>
            <a:r>
              <a:rPr lang="en-US" altLang="ru-RU" sz="2700" dirty="0">
                <a:solidFill>
                  <a:srgbClr val="004C86"/>
                </a:solidFill>
                <a:latin typeface="Myriad Pro" panose="020B0503030403020204" pitchFamily="34" charset="0"/>
              </a:rPr>
              <a:t> format was tested in an international forum, in which the SCO, CIS and BRICS countries participated together. This process continues: e.g. on September 16, 2022 in Samarkand (Uzbekistan) a meeting of the </a:t>
            </a:r>
            <a:r>
              <a:rPr lang="en-US" altLang="ru-RU" sz="2700" b="1" dirty="0">
                <a:solidFill>
                  <a:srgbClr val="004C86"/>
                </a:solidFill>
                <a:latin typeface="Myriad Pro" panose="020B0503030403020204" pitchFamily="34" charset="0"/>
              </a:rPr>
              <a:t>"SCO on an expanded scale" </a:t>
            </a:r>
            <a:r>
              <a:rPr lang="en-US" altLang="ru-RU" sz="2700" dirty="0">
                <a:solidFill>
                  <a:srgbClr val="004C86"/>
                </a:solidFill>
                <a:latin typeface="Myriad Pro" panose="020B0503030403020204" pitchFamily="34" charset="0"/>
              </a:rPr>
              <a:t>was held etc.</a:t>
            </a:r>
          </a:p>
          <a:p>
            <a:pPr>
              <a:spcBef>
                <a:spcPct val="0"/>
              </a:spcBef>
            </a:pPr>
            <a:r>
              <a:rPr lang="en-US" altLang="ru-RU" sz="2700" b="1" dirty="0">
                <a:solidFill>
                  <a:srgbClr val="004C86"/>
                </a:solidFill>
                <a:latin typeface="Myriad Pro" panose="020B0503030403020204" pitchFamily="34" charset="0"/>
              </a:rPr>
              <a:t>Economic</a:t>
            </a:r>
            <a:r>
              <a:rPr lang="ru-RU" altLang="ru-RU" sz="2700" b="1" dirty="0">
                <a:solidFill>
                  <a:srgbClr val="004C86"/>
                </a:solidFill>
                <a:latin typeface="Myriad Pro" panose="020B0503030403020204" pitchFamily="34" charset="0"/>
              </a:rPr>
              <a:t> </a:t>
            </a:r>
            <a:r>
              <a:rPr lang="en-US" altLang="ru-RU" sz="2700" b="1" dirty="0">
                <a:solidFill>
                  <a:srgbClr val="004C86"/>
                </a:solidFill>
                <a:latin typeface="Myriad Pro" panose="020B0503030403020204" pitchFamily="34" charset="0"/>
              </a:rPr>
              <a:t>cooperation: </a:t>
            </a:r>
            <a:r>
              <a:rPr lang="en-US" altLang="ru-RU" sz="2700" dirty="0">
                <a:solidFill>
                  <a:srgbClr val="004C86"/>
                </a:solidFill>
                <a:latin typeface="Myriad Pro" panose="020B0503030403020204" pitchFamily="34" charset="0"/>
              </a:rPr>
              <a:t>The growth </a:t>
            </a:r>
            <a:r>
              <a:rPr lang="en-US" altLang="ru-RU" sz="2700" b="1" dirty="0">
                <a:solidFill>
                  <a:srgbClr val="004C86"/>
                </a:solidFill>
                <a:latin typeface="Myriad Pro" panose="020B0503030403020204" pitchFamily="34" charset="0"/>
              </a:rPr>
              <a:t>rate of mutual trade is outpacing</a:t>
            </a:r>
            <a:r>
              <a:rPr lang="en-US" altLang="ru-RU" sz="2700" dirty="0">
                <a:solidFill>
                  <a:srgbClr val="004C86"/>
                </a:solidFill>
                <a:latin typeface="Myriad Pro" panose="020B0503030403020204" pitchFamily="34" charset="0"/>
              </a:rPr>
              <a:t> the growth rate of GDP for these countries.</a:t>
            </a:r>
          </a:p>
          <a:p>
            <a:pPr>
              <a:spcBef>
                <a:spcPct val="0"/>
              </a:spcBef>
            </a:pPr>
            <a:r>
              <a:rPr lang="en-US" altLang="ru-RU" sz="2700" b="1" dirty="0">
                <a:solidFill>
                  <a:srgbClr val="004C86"/>
                </a:solidFill>
                <a:latin typeface="Myriad Pro" panose="020B0503030403020204" pitchFamily="34" charset="0"/>
              </a:rPr>
              <a:t>A joint depository </a:t>
            </a:r>
            <a:r>
              <a:rPr lang="en-US" altLang="ru-RU" sz="2700" dirty="0">
                <a:solidFill>
                  <a:srgbClr val="004C86"/>
                </a:solidFill>
                <a:latin typeface="Myriad Pro" panose="020B0503030403020204" pitchFamily="34" charset="0"/>
              </a:rPr>
              <a:t>of the BRICS+ countries is being created to ensure independence from global financial (Western) markets).</a:t>
            </a:r>
          </a:p>
          <a:p>
            <a:pPr>
              <a:spcBef>
                <a:spcPct val="0"/>
              </a:spcBef>
            </a:pPr>
            <a:endParaRPr lang="en-US" altLang="ru-RU" sz="2800" dirty="0">
              <a:solidFill>
                <a:srgbClr val="004C86"/>
              </a:solidFill>
              <a:latin typeface="Myriad Pro" panose="020B0503030403020204" pitchFamily="34" charset="0"/>
            </a:endParaRPr>
          </a:p>
          <a:p>
            <a:pPr>
              <a:spcBef>
                <a:spcPct val="0"/>
              </a:spcBef>
            </a:pPr>
            <a:endParaRPr lang="en-US" altLang="ru-RU" sz="2400" dirty="0">
              <a:solidFill>
                <a:srgbClr val="002060"/>
              </a:solidFill>
              <a:latin typeface="Myriad Pro" panose="020B0503030403020204" pitchFamily="34" charset="0"/>
            </a:endParaRPr>
          </a:p>
        </p:txBody>
      </p:sp>
      <p:sp>
        <p:nvSpPr>
          <p:cNvPr id="41989" name="Номер слайда 4">
            <a:extLst>
              <a:ext uri="{FF2B5EF4-FFF2-40B4-BE49-F238E27FC236}">
                <a16:creationId xmlns:a16="http://schemas.microsoft.com/office/drawing/2014/main" id="{7550500A-36E4-B582-AEEB-7D0E925CDD9D}"/>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B60AB8-1A13-413C-9862-0C517D4AEE72}" type="slidenum">
              <a:rPr lang="ru-RU" altLang="ru-RU" sz="1400" smtClean="0"/>
              <a:pPr>
                <a:spcBef>
                  <a:spcPct val="0"/>
                </a:spcBef>
                <a:buFontTx/>
                <a:buNone/>
              </a:pPr>
              <a:t>30</a:t>
            </a:fld>
            <a:endParaRPr lang="ru-RU" altLang="ru-RU" sz="1400" dirty="0"/>
          </a:p>
        </p:txBody>
      </p:sp>
    </p:spTree>
    <p:extLst>
      <p:ext uri="{BB962C8B-B14F-4D97-AF65-F5344CB8AC3E}">
        <p14:creationId xmlns:p14="http://schemas.microsoft.com/office/powerpoint/2010/main" val="1930422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21656-4431-445D-BFB5-7EDC9D0A294F}"/>
            </a:ext>
          </a:extLst>
        </p:cNvPr>
        <p:cNvGrpSpPr/>
        <p:nvPr/>
      </p:nvGrpSpPr>
      <p:grpSpPr>
        <a:xfrm>
          <a:off x="0" y="0"/>
          <a:ext cx="0" cy="0"/>
          <a:chOff x="0" y="0"/>
          <a:chExt cx="0" cy="0"/>
        </a:xfrm>
      </p:grpSpPr>
      <p:pic>
        <p:nvPicPr>
          <p:cNvPr id="41986" name="Picture 6">
            <a:extLst>
              <a:ext uri="{FF2B5EF4-FFF2-40B4-BE49-F238E27FC236}">
                <a16:creationId xmlns:a16="http://schemas.microsoft.com/office/drawing/2014/main" id="{EF81C9C4-8E4C-0B13-5046-C3BFAF9CC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9876"/>
            <a:ext cx="115220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7">
            <a:extLst>
              <a:ext uri="{FF2B5EF4-FFF2-40B4-BE49-F238E27FC236}">
                <a16:creationId xmlns:a16="http://schemas.microsoft.com/office/drawing/2014/main" id="{92B4C721-6B16-9F3B-A654-22E635949ACE}"/>
              </a:ext>
            </a:extLst>
          </p:cNvPr>
          <p:cNvSpPr>
            <a:spLocks noGrp="1" noChangeArrowheads="1"/>
          </p:cNvSpPr>
          <p:nvPr>
            <p:ph type="title"/>
          </p:nvPr>
        </p:nvSpPr>
        <p:spPr>
          <a:xfrm>
            <a:off x="976436" y="103356"/>
            <a:ext cx="9907587" cy="1152525"/>
          </a:xfrm>
        </p:spPr>
        <p:txBody>
          <a:bodyPr/>
          <a:lstStyle/>
          <a:p>
            <a:pPr eaLnBrk="1" hangingPunct="1"/>
            <a:r>
              <a:rPr lang="en-US" altLang="ru-RU" sz="3600" b="1" dirty="0">
                <a:solidFill>
                  <a:srgbClr val="004C86"/>
                </a:solidFill>
                <a:latin typeface="Myriad Pro" panose="020B0503030403020204" pitchFamily="34" charset="0"/>
              </a:rPr>
              <a:t>Strengthening cooperation among </a:t>
            </a:r>
            <a:r>
              <a:rPr lang="ru-RU" altLang="ru-RU" sz="3600" b="1" dirty="0">
                <a:solidFill>
                  <a:srgbClr val="004C86"/>
                </a:solidFill>
                <a:latin typeface="Myriad Pro" panose="020B0503030403020204" pitchFamily="34" charset="0"/>
              </a:rPr>
              <a:t>                   </a:t>
            </a:r>
            <a:r>
              <a:rPr lang="en-US" altLang="ru-RU" sz="3600" b="1" dirty="0">
                <a:solidFill>
                  <a:srgbClr val="004C86"/>
                </a:solidFill>
                <a:latin typeface="Myriad Pro" panose="020B0503030403020204" pitchFamily="34" charset="0"/>
              </a:rPr>
              <a:t>X-</a:t>
            </a:r>
            <a:r>
              <a:rPr lang="ru-RU" altLang="ru-RU" sz="3600" b="1" dirty="0">
                <a:solidFill>
                  <a:srgbClr val="004C86"/>
                </a:solidFill>
                <a:latin typeface="Myriad Pro" panose="020B0503030403020204" pitchFamily="34" charset="0"/>
              </a:rPr>
              <a:t>с</a:t>
            </a:r>
            <a:r>
              <a:rPr lang="en-US" altLang="ru-RU" sz="3600" b="1" dirty="0" err="1">
                <a:solidFill>
                  <a:srgbClr val="004C86"/>
                </a:solidFill>
                <a:latin typeface="Myriad Pro" panose="020B0503030403020204" pitchFamily="34" charset="0"/>
              </a:rPr>
              <a:t>oalition</a:t>
            </a:r>
            <a:r>
              <a:rPr lang="en-US" altLang="ru-RU" sz="3600" b="1" dirty="0">
                <a:solidFill>
                  <a:srgbClr val="004C86"/>
                </a:solidFill>
                <a:latin typeface="Myriad Pro" panose="020B0503030403020204" pitchFamily="34" charset="0"/>
              </a:rPr>
              <a:t> countries </a:t>
            </a:r>
            <a:r>
              <a:rPr lang="en-US" altLang="ru-RU" sz="3600" dirty="0">
                <a:solidFill>
                  <a:srgbClr val="004C86"/>
                </a:solidFill>
                <a:latin typeface="Myriad Pro" panose="020B0503030403020204" pitchFamily="34" charset="0"/>
              </a:rPr>
              <a:t>cont.</a:t>
            </a:r>
            <a:endParaRPr lang="ru-RU" altLang="ru-RU" sz="3600" dirty="0">
              <a:solidFill>
                <a:srgbClr val="004C86"/>
              </a:solidFill>
              <a:latin typeface="Myriad Pro" panose="020B0503030403020204" pitchFamily="34" charset="0"/>
            </a:endParaRPr>
          </a:p>
        </p:txBody>
      </p:sp>
      <p:sp>
        <p:nvSpPr>
          <p:cNvPr id="41988" name="TextBox 7">
            <a:extLst>
              <a:ext uri="{FF2B5EF4-FFF2-40B4-BE49-F238E27FC236}">
                <a16:creationId xmlns:a16="http://schemas.microsoft.com/office/drawing/2014/main" id="{14ADD147-4F08-7B61-EF80-B362055A6C9E}"/>
              </a:ext>
            </a:extLst>
          </p:cNvPr>
          <p:cNvSpPr txBox="1">
            <a:spLocks noChangeArrowheads="1"/>
          </p:cNvSpPr>
          <p:nvPr/>
        </p:nvSpPr>
        <p:spPr bwMode="auto">
          <a:xfrm>
            <a:off x="1656581" y="1234569"/>
            <a:ext cx="764310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b="1" dirty="0">
                <a:solidFill>
                  <a:srgbClr val="004C86"/>
                </a:solidFill>
                <a:latin typeface="Myriad Pro" panose="020B0503030403020204" pitchFamily="34" charset="0"/>
              </a:rPr>
              <a:t>Political cooperation</a:t>
            </a:r>
            <a:r>
              <a:rPr lang="en-US" altLang="ru-RU" sz="2800" dirty="0">
                <a:solidFill>
                  <a:srgbClr val="004C86"/>
                </a:solidFill>
                <a:latin typeface="Myriad Pro" panose="020B0503030403020204" pitchFamily="34" charset="0"/>
              </a:rPr>
              <a:t>: these countries are increasingly demonstrating solidarity in their votes when discussing various issues at the UN. </a:t>
            </a:r>
            <a:endParaRPr lang="ru-RU" altLang="ru-RU" sz="2800" dirty="0">
              <a:solidFill>
                <a:srgbClr val="004C86"/>
              </a:solidFill>
              <a:latin typeface="Myriad Pro" panose="020B0503030403020204" pitchFamily="34" charset="0"/>
            </a:endParaRPr>
          </a:p>
          <a:p>
            <a:pPr>
              <a:spcBef>
                <a:spcPct val="0"/>
              </a:spcBef>
            </a:pPr>
            <a:r>
              <a:rPr lang="en-US" altLang="ru-RU" sz="2800" b="1" dirty="0">
                <a:solidFill>
                  <a:srgbClr val="004C86"/>
                </a:solidFill>
                <a:latin typeface="Myriad Pro" panose="020B0503030403020204" pitchFamily="34" charset="0"/>
              </a:rPr>
              <a:t>Cultural cooperation</a:t>
            </a:r>
            <a:r>
              <a:rPr lang="en-US" altLang="ru-RU" sz="2800" dirty="0">
                <a:solidFill>
                  <a:srgbClr val="004C86"/>
                </a:solidFill>
                <a:latin typeface="Myriad Pro" panose="020B0503030403020204" pitchFamily="34" charset="0"/>
              </a:rPr>
              <a:t>: On September 23, 2025 the first international song contest </a:t>
            </a:r>
            <a:r>
              <a:rPr lang="en-US" altLang="ru-RU" sz="2800" b="1" dirty="0" err="1">
                <a:solidFill>
                  <a:srgbClr val="004C86"/>
                </a:solidFill>
                <a:latin typeface="Myriad Pro" panose="020B0503030403020204" pitchFamily="34" charset="0"/>
              </a:rPr>
              <a:t>Intervision</a:t>
            </a:r>
            <a:r>
              <a:rPr lang="en-US" altLang="ru-RU" sz="2800" dirty="0">
                <a:solidFill>
                  <a:srgbClr val="004C86"/>
                </a:solidFill>
                <a:latin typeface="Myriad Pro" panose="020B0503030403020204" pitchFamily="34" charset="0"/>
              </a:rPr>
              <a:t> took place in Moscow, Russia. Each of the 23 participating countries submitted songs in their official languages.  Next contest </a:t>
            </a:r>
            <a:r>
              <a:rPr lang="ru-RU" altLang="ru-RU" sz="2800" dirty="0">
                <a:solidFill>
                  <a:srgbClr val="004C86"/>
                </a:solidFill>
                <a:latin typeface="Myriad Pro" panose="020B0503030403020204" pitchFamily="34" charset="0"/>
              </a:rPr>
              <a:t>(2026) </a:t>
            </a:r>
            <a:r>
              <a:rPr lang="en-US" altLang="ru-RU" sz="2800" dirty="0">
                <a:solidFill>
                  <a:srgbClr val="004C86"/>
                </a:solidFill>
                <a:latin typeface="Myriad Pro" panose="020B0503030403020204" pitchFamily="34" charset="0"/>
              </a:rPr>
              <a:t>will take place in Saudi Arabia. </a:t>
            </a:r>
          </a:p>
          <a:p>
            <a:pPr>
              <a:spcBef>
                <a:spcPct val="0"/>
              </a:spcBef>
            </a:pPr>
            <a:endParaRPr lang="en-US" altLang="ru-RU" sz="2400" dirty="0">
              <a:solidFill>
                <a:srgbClr val="002060"/>
              </a:solidFill>
              <a:latin typeface="Myriad Pro" panose="020B0503030403020204" pitchFamily="34" charset="0"/>
            </a:endParaRPr>
          </a:p>
        </p:txBody>
      </p:sp>
      <p:sp>
        <p:nvSpPr>
          <p:cNvPr id="41989" name="Номер слайда 4">
            <a:extLst>
              <a:ext uri="{FF2B5EF4-FFF2-40B4-BE49-F238E27FC236}">
                <a16:creationId xmlns:a16="http://schemas.microsoft.com/office/drawing/2014/main" id="{66CD9CE3-B8B7-FC13-B3D1-E12866730FB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B60AB8-1A13-413C-9862-0C517D4AEE72}" type="slidenum">
              <a:rPr lang="ru-RU" altLang="ru-RU" sz="1400" smtClean="0"/>
              <a:pPr>
                <a:spcBef>
                  <a:spcPct val="0"/>
                </a:spcBef>
                <a:buFontTx/>
                <a:buNone/>
              </a:pPr>
              <a:t>31</a:t>
            </a:fld>
            <a:endParaRPr lang="ru-RU" altLang="ru-RU" sz="1400" dirty="0"/>
          </a:p>
        </p:txBody>
      </p:sp>
      <p:pic>
        <p:nvPicPr>
          <p:cNvPr id="7170" name="Picture 2" descr="INTERVISION 2025 - YouTube">
            <a:extLst>
              <a:ext uri="{FF2B5EF4-FFF2-40B4-BE49-F238E27FC236}">
                <a16:creationId xmlns:a16="http://schemas.microsoft.com/office/drawing/2014/main" id="{8B6A838F-2CA0-0E6A-F3FC-1C2EA9CFB7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1791" y="3641149"/>
            <a:ext cx="2140232" cy="2140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5544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6">
            <a:extLst>
              <a:ext uri="{FF2B5EF4-FFF2-40B4-BE49-F238E27FC236}">
                <a16:creationId xmlns:a16="http://schemas.microsoft.com/office/drawing/2014/main" id="{A47C9C39-2A2E-B2B9-ADEF-C72AB40D97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28273"/>
            <a:ext cx="115220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7">
            <a:extLst>
              <a:ext uri="{FF2B5EF4-FFF2-40B4-BE49-F238E27FC236}">
                <a16:creationId xmlns:a16="http://schemas.microsoft.com/office/drawing/2014/main" id="{7A3E0BC7-F1E7-9003-DC9B-4A5645B139C2}"/>
              </a:ext>
            </a:extLst>
          </p:cNvPr>
          <p:cNvSpPr>
            <a:spLocks noGrp="1" noChangeArrowheads="1"/>
          </p:cNvSpPr>
          <p:nvPr>
            <p:ph type="title"/>
          </p:nvPr>
        </p:nvSpPr>
        <p:spPr>
          <a:xfrm>
            <a:off x="761062" y="135426"/>
            <a:ext cx="10296525" cy="1152525"/>
          </a:xfrm>
        </p:spPr>
        <p:txBody>
          <a:bodyPr/>
          <a:lstStyle/>
          <a:p>
            <a:pPr eaLnBrk="1" hangingPunct="1"/>
            <a:r>
              <a:rPr lang="en-US" altLang="ru-RU" sz="3600" b="1" dirty="0">
                <a:solidFill>
                  <a:srgbClr val="004C86"/>
                </a:solidFill>
                <a:latin typeface="Myriad Pro" panose="020B0503030403020204" pitchFamily="34" charset="0"/>
              </a:rPr>
              <a:t>Value differences between X- and Y-coalitions</a:t>
            </a:r>
            <a:endParaRPr lang="ru-RU" altLang="ru-RU" sz="3600" b="1" dirty="0">
              <a:solidFill>
                <a:srgbClr val="004C86"/>
              </a:solidFill>
              <a:latin typeface="Myriad Pro" panose="020B0503030403020204" pitchFamily="34" charset="0"/>
            </a:endParaRPr>
          </a:p>
        </p:txBody>
      </p:sp>
      <p:sp>
        <p:nvSpPr>
          <p:cNvPr id="27652" name="TextBox 7">
            <a:extLst>
              <a:ext uri="{FF2B5EF4-FFF2-40B4-BE49-F238E27FC236}">
                <a16:creationId xmlns:a16="http://schemas.microsoft.com/office/drawing/2014/main" id="{C689975E-08F3-FA2A-DD6F-68852A19D04A}"/>
              </a:ext>
            </a:extLst>
          </p:cNvPr>
          <p:cNvSpPr txBox="1">
            <a:spLocks noChangeArrowheads="1"/>
          </p:cNvSpPr>
          <p:nvPr/>
        </p:nvSpPr>
        <p:spPr bwMode="auto">
          <a:xfrm>
            <a:off x="1152525" y="1162751"/>
            <a:ext cx="1009015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 typeface="Arial" panose="020B0604020202020204" pitchFamily="34" charset="0"/>
              <a:buChar char="•"/>
            </a:pPr>
            <a:r>
              <a:rPr lang="en-US" altLang="ru-RU" sz="2800" b="1" dirty="0">
                <a:solidFill>
                  <a:srgbClr val="004C86"/>
                </a:solidFill>
                <a:latin typeface="Myriad Pro" panose="020B0503030403020204" pitchFamily="34" charset="0"/>
              </a:rPr>
              <a:t>Vienna World Convention 1993</a:t>
            </a:r>
            <a:r>
              <a:rPr lang="en-US" altLang="ru-RU" sz="2800" dirty="0">
                <a:solidFill>
                  <a:srgbClr val="004C86"/>
                </a:solidFill>
                <a:latin typeface="Myriad Pro" panose="020B0503030403020204" pitchFamily="34" charset="0"/>
              </a:rPr>
              <a:t>: </a:t>
            </a:r>
            <a:r>
              <a:rPr lang="en-US" altLang="ru-RU" sz="2800" b="1" dirty="0">
                <a:solidFill>
                  <a:srgbClr val="004C86"/>
                </a:solidFill>
                <a:latin typeface="Myriad Pro" panose="020B0503030403020204" pitchFamily="34" charset="0"/>
              </a:rPr>
              <a:t>the universal nature </a:t>
            </a:r>
            <a:r>
              <a:rPr lang="en-US" altLang="ru-RU" sz="2800" dirty="0">
                <a:solidFill>
                  <a:srgbClr val="004C86"/>
                </a:solidFill>
                <a:latin typeface="Myriad Pro" panose="020B0503030403020204" pitchFamily="34" charset="0"/>
              </a:rPr>
              <a:t>of human rights and freedoms is beyond doubt (Y-coalition countries).</a:t>
            </a:r>
          </a:p>
          <a:p>
            <a:pPr>
              <a:spcBef>
                <a:spcPct val="0"/>
              </a:spcBef>
              <a:buFont typeface="Arial" panose="020B0604020202020204" pitchFamily="34" charset="0"/>
              <a:buChar char="•"/>
            </a:pPr>
            <a:r>
              <a:rPr lang="en-US" altLang="ru-RU" sz="2800" b="1" dirty="0">
                <a:solidFill>
                  <a:srgbClr val="004C86"/>
                </a:solidFill>
                <a:latin typeface="Myriad Pro" panose="020B0503030403020204" pitchFamily="34" charset="0"/>
              </a:rPr>
              <a:t>Bangkok Declaration of Asian States, 1993</a:t>
            </a:r>
            <a:r>
              <a:rPr lang="en-US" altLang="ru-RU" sz="2800" dirty="0">
                <a:solidFill>
                  <a:srgbClr val="004C86"/>
                </a:solidFill>
                <a:latin typeface="Myriad Pro" panose="020B0503030403020204" pitchFamily="34" charset="0"/>
              </a:rPr>
              <a:t>: the need to consider human rights in </a:t>
            </a:r>
            <a:r>
              <a:rPr lang="en-US" altLang="ru-RU" sz="2800" b="1" dirty="0">
                <a:solidFill>
                  <a:srgbClr val="004C86"/>
                </a:solidFill>
                <a:latin typeface="Myriad Pro" panose="020B0503030403020204" pitchFamily="34" charset="0"/>
              </a:rPr>
              <a:t>national and regional contexts</a:t>
            </a:r>
            <a:r>
              <a:rPr lang="en-US" altLang="ru-RU" sz="2800" dirty="0">
                <a:solidFill>
                  <a:srgbClr val="004C86"/>
                </a:solidFill>
                <a:latin typeface="Myriad Pro" panose="020B0503030403020204" pitchFamily="34" charset="0"/>
              </a:rPr>
              <a:t>, the principle of respect for national sovereignty and non-interference in internal affairs (X-coalition countries).</a:t>
            </a:r>
          </a:p>
        </p:txBody>
      </p:sp>
      <p:sp>
        <p:nvSpPr>
          <p:cNvPr id="27653" name="Номер слайда 4">
            <a:extLst>
              <a:ext uri="{FF2B5EF4-FFF2-40B4-BE49-F238E27FC236}">
                <a16:creationId xmlns:a16="http://schemas.microsoft.com/office/drawing/2014/main" id="{1B871C71-92DC-B548-3B6B-DFE3FF751D0F}"/>
              </a:ext>
            </a:extLst>
          </p:cNvPr>
          <p:cNvSpPr>
            <a:spLocks noGrp="1" noChangeArrowheads="1"/>
          </p:cNvSpPr>
          <p:nvPr>
            <p:ph type="sldNum" sz="quarter" idx="12"/>
          </p:nvPr>
        </p:nvSpPr>
        <p:spPr>
          <a:xfrm>
            <a:off x="10298113" y="5688013"/>
            <a:ext cx="576262"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ru-RU" sz="1400" dirty="0"/>
          </a:p>
          <a:p>
            <a:pPr>
              <a:spcBef>
                <a:spcPct val="0"/>
              </a:spcBef>
              <a:buFontTx/>
              <a:buNone/>
            </a:pPr>
            <a:r>
              <a:rPr lang="ru-RU" altLang="ru-RU" sz="1400" dirty="0"/>
              <a:t>14</a:t>
            </a:r>
          </a:p>
        </p:txBody>
      </p:sp>
      <p:pic>
        <p:nvPicPr>
          <p:cNvPr id="3" name="Рисунок 2">
            <a:extLst>
              <a:ext uri="{FF2B5EF4-FFF2-40B4-BE49-F238E27FC236}">
                <a16:creationId xmlns:a16="http://schemas.microsoft.com/office/drawing/2014/main" id="{B18D0078-53D0-50C9-910D-607643C64BE6}"/>
              </a:ext>
            </a:extLst>
          </p:cNvPr>
          <p:cNvPicPr>
            <a:picLocks noChangeAspect="1"/>
          </p:cNvPicPr>
          <p:nvPr/>
        </p:nvPicPr>
        <p:blipFill>
          <a:blip r:embed="rId4"/>
          <a:stretch>
            <a:fillRect/>
          </a:stretch>
        </p:blipFill>
        <p:spPr>
          <a:xfrm>
            <a:off x="3533304" y="4244908"/>
            <a:ext cx="5328592" cy="206221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a:extLst>
              <a:ext uri="{FF2B5EF4-FFF2-40B4-BE49-F238E27FC236}">
                <a16:creationId xmlns:a16="http://schemas.microsoft.com/office/drawing/2014/main" id="{31D76120-0C60-BE39-4491-8F9D1DD87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1522075"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7">
            <a:extLst>
              <a:ext uri="{FF2B5EF4-FFF2-40B4-BE49-F238E27FC236}">
                <a16:creationId xmlns:a16="http://schemas.microsoft.com/office/drawing/2014/main" id="{01763F3B-F6EC-82C8-DA7D-2A8095F5AC06}"/>
              </a:ext>
            </a:extLst>
          </p:cNvPr>
          <p:cNvSpPr>
            <a:spLocks noGrp="1" noChangeArrowheads="1"/>
          </p:cNvSpPr>
          <p:nvPr>
            <p:ph type="title"/>
          </p:nvPr>
        </p:nvSpPr>
        <p:spPr>
          <a:xfrm>
            <a:off x="2869123" y="331788"/>
            <a:ext cx="6029710" cy="1152525"/>
          </a:xfrm>
        </p:spPr>
        <p:txBody>
          <a:bodyPr/>
          <a:lstStyle/>
          <a:p>
            <a:pPr eaLnBrk="1" hangingPunct="1"/>
            <a:r>
              <a:rPr lang="en-US" altLang="ru-RU" sz="3600" b="1" dirty="0">
                <a:solidFill>
                  <a:srgbClr val="004C86"/>
                </a:solidFill>
                <a:latin typeface="Myriad Pro" panose="020B0503030403020204" pitchFamily="34" charset="0"/>
              </a:rPr>
              <a:t>2022 FIFA World Cup, Qatar</a:t>
            </a:r>
            <a:endParaRPr lang="ru-RU" altLang="ru-RU" sz="3600" b="1" dirty="0">
              <a:solidFill>
                <a:srgbClr val="004C86"/>
              </a:solidFill>
              <a:latin typeface="Myriad Pro" panose="020B0503030403020204" pitchFamily="34" charset="0"/>
            </a:endParaRPr>
          </a:p>
        </p:txBody>
      </p:sp>
      <p:sp>
        <p:nvSpPr>
          <p:cNvPr id="46085" name="Номер слайда 4">
            <a:extLst>
              <a:ext uri="{FF2B5EF4-FFF2-40B4-BE49-F238E27FC236}">
                <a16:creationId xmlns:a16="http://schemas.microsoft.com/office/drawing/2014/main" id="{DA203D93-BDAF-D6CE-A996-E403C46CBCA0}"/>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719539-437F-4864-B9E8-975AA0FD4058}" type="slidenum">
              <a:rPr lang="ru-RU" altLang="ru-RU" sz="1400" smtClean="0"/>
              <a:pPr>
                <a:spcBef>
                  <a:spcPct val="0"/>
                </a:spcBef>
                <a:buFontTx/>
                <a:buNone/>
              </a:pPr>
              <a:t>33</a:t>
            </a:fld>
            <a:endParaRPr lang="ru-RU" altLang="ru-RU" sz="1400"/>
          </a:p>
        </p:txBody>
      </p:sp>
      <p:pic>
        <p:nvPicPr>
          <p:cNvPr id="2" name="Рисунок 1">
            <a:extLst>
              <a:ext uri="{FF2B5EF4-FFF2-40B4-BE49-F238E27FC236}">
                <a16:creationId xmlns:a16="http://schemas.microsoft.com/office/drawing/2014/main" id="{486CEBDE-9D1D-ED57-CF41-573920908C5E}"/>
              </a:ext>
            </a:extLst>
          </p:cNvPr>
          <p:cNvPicPr>
            <a:picLocks noChangeAspect="1"/>
          </p:cNvPicPr>
          <p:nvPr/>
        </p:nvPicPr>
        <p:blipFill>
          <a:blip r:embed="rId4"/>
          <a:stretch>
            <a:fillRect/>
          </a:stretch>
        </p:blipFill>
        <p:spPr>
          <a:xfrm>
            <a:off x="2537740" y="2906008"/>
            <a:ext cx="6624649" cy="3396715"/>
          </a:xfrm>
          <a:prstGeom prst="rect">
            <a:avLst/>
          </a:prstGeom>
        </p:spPr>
      </p:pic>
      <p:pic>
        <p:nvPicPr>
          <p:cNvPr id="5" name="Рисунок 4">
            <a:extLst>
              <a:ext uri="{FF2B5EF4-FFF2-40B4-BE49-F238E27FC236}">
                <a16:creationId xmlns:a16="http://schemas.microsoft.com/office/drawing/2014/main" id="{676E85C0-951E-933A-8C85-E36AF1BAC14F}"/>
              </a:ext>
            </a:extLst>
          </p:cNvPr>
          <p:cNvPicPr>
            <a:picLocks noChangeAspect="1"/>
          </p:cNvPicPr>
          <p:nvPr/>
        </p:nvPicPr>
        <p:blipFill>
          <a:blip r:embed="rId5"/>
          <a:stretch>
            <a:fillRect/>
          </a:stretch>
        </p:blipFill>
        <p:spPr>
          <a:xfrm>
            <a:off x="8898833" y="647799"/>
            <a:ext cx="2524124" cy="3095297"/>
          </a:xfrm>
          <a:prstGeom prst="rect">
            <a:avLst/>
          </a:prstGeom>
        </p:spPr>
      </p:pic>
      <p:pic>
        <p:nvPicPr>
          <p:cNvPr id="3" name="Рисунок 2">
            <a:extLst>
              <a:ext uri="{FF2B5EF4-FFF2-40B4-BE49-F238E27FC236}">
                <a16:creationId xmlns:a16="http://schemas.microsoft.com/office/drawing/2014/main" id="{346B795F-4B29-55B4-DDAD-3AEF5691C560}"/>
              </a:ext>
            </a:extLst>
          </p:cNvPr>
          <p:cNvPicPr>
            <a:picLocks noChangeAspect="1"/>
          </p:cNvPicPr>
          <p:nvPr/>
        </p:nvPicPr>
        <p:blipFill>
          <a:blip r:embed="rId6"/>
          <a:stretch>
            <a:fillRect/>
          </a:stretch>
        </p:blipFill>
        <p:spPr>
          <a:xfrm>
            <a:off x="344998" y="1007839"/>
            <a:ext cx="2524125" cy="2448272"/>
          </a:xfrm>
          <a:prstGeom prst="rect">
            <a:avLst/>
          </a:prstGeom>
        </p:spPr>
      </p:pic>
    </p:spTree>
    <p:extLst>
      <p:ext uri="{BB962C8B-B14F-4D97-AF65-F5344CB8AC3E}">
        <p14:creationId xmlns:p14="http://schemas.microsoft.com/office/powerpoint/2010/main" val="26425828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a:extLst>
              <a:ext uri="{FF2B5EF4-FFF2-40B4-BE49-F238E27FC236}">
                <a16:creationId xmlns:a16="http://schemas.microsoft.com/office/drawing/2014/main" id="{7789CE28-16DF-9046-0E07-7A8F4F2D0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9" y="145256"/>
            <a:ext cx="11522075" cy="6225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a:extLst>
              <a:ext uri="{FF2B5EF4-FFF2-40B4-BE49-F238E27FC236}">
                <a16:creationId xmlns:a16="http://schemas.microsoft.com/office/drawing/2014/main" id="{FB7E4F4E-FFD7-E10E-A86A-7F7AA15A1F18}"/>
              </a:ext>
            </a:extLst>
          </p:cNvPr>
          <p:cNvPicPr>
            <a:picLocks noChangeAspect="1"/>
          </p:cNvPicPr>
          <p:nvPr/>
        </p:nvPicPr>
        <p:blipFill>
          <a:blip r:embed="rId4"/>
          <a:stretch>
            <a:fillRect/>
          </a:stretch>
        </p:blipFill>
        <p:spPr>
          <a:xfrm>
            <a:off x="4752925" y="245217"/>
            <a:ext cx="6048426" cy="2994870"/>
          </a:xfrm>
          <a:prstGeom prst="rect">
            <a:avLst/>
          </a:prstGeom>
        </p:spPr>
      </p:pic>
      <p:sp>
        <p:nvSpPr>
          <p:cNvPr id="11267" name="Rectangle 7">
            <a:extLst>
              <a:ext uri="{FF2B5EF4-FFF2-40B4-BE49-F238E27FC236}">
                <a16:creationId xmlns:a16="http://schemas.microsoft.com/office/drawing/2014/main" id="{53646AD1-4F13-A273-B4A6-D4B301A80269}"/>
              </a:ext>
            </a:extLst>
          </p:cNvPr>
          <p:cNvSpPr>
            <a:spLocks noGrp="1" noChangeArrowheads="1"/>
          </p:cNvSpPr>
          <p:nvPr>
            <p:ph type="title"/>
          </p:nvPr>
        </p:nvSpPr>
        <p:spPr>
          <a:xfrm>
            <a:off x="504825" y="215900"/>
            <a:ext cx="10296525" cy="1152525"/>
          </a:xfrm>
        </p:spPr>
        <p:txBody>
          <a:bodyPr/>
          <a:lstStyle/>
          <a:p>
            <a:pPr eaLnBrk="1" hangingPunct="1"/>
            <a:endParaRPr lang="ru-RU" altLang="ru-RU" sz="3600" b="1" dirty="0">
              <a:solidFill>
                <a:srgbClr val="004C86"/>
              </a:solidFill>
              <a:latin typeface="Myriad Pro" panose="020B0503030403020204" pitchFamily="34" charset="0"/>
            </a:endParaRPr>
          </a:p>
        </p:txBody>
      </p:sp>
      <p:sp>
        <p:nvSpPr>
          <p:cNvPr id="11268" name="Rectangle 8">
            <a:extLst>
              <a:ext uri="{FF2B5EF4-FFF2-40B4-BE49-F238E27FC236}">
                <a16:creationId xmlns:a16="http://schemas.microsoft.com/office/drawing/2014/main" id="{7BD7256C-2E7A-DF52-FCDA-59905B2C59FE}"/>
              </a:ext>
            </a:extLst>
          </p:cNvPr>
          <p:cNvSpPr>
            <a:spLocks noChangeArrowheads="1"/>
          </p:cNvSpPr>
          <p:nvPr/>
        </p:nvSpPr>
        <p:spPr bwMode="auto">
          <a:xfrm>
            <a:off x="936625" y="6297613"/>
            <a:ext cx="11161713"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11269" name="TextBox 7">
            <a:extLst>
              <a:ext uri="{FF2B5EF4-FFF2-40B4-BE49-F238E27FC236}">
                <a16:creationId xmlns:a16="http://schemas.microsoft.com/office/drawing/2014/main" id="{3F033FB5-FAD4-9535-852D-A050531E0065}"/>
              </a:ext>
            </a:extLst>
          </p:cNvPr>
          <p:cNvSpPr txBox="1">
            <a:spLocks noChangeArrowheads="1"/>
          </p:cNvSpPr>
          <p:nvPr/>
        </p:nvSpPr>
        <p:spPr bwMode="auto">
          <a:xfrm>
            <a:off x="648469" y="3486052"/>
            <a:ext cx="99465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ru-RU" altLang="ru-RU" sz="3600" b="1" dirty="0">
              <a:solidFill>
                <a:srgbClr val="002060"/>
              </a:solidFill>
              <a:latin typeface="Myriad Pro" panose="020B0503030403020204" pitchFamily="34" charset="0"/>
            </a:endParaRPr>
          </a:p>
          <a:p>
            <a:pPr>
              <a:spcBef>
                <a:spcPct val="0"/>
              </a:spcBef>
              <a:buFontTx/>
              <a:buNone/>
            </a:pPr>
            <a:r>
              <a:rPr lang="en-US" altLang="ru-RU" sz="4400" b="1" dirty="0">
                <a:solidFill>
                  <a:srgbClr val="002060"/>
                </a:solidFill>
                <a:latin typeface="Myriad Pro" panose="020B0503030403020204" pitchFamily="34" charset="0"/>
              </a:rPr>
              <a:t>Conclusion</a:t>
            </a:r>
          </a:p>
        </p:txBody>
      </p:sp>
      <p:sp>
        <p:nvSpPr>
          <p:cNvPr id="11271" name="Номер слайда 4">
            <a:extLst>
              <a:ext uri="{FF2B5EF4-FFF2-40B4-BE49-F238E27FC236}">
                <a16:creationId xmlns:a16="http://schemas.microsoft.com/office/drawing/2014/main" id="{24B15305-705A-078A-EC9A-C41C5275A43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3C426D-4592-422D-AF7E-54E532B49F57}" type="slidenum">
              <a:rPr lang="ru-RU" altLang="ru-RU" sz="1400" smtClean="0"/>
              <a:pPr>
                <a:spcBef>
                  <a:spcPct val="0"/>
                </a:spcBef>
                <a:buFontTx/>
                <a:buNone/>
              </a:pPr>
              <a:t>34</a:t>
            </a:fld>
            <a:endParaRPr lang="ru-RU" altLang="ru-RU" sz="1400"/>
          </a:p>
        </p:txBody>
      </p:sp>
    </p:spTree>
    <p:extLst>
      <p:ext uri="{BB962C8B-B14F-4D97-AF65-F5344CB8AC3E}">
        <p14:creationId xmlns:p14="http://schemas.microsoft.com/office/powerpoint/2010/main" val="2032580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0" y="65601"/>
            <a:ext cx="11522075" cy="622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29416" y="79518"/>
            <a:ext cx="10296525" cy="1152525"/>
          </a:xfrm>
        </p:spPr>
        <p:txBody>
          <a:bodyPr/>
          <a:lstStyle/>
          <a:p>
            <a:pPr eaLnBrk="1" hangingPunct="1"/>
            <a:r>
              <a:rPr lang="en-US" altLang="ru-RU" sz="3600" b="1" dirty="0">
                <a:solidFill>
                  <a:srgbClr val="004C86"/>
                </a:solidFill>
                <a:latin typeface="Myriad Pro" panose="020B0503030403020204" pitchFamily="34" charset="0"/>
              </a:rPr>
              <a:t>Positive forecast for reconfiguration of the </a:t>
            </a:r>
            <a:r>
              <a:rPr lang="en-US" altLang="ru-RU" sz="3600" b="1">
                <a:solidFill>
                  <a:srgbClr val="004C86"/>
                </a:solidFill>
                <a:latin typeface="Myriad Pro" panose="020B0503030403020204" pitchFamily="34" charset="0"/>
              </a:rPr>
              <a:t>global world</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420070" y="1401122"/>
            <a:ext cx="10408445" cy="367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600" b="1" dirty="0">
                <a:solidFill>
                  <a:srgbClr val="004C86"/>
                </a:solidFill>
                <a:latin typeface="Myriad Pro" panose="020B0503030403020204" pitchFamily="34" charset="0"/>
              </a:rPr>
              <a:t>The institutionalization of bipolarity </a:t>
            </a:r>
            <a:r>
              <a:rPr lang="en-US" altLang="ru-RU" sz="2600" dirty="0">
                <a:solidFill>
                  <a:srgbClr val="004C86"/>
                </a:solidFill>
                <a:latin typeface="Myriad Pro" panose="020B0503030403020204" pitchFamily="34" charset="0"/>
              </a:rPr>
              <a:t>in the XXI century will not mean a return to the discourse of the Cold War and the confrontation between the two poles of power, permeated with the “friend-enemy” dichotomy </a:t>
            </a:r>
            <a:r>
              <a:rPr lang="en-US" altLang="ru-RU" sz="2600" i="1" dirty="0">
                <a:solidFill>
                  <a:srgbClr val="004C86"/>
                </a:solidFill>
                <a:latin typeface="Myriad Pro" panose="020B0503030403020204" pitchFamily="34" charset="0"/>
              </a:rPr>
              <a:t>(Schmitt, 2007 (1932)), </a:t>
            </a:r>
            <a:r>
              <a:rPr lang="en-US" altLang="ru-RU" sz="2600" dirty="0">
                <a:solidFill>
                  <a:srgbClr val="004C86"/>
                </a:solidFill>
                <a:latin typeface="Myriad Pro" panose="020B0503030403020204" pitchFamily="34" charset="0"/>
              </a:rPr>
              <a:t>but  will </a:t>
            </a:r>
            <a:r>
              <a:rPr lang="en-US" altLang="ru-RU" sz="2600" b="1" dirty="0">
                <a:solidFill>
                  <a:srgbClr val="004C86"/>
                </a:solidFill>
                <a:latin typeface="Myriad Pro" panose="020B0503030403020204" pitchFamily="34" charset="0"/>
              </a:rPr>
              <a:t>support a dialogue </a:t>
            </a:r>
            <a:r>
              <a:rPr lang="en-US" altLang="ru-RU" sz="2600" dirty="0">
                <a:solidFill>
                  <a:srgbClr val="004C86"/>
                </a:solidFill>
                <a:latin typeface="Myriad Pro" panose="020B0503030403020204" pitchFamily="34" charset="0"/>
              </a:rPr>
              <a:t>between large equivalent subjects of world economy and politics.  </a:t>
            </a:r>
          </a:p>
          <a:p>
            <a:pPr>
              <a:spcBef>
                <a:spcPct val="0"/>
              </a:spcBef>
            </a:pPr>
            <a:r>
              <a:rPr lang="en-US" altLang="ru-RU" sz="2600" dirty="0">
                <a:solidFill>
                  <a:srgbClr val="004C86"/>
                </a:solidFill>
                <a:latin typeface="Myriad Pro" panose="020B0503030403020204" pitchFamily="34" charset="0"/>
              </a:rPr>
              <a:t>It will help </a:t>
            </a:r>
            <a:r>
              <a:rPr lang="en-US" altLang="ru-RU" sz="2600" b="1" dirty="0">
                <a:solidFill>
                  <a:srgbClr val="004C86"/>
                </a:solidFill>
                <a:latin typeface="Myriad Pro" panose="020B0503030403020204" pitchFamily="34" charset="0"/>
              </a:rPr>
              <a:t>to manage </a:t>
            </a:r>
            <a:r>
              <a:rPr lang="en-US" altLang="ru-RU" sz="2600" b="1" dirty="0" err="1">
                <a:solidFill>
                  <a:srgbClr val="004C86"/>
                </a:solidFill>
                <a:latin typeface="Myriad Pro" panose="020B0503030403020204" pitchFamily="34" charset="0"/>
              </a:rPr>
              <a:t>polycrisis</a:t>
            </a:r>
            <a:r>
              <a:rPr lang="en-US" altLang="ru-RU" sz="2600" b="1" dirty="0">
                <a:solidFill>
                  <a:srgbClr val="004C86"/>
                </a:solidFill>
                <a:latin typeface="Myriad Pro" panose="020B0503030403020204" pitchFamily="34" charset="0"/>
              </a:rPr>
              <a:t> </a:t>
            </a:r>
            <a:r>
              <a:rPr lang="en-US" altLang="ru-RU" sz="2600" dirty="0">
                <a:solidFill>
                  <a:srgbClr val="004C86"/>
                </a:solidFill>
                <a:latin typeface="Myriad Pro" panose="020B0503030403020204" pitchFamily="34" charset="0"/>
              </a:rPr>
              <a:t>and contribute to maintaining collective security. </a:t>
            </a:r>
            <a:endParaRPr lang="ru-RU" altLang="ru-RU" sz="2600" dirty="0">
              <a:solidFill>
                <a:srgbClr val="004C86"/>
              </a:solidFill>
              <a:latin typeface="Myriad Pro" panose="020B0503030403020204" pitchFamily="34" charset="0"/>
            </a:endParaRPr>
          </a:p>
          <a:p>
            <a:pPr>
              <a:spcBef>
                <a:spcPct val="0"/>
              </a:spcBef>
            </a:pPr>
            <a:endParaRPr lang="en-US" altLang="ru-RU" sz="2500" dirty="0">
              <a:solidFill>
                <a:srgbClr val="002060"/>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35</a:t>
            </a:fld>
            <a:endParaRPr lang="ru-RU" altLang="ru-RU" sz="1400"/>
          </a:p>
        </p:txBody>
      </p:sp>
      <p:pic>
        <p:nvPicPr>
          <p:cNvPr id="2" name="Рисунок 1">
            <a:extLst>
              <a:ext uri="{FF2B5EF4-FFF2-40B4-BE49-F238E27FC236}">
                <a16:creationId xmlns:a16="http://schemas.microsoft.com/office/drawing/2014/main" id="{010015FB-F40C-F80F-C037-84A7907461B0}"/>
              </a:ext>
            </a:extLst>
          </p:cNvPr>
          <p:cNvPicPr>
            <a:picLocks noChangeAspect="1"/>
          </p:cNvPicPr>
          <p:nvPr/>
        </p:nvPicPr>
        <p:blipFill>
          <a:blip r:embed="rId4"/>
          <a:stretch>
            <a:fillRect/>
          </a:stretch>
        </p:blipFill>
        <p:spPr>
          <a:xfrm>
            <a:off x="4176861" y="4435249"/>
            <a:ext cx="2683162" cy="1783219"/>
          </a:xfrm>
          <a:prstGeom prst="rect">
            <a:avLst/>
          </a:prstGeom>
        </p:spPr>
      </p:pic>
    </p:spTree>
    <p:extLst>
      <p:ext uri="{BB962C8B-B14F-4D97-AF65-F5344CB8AC3E}">
        <p14:creationId xmlns:p14="http://schemas.microsoft.com/office/powerpoint/2010/main" val="22242986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463"/>
            <a:ext cx="11522075"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6" y="215901"/>
            <a:ext cx="10152756" cy="788460"/>
          </a:xfrm>
        </p:spPr>
        <p:txBody>
          <a:bodyPr/>
          <a:lstStyle/>
          <a:p>
            <a:pPr eaLnBrk="1" hangingPunct="1"/>
            <a:r>
              <a:rPr lang="en-US" altLang="ru-RU" sz="3600" b="1" dirty="0">
                <a:solidFill>
                  <a:srgbClr val="004C86"/>
                </a:solidFill>
                <a:latin typeface="Myriad Pro" panose="020B0503030403020204" pitchFamily="34" charset="0"/>
              </a:rPr>
              <a:t>References</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745233" y="988074"/>
            <a:ext cx="10088562"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1500" dirty="0">
                <a:solidFill>
                  <a:srgbClr val="002060"/>
                </a:solidFill>
                <a:latin typeface="Myriad Pro" panose="020B0503030403020204" pitchFamily="34" charset="0"/>
              </a:rPr>
              <a:t>Arin O. A. [</a:t>
            </a:r>
            <a:r>
              <a:rPr lang="en-US" altLang="ru-RU" sz="1500" dirty="0" err="1">
                <a:solidFill>
                  <a:srgbClr val="002060"/>
                </a:solidFill>
                <a:latin typeface="Myriad Pro" panose="020B0503030403020204" pitchFamily="34" charset="0"/>
              </a:rPr>
              <a:t>Aliev</a:t>
            </a:r>
            <a:r>
              <a:rPr lang="en-US" altLang="ru-RU" sz="1500" dirty="0">
                <a:solidFill>
                  <a:srgbClr val="002060"/>
                </a:solidFill>
                <a:latin typeface="Myriad Pro" panose="020B0503030403020204" pitchFamily="34" charset="0"/>
              </a:rPr>
              <a:t> R. Sh.] 2001. Twenty-first Century: The World without Russia. Moscow: Alliance.  (In Russ.) </a:t>
            </a:r>
          </a:p>
          <a:p>
            <a:pPr>
              <a:spcBef>
                <a:spcPct val="0"/>
              </a:spcBef>
            </a:pPr>
            <a:r>
              <a:rPr lang="en-US" altLang="ru-RU" sz="1500" dirty="0">
                <a:solidFill>
                  <a:srgbClr val="002060"/>
                </a:solidFill>
                <a:latin typeface="Myriad Pro" panose="020B0503030403020204" pitchFamily="34" charset="0"/>
              </a:rPr>
              <a:t>Bauman Z. 2005. 44 Letters from the Liquid Modern World. Cambridge: Polity.</a:t>
            </a:r>
          </a:p>
          <a:p>
            <a:pPr>
              <a:spcBef>
                <a:spcPct val="0"/>
              </a:spcBef>
            </a:pPr>
            <a:r>
              <a:rPr lang="en-US" altLang="ru-RU" sz="1500" dirty="0">
                <a:solidFill>
                  <a:srgbClr val="002060"/>
                </a:solidFill>
                <a:latin typeface="Myriad Pro" panose="020B0503030403020204" pitchFamily="34" charset="0"/>
              </a:rPr>
              <a:t>Borders, Fences and Walls. State of Insecurity? / Ed. by E. </a:t>
            </a:r>
            <a:r>
              <a:rPr lang="en-US" altLang="ru-RU" sz="1500" dirty="0" err="1">
                <a:solidFill>
                  <a:srgbClr val="002060"/>
                </a:solidFill>
                <a:latin typeface="Myriad Pro" panose="020B0503030403020204" pitchFamily="34" charset="0"/>
              </a:rPr>
              <a:t>Vallet</a:t>
            </a:r>
            <a:r>
              <a:rPr lang="en-US" altLang="ru-RU" sz="1500" dirty="0">
                <a:solidFill>
                  <a:srgbClr val="002060"/>
                </a:solidFill>
                <a:latin typeface="Myriad Pro" panose="020B0503030403020204" pitchFamily="34" charset="0"/>
              </a:rPr>
              <a:t>. 2014. NY: Ashgate.</a:t>
            </a:r>
          </a:p>
          <a:p>
            <a:pPr>
              <a:spcBef>
                <a:spcPct val="0"/>
              </a:spcBef>
            </a:pPr>
            <a:r>
              <a:rPr lang="en-US" altLang="ru-RU" sz="1500" dirty="0">
                <a:solidFill>
                  <a:srgbClr val="002060"/>
                </a:solidFill>
                <a:latin typeface="Myriad Pro" panose="020B0503030403020204" pitchFamily="34" charset="0"/>
              </a:rPr>
              <a:t>Danilov A.N. 2017. Global chaos in a non-polar world: on the way to a new world order. In: Global World: Systemic Shifts, Challenges, and Shapes of the Future. St. Petersburg: 68-71. (In Russ.)</a:t>
            </a:r>
          </a:p>
          <a:p>
            <a:pPr>
              <a:spcBef>
                <a:spcPct val="0"/>
              </a:spcBef>
            </a:pPr>
            <a:r>
              <a:rPr lang="en-US" altLang="ru-RU" sz="1500" dirty="0">
                <a:solidFill>
                  <a:srgbClr val="002060"/>
                </a:solidFill>
                <a:latin typeface="Myriad Pro" panose="020B0503030403020204" pitchFamily="34" charset="0"/>
              </a:rPr>
              <a:t>Calhoun, 2006. Theories of Modernization and Globalization: Who Invented Them and Why.</a:t>
            </a:r>
          </a:p>
          <a:p>
            <a:pPr>
              <a:spcBef>
                <a:spcPct val="0"/>
              </a:spcBef>
            </a:pPr>
            <a:r>
              <a:rPr lang="en-US" altLang="ru-RU" sz="1500" dirty="0">
                <a:solidFill>
                  <a:srgbClr val="002060"/>
                </a:solidFill>
                <a:latin typeface="Myriad Pro" panose="020B0503030403020204" pitchFamily="34" charset="0"/>
              </a:rPr>
              <a:t>Institute for Social Design (INOP), March 20, 2006. (In Russ.) </a:t>
            </a:r>
          </a:p>
          <a:p>
            <a:pPr>
              <a:spcBef>
                <a:spcPct val="0"/>
              </a:spcBef>
            </a:pPr>
            <a:r>
              <a:rPr lang="en-US" altLang="ru-RU" sz="1500" dirty="0">
                <a:solidFill>
                  <a:srgbClr val="002060"/>
                </a:solidFill>
                <a:latin typeface="Myriad Pro" panose="020B0503030403020204" pitchFamily="34" charset="0"/>
              </a:rPr>
              <a:t>Fukuyama F. 2022.  Interview, March </a:t>
            </a:r>
            <a:r>
              <a:rPr lang="ru-RU" altLang="ru-RU" sz="1500" dirty="0">
                <a:solidFill>
                  <a:srgbClr val="002060"/>
                </a:solidFill>
                <a:latin typeface="Myriad Pro" panose="020B0503030403020204" pitchFamily="34" charset="0"/>
              </a:rPr>
              <a:t>30</a:t>
            </a:r>
            <a:r>
              <a:rPr lang="en-US" altLang="ru-RU" sz="1500" dirty="0">
                <a:solidFill>
                  <a:srgbClr val="002060"/>
                </a:solidFill>
                <a:latin typeface="Myriad Pro" panose="020B0503030403020204" pitchFamily="34" charset="0"/>
              </a:rPr>
              <a:t>, 2022. </a:t>
            </a:r>
            <a:r>
              <a:rPr lang="ru-RU" altLang="ru-RU" sz="1500" dirty="0">
                <a:solidFill>
                  <a:srgbClr val="002060"/>
                </a:solidFill>
                <a:latin typeface="Myriad Pro" panose="020B0503030403020204" pitchFamily="34" charset="0"/>
              </a:rPr>
              <a:t> (</a:t>
            </a:r>
            <a:r>
              <a:rPr lang="ru-RU" altLang="ru-RU" sz="1500" dirty="0">
                <a:solidFill>
                  <a:srgbClr val="002060"/>
                </a:solidFill>
                <a:latin typeface="Myriad Pro" panose="020B0503030403020204" pitchFamily="34" charset="0"/>
                <a:hlinkClick r:id="rId4"/>
              </a:rPr>
              <a:t>https://www.newstatesman.com/encounter/2022/03/francis-fukuyama-on-the-end-of-the-end-of-history</a:t>
            </a:r>
            <a:r>
              <a:rPr lang="ru-RU" altLang="ru-RU" sz="1500" dirty="0">
                <a:solidFill>
                  <a:srgbClr val="002060"/>
                </a:solidFill>
                <a:latin typeface="Myriad Pro" panose="020B0503030403020204" pitchFamily="34" charset="0"/>
              </a:rPr>
              <a:t>).</a:t>
            </a:r>
            <a:endParaRPr lang="en-US" altLang="ru-RU" sz="1500" dirty="0">
              <a:solidFill>
                <a:srgbClr val="002060"/>
              </a:solidFill>
              <a:latin typeface="Myriad Pro" panose="020B0503030403020204" pitchFamily="34" charset="0"/>
            </a:endParaRPr>
          </a:p>
          <a:p>
            <a:pPr>
              <a:spcBef>
                <a:spcPct val="0"/>
              </a:spcBef>
            </a:pPr>
            <a:r>
              <a:rPr lang="en-US" altLang="ru-RU" sz="1500" dirty="0" err="1">
                <a:solidFill>
                  <a:srgbClr val="002060"/>
                </a:solidFill>
                <a:latin typeface="Myriad Pro" panose="020B0503030403020204" pitchFamily="34" charset="0"/>
              </a:rPr>
              <a:t>Ganichev</a:t>
            </a:r>
            <a:r>
              <a:rPr lang="en-US" altLang="ru-RU" sz="1500" dirty="0">
                <a:solidFill>
                  <a:srgbClr val="002060"/>
                </a:solidFill>
                <a:latin typeface="Myriad Pro" panose="020B0503030403020204" pitchFamily="34" charset="0"/>
              </a:rPr>
              <a:t> N.A., </a:t>
            </a:r>
            <a:r>
              <a:rPr lang="en-US" altLang="ru-RU" sz="1500" dirty="0" err="1">
                <a:solidFill>
                  <a:srgbClr val="002060"/>
                </a:solidFill>
                <a:latin typeface="Myriad Pro" panose="020B0503030403020204" pitchFamily="34" charset="0"/>
              </a:rPr>
              <a:t>Koshovets</a:t>
            </a:r>
            <a:r>
              <a:rPr lang="en-US" altLang="ru-RU" sz="1500" dirty="0">
                <a:solidFill>
                  <a:srgbClr val="002060"/>
                </a:solidFill>
                <a:latin typeface="Myriad Pro" panose="020B0503030403020204" pitchFamily="34" charset="0"/>
              </a:rPr>
              <a:t> O.B. 2020.  How to calculate the digital economy: between reality and design // ECO,  2(548): 8–36 (In Russ.)</a:t>
            </a:r>
          </a:p>
          <a:p>
            <a:pPr>
              <a:spcBef>
                <a:spcPct val="0"/>
              </a:spcBef>
            </a:pPr>
            <a:r>
              <a:rPr lang="en-US" altLang="ru-RU" sz="1500" dirty="0">
                <a:solidFill>
                  <a:srgbClr val="002060"/>
                </a:solidFill>
                <a:latin typeface="Myriad Pro" panose="020B0503030403020204" pitchFamily="34" charset="0"/>
              </a:rPr>
              <a:t>ICT for Economic Growth: A Dynamic Ecosystem Driving the Global Recovery. 2009. Davos: World Economic Forum Annual Meeting Report.</a:t>
            </a:r>
          </a:p>
          <a:p>
            <a:pPr>
              <a:spcBef>
                <a:spcPct val="0"/>
              </a:spcBef>
            </a:pPr>
            <a:r>
              <a:rPr lang="en-US" altLang="ru-RU" sz="1500" dirty="0">
                <a:solidFill>
                  <a:srgbClr val="002060"/>
                </a:solidFill>
                <a:latin typeface="Myriad Pro" panose="020B0503030403020204" pitchFamily="34" charset="0"/>
              </a:rPr>
              <a:t>Kirdina S.G. 2014.  Institutional Matrices and Development of Russia. Introduction to X-Y-theory. 3rd ed. Moscow- St. Petersburg: Nestor-History. (In Russ.)</a:t>
            </a:r>
          </a:p>
          <a:p>
            <a:pPr>
              <a:spcBef>
                <a:spcPct val="0"/>
              </a:spcBef>
            </a:pPr>
            <a:r>
              <a:rPr lang="en-US" altLang="ru-RU" sz="1500" dirty="0">
                <a:solidFill>
                  <a:srgbClr val="002060"/>
                </a:solidFill>
                <a:latin typeface="Myriad Pro" panose="020B0503030403020204" pitchFamily="34" charset="0"/>
              </a:rPr>
              <a:t>Kirdina-Chandler S.G. 2017. Institutional matrices theory, or X- and Y-Theory: A response to F. Gregory Hayden.  Journal of Economic Issues. No. 51(2): 476-485.</a:t>
            </a:r>
          </a:p>
          <a:p>
            <a:pPr>
              <a:spcBef>
                <a:spcPct val="0"/>
              </a:spcBef>
            </a:pPr>
            <a:r>
              <a:rPr lang="en-US" altLang="ru-RU" sz="1500" dirty="0">
                <a:solidFill>
                  <a:srgbClr val="002060"/>
                </a:solidFill>
                <a:latin typeface="Myriad Pro" panose="020B0503030403020204" pitchFamily="34" charset="0"/>
              </a:rPr>
              <a:t>Kissinger G. 1997. Diplomacy. Moscow: </a:t>
            </a:r>
            <a:r>
              <a:rPr lang="en-US" altLang="ru-RU" sz="1500" dirty="0" err="1">
                <a:solidFill>
                  <a:srgbClr val="002060"/>
                </a:solidFill>
                <a:latin typeface="Myriad Pro" panose="020B0503030403020204" pitchFamily="34" charset="0"/>
              </a:rPr>
              <a:t>Ladomir</a:t>
            </a:r>
            <a:r>
              <a:rPr lang="en-US" altLang="ru-RU" sz="1500" dirty="0">
                <a:solidFill>
                  <a:srgbClr val="002060"/>
                </a:solidFill>
                <a:latin typeface="Myriad Pro" panose="020B0503030403020204" pitchFamily="34" charset="0"/>
              </a:rPr>
              <a:t>.  (In Russ.)</a:t>
            </a:r>
          </a:p>
          <a:p>
            <a:pPr>
              <a:spcBef>
                <a:spcPct val="0"/>
              </a:spcBef>
            </a:pPr>
            <a:r>
              <a:rPr lang="en-US" altLang="ru-RU" sz="1500" dirty="0">
                <a:solidFill>
                  <a:srgbClr val="002060"/>
                </a:solidFill>
                <a:latin typeface="Myriad Pro" panose="020B0503030403020204" pitchFamily="34" charset="0"/>
              </a:rPr>
              <a:t>Miller D. T. 2015. </a:t>
            </a:r>
            <a:r>
              <a:rPr lang="en-US" altLang="ru-RU" sz="1500" dirty="0" err="1">
                <a:solidFill>
                  <a:srgbClr val="002060"/>
                </a:solidFill>
                <a:latin typeface="Myriad Pro" panose="020B0503030403020204" pitchFamily="34" charset="0"/>
              </a:rPr>
              <a:t>Defence</a:t>
            </a:r>
            <a:r>
              <a:rPr lang="en-US" altLang="ru-RU" sz="1500" dirty="0">
                <a:solidFill>
                  <a:srgbClr val="002060"/>
                </a:solidFill>
                <a:latin typeface="Myriad Pro" panose="020B0503030403020204" pitchFamily="34" charset="0"/>
              </a:rPr>
              <a:t> 2045. A Report for the CSIS International Security Program. Lanham, Boulder, New York, London: CSIS. </a:t>
            </a:r>
          </a:p>
          <a:p>
            <a:pPr>
              <a:spcBef>
                <a:spcPct val="0"/>
              </a:spcBef>
            </a:pPr>
            <a:r>
              <a:rPr lang="en-US" altLang="ru-RU" sz="1500" dirty="0">
                <a:solidFill>
                  <a:srgbClr val="002060"/>
                </a:solidFill>
                <a:latin typeface="Myriad Pro" panose="020B0503030403020204" pitchFamily="34" charset="0"/>
              </a:rPr>
              <a:t>Schmitt C. 2007 [1932]. The Concept of the Political. Chicago, London: The University of Chicago Press. </a:t>
            </a:r>
          </a:p>
          <a:p>
            <a:pPr>
              <a:spcBef>
                <a:spcPct val="0"/>
              </a:spcBef>
            </a:pPr>
            <a:r>
              <a:rPr lang="en-US" altLang="ru-RU" sz="1500" dirty="0" err="1">
                <a:solidFill>
                  <a:srgbClr val="002060"/>
                </a:solidFill>
                <a:latin typeface="Myriad Pro" panose="020B0503030403020204" pitchFamily="34" charset="0"/>
              </a:rPr>
              <a:t>Tikhomirov</a:t>
            </a:r>
            <a:r>
              <a:rPr lang="en-US" altLang="ru-RU" sz="1500" dirty="0">
                <a:solidFill>
                  <a:srgbClr val="002060"/>
                </a:solidFill>
                <a:latin typeface="Myriad Pro" panose="020B0503030403020204" pitchFamily="34" charset="0"/>
              </a:rPr>
              <a:t> V.B. 1997. “Global matrimony”: reasonable unity of opposites in the world system of states // POLIS [Political Studies]. No. 2: 53-55. (In Russ.)</a:t>
            </a:r>
          </a:p>
          <a:p>
            <a:pPr>
              <a:spcBef>
                <a:spcPct val="0"/>
              </a:spcBef>
            </a:pPr>
            <a:endParaRPr lang="en-US" altLang="ru-RU" sz="1600" dirty="0">
              <a:solidFill>
                <a:srgbClr val="002060"/>
              </a:solidFill>
              <a:latin typeface="Myriad Pro" panose="020B0503030403020204" pitchFamily="34" charset="0"/>
            </a:endParaRPr>
          </a:p>
          <a:p>
            <a:pPr>
              <a:spcBef>
                <a:spcPct val="0"/>
              </a:spcBef>
            </a:pPr>
            <a:endParaRPr lang="en-US" altLang="ru-RU" sz="2400" dirty="0">
              <a:solidFill>
                <a:srgbClr val="002060"/>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36</a:t>
            </a:fld>
            <a:endParaRPr lang="ru-RU" altLang="ru-RU" sz="1400"/>
          </a:p>
        </p:txBody>
      </p:sp>
    </p:spTree>
    <p:extLst>
      <p:ext uri="{BB962C8B-B14F-4D97-AF65-F5344CB8AC3E}">
        <p14:creationId xmlns:p14="http://schemas.microsoft.com/office/powerpoint/2010/main" val="38415605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6">
            <a:extLst>
              <a:ext uri="{FF2B5EF4-FFF2-40B4-BE49-F238E27FC236}">
                <a16:creationId xmlns:a16="http://schemas.microsoft.com/office/drawing/2014/main" id="{46681234-5729-1BFB-ABF3-8B87FC840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9538"/>
            <a:ext cx="115220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7">
            <a:extLst>
              <a:ext uri="{FF2B5EF4-FFF2-40B4-BE49-F238E27FC236}">
                <a16:creationId xmlns:a16="http://schemas.microsoft.com/office/drawing/2014/main" id="{FD4E23A2-14DF-AD22-5B40-9C3455883535}"/>
              </a:ext>
            </a:extLst>
          </p:cNvPr>
          <p:cNvSpPr>
            <a:spLocks noGrp="1" noChangeArrowheads="1"/>
          </p:cNvSpPr>
          <p:nvPr>
            <p:ph type="title"/>
          </p:nvPr>
        </p:nvSpPr>
        <p:spPr>
          <a:xfrm>
            <a:off x="936625" y="2057400"/>
            <a:ext cx="9974263" cy="1152525"/>
          </a:xfrm>
        </p:spPr>
        <p:txBody>
          <a:bodyPr/>
          <a:lstStyle/>
          <a:p>
            <a:pPr eaLnBrk="1" hangingPunct="1"/>
            <a:r>
              <a:rPr lang="en-US" altLang="ru-RU" sz="3600" b="1">
                <a:solidFill>
                  <a:srgbClr val="004C86"/>
                </a:solidFill>
                <a:latin typeface="Myriad Pro" panose="020B0503030403020204" pitchFamily="34" charset="0"/>
              </a:rPr>
              <a:t>Thank you for your attention!</a:t>
            </a:r>
            <a:br>
              <a:rPr lang="en-US" altLang="ru-RU" sz="3600" b="1">
                <a:solidFill>
                  <a:srgbClr val="004C86"/>
                </a:solidFill>
                <a:latin typeface="Myriad Pro" panose="020B0503030403020204" pitchFamily="34" charset="0"/>
              </a:rPr>
            </a:br>
            <a:endParaRPr lang="ru-RU" altLang="ru-RU" sz="3600" b="1">
              <a:solidFill>
                <a:srgbClr val="004C86"/>
              </a:solidFill>
              <a:latin typeface="Myriad Pro" panose="020B0503030403020204" pitchFamily="34" charset="0"/>
            </a:endParaRPr>
          </a:p>
        </p:txBody>
      </p:sp>
      <p:sp>
        <p:nvSpPr>
          <p:cNvPr id="72708" name="Rectangle 8">
            <a:extLst>
              <a:ext uri="{FF2B5EF4-FFF2-40B4-BE49-F238E27FC236}">
                <a16:creationId xmlns:a16="http://schemas.microsoft.com/office/drawing/2014/main" id="{893896C4-9BEB-243A-B143-533302A65539}"/>
              </a:ext>
            </a:extLst>
          </p:cNvPr>
          <p:cNvSpPr>
            <a:spLocks noChangeArrowheads="1"/>
          </p:cNvSpPr>
          <p:nvPr/>
        </p:nvSpPr>
        <p:spPr bwMode="auto">
          <a:xfrm>
            <a:off x="936625" y="6297613"/>
            <a:ext cx="11161713"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72709" name="TextBox 7">
            <a:extLst>
              <a:ext uri="{FF2B5EF4-FFF2-40B4-BE49-F238E27FC236}">
                <a16:creationId xmlns:a16="http://schemas.microsoft.com/office/drawing/2014/main" id="{F4D9EDDB-0098-F4EA-A73F-9BD84A2D3FF0}"/>
              </a:ext>
            </a:extLst>
          </p:cNvPr>
          <p:cNvSpPr txBox="1">
            <a:spLocks noChangeArrowheads="1"/>
          </p:cNvSpPr>
          <p:nvPr/>
        </p:nvSpPr>
        <p:spPr bwMode="auto">
          <a:xfrm>
            <a:off x="2347913" y="3024188"/>
            <a:ext cx="63357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ru-RU" sz="2400" dirty="0">
                <a:solidFill>
                  <a:srgbClr val="002060"/>
                </a:solidFill>
                <a:latin typeface="Myriad Pro" panose="020B0503030403020204" pitchFamily="34" charset="0"/>
              </a:rPr>
              <a:t>Svetlana KIRDINA-CHANDLER</a:t>
            </a:r>
          </a:p>
          <a:p>
            <a:pPr algn="ctr">
              <a:spcBef>
                <a:spcPct val="0"/>
              </a:spcBef>
              <a:buFontTx/>
              <a:buNone/>
            </a:pPr>
            <a:endParaRPr lang="en-US" altLang="ru-RU" sz="2400" dirty="0">
              <a:solidFill>
                <a:srgbClr val="002060"/>
              </a:solidFill>
              <a:latin typeface="Myriad Pro" panose="020B0503030403020204" pitchFamily="34" charset="0"/>
            </a:endParaRPr>
          </a:p>
          <a:p>
            <a:pPr algn="ctr">
              <a:spcBef>
                <a:spcPct val="0"/>
              </a:spcBef>
              <a:buFontTx/>
              <a:buNone/>
            </a:pPr>
            <a:r>
              <a:rPr lang="en-US" altLang="ru-RU" sz="2400" dirty="0">
                <a:solidFill>
                  <a:srgbClr val="002060"/>
                </a:solidFill>
                <a:latin typeface="Myriad Pro" panose="020B0503030403020204" pitchFamily="34" charset="0"/>
                <a:hlinkClick r:id="rId4"/>
              </a:rPr>
              <a:t>kirdina@inecon.ru</a:t>
            </a:r>
            <a:endParaRPr lang="en-US" altLang="ru-RU" sz="2400" dirty="0">
              <a:solidFill>
                <a:srgbClr val="002060"/>
              </a:solidFill>
              <a:latin typeface="Myriad Pro" panose="020B0503030403020204" pitchFamily="34" charset="0"/>
            </a:endParaRPr>
          </a:p>
          <a:p>
            <a:pPr algn="ctr">
              <a:spcBef>
                <a:spcPct val="0"/>
              </a:spcBef>
              <a:buFontTx/>
              <a:buNone/>
            </a:pPr>
            <a:r>
              <a:rPr lang="en-US" altLang="ru-RU" sz="2400" dirty="0">
                <a:solidFill>
                  <a:srgbClr val="002060"/>
                </a:solidFill>
                <a:latin typeface="Myriad Pro" panose="020B0503030403020204" pitchFamily="34" charset="0"/>
              </a:rPr>
              <a:t>kirdina777@gmail.com</a:t>
            </a:r>
          </a:p>
          <a:p>
            <a:pPr algn="ctr">
              <a:spcBef>
                <a:spcPct val="0"/>
              </a:spcBef>
              <a:buFontTx/>
              <a:buNone/>
            </a:pPr>
            <a:endParaRPr lang="en-US" altLang="ru-RU" sz="2400" dirty="0">
              <a:solidFill>
                <a:srgbClr val="002060"/>
              </a:solidFill>
              <a:latin typeface="Myriad Pro" panose="020B0503030403020204" pitchFamily="34" charset="0"/>
            </a:endParaRPr>
          </a:p>
          <a:p>
            <a:pPr algn="ctr">
              <a:spcBef>
                <a:spcPct val="0"/>
              </a:spcBef>
              <a:buFontTx/>
              <a:buNone/>
            </a:pPr>
            <a:r>
              <a:rPr lang="en-US" altLang="ru-RU" sz="2400" dirty="0">
                <a:solidFill>
                  <a:srgbClr val="002060"/>
                </a:solidFill>
                <a:latin typeface="Myriad Pro" panose="020B0503030403020204" pitchFamily="34" charset="0"/>
              </a:rPr>
              <a:t>www.kirdina.ru</a:t>
            </a:r>
          </a:p>
        </p:txBody>
      </p:sp>
      <p:sp>
        <p:nvSpPr>
          <p:cNvPr id="72711" name="Номер слайда 4">
            <a:extLst>
              <a:ext uri="{FF2B5EF4-FFF2-40B4-BE49-F238E27FC236}">
                <a16:creationId xmlns:a16="http://schemas.microsoft.com/office/drawing/2014/main" id="{1FEF4D56-FE8F-F86F-1F84-ED7512398811}"/>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A5A1D2D-6C73-4948-9F45-3A172D77D8D9}" type="slidenum">
              <a:rPr lang="ru-RU" altLang="ru-RU" sz="1400" smtClean="0"/>
              <a:pPr>
                <a:spcBef>
                  <a:spcPct val="0"/>
                </a:spcBef>
                <a:buFontTx/>
                <a:buNone/>
              </a:pPr>
              <a:t>37</a:t>
            </a:fld>
            <a:endParaRPr lang="ru-RU" altLang="ru-RU"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128587"/>
            <a:ext cx="11522075" cy="622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Outline</a:t>
            </a:r>
            <a:endParaRPr lang="ru-RU" altLang="ru-RU" sz="3600" b="1" dirty="0">
              <a:solidFill>
                <a:srgbClr val="004C86"/>
              </a:solidFill>
              <a:highlight>
                <a:srgbClr val="FFFF00"/>
              </a:highlight>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847800" y="1631954"/>
            <a:ext cx="10088562" cy="321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720000" indent="-514350">
              <a:spcBef>
                <a:spcPct val="0"/>
              </a:spcBef>
              <a:buAutoNum type="arabicPeriod"/>
            </a:pPr>
            <a:r>
              <a:rPr lang="en-US" altLang="ru-RU" sz="2900" dirty="0">
                <a:solidFill>
                  <a:srgbClr val="004C86"/>
                </a:solidFill>
                <a:latin typeface="Myriad Pro" panose="020B0503030403020204" pitchFamily="34" charset="0"/>
              </a:rPr>
              <a:t>General analysis of the “Big Projects” of the World Economic Forum. </a:t>
            </a:r>
            <a:endParaRPr lang="ru-RU" altLang="ru-RU" sz="2900" dirty="0">
              <a:solidFill>
                <a:srgbClr val="004C86"/>
              </a:solidFill>
              <a:latin typeface="Myriad Pro" panose="020B0503030403020204" pitchFamily="34" charset="0"/>
            </a:endParaRPr>
          </a:p>
          <a:p>
            <a:pPr marL="720000" indent="-514350">
              <a:spcBef>
                <a:spcPct val="0"/>
              </a:spcBef>
              <a:buAutoNum type="arabicPeriod"/>
            </a:pPr>
            <a:r>
              <a:rPr lang="en-US" altLang="ru-RU" sz="2900" dirty="0">
                <a:solidFill>
                  <a:srgbClr val="004C86"/>
                </a:solidFill>
                <a:latin typeface="Myriad Pro" panose="020B0503030403020204" pitchFamily="34" charset="0"/>
              </a:rPr>
              <a:t>The “Great Reset” project: problem of implementation</a:t>
            </a:r>
            <a:r>
              <a:rPr lang="ru-RU" altLang="ru-RU" sz="2900" dirty="0">
                <a:solidFill>
                  <a:srgbClr val="004C86"/>
                </a:solidFill>
                <a:latin typeface="Myriad Pro" panose="020B0503030403020204" pitchFamily="34" charset="0"/>
              </a:rPr>
              <a:t> </a:t>
            </a:r>
            <a:r>
              <a:rPr lang="en-US" altLang="ru-RU" sz="2900" dirty="0">
                <a:solidFill>
                  <a:srgbClr val="004C86"/>
                </a:solidFill>
                <a:latin typeface="Myriad Pro" panose="020B0503030403020204" pitchFamily="34" charset="0"/>
              </a:rPr>
              <a:t>in the changing world. </a:t>
            </a:r>
          </a:p>
          <a:p>
            <a:pPr marL="720000" indent="-514350">
              <a:spcBef>
                <a:spcPct val="0"/>
              </a:spcBef>
              <a:buAutoNum type="arabicPeriod"/>
            </a:pPr>
            <a:r>
              <a:rPr lang="en-GB" altLang="ru-RU" sz="2900" dirty="0">
                <a:solidFill>
                  <a:srgbClr val="004C86"/>
                </a:solidFill>
                <a:latin typeface="Myriad Pro" panose="020B0503030403020204" pitchFamily="34" charset="0"/>
              </a:rPr>
              <a:t>Unipolarity, multipolarity (fragmentation), or bipolarity?</a:t>
            </a:r>
            <a:endParaRPr lang="ru-RU" altLang="ru-RU" sz="2900" dirty="0">
              <a:solidFill>
                <a:srgbClr val="004C86"/>
              </a:solidFill>
              <a:latin typeface="Myriad Pro" panose="020B0503030403020204" pitchFamily="34" charset="0"/>
            </a:endParaRPr>
          </a:p>
          <a:p>
            <a:pPr marL="720000" indent="-514350">
              <a:spcBef>
                <a:spcPct val="0"/>
              </a:spcBef>
              <a:buAutoNum type="arabicPeriod"/>
            </a:pPr>
            <a:r>
              <a:rPr lang="en-US" altLang="ru-RU" sz="2900" dirty="0">
                <a:solidFill>
                  <a:srgbClr val="004C86"/>
                </a:solidFill>
                <a:latin typeface="Myriad Pro" panose="020B0503030403020204" pitchFamily="34" charset="0"/>
              </a:rPr>
              <a:t>Institutionalization of bipolarity.</a:t>
            </a:r>
          </a:p>
          <a:p>
            <a:pPr marL="720000" indent="-514350">
              <a:spcBef>
                <a:spcPct val="0"/>
              </a:spcBef>
              <a:buAutoNum type="arabicPeriod"/>
            </a:pPr>
            <a:r>
              <a:rPr lang="en-US" altLang="ru-RU" sz="2900" dirty="0">
                <a:solidFill>
                  <a:srgbClr val="004C86"/>
                </a:solidFill>
                <a:latin typeface="Myriad Pro" panose="020B0503030403020204" pitchFamily="34" charset="0"/>
              </a:rPr>
              <a:t>Conclusion.</a:t>
            </a:r>
            <a:endParaRPr lang="ru-RU" altLang="ru-RU" sz="2900" dirty="0">
              <a:solidFill>
                <a:srgbClr val="004C86"/>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4</a:t>
            </a:fld>
            <a:endParaRPr lang="ru-RU" altLang="ru-RU" sz="1400" dirty="0"/>
          </a:p>
        </p:txBody>
      </p:sp>
    </p:spTree>
    <p:extLst>
      <p:ext uri="{BB962C8B-B14F-4D97-AF65-F5344CB8AC3E}">
        <p14:creationId xmlns:p14="http://schemas.microsoft.com/office/powerpoint/2010/main" val="1338157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
            <a:extLst>
              <a:ext uri="{FF2B5EF4-FFF2-40B4-BE49-F238E27FC236}">
                <a16:creationId xmlns:a16="http://schemas.microsoft.com/office/drawing/2014/main" id="{7789CE28-16DF-9046-0E07-7A8F4F2D0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9" y="145255"/>
            <a:ext cx="11522075" cy="633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7">
            <a:extLst>
              <a:ext uri="{FF2B5EF4-FFF2-40B4-BE49-F238E27FC236}">
                <a16:creationId xmlns:a16="http://schemas.microsoft.com/office/drawing/2014/main" id="{53646AD1-4F13-A273-B4A6-D4B301A80269}"/>
              </a:ext>
            </a:extLst>
          </p:cNvPr>
          <p:cNvSpPr>
            <a:spLocks noGrp="1" noChangeArrowheads="1"/>
          </p:cNvSpPr>
          <p:nvPr>
            <p:ph type="title"/>
          </p:nvPr>
        </p:nvSpPr>
        <p:spPr>
          <a:xfrm>
            <a:off x="504825" y="215900"/>
            <a:ext cx="10296525" cy="1152525"/>
          </a:xfrm>
        </p:spPr>
        <p:txBody>
          <a:bodyPr/>
          <a:lstStyle/>
          <a:p>
            <a:pPr eaLnBrk="1" hangingPunct="1"/>
            <a:endParaRPr lang="ru-RU" altLang="ru-RU" sz="3600" b="1" dirty="0">
              <a:solidFill>
                <a:srgbClr val="004C86"/>
              </a:solidFill>
              <a:latin typeface="Myriad Pro" panose="020B0503030403020204" pitchFamily="34" charset="0"/>
            </a:endParaRPr>
          </a:p>
        </p:txBody>
      </p:sp>
      <p:sp>
        <p:nvSpPr>
          <p:cNvPr id="11268" name="Rectangle 8">
            <a:extLst>
              <a:ext uri="{FF2B5EF4-FFF2-40B4-BE49-F238E27FC236}">
                <a16:creationId xmlns:a16="http://schemas.microsoft.com/office/drawing/2014/main" id="{7BD7256C-2E7A-DF52-FCDA-59905B2C59FE}"/>
              </a:ext>
            </a:extLst>
          </p:cNvPr>
          <p:cNvSpPr>
            <a:spLocks noChangeArrowheads="1"/>
          </p:cNvSpPr>
          <p:nvPr/>
        </p:nvSpPr>
        <p:spPr bwMode="auto">
          <a:xfrm>
            <a:off x="936625" y="6297613"/>
            <a:ext cx="11161713" cy="7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11269" name="TextBox 7">
            <a:extLst>
              <a:ext uri="{FF2B5EF4-FFF2-40B4-BE49-F238E27FC236}">
                <a16:creationId xmlns:a16="http://schemas.microsoft.com/office/drawing/2014/main" id="{3F033FB5-FAD4-9535-852D-A050531E0065}"/>
              </a:ext>
            </a:extLst>
          </p:cNvPr>
          <p:cNvSpPr txBox="1">
            <a:spLocks noChangeArrowheads="1"/>
          </p:cNvSpPr>
          <p:nvPr/>
        </p:nvSpPr>
        <p:spPr bwMode="auto">
          <a:xfrm>
            <a:off x="854844" y="3888159"/>
            <a:ext cx="994650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ru-RU" sz="3600" b="1" dirty="0">
                <a:solidFill>
                  <a:srgbClr val="004C86"/>
                </a:solidFill>
                <a:latin typeface="Myriad Pro" panose="020B0503030403020204" pitchFamily="34" charset="0"/>
              </a:rPr>
              <a:t>General analysis of the “Big Projects” of the World Economic Forum.</a:t>
            </a:r>
          </a:p>
          <a:p>
            <a:pPr>
              <a:spcBef>
                <a:spcPct val="0"/>
              </a:spcBef>
              <a:buFontTx/>
              <a:buNone/>
            </a:pPr>
            <a:endParaRPr lang="ru-RU" altLang="ru-RU" sz="3600" b="1" dirty="0">
              <a:solidFill>
                <a:srgbClr val="002060"/>
              </a:solidFill>
              <a:latin typeface="Myriad Pro" panose="020B0503030403020204" pitchFamily="34" charset="0"/>
            </a:endParaRPr>
          </a:p>
        </p:txBody>
      </p:sp>
      <p:sp>
        <p:nvSpPr>
          <p:cNvPr id="11271" name="Номер слайда 4">
            <a:extLst>
              <a:ext uri="{FF2B5EF4-FFF2-40B4-BE49-F238E27FC236}">
                <a16:creationId xmlns:a16="http://schemas.microsoft.com/office/drawing/2014/main" id="{24B15305-705A-078A-EC9A-C41C5275A43B}"/>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E3C426D-4592-422D-AF7E-54E532B49F57}" type="slidenum">
              <a:rPr lang="ru-RU" altLang="ru-RU" sz="1400" smtClean="0"/>
              <a:pPr>
                <a:spcBef>
                  <a:spcPct val="0"/>
                </a:spcBef>
                <a:buFontTx/>
                <a:buNone/>
              </a:pPr>
              <a:t>5</a:t>
            </a:fld>
            <a:endParaRPr lang="ru-RU" altLang="ru-RU" sz="1400"/>
          </a:p>
        </p:txBody>
      </p:sp>
      <p:pic>
        <p:nvPicPr>
          <p:cNvPr id="3" name="Рисунок 2">
            <a:extLst>
              <a:ext uri="{FF2B5EF4-FFF2-40B4-BE49-F238E27FC236}">
                <a16:creationId xmlns:a16="http://schemas.microsoft.com/office/drawing/2014/main" id="{331290ED-1706-9142-569A-9063480CF67B}"/>
              </a:ext>
            </a:extLst>
          </p:cNvPr>
          <p:cNvPicPr>
            <a:picLocks noChangeAspect="1"/>
          </p:cNvPicPr>
          <p:nvPr/>
        </p:nvPicPr>
        <p:blipFill>
          <a:blip r:embed="rId4"/>
          <a:stretch>
            <a:fillRect/>
          </a:stretch>
        </p:blipFill>
        <p:spPr>
          <a:xfrm>
            <a:off x="5027486" y="360786"/>
            <a:ext cx="5868150" cy="28072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7"/>
            <a:ext cx="11522075"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600" b="1" dirty="0">
                <a:solidFill>
                  <a:srgbClr val="004C86"/>
                </a:solidFill>
                <a:latin typeface="Myriad Pro" panose="020B0503030403020204" pitchFamily="34" charset="0"/>
              </a:rPr>
              <a:t>The “Great Reset” project amid other “Big Projects” of the WEF</a:t>
            </a:r>
            <a:endParaRPr lang="ru-RU" altLang="ru-RU" sz="36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608806" y="1545007"/>
            <a:ext cx="10088562"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dirty="0">
                <a:solidFill>
                  <a:srgbClr val="004C86"/>
                </a:solidFill>
                <a:latin typeface="Myriad Pro" panose="020B0503030403020204" pitchFamily="34" charset="0"/>
              </a:rPr>
              <a:t>The “Great Reset” project of the WEF launched in 2020 aims to </a:t>
            </a:r>
            <a:r>
              <a:rPr lang="en-US" altLang="ru-RU" sz="2800" b="1" dirty="0">
                <a:solidFill>
                  <a:srgbClr val="004C86"/>
                </a:solidFill>
                <a:latin typeface="Myriad Pro" panose="020B0503030403020204" pitchFamily="34" charset="0"/>
              </a:rPr>
              <a:t>restore the global economy </a:t>
            </a:r>
            <a:r>
              <a:rPr lang="en-US" altLang="ru-RU" sz="2800" dirty="0">
                <a:solidFill>
                  <a:srgbClr val="004C86"/>
                </a:solidFill>
                <a:latin typeface="Myriad Pro" panose="020B0503030403020204" pitchFamily="34" charset="0"/>
              </a:rPr>
              <a:t>and ensure sustainable development and “activate innovation, science and technology to achieve significant breakthroughs that will help make </a:t>
            </a:r>
            <a:r>
              <a:rPr lang="en-US" altLang="ru-RU" sz="2800" b="1" dirty="0">
                <a:solidFill>
                  <a:srgbClr val="004C86"/>
                </a:solidFill>
                <a:latin typeface="Myriad Pro" panose="020B0503030403020204" pitchFamily="34" charset="0"/>
              </a:rPr>
              <a:t>ideas of sustainability more profitable</a:t>
            </a:r>
            <a:r>
              <a:rPr lang="en-US" altLang="ru-RU" sz="2800" dirty="0">
                <a:solidFill>
                  <a:srgbClr val="004C86"/>
                </a:solidFill>
                <a:latin typeface="Myriad Pro" panose="020B0503030403020204" pitchFamily="34" charset="0"/>
              </a:rPr>
              <a:t>.” </a:t>
            </a:r>
          </a:p>
          <a:p>
            <a:pPr>
              <a:spcBef>
                <a:spcPct val="0"/>
              </a:spcBef>
            </a:pPr>
            <a:r>
              <a:rPr lang="en-US" altLang="ru-RU" sz="2800" dirty="0">
                <a:solidFill>
                  <a:srgbClr val="004C86"/>
                </a:solidFill>
                <a:latin typeface="Myriad Pro" panose="020B0503030403020204" pitchFamily="34" charset="0"/>
              </a:rPr>
              <a:t>It continues the logic of previous WEF projects and is aimed at </a:t>
            </a:r>
            <a:r>
              <a:rPr lang="en-US" altLang="ru-RU" sz="2800" b="1" dirty="0">
                <a:solidFill>
                  <a:srgbClr val="004C86"/>
                </a:solidFill>
                <a:latin typeface="Myriad Pro" panose="020B0503030403020204" pitchFamily="34" charset="0"/>
              </a:rPr>
              <a:t>improving the position of global capitalism</a:t>
            </a:r>
            <a:r>
              <a:rPr lang="en-US" altLang="ru-RU" sz="2800" dirty="0">
                <a:solidFill>
                  <a:srgbClr val="004C86"/>
                </a:solidFill>
                <a:latin typeface="Myriad Pro" panose="020B0503030403020204" pitchFamily="34" charset="0"/>
              </a:rPr>
              <a:t>, which is losing its world leadership.</a:t>
            </a:r>
          </a:p>
          <a:p>
            <a:pPr>
              <a:spcBef>
                <a:spcPct val="0"/>
              </a:spcBef>
            </a:pPr>
            <a:r>
              <a:rPr lang="en-US" altLang="ru-RU" sz="2800" dirty="0">
                <a:solidFill>
                  <a:srgbClr val="004C86"/>
                </a:solidFill>
                <a:latin typeface="Myriad Pro" panose="020B0503030403020204" pitchFamily="34" charset="0"/>
              </a:rPr>
              <a:t>The “Digital Revolution” was an example                                                        of such a “Big Project”.</a:t>
            </a: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6</a:t>
            </a:fld>
            <a:endParaRPr lang="ru-RU" altLang="ru-RU" sz="1400" dirty="0"/>
          </a:p>
        </p:txBody>
      </p:sp>
      <p:pic>
        <p:nvPicPr>
          <p:cNvPr id="5" name="Рисунок 4">
            <a:extLst>
              <a:ext uri="{FF2B5EF4-FFF2-40B4-BE49-F238E27FC236}">
                <a16:creationId xmlns:a16="http://schemas.microsoft.com/office/drawing/2014/main" id="{A26F6D28-D01B-FA84-4611-07EB31596F45}"/>
              </a:ext>
            </a:extLst>
          </p:cNvPr>
          <p:cNvPicPr>
            <a:picLocks noChangeAspect="1"/>
          </p:cNvPicPr>
          <p:nvPr/>
        </p:nvPicPr>
        <p:blipFill>
          <a:blip r:embed="rId4"/>
          <a:stretch>
            <a:fillRect/>
          </a:stretch>
        </p:blipFill>
        <p:spPr>
          <a:xfrm>
            <a:off x="7487130" y="4752255"/>
            <a:ext cx="3210238" cy="1628859"/>
          </a:xfrm>
          <a:prstGeom prst="rect">
            <a:avLst/>
          </a:prstGeom>
        </p:spPr>
      </p:pic>
    </p:spTree>
    <p:extLst>
      <p:ext uri="{BB962C8B-B14F-4D97-AF65-F5344CB8AC3E}">
        <p14:creationId xmlns:p14="http://schemas.microsoft.com/office/powerpoint/2010/main" val="916506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8587"/>
            <a:ext cx="11522075"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04825" y="215900"/>
            <a:ext cx="10296525" cy="1152525"/>
          </a:xfrm>
        </p:spPr>
        <p:txBody>
          <a:bodyPr/>
          <a:lstStyle/>
          <a:p>
            <a:pPr eaLnBrk="1" hangingPunct="1"/>
            <a:r>
              <a:rPr lang="en-US" altLang="ru-RU" sz="3200" b="1" dirty="0">
                <a:solidFill>
                  <a:srgbClr val="004C86"/>
                </a:solidFill>
                <a:latin typeface="Myriad Pro" panose="020B0503030403020204" pitchFamily="34" charset="0"/>
              </a:rPr>
              <a:t>The “Digital Revolution” project’s story</a:t>
            </a:r>
            <a:endParaRPr lang="ru-RU" altLang="ru-RU" sz="3200" b="1"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561875" y="1358984"/>
            <a:ext cx="1008856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600" dirty="0">
                <a:solidFill>
                  <a:srgbClr val="004C86"/>
                </a:solidFill>
                <a:latin typeface="Myriad Pro" panose="020B0503030403020204" pitchFamily="34" charset="0"/>
              </a:rPr>
              <a:t>In 2009 the project of the “Digital Revolution”, announced as a reliable means of overcoming the global financial crisis of 2008-2009, was also presented as “the basis for the subsequent </a:t>
            </a:r>
            <a:r>
              <a:rPr lang="en-US" altLang="ru-RU" sz="2600" b="1" dirty="0">
                <a:solidFill>
                  <a:srgbClr val="004C86"/>
                </a:solidFill>
                <a:latin typeface="Myriad Pro" panose="020B0503030403020204" pitchFamily="34" charset="0"/>
              </a:rPr>
              <a:t>sustainable development of the world economy</a:t>
            </a:r>
            <a:r>
              <a:rPr lang="en-US" altLang="ru-RU" sz="2600" dirty="0">
                <a:solidFill>
                  <a:srgbClr val="004C86"/>
                </a:solidFill>
                <a:latin typeface="Myriad Pro" panose="020B0503030403020204" pitchFamily="34" charset="0"/>
              </a:rPr>
              <a:t>” (</a:t>
            </a:r>
            <a:r>
              <a:rPr lang="en-US" altLang="ru-RU" sz="2600" i="1" dirty="0">
                <a:solidFill>
                  <a:srgbClr val="004C86"/>
                </a:solidFill>
                <a:latin typeface="Myriad Pro" panose="020B0503030403020204" pitchFamily="34" charset="0"/>
              </a:rPr>
              <a:t>ICT for Economic Growth: A Dynamic Ecosystem Driving the Global Recovery,</a:t>
            </a:r>
            <a:r>
              <a:rPr lang="en-US" altLang="ru-RU" sz="2600" dirty="0">
                <a:solidFill>
                  <a:srgbClr val="004C86"/>
                </a:solidFill>
                <a:latin typeface="Myriad Pro" panose="020B0503030403020204" pitchFamily="34" charset="0"/>
              </a:rPr>
              <a:t> 2009). </a:t>
            </a:r>
          </a:p>
          <a:p>
            <a:pPr>
              <a:spcBef>
                <a:spcPct val="0"/>
              </a:spcBef>
            </a:pPr>
            <a:r>
              <a:rPr lang="en-US" altLang="ru-RU" sz="2600" dirty="0">
                <a:solidFill>
                  <a:srgbClr val="004C86"/>
                </a:solidFill>
                <a:latin typeface="Myriad Pro" panose="020B0503030403020204" pitchFamily="34" charset="0"/>
              </a:rPr>
              <a:t>Further consideration of it showed, however, that it contributed primarily to 1) </a:t>
            </a:r>
            <a:r>
              <a:rPr lang="en-US" altLang="ru-RU" sz="2600" b="1" dirty="0">
                <a:solidFill>
                  <a:srgbClr val="004C86"/>
                </a:solidFill>
                <a:latin typeface="Myriad Pro" panose="020B0503030403020204" pitchFamily="34" charset="0"/>
              </a:rPr>
              <a:t>the creation of new markets for international financial players </a:t>
            </a:r>
            <a:r>
              <a:rPr lang="en-US" altLang="ru-RU" sz="2600" dirty="0">
                <a:solidFill>
                  <a:srgbClr val="004C86"/>
                </a:solidFill>
                <a:latin typeface="Myriad Pro" panose="020B0503030403020204" pitchFamily="34" charset="0"/>
              </a:rPr>
              <a:t>in the telecommunications sector compensating for the previous drop in profits in this area in earlier years (</a:t>
            </a:r>
            <a:r>
              <a:rPr lang="en-US" altLang="ru-RU" sz="2600" i="1" dirty="0" err="1">
                <a:solidFill>
                  <a:srgbClr val="004C86"/>
                </a:solidFill>
                <a:latin typeface="Myriad Pro" panose="020B0503030403020204" pitchFamily="34" charset="0"/>
              </a:rPr>
              <a:t>Ganichev</a:t>
            </a:r>
            <a:r>
              <a:rPr lang="en-US" altLang="ru-RU" sz="2600" i="1" dirty="0">
                <a:solidFill>
                  <a:srgbClr val="004C86"/>
                </a:solidFill>
                <a:latin typeface="Myriad Pro" panose="020B0503030403020204" pitchFamily="34" charset="0"/>
              </a:rPr>
              <a:t>, </a:t>
            </a:r>
            <a:r>
              <a:rPr lang="en-US" altLang="ru-RU" sz="2600" i="1" dirty="0" err="1">
                <a:solidFill>
                  <a:srgbClr val="004C86"/>
                </a:solidFill>
                <a:latin typeface="Myriad Pro" panose="020B0503030403020204" pitchFamily="34" charset="0"/>
              </a:rPr>
              <a:t>Koshovets</a:t>
            </a:r>
            <a:r>
              <a:rPr lang="en-US" altLang="ru-RU" sz="2600" i="1" dirty="0">
                <a:solidFill>
                  <a:srgbClr val="004C86"/>
                </a:solidFill>
                <a:latin typeface="Myriad Pro" panose="020B0503030403020204" pitchFamily="34" charset="0"/>
              </a:rPr>
              <a:t>, </a:t>
            </a:r>
            <a:r>
              <a:rPr lang="en-US" altLang="ru-RU" sz="2600" dirty="0">
                <a:solidFill>
                  <a:srgbClr val="004C86"/>
                </a:solidFill>
                <a:latin typeface="Myriad Pro" panose="020B0503030403020204" pitchFamily="34" charset="0"/>
              </a:rPr>
              <a:t>2020) and 2) the project </a:t>
            </a:r>
            <a:r>
              <a:rPr lang="en-US" altLang="ru-RU" sz="2600" b="1" dirty="0">
                <a:solidFill>
                  <a:srgbClr val="004C86"/>
                </a:solidFill>
                <a:latin typeface="Myriad Pro" panose="020B0503030403020204" pitchFamily="34" charset="0"/>
              </a:rPr>
              <a:t>has deepened global social inequality </a:t>
            </a:r>
            <a:r>
              <a:rPr lang="en-US" altLang="ru-RU" sz="2600" dirty="0">
                <a:solidFill>
                  <a:srgbClr val="004C86"/>
                </a:solidFill>
                <a:latin typeface="Myriad Pro" panose="020B0503030403020204" pitchFamily="34" charset="0"/>
              </a:rPr>
              <a:t>because of the</a:t>
            </a:r>
            <a:r>
              <a:rPr lang="ru-RU" altLang="ru-RU" sz="2600" dirty="0">
                <a:solidFill>
                  <a:srgbClr val="004C86"/>
                </a:solidFill>
                <a:latin typeface="Myriad Pro" panose="020B0503030403020204" pitchFamily="34" charset="0"/>
              </a:rPr>
              <a:t> </a:t>
            </a:r>
            <a:r>
              <a:rPr lang="en-US" altLang="ru-RU" sz="2600" dirty="0">
                <a:solidFill>
                  <a:srgbClr val="004C86"/>
                </a:solidFill>
                <a:latin typeface="Myriad Pro" panose="020B0503030403020204" pitchFamily="34" charset="0"/>
              </a:rPr>
              <a:t>"digital divide".</a:t>
            </a: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7</a:t>
            </a:fld>
            <a:endParaRPr lang="ru-RU" altLang="ru-RU" sz="1400" dirty="0"/>
          </a:p>
        </p:txBody>
      </p:sp>
    </p:spTree>
    <p:extLst>
      <p:ext uri="{BB962C8B-B14F-4D97-AF65-F5344CB8AC3E}">
        <p14:creationId xmlns:p14="http://schemas.microsoft.com/office/powerpoint/2010/main" val="404210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1" y="128587"/>
            <a:ext cx="11522075"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529809" y="282208"/>
            <a:ext cx="11161712" cy="1152525"/>
          </a:xfrm>
        </p:spPr>
        <p:txBody>
          <a:bodyPr/>
          <a:lstStyle/>
          <a:p>
            <a:pPr eaLnBrk="1" hangingPunct="1"/>
            <a:r>
              <a:rPr lang="en-US" altLang="ru-RU" sz="3200" b="1" dirty="0">
                <a:solidFill>
                  <a:srgbClr val="004C86"/>
                </a:solidFill>
                <a:latin typeface="Myriad Pro" panose="020B0503030403020204" pitchFamily="34" charset="0"/>
              </a:rPr>
              <a:t>The “Digital Revolution” as an example of “Big Project” </a:t>
            </a:r>
            <a:endParaRPr lang="ru-RU" altLang="ru-RU" sz="3200"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444987" y="1202427"/>
            <a:ext cx="1051336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400" dirty="0">
                <a:solidFill>
                  <a:srgbClr val="004C86"/>
                </a:solidFill>
                <a:latin typeface="Myriad Pro" panose="020B0503030403020204" pitchFamily="34" charset="0"/>
              </a:rPr>
              <a:t>Its definitions resulted from the fact that developed countries </a:t>
            </a:r>
            <a:r>
              <a:rPr lang="en-US" altLang="ru-RU" sz="2400" b="1" dirty="0">
                <a:solidFill>
                  <a:srgbClr val="004C86"/>
                </a:solidFill>
                <a:latin typeface="Myriad Pro" panose="020B0503030403020204" pitchFamily="34" charset="0"/>
              </a:rPr>
              <a:t>have already created ICT infrastructure,</a:t>
            </a:r>
            <a:r>
              <a:rPr lang="en-US" altLang="ru-RU" sz="2400" dirty="0">
                <a:solidFill>
                  <a:srgbClr val="004C86"/>
                </a:solidFill>
                <a:latin typeface="Myriad Pro" panose="020B0503030403020204" pitchFamily="34" charset="0"/>
              </a:rPr>
              <a:t> as well as their own digital platforms and hardware and software systems.</a:t>
            </a:r>
          </a:p>
          <a:p>
            <a:pPr>
              <a:spcBef>
                <a:spcPct val="0"/>
              </a:spcBef>
            </a:pPr>
            <a:r>
              <a:rPr lang="en-US" altLang="ru-RU" sz="2400" dirty="0">
                <a:solidFill>
                  <a:srgbClr val="004C86"/>
                </a:solidFill>
                <a:latin typeface="Myriad Pro" panose="020B0503030403020204" pitchFamily="34" charset="0"/>
              </a:rPr>
              <a:t>With the support of government agencies and consortiums of large national and transnational corporations, purposeful support is being provided for the spread of these technological innovations </a:t>
            </a:r>
            <a:r>
              <a:rPr lang="en-US" altLang="ru-RU" sz="2400" b="1" dirty="0">
                <a:solidFill>
                  <a:srgbClr val="004C86"/>
                </a:solidFill>
                <a:latin typeface="Myriad Pro" panose="020B0503030403020204" pitchFamily="34" charset="0"/>
              </a:rPr>
              <a:t>beyond the developed countries</a:t>
            </a:r>
            <a:r>
              <a:rPr lang="en-US" altLang="ru-RU" sz="2400" dirty="0">
                <a:solidFill>
                  <a:srgbClr val="004C86"/>
                </a:solidFill>
                <a:latin typeface="Myriad Pro" panose="020B0503030403020204" pitchFamily="34" charset="0"/>
              </a:rPr>
              <a:t>.</a:t>
            </a:r>
          </a:p>
          <a:p>
            <a:pPr>
              <a:spcBef>
                <a:spcPct val="0"/>
              </a:spcBef>
            </a:pPr>
            <a:r>
              <a:rPr lang="en-US" altLang="ru-RU" sz="2400" dirty="0">
                <a:solidFill>
                  <a:srgbClr val="004C86"/>
                </a:solidFill>
                <a:latin typeface="Myriad Pro" panose="020B0503030403020204" pitchFamily="34" charset="0"/>
              </a:rPr>
              <a:t>At the same time these innovations have become the subject </a:t>
            </a:r>
            <a:r>
              <a:rPr lang="en-US" altLang="ru-RU" sz="2400" b="1" dirty="0">
                <a:solidFill>
                  <a:srgbClr val="004C86"/>
                </a:solidFill>
                <a:latin typeface="Myriad Pro" panose="020B0503030403020204" pitchFamily="34" charset="0"/>
              </a:rPr>
              <a:t>of global financial and industrial property</a:t>
            </a:r>
            <a:r>
              <a:rPr lang="en-US" altLang="ru-RU" sz="2400" dirty="0">
                <a:solidFill>
                  <a:srgbClr val="004C86"/>
                </a:solidFill>
                <a:latin typeface="Myriad Pro" panose="020B0503030403020204" pitchFamily="34" charset="0"/>
              </a:rPr>
              <a:t>. The right to own them has been institutionalized in a system of </a:t>
            </a:r>
            <a:r>
              <a:rPr lang="en-US" altLang="ru-RU" sz="2400" b="1" dirty="0">
                <a:solidFill>
                  <a:srgbClr val="004C86"/>
                </a:solidFill>
                <a:latin typeface="Myriad Pro" panose="020B0503030403020204" pitchFamily="34" charset="0"/>
              </a:rPr>
              <a:t>international standardization.</a:t>
            </a:r>
          </a:p>
          <a:p>
            <a:pPr>
              <a:spcBef>
                <a:spcPct val="0"/>
              </a:spcBef>
            </a:pPr>
            <a:r>
              <a:rPr lang="en-US" altLang="ru-RU" sz="2400" dirty="0">
                <a:solidFill>
                  <a:srgbClr val="004C86"/>
                </a:solidFill>
                <a:latin typeface="Myriad Pro" panose="020B0503030403020204" pitchFamily="34" charset="0"/>
              </a:rPr>
              <a:t>Control over the system of standardization of such technologies actually allows developed countries (and the largest TNCs) to become </a:t>
            </a:r>
            <a:r>
              <a:rPr lang="en-US" altLang="ru-RU" sz="2400" b="1" dirty="0">
                <a:solidFill>
                  <a:srgbClr val="004C86"/>
                </a:solidFill>
                <a:latin typeface="Myriad Pro" panose="020B0503030403020204" pitchFamily="34" charset="0"/>
              </a:rPr>
              <a:t> monopolists in the field of ownership </a:t>
            </a:r>
            <a:r>
              <a:rPr lang="en-US" altLang="ru-RU" sz="2400" dirty="0">
                <a:solidFill>
                  <a:srgbClr val="004C86"/>
                </a:solidFill>
                <a:latin typeface="Myriad Pro" panose="020B0503030403020204" pitchFamily="34" charset="0"/>
              </a:rPr>
              <a:t>of the rights to the most important digital technologies.</a:t>
            </a:r>
          </a:p>
          <a:p>
            <a:pPr>
              <a:spcBef>
                <a:spcPct val="0"/>
              </a:spcBef>
            </a:pPr>
            <a:endParaRPr lang="en-US" altLang="ru-RU" sz="2400" dirty="0">
              <a:solidFill>
                <a:srgbClr val="002060"/>
              </a:solidFill>
              <a:latin typeface="Myriad Pro" panose="020B0503030403020204" pitchFamily="34" charset="0"/>
            </a:endParaRP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8</a:t>
            </a:fld>
            <a:endParaRPr lang="ru-RU" altLang="ru-RU" sz="1400" dirty="0"/>
          </a:p>
        </p:txBody>
      </p:sp>
    </p:spTree>
    <p:extLst>
      <p:ext uri="{BB962C8B-B14F-4D97-AF65-F5344CB8AC3E}">
        <p14:creationId xmlns:p14="http://schemas.microsoft.com/office/powerpoint/2010/main" val="1162907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FC9CADC3-AA9B-EB4C-1AC0-8778FC2D1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2" y="295765"/>
            <a:ext cx="11522075" cy="635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7">
            <a:extLst>
              <a:ext uri="{FF2B5EF4-FFF2-40B4-BE49-F238E27FC236}">
                <a16:creationId xmlns:a16="http://schemas.microsoft.com/office/drawing/2014/main" id="{03F74BBE-784B-71DD-5643-EA06806E2056}"/>
              </a:ext>
            </a:extLst>
          </p:cNvPr>
          <p:cNvSpPr>
            <a:spLocks noGrp="1" noChangeArrowheads="1"/>
          </p:cNvSpPr>
          <p:nvPr>
            <p:ph type="title"/>
          </p:nvPr>
        </p:nvSpPr>
        <p:spPr>
          <a:xfrm>
            <a:off x="432445" y="282208"/>
            <a:ext cx="10872589" cy="1152525"/>
          </a:xfrm>
        </p:spPr>
        <p:txBody>
          <a:bodyPr/>
          <a:lstStyle/>
          <a:p>
            <a:pPr eaLnBrk="1" hangingPunct="1"/>
            <a:r>
              <a:rPr lang="en-US" altLang="ru-RU" sz="3600" b="1" dirty="0">
                <a:solidFill>
                  <a:srgbClr val="004C86"/>
                </a:solidFill>
                <a:latin typeface="Myriad Pro" panose="020B0503030403020204" pitchFamily="34" charset="0"/>
              </a:rPr>
              <a:t> </a:t>
            </a:r>
            <a:r>
              <a:rPr lang="en-US" altLang="ru-RU" sz="3600" dirty="0">
                <a:solidFill>
                  <a:srgbClr val="004C86"/>
                </a:solidFill>
                <a:latin typeface="Myriad Pro" panose="020B0503030403020204" pitchFamily="34" charset="0"/>
              </a:rPr>
              <a:t>“</a:t>
            </a:r>
            <a:r>
              <a:rPr lang="en-US" altLang="ru-RU" sz="3600" b="1" dirty="0">
                <a:solidFill>
                  <a:srgbClr val="004C86"/>
                </a:solidFill>
                <a:latin typeface="Myriad Pro" panose="020B0503030403020204" pitchFamily="34" charset="0"/>
              </a:rPr>
              <a:t>Digital revolution” as a</a:t>
            </a:r>
            <a:r>
              <a:rPr lang="en-US" altLang="ru-RU" sz="3600" b="1" dirty="0">
                <a:solidFill>
                  <a:srgbClr val="000091"/>
                </a:solidFill>
                <a:latin typeface="Myriad Pro" panose="020B0503030403020204" pitchFamily="34" charset="0"/>
              </a:rPr>
              <a:t> </a:t>
            </a:r>
            <a:r>
              <a:rPr lang="en-US" altLang="ru-RU" sz="3600" b="1" dirty="0">
                <a:solidFill>
                  <a:srgbClr val="004C86"/>
                </a:solidFill>
                <a:latin typeface="Myriad Pro" panose="020B0503030403020204" pitchFamily="34" charset="0"/>
              </a:rPr>
              <a:t>Modernization project</a:t>
            </a:r>
            <a:endParaRPr lang="ru-RU" altLang="ru-RU" sz="3600" dirty="0">
              <a:solidFill>
                <a:srgbClr val="004C86"/>
              </a:solidFill>
              <a:latin typeface="Myriad Pro" panose="020B0503030403020204" pitchFamily="34" charset="0"/>
            </a:endParaRPr>
          </a:p>
        </p:txBody>
      </p:sp>
      <p:sp>
        <p:nvSpPr>
          <p:cNvPr id="5124" name="Rectangle 8">
            <a:extLst>
              <a:ext uri="{FF2B5EF4-FFF2-40B4-BE49-F238E27FC236}">
                <a16:creationId xmlns:a16="http://schemas.microsoft.com/office/drawing/2014/main" id="{03CD7D8A-B4CF-4F8D-EBE0-686B9CF0C628}"/>
              </a:ext>
            </a:extLst>
          </p:cNvPr>
          <p:cNvSpPr>
            <a:spLocks noChangeArrowheads="1"/>
          </p:cNvSpPr>
          <p:nvPr/>
        </p:nvSpPr>
        <p:spPr bwMode="auto">
          <a:xfrm flipV="1">
            <a:off x="712788" y="5724156"/>
            <a:ext cx="11161713"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ru-RU" sz="1600" dirty="0">
                <a:solidFill>
                  <a:srgbClr val="004C86"/>
                </a:solidFill>
                <a:latin typeface="Myriad Pro Light" panose="020B0403030403020204" pitchFamily="34" charset="0"/>
              </a:rPr>
              <a:t>       </a:t>
            </a:r>
            <a:endParaRPr lang="ru-RU" altLang="ru-RU" sz="1800" b="1" dirty="0">
              <a:solidFill>
                <a:srgbClr val="004C86"/>
              </a:solidFill>
              <a:latin typeface="Myriad Pro" panose="020B0503030403020204" pitchFamily="34" charset="0"/>
            </a:endParaRPr>
          </a:p>
        </p:txBody>
      </p:sp>
      <p:sp>
        <p:nvSpPr>
          <p:cNvPr id="5125" name="TextBox 7">
            <a:extLst>
              <a:ext uri="{FF2B5EF4-FFF2-40B4-BE49-F238E27FC236}">
                <a16:creationId xmlns:a16="http://schemas.microsoft.com/office/drawing/2014/main" id="{1E80A2D8-FA1C-EE3E-8E86-8928C285D27B}"/>
              </a:ext>
            </a:extLst>
          </p:cNvPr>
          <p:cNvSpPr txBox="1">
            <a:spLocks noChangeArrowheads="1"/>
          </p:cNvSpPr>
          <p:nvPr/>
        </p:nvSpPr>
        <p:spPr bwMode="auto">
          <a:xfrm>
            <a:off x="414514" y="2907807"/>
            <a:ext cx="1051336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ru-RU" sz="2800" dirty="0">
                <a:solidFill>
                  <a:srgbClr val="004C86"/>
                </a:solidFill>
                <a:latin typeface="Myriad Pro" panose="020B0503030403020204" pitchFamily="34" charset="0"/>
              </a:rPr>
              <a:t>“Digital revolution” project has primarily an economic orientation; it is subordinated to the practical tasks of </a:t>
            </a:r>
            <a:r>
              <a:rPr lang="en-US" altLang="ru-RU" sz="2800" b="1" dirty="0">
                <a:solidFill>
                  <a:srgbClr val="004C86"/>
                </a:solidFill>
                <a:latin typeface="Myriad Pro" panose="020B0503030403020204" pitchFamily="34" charset="0"/>
              </a:rPr>
              <a:t>extracting maximum profit </a:t>
            </a:r>
            <a:r>
              <a:rPr lang="en-US" altLang="ru-RU" sz="2800" dirty="0">
                <a:solidFill>
                  <a:srgbClr val="004C86"/>
                </a:solidFill>
                <a:latin typeface="Myriad Pro" panose="020B0503030403020204" pitchFamily="34" charset="0"/>
              </a:rPr>
              <a:t>from the economic periphery.</a:t>
            </a:r>
          </a:p>
          <a:p>
            <a:pPr>
              <a:spcBef>
                <a:spcPct val="0"/>
              </a:spcBef>
            </a:pPr>
            <a:r>
              <a:rPr lang="en-US" altLang="ru-RU" sz="2800" dirty="0" err="1">
                <a:solidFill>
                  <a:srgbClr val="004C86"/>
                </a:solidFill>
                <a:latin typeface="Myriad Pro" panose="020B0503030403020204" pitchFamily="34" charset="0"/>
              </a:rPr>
              <a:t>Modernisation</a:t>
            </a:r>
            <a:r>
              <a:rPr lang="en-US" altLang="ru-RU" sz="2800" dirty="0">
                <a:solidFill>
                  <a:srgbClr val="004C86"/>
                </a:solidFill>
                <a:latin typeface="Myriad Pro" panose="020B0503030403020204" pitchFamily="34" charset="0"/>
              </a:rPr>
              <a:t> theory </a:t>
            </a:r>
            <a:r>
              <a:rPr lang="en-US" altLang="ru-RU" sz="2800" b="1" dirty="0">
                <a:solidFill>
                  <a:srgbClr val="004C86"/>
                </a:solidFill>
                <a:latin typeface="Myriad Pro" panose="020B0503030403020204" pitchFamily="34" charset="0"/>
              </a:rPr>
              <a:t>forms a scientific (and then ideological) basis </a:t>
            </a:r>
            <a:r>
              <a:rPr lang="en-US" altLang="ru-RU" sz="2800" dirty="0">
                <a:solidFill>
                  <a:srgbClr val="004C86"/>
                </a:solidFill>
                <a:latin typeface="Myriad Pro" panose="020B0503030403020204" pitchFamily="34" charset="0"/>
              </a:rPr>
              <a:t>for the “Digital revolution”.</a:t>
            </a:r>
          </a:p>
        </p:txBody>
      </p:sp>
      <p:sp>
        <p:nvSpPr>
          <p:cNvPr id="5127" name="Номер слайда 4">
            <a:extLst>
              <a:ext uri="{FF2B5EF4-FFF2-40B4-BE49-F238E27FC236}">
                <a16:creationId xmlns:a16="http://schemas.microsoft.com/office/drawing/2014/main" id="{DF91D0C4-0B8B-186C-CD9D-0228E24AAFA7}"/>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7C680FE-BAB3-4F3F-B2D6-D543F9F907E3}" type="slidenum">
              <a:rPr lang="ru-RU" altLang="ru-RU" sz="1400" smtClean="0"/>
              <a:pPr>
                <a:spcBef>
                  <a:spcPct val="0"/>
                </a:spcBef>
                <a:buFontTx/>
                <a:buNone/>
              </a:pPr>
              <a:t>9</a:t>
            </a:fld>
            <a:endParaRPr lang="ru-RU" altLang="ru-RU" sz="1400" dirty="0"/>
          </a:p>
        </p:txBody>
      </p:sp>
      <p:pic>
        <p:nvPicPr>
          <p:cNvPr id="2" name="Рисунок 1">
            <a:extLst>
              <a:ext uri="{FF2B5EF4-FFF2-40B4-BE49-F238E27FC236}">
                <a16:creationId xmlns:a16="http://schemas.microsoft.com/office/drawing/2014/main" id="{E1DD2A32-C545-1312-63D5-EF1C88DDED35}"/>
              </a:ext>
            </a:extLst>
          </p:cNvPr>
          <p:cNvPicPr>
            <a:picLocks noChangeAspect="1"/>
          </p:cNvPicPr>
          <p:nvPr/>
        </p:nvPicPr>
        <p:blipFill>
          <a:blip r:embed="rId4"/>
          <a:stretch>
            <a:fillRect/>
          </a:stretch>
        </p:blipFill>
        <p:spPr>
          <a:xfrm>
            <a:off x="6768242" y="1220511"/>
            <a:ext cx="2833259" cy="1586625"/>
          </a:xfrm>
          <a:prstGeom prst="rect">
            <a:avLst/>
          </a:prstGeom>
        </p:spPr>
      </p:pic>
      <p:pic>
        <p:nvPicPr>
          <p:cNvPr id="3" name="Рисунок 2">
            <a:extLst>
              <a:ext uri="{FF2B5EF4-FFF2-40B4-BE49-F238E27FC236}">
                <a16:creationId xmlns:a16="http://schemas.microsoft.com/office/drawing/2014/main" id="{ACA21772-437F-A864-FC8B-A7A958102698}"/>
              </a:ext>
            </a:extLst>
          </p:cNvPr>
          <p:cNvPicPr>
            <a:picLocks noChangeAspect="1"/>
          </p:cNvPicPr>
          <p:nvPr/>
        </p:nvPicPr>
        <p:blipFill>
          <a:blip r:embed="rId5"/>
          <a:stretch>
            <a:fillRect/>
          </a:stretch>
        </p:blipFill>
        <p:spPr>
          <a:xfrm>
            <a:off x="1800597" y="1143061"/>
            <a:ext cx="2447925" cy="1866900"/>
          </a:xfrm>
          <a:prstGeom prst="rect">
            <a:avLst/>
          </a:prstGeom>
        </p:spPr>
      </p:pic>
    </p:spTree>
    <p:extLst>
      <p:ext uri="{BB962C8B-B14F-4D97-AF65-F5344CB8AC3E}">
        <p14:creationId xmlns:p14="http://schemas.microsoft.com/office/powerpoint/2010/main" val="3097676902"/>
      </p:ext>
    </p:extLst>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10763</TotalTime>
  <Words>3294</Words>
  <Application>Microsoft Macintosh PowerPoint</Application>
  <PresentationFormat>Произвольный</PresentationFormat>
  <Paragraphs>274</Paragraphs>
  <Slides>37</Slides>
  <Notes>36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Arial</vt:lpstr>
      <vt:lpstr>Calibri</vt:lpstr>
      <vt:lpstr>Google Sans</vt:lpstr>
      <vt:lpstr>Myriad Pro</vt:lpstr>
      <vt:lpstr>Myriad Pro Light</vt:lpstr>
      <vt:lpstr>Оформление по умолчанию</vt:lpstr>
      <vt:lpstr>Презентация PowerPoint</vt:lpstr>
      <vt:lpstr>Motivation </vt:lpstr>
      <vt:lpstr>The main hypothesis</vt:lpstr>
      <vt:lpstr>Outline</vt:lpstr>
      <vt:lpstr>Презентация PowerPoint</vt:lpstr>
      <vt:lpstr>The “Great Reset” project amid other “Big Projects” of the WEF</vt:lpstr>
      <vt:lpstr>The “Digital Revolution” project’s story</vt:lpstr>
      <vt:lpstr>The “Digital Revolution” as an example of “Big Project” </vt:lpstr>
      <vt:lpstr> “Digital revolution” as a Modernization project</vt:lpstr>
      <vt:lpstr>“Big Projects” of the WEF</vt:lpstr>
      <vt:lpstr>Презентация PowerPoint</vt:lpstr>
      <vt:lpstr>The world is changing</vt:lpstr>
      <vt:lpstr>A non-polar world: signs of sovereignty</vt:lpstr>
      <vt:lpstr>A non-polar world: signs of sovereignty  cont.</vt:lpstr>
      <vt:lpstr>Model of a non-polar world of sovereign countries is not viable</vt:lpstr>
      <vt:lpstr>Презентация PowerPoint</vt:lpstr>
      <vt:lpstr>Unipolarity</vt:lpstr>
      <vt:lpstr>Multipolarity - pros</vt:lpstr>
      <vt:lpstr>Multipolarity - cons</vt:lpstr>
      <vt:lpstr>“Geoeconomic fragmentation” as a special case of multipolarity</vt:lpstr>
      <vt:lpstr>Bipolarity ≠  just a fight between giants</vt:lpstr>
      <vt:lpstr>Bipolarity: our understanding</vt:lpstr>
      <vt:lpstr>Презентация PowerPoint</vt:lpstr>
      <vt:lpstr>Bipolar coalitions </vt:lpstr>
      <vt:lpstr>The core of the Western Coalition, 2001-2024 </vt:lpstr>
      <vt:lpstr>The core of the Non-Western coalition, 2001-2024</vt:lpstr>
      <vt:lpstr>Geography of the BRIC+,  SCO, and CIS countries </vt:lpstr>
      <vt:lpstr>X- and Y-coalitions</vt:lpstr>
      <vt:lpstr>The trend of institutionalization of bipolar                       X- and Y-coalitions was noted back in 2014:</vt:lpstr>
      <vt:lpstr>Strengthening cooperation among                    X-сoalition countries</vt:lpstr>
      <vt:lpstr>Strengthening cooperation among                    X-сoalition countries cont.</vt:lpstr>
      <vt:lpstr>Value differences between X- and Y-coalitions</vt:lpstr>
      <vt:lpstr>2022 FIFA World Cup, Qatar</vt:lpstr>
      <vt:lpstr>Презентация PowerPoint</vt:lpstr>
      <vt:lpstr>Positive forecast for reconfiguration of the global world</vt:lpstr>
      <vt:lpstr>References</vt:lpstr>
      <vt:lpstr>Thank you for your attention! </vt:lpstr>
    </vt:vector>
  </TitlesOfParts>
  <Company>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name</dc:creator>
  <cp:lastModifiedBy>Svetlana Kirdina</cp:lastModifiedBy>
  <cp:revision>132</cp:revision>
  <dcterms:created xsi:type="dcterms:W3CDTF">2021-12-07T13:39:17Z</dcterms:created>
  <dcterms:modified xsi:type="dcterms:W3CDTF">2025-09-24T13:18:42Z</dcterms:modified>
</cp:coreProperties>
</file>