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50"/>
  </p:notesMasterIdLst>
  <p:sldIdLst>
    <p:sldId id="257" r:id="rId3"/>
    <p:sldId id="279" r:id="rId4"/>
    <p:sldId id="498" r:id="rId5"/>
    <p:sldId id="266" r:id="rId6"/>
    <p:sldId id="258" r:id="rId7"/>
    <p:sldId id="497" r:id="rId8"/>
    <p:sldId id="482" r:id="rId9"/>
    <p:sldId id="479" r:id="rId10"/>
    <p:sldId id="483" r:id="rId11"/>
    <p:sldId id="464" r:id="rId12"/>
    <p:sldId id="275" r:id="rId13"/>
    <p:sldId id="499" r:id="rId14"/>
    <p:sldId id="281" r:id="rId15"/>
    <p:sldId id="846" r:id="rId16"/>
    <p:sldId id="847" r:id="rId17"/>
    <p:sldId id="458" r:id="rId18"/>
    <p:sldId id="470" r:id="rId19"/>
    <p:sldId id="487" r:id="rId20"/>
    <p:sldId id="285" r:id="rId21"/>
    <p:sldId id="866" r:id="rId22"/>
    <p:sldId id="857" r:id="rId23"/>
    <p:sldId id="831" r:id="rId24"/>
    <p:sldId id="817" r:id="rId25"/>
    <p:sldId id="830" r:id="rId26"/>
    <p:sldId id="845" r:id="rId27"/>
    <p:sldId id="858" r:id="rId28"/>
    <p:sldId id="859" r:id="rId29"/>
    <p:sldId id="851" r:id="rId30"/>
    <p:sldId id="865" r:id="rId31"/>
    <p:sldId id="860" r:id="rId32"/>
    <p:sldId id="826" r:id="rId33"/>
    <p:sldId id="861" r:id="rId34"/>
    <p:sldId id="833" r:id="rId35"/>
    <p:sldId id="832" r:id="rId36"/>
    <p:sldId id="853" r:id="rId37"/>
    <p:sldId id="848" r:id="rId38"/>
    <p:sldId id="854" r:id="rId39"/>
    <p:sldId id="850" r:id="rId40"/>
    <p:sldId id="863" r:id="rId41"/>
    <p:sldId id="864" r:id="rId42"/>
    <p:sldId id="867" r:id="rId43"/>
    <p:sldId id="856" r:id="rId44"/>
    <p:sldId id="495" r:id="rId45"/>
    <p:sldId id="260" r:id="rId46"/>
    <p:sldId id="276" r:id="rId47"/>
    <p:sldId id="450" r:id="rId48"/>
    <p:sldId id="282" r:id="rId49"/>
  </p:sldIdLst>
  <p:sldSz cx="11522075" cy="6480175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86"/>
    <a:srgbClr val="000091"/>
    <a:srgbClr val="000096"/>
    <a:srgbClr val="000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2" autoAdjust="0"/>
    <p:restoredTop sz="80430" autoAdjust="0"/>
  </p:normalViewPr>
  <p:slideViewPr>
    <p:cSldViewPr>
      <p:cViewPr varScale="1">
        <p:scale>
          <a:sx n="54" d="100"/>
          <a:sy n="54" d="100"/>
        </p:scale>
        <p:origin x="1160" y="28"/>
      </p:cViewPr>
      <p:guideLst>
        <p:guide orient="horz" pos="2041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Лист3!$A$2</c:f>
              <c:strCache>
                <c:ptCount val="1"/>
                <c:pt idx="0">
                  <c:v>Y-страны</c:v>
                </c:pt>
              </c:strCache>
            </c:strRef>
          </c:tx>
          <c:spPr>
            <a:ln w="2857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88500"/>
                </a:schemeClr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cat>
            <c:numRef>
              <c:f>Лист3!$B$1:$V$1</c:f>
              <c:numCache>
                <c:formatCode>General</c:formatCode>
                <c:ptCount val="21"/>
                <c:pt idx="0">
                  <c:v>1820</c:v>
                </c:pt>
                <c:pt idx="1">
                  <c:v>1830</c:v>
                </c:pt>
                <c:pt idx="2">
                  <c:v>1840</c:v>
                </c:pt>
                <c:pt idx="3">
                  <c:v>1850</c:v>
                </c:pt>
                <c:pt idx="4">
                  <c:v>1860</c:v>
                </c:pt>
                <c:pt idx="5">
                  <c:v>1870</c:v>
                </c:pt>
                <c:pt idx="6">
                  <c:v>1880</c:v>
                </c:pt>
                <c:pt idx="7">
                  <c:v>1890</c:v>
                </c:pt>
                <c:pt idx="8">
                  <c:v>1900</c:v>
                </c:pt>
                <c:pt idx="9">
                  <c:v>1910</c:v>
                </c:pt>
                <c:pt idx="10">
                  <c:v>1920</c:v>
                </c:pt>
                <c:pt idx="11">
                  <c:v>1930</c:v>
                </c:pt>
                <c:pt idx="12">
                  <c:v>1940</c:v>
                </c:pt>
                <c:pt idx="13">
                  <c:v>1950</c:v>
                </c:pt>
                <c:pt idx="14">
                  <c:v>1960</c:v>
                </c:pt>
                <c:pt idx="15">
                  <c:v>1970</c:v>
                </c:pt>
                <c:pt idx="16">
                  <c:v>1980</c:v>
                </c:pt>
                <c:pt idx="17">
                  <c:v>1990</c:v>
                </c:pt>
                <c:pt idx="18">
                  <c:v>2000</c:v>
                </c:pt>
                <c:pt idx="19">
                  <c:v>2010</c:v>
                </c:pt>
                <c:pt idx="20">
                  <c:v>2020</c:v>
                </c:pt>
              </c:numCache>
            </c:numRef>
          </c:cat>
          <c:val>
            <c:numRef>
              <c:f>Лист3!$B$2:$V$2</c:f>
              <c:numCache>
                <c:formatCode>General</c:formatCode>
                <c:ptCount val="21"/>
                <c:pt idx="0">
                  <c:v>22.34</c:v>
                </c:pt>
                <c:pt idx="5">
                  <c:v>40.479999999999997</c:v>
                </c:pt>
                <c:pt idx="8">
                  <c:v>49.25</c:v>
                </c:pt>
                <c:pt idx="9">
                  <c:v>52.08</c:v>
                </c:pt>
                <c:pt idx="12">
                  <c:v>50.78</c:v>
                </c:pt>
                <c:pt idx="13">
                  <c:v>54.76</c:v>
                </c:pt>
                <c:pt idx="14">
                  <c:v>52.22</c:v>
                </c:pt>
                <c:pt idx="15">
                  <c:v>49.19</c:v>
                </c:pt>
                <c:pt idx="16">
                  <c:v>45.77</c:v>
                </c:pt>
                <c:pt idx="17">
                  <c:v>44.02</c:v>
                </c:pt>
                <c:pt idx="18">
                  <c:v>42.86</c:v>
                </c:pt>
                <c:pt idx="19">
                  <c:v>34.659999999999997</c:v>
                </c:pt>
                <c:pt idx="20">
                  <c:v>31.56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9D-4F3F-92B5-729F9DFD0F63}"/>
            </c:ext>
          </c:extLst>
        </c:ser>
        <c:ser>
          <c:idx val="1"/>
          <c:order val="1"/>
          <c:tx>
            <c:strRef>
              <c:f>Лист3!$A$3</c:f>
              <c:strCache>
                <c:ptCount val="1"/>
                <c:pt idx="0">
                  <c:v>Х-страны</c:v>
                </c:pt>
              </c:strCache>
            </c:strRef>
          </c:tx>
          <c:spPr>
            <a:ln w="28575" cap="rnd">
              <a:solidFill>
                <a:schemeClr val="dk1">
                  <a:tint val="5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55000"/>
                </a:schemeClr>
              </a:solidFill>
              <a:ln w="9525">
                <a:solidFill>
                  <a:schemeClr val="dk1">
                    <a:tint val="55000"/>
                  </a:schemeClr>
                </a:solidFill>
              </a:ln>
              <a:effectLst/>
            </c:spPr>
          </c:marker>
          <c:cat>
            <c:numRef>
              <c:f>Лист3!$B$1:$V$1</c:f>
              <c:numCache>
                <c:formatCode>General</c:formatCode>
                <c:ptCount val="21"/>
                <c:pt idx="0">
                  <c:v>1820</c:v>
                </c:pt>
                <c:pt idx="1">
                  <c:v>1830</c:v>
                </c:pt>
                <c:pt idx="2">
                  <c:v>1840</c:v>
                </c:pt>
                <c:pt idx="3">
                  <c:v>1850</c:v>
                </c:pt>
                <c:pt idx="4">
                  <c:v>1860</c:v>
                </c:pt>
                <c:pt idx="5">
                  <c:v>1870</c:v>
                </c:pt>
                <c:pt idx="6">
                  <c:v>1880</c:v>
                </c:pt>
                <c:pt idx="7">
                  <c:v>1890</c:v>
                </c:pt>
                <c:pt idx="8">
                  <c:v>1900</c:v>
                </c:pt>
                <c:pt idx="9">
                  <c:v>1910</c:v>
                </c:pt>
                <c:pt idx="10">
                  <c:v>1920</c:v>
                </c:pt>
                <c:pt idx="11">
                  <c:v>1930</c:v>
                </c:pt>
                <c:pt idx="12">
                  <c:v>1940</c:v>
                </c:pt>
                <c:pt idx="13">
                  <c:v>1950</c:v>
                </c:pt>
                <c:pt idx="14">
                  <c:v>1960</c:v>
                </c:pt>
                <c:pt idx="15">
                  <c:v>1970</c:v>
                </c:pt>
                <c:pt idx="16">
                  <c:v>1980</c:v>
                </c:pt>
                <c:pt idx="17">
                  <c:v>1990</c:v>
                </c:pt>
                <c:pt idx="18">
                  <c:v>2000</c:v>
                </c:pt>
                <c:pt idx="19">
                  <c:v>2010</c:v>
                </c:pt>
                <c:pt idx="20">
                  <c:v>2020</c:v>
                </c:pt>
              </c:numCache>
            </c:numRef>
          </c:cat>
          <c:val>
            <c:numRef>
              <c:f>Лист3!$B$3:$V$3</c:f>
              <c:numCache>
                <c:formatCode>General</c:formatCode>
                <c:ptCount val="21"/>
                <c:pt idx="0">
                  <c:v>57.87</c:v>
                </c:pt>
                <c:pt idx="5">
                  <c:v>39.71</c:v>
                </c:pt>
                <c:pt idx="8">
                  <c:v>30.78</c:v>
                </c:pt>
                <c:pt idx="9">
                  <c:v>28.13</c:v>
                </c:pt>
                <c:pt idx="12">
                  <c:v>21.02</c:v>
                </c:pt>
                <c:pt idx="13">
                  <c:v>23.01</c:v>
                </c:pt>
                <c:pt idx="14">
                  <c:v>25.55</c:v>
                </c:pt>
                <c:pt idx="15">
                  <c:v>27.35</c:v>
                </c:pt>
                <c:pt idx="16">
                  <c:v>27.93</c:v>
                </c:pt>
                <c:pt idx="17">
                  <c:v>30.5</c:v>
                </c:pt>
                <c:pt idx="18">
                  <c:v>30.28</c:v>
                </c:pt>
                <c:pt idx="19">
                  <c:v>40.33</c:v>
                </c:pt>
                <c:pt idx="20">
                  <c:v>50.52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9D-4F3F-92B5-729F9DFD0F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2346264"/>
        <c:axId val="462345936"/>
      </c:lineChart>
      <c:catAx>
        <c:axId val="462346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2345936"/>
        <c:crosses val="autoZero"/>
        <c:auto val="1"/>
        <c:lblAlgn val="ctr"/>
        <c:lblOffset val="100"/>
        <c:noMultiLvlLbl val="0"/>
      </c:catAx>
      <c:valAx>
        <c:axId val="46234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i="0" baseline="0">
                    <a:effectLst/>
                  </a:rPr>
                  <a:t>Share in world GDP</a:t>
                </a:r>
                <a:r>
                  <a:rPr lang="ru-RU" sz="2400" b="1" i="0" baseline="0">
                    <a:effectLst/>
                  </a:rPr>
                  <a:t>, % </a:t>
                </a:r>
                <a:endParaRPr lang="ru-RU" sz="2400">
                  <a:effectLst/>
                </a:endParaRPr>
              </a:p>
            </c:rich>
          </c:tx>
          <c:layout>
            <c:manualLayout>
              <c:xMode val="edge"/>
              <c:yMode val="edge"/>
              <c:x val="4.6493530668155827E-3"/>
              <c:y val="9.472554902577391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2346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096AAB8-5B80-7476-4A49-99313941FA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A43D589-10B0-15BD-65CC-947DF41C130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7617164-FB99-94B4-1CE4-0CF749DA1F1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42CE42B2-E47F-1048-7398-0E042F6A937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73D13907-229A-4FF6-439D-0070DEDAFE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4A17FD84-3EA0-CC57-6563-FBF060B58B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5D8A8F-147E-4C0F-8978-1558A74AEA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4421C44F-9F4E-51B4-2FD9-AEF9CF15EE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D932FA-4819-482D-8B50-2397F3370DF1}" type="slidenum">
              <a:rPr lang="ru-RU" altLang="ru-RU" smtClean="0"/>
              <a:pPr/>
              <a:t>1</a:t>
            </a:fld>
            <a:endParaRPr lang="ru-RU" altLang="ru-RU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8DB8B65F-134E-91CA-52DA-10B861499C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F9CE198F-3FBA-9898-2B60-F1D7ADA9F3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E0EDDE58-E622-D993-8B91-F85654DB96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694CA3-C51D-4885-86EA-FBEEEC83A6C8}" type="slidenum">
              <a:rPr lang="ru-RU" altLang="ru-RU" smtClean="0"/>
              <a:pPr/>
              <a:t>10</a:t>
            </a:fld>
            <a:endParaRPr lang="ru-RU" altLang="ru-RU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E6148539-D4D3-0E8A-5F3A-4730911744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39E0EFA-0D30-35ED-36D0-2DB5B9DC7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dirty="0"/>
              <a:t>Легитимация - способ объяснения и оправдания социальных и политических отношений, их когнитивная и нормативная интерпретация (П. Бергер, Т. Лукман).</a:t>
            </a:r>
          </a:p>
          <a:p>
            <a:pPr eaLnBrk="1" hangingPunct="1"/>
            <a:r>
              <a:rPr lang="ru-RU" altLang="ru-RU" dirty="0"/>
              <a:t>Как писал Крейг </a:t>
            </a:r>
            <a:r>
              <a:rPr lang="ru-RU" altLang="ru-RU" dirty="0" err="1"/>
              <a:t>Калхун</a:t>
            </a:r>
            <a:r>
              <a:rPr lang="ru-RU" altLang="ru-RU" dirty="0"/>
              <a:t>, на разработку и распространение теорий модернизации и глобализации были выделены значительные деньги из государственных бюджетов, а также из фондов Рокфеллера, Карнеги, Форда. Деловые круги поддерживали развитие данных теорий,</a:t>
            </a:r>
          </a:p>
          <a:p>
            <a:pPr eaLnBrk="1" hangingPunct="1"/>
            <a:r>
              <a:rPr lang="ru-RU" altLang="ru-RU" dirty="0"/>
              <a:t>поскольку справедливо полагали, что страны, принявшие эти теории, примут и американские инвестиции, откроются американскому рынку. В свою</a:t>
            </a:r>
          </a:p>
          <a:p>
            <a:pPr eaLnBrk="1" hangingPunct="1"/>
            <a:r>
              <a:rPr lang="ru-RU" altLang="ru-RU" dirty="0"/>
              <a:t>очередь для политиков было важно создание потенциала большого количества рабочих мест для экспертов, отправлявшихся в страны третьего мира в качестве советников правительств и агентов западного влияния.</a:t>
            </a:r>
          </a:p>
          <a:p>
            <a:pPr eaLnBrk="1" hangingPunct="1"/>
            <a:endParaRPr lang="ru-RU" alt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252E61E-1BA0-A298-C121-28849A9AFC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D8D201-6CD4-412F-ADD2-6DF80DBB64DF}" type="slidenum">
              <a:rPr lang="ru-RU" altLang="ru-RU" smtClean="0"/>
              <a:pPr/>
              <a:t>11</a:t>
            </a:fld>
            <a:endParaRPr lang="ru-RU" altLang="ru-RU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7FFE4F67-4D2E-C597-2E59-ED43AAAD57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6839B7FA-8996-874E-33CB-00BB688E81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8A700AEC-75B3-78B4-4F66-F5316B777C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F142DB-E9DA-43BC-ABDB-892817881683}" type="slidenum">
              <a:rPr lang="ru-RU" altLang="ru-RU" smtClean="0"/>
              <a:pPr/>
              <a:t>12</a:t>
            </a:fld>
            <a:endParaRPr lang="ru-RU" altLang="ru-RU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797185D6-5B53-1C6A-7618-8414EE7F2A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C41A5A8D-C75C-E9A0-786C-6F8BA7014B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2158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C825D42A-7DDB-7DB7-0125-6714510130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2EAF70-56D4-4B9F-B903-8A1FB88B6C73}" type="slidenum">
              <a:rPr lang="ru-RU" altLang="ru-RU" smtClean="0"/>
              <a:pPr/>
              <a:t>13</a:t>
            </a:fld>
            <a:endParaRPr lang="ru-RU" altLang="ru-RU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72BDA307-A292-18ED-CBA9-F58FF231DB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6141C98E-6EF1-2622-DDAC-3E45ED86F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1DD272-C378-46F2-8D80-9A37C1A49C54}" type="slidenum">
              <a:rPr lang="ru-RU" altLang="ru-RU" smtClean="0"/>
              <a:pPr/>
              <a:t>14</a:t>
            </a:fld>
            <a:endParaRPr lang="ru-RU" altLang="ru-RU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24470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1DD272-C378-46F2-8D80-9A37C1A49C54}" type="slidenum">
              <a:rPr lang="ru-RU" altLang="ru-RU" smtClean="0"/>
              <a:pPr/>
              <a:t>15</a:t>
            </a:fld>
            <a:endParaRPr lang="ru-RU" altLang="ru-RU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19714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8A700AEC-75B3-78B4-4F66-F5316B777C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F142DB-E9DA-43BC-ABDB-892817881683}" type="slidenum">
              <a:rPr lang="ru-RU" altLang="ru-RU" smtClean="0"/>
              <a:pPr/>
              <a:t>16</a:t>
            </a:fld>
            <a:endParaRPr lang="ru-RU" altLang="ru-RU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797185D6-5B53-1C6A-7618-8414EE7F2A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C41A5A8D-C75C-E9A0-786C-6F8BA7014B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dirty="0"/>
              <a:t>Сообщество единой судьбы человечества – концепция, предложенная генеральным секретарём ЦК КПК Си Цзиньпином в ноябре 2012 года на 18 Всекитайском съезде КПК. В дальнейшем Си Цзиньпин не раз выдвигал идею концепции Сообщества единой судьбы человечества на различных международных площадках. Так в 2015 году он озвучил своё предложение о внедрении данной концепции на 70-й Генеральной Ассамблеи ООН. Идея Сообщества единой судьбы человечества является важной основой концепции реализации мирного развития и построения гармоничного мира, предложенной Китаем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4D73BC40-08FB-C2C6-181C-D67C4B6E51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564ADB-404A-4DAC-A967-245805AB1558}" type="slidenum">
              <a:rPr lang="ru-RU" altLang="ru-RU" smtClean="0"/>
              <a:pPr/>
              <a:t>17</a:t>
            </a:fld>
            <a:endParaRPr lang="ru-RU" altLang="ru-RU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C9F45CD-82BE-74B0-3E25-679CA4C752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C1C9A180-685F-ABBA-0D0D-F223BB7637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07C13F8D-1C84-CCD3-9068-579B2B198F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879F82-1350-417A-BE4D-F773430C6D8C}" type="slidenum">
              <a:rPr lang="ru-RU" altLang="ru-RU" smtClean="0"/>
              <a:pPr/>
              <a:t>18</a:t>
            </a:fld>
            <a:endParaRPr lang="ru-RU" altLang="ru-RU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807198B-ECE4-99DF-B45E-EECF2BDE41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96C75EF-4B8B-DB6E-841E-83F24B91E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99271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0014047D-006C-BD08-BF99-111B7FD4E3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9447CA-9CE9-4A64-A7D0-7DB5AE7F7243}" type="slidenum">
              <a:rPr lang="ru-RU" altLang="ru-RU" smtClean="0"/>
              <a:pPr/>
              <a:t>19</a:t>
            </a:fld>
            <a:endParaRPr lang="ru-RU" altLang="ru-RU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645FC25-96DE-1321-88CD-7AE753D016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60055D27-0E5C-B68F-D856-EB66C26CE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dirty="0"/>
              <a:t>Отрицательный торговый баланс означает, что импорт (расходы на него) превышают доходы от экспорта, значит,  внешние долги растут и необходимо платить более высокие процентные ставки. То есть США ввозят больше, чем вывозят. Это эффект глобализации- в США весьма заметную роль играет торговля между материнскими компаниями и их дочерними предприятиями за рубежом. В частности, более 1/3 всего товарного экспорта и 2/3 товарного импорта США приходится на такие межфирменные поставки.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FAB1108-8B08-E22E-8D5B-87994C266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2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697A9CA-5CB9-BE40-BD47-DB9268E35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D02A2B9-0220-D3AB-CF6D-88C6FD44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dirty="0"/>
              <a:t>Петр Кондратьевич Гречко в своем интервью отметил, что ….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CDEAAC5-CF75-B90E-9A7A-D72C84937E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67A116-018E-4AE6-8744-1FBEA13E13A9}" type="slidenum">
              <a:rPr lang="ru-RU" altLang="ru-RU" smtClean="0"/>
              <a:pPr/>
              <a:t>20</a:t>
            </a:fld>
            <a:endParaRPr lang="ru-RU" altLang="ru-RU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1C3719AB-D364-F02E-223D-59BD9A9DBB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1332769F-6206-3D9F-D40C-07DFD164B9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b="1"/>
              <a:t>Название раздела или части доклада</a:t>
            </a:r>
            <a:r>
              <a:rPr lang="ru-RU" altLang="ru-RU"/>
              <a:t>: шрифт </a:t>
            </a:r>
            <a:r>
              <a:rPr lang="en-US" altLang="ru-RU"/>
              <a:t>Myriad Pro</a:t>
            </a:r>
            <a:r>
              <a:rPr lang="ru-RU" altLang="ru-RU"/>
              <a:t>,</a:t>
            </a:r>
            <a:r>
              <a:rPr lang="en-US" altLang="ru-RU"/>
              <a:t> </a:t>
            </a:r>
            <a:r>
              <a:rPr lang="ru-RU" altLang="ru-RU"/>
              <a:t>полужирный прописной, 36 кегль </a:t>
            </a:r>
          </a:p>
          <a:p>
            <a:pPr eaLnBrk="1" hangingPunct="1"/>
            <a:r>
              <a:rPr lang="ru-RU" altLang="ru-RU" b="1"/>
              <a:t>Нижняя строчка с названием доклада:</a:t>
            </a:r>
            <a:r>
              <a:rPr lang="ru-RU" altLang="ru-RU"/>
              <a:t> шрифт </a:t>
            </a:r>
            <a:r>
              <a:rPr lang="en-US" altLang="ru-RU"/>
              <a:t>Myriad Pro</a:t>
            </a:r>
            <a:r>
              <a:rPr lang="ru-RU" altLang="ru-RU"/>
              <a:t>, полужирный,</a:t>
            </a:r>
            <a:r>
              <a:rPr lang="en-US" altLang="ru-RU"/>
              <a:t> </a:t>
            </a:r>
            <a:r>
              <a:rPr lang="ru-RU" altLang="ru-RU"/>
              <a:t>18 кегль</a:t>
            </a:r>
          </a:p>
          <a:p>
            <a:pPr eaLnBrk="1" hangingPunct="1"/>
            <a:r>
              <a:rPr lang="ru-RU" altLang="ru-RU" b="1"/>
              <a:t>Цвет</a:t>
            </a:r>
            <a:r>
              <a:rPr lang="ru-RU" altLang="ru-RU"/>
              <a:t> надписей в цветовой модели </a:t>
            </a:r>
            <a:r>
              <a:rPr lang="en-US" altLang="ru-RU"/>
              <a:t>RGB: R0 G76 B134</a:t>
            </a:r>
            <a:endParaRPr lang="ru-RU" altLang="ru-RU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91254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EE421B4E-263F-4CA9-DE43-2F1E7F0018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78C1CD-CAE0-4F17-85A7-6D31EACB454B}" type="slidenum">
              <a:rPr lang="ru-RU" altLang="ru-RU" smtClean="0"/>
              <a:pPr/>
              <a:t>21</a:t>
            </a:fld>
            <a:endParaRPr lang="ru-RU" altLang="ru-RU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5B1999C-4D9B-0943-DB9B-A8BF9C1618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86984874-C19D-4480-E58F-DA8CDF17A9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5D8A8F-147E-4C0F-8978-1558A74AEA8F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41129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1DD272-C378-46F2-8D80-9A37C1A49C54}" type="slidenum">
              <a:rPr lang="ru-RU" altLang="ru-RU" smtClean="0"/>
              <a:pPr/>
              <a:t>23</a:t>
            </a:fld>
            <a:endParaRPr lang="ru-RU" altLang="ru-RU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192335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1DD272-C378-46F2-8D80-9A37C1A49C54}" type="slidenum">
              <a:rPr lang="ru-RU" altLang="ru-RU" smtClean="0"/>
              <a:pPr/>
              <a:t>24</a:t>
            </a:fld>
            <a:endParaRPr lang="ru-RU" altLang="ru-RU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879676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1DD272-C378-46F2-8D80-9A37C1A49C54}" type="slidenum">
              <a:rPr lang="ru-RU" altLang="ru-RU" smtClean="0"/>
              <a:pPr/>
              <a:t>25</a:t>
            </a:fld>
            <a:endParaRPr lang="ru-RU" altLang="ru-RU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324591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5566AC1-6C95-9A78-ABC1-64511877F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4B6A98-FCFD-4394-9DD8-CAD8A4CD6F01}" type="slidenum">
              <a:rPr lang="ru-RU" altLang="ru-RU" smtClean="0"/>
              <a:pPr/>
              <a:t>26</a:t>
            </a:fld>
            <a:endParaRPr lang="ru-RU" altLang="ru-RU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B3C4E7-9119-C872-2545-FD7FB8C45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D4EEE4B-3751-3E2D-0313-44D30815D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22375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5566AC1-6C95-9A78-ABC1-64511877F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4B6A98-FCFD-4394-9DD8-CAD8A4CD6F01}" type="slidenum">
              <a:rPr lang="ru-RU" altLang="ru-RU" smtClean="0"/>
              <a:pPr/>
              <a:t>27</a:t>
            </a:fld>
            <a:endParaRPr lang="ru-RU" altLang="ru-RU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B3C4E7-9119-C872-2545-FD7FB8C45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D4EEE4B-3751-3E2D-0313-44D30815D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36022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5566AC1-6C95-9A78-ABC1-64511877F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4B6A98-FCFD-4394-9DD8-CAD8A4CD6F01}" type="slidenum">
              <a:rPr lang="ru-RU" altLang="ru-RU" smtClean="0"/>
              <a:pPr/>
              <a:t>29</a:t>
            </a:fld>
            <a:endParaRPr lang="ru-RU" altLang="ru-RU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B3C4E7-9119-C872-2545-FD7FB8C45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D4EEE4B-3751-3E2D-0313-44D30815D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00740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FB2D85D4-2C4F-CAFA-7876-991AE89AB0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38B9BC-EB4A-402A-9127-7E55D76FBA60}" type="slidenum">
              <a:rPr lang="ru-RU" altLang="ru-RU" smtClean="0"/>
              <a:pPr/>
              <a:t>30</a:t>
            </a:fld>
            <a:endParaRPr lang="ru-RU" altLang="ru-RU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C8248166-9A40-BAC5-28E0-0167062E87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927B5CB-406F-BDF8-93B8-66512F744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1907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FAB1108-8B08-E22E-8D5B-87994C266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3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697A9CA-5CB9-BE40-BD47-DB9268E35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D02A2B9-0220-D3AB-CF6D-88C6FD44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ru-RU" dirty="0"/>
              <a:t>Michael Lawrence, Scott </a:t>
            </a:r>
            <a:r>
              <a:rPr lang="en-US" altLang="ru-RU" dirty="0" err="1"/>
              <a:t>Janzwood</a:t>
            </a:r>
            <a:r>
              <a:rPr lang="en-US" altLang="ru-RU" dirty="0"/>
              <a:t>, and Thomas Homer-Dixon</a:t>
            </a:r>
            <a:r>
              <a:rPr lang="ru-RU" altLang="ru-RU" dirty="0"/>
              <a:t>. </a:t>
            </a:r>
            <a:r>
              <a:rPr lang="en-US" altLang="ru-RU" dirty="0"/>
              <a:t>What is a global </a:t>
            </a:r>
            <a:r>
              <a:rPr lang="en-US" altLang="ru-RU" dirty="0" err="1"/>
              <a:t>polycrisis</a:t>
            </a:r>
            <a:r>
              <a:rPr lang="en-US" altLang="ru-RU" dirty="0"/>
              <a:t>?</a:t>
            </a:r>
            <a:r>
              <a:rPr lang="ru-RU" altLang="ru-RU" dirty="0"/>
              <a:t> </a:t>
            </a:r>
            <a:r>
              <a:rPr lang="en-US" altLang="ru-RU" dirty="0"/>
              <a:t>And how is it different from a systemic risk?</a:t>
            </a:r>
          </a:p>
          <a:p>
            <a:pPr eaLnBrk="1" hangingPunct="1"/>
            <a:r>
              <a:rPr lang="en-US" altLang="ru-RU" dirty="0"/>
              <a:t>Technical Paper #2022-4</a:t>
            </a:r>
            <a:r>
              <a:rPr lang="ru-RU" altLang="ru-RU" dirty="0"/>
              <a:t>. </a:t>
            </a:r>
            <a:r>
              <a:rPr lang="en-US" altLang="ru-RU" dirty="0"/>
              <a:t>Version Number: 2.0</a:t>
            </a:r>
            <a:r>
              <a:rPr lang="ru-RU" altLang="ru-RU" dirty="0"/>
              <a:t>. </a:t>
            </a:r>
            <a:r>
              <a:rPr lang="en-US" altLang="ru-RU" dirty="0"/>
              <a:t>September 16, 2022</a:t>
            </a:r>
            <a:r>
              <a:rPr lang="ru-RU" altLang="ru-RU" dirty="0"/>
              <a:t>.   </a:t>
            </a:r>
            <a:r>
              <a:rPr lang="en-US" altLang="ru-RU" dirty="0"/>
              <a:t>Cascade Institute</a:t>
            </a:r>
            <a:r>
              <a:rPr lang="ru-RU" altLang="ru-RU" dirty="0"/>
              <a:t>, исследующий современные риски, стоящие перед обществом, правительствами, бизнесом и т.д. </a:t>
            </a:r>
            <a:r>
              <a:rPr lang="en-GB" altLang="ru-RU" dirty="0"/>
              <a:t>//cascadeinstitute.org/technical-paper/what-is-a-global-</a:t>
            </a:r>
            <a:r>
              <a:rPr lang="en-GB" altLang="ru-RU" dirty="0" err="1"/>
              <a:t>polycrisis</a:t>
            </a:r>
            <a:r>
              <a:rPr lang="en-GB" altLang="ru-RU" dirty="0"/>
              <a:t>/</a:t>
            </a:r>
            <a:r>
              <a:rPr lang="ru-RU" altLang="ru-RU" dirty="0"/>
              <a:t> Канада, Британская Колумбия.</a:t>
            </a:r>
          </a:p>
        </p:txBody>
      </p:sp>
    </p:spTree>
    <p:extLst>
      <p:ext uri="{BB962C8B-B14F-4D97-AF65-F5344CB8AC3E}">
        <p14:creationId xmlns:p14="http://schemas.microsoft.com/office/powerpoint/2010/main" val="32548600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1DD272-C378-46F2-8D80-9A37C1A49C54}" type="slidenum">
              <a:rPr lang="ru-RU" altLang="ru-RU" smtClean="0"/>
              <a:pPr/>
              <a:t>31</a:t>
            </a:fld>
            <a:endParaRPr lang="ru-RU" altLang="ru-RU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202263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5566AC1-6C95-9A78-ABC1-64511877F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4B6A98-FCFD-4394-9DD8-CAD8A4CD6F01}" type="slidenum">
              <a:rPr lang="ru-RU" altLang="ru-RU" smtClean="0"/>
              <a:pPr/>
              <a:t>32</a:t>
            </a:fld>
            <a:endParaRPr lang="ru-RU" altLang="ru-RU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B3C4E7-9119-C872-2545-FD7FB8C45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D4EEE4B-3751-3E2D-0313-44D30815D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5566AC1-6C95-9A78-ABC1-64511877F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4B6A98-FCFD-4394-9DD8-CAD8A4CD6F01}" type="slidenum">
              <a:rPr lang="ru-RU" altLang="ru-RU" smtClean="0"/>
              <a:pPr/>
              <a:t>36</a:t>
            </a:fld>
            <a:endParaRPr lang="ru-RU" altLang="ru-RU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B3C4E7-9119-C872-2545-FD7FB8C45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D4EEE4B-3751-3E2D-0313-44D30815D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49235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5566AC1-6C95-9A78-ABC1-64511877F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4B6A98-FCFD-4394-9DD8-CAD8A4CD6F01}" type="slidenum">
              <a:rPr lang="ru-RU" altLang="ru-RU" smtClean="0"/>
              <a:pPr/>
              <a:t>37</a:t>
            </a:fld>
            <a:endParaRPr lang="ru-RU" altLang="ru-RU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B3C4E7-9119-C872-2545-FD7FB8C45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D4EEE4B-3751-3E2D-0313-44D30815D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74819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07C13F8D-1C84-CCD3-9068-579B2B198F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879F82-1350-417A-BE4D-F773430C6D8C}" type="slidenum">
              <a:rPr lang="ru-RU" altLang="ru-RU" smtClean="0"/>
              <a:pPr/>
              <a:t>39</a:t>
            </a:fld>
            <a:endParaRPr lang="ru-RU" altLang="ru-RU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807198B-ECE4-99DF-B45E-EECF2BDE41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96C75EF-4B8B-DB6E-841E-83F24B91E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FB2D85D4-2C4F-CAFA-7876-991AE89AB0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38B9BC-EB4A-402A-9127-7E55D76FBA60}" type="slidenum">
              <a:rPr lang="ru-RU" altLang="ru-RU" smtClean="0"/>
              <a:pPr/>
              <a:t>40</a:t>
            </a:fld>
            <a:endParaRPr lang="ru-RU" altLang="ru-RU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C8248166-9A40-BAC5-28E0-0167062E87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927B5CB-406F-BDF8-93B8-66512F744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60000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CDEAAC5-CF75-B90E-9A7A-D72C84937E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67A116-018E-4AE6-8744-1FBEA13E13A9}" type="slidenum">
              <a:rPr lang="ru-RU" altLang="ru-RU" smtClean="0"/>
              <a:pPr/>
              <a:t>41</a:t>
            </a:fld>
            <a:endParaRPr lang="ru-RU" altLang="ru-RU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1C3719AB-D364-F02E-223D-59BD9A9DBB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1332769F-6206-3D9F-D40C-07DFD164B9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b="1"/>
              <a:t>Название раздела или части доклада</a:t>
            </a:r>
            <a:r>
              <a:rPr lang="ru-RU" altLang="ru-RU"/>
              <a:t>: шрифт </a:t>
            </a:r>
            <a:r>
              <a:rPr lang="en-US" altLang="ru-RU"/>
              <a:t>Myriad Pro</a:t>
            </a:r>
            <a:r>
              <a:rPr lang="ru-RU" altLang="ru-RU"/>
              <a:t>,</a:t>
            </a:r>
            <a:r>
              <a:rPr lang="en-US" altLang="ru-RU"/>
              <a:t> </a:t>
            </a:r>
            <a:r>
              <a:rPr lang="ru-RU" altLang="ru-RU"/>
              <a:t>полужирный прописной, 36 кегль </a:t>
            </a:r>
          </a:p>
          <a:p>
            <a:pPr eaLnBrk="1" hangingPunct="1"/>
            <a:r>
              <a:rPr lang="ru-RU" altLang="ru-RU" b="1"/>
              <a:t>Нижняя строчка с названием доклада:</a:t>
            </a:r>
            <a:r>
              <a:rPr lang="ru-RU" altLang="ru-RU"/>
              <a:t> шрифт </a:t>
            </a:r>
            <a:r>
              <a:rPr lang="en-US" altLang="ru-RU"/>
              <a:t>Myriad Pro</a:t>
            </a:r>
            <a:r>
              <a:rPr lang="ru-RU" altLang="ru-RU"/>
              <a:t>, полужирный,</a:t>
            </a:r>
            <a:r>
              <a:rPr lang="en-US" altLang="ru-RU"/>
              <a:t> </a:t>
            </a:r>
            <a:r>
              <a:rPr lang="ru-RU" altLang="ru-RU"/>
              <a:t>18 кегль</a:t>
            </a:r>
          </a:p>
          <a:p>
            <a:pPr eaLnBrk="1" hangingPunct="1"/>
            <a:r>
              <a:rPr lang="ru-RU" altLang="ru-RU" b="1"/>
              <a:t>Цвет</a:t>
            </a:r>
            <a:r>
              <a:rPr lang="ru-RU" altLang="ru-RU"/>
              <a:t> надписей в цветовой модели </a:t>
            </a:r>
            <a:r>
              <a:rPr lang="en-US" altLang="ru-RU"/>
              <a:t>RGB: R0 G76 B134</a:t>
            </a:r>
            <a:endParaRPr lang="ru-RU" altLang="ru-RU"/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12096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66010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FB2D85D4-2C4F-CAFA-7876-991AE89AB0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38B9BC-EB4A-402A-9127-7E55D76FBA60}" type="slidenum">
              <a:rPr lang="ru-RU" altLang="ru-RU" smtClean="0"/>
              <a:pPr/>
              <a:t>43</a:t>
            </a:fld>
            <a:endParaRPr lang="ru-RU" altLang="ru-RU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C8248166-9A40-BAC5-28E0-0167062E87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927B5CB-406F-BDF8-93B8-66512F744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60000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8445AF93-71BD-0065-4A7B-5378F1AC47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54E195-533E-42C4-AC4D-EF091A0838E5}" type="slidenum">
              <a:rPr lang="ru-RU" altLang="ru-RU" smtClean="0"/>
              <a:pPr/>
              <a:t>44</a:t>
            </a:fld>
            <a:endParaRPr lang="ru-RU" altLang="ru-RU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F56ED3A4-72F3-E644-04DE-F970C9D559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A033F016-8624-19A3-1DAD-4FE8215AFF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FAE80E3-E72E-EA74-664F-4612645752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B64BA7-EE02-47BA-9AC2-72E9593C0F79}" type="slidenum">
              <a:rPr lang="ru-RU" altLang="ru-RU" smtClean="0"/>
              <a:pPr/>
              <a:t>4</a:t>
            </a:fld>
            <a:endParaRPr lang="ru-RU" altLang="ru-RU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D614A45-86C7-247E-3E81-B6B2AFC5A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D0A4D2A-D4EB-1011-1745-C22499301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докладе предлагается рассмотреть один из аспектов сложного и по некоторым оценкам катастрофического состояния современного мира. Речь пойдет о противоречивом взаимодействии тенденций глобализации и суверенизации, которые, на наш взгляд, достигли своего пика в 2020-е гг. Факторы, которые этому «помогли», будут также проанализированы   в докладе.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EB565351-18B8-6BF1-6A7E-2B7A22A324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9DB349-4611-44CD-BEF7-87F50B07F1E8}" type="slidenum">
              <a:rPr lang="ru-RU" altLang="ru-RU" smtClean="0"/>
              <a:pPr/>
              <a:t>45</a:t>
            </a:fld>
            <a:endParaRPr lang="ru-RU" altLang="ru-RU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0FF9345C-E89F-7FA9-1CE1-082F698112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C821F440-D55E-4E9D-ABF9-A513961E2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02BE0C11-FEA6-0B05-AA93-2F86E5A66E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533D53-61A4-4258-B0AD-1648D78C67A5}" type="slidenum">
              <a:rPr lang="ru-RU" altLang="ru-RU" smtClean="0"/>
              <a:pPr/>
              <a:t>46</a:t>
            </a:fld>
            <a:endParaRPr lang="ru-RU" altLang="ru-RU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883BF98A-A20D-6717-AD12-EB7933F4B5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A950AEA5-91B5-A99D-F0C3-BB6087AEA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25EBB789-F352-765A-E1A3-A0E74614B3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A6719A-D49B-4700-8700-42ABA10C7018}" type="slidenum">
              <a:rPr lang="ru-RU" altLang="ru-RU" smtClean="0"/>
              <a:pPr/>
              <a:t>47</a:t>
            </a:fld>
            <a:endParaRPr lang="ru-RU" altLang="ru-RU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41FECBB4-2CC9-772A-6969-2B5182E973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ECD3D26A-F744-0E15-F87B-D37035B0B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CDEAAC5-CF75-B90E-9A7A-D72C84937E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67A116-018E-4AE6-8744-1FBEA13E13A9}" type="slidenum">
              <a:rPr lang="ru-RU" altLang="ru-RU" smtClean="0"/>
              <a:pPr/>
              <a:t>5</a:t>
            </a:fld>
            <a:endParaRPr lang="ru-RU" altLang="ru-RU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1C3719AB-D364-F02E-223D-59BD9A9DBB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1332769F-6206-3D9F-D40C-07DFD164B9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b="1"/>
              <a:t>Название раздела или части доклада</a:t>
            </a:r>
            <a:r>
              <a:rPr lang="ru-RU" altLang="ru-RU"/>
              <a:t>: шрифт </a:t>
            </a:r>
            <a:r>
              <a:rPr lang="en-US" altLang="ru-RU"/>
              <a:t>Myriad Pro</a:t>
            </a:r>
            <a:r>
              <a:rPr lang="ru-RU" altLang="ru-RU"/>
              <a:t>,</a:t>
            </a:r>
            <a:r>
              <a:rPr lang="en-US" altLang="ru-RU"/>
              <a:t> </a:t>
            </a:r>
            <a:r>
              <a:rPr lang="ru-RU" altLang="ru-RU"/>
              <a:t>полужирный прописной, 36 кегль </a:t>
            </a:r>
          </a:p>
          <a:p>
            <a:pPr eaLnBrk="1" hangingPunct="1"/>
            <a:r>
              <a:rPr lang="ru-RU" altLang="ru-RU" b="1"/>
              <a:t>Нижняя строчка с названием доклада:</a:t>
            </a:r>
            <a:r>
              <a:rPr lang="ru-RU" altLang="ru-RU"/>
              <a:t> шрифт </a:t>
            </a:r>
            <a:r>
              <a:rPr lang="en-US" altLang="ru-RU"/>
              <a:t>Myriad Pro</a:t>
            </a:r>
            <a:r>
              <a:rPr lang="ru-RU" altLang="ru-RU"/>
              <a:t>, полужирный,</a:t>
            </a:r>
            <a:r>
              <a:rPr lang="en-US" altLang="ru-RU"/>
              <a:t> </a:t>
            </a:r>
            <a:r>
              <a:rPr lang="ru-RU" altLang="ru-RU"/>
              <a:t>18 кегль</a:t>
            </a:r>
          </a:p>
          <a:p>
            <a:pPr eaLnBrk="1" hangingPunct="1"/>
            <a:r>
              <a:rPr lang="ru-RU" altLang="ru-RU" b="1"/>
              <a:t>Цвет</a:t>
            </a:r>
            <a:r>
              <a:rPr lang="ru-RU" altLang="ru-RU"/>
              <a:t> надписей в цветовой модели </a:t>
            </a:r>
            <a:r>
              <a:rPr lang="en-US" altLang="ru-RU"/>
              <a:t>RGB: R0 G76 B134</a:t>
            </a:r>
            <a:endParaRPr lang="ru-RU" altLang="ru-RU"/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FAB1108-8B08-E22E-8D5B-87994C266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6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697A9CA-5CB9-BE40-BD47-DB9268E35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D02A2B9-0220-D3AB-CF6D-88C6FD44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dirty="0"/>
              <a:t>Не путать с интернационализацией как процессом, когда технологические приёмы разработки упрощают адаптацию продукта (такого как программное или аппаратное обеспечение) к языковым и культурным особенностям региона (регионов), отличного от того, в котором разрабатывался продукт.</a:t>
            </a:r>
          </a:p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92650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FAB1108-8B08-E22E-8D5B-87994C266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7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697A9CA-5CB9-BE40-BD47-DB9268E35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D02A2B9-0220-D3AB-CF6D-88C6FD44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35499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5033A95C-1FA0-D7F9-2277-14428FA190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9AB83A-011F-4197-83B2-219D1B01CBAE}" type="slidenum">
              <a:rPr lang="ru-RU" altLang="ru-RU" smtClean="0"/>
              <a:pPr/>
              <a:t>8</a:t>
            </a:fld>
            <a:endParaRPr lang="ru-RU" altLang="ru-RU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F1D9451-F2E8-1861-EEAE-4EFB2CE176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E4F8D80-FCDE-BAD6-832F-9890D1100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 dirty="0"/>
              <a:t>Суть теории модернизации, предложенной еще в середине прошлого века социологами из США (среди них Т. Парсонс, С. Хантингтон, Э. </a:t>
            </a:r>
            <a:r>
              <a:rPr lang="ru-RU" altLang="ru-RU" dirty="0" err="1"/>
              <a:t>Шилз</a:t>
            </a:r>
            <a:r>
              <a:rPr lang="ru-RU" altLang="ru-RU" dirty="0"/>
              <a:t>), составляет линейное представление социально-экономического развития всех обществ как прогрессивного перехода от традиционных форм к современным, от традиционного общества к модерному обществу – </a:t>
            </a:r>
            <a:r>
              <a:rPr lang="ru-RU" altLang="ru-RU" dirty="0" err="1"/>
              <a:t>modernity</a:t>
            </a:r>
            <a:r>
              <a:rPr lang="ru-RU" altLang="ru-RU" dirty="0"/>
              <a:t>, а затем – к </a:t>
            </a:r>
            <a:r>
              <a:rPr lang="ru-RU" altLang="ru-RU" dirty="0" err="1"/>
              <a:t>post-modernity</a:t>
            </a:r>
            <a:r>
              <a:rPr lang="ru-RU" altLang="ru-RU" dirty="0"/>
              <a:t>. Модернизация предполагает вытеснение традиций современностью и восходящее движение к более развитым, прогрессивным формам общественной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2184652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5033A95C-1FA0-D7F9-2277-14428FA190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9AB83A-011F-4197-83B2-219D1B01CBAE}" type="slidenum">
              <a:rPr lang="ru-RU" altLang="ru-RU" smtClean="0"/>
              <a:pPr/>
              <a:t>9</a:t>
            </a:fld>
            <a:endParaRPr lang="ru-RU" altLang="ru-RU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F1D9451-F2E8-1861-EEAE-4EFB2CE176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E4F8D80-FCDE-BAD6-832F-9890D1100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52230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F86A6A-13A0-90A0-3569-D226C18E1D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D4E843-3CB4-FE6C-25F6-5A58910A46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80B9B6-CCDD-A41E-0569-35AB06CD10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45640-F254-403D-B9EE-9292741426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9580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A66C7E-74FB-57C2-4AFF-2EA16B3B58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FEC9E3-092E-4002-5193-EEB06F17F3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9151F5-A139-526A-320A-648E897C1C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F4D7A-5AF4-44C9-BF6B-67AF8D45A0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970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B162D5-BE9E-1CD1-32EC-D526586875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64FAD9-74AD-F58B-6E23-EEBA5940DF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6BED2B-2346-00BC-AAE3-1FF29AA565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3B17-A9DB-40E7-A174-2EC1AD9D65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9243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F86A6A-13A0-90A0-3569-D226C18E1D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D4E843-3CB4-FE6C-25F6-5A58910A46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80B9B6-CCDD-A41E-0569-35AB06CD10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45640-F254-403D-B9EE-9292741426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1399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C15612-9538-2B7F-6A56-3CD3E0AF3F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E65EA1-0443-5A86-E963-C448B4AF6D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2A8BA5-08C5-0D59-B8BC-9E002CC8DB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F616B-E431-4898-8C05-7562092450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839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6831F9-4646-ECEF-B949-3273523DA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C69EF5-88B4-9309-CF87-55A5981CA1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2754B7-70A4-636E-B7EB-D492FE58CC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F2B84-6049-4DD2-9A97-5DCCE81AE0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6353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19A13E-78F3-4E70-E401-F3E474722F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EC39E9-C073-1AEB-1464-29C9B7738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9DE377-F7FB-86BF-40BB-5A93FBCB5C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F21EC-82AD-40A2-AD8F-B1EECDCAAC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3887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EC89786-6CB0-22AA-6A7F-1DE7AD6EB5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AF064EA-59D5-E6FE-6708-579E992627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887420-0CAD-70A9-304C-20891F08FA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3926E-6C6D-45E9-8436-A42E15FBD0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2361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FC966E-7FC6-76E1-EBAA-DD8A68072B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FE4487-A83C-F74B-37D6-81B69EF4C5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DA91D6-EBE2-8DAF-D62D-E471EF66A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D4198-899B-453C-A6EF-5882086F9B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31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4D5A66F-8792-C8D6-8473-E709072157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D8A666-31CA-9C89-668A-C752E665A3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86FBA9C-7FCD-29DB-C955-7E995A19FE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1BEBC-1718-4072-A771-F9E9D8AAC4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0372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BA217E-22EA-A15A-D8E6-8BF9BC5FFC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542F7-EBA5-411A-3D4B-FC5C176240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9513C-CCE5-FF86-93C9-0CD1EE9347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FC621-EC8C-49D7-83BD-765A37DC61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239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C15612-9538-2B7F-6A56-3CD3E0AF3F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E65EA1-0443-5A86-E963-C448B4AF6D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2A8BA5-08C5-0D59-B8BC-9E002CC8DB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F616B-E431-4898-8C05-7562092450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9677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22375D-C6D1-E76C-B6DE-1DF1D36D4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3A5E23-6715-CFA2-54D7-B08B14D74F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26B72B-0E4B-14BD-E367-B9C057ABD8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6F776-87AA-45A5-BEDC-F5265CBC6A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0362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A66C7E-74FB-57C2-4AFF-2EA16B3B58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FEC9E3-092E-4002-5193-EEB06F17F3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9151F5-A139-526A-320A-648E897C1C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F4D7A-5AF4-44C9-BF6B-67AF8D45A0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6237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B162D5-BE9E-1CD1-32EC-D526586875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64FAD9-74AD-F58B-6E23-EEBA5940DF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6BED2B-2346-00BC-AAE3-1FF29AA565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3B17-A9DB-40E7-A174-2EC1AD9D65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4374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6831F9-4646-ECEF-B949-3273523DA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C69EF5-88B4-9309-CF87-55A5981CA1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2754B7-70A4-636E-B7EB-D492FE58CC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F2B84-6049-4DD2-9A97-5DCCE81AE0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16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19A13E-78F3-4E70-E401-F3E474722F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EC39E9-C073-1AEB-1464-29C9B7738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9DE377-F7FB-86BF-40BB-5A93FBCB5C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F21EC-82AD-40A2-AD8F-B1EECDCAAC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74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EC89786-6CB0-22AA-6A7F-1DE7AD6EB5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AF064EA-59D5-E6FE-6708-579E992627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887420-0CAD-70A9-304C-20891F08FA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3926E-6C6D-45E9-8436-A42E15FBD0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702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FC966E-7FC6-76E1-EBAA-DD8A68072B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FE4487-A83C-F74B-37D6-81B69EF4C5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DA91D6-EBE2-8DAF-D62D-E471EF66A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D4198-899B-453C-A6EF-5882086F9B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922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4D5A66F-8792-C8D6-8473-E709072157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D8A666-31CA-9C89-668A-C752E665A3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86FBA9C-7FCD-29DB-C955-7E995A19FE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1BEBC-1718-4072-A771-F9E9D8AAC4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698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BA217E-22EA-A15A-D8E6-8BF9BC5FFC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542F7-EBA5-411A-3D4B-FC5C176240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9513C-CCE5-FF86-93C9-0CD1EE9347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FC621-EC8C-49D7-83BD-765A37DC61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635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22375D-C6D1-E76C-B6DE-1DF1D36D4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3A5E23-6715-CFA2-54D7-B08B14D74F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26B72B-0E4B-14BD-E367-B9C057ABD8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6F776-87AA-45A5-BEDC-F5265CBC6A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217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FBE55F-3947-DCBB-21D8-A10CB54A0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58763"/>
            <a:ext cx="1036955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45A9A1D-35B5-C133-8A51-D529D06D75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1300"/>
            <a:ext cx="103695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71F4B02-FB2E-C1F3-6CD9-D182213714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5900738"/>
            <a:ext cx="2687637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4877666-9A5A-EFF9-BAB8-F4A57457BF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5900738"/>
            <a:ext cx="3648075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ABF0778-7997-ABBC-5EB3-F4380A128F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8175" y="5900738"/>
            <a:ext cx="2687638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66AB67E-DB5B-42CE-A906-C598B883B8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FBE55F-3947-DCBB-21D8-A10CB54A0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58763"/>
            <a:ext cx="1036955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45A9A1D-35B5-C133-8A51-D529D06D75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1300"/>
            <a:ext cx="103695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71F4B02-FB2E-C1F3-6CD9-D182213714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5900738"/>
            <a:ext cx="2687637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4877666-9A5A-EFF9-BAB8-F4A57457BF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5900738"/>
            <a:ext cx="3648075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ru-RU" altLang="ru-RU"/>
              <a:t>VI международная конференция, г. Ставрополь, 7-8 октября 2020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ABF0778-7997-ABBC-5EB3-F4380A128F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8175" y="5900738"/>
            <a:ext cx="2687638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66AB67E-DB5B-42CE-A906-C598B883B8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927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irdina@inecon.ru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>
            <a:extLst>
              <a:ext uri="{FF2B5EF4-FFF2-40B4-BE49-F238E27FC236}">
                <a16:creationId xmlns:a16="http://schemas.microsoft.com/office/drawing/2014/main" id="{8DA55066-41FE-6AE3-E254-AD7551BBC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1522075" cy="64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3">
            <a:extLst>
              <a:ext uri="{FF2B5EF4-FFF2-40B4-BE49-F238E27FC236}">
                <a16:creationId xmlns:a16="http://schemas.microsoft.com/office/drawing/2014/main" id="{83156705-53E4-0B96-37C6-39A1B0427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1655763"/>
            <a:ext cx="11090275" cy="495520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3600" b="1" dirty="0">
                <a:solidFill>
                  <a:srgbClr val="002060"/>
                </a:solidFill>
              </a:rPr>
              <a:t>СТАНОВЛЕНИЕ ГЛОБАЛЬНЫХ БИПОЛЯРНЫХ КОАЛИЦИЙ КАК ОТВЕТ                                        НА СОВРЕМЕННЫЕ ВЫЗОВЫ</a:t>
            </a:r>
            <a:endParaRPr lang="ru-RU" altLang="ru-RU" sz="2200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altLang="ru-RU" sz="22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altLang="ru-RU" sz="2200" b="1" dirty="0">
                <a:solidFill>
                  <a:srgbClr val="002060"/>
                </a:solidFill>
              </a:rPr>
              <a:t>Научно–практическая конференция «Человек и общество в контексте современного мира. Вторые философские чтения памяти проф. П.К. Гречко»</a:t>
            </a:r>
          </a:p>
          <a:p>
            <a:pPr algn="ctr">
              <a:defRPr/>
            </a:pPr>
            <a:r>
              <a:rPr lang="ru-RU" altLang="ru-RU" sz="2200" b="1" dirty="0">
                <a:solidFill>
                  <a:srgbClr val="002060"/>
                </a:solidFill>
              </a:rPr>
              <a:t>РУДН,  г. Москва, 15 марта 2023 г.</a:t>
            </a:r>
          </a:p>
          <a:p>
            <a:pPr algn="ctr">
              <a:defRPr/>
            </a:pPr>
            <a:endParaRPr lang="ru-RU" altLang="ru-RU" sz="22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altLang="ru-RU" b="1" dirty="0">
                <a:solidFill>
                  <a:srgbClr val="002060"/>
                </a:solidFill>
              </a:rPr>
              <a:t>Кирдина-Чэндлер Светлана Георгиевна</a:t>
            </a:r>
            <a:r>
              <a:rPr lang="ru-RU" altLang="ru-RU" i="1" dirty="0">
                <a:solidFill>
                  <a:srgbClr val="002060"/>
                </a:solidFill>
              </a:rPr>
              <a:t>, д.с.н</a:t>
            </a:r>
            <a:r>
              <a:rPr lang="ru-RU" altLang="ru-RU" b="1" dirty="0">
                <a:solidFill>
                  <a:srgbClr val="002060"/>
                </a:solidFill>
              </a:rPr>
              <a:t>.,                                                                                 </a:t>
            </a:r>
            <a:r>
              <a:rPr lang="ru-RU" altLang="ru-RU" i="1" dirty="0">
                <a:solidFill>
                  <a:srgbClr val="002060"/>
                </a:solidFill>
                <a:latin typeface="Arial Nova Light" panose="020B0304020202020204" pitchFamily="34" charset="0"/>
              </a:rPr>
              <a:t>Институт экономики РАН, </a:t>
            </a:r>
            <a:r>
              <a:rPr lang="ru-RU" altLang="ru-RU" i="1">
                <a:solidFill>
                  <a:srgbClr val="002060"/>
                </a:solidFill>
                <a:latin typeface="Arial Nova Light" panose="020B0304020202020204" pitchFamily="34" charset="0"/>
              </a:rPr>
              <a:t>г  Москва</a:t>
            </a:r>
            <a:endParaRPr lang="ru-RU" altLang="ru-RU" sz="2200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altLang="ru-RU" sz="2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6" name="Номер слайда 1">
            <a:extLst>
              <a:ext uri="{FF2B5EF4-FFF2-40B4-BE49-F238E27FC236}">
                <a16:creationId xmlns:a16="http://schemas.microsoft.com/office/drawing/2014/main" id="{FBBA0970-CC28-5659-AB1C-C4D5361F84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>
            <a:extLst>
              <a:ext uri="{FF2B5EF4-FFF2-40B4-BE49-F238E27FC236}">
                <a16:creationId xmlns:a16="http://schemas.microsoft.com/office/drawing/2014/main" id="{18BC0C90-8B1C-584A-8A4F-40E74FCE2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7">
            <a:extLst>
              <a:ext uri="{FF2B5EF4-FFF2-40B4-BE49-F238E27FC236}">
                <a16:creationId xmlns:a16="http://schemas.microsoft.com/office/drawing/2014/main" id="{C729698F-2516-D84D-3F6D-129A0A923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97710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Теории глобализации  как легитимация идеологического влияния</a:t>
            </a:r>
          </a:p>
        </p:txBody>
      </p:sp>
      <p:sp>
        <p:nvSpPr>
          <p:cNvPr id="15364" name="Rectangle 8">
            <a:extLst>
              <a:ext uri="{FF2B5EF4-FFF2-40B4-BE49-F238E27FC236}">
                <a16:creationId xmlns:a16="http://schemas.microsoft.com/office/drawing/2014/main" id="{2C2C1BDA-AFC2-8B94-555C-E05357E4C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5365" name="TextBox 7">
            <a:extLst>
              <a:ext uri="{FF2B5EF4-FFF2-40B4-BE49-F238E27FC236}">
                <a16:creationId xmlns:a16="http://schemas.microsoft.com/office/drawing/2014/main" id="{712D361F-0BE3-207C-E16B-5823ED7ED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22" y="1439863"/>
            <a:ext cx="1078483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«Демократические развитые страны определяют лицо современности. Миссия США и других развитых стран заключается в том, чтобы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привести отсталые традиционные страны в современность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… Центральным агентством по разработке теории модернизации был Совет по исследованиям в социальных науках (SSRS</a:t>
            </a:r>
            <a:r>
              <a:rPr lang="ru-RU" altLang="ru-RU" i="1" dirty="0">
                <a:solidFill>
                  <a:srgbClr val="002060"/>
                </a:solidFill>
                <a:latin typeface="Myriad Pro" panose="020B0503030403020204" pitchFamily="34" charset="0"/>
              </a:rPr>
              <a:t>)» </a:t>
            </a:r>
            <a:r>
              <a:rPr lang="ru-RU" altLang="ru-RU" sz="2400" i="1" dirty="0">
                <a:solidFill>
                  <a:srgbClr val="002060"/>
                </a:solidFill>
                <a:latin typeface="Myriad Pro" panose="020B0503030403020204" pitchFamily="34" charset="0"/>
              </a:rPr>
              <a:t>(</a:t>
            </a:r>
            <a:r>
              <a:rPr lang="ru-RU" altLang="ru-RU" sz="2400" i="1" dirty="0" err="1">
                <a:solidFill>
                  <a:srgbClr val="002060"/>
                </a:solidFill>
                <a:latin typeface="Myriad Pro" panose="020B0503030403020204" pitchFamily="34" charset="0"/>
              </a:rPr>
              <a:t>Калхун</a:t>
            </a:r>
            <a:r>
              <a:rPr lang="ru-RU" altLang="ru-RU" sz="2400" i="1" dirty="0">
                <a:solidFill>
                  <a:srgbClr val="002060"/>
                </a:solidFill>
                <a:latin typeface="Myriad Pro" panose="020B0503030403020204" pitchFamily="34" charset="0"/>
              </a:rPr>
              <a:t>, 2006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). 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«Некоторые страны используют язык глобализации в погоне за очень национальными повестками дня» 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(</a:t>
            </a:r>
            <a:r>
              <a:rPr lang="en-GB" altLang="ru-RU" sz="2400" i="1" dirty="0">
                <a:solidFill>
                  <a:srgbClr val="002060"/>
                </a:solidFill>
                <a:latin typeface="Myriad Pro" panose="020B0503030403020204" pitchFamily="34" charset="0"/>
              </a:rPr>
              <a:t>Oji, </a:t>
            </a:r>
            <a:r>
              <a:rPr lang="en-GB" altLang="ru-RU" sz="2400" i="1" dirty="0" err="1">
                <a:solidFill>
                  <a:srgbClr val="002060"/>
                </a:solidFill>
                <a:latin typeface="Myriad Pro" panose="020B0503030403020204" pitchFamily="34" charset="0"/>
              </a:rPr>
              <a:t>Ozioko</a:t>
            </a:r>
            <a:r>
              <a:rPr lang="en-GB" altLang="ru-RU" sz="2400" i="1" dirty="0">
                <a:solidFill>
                  <a:srgbClr val="002060"/>
                </a:solidFill>
                <a:latin typeface="Myriad Pro" panose="020B0503030403020204" pitchFamily="34" charset="0"/>
              </a:rPr>
              <a:t>, 2013:2</a:t>
            </a:r>
            <a:r>
              <a:rPr lang="ru-RU" altLang="ru-RU" sz="2400" i="1" dirty="0">
                <a:solidFill>
                  <a:srgbClr val="002060"/>
                </a:solidFill>
                <a:latin typeface="Myriad Pro" panose="020B0503030403020204" pitchFamily="34" charset="0"/>
              </a:rPr>
              <a:t>70</a:t>
            </a:r>
            <a:r>
              <a:rPr lang="en-GB" altLang="ru-RU" sz="2400" i="1" dirty="0">
                <a:solidFill>
                  <a:srgbClr val="002060"/>
                </a:solidFill>
                <a:latin typeface="Myriad Pro" panose="020B0503030403020204" pitchFamily="34" charset="0"/>
              </a:rPr>
              <a:t>)</a:t>
            </a:r>
            <a:r>
              <a:rPr lang="ru-RU" altLang="ru-RU" sz="2400" i="1" dirty="0">
                <a:solidFill>
                  <a:srgbClr val="002060"/>
                </a:solidFill>
                <a:latin typeface="Myriad Pro" panose="020B0503030403020204" pitchFamily="34" charset="0"/>
              </a:rPr>
              <a:t> . </a:t>
            </a:r>
          </a:p>
        </p:txBody>
      </p:sp>
      <p:sp>
        <p:nvSpPr>
          <p:cNvPr id="15366" name="Номер слайда 4">
            <a:extLst>
              <a:ext uri="{FF2B5EF4-FFF2-40B4-BE49-F238E27FC236}">
                <a16:creationId xmlns:a16="http://schemas.microsoft.com/office/drawing/2014/main" id="{C73A8331-C077-3514-1662-7BDC62AA30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A006BB-F02C-4097-89BE-4A08B9BA95AE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>
            <a:extLst>
              <a:ext uri="{FF2B5EF4-FFF2-40B4-BE49-F238E27FC236}">
                <a16:creationId xmlns:a16="http://schemas.microsoft.com/office/drawing/2014/main" id="{4F52F4EF-0D5F-A2AA-3F2B-6AFDCD9EE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11522075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7">
            <a:extLst>
              <a:ext uri="{FF2B5EF4-FFF2-40B4-BE49-F238E27FC236}">
                <a16:creationId xmlns:a16="http://schemas.microsoft.com/office/drawing/2014/main" id="{56F042C8-2155-A261-1B72-ED835B6A5B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725" y="3816350"/>
            <a:ext cx="9864725" cy="1512888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rgbClr val="002060"/>
                </a:solidFill>
              </a:rPr>
              <a:t> </a:t>
            </a:r>
            <a:r>
              <a:rPr lang="ru-RU" altLang="ru-RU" b="1">
                <a:solidFill>
                  <a:srgbClr val="004C86"/>
                </a:solidFill>
              </a:rPr>
              <a:t>2. Суверенизация: определение и основные тренды. </a:t>
            </a:r>
            <a:br>
              <a:rPr lang="ru-RU" altLang="ru-RU" b="1">
                <a:solidFill>
                  <a:srgbClr val="004C86"/>
                </a:solidFill>
              </a:rPr>
            </a:br>
            <a:endParaRPr lang="ru-RU" altLang="ru-RU" sz="36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7412" name="Rectangle 8">
            <a:extLst>
              <a:ext uri="{FF2B5EF4-FFF2-40B4-BE49-F238E27FC236}">
                <a16:creationId xmlns:a16="http://schemas.microsoft.com/office/drawing/2014/main" id="{D0629D18-13C0-058D-253E-BE0479501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3" y="5611813"/>
            <a:ext cx="115220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4C86"/>
                </a:solidFill>
                <a:latin typeface="Myriad Pro" panose="020B0503030403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7413" name="Номер слайда 2">
            <a:extLst>
              <a:ext uri="{FF2B5EF4-FFF2-40B4-BE49-F238E27FC236}">
                <a16:creationId xmlns:a16="http://schemas.microsoft.com/office/drawing/2014/main" id="{B6AD8F10-1B05-5EA6-83C5-BE2BD6CC67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369550" y="5900738"/>
            <a:ext cx="576263" cy="430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dirty="0"/>
              <a:t>10</a:t>
            </a:r>
            <a:endParaRPr lang="ru-RU" altLang="ru-RU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>
            <a:extLst>
              <a:ext uri="{FF2B5EF4-FFF2-40B4-BE49-F238E27FC236}">
                <a16:creationId xmlns:a16="http://schemas.microsoft.com/office/drawing/2014/main" id="{3FBA51AF-0727-4656-0129-20B47ABC2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7">
            <a:extLst>
              <a:ext uri="{FF2B5EF4-FFF2-40B4-BE49-F238E27FC236}">
                <a16:creationId xmlns:a16="http://schemas.microsoft.com/office/drawing/2014/main" id="{A60B147E-5CF6-594D-2E81-EF4321FB98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>
                <a:solidFill>
                  <a:srgbClr val="004C86"/>
                </a:solidFill>
                <a:latin typeface="Myriad Pro" panose="020B0503030403020204" pitchFamily="34" charset="0"/>
              </a:rPr>
              <a:t>Суверенизация: определение</a:t>
            </a:r>
          </a:p>
        </p:txBody>
      </p:sp>
      <p:sp>
        <p:nvSpPr>
          <p:cNvPr id="19460" name="TextBox 7">
            <a:extLst>
              <a:ext uri="{FF2B5EF4-FFF2-40B4-BE49-F238E27FC236}">
                <a16:creationId xmlns:a16="http://schemas.microsoft.com/office/drawing/2014/main" id="{ADAA0CB7-262F-A6F5-370C-2E9CE0B7F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1479550"/>
            <a:ext cx="104235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В современном дискурсе суверенизация означает, что отдельное государство имеет «право и силу  определять для себя и самостоятельно, а не по приказу других, основные вопросы, касающиеся своего существования» 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(</a:t>
            </a:r>
            <a:r>
              <a:rPr lang="ru-RU" altLang="ru-RU" sz="2400" i="1" dirty="0" err="1">
                <a:solidFill>
                  <a:srgbClr val="002060"/>
                </a:solidFill>
                <a:latin typeface="Myriad Pro" panose="020B0503030403020204" pitchFamily="34" charset="0"/>
              </a:rPr>
              <a:t>Oji</a:t>
            </a:r>
            <a:r>
              <a:rPr lang="ru-RU" altLang="ru-RU" sz="2400" i="1" dirty="0">
                <a:solidFill>
                  <a:srgbClr val="002060"/>
                </a:solidFill>
                <a:latin typeface="Myriad Pro" panose="020B0503030403020204" pitchFamily="34" charset="0"/>
              </a:rPr>
              <a:t>, </a:t>
            </a:r>
            <a:r>
              <a:rPr lang="ru-RU" altLang="ru-RU" sz="2400" i="1" dirty="0" err="1">
                <a:solidFill>
                  <a:srgbClr val="002060"/>
                </a:solidFill>
                <a:latin typeface="Myriad Pro" panose="020B0503030403020204" pitchFamily="34" charset="0"/>
              </a:rPr>
              <a:t>Ozioko</a:t>
            </a:r>
            <a:r>
              <a:rPr lang="ru-RU" altLang="ru-RU" sz="2400" i="1" dirty="0">
                <a:solidFill>
                  <a:srgbClr val="002060"/>
                </a:solidFill>
                <a:latin typeface="Myriad Pro" panose="020B0503030403020204" pitchFamily="34" charset="0"/>
              </a:rPr>
              <a:t>, 2013:259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). 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Суверенитет означает для государства 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«право на развитие». </a:t>
            </a:r>
            <a:endParaRPr lang="en-US" altLang="ru-RU" b="1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Суверенитет и государственность</a:t>
            </a:r>
            <a:r>
              <a:rPr lang="en-US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взаимосвязаны:  </a:t>
            </a:r>
            <a:r>
              <a:rPr lang="ru-RU" altLang="ru-RU" dirty="0" err="1">
                <a:solidFill>
                  <a:srgbClr val="002060"/>
                </a:solidFill>
                <a:latin typeface="Myriad Pro" panose="020B0503030403020204" pitchFamily="34" charset="0"/>
              </a:rPr>
              <a:t>несуверенное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государство, как правило, рассматривается только как квази-государство. </a:t>
            </a:r>
          </a:p>
        </p:txBody>
      </p:sp>
      <p:sp>
        <p:nvSpPr>
          <p:cNvPr id="19461" name="Номер слайда 4">
            <a:extLst>
              <a:ext uri="{FF2B5EF4-FFF2-40B4-BE49-F238E27FC236}">
                <a16:creationId xmlns:a16="http://schemas.microsoft.com/office/drawing/2014/main" id="{18C720AD-2F9B-1A1D-E7D1-92827558FD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5DDD79-F314-43E9-94AF-7FDB587493A4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4201458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>
            <a:extLst>
              <a:ext uri="{FF2B5EF4-FFF2-40B4-BE49-F238E27FC236}">
                <a16:creationId xmlns:a16="http://schemas.microsoft.com/office/drawing/2014/main" id="{04D606F0-896F-B226-1466-0BD12BCD5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7">
            <a:extLst>
              <a:ext uri="{FF2B5EF4-FFF2-40B4-BE49-F238E27FC236}">
                <a16:creationId xmlns:a16="http://schemas.microsoft.com/office/drawing/2014/main" id="{E3F4BCDE-D752-5B41-80F8-3B447D9E1A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326" y="361950"/>
            <a:ext cx="7963048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Тренды суверенизации</a:t>
            </a:r>
          </a:p>
        </p:txBody>
      </p:sp>
      <p:sp>
        <p:nvSpPr>
          <p:cNvPr id="21508" name="Rectangle 8">
            <a:extLst>
              <a:ext uri="{FF2B5EF4-FFF2-40B4-BE49-F238E27FC236}">
                <a16:creationId xmlns:a16="http://schemas.microsoft.com/office/drawing/2014/main" id="{2B1051BF-85D5-B2E2-78F6-5BA9B6D96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6029325"/>
            <a:ext cx="106997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800" b="1">
              <a:solidFill>
                <a:srgbClr val="004C86"/>
              </a:solidFill>
              <a:latin typeface="Myriad Pro Light" panose="020B0403030403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21509" name="TextBox 7">
            <a:extLst>
              <a:ext uri="{FF2B5EF4-FFF2-40B4-BE49-F238E27FC236}">
                <a16:creationId xmlns:a16="http://schemas.microsoft.com/office/drawing/2014/main" id="{C0F14C72-8B89-4D74-AEFD-31AE16FE9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852366"/>
            <a:ext cx="1061205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При нормальном функционировании                             суверенитет может казаться невидимым. 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Он проявляет себя, как правило, во времена кризисов и потрясений.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Мера суверенности 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становится видимой при  финансовых кризисах, </a:t>
            </a:r>
            <a:r>
              <a:rPr lang="en-US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Covid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,  при разрыве  логистических цепочек, санкционных демаршах и т.п.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В такие периоды тренд суверенизации усиливается.  </a:t>
            </a:r>
          </a:p>
        </p:txBody>
      </p:sp>
      <p:sp>
        <p:nvSpPr>
          <p:cNvPr id="21510" name="Номер слайда 4">
            <a:extLst>
              <a:ext uri="{FF2B5EF4-FFF2-40B4-BE49-F238E27FC236}">
                <a16:creationId xmlns:a16="http://schemas.microsoft.com/office/drawing/2014/main" id="{0A2EB192-6E18-58C5-67FD-B3C5A90218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A19718-3465-4CB9-810C-791E99BE33BF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40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97307E0-70A1-C015-D251-A4AA6B703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1382" y="426686"/>
            <a:ext cx="2645893" cy="172531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5" y="93477"/>
            <a:ext cx="11522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Индикаторы суверенизации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solidFill>
                  <a:srgbClr val="004C86"/>
                </a:solidFill>
                <a:latin typeface="Myriad Pro Light" panose="020B0403030403020204" pitchFamily="34" charset="0"/>
              </a:rPr>
              <a:t>       </a:t>
            </a: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1581150"/>
            <a:ext cx="1008856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Локализация производства и </a:t>
            </a:r>
            <a:r>
              <a:rPr lang="ru-RU" altLang="ru-RU" sz="2800" dirty="0" err="1">
                <a:solidFill>
                  <a:srgbClr val="002060"/>
                </a:solidFill>
                <a:latin typeface="Myriad Pro" panose="020B0503030403020204" pitchFamily="34" charset="0"/>
              </a:rPr>
              <a:t>решоринг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(с 2010-х гг. возврат ранее перенесенных производств обратно в страны для снижения глобальных рисков):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   </a:t>
            </a:r>
            <a:r>
              <a:rPr lang="en-GB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- 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США: </a:t>
            </a:r>
            <a:r>
              <a:rPr lang="en-GB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 “Remaking America”, 2010 (B. Obama); "America first", 2016 (D. Trump); "Restoring domestic production capacity", 2021 (J. Biden)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    -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Великобритания: </a:t>
            </a:r>
            <a:r>
              <a:rPr lang="en-GB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 "</a:t>
            </a:r>
            <a:r>
              <a:rPr lang="en-GB" altLang="ru-RU" sz="2400" dirty="0" err="1">
                <a:solidFill>
                  <a:srgbClr val="002060"/>
                </a:solidFill>
                <a:latin typeface="Myriad Pro" panose="020B0503030403020204" pitchFamily="34" charset="0"/>
              </a:rPr>
              <a:t>Reshore</a:t>
            </a:r>
            <a:r>
              <a:rPr lang="en-GB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 UK“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    - 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Франция</a:t>
            </a:r>
            <a:r>
              <a:rPr lang="en-GB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: “Colbert 2.0”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    - 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аналогичные программы в Японии, Южной Корее и др. азиатских странах </a:t>
            </a:r>
            <a:r>
              <a:rPr lang="en-GB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GB" altLang="ru-RU" sz="2000" i="1" dirty="0">
                <a:solidFill>
                  <a:srgbClr val="002060"/>
                </a:solidFill>
                <a:latin typeface="Myriad Pro" panose="020B0503030403020204" pitchFamily="34" charset="0"/>
              </a:rPr>
              <a:t>(</a:t>
            </a:r>
            <a:r>
              <a:rPr lang="en-GB" altLang="ru-RU" sz="2000" i="1" dirty="0" err="1">
                <a:solidFill>
                  <a:srgbClr val="002060"/>
                </a:solidFill>
                <a:latin typeface="Myriad Pro" panose="020B0503030403020204" pitchFamily="34" charset="0"/>
              </a:rPr>
              <a:t>Mariotti</a:t>
            </a:r>
            <a:r>
              <a:rPr lang="ru-RU" altLang="ru-RU" sz="2000" i="1" dirty="0">
                <a:solidFill>
                  <a:srgbClr val="002060"/>
                </a:solidFill>
                <a:latin typeface="Myriad Pro" panose="020B0503030403020204" pitchFamily="34" charset="0"/>
              </a:rPr>
              <a:t>, </a:t>
            </a:r>
            <a:r>
              <a:rPr lang="en-GB" altLang="ru-RU" sz="2000" i="1" dirty="0">
                <a:solidFill>
                  <a:srgbClr val="002060"/>
                </a:solidFill>
                <a:latin typeface="Myriad Pro" panose="020B0503030403020204" pitchFamily="34" charset="0"/>
              </a:rPr>
              <a:t>2022)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    - 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Россия: локализация производства критически важных товаров, национализация технических стандартов и др.</a:t>
            </a:r>
            <a:endParaRPr lang="ru-RU" altLang="ru-RU" sz="28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5126" name="Нижний колонтитул 3">
            <a:extLst>
              <a:ext uri="{FF2B5EF4-FFF2-40B4-BE49-F238E27FC236}">
                <a16:creationId xmlns:a16="http://schemas.microsoft.com/office/drawing/2014/main" id="{F4C9DE6C-D0F2-051A-E793-28F5BFD0B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760662" y="5760299"/>
            <a:ext cx="5784850" cy="45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 dirty="0"/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C680FE-BAB3-4F3F-B2D6-D543F9F907E3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76289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"/>
            <a:ext cx="11522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Концепции суверенизации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solidFill>
                  <a:srgbClr val="004C86"/>
                </a:solidFill>
                <a:latin typeface="Myriad Pro Light" panose="020B0403030403020204" pitchFamily="34" charset="0"/>
              </a:rPr>
              <a:t>       </a:t>
            </a: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86" y="1359829"/>
            <a:ext cx="10592866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Суверенизация затрагивает  процессы не только на территориях стран, в воздухе и на море, но также в сфере цифровизации и ее защите.</a:t>
            </a:r>
            <a:r>
              <a:rPr lang="en-US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Концепты «технологической суверенизации», «технологической </a:t>
            </a:r>
            <a:r>
              <a:rPr lang="ru-RU" altLang="ru-RU" sz="2800" dirty="0" err="1">
                <a:solidFill>
                  <a:srgbClr val="002060"/>
                </a:solidFill>
                <a:latin typeface="Myriad Pro" panose="020B0503030403020204" pitchFamily="34" charset="0"/>
              </a:rPr>
              <a:t>островизации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», «новый техно-национализм», которые напрямую связывают технологические возможности с национальной безопасностью страны и ее геополитическими преимуществами</a:t>
            </a:r>
            <a:r>
              <a:rPr lang="en-US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(</a:t>
            </a:r>
            <a:r>
              <a:rPr lang="en-US" altLang="ru-RU" sz="2400" i="1" dirty="0" err="1">
                <a:solidFill>
                  <a:srgbClr val="002060"/>
                </a:solidFill>
                <a:latin typeface="Myriad Pro" panose="020B0503030403020204" pitchFamily="34" charset="0"/>
              </a:rPr>
              <a:t>Mariotti</a:t>
            </a:r>
            <a:r>
              <a:rPr lang="en-US" altLang="ru-RU" sz="2400" i="1" dirty="0">
                <a:solidFill>
                  <a:srgbClr val="002060"/>
                </a:solidFill>
                <a:latin typeface="Myriad Pro" panose="020B0503030403020204" pitchFamily="34" charset="0"/>
              </a:rPr>
              <a:t> 2022</a:t>
            </a:r>
            <a:r>
              <a:rPr lang="en-US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) </a:t>
            </a:r>
            <a:r>
              <a:rPr lang="en-US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В культурной, коммуникационной и идеологической сферах- концепты «ценностной суверенизации» и «культурной суверенизации». </a:t>
            </a:r>
          </a:p>
        </p:txBody>
      </p:sp>
      <p:sp>
        <p:nvSpPr>
          <p:cNvPr id="5126" name="Нижний колонтитул 3">
            <a:extLst>
              <a:ext uri="{FF2B5EF4-FFF2-40B4-BE49-F238E27FC236}">
                <a16:creationId xmlns:a16="http://schemas.microsoft.com/office/drawing/2014/main" id="{F4C9DE6C-D0F2-051A-E793-28F5BFD0B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760662" y="5760299"/>
            <a:ext cx="5784850" cy="45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 dirty="0"/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C680FE-BAB3-4F3F-B2D6-D543F9F907E3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3089268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>
            <a:extLst>
              <a:ext uri="{FF2B5EF4-FFF2-40B4-BE49-F238E27FC236}">
                <a16:creationId xmlns:a16="http://schemas.microsoft.com/office/drawing/2014/main" id="{3FBA51AF-0727-4656-0129-20B47ABC2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7">
            <a:extLst>
              <a:ext uri="{FF2B5EF4-FFF2-40B4-BE49-F238E27FC236}">
                <a16:creationId xmlns:a16="http://schemas.microsoft.com/office/drawing/2014/main" id="{A60B147E-5CF6-594D-2E81-EF4321FB98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Новая модель международного взаимодействия на основе суверенизации</a:t>
            </a:r>
          </a:p>
        </p:txBody>
      </p:sp>
      <p:sp>
        <p:nvSpPr>
          <p:cNvPr id="19460" name="TextBox 7">
            <a:extLst>
              <a:ext uri="{FF2B5EF4-FFF2-40B4-BE49-F238E27FC236}">
                <a16:creationId xmlns:a16="http://schemas.microsoft.com/office/drawing/2014/main" id="{ADAA0CB7-262F-A6F5-370C-2E9CE0B7F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469" y="1685141"/>
            <a:ext cx="1058386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Уважение интересов, ценностей и политических приоритетов взаимодействующих стран.</a:t>
            </a:r>
          </a:p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Ориентация на взаимовыгодные формы сотрудничества.</a:t>
            </a:r>
          </a:p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Равноправие, отказ от обусловленности сделок, отсутствие диктата</a:t>
            </a:r>
          </a:p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Пример: создание «Сообщества единой судьбы человечества» (КНР, 2012): долгосрочный мир, всеобщая безопасность, совместное процветание, открытость и инклюзивность, чистота и красота.</a:t>
            </a:r>
          </a:p>
        </p:txBody>
      </p:sp>
      <p:sp>
        <p:nvSpPr>
          <p:cNvPr id="19461" name="Номер слайда 4">
            <a:extLst>
              <a:ext uri="{FF2B5EF4-FFF2-40B4-BE49-F238E27FC236}">
                <a16:creationId xmlns:a16="http://schemas.microsoft.com/office/drawing/2014/main" id="{18C720AD-2F9B-1A1D-E7D1-92827558FD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5DDD79-F314-43E9-94AF-7FDB587493A4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>
            <a:extLst>
              <a:ext uri="{FF2B5EF4-FFF2-40B4-BE49-F238E27FC236}">
                <a16:creationId xmlns:a16="http://schemas.microsoft.com/office/drawing/2014/main" id="{CDFD1AD1-8703-9E51-03EE-FC8609871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11522075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7">
            <a:extLst>
              <a:ext uri="{FF2B5EF4-FFF2-40B4-BE49-F238E27FC236}">
                <a16:creationId xmlns:a16="http://schemas.microsoft.com/office/drawing/2014/main" id="{C2985BA1-2165-ADA7-16DD-4811479E3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725" y="3816350"/>
            <a:ext cx="9864725" cy="1512888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rgbClr val="002060"/>
                </a:solidFill>
              </a:rPr>
              <a:t> </a:t>
            </a:r>
            <a:r>
              <a:rPr lang="ru-RU" altLang="ru-RU" b="1">
                <a:solidFill>
                  <a:srgbClr val="004C86"/>
                </a:solidFill>
              </a:rPr>
              <a:t>3. Нарастание конфликтной ситуации: суверенизация </a:t>
            </a:r>
            <a:r>
              <a:rPr lang="ru-RU" altLang="ru-RU" b="1" i="1">
                <a:solidFill>
                  <a:srgbClr val="004C86"/>
                </a:solidFill>
              </a:rPr>
              <a:t>versus</a:t>
            </a:r>
            <a:r>
              <a:rPr lang="ru-RU" altLang="ru-RU" b="1">
                <a:solidFill>
                  <a:srgbClr val="004C86"/>
                </a:solidFill>
              </a:rPr>
              <a:t> глобализация.</a:t>
            </a:r>
            <a:endParaRPr lang="ru-RU" altLang="ru-RU" sz="36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25604" name="Rectangle 8">
            <a:extLst>
              <a:ext uri="{FF2B5EF4-FFF2-40B4-BE49-F238E27FC236}">
                <a16:creationId xmlns:a16="http://schemas.microsoft.com/office/drawing/2014/main" id="{5F78756D-A7D5-62BF-A797-A9A41111B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3" y="5611813"/>
            <a:ext cx="115220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4C86"/>
                </a:solidFill>
                <a:latin typeface="Myriad Pro" panose="020B0503030403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25605" name="Номер слайда 2">
            <a:extLst>
              <a:ext uri="{FF2B5EF4-FFF2-40B4-BE49-F238E27FC236}">
                <a16:creationId xmlns:a16="http://schemas.microsoft.com/office/drawing/2014/main" id="{F73C0EB8-11DE-30E6-C62B-08D27EA44B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369550" y="5900738"/>
            <a:ext cx="576263" cy="430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/>
              <a:t>13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>
            <a:extLst>
              <a:ext uri="{FF2B5EF4-FFF2-40B4-BE49-F238E27FC236}">
                <a16:creationId xmlns:a16="http://schemas.microsoft.com/office/drawing/2014/main" id="{A47C9C39-2A2E-B2B9-ADEF-C72AB40D9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7">
            <a:extLst>
              <a:ext uri="{FF2B5EF4-FFF2-40B4-BE49-F238E27FC236}">
                <a16:creationId xmlns:a16="http://schemas.microsoft.com/office/drawing/2014/main" id="{7A3E0BC7-F1E7-9003-DC9B-4A5645B13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2725" y="315913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Разнонаправленность процессов глобализации и суверенизации</a:t>
            </a:r>
          </a:p>
        </p:txBody>
      </p:sp>
      <p:sp>
        <p:nvSpPr>
          <p:cNvPr id="27652" name="TextBox 7">
            <a:extLst>
              <a:ext uri="{FF2B5EF4-FFF2-40B4-BE49-F238E27FC236}">
                <a16:creationId xmlns:a16="http://schemas.microsoft.com/office/drawing/2014/main" id="{C689975E-08F3-FA2A-DD6F-68852A19D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374" y="1480848"/>
            <a:ext cx="100901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Глобализация успешна, когда направляется «мировым гегемоном». Но в настоящее время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ослабевает роль гегемона 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(США), и глобализация затормозилась. 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При кризисе гегемонии возникают риски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“глобального системного хаоса” </a:t>
            </a:r>
            <a:r>
              <a:rPr lang="ru-RU" altLang="ru-RU" sz="2400" i="1" dirty="0">
                <a:solidFill>
                  <a:srgbClr val="002060"/>
                </a:solidFill>
                <a:latin typeface="Myriad Pro" panose="020B0503030403020204" pitchFamily="34" charset="0"/>
              </a:rPr>
              <a:t>(Silver, </a:t>
            </a:r>
            <a:r>
              <a:rPr lang="ru-RU" altLang="ru-RU" sz="2400" i="1" dirty="0" err="1">
                <a:solidFill>
                  <a:srgbClr val="002060"/>
                </a:solidFill>
                <a:latin typeface="Myriad Pro" panose="020B0503030403020204" pitchFamily="34" charset="0"/>
              </a:rPr>
              <a:t>Rayne</a:t>
            </a:r>
            <a:r>
              <a:rPr lang="ru-RU" altLang="ru-RU" sz="2400" i="1" dirty="0">
                <a:solidFill>
                  <a:srgbClr val="002060"/>
                </a:solidFill>
                <a:latin typeface="Myriad Pro" panose="020B0503030403020204" pitchFamily="34" charset="0"/>
              </a:rPr>
              <a:t>, 2020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), 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гегемон все в меньшей степени способен оказывать внешнее воздействие на иные государства.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Глобализация идет на спад, суверенизация растет.</a:t>
            </a:r>
          </a:p>
        </p:txBody>
      </p:sp>
      <p:sp>
        <p:nvSpPr>
          <p:cNvPr id="27653" name="Номер слайда 4">
            <a:extLst>
              <a:ext uri="{FF2B5EF4-FFF2-40B4-BE49-F238E27FC236}">
                <a16:creationId xmlns:a16="http://schemas.microsoft.com/office/drawing/2014/main" id="{1B871C71-92DC-B548-3B6B-DFE3FF751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298113" y="5688013"/>
            <a:ext cx="576262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ru-RU" sz="1400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872269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>
            <a:extLst>
              <a:ext uri="{FF2B5EF4-FFF2-40B4-BE49-F238E27FC236}">
                <a16:creationId xmlns:a16="http://schemas.microsoft.com/office/drawing/2014/main" id="{A48F608A-2B15-3DE9-8B2E-7B2847671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"/>
            <a:ext cx="11522075" cy="62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7">
            <a:extLst>
              <a:ext uri="{FF2B5EF4-FFF2-40B4-BE49-F238E27FC236}">
                <a16:creationId xmlns:a16="http://schemas.microsoft.com/office/drawing/2014/main" id="{27377595-5238-B122-E3F8-17DF33C52D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479425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>
                <a:solidFill>
                  <a:srgbClr val="004C86"/>
                </a:solidFill>
                <a:latin typeface="Myriad Pro" panose="020B0503030403020204" pitchFamily="34" charset="0"/>
              </a:rPr>
              <a:t>Ослабление гегемона </a:t>
            </a:r>
          </a:p>
        </p:txBody>
      </p:sp>
      <p:sp>
        <p:nvSpPr>
          <p:cNvPr id="29700" name="TextBox 7">
            <a:extLst>
              <a:ext uri="{FF2B5EF4-FFF2-40B4-BE49-F238E27FC236}">
                <a16:creationId xmlns:a16="http://schemas.microsoft.com/office/drawing/2014/main" id="{2B45BC7F-F10E-7F18-A135-1B84DED4F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1993149"/>
            <a:ext cx="10420928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            Доля США  (КНР) 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 в мировом ВВП, 2000-2021, % </a:t>
            </a:r>
          </a:p>
          <a:p>
            <a:pPr>
              <a:spcBef>
                <a:spcPct val="0"/>
              </a:spcBef>
            </a:pPr>
            <a:endParaRPr lang="ru-RU" altLang="ru-RU" sz="30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       2000:  </a:t>
            </a:r>
            <a:r>
              <a:rPr lang="ru-RU" altLang="ru-RU" sz="3000" b="1" dirty="0">
                <a:solidFill>
                  <a:srgbClr val="002060"/>
                </a:solidFill>
                <a:latin typeface="Myriad Pro" panose="020B0503030403020204" pitchFamily="34" charset="0"/>
              </a:rPr>
              <a:t>30.0</a:t>
            </a: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   ( 3.6)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       2005: </a:t>
            </a:r>
            <a:r>
              <a:rPr lang="en-US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altLang="ru-RU" sz="3000" b="1" dirty="0">
                <a:solidFill>
                  <a:srgbClr val="002060"/>
                </a:solidFill>
                <a:latin typeface="Myriad Pro" panose="020B0503030403020204" pitchFamily="34" charset="0"/>
              </a:rPr>
              <a:t>20.1</a:t>
            </a:r>
            <a:r>
              <a:rPr lang="en-US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  ( 9.5) 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       2010:  </a:t>
            </a:r>
            <a:r>
              <a:rPr lang="ru-RU" altLang="ru-RU" sz="3000" b="1" dirty="0">
                <a:solidFill>
                  <a:srgbClr val="002060"/>
                </a:solidFill>
                <a:latin typeface="Myriad Pro" panose="020B0503030403020204" pitchFamily="34" charset="0"/>
              </a:rPr>
              <a:t>16.8</a:t>
            </a: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 (14.0)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       </a:t>
            </a: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2015:  </a:t>
            </a:r>
            <a:r>
              <a:rPr lang="ru-RU" altLang="ru-RU" sz="3000" b="1" dirty="0">
                <a:solidFill>
                  <a:srgbClr val="002060"/>
                </a:solidFill>
                <a:latin typeface="Myriad Pro" panose="020B0503030403020204" pitchFamily="34" charset="0"/>
              </a:rPr>
              <a:t>15.7</a:t>
            </a: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   (</a:t>
            </a:r>
            <a:r>
              <a:rPr lang="ru-RU" altLang="ru-RU" sz="3000" dirty="0">
                <a:solidFill>
                  <a:srgbClr val="FF0000"/>
                </a:solidFill>
                <a:latin typeface="Myriad Pro" panose="020B0503030403020204" pitchFamily="34" charset="0"/>
              </a:rPr>
              <a:t>17.2</a:t>
            </a: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       2021:  </a:t>
            </a:r>
            <a:r>
              <a:rPr lang="ru-RU" altLang="ru-RU" sz="3000" b="1" dirty="0">
                <a:solidFill>
                  <a:srgbClr val="002060"/>
                </a:solidFill>
                <a:latin typeface="Myriad Pro" panose="020B0503030403020204" pitchFamily="34" charset="0"/>
              </a:rPr>
              <a:t>15.7</a:t>
            </a: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   (</a:t>
            </a:r>
            <a:r>
              <a:rPr lang="ru-RU" altLang="ru-RU" sz="3000" b="1" dirty="0">
                <a:solidFill>
                  <a:srgbClr val="FF0000"/>
                </a:solidFill>
                <a:latin typeface="Myriad Pro" panose="020B0503030403020204" pitchFamily="34" charset="0"/>
              </a:rPr>
              <a:t>18.6</a:t>
            </a: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endParaRPr lang="ru-RU" altLang="ru-RU" sz="30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29701" name="Номер слайда 4">
            <a:extLst>
              <a:ext uri="{FF2B5EF4-FFF2-40B4-BE49-F238E27FC236}">
                <a16:creationId xmlns:a16="http://schemas.microsoft.com/office/drawing/2014/main" id="{60FFBC40-31BD-F65B-C744-DA5DFE1B33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7C7543-F3E2-4170-BB10-3CCABD344159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40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1DA750-AB49-E7C4-56FA-AC20ECC5F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0937" y="98424"/>
            <a:ext cx="2390775" cy="19145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CC223C-8923-D6F6-F56D-3A7DFDE939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6155" y="2412439"/>
            <a:ext cx="5681225" cy="34087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09828FC-DCF2-42D0-EE32-BDFF1D07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13" y="0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F992235-CD6C-6F3B-C1ED-2ED22E623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10583862" cy="1152525"/>
          </a:xfrm>
        </p:spPr>
        <p:txBody>
          <a:bodyPr/>
          <a:lstStyle/>
          <a:p>
            <a:pPr eaLnBrk="1" hangingPunct="1"/>
            <a:endParaRPr lang="ru-RU" altLang="ru-RU" sz="36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2D17B85-3ED7-483A-D1C0-D2E5CF30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1FCBF65-BCFE-39E0-2F05-4C5914DF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244" y="1439863"/>
            <a:ext cx="1009015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ru-RU" altLang="ru-RU" i="1" dirty="0">
                <a:solidFill>
                  <a:srgbClr val="002060"/>
                </a:solidFill>
                <a:latin typeface="Myriad Pro" panose="020B0503030403020204" pitchFamily="34" charset="0"/>
              </a:rPr>
              <a:t>«Лучше отталкиваться не от авторитетов,                          какими бы великими они ни были,                                                         а от самой ситуации современности, её духа,                                   её предметно-проблемного напряжения.                      </a:t>
            </a:r>
            <a:r>
              <a:rPr lang="ru-RU" altLang="ru-RU" i="1" dirty="0" err="1">
                <a:solidFill>
                  <a:srgbClr val="002060"/>
                </a:solidFill>
                <a:latin typeface="Myriad Pro" panose="020B0503030403020204" pitchFamily="34" charset="0"/>
              </a:rPr>
              <a:t>Шютц</a:t>
            </a:r>
            <a:r>
              <a:rPr lang="ru-RU" altLang="ru-RU" i="1" dirty="0">
                <a:solidFill>
                  <a:srgbClr val="002060"/>
                </a:solidFill>
                <a:latin typeface="Myriad Pro" panose="020B0503030403020204" pitchFamily="34" charset="0"/>
              </a:rPr>
              <a:t> называл это </a:t>
            </a:r>
            <a:r>
              <a:rPr lang="ru-RU" altLang="ru-RU" sz="3600" i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attention</a:t>
            </a:r>
            <a:r>
              <a:rPr lang="ru-RU" altLang="ru-RU" sz="3600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 à </a:t>
            </a:r>
            <a:r>
              <a:rPr lang="ru-RU" altLang="ru-RU" sz="3600" i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la</a:t>
            </a:r>
            <a:r>
              <a:rPr lang="ru-RU" altLang="ru-RU" sz="3600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3600" i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vie</a:t>
            </a:r>
            <a:r>
              <a:rPr lang="ru-RU" altLang="ru-RU" sz="3600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i="1" dirty="0">
                <a:solidFill>
                  <a:srgbClr val="002060"/>
                </a:solidFill>
                <a:latin typeface="Myriad Pro" panose="020B0503030403020204" pitchFamily="34" charset="0"/>
              </a:rPr>
              <a:t>- вниманием к жизни»                                                                                                                       (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Гречко, 2017: 435</a:t>
            </a:r>
            <a:r>
              <a:rPr lang="ru-RU" altLang="ru-RU" i="1" dirty="0">
                <a:solidFill>
                  <a:srgbClr val="002060"/>
                </a:solidFill>
                <a:latin typeface="Myriad Pro" panose="020B0503030403020204" pitchFamily="34" charset="0"/>
              </a:rPr>
              <a:t>). </a:t>
            </a: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7EFBAAC-4883-BCFE-02A4-92F3C63C8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67509150-5DCD-E12E-A92F-EC47D063AA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405" y="3548063"/>
            <a:ext cx="11377264" cy="151288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>
                <a:solidFill>
                  <a:srgbClr val="002060"/>
                </a:solidFill>
              </a:rPr>
              <a:t> 4</a:t>
            </a:r>
            <a:r>
              <a:rPr lang="ru-RU" altLang="ru-RU" b="1" dirty="0">
                <a:solidFill>
                  <a:srgbClr val="004C86"/>
                </a:solidFill>
              </a:rPr>
              <a:t>. Биполярность как разрешение конфликтности: теоретическое  обоснование и факты. </a:t>
            </a:r>
            <a:endParaRPr lang="ru-RU" altLang="ru-RU" sz="3600" b="1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7171" name="Rectangle 8">
            <a:extLst>
              <a:ext uri="{FF2B5EF4-FFF2-40B4-BE49-F238E27FC236}">
                <a16:creationId xmlns:a16="http://schemas.microsoft.com/office/drawing/2014/main" id="{54202A66-D62A-D84B-4FB2-4026E641C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5732463"/>
            <a:ext cx="115220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4C86"/>
                </a:solidFill>
                <a:latin typeface="Myriad Pro" panose="020B0503030403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7172" name="Номер слайда 2">
            <a:extLst>
              <a:ext uri="{FF2B5EF4-FFF2-40B4-BE49-F238E27FC236}">
                <a16:creationId xmlns:a16="http://schemas.microsoft.com/office/drawing/2014/main" id="{550F7E14-C910-2C7E-6951-535756A515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51627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>
            <a:extLst>
              <a:ext uri="{FF2B5EF4-FFF2-40B4-BE49-F238E27FC236}">
                <a16:creationId xmlns:a16="http://schemas.microsoft.com/office/drawing/2014/main" id="{C011DE55-98E8-7ABB-FDAE-DA420B824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513"/>
            <a:ext cx="11522075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7">
            <a:extLst>
              <a:ext uri="{FF2B5EF4-FFF2-40B4-BE49-F238E27FC236}">
                <a16:creationId xmlns:a16="http://schemas.microsoft.com/office/drawing/2014/main" id="{199DDEA0-1AF7-EEBD-9E26-2EEE5968A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65493" y="1733213"/>
            <a:ext cx="1368451" cy="4746962"/>
          </a:xfrm>
        </p:spPr>
        <p:txBody>
          <a:bodyPr/>
          <a:lstStyle/>
          <a:p>
            <a:pPr eaLnBrk="1" hangingPunct="1"/>
            <a:br>
              <a:rPr lang="ru-RU" altLang="ru-RU" sz="3200" b="1" dirty="0">
                <a:solidFill>
                  <a:srgbClr val="002060"/>
                </a:solidFill>
              </a:rPr>
            </a:br>
            <a:br>
              <a:rPr lang="ru-RU" altLang="ru-RU" sz="3200" b="1" dirty="0">
                <a:solidFill>
                  <a:srgbClr val="002060"/>
                </a:solidFill>
              </a:rPr>
            </a:br>
            <a:r>
              <a:rPr lang="ru-RU" altLang="ru-RU" sz="20000" b="1" dirty="0">
                <a:solidFill>
                  <a:srgbClr val="002060"/>
                </a:solidFill>
              </a:rPr>
              <a:t>? </a:t>
            </a:r>
            <a:br>
              <a:rPr lang="ru-RU" altLang="ru-RU" sz="20000" b="1" dirty="0">
                <a:solidFill>
                  <a:srgbClr val="002060"/>
                </a:solidFill>
              </a:rPr>
            </a:br>
            <a:endParaRPr lang="ru-RU" altLang="ru-RU" sz="20000" b="1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37892" name="Номер слайда 2">
            <a:extLst>
              <a:ext uri="{FF2B5EF4-FFF2-40B4-BE49-F238E27FC236}">
                <a16:creationId xmlns:a16="http://schemas.microsoft.com/office/drawing/2014/main" id="{59326B34-864D-2CAD-908E-737E44F38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/>
              <a:t>3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905420-5474-D109-FDCC-2EC72912E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90" y="553054"/>
            <a:ext cx="8966887" cy="538013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BE382-8409-1453-5C72-7955B4A60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002060"/>
                </a:solidFill>
              </a:rPr>
              <a:t>Мир без полюсов=</a:t>
            </a:r>
            <a:r>
              <a:rPr lang="ru-RU" sz="3600" b="1" strike="sngStrike" dirty="0">
                <a:solidFill>
                  <a:srgbClr val="002060"/>
                </a:solidFill>
              </a:rPr>
              <a:t>сеть?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26C788-01EF-C7B3-87B9-BE4BE63F8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2" y="1245740"/>
            <a:ext cx="7128991" cy="4276725"/>
          </a:xfrm>
        </p:spPr>
        <p:txBody>
          <a:bodyPr/>
          <a:lstStyle/>
          <a:p>
            <a:r>
              <a:rPr 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«</a:t>
            </a:r>
            <a:r>
              <a:rPr lang="ru-RU" sz="2800" dirty="0" err="1">
                <a:solidFill>
                  <a:srgbClr val="002060"/>
                </a:solidFill>
                <a:latin typeface="Myriad Pro" panose="020B0503030403020204" pitchFamily="34" charset="0"/>
              </a:rPr>
              <a:t>Бесполюсный</a:t>
            </a:r>
            <a:r>
              <a:rPr 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мир — феномен, известный своей </a:t>
            </a:r>
            <a:r>
              <a:rPr 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неопределенностью</a:t>
            </a:r>
            <a:r>
              <a:rPr 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, исторически и геополитически чрезвычайно опасный…, он опасен еще и непредсказуемостью последствий: во что он трансформируется и какой образец миропорядка победит» </a:t>
            </a:r>
            <a:r>
              <a:rPr lang="en-US" sz="2400" i="1" dirty="0">
                <a:solidFill>
                  <a:srgbClr val="002060"/>
                </a:solidFill>
                <a:latin typeface="Myriad Pro" panose="020B0503030403020204" pitchFamily="34" charset="0"/>
              </a:rPr>
              <a:t>(</a:t>
            </a:r>
            <a:r>
              <a:rPr lang="ru-RU" sz="2400" i="1" dirty="0">
                <a:solidFill>
                  <a:srgbClr val="002060"/>
                </a:solidFill>
                <a:latin typeface="Myriad Pro" panose="020B0503030403020204" pitchFamily="34" charset="0"/>
              </a:rPr>
              <a:t>Данилов, 2017:68</a:t>
            </a:r>
            <a:r>
              <a:rPr lang="en-US" sz="2400" i="1" dirty="0">
                <a:solidFill>
                  <a:srgbClr val="002060"/>
                </a:solidFill>
                <a:latin typeface="Myriad Pro" panose="020B0503030403020204" pitchFamily="34" charset="0"/>
              </a:rPr>
              <a:t>)</a:t>
            </a:r>
            <a:r>
              <a:rPr lang="ru-RU" sz="2800" i="1" dirty="0">
                <a:solidFill>
                  <a:srgbClr val="002060"/>
                </a:solidFill>
                <a:latin typeface="Myriad Pro" panose="020B0503030403020204" pitchFamily="34" charset="0"/>
              </a:rPr>
              <a:t>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CC4B25-0104-EE06-28A3-035725FF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F616B-E431-4898-8C05-756209245013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24DB52-04CD-6C88-1406-1102F60CB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545" y="1943943"/>
            <a:ext cx="2966268" cy="22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61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"/>
            <a:ext cx="11522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 err="1">
                <a:solidFill>
                  <a:srgbClr val="004C86"/>
                </a:solidFill>
                <a:latin typeface="Myriad Pro" panose="020B0503030403020204" pitchFamily="34" charset="0"/>
              </a:rPr>
              <a:t>Однополярность</a:t>
            </a: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?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solidFill>
                  <a:srgbClr val="004C86"/>
                </a:solidFill>
                <a:latin typeface="Myriad Pro Light" panose="020B0403030403020204" pitchFamily="34" charset="0"/>
              </a:rPr>
              <a:t>       </a:t>
            </a: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" y="1545007"/>
            <a:ext cx="1008856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dirty="0" err="1">
                <a:solidFill>
                  <a:srgbClr val="002060"/>
                </a:solidFill>
                <a:latin typeface="Myriad Pro" panose="020B0503030403020204" pitchFamily="34" charset="0"/>
              </a:rPr>
              <a:t>Однополярность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= гегемония 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одного игрока. </a:t>
            </a:r>
          </a:p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«</a:t>
            </a:r>
            <a:r>
              <a:rPr lang="ru-RU" altLang="ru-RU" sz="2800" dirty="0" err="1">
                <a:solidFill>
                  <a:srgbClr val="002060"/>
                </a:solidFill>
                <a:latin typeface="Myriad Pro" panose="020B0503030403020204" pitchFamily="34" charset="0"/>
              </a:rPr>
              <a:t>Однополярность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— конечная точка эволюции, и она неизбежна» </a:t>
            </a:r>
            <a:r>
              <a:rPr lang="ru-RU" altLang="ru-RU" sz="2400" i="1" dirty="0">
                <a:solidFill>
                  <a:srgbClr val="002060"/>
                </a:solidFill>
                <a:latin typeface="Myriad Pro" panose="020B0503030403020204" pitchFamily="34" charset="0"/>
              </a:rPr>
              <a:t>(</a:t>
            </a:r>
            <a:r>
              <a:rPr lang="en-US" altLang="ru-RU" sz="2400" i="1" dirty="0">
                <a:solidFill>
                  <a:srgbClr val="002060"/>
                </a:solidFill>
                <a:latin typeface="Myriad Pro" panose="020B0503030403020204" pitchFamily="34" charset="0"/>
              </a:rPr>
              <a:t>Straus</a:t>
            </a:r>
            <a:r>
              <a:rPr lang="ru-RU" altLang="ru-RU" sz="2400" i="1" dirty="0">
                <a:solidFill>
                  <a:srgbClr val="002060"/>
                </a:solidFill>
                <a:latin typeface="Myriad Pro" panose="020B0503030403020204" pitchFamily="34" charset="0"/>
              </a:rPr>
              <a:t>, 1997: 27). </a:t>
            </a:r>
          </a:p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Концепции Фукуямы о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«конце истории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» в связи с распространением институтов и ценностей западного либерализма во всем мире.  Это знаменовало бы окончание многовековых политических и идеологических противостояний, революций и войн.</a:t>
            </a: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C680FE-BAB3-4F3F-B2D6-D543F9F907E3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2839729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"/>
            <a:ext cx="11522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93595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Исторический приговор </a:t>
            </a:r>
            <a:r>
              <a:rPr lang="ru-RU" altLang="ru-RU" sz="3600" b="1" dirty="0" err="1">
                <a:solidFill>
                  <a:srgbClr val="004C86"/>
                </a:solidFill>
                <a:latin typeface="Myriad Pro" panose="020B0503030403020204" pitchFamily="34" charset="0"/>
              </a:rPr>
              <a:t>однополярности</a:t>
            </a:r>
            <a:endParaRPr lang="ru-RU" altLang="ru-RU" sz="36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solidFill>
                  <a:srgbClr val="004C86"/>
                </a:solidFill>
                <a:latin typeface="Myriad Pro Light" panose="020B0403030403020204" pitchFamily="34" charset="0"/>
              </a:rPr>
              <a:t>       </a:t>
            </a: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" y="1211393"/>
            <a:ext cx="1008856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Сама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история выступила против </a:t>
            </a:r>
            <a:r>
              <a:rPr lang="ru-RU" altLang="ru-RU" sz="2800" dirty="0" err="1">
                <a:solidFill>
                  <a:srgbClr val="002060"/>
                </a:solidFill>
                <a:latin typeface="Myriad Pro" panose="020B0503030403020204" pitchFamily="34" charset="0"/>
              </a:rPr>
              <a:t>однополярности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:  закат глобализации во главе с мировым гегемоном;  США теряют лидерство и право на мировую гегемонию (</a:t>
            </a:r>
            <a:r>
              <a:rPr lang="ru-RU" altLang="ru-RU" sz="2800" i="1" dirty="0">
                <a:solidFill>
                  <a:srgbClr val="002060"/>
                </a:solidFill>
                <a:latin typeface="Myriad Pro" panose="020B0503030403020204" pitchFamily="34" charset="0"/>
              </a:rPr>
              <a:t>Каган, 2008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).</a:t>
            </a:r>
          </a:p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Глобальная </a:t>
            </a:r>
            <a:r>
              <a:rPr lang="ru-RU" altLang="ru-RU" sz="2800" dirty="0" err="1">
                <a:solidFill>
                  <a:srgbClr val="002060"/>
                </a:solidFill>
                <a:latin typeface="Myriad Pro" panose="020B0503030403020204" pitchFamily="34" charset="0"/>
              </a:rPr>
              <a:t>однополярность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представляет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угрозу для демократии: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у сверхдержавы возникает соблазн использовать свое положение в собственных интересах, не принимая во внимание интересы других стран (</a:t>
            </a:r>
            <a:r>
              <a:rPr lang="ru-RU" altLang="ru-RU" sz="2800" i="1" dirty="0" err="1">
                <a:solidFill>
                  <a:srgbClr val="002060"/>
                </a:solidFill>
                <a:latin typeface="Myriad Pro" panose="020B0503030403020204" pitchFamily="34" charset="0"/>
              </a:rPr>
              <a:t>Köchler</a:t>
            </a:r>
            <a:r>
              <a:rPr lang="ru-RU" altLang="ru-RU" sz="2800" i="1" dirty="0">
                <a:solidFill>
                  <a:srgbClr val="002060"/>
                </a:solidFill>
                <a:latin typeface="Myriad Pro" panose="020B0503030403020204" pitchFamily="34" charset="0"/>
              </a:rPr>
              <a:t>, 2020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).</a:t>
            </a:r>
          </a:p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Реалистичные эксперты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не рассматривают 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«новую </a:t>
            </a:r>
            <a:r>
              <a:rPr lang="ru-RU" altLang="ru-RU" sz="2800" dirty="0" err="1">
                <a:solidFill>
                  <a:srgbClr val="002060"/>
                </a:solidFill>
                <a:latin typeface="Myriad Pro" panose="020B0503030403020204" pitchFamily="34" charset="0"/>
              </a:rPr>
              <a:t>однополярность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» как возможную модель преодоления угрожающего мирового хаоса.</a:t>
            </a: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C680FE-BAB3-4F3F-B2D6-D543F9F907E3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210559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"/>
            <a:ext cx="11522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Многополярность?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solidFill>
                  <a:srgbClr val="004C86"/>
                </a:solidFill>
                <a:latin typeface="Myriad Pro Light" panose="020B0403030403020204" pitchFamily="34" charset="0"/>
              </a:rPr>
              <a:t>       </a:t>
            </a: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" y="1397848"/>
            <a:ext cx="10088562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Статистическое обоснование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перехода к многополярному миру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исходит из прогнозов перестройки мировой системы крупнейших экономических центров, сопоставимых друг с другом по мощи, но отличных в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цивилизационном и культурном отношении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«Так, ожидается, что к 2030 году США по реальному ВВП уступят место Китаю, Индия поднимется с 10-го места на 3-е, а Бразилия (к 2050 году) с 6-го места займет 4-е место. При этом за тот же период Япония опустится с 3-го на 5-е место, Германия — с 4-го на 9-е, Франция — с 5-го на 10-е, а Италия и Великобритания покинут десятку крупнейших экономик мира. Россия при этом поднимется с 9-й позиции на 6-ю»</a:t>
            </a:r>
            <a:r>
              <a:rPr lang="en-US" altLang="ru-RU" sz="2200" dirty="0">
                <a:solidFill>
                  <a:srgbClr val="002060"/>
                </a:solidFill>
                <a:latin typeface="Myriad Pro" panose="020B0503030403020204" pitchFamily="34" charset="0"/>
              </a:rPr>
              <a:t> (</a:t>
            </a:r>
            <a:r>
              <a:rPr lang="en-US" altLang="ru-RU" sz="2200" i="1" dirty="0">
                <a:solidFill>
                  <a:srgbClr val="002060"/>
                </a:solidFill>
                <a:latin typeface="Myriad Pro" panose="020B0503030403020204" pitchFamily="34" charset="0"/>
              </a:rPr>
              <a:t>Miller, 2015:11</a:t>
            </a:r>
            <a:r>
              <a:rPr lang="en-US" altLang="ru-RU" sz="2200" dirty="0">
                <a:solidFill>
                  <a:srgbClr val="002060"/>
                </a:solidFill>
                <a:latin typeface="Myriad Pro" panose="020B0503030403020204" pitchFamily="34" charset="0"/>
              </a:rPr>
              <a:t>).</a:t>
            </a:r>
            <a:endParaRPr lang="ru-RU" altLang="ru-RU" sz="22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C680FE-BAB3-4F3F-B2D6-D543F9F907E3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3331306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>
            <a:extLst>
              <a:ext uri="{FF2B5EF4-FFF2-40B4-BE49-F238E27FC236}">
                <a16:creationId xmlns:a16="http://schemas.microsoft.com/office/drawing/2014/main" id="{230D5794-EC2B-B585-C21D-E4729167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7">
            <a:extLst>
              <a:ext uri="{FF2B5EF4-FFF2-40B4-BE49-F238E27FC236}">
                <a16:creationId xmlns:a16="http://schemas.microsoft.com/office/drawing/2014/main" id="{1249EDBE-CB3E-EBE1-5365-28C2C5C54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6988" y="128587"/>
            <a:ext cx="9907587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Многополярность неустойчива </a:t>
            </a:r>
          </a:p>
        </p:txBody>
      </p:sp>
      <p:sp>
        <p:nvSpPr>
          <p:cNvPr id="41988" name="TextBox 7">
            <a:extLst>
              <a:ext uri="{FF2B5EF4-FFF2-40B4-BE49-F238E27FC236}">
                <a16:creationId xmlns:a16="http://schemas.microsoft.com/office/drawing/2014/main" id="{E134ACFC-451D-B8A7-07B0-38B588BCE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439" y="1087129"/>
            <a:ext cx="1037213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Тезис о многополярности («</a:t>
            </a:r>
            <a:r>
              <a:rPr lang="ru-RU" altLang="ru-RU" sz="2800" dirty="0" err="1">
                <a:solidFill>
                  <a:srgbClr val="002060"/>
                </a:solidFill>
                <a:latin typeface="Myriad Pro" panose="020B0503030403020204" pitchFamily="34" charset="0"/>
              </a:rPr>
              <a:t>полицентричности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», «конструктивном полицентризме», «порядке, основанном на взаимодействии локальных цивилизаций») как устойчивом состоянии мира имеет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множество сторонников 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среди ученых и политиков. </a:t>
            </a:r>
          </a:p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Противники многополярности отождествляют её с  состоянием политического хаоса </a:t>
            </a:r>
            <a:r>
              <a:rPr lang="ru-RU" altLang="ru-RU" sz="2400" i="1" dirty="0">
                <a:solidFill>
                  <a:srgbClr val="002060"/>
                </a:solidFill>
                <a:latin typeface="Myriad Pro" panose="020B0503030403020204" pitchFamily="34" charset="0"/>
              </a:rPr>
              <a:t>(Киссинджер, 1997) 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и полагают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переходной фазой 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от однополярного к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биполярному миру 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(</a:t>
            </a:r>
            <a:r>
              <a:rPr lang="ru-RU" altLang="ru-RU" sz="2400" i="1" dirty="0">
                <a:solidFill>
                  <a:srgbClr val="002060"/>
                </a:solidFill>
                <a:latin typeface="Myriad Pro" panose="020B0503030403020204" pitchFamily="34" charset="0"/>
              </a:rPr>
              <a:t>Арин, 2001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).</a:t>
            </a:r>
          </a:p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Также многополярность опасна потенциальной политикой  «разделяй и властвуй» со стороны сильнейшего.</a:t>
            </a:r>
          </a:p>
        </p:txBody>
      </p:sp>
      <p:sp>
        <p:nvSpPr>
          <p:cNvPr id="41989" name="Номер слайда 4">
            <a:extLst>
              <a:ext uri="{FF2B5EF4-FFF2-40B4-BE49-F238E27FC236}">
                <a16:creationId xmlns:a16="http://schemas.microsoft.com/office/drawing/2014/main" id="{7550500A-36E4-B582-AEEB-7D0E925CD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B60AB8-1A13-413C-9862-0C517D4AEE72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4005889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>
            <a:extLst>
              <a:ext uri="{FF2B5EF4-FFF2-40B4-BE49-F238E27FC236}">
                <a16:creationId xmlns:a16="http://schemas.microsoft.com/office/drawing/2014/main" id="{230D5794-EC2B-B585-C21D-E4729167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7">
            <a:extLst>
              <a:ext uri="{FF2B5EF4-FFF2-40B4-BE49-F238E27FC236}">
                <a16:creationId xmlns:a16="http://schemas.microsoft.com/office/drawing/2014/main" id="{1249EDBE-CB3E-EBE1-5365-28C2C5C54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6988" y="215900"/>
            <a:ext cx="9907587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Биполярность?</a:t>
            </a:r>
          </a:p>
        </p:txBody>
      </p:sp>
      <p:sp>
        <p:nvSpPr>
          <p:cNvPr id="41988" name="TextBox 7">
            <a:extLst>
              <a:ext uri="{FF2B5EF4-FFF2-40B4-BE49-F238E27FC236}">
                <a16:creationId xmlns:a16="http://schemas.microsoft.com/office/drawing/2014/main" id="{E134ACFC-451D-B8A7-07B0-38B588BCE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1548596"/>
            <a:ext cx="1009015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Биполярность означает разделение сфер влияния и наличие полюсов экономической и политической силы в виде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двух групп государств 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(вплоть до создания внутри каждого полюса военно-политических союзов)  с обозначением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границ  и правил диалога. </a:t>
            </a:r>
          </a:p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Существуют различные точки зрения по поводу биполярности.</a:t>
            </a:r>
            <a:endParaRPr lang="en-US" altLang="ru-RU" sz="28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41989" name="Номер слайда 4">
            <a:extLst>
              <a:ext uri="{FF2B5EF4-FFF2-40B4-BE49-F238E27FC236}">
                <a16:creationId xmlns:a16="http://schemas.microsoft.com/office/drawing/2014/main" id="{7550500A-36E4-B582-AEEB-7D0E925CD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B60AB8-1A13-413C-9862-0C517D4AEE72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2737078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5D4A3-EC0C-AE5C-6464-6D901DFF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111E28-A753-D6C0-C409-CC27FE401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49469" y="3819513"/>
            <a:ext cx="3096344" cy="2011039"/>
          </a:xfrm>
        </p:spPr>
        <p:txBody>
          <a:bodyPr/>
          <a:lstStyle/>
          <a:p>
            <a:r>
              <a:rPr lang="ru-RU" b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В </a:t>
            </a:r>
            <a:r>
              <a:rPr lang="ru-RU" sz="1800" b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современном мире есть два четких полюса, причем один полюс (Запад) является монолитным, а другой весьма рыхлым, состоящим из автономных компонентов. Разные специалисты включают в «незападный полюс» разные страны, например, Россию, Китай и Индию </a:t>
            </a:r>
            <a:r>
              <a:rPr lang="ru-RU" sz="1600" b="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(Яковлев, 2000).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723B3C-E1BB-7A44-1949-D3D393FBD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8429" y="2419351"/>
            <a:ext cx="3384376" cy="3481387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Биполярность существовала лишь во времена противостояния СССР и США во второй половине ХХ века, «ничего подобного противостоянию этих полюсов не случалось в истории международных отношений ни XIX в., ни в более ранний период. И ничего похожего не предвидится в будущем» (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</a:rPr>
              <a:t>Кирсанов, 2009:137).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84BE38D-BC56-2260-6BA5-F04EAB872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35F100-6289-39D5-BC12-637F7A1DEB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8829" y="970756"/>
            <a:ext cx="3456384" cy="4460851"/>
          </a:xfrm>
        </p:spPr>
        <p:txBody>
          <a:bodyPr/>
          <a:lstStyle/>
          <a:p>
            <a:pPr marL="0" indent="0">
              <a:buNone/>
            </a:pPr>
            <a:r>
              <a:rPr lang="ru-RU" sz="1800" i="1" dirty="0">
                <a:solidFill>
                  <a:srgbClr val="0070C0"/>
                </a:solidFill>
              </a:rPr>
              <a:t>На глобальном уровне мировая </a:t>
            </a:r>
            <a:r>
              <a:rPr lang="ru-RU" sz="1800" b="1" i="1" dirty="0">
                <a:solidFill>
                  <a:srgbClr val="0070C0"/>
                </a:solidFill>
              </a:rPr>
              <a:t>общественная система всегда была и остается в первом приближении биполярной, что проявляется в ее структуре-инварианте …  </a:t>
            </a:r>
            <a:r>
              <a:rPr lang="ru-RU" sz="1800" i="1" dirty="0" err="1">
                <a:solidFill>
                  <a:srgbClr val="0070C0"/>
                </a:solidFill>
              </a:rPr>
              <a:t>однополюсность</a:t>
            </a:r>
            <a:r>
              <a:rPr lang="ru-RU" sz="1800" i="1" dirty="0">
                <a:solidFill>
                  <a:srgbClr val="0070C0"/>
                </a:solidFill>
              </a:rPr>
              <a:t> вообще противоречит законам природы. Мир просто обречён быть биполярным, ибо полюса  должны дополнять друг друга в рамках единства противоположностей </a:t>
            </a:r>
            <a:r>
              <a:rPr lang="ru-RU" sz="1600" i="1" dirty="0">
                <a:solidFill>
                  <a:srgbClr val="0070C0"/>
                </a:solidFill>
              </a:rPr>
              <a:t>(Тихомиров, 1997: 54–55).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4C7A1D-68C3-2F77-5A83-936DCB84D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3926E-6C6D-45E9-8436-A42E15FBD099}" type="slidenum">
              <a:rPr lang="ru-RU" altLang="ru-RU" smtClean="0"/>
              <a:pPr>
                <a:defRPr/>
              </a:pPr>
              <a:t>28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51488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>
            <a:extLst>
              <a:ext uri="{FF2B5EF4-FFF2-40B4-BE49-F238E27FC236}">
                <a16:creationId xmlns:a16="http://schemas.microsoft.com/office/drawing/2014/main" id="{230D5794-EC2B-B585-C21D-E4729167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7">
            <a:extLst>
              <a:ext uri="{FF2B5EF4-FFF2-40B4-BE49-F238E27FC236}">
                <a16:creationId xmlns:a16="http://schemas.microsoft.com/office/drawing/2014/main" id="{1249EDBE-CB3E-EBE1-5365-28C2C5C54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2370" y="309876"/>
            <a:ext cx="9907587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Биполярность через создание коалиций</a:t>
            </a:r>
          </a:p>
        </p:txBody>
      </p:sp>
      <p:sp>
        <p:nvSpPr>
          <p:cNvPr id="41988" name="TextBox 7">
            <a:extLst>
              <a:ext uri="{FF2B5EF4-FFF2-40B4-BE49-F238E27FC236}">
                <a16:creationId xmlns:a16="http://schemas.microsoft.com/office/drawing/2014/main" id="{E134ACFC-451D-B8A7-07B0-38B588BCE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676400"/>
            <a:ext cx="100901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Биполярность как динамическое (напряженное) равновесие, предотвращающая конфликты,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институционализируется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путем создания  равномощных симметричных коалиций.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Примеры: история войн в Европе, стихающих в периоды «уравновешивания» сил противостоящих коалиций; победа «антигитлеровской коалиции», период «холодной войны»  между СССР и США в условиях ядерного паритета. </a:t>
            </a:r>
            <a:endParaRPr lang="en-US" altLang="ru-RU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41989" name="Номер слайда 4">
            <a:extLst>
              <a:ext uri="{FF2B5EF4-FFF2-40B4-BE49-F238E27FC236}">
                <a16:creationId xmlns:a16="http://schemas.microsoft.com/office/drawing/2014/main" id="{7550500A-36E4-B582-AEEB-7D0E925CD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B60AB8-1A13-413C-9862-0C517D4AEE72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1776839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09828FC-DCF2-42D0-EE32-BDFF1D07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13" y="0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F992235-CD6C-6F3B-C1ED-2ED22E623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Противоречие между глобализацией и суверенизацией как вызов современности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2D17B85-3ED7-483A-D1C0-D2E5CF30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1FCBF65-BCFE-39E0-2F05-4C5914DF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1439863"/>
            <a:ext cx="10337006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Множество современных вызовов – климатический, </a:t>
            </a:r>
            <a:r>
              <a:rPr lang="ru-RU" altLang="ru-RU" dirty="0" err="1">
                <a:solidFill>
                  <a:srgbClr val="002060"/>
                </a:solidFill>
                <a:latin typeface="Myriad Pro" panose="020B0503030403020204" pitchFamily="34" charset="0"/>
              </a:rPr>
              <a:t>пандемийный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, технологический, военный и др., объединены понятием </a:t>
            </a:r>
            <a:r>
              <a:rPr lang="en-US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“</a:t>
            </a:r>
            <a:r>
              <a:rPr lang="en-US" altLang="ru-RU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polycrisis</a:t>
            </a:r>
            <a:r>
              <a:rPr lang="en-US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”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(</a:t>
            </a:r>
            <a:r>
              <a:rPr lang="en-US" altLang="ru-RU" sz="2800" i="1" dirty="0">
                <a:solidFill>
                  <a:srgbClr val="002060"/>
                </a:solidFill>
                <a:latin typeface="Myriad Pro" panose="020B0503030403020204" pitchFamily="34" charset="0"/>
              </a:rPr>
              <a:t>Lawrence, </a:t>
            </a:r>
            <a:r>
              <a:rPr lang="en-US" altLang="ru-RU" sz="2800" i="1" dirty="0" err="1">
                <a:solidFill>
                  <a:srgbClr val="002060"/>
                </a:solidFill>
                <a:latin typeface="Myriad Pro" panose="020B0503030403020204" pitchFamily="34" charset="0"/>
              </a:rPr>
              <a:t>Janzwood</a:t>
            </a:r>
            <a:r>
              <a:rPr lang="en-US" altLang="ru-RU" sz="2800" i="1" dirty="0">
                <a:solidFill>
                  <a:srgbClr val="002060"/>
                </a:solidFill>
                <a:latin typeface="Myriad Pro" panose="020B0503030403020204" pitchFamily="34" charset="0"/>
              </a:rPr>
              <a:t>, Homer-Dixon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, </a:t>
            </a:r>
            <a:r>
              <a:rPr lang="en-US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2022)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Рассмотрим вызов, связанный с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реконфигурацией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глобальной  институциональной инфраструктуры, ломкой правил 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сосуществования стран. 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В его основе лежит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столкновение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разнонаправленных тенденций глобализации и суверенизации. </a:t>
            </a: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7EFBAAC-4883-BCFE-02A4-92F3C63C8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3877752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>
            <a:extLst>
              <a:ext uri="{FF2B5EF4-FFF2-40B4-BE49-F238E27FC236}">
                <a16:creationId xmlns:a16="http://schemas.microsoft.com/office/drawing/2014/main" id="{31D76120-0C60-BE39-4491-8F9D1DD87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7">
            <a:extLst>
              <a:ext uri="{FF2B5EF4-FFF2-40B4-BE49-F238E27FC236}">
                <a16:creationId xmlns:a16="http://schemas.microsoft.com/office/drawing/2014/main" id="{01763F3B-F6EC-82C8-DA7D-2A8095F5AC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2604" y="287759"/>
            <a:ext cx="9227195" cy="946859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Взгляд назад…</a:t>
            </a:r>
          </a:p>
        </p:txBody>
      </p:sp>
      <p:sp>
        <p:nvSpPr>
          <p:cNvPr id="46084" name="TextBox 7">
            <a:extLst>
              <a:ext uri="{FF2B5EF4-FFF2-40B4-BE49-F238E27FC236}">
                <a16:creationId xmlns:a16="http://schemas.microsoft.com/office/drawing/2014/main" id="{53724AAF-493E-B6FA-D623-5BD906D9E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293" y="1234618"/>
            <a:ext cx="7383686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ru-RU" altLang="ru-RU" sz="2000" dirty="0">
                <a:solidFill>
                  <a:srgbClr val="002060"/>
                </a:solidFill>
                <a:latin typeface="Myriad Pro" panose="020B0503030403020204" pitchFamily="34" charset="0"/>
              </a:rPr>
              <a:t>«…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биполярность находит свое выражение не только в концентрации материально-технологического потенциала в каждой из групп стран, но и в </a:t>
            </a:r>
            <a:r>
              <a:rPr lang="ru-RU" altLang="ru-RU" sz="2400" b="1" dirty="0">
                <a:solidFill>
                  <a:srgbClr val="002060"/>
                </a:solidFill>
                <a:latin typeface="Myriad Pro" panose="020B0503030403020204" pitchFamily="34" charset="0"/>
              </a:rPr>
              <a:t>укреплении и развитии институциональных структур и связей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. В конечном счете, именно они становятся вехами так называемого «нового мирового порядка», складывающегося на рубеже XX–XXI веков…На одном полюсе этого порядка концентрируются западные страны с доминированием институтов Y-матрицы... На другом полюсе, включающем группы стран с доминированием Х-матрицы, идут параллельные процессы» </a:t>
            </a:r>
            <a:r>
              <a:rPr lang="ru-RU" altLang="ru-RU" sz="2000" i="1" dirty="0">
                <a:solidFill>
                  <a:srgbClr val="002060"/>
                </a:solidFill>
                <a:latin typeface="Myriad Pro" panose="020B0503030403020204" pitchFamily="34" charset="0"/>
              </a:rPr>
              <a:t>(Кирдина, 2014: 315-317). </a:t>
            </a:r>
          </a:p>
          <a:p>
            <a:pPr>
              <a:spcBef>
                <a:spcPct val="0"/>
              </a:spcBef>
            </a:pPr>
            <a:endParaRPr lang="en-US" altLang="ru-RU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46085" name="Номер слайда 4">
            <a:extLst>
              <a:ext uri="{FF2B5EF4-FFF2-40B4-BE49-F238E27FC236}">
                <a16:creationId xmlns:a16="http://schemas.microsoft.com/office/drawing/2014/main" id="{DA203D93-BDAF-D6CE-A996-E403C46CB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719539-437F-4864-B9E8-975AA0FD4058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ru-RU" altLang="ru-RU" sz="1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A03329-1ADD-B296-17E3-08900E961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70859">
            <a:off x="137470" y="1327420"/>
            <a:ext cx="2932770" cy="438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93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9" y="426617"/>
            <a:ext cx="11522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6501" y="333928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rgbClr val="004C86"/>
                </a:solidFill>
                <a:latin typeface="Myriad Pro" panose="020B0503030403020204" pitchFamily="34" charset="0"/>
              </a:rPr>
              <a:t>Доли ВВП  стран с доминированием Х-матрицы (серая линия) и </a:t>
            </a:r>
            <a:r>
              <a:rPr lang="en-US" altLang="ru-RU" sz="2800" b="1" dirty="0">
                <a:solidFill>
                  <a:srgbClr val="004C86"/>
                </a:solidFill>
                <a:latin typeface="Myriad Pro" panose="020B0503030403020204" pitchFamily="34" charset="0"/>
              </a:rPr>
              <a:t>Y-</a:t>
            </a:r>
            <a:r>
              <a:rPr lang="ru-RU" altLang="ru-RU" sz="2800" b="1" dirty="0">
                <a:solidFill>
                  <a:srgbClr val="004C86"/>
                </a:solidFill>
                <a:latin typeface="Myriad Pro" panose="020B0503030403020204" pitchFamily="34" charset="0"/>
              </a:rPr>
              <a:t>матрицы (черная линия), 18</a:t>
            </a:r>
            <a:r>
              <a:rPr lang="en-US" altLang="ru-RU" sz="2800" b="1" dirty="0">
                <a:solidFill>
                  <a:srgbClr val="004C86"/>
                </a:solidFill>
                <a:latin typeface="Myriad Pro" panose="020B0503030403020204" pitchFamily="34" charset="0"/>
              </a:rPr>
              <a:t>20-2020</a:t>
            </a:r>
            <a:r>
              <a:rPr lang="ru-RU" altLang="ru-RU" sz="2800" b="1" dirty="0">
                <a:solidFill>
                  <a:srgbClr val="004C86"/>
                </a:solidFill>
                <a:latin typeface="Myriad Pro" panose="020B0503030403020204" pitchFamily="34" charset="0"/>
              </a:rPr>
              <a:t>-е гг.           </a:t>
            </a:r>
            <a:r>
              <a:rPr lang="en-US" altLang="ru-RU" sz="2800" b="1" dirty="0">
                <a:solidFill>
                  <a:srgbClr val="004C86"/>
                </a:solidFill>
                <a:latin typeface="Myriad Pro" panose="020B0503030403020204" pitchFamily="34" charset="0"/>
              </a:rPr>
              <a:t> </a:t>
            </a:r>
            <a:r>
              <a:rPr lang="en-US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(</a:t>
            </a:r>
            <a:r>
              <a:rPr lang="ru-RU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выборка  стран, производящих </a:t>
            </a:r>
            <a:r>
              <a:rPr lang="en-US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 85-90 % </a:t>
            </a:r>
            <a:r>
              <a:rPr lang="ru-RU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мирового ВВП</a:t>
            </a:r>
            <a:r>
              <a:rPr lang="en-US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)</a:t>
            </a:r>
            <a:endParaRPr lang="ru-RU" altLang="ru-RU" sz="2800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solidFill>
                  <a:srgbClr val="004C86"/>
                </a:solidFill>
                <a:latin typeface="Myriad Pro Light" panose="020B0403030403020204" pitchFamily="34" charset="0"/>
              </a:rPr>
              <a:t>       </a:t>
            </a: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C680FE-BAB3-4F3F-B2D6-D543F9F907E3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ru-RU" altLang="ru-RU" sz="1400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F11BF00A-447B-2DD8-0334-DCD0D6A73B4C}"/>
              </a:ext>
            </a:extLst>
          </p:cNvPr>
          <p:cNvGraphicFramePr/>
          <p:nvPr/>
        </p:nvGraphicFramePr>
        <p:xfrm>
          <a:off x="2007300" y="1841985"/>
          <a:ext cx="7499538" cy="4280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354944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>
            <a:extLst>
              <a:ext uri="{FF2B5EF4-FFF2-40B4-BE49-F238E27FC236}">
                <a16:creationId xmlns:a16="http://schemas.microsoft.com/office/drawing/2014/main" id="{230D5794-EC2B-B585-C21D-E4729167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7">
            <a:extLst>
              <a:ext uri="{FF2B5EF4-FFF2-40B4-BE49-F238E27FC236}">
                <a16:creationId xmlns:a16="http://schemas.microsoft.com/office/drawing/2014/main" id="{1249EDBE-CB3E-EBE1-5365-28C2C5C54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2370" y="309876"/>
            <a:ext cx="9907587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Становление международных биполярных коалиций</a:t>
            </a:r>
          </a:p>
        </p:txBody>
      </p:sp>
      <p:sp>
        <p:nvSpPr>
          <p:cNvPr id="41988" name="TextBox 7">
            <a:extLst>
              <a:ext uri="{FF2B5EF4-FFF2-40B4-BE49-F238E27FC236}">
                <a16:creationId xmlns:a16="http://schemas.microsoft.com/office/drawing/2014/main" id="{E134ACFC-451D-B8A7-07B0-38B588BCE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676400"/>
            <a:ext cx="100901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Основу первой составляют организации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НАТО 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(1949) и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Евросоюз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(1993). Это  «западная коалиция», или </a:t>
            </a:r>
            <a:r>
              <a:rPr lang="en-US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Y-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коалиция.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Стержнем второй коалиции являются организации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СНГ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(1991), 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ШОС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(1996, до 2001 – «Шанхайская пятерка») и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БРИКС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(2006). Это «незападная коалиция», или Х-коалиция. </a:t>
            </a:r>
            <a:endParaRPr lang="en-US" altLang="ru-RU" sz="28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41989" name="Номер слайда 4">
            <a:extLst>
              <a:ext uri="{FF2B5EF4-FFF2-40B4-BE49-F238E27FC236}">
                <a16:creationId xmlns:a16="http://schemas.microsoft.com/office/drawing/2014/main" id="{7550500A-36E4-B582-AEEB-7D0E925CD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B60AB8-1A13-413C-9862-0C517D4AEE72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ru-RU" altLang="ru-RU" sz="1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62317-2E1A-BC27-B394-92554F932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507" y="-33631"/>
            <a:ext cx="10369550" cy="1081087"/>
          </a:xfrm>
        </p:spPr>
        <p:txBody>
          <a:bodyPr/>
          <a:lstStyle/>
          <a:p>
            <a:r>
              <a:rPr lang="ru-RU" sz="3600" b="1" dirty="0">
                <a:solidFill>
                  <a:srgbClr val="004C86"/>
                </a:solidFill>
              </a:rPr>
              <a:t>НАТО и Евросоюз, 2001–2022  гг.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AE30C09-E662-F927-ECF5-788D7D84AC8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9561" y="1153034"/>
          <a:ext cx="10585377" cy="5167122"/>
        </p:xfrm>
        <a:graphic>
          <a:graphicData uri="http://schemas.openxmlformats.org/drawingml/2006/table">
            <a:tbl>
              <a:tblPr firstRow="1" firstCol="1" bandRow="1"/>
              <a:tblGrid>
                <a:gridCol w="2016423">
                  <a:extLst>
                    <a:ext uri="{9D8B030D-6E8A-4147-A177-3AD203B41FA5}">
                      <a16:colId xmlns:a16="http://schemas.microsoft.com/office/drawing/2014/main" val="796233115"/>
                    </a:ext>
                  </a:extLst>
                </a:gridCol>
                <a:gridCol w="3758242">
                  <a:extLst>
                    <a:ext uri="{9D8B030D-6E8A-4147-A177-3AD203B41FA5}">
                      <a16:colId xmlns:a16="http://schemas.microsoft.com/office/drawing/2014/main" val="1199175764"/>
                    </a:ext>
                  </a:extLst>
                </a:gridCol>
                <a:gridCol w="4810712">
                  <a:extLst>
                    <a:ext uri="{9D8B030D-6E8A-4147-A177-3AD203B41FA5}">
                      <a16:colId xmlns:a16="http://schemas.microsoft.com/office/drawing/2014/main" val="782007490"/>
                    </a:ext>
                  </a:extLst>
                </a:gridCol>
              </a:tblGrid>
              <a:tr h="695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Международные организации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72" marR="3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              (состав)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72" marR="3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        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(состав)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72" marR="3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3972997"/>
                  </a:ext>
                </a:extLst>
              </a:tr>
              <a:tr h="21124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НАТО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72" marR="3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(США, Канада, Исландия, Великобритания, Франция, Бельгия, Нидерланды, Люксембург, Норвегия, Дания, Италия, Португалия, Греция, Турция, Германия, Испания, Венгрия, Польша, Чехия)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72" marR="3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(США, Канада, Исландия, Великобритания, Франция, Бельгия, Нидерланды, Люксембург, Норвегия, Дания, Италия, Португалия, Греция, Турция, Германия, Испания, Венгрия, Польша, Чехия, Болгария, Латвия, Литва, Румыния, Словакия, Словения, Эстония, Хорватия, Албания, Черногория, Северная Македония) &lt;+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заявки на вступление: Финляндия, Швеция&gt;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72" marR="3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467656"/>
                  </a:ext>
                </a:extLst>
              </a:tr>
              <a:tr h="18392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Евросоюз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72" marR="3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(Бельгия, Великобритания, Франция, Италия, Люксембург, Нидерланды, Германия, Греция, Дания, Ирландия, Испания, Португалия, Австрия, Финляндия, Швеция)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72" marR="3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(Бельгия, Франция, Италия, Люксембург, Нидерланды, Германия, Греция, Дания, Ирландия, Испания, Португалия, Австрия, Финляндия, Швеция Кипр, Чехия, Эстония, Венгрия, Латвия, Литва, Мальта, Польша, Словакия, Словения, Хорватия, Болгария, Румыния)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72" marR="3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979594"/>
                  </a:ext>
                </a:extLst>
              </a:tr>
              <a:tr h="5195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стран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72" marR="3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72" marR="3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72" marR="3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053027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9FB30D-359C-FF67-C095-AC0DD2051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alt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1489FD-0371-1823-7183-D828081CB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3" y="49499"/>
            <a:ext cx="1637598" cy="99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9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1AED6-5345-AB88-4C1A-6AFE50F8D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153456"/>
            <a:ext cx="10369550" cy="782375"/>
          </a:xfrm>
        </p:spPr>
        <p:txBody>
          <a:bodyPr/>
          <a:lstStyle/>
          <a:p>
            <a:r>
              <a:rPr lang="ru-RU" sz="3600" b="1" dirty="0">
                <a:solidFill>
                  <a:srgbClr val="004C86"/>
                </a:solidFill>
              </a:rPr>
              <a:t>ШОС, БРИКС и СНГ, 2001-2022 гг.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B4B58A2-5176-C1A0-A790-9B7FBADBB1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478812"/>
              </p:ext>
            </p:extLst>
          </p:nvPr>
        </p:nvGraphicFramePr>
        <p:xfrm>
          <a:off x="720477" y="1184869"/>
          <a:ext cx="10369550" cy="4870850"/>
        </p:xfrm>
        <a:graphic>
          <a:graphicData uri="http://schemas.openxmlformats.org/drawingml/2006/table">
            <a:tbl>
              <a:tblPr firstRow="1" firstCol="1" bandRow="1"/>
              <a:tblGrid>
                <a:gridCol w="2467830">
                  <a:extLst>
                    <a:ext uri="{9D8B030D-6E8A-4147-A177-3AD203B41FA5}">
                      <a16:colId xmlns:a16="http://schemas.microsoft.com/office/drawing/2014/main" val="3375611574"/>
                    </a:ext>
                  </a:extLst>
                </a:gridCol>
                <a:gridCol w="2875067">
                  <a:extLst>
                    <a:ext uri="{9D8B030D-6E8A-4147-A177-3AD203B41FA5}">
                      <a16:colId xmlns:a16="http://schemas.microsoft.com/office/drawing/2014/main" val="495712545"/>
                    </a:ext>
                  </a:extLst>
                </a:gridCol>
                <a:gridCol w="5026653">
                  <a:extLst>
                    <a:ext uri="{9D8B030D-6E8A-4147-A177-3AD203B41FA5}">
                      <a16:colId xmlns:a16="http://schemas.microsoft.com/office/drawing/2014/main" val="909134905"/>
                    </a:ext>
                  </a:extLst>
                </a:gridCol>
              </a:tblGrid>
              <a:tr h="410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Международные организации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2001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              (состав)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                                                 (состав)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945209"/>
                  </a:ext>
                </a:extLst>
              </a:tr>
              <a:tr h="15320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ШОС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(страны-члены Россия, Китай, Казахстан,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Таджикистан, Киргизия, Узбекистан)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 стран-членов: Индия, Казахстан, Киргизия, Китай, Пакистан, Россия, Таджикистан, Узбекистан, 4 страны-наблюдателя: Афганистан. Белоруссия, Иран, Монголия, 9 партнёров по диалогу: Азербайджан, Армения, Египет, Камбоджа, Катар, Непал, Саудовская Аравия, Турция, Шри-Ланка) + 10 заявок на вступление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4010773"/>
                  </a:ext>
                </a:extLst>
              </a:tr>
              <a:tr h="946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БРИКС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(Бразилия, Россия, Индия, Китай)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(Бразилия, Россия, Индия, Китай, Южно-Африканская Республика)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&lt;+ 2 заявки на вступление: Аргентина, Иран, +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заявленных намерения вступить: Турция, Египет, Саудовская Аравия&gt;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435669"/>
                  </a:ext>
                </a:extLst>
              </a:tr>
              <a:tr h="11346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СНГ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(Азербайджан, Армения, Белоруссия, Грузия, Казахстан, Киргизия, Молдавия, Россия, Таджикистан, Узбекистан)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Азербайджан, Армения, Белоруссия, Казахстан, Киргизия, Молдавия, Россия, Таджикистан, Узбекистан, Туркмения как член-наблюдатель)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366822"/>
                  </a:ext>
                </a:extLst>
              </a:tr>
              <a:tr h="477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стран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8" marR="36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096126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3F23AB-D502-9E2D-0767-F639F21E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41909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06A4C23-1A07-F458-1891-537E99C17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1BEBC-1718-4072-A771-F9E9D8AAC4EA}" type="slidenum">
              <a:rPr lang="ru-RU" altLang="ru-RU" smtClean="0"/>
              <a:pPr>
                <a:defRPr/>
              </a:pPr>
              <a:t>35</a:t>
            </a:fld>
            <a:endParaRPr lang="ru-RU" alt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BCD211-5B03-4D16-8356-A9A26241C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005" y="575904"/>
            <a:ext cx="8846063" cy="53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78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>
            <a:extLst>
              <a:ext uri="{FF2B5EF4-FFF2-40B4-BE49-F238E27FC236}">
                <a16:creationId xmlns:a16="http://schemas.microsoft.com/office/drawing/2014/main" id="{230D5794-EC2B-B585-C21D-E4729167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7">
            <a:extLst>
              <a:ext uri="{FF2B5EF4-FFF2-40B4-BE49-F238E27FC236}">
                <a16:creationId xmlns:a16="http://schemas.microsoft.com/office/drawing/2014/main" id="{1249EDBE-CB3E-EBE1-5365-28C2C5C54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2370" y="309876"/>
            <a:ext cx="9907587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Кристаллизация Х-коалиции</a:t>
            </a:r>
          </a:p>
        </p:txBody>
      </p:sp>
      <p:sp>
        <p:nvSpPr>
          <p:cNvPr id="41988" name="TextBox 7">
            <a:extLst>
              <a:ext uri="{FF2B5EF4-FFF2-40B4-BE49-F238E27FC236}">
                <a16:creationId xmlns:a16="http://schemas.microsoft.com/office/drawing/2014/main" id="{E134ACFC-451D-B8A7-07B0-38B588BCE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994" y="1360309"/>
            <a:ext cx="1009015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Общность повестки стран Х-коалиции была зафиксирована в 2020 г., когда впервые в качестве международного форума был апробирован формат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ШОС+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, в котором участвовали страны ШОС, СНГ и БРИКС . </a:t>
            </a:r>
          </a:p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Этот процесс продолжается: 16 сентября 2022 г. в г. Самарканд (Узбекистан) состоялось заседание «ШОС в расширенном масштабе» (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Россия, Индия, Казахстан, Киргизия, Китай, Пакистан, Таджикистан, Узбекистан, Белоруссия, Иран, Монголия,  Азербайджан, Туркменистан, Турция).</a:t>
            </a:r>
            <a:endParaRPr lang="en-US" altLang="ru-RU" sz="24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41989" name="Номер слайда 4">
            <a:extLst>
              <a:ext uri="{FF2B5EF4-FFF2-40B4-BE49-F238E27FC236}">
                <a16:creationId xmlns:a16="http://schemas.microsoft.com/office/drawing/2014/main" id="{7550500A-36E4-B582-AEEB-7D0E925CD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B60AB8-1A13-413C-9862-0C517D4AEE72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19304224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>
            <a:extLst>
              <a:ext uri="{FF2B5EF4-FFF2-40B4-BE49-F238E27FC236}">
                <a16:creationId xmlns:a16="http://schemas.microsoft.com/office/drawing/2014/main" id="{230D5794-EC2B-B585-C21D-E4729167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7">
            <a:extLst>
              <a:ext uri="{FF2B5EF4-FFF2-40B4-BE49-F238E27FC236}">
                <a16:creationId xmlns:a16="http://schemas.microsoft.com/office/drawing/2014/main" id="{1249EDBE-CB3E-EBE1-5365-28C2C5C54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2370" y="309876"/>
            <a:ext cx="9907587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Динамика коалиций</a:t>
            </a:r>
          </a:p>
        </p:txBody>
      </p:sp>
      <p:sp>
        <p:nvSpPr>
          <p:cNvPr id="41988" name="TextBox 7">
            <a:extLst>
              <a:ext uri="{FF2B5EF4-FFF2-40B4-BE49-F238E27FC236}">
                <a16:creationId xmlns:a16="http://schemas.microsoft.com/office/drawing/2014/main" id="{E134ACFC-451D-B8A7-07B0-38B588BCE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437" y="1492970"/>
            <a:ext cx="10610801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Y-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коалиция –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36 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стран (начала формироваться на 40 лет раньше), пределы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расширения исчерпываются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, рост замедлился.</a:t>
            </a:r>
          </a:p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Х-коалиция –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26 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стран, но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динамичный рост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,  «стоит  очередь» на присоединение, например, 3 заявки, включая Аргентину и Иран, на вступление в БРИКС;  10 заявок (включая Белоруссию, арабские страны и страны ЮВА, Армения и Азербайджан) на вступление в ШОС.    </a:t>
            </a:r>
          </a:p>
          <a:p>
            <a:pPr>
              <a:spcBef>
                <a:spcPct val="0"/>
              </a:spcBef>
            </a:pP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Несмотря на различия по конкретным параметрам (территория, население, объем производства, национальное богатство, военный потенциал, технологии, медийная сила  и др.), в целом коалиции уже сопоставимы по суммарной мощи, при этом </a:t>
            </a:r>
            <a:r>
              <a:rPr lang="ru-RU" altLang="ru-RU" sz="2400" b="1" dirty="0">
                <a:solidFill>
                  <a:srgbClr val="002060"/>
                </a:solidFill>
                <a:latin typeface="Myriad Pro" panose="020B0503030403020204" pitchFamily="34" charset="0"/>
              </a:rPr>
              <a:t>роль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Myriad Pro" panose="020B0503030403020204" pitchFamily="34" charset="0"/>
              </a:rPr>
              <a:t>стран Х-коалиции растет. </a:t>
            </a:r>
          </a:p>
          <a:p>
            <a:pPr>
              <a:spcBef>
                <a:spcPct val="0"/>
              </a:spcBef>
            </a:pPr>
            <a:endParaRPr lang="en-US" altLang="ru-RU" sz="24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41989" name="Номер слайда 4">
            <a:extLst>
              <a:ext uri="{FF2B5EF4-FFF2-40B4-BE49-F238E27FC236}">
                <a16:creationId xmlns:a16="http://schemas.microsoft.com/office/drawing/2014/main" id="{7550500A-36E4-B582-AEEB-7D0E925CD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B60AB8-1A13-413C-9862-0C517D4AEE72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15078121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016104E-CC73-B3BC-0502-E32D1586B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1BEBC-1718-4072-A771-F9E9D8AAC4EA}" type="slidenum">
              <a:rPr lang="ru-RU" altLang="ru-RU" smtClean="0"/>
              <a:pPr>
                <a:defRPr/>
              </a:pPr>
              <a:t>38</a:t>
            </a:fld>
            <a:endParaRPr lang="ru-RU" alt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BB04E1-11F7-27D6-C63D-2D1DED5820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1441" y="1151855"/>
            <a:ext cx="7036019" cy="456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81275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>
            <a:extLst>
              <a:ext uri="{FF2B5EF4-FFF2-40B4-BE49-F238E27FC236}">
                <a16:creationId xmlns:a16="http://schemas.microsoft.com/office/drawing/2014/main" id="{A47C9C39-2A2E-B2B9-ADEF-C72AB40D9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7">
            <a:extLst>
              <a:ext uri="{FF2B5EF4-FFF2-40B4-BE49-F238E27FC236}">
                <a16:creationId xmlns:a16="http://schemas.microsoft.com/office/drawing/2014/main" id="{7A3E0BC7-F1E7-9003-DC9B-4A5645B13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2725" y="315913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Ценностные различия в Х- и </a:t>
            </a:r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Y</a:t>
            </a: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-коалициях</a:t>
            </a:r>
          </a:p>
        </p:txBody>
      </p:sp>
      <p:sp>
        <p:nvSpPr>
          <p:cNvPr id="27652" name="TextBox 7">
            <a:extLst>
              <a:ext uri="{FF2B5EF4-FFF2-40B4-BE49-F238E27FC236}">
                <a16:creationId xmlns:a16="http://schemas.microsoft.com/office/drawing/2014/main" id="{C689975E-08F3-FA2A-DD6F-68852A19D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434157"/>
            <a:ext cx="1009015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 err="1">
                <a:solidFill>
                  <a:srgbClr val="002060"/>
                </a:solidFill>
                <a:latin typeface="Myriad Pro" panose="020B0503030403020204" pitchFamily="34" charset="0"/>
              </a:rPr>
              <a:t>Бангкокская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декларация азиатских государств 1993 г.: необходимость рассмотрения прав человека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в национальном и региональном контекстах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, принцип уважения национального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суверенитета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и невмешательства во внутренние дела (Х-коалиция).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Венская всемирная конференция  1993 г.: «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Универсальный характер прав и свобод 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человека не подлежит сомнению» (</a:t>
            </a:r>
            <a:r>
              <a:rPr lang="en-US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Y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-коалиция). </a:t>
            </a:r>
          </a:p>
        </p:txBody>
      </p:sp>
      <p:sp>
        <p:nvSpPr>
          <p:cNvPr id="27653" name="Номер слайда 4">
            <a:extLst>
              <a:ext uri="{FF2B5EF4-FFF2-40B4-BE49-F238E27FC236}">
                <a16:creationId xmlns:a16="http://schemas.microsoft.com/office/drawing/2014/main" id="{1B871C71-92DC-B548-3B6B-DFE3FF751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298113" y="5688013"/>
            <a:ext cx="576262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ru-RU" sz="1400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/>
              <a:t>14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>
            <a:extLst>
              <a:ext uri="{FF2B5EF4-FFF2-40B4-BE49-F238E27FC236}">
                <a16:creationId xmlns:a16="http://schemas.microsoft.com/office/drawing/2014/main" id="{9B73BD62-F44B-4F58-1D59-60A22B2A1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546100"/>
            <a:ext cx="96488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6">
            <a:extLst>
              <a:ext uri="{FF2B5EF4-FFF2-40B4-BE49-F238E27FC236}">
                <a16:creationId xmlns:a16="http://schemas.microsoft.com/office/drawing/2014/main" id="{479F61CB-3841-EB9D-10D7-6E11C8BCA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25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7">
            <a:extLst>
              <a:ext uri="{FF2B5EF4-FFF2-40B4-BE49-F238E27FC236}">
                <a16:creationId xmlns:a16="http://schemas.microsoft.com/office/drawing/2014/main" id="{A33D0EA1-04EC-5149-A6F4-BDA72F1DA0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  <a:noFill/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Структура доклада</a:t>
            </a:r>
          </a:p>
        </p:txBody>
      </p:sp>
      <p:sp>
        <p:nvSpPr>
          <p:cNvPr id="5125" name="Rectangle 8">
            <a:extLst>
              <a:ext uri="{FF2B5EF4-FFF2-40B4-BE49-F238E27FC236}">
                <a16:creationId xmlns:a16="http://schemas.microsoft.com/office/drawing/2014/main" id="{3E0E8253-AFC6-B1C5-3221-A001AB9A0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088" y="6199188"/>
            <a:ext cx="961707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7174" name="TextBox 7">
            <a:extLst>
              <a:ext uri="{FF2B5EF4-FFF2-40B4-BE49-F238E27FC236}">
                <a16:creationId xmlns:a16="http://schemas.microsoft.com/office/drawing/2014/main" id="{52C0F00F-DBDB-8C1F-76BC-AAFA7B06F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1497013"/>
            <a:ext cx="9648825" cy="33239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Глобализация ≠ интернационализация.</a:t>
            </a:r>
          </a:p>
          <a:p>
            <a:pPr marL="514350" indent="-51435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Суверенизация: определение и основные тренды. </a:t>
            </a:r>
          </a:p>
          <a:p>
            <a:pPr marL="514350" indent="-51435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Нарастание конфликтной ситуации: суверенизация </a:t>
            </a:r>
            <a:r>
              <a:rPr lang="en-US" altLang="ru-RU" sz="3000" i="1" dirty="0">
                <a:solidFill>
                  <a:srgbClr val="002060"/>
                </a:solidFill>
                <a:latin typeface="Myriad Pro" panose="020B0503030403020204" pitchFamily="34" charset="0"/>
              </a:rPr>
              <a:t>versus </a:t>
            </a: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глобализация. </a:t>
            </a:r>
          </a:p>
          <a:p>
            <a:pPr marL="514350" indent="-51435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Биполярность как разрешение конфликтности: теоретическое  обоснование и факты.  </a:t>
            </a:r>
          </a:p>
          <a:p>
            <a:pPr marL="514350" indent="-514350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3000" dirty="0">
                <a:solidFill>
                  <a:srgbClr val="002060"/>
                </a:solidFill>
                <a:latin typeface="Myriad Pro" panose="020B0503030403020204" pitchFamily="34" charset="0"/>
              </a:rPr>
              <a:t>Заключение и прогноз. </a:t>
            </a:r>
            <a:endParaRPr lang="en-US" altLang="ru-RU" sz="30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A96BC92F-5163-90B5-DFBC-694ED8DB1C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212FDB-D15A-4C01-9BC4-FF83973D8800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>
            <a:extLst>
              <a:ext uri="{FF2B5EF4-FFF2-40B4-BE49-F238E27FC236}">
                <a16:creationId xmlns:a16="http://schemas.microsoft.com/office/drawing/2014/main" id="{31D76120-0C60-BE39-4491-8F9D1DD87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7">
            <a:extLst>
              <a:ext uri="{FF2B5EF4-FFF2-40B4-BE49-F238E27FC236}">
                <a16:creationId xmlns:a16="http://schemas.microsoft.com/office/drawing/2014/main" id="{01763F3B-F6EC-82C8-DA7D-2A8095F5AC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9650" y="331788"/>
            <a:ext cx="10090150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Пример: чемпионат мира по футболу-2022,  Катар</a:t>
            </a:r>
          </a:p>
        </p:txBody>
      </p:sp>
      <p:sp>
        <p:nvSpPr>
          <p:cNvPr id="46085" name="Номер слайда 4">
            <a:extLst>
              <a:ext uri="{FF2B5EF4-FFF2-40B4-BE49-F238E27FC236}">
                <a16:creationId xmlns:a16="http://schemas.microsoft.com/office/drawing/2014/main" id="{DA203D93-BDAF-D6CE-A996-E403C46CB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719539-437F-4864-B9E8-975AA0FD4058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ru-RU" altLang="ru-RU" sz="140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6CEBDE-9D1D-ED57-CF41-573920908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740" y="2906008"/>
            <a:ext cx="6624649" cy="339671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F5AE47-EAB1-34A7-4B81-996410F37A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413" y="1241782"/>
            <a:ext cx="2847975" cy="1600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6E85C0-951E-933A-8C85-E36AF1BAC1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0171" y="1421694"/>
            <a:ext cx="19907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828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67509150-5DCD-E12E-A92F-EC47D063AA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405" y="3548063"/>
            <a:ext cx="11377264" cy="151288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>
                <a:solidFill>
                  <a:srgbClr val="002060"/>
                </a:solidFill>
              </a:rPr>
              <a:t> 5</a:t>
            </a:r>
            <a:r>
              <a:rPr lang="ru-RU" altLang="ru-RU" b="1" dirty="0">
                <a:solidFill>
                  <a:srgbClr val="004C86"/>
                </a:solidFill>
              </a:rPr>
              <a:t>. Заключение и прогноз.</a:t>
            </a:r>
            <a:endParaRPr lang="ru-RU" altLang="ru-RU" sz="3600" b="1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7171" name="Rectangle 8">
            <a:extLst>
              <a:ext uri="{FF2B5EF4-FFF2-40B4-BE49-F238E27FC236}">
                <a16:creationId xmlns:a16="http://schemas.microsoft.com/office/drawing/2014/main" id="{54202A66-D62A-D84B-4FB2-4026E641C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5732463"/>
            <a:ext cx="115220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4C86"/>
                </a:solidFill>
                <a:latin typeface="Myriad Pro" panose="020B0503030403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7172" name="Номер слайда 2">
            <a:extLst>
              <a:ext uri="{FF2B5EF4-FFF2-40B4-BE49-F238E27FC236}">
                <a16:creationId xmlns:a16="http://schemas.microsoft.com/office/drawing/2014/main" id="{550F7E14-C910-2C7E-6951-535756A515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775728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4" y="74244"/>
            <a:ext cx="11522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Выводы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1" y="1208357"/>
            <a:ext cx="1069535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В мире происходит глобальная реконфигурация сил, сопровождаемая катастрофическими угрозами.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Глобализация идет на спад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: Фукуяма, автор концепции «конца истории» (1992), интервью 30 марта 2022 г. : «мы переживаем «конец конца истории»»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Возрастающий тренд суверенизации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:  рост барьеров между странами, программы </a:t>
            </a:r>
            <a:r>
              <a:rPr kumimoji="0" lang="ru-RU" alt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решоринга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технологическое, цифровые, культурные и др. суверенитеты.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Перспективы для России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: столкновение и размежевание с Западом. Асимметричное противостояние невозможно. Усиление Х-коалиции </a:t>
            </a:r>
            <a:r>
              <a:rPr kumimoji="0" lang="ru-RU" altLang="ru-RU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и роли России в ней. </a:t>
            </a:r>
            <a:endParaRPr kumimoji="0" lang="en-US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7410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>
            <a:extLst>
              <a:ext uri="{FF2B5EF4-FFF2-40B4-BE49-F238E27FC236}">
                <a16:creationId xmlns:a16="http://schemas.microsoft.com/office/drawing/2014/main" id="{31D76120-0C60-BE39-4491-8F9D1DD87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7">
            <a:extLst>
              <a:ext uri="{FF2B5EF4-FFF2-40B4-BE49-F238E27FC236}">
                <a16:creationId xmlns:a16="http://schemas.microsoft.com/office/drawing/2014/main" id="{01763F3B-F6EC-82C8-DA7D-2A8095F5AC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9650" y="331788"/>
            <a:ext cx="10090150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Прогноз</a:t>
            </a:r>
          </a:p>
        </p:txBody>
      </p:sp>
      <p:sp>
        <p:nvSpPr>
          <p:cNvPr id="46084" name="TextBox 7">
            <a:extLst>
              <a:ext uri="{FF2B5EF4-FFF2-40B4-BE49-F238E27FC236}">
                <a16:creationId xmlns:a16="http://schemas.microsoft.com/office/drawing/2014/main" id="{53724AAF-493E-B6FA-D623-5BD906D9E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065" y="1223863"/>
            <a:ext cx="1041132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Биполярность находит свое выражение не только в концентрации материально-технологического потенциала в каждой из групп стран, но и в укреплении институциональных структур – коалиций. </a:t>
            </a:r>
          </a:p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В конечном счете, именно они становятся вехами так называемого «нового мирового порядка» </a:t>
            </a:r>
            <a:r>
              <a:rPr lang="ru-RU" altLang="ru-RU" sz="2400" i="1" dirty="0">
                <a:solidFill>
                  <a:srgbClr val="002060"/>
                </a:solidFill>
                <a:latin typeface="Myriad Pro" panose="020B0503030403020204" pitchFamily="34" charset="0"/>
              </a:rPr>
              <a:t>(Киссинджер, 1997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), складывающегося на наших глазах.</a:t>
            </a:r>
          </a:p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Биполярные коалиции позволят преодолеть противоречия разнонаправленных процессов глобализации и суверенизации и спасут мир от катастрофы. </a:t>
            </a:r>
            <a:endParaRPr lang="en-US" altLang="ru-RU" sz="28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46085" name="Номер слайда 4">
            <a:extLst>
              <a:ext uri="{FF2B5EF4-FFF2-40B4-BE49-F238E27FC236}">
                <a16:creationId xmlns:a16="http://schemas.microsoft.com/office/drawing/2014/main" id="{DA203D93-BDAF-D6CE-A996-E403C46CB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719539-437F-4864-B9E8-975AA0FD4058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5950010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7">
            <a:extLst>
              <a:ext uri="{FF2B5EF4-FFF2-40B4-BE49-F238E27FC236}">
                <a16:creationId xmlns:a16="http://schemas.microsoft.com/office/drawing/2014/main" id="{BC93D22A-FB08-947A-2863-05E68F825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11522075" cy="64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8">
            <a:extLst>
              <a:ext uri="{FF2B5EF4-FFF2-40B4-BE49-F238E27FC236}">
                <a16:creationId xmlns:a16="http://schemas.microsoft.com/office/drawing/2014/main" id="{C247CA53-91FD-0EF8-FDBA-5ADA3FAE93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4533" y="718638"/>
            <a:ext cx="9432925" cy="5186363"/>
          </a:xfrm>
          <a:solidFill>
            <a:schemeClr val="accent1"/>
          </a:solidFill>
        </p:spPr>
        <p:txBody>
          <a:bodyPr/>
          <a:lstStyle/>
          <a:p>
            <a:pPr algn="l" eaLnBrk="1" hangingPunct="1">
              <a:defRPr/>
            </a:pP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НЕКОТОРАЯ </a:t>
            </a:r>
            <a:r>
              <a:rPr lang="en-US" altLang="ru-RU" sz="1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</a:rPr>
              <a:t>ЛИТЕРАТУРА</a:t>
            </a:r>
            <a:br>
              <a:rPr lang="ru-RU" altLang="ru-RU" sz="14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altLang="ru-RU" sz="14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altLang="ru-RU" sz="1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1400" dirty="0" err="1">
                <a:solidFill>
                  <a:schemeClr val="accent1">
                    <a:lumMod val="50000"/>
                  </a:schemeClr>
                </a:solidFill>
              </a:rPr>
              <a:t>Калхун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 К. (2006) Теории модернизации и глобализации: кто и зачем их придумывал // Институт общественного проектирования (ИНОП). 20 марта 2006 //http://www.inop.ru/reading/page68/</a:t>
            </a:r>
            <a:b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Кирдина С.Г. 2014 [2000]. Институциональные матрицы и развитие России. Введение в Х- Y-теорию.  3-е изд., переработанное, расширенное и иллюстрированное.  М.– СПб.: Нестор-История. 468 с.</a:t>
            </a:r>
            <a:b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</a:rPr>
              <a:t>Кирдина-Чэндлер С.Г. 2022. </a:t>
            </a:r>
            <a:r>
              <a:rPr lang="ru-RU" altLang="ru-RU" sz="1400" b="1" dirty="0" err="1">
                <a:solidFill>
                  <a:schemeClr val="accent1">
                    <a:lumMod val="50000"/>
                  </a:schemeClr>
                </a:solidFill>
              </a:rPr>
              <a:t>Однополярность</a:t>
            </a: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</a:rPr>
              <a:t>, многополярность и биполярные коалиции. ХХI век.  // СОЦИС (Социологические исследования). № 10. С. 3-16 </a:t>
            </a:r>
            <a:b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Кирсанов В. П. 2009. Социальная природа биполярного мира. // Известия РГПУ им. А. И. Герцена. № 36.</a:t>
            </a:r>
            <a:b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Киссинджер Г. 1997. Дипломатия. М.: </a:t>
            </a:r>
            <a:r>
              <a:rPr lang="ru-RU" altLang="ru-RU" sz="1400" dirty="0" err="1">
                <a:solidFill>
                  <a:schemeClr val="accent1">
                    <a:lumMod val="50000"/>
                  </a:schemeClr>
                </a:solidFill>
              </a:rPr>
              <a:t>Ладомир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..</a:t>
            </a:r>
            <a:b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Страус А. Л. </a:t>
            </a:r>
            <a:r>
              <a:rPr lang="ru-RU" altLang="ru-RU" sz="1400" dirty="0" err="1">
                <a:solidFill>
                  <a:schemeClr val="accent1">
                    <a:lumMod val="50000"/>
                  </a:schemeClr>
                </a:solidFill>
              </a:rPr>
              <a:t>Униполярность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. Концентрическая структура нового мирового порядка и позиция России. // Полис, 1997, № 2.</a:t>
            </a:r>
            <a:b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Тихомиров В.Б. 1997. “Глобальное супружество”: разумное единство противоположностей в мировой системе государств. // </a:t>
            </a:r>
            <a:r>
              <a:rPr lang="ru-RU" altLang="ru-RU" sz="1400" dirty="0" err="1">
                <a:solidFill>
                  <a:schemeClr val="accent1">
                    <a:lumMod val="50000"/>
                  </a:schemeClr>
                </a:solidFill>
              </a:rPr>
              <a:t>Полиc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. № 2.</a:t>
            </a:r>
            <a:b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Яковлев А.Г. 2000. И все же на горизонте двухполюсный мир // Проблемы Дальнего Востока.  № 4.</a:t>
            </a:r>
            <a:b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ru-RU" sz="1400" dirty="0" err="1">
                <a:solidFill>
                  <a:schemeClr val="accent1">
                    <a:lumMod val="50000"/>
                  </a:schemeClr>
                </a:solidFill>
              </a:rPr>
              <a:t>Mariotti</a:t>
            </a:r>
            <a: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  <a:t> S. 2022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  <a:t> A warning from the Russian–Ukrainian war: avoiding a future that rhymes with the past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  <a:t>// Journal of Industrial and Business Economics. </a:t>
            </a:r>
            <a:b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  <a:t>Lawrence M., </a:t>
            </a:r>
            <a:r>
              <a:rPr lang="en-US" altLang="ru-RU" sz="1400" dirty="0" err="1">
                <a:solidFill>
                  <a:schemeClr val="accent1">
                    <a:lumMod val="50000"/>
                  </a:schemeClr>
                </a:solidFill>
              </a:rPr>
              <a:t>Janzwood</a:t>
            </a:r>
            <a: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  <a:t> S. and Homer-Dixon T. 2022. What is a global </a:t>
            </a:r>
            <a:r>
              <a:rPr lang="en-US" altLang="ru-RU" sz="1400" dirty="0" err="1">
                <a:solidFill>
                  <a:schemeClr val="accent1">
                    <a:lumMod val="50000"/>
                  </a:schemeClr>
                </a:solidFill>
              </a:rPr>
              <a:t>polycrisis</a:t>
            </a:r>
            <a: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  <a:t>? And how is it different from a systemic risk?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  <a:t>Technical Paper #2022-4. Version Number: 2.0. September 16, 2022. </a:t>
            </a:r>
            <a:b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altLang="ru-RU" sz="1400" dirty="0" err="1">
                <a:solidFill>
                  <a:schemeClr val="accent1">
                    <a:lumMod val="50000"/>
                  </a:schemeClr>
                </a:solidFill>
              </a:rPr>
              <a:t>OjI</a:t>
            </a:r>
            <a:r>
              <a:rPr lang="en-GB" alt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  <a:t>E.I. , </a:t>
            </a:r>
            <a:r>
              <a:rPr lang="en-GB" altLang="ru-RU" sz="1400" dirty="0" err="1">
                <a:solidFill>
                  <a:schemeClr val="accent1">
                    <a:lumMod val="50000"/>
                  </a:schemeClr>
                </a:solidFill>
              </a:rPr>
              <a:t>Ozioko</a:t>
            </a:r>
            <a:r>
              <a:rPr lang="en-GB" altLang="ru-RU" sz="1400" dirty="0">
                <a:solidFill>
                  <a:schemeClr val="accent1">
                    <a:lumMod val="50000"/>
                  </a:schemeClr>
                </a:solidFill>
              </a:rPr>
              <a:t>  M..</a:t>
            </a:r>
            <a:r>
              <a:rPr lang="en-GB" altLang="ru-RU" sz="1400" dirty="0" err="1">
                <a:solidFill>
                  <a:schemeClr val="accent1">
                    <a:lumMod val="50000"/>
                  </a:schemeClr>
                </a:solidFill>
              </a:rPr>
              <a:t>V.Cr</a:t>
            </a:r>
            <a:r>
              <a:rPr lang="en-GB" altLang="ru-RU" sz="1400" dirty="0">
                <a:solidFill>
                  <a:schemeClr val="accent1">
                    <a:lumMod val="50000"/>
                  </a:schemeClr>
                </a:solidFill>
              </a:rPr>
              <a:t>. 2013. </a:t>
            </a:r>
            <a: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  <a:t>Effect of globalization on sovereignty of states. </a:t>
            </a:r>
            <a:b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  <a:t>Robinson W.I. (2007) Theories of Globalization. Blackwell Companion to Globalization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  <a:t>(ed. Ritzer G.), Oxford: Blackwell, pp. 125–143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b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ru-RU" sz="1400" dirty="0">
                <a:solidFill>
                  <a:schemeClr val="accent1">
                    <a:lumMod val="50000"/>
                  </a:schemeClr>
                </a:solidFill>
              </a:rPr>
              <a:t>etc.</a:t>
            </a:r>
            <a:b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altLang="ru-RU" sz="14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alt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0180" name="Номер слайда 1">
            <a:extLst>
              <a:ext uri="{FF2B5EF4-FFF2-40B4-BE49-F238E27FC236}">
                <a16:creationId xmlns:a16="http://schemas.microsoft.com/office/drawing/2014/main" id="{AA7EE061-5586-8DB6-EBB8-E02C2D0F6D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7E6347-1267-40AE-BF67-A0F4C3385A87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ru-RU" altLang="ru-RU" sz="14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8">
            <a:extLst>
              <a:ext uri="{FF2B5EF4-FFF2-40B4-BE49-F238E27FC236}">
                <a16:creationId xmlns:a16="http://schemas.microsoft.com/office/drawing/2014/main" id="{336E67D3-3898-8DE2-3488-ECF7F031D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11522075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9">
            <a:extLst>
              <a:ext uri="{FF2B5EF4-FFF2-40B4-BE49-F238E27FC236}">
                <a16:creationId xmlns:a16="http://schemas.microsoft.com/office/drawing/2014/main" id="{7004178E-4C9B-4CDA-3F17-EF9C7F253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063" y="288925"/>
            <a:ext cx="9291637" cy="5400675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r>
              <a:rPr lang="ru-RU" altLang="ru-RU" sz="4000" dirty="0">
                <a:latin typeface="+mn-lt"/>
              </a:rPr>
              <a:t>  </a:t>
            </a:r>
            <a:br>
              <a:rPr lang="en-US" altLang="ru-RU" sz="4000" dirty="0">
                <a:latin typeface="+mn-lt"/>
              </a:rPr>
            </a:br>
            <a:br>
              <a:rPr lang="en-US" altLang="ru-RU" sz="4000" dirty="0">
                <a:latin typeface="+mn-lt"/>
              </a:rPr>
            </a:br>
            <a:r>
              <a:rPr lang="ru-RU" altLang="ru-RU" sz="4000" b="1" dirty="0">
                <a:solidFill>
                  <a:srgbClr val="004C86"/>
                </a:solidFill>
                <a:latin typeface="+mn-lt"/>
              </a:rPr>
              <a:t>Спасибо за внимание!</a:t>
            </a:r>
            <a:br>
              <a:rPr lang="ru-RU" altLang="ru-RU" sz="4000" b="1" dirty="0">
                <a:solidFill>
                  <a:srgbClr val="004C86"/>
                </a:solidFill>
                <a:latin typeface="+mn-lt"/>
              </a:rPr>
            </a:br>
            <a:br>
              <a:rPr lang="ru-RU" altLang="ru-RU" sz="1800" dirty="0">
                <a:solidFill>
                  <a:srgbClr val="004C86"/>
                </a:solidFill>
                <a:latin typeface="+mn-lt"/>
              </a:rPr>
            </a:br>
            <a:r>
              <a:rPr lang="ru-RU" altLang="ru-RU" sz="3200" dirty="0">
                <a:solidFill>
                  <a:srgbClr val="004C86"/>
                </a:solidFill>
                <a:latin typeface="+mn-lt"/>
              </a:rPr>
              <a:t>Светлана Георгиевна Кирдина-Чэндлер</a:t>
            </a:r>
            <a:br>
              <a:rPr lang="ru-RU" altLang="ru-RU" sz="3200" dirty="0">
                <a:solidFill>
                  <a:srgbClr val="004C86"/>
                </a:solidFill>
                <a:latin typeface="+mn-lt"/>
              </a:rPr>
            </a:br>
            <a:br>
              <a:rPr lang="ru-RU" altLang="ru-RU" sz="3200" dirty="0">
                <a:solidFill>
                  <a:srgbClr val="004C86"/>
                </a:solidFill>
                <a:latin typeface="+mn-lt"/>
              </a:rPr>
            </a:br>
            <a:r>
              <a:rPr lang="en-US" altLang="ru-RU" sz="3200" dirty="0">
                <a:latin typeface="+mn-lt"/>
                <a:hlinkClick r:id="rId4"/>
              </a:rPr>
              <a:t>kirdina@inecon.ru</a:t>
            </a:r>
            <a:br>
              <a:rPr lang="en-US" altLang="ru-RU" sz="3200" dirty="0">
                <a:latin typeface="+mn-lt"/>
              </a:rPr>
            </a:br>
            <a:r>
              <a:rPr lang="en-US" altLang="ru-RU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www.kirdina.ru</a:t>
            </a:r>
            <a:br>
              <a:rPr lang="ru-RU" altLang="ru-RU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br>
              <a:rPr lang="ru-RU" altLang="ru-RU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ru-RU" altLang="ru-RU" sz="32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2228" name="Номер слайда 1">
            <a:extLst>
              <a:ext uri="{FF2B5EF4-FFF2-40B4-BE49-F238E27FC236}">
                <a16:creationId xmlns:a16="http://schemas.microsoft.com/office/drawing/2014/main" id="{73655BB6-B996-D4AF-A9CB-DB809F06BC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B09F42-00FE-4A59-A006-F10D099E9C20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ru-RU" altLang="ru-RU" sz="14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Рисунок 1">
            <a:extLst>
              <a:ext uri="{FF2B5EF4-FFF2-40B4-BE49-F238E27FC236}">
                <a16:creationId xmlns:a16="http://schemas.microsoft.com/office/drawing/2014/main" id="{033A7E9C-27D5-FA72-6F1A-E6206AF6F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23825"/>
            <a:ext cx="10796587" cy="606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7">
            <a:extLst>
              <a:ext uri="{FF2B5EF4-FFF2-40B4-BE49-F238E27FC236}">
                <a16:creationId xmlns:a16="http://schemas.microsoft.com/office/drawing/2014/main" id="{7059B8E9-A907-3ED8-257B-B9140A6F82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9138" y="395288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>
                <a:solidFill>
                  <a:srgbClr val="004C86"/>
                </a:solidFill>
                <a:latin typeface="Myriad Pro" panose="020B0503030403020204" pitchFamily="34" charset="0"/>
              </a:rPr>
              <a:t>Страны с доминированием   институциональных Х-</a:t>
            </a:r>
            <a:r>
              <a:rPr lang="en-US" altLang="ru-RU" sz="3600" b="1">
                <a:solidFill>
                  <a:srgbClr val="004C86"/>
                </a:solidFill>
                <a:latin typeface="Myriad Pro" panose="020B0503030403020204" pitchFamily="34" charset="0"/>
              </a:rPr>
              <a:t>Y</a:t>
            </a:r>
            <a:r>
              <a:rPr lang="ru-RU" altLang="ru-RU" sz="3600" b="1">
                <a:solidFill>
                  <a:srgbClr val="004C86"/>
                </a:solidFill>
                <a:latin typeface="Myriad Pro" panose="020B0503030403020204" pitchFamily="34" charset="0"/>
              </a:rPr>
              <a:t>-матриц </a:t>
            </a:r>
          </a:p>
        </p:txBody>
      </p:sp>
      <p:sp>
        <p:nvSpPr>
          <p:cNvPr id="54276" name="Номер слайда 4">
            <a:extLst>
              <a:ext uri="{FF2B5EF4-FFF2-40B4-BE49-F238E27FC236}">
                <a16:creationId xmlns:a16="http://schemas.microsoft.com/office/drawing/2014/main" id="{EEB46355-9D12-5301-7AE6-2865A994C3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D85EB5-80A3-4502-9436-9D20D43D92D8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ru-RU" altLang="ru-RU" sz="14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6">
            <a:extLst>
              <a:ext uri="{FF2B5EF4-FFF2-40B4-BE49-F238E27FC236}">
                <a16:creationId xmlns:a16="http://schemas.microsoft.com/office/drawing/2014/main" id="{AD2C7FC9-C0BE-3FEC-12F6-60004D3A7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7">
            <a:extLst>
              <a:ext uri="{FF2B5EF4-FFF2-40B4-BE49-F238E27FC236}">
                <a16:creationId xmlns:a16="http://schemas.microsoft.com/office/drawing/2014/main" id="{C1833CBB-9EC8-B9F1-C6F1-C263DCAD02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9288" y="234950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>
                <a:solidFill>
                  <a:srgbClr val="004C86"/>
                </a:solidFill>
                <a:latin typeface="Myriad Pro" panose="020B0503030403020204" pitchFamily="34" charset="0"/>
              </a:rPr>
              <a:t>В странах с доминированием институтов           Х-матрицы, включая Россию: </a:t>
            </a:r>
          </a:p>
        </p:txBody>
      </p:sp>
      <p:sp>
        <p:nvSpPr>
          <p:cNvPr id="56324" name="TextBox 7">
            <a:extLst>
              <a:ext uri="{FF2B5EF4-FFF2-40B4-BE49-F238E27FC236}">
                <a16:creationId xmlns:a16="http://schemas.microsoft.com/office/drawing/2014/main" id="{1098E942-E3D7-0611-EF60-828E74519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547813"/>
            <a:ext cx="105552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2060"/>
                </a:solidFill>
                <a:latin typeface="Myriad Pro" panose="020B0503030403020204" pitchFamily="34" charset="0"/>
              </a:rPr>
              <a:t>Институты Х-экономики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2060"/>
                </a:solidFill>
                <a:latin typeface="Myriad Pro" panose="020B0503030403020204" pitchFamily="34" charset="0"/>
              </a:rPr>
              <a:t>(доминантные):  </a:t>
            </a:r>
            <a:r>
              <a:rPr lang="ru-RU" altLang="ru-RU">
                <a:solidFill>
                  <a:srgbClr val="002060"/>
                </a:solidFill>
                <a:latin typeface="Myriad Pro" panose="020B0503030403020204" pitchFamily="34" charset="0"/>
              </a:rPr>
              <a:t>редистрибуция,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002060"/>
                </a:solidFill>
                <a:latin typeface="Myriad Pro" panose="020B0503030403020204" pitchFamily="34" charset="0"/>
              </a:rPr>
              <a:t>верховная условная собственность,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002060"/>
                </a:solidFill>
                <a:latin typeface="Myriad Pro" panose="020B0503030403020204" pitchFamily="34" charset="0"/>
              </a:rPr>
              <a:t>кооперация, служебный труд,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002060"/>
                </a:solidFill>
                <a:latin typeface="Myriad Pro" panose="020B0503030403020204" pitchFamily="34" charset="0"/>
              </a:rPr>
              <a:t>Х-эффективность (ограничение издержек).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2060"/>
                </a:solidFill>
                <a:latin typeface="Myriad Pro" panose="020B0503030403020204" pitchFamily="34" charset="0"/>
              </a:rPr>
              <a:t>Институты </a:t>
            </a:r>
            <a:r>
              <a:rPr lang="en-US" altLang="ru-RU" b="1">
                <a:solidFill>
                  <a:srgbClr val="002060"/>
                </a:solidFill>
                <a:latin typeface="Myriad Pro" panose="020B0503030403020204" pitchFamily="34" charset="0"/>
              </a:rPr>
              <a:t>Y</a:t>
            </a:r>
            <a:r>
              <a:rPr lang="ru-RU" altLang="ru-RU" b="1">
                <a:solidFill>
                  <a:srgbClr val="002060"/>
                </a:solidFill>
                <a:latin typeface="Myriad Pro" panose="020B0503030403020204" pitchFamily="34" charset="0"/>
              </a:rPr>
              <a:t>-экономики (комплементарные)</a:t>
            </a:r>
            <a:r>
              <a:rPr lang="ru-RU" altLang="ru-RU">
                <a:solidFill>
                  <a:srgbClr val="002060"/>
                </a:solidFill>
                <a:latin typeface="Myriad Pro" panose="020B0503030403020204" pitchFamily="34" charset="0"/>
              </a:rPr>
              <a:t>: рынок, частная собственность, конкуренция, наемный труд,              </a:t>
            </a:r>
            <a:r>
              <a:rPr lang="en-US" altLang="ru-RU">
                <a:solidFill>
                  <a:srgbClr val="002060"/>
                </a:solidFill>
                <a:latin typeface="Myriad Pro" panose="020B0503030403020204" pitchFamily="34" charset="0"/>
              </a:rPr>
              <a:t>Y-</a:t>
            </a:r>
            <a:r>
              <a:rPr lang="ru-RU" altLang="ru-RU">
                <a:solidFill>
                  <a:srgbClr val="002060"/>
                </a:solidFill>
                <a:latin typeface="Myriad Pro" panose="020B0503030403020204" pitchFamily="34" charset="0"/>
              </a:rPr>
              <a:t>эффективность (максимизация прибыли). </a:t>
            </a:r>
            <a:endParaRPr lang="en-US" altLang="ru-RU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56325" name="Номер слайда 4">
            <a:extLst>
              <a:ext uri="{FF2B5EF4-FFF2-40B4-BE49-F238E27FC236}">
                <a16:creationId xmlns:a16="http://schemas.microsoft.com/office/drawing/2014/main" id="{F0AE6144-60B8-7D6C-54C5-12DE9A4773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C5A889-90F6-43DF-A4FE-B5AFC79A7AA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ru-RU" altLang="ru-RU" sz="1400"/>
          </a:p>
        </p:txBody>
      </p:sp>
      <p:pic>
        <p:nvPicPr>
          <p:cNvPr id="56326" name="Рисунок 2">
            <a:extLst>
              <a:ext uri="{FF2B5EF4-FFF2-40B4-BE49-F238E27FC236}">
                <a16:creationId xmlns:a16="http://schemas.microsoft.com/office/drawing/2014/main" id="{E27EEC9B-44BE-09DC-583E-36F782AA3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420813"/>
            <a:ext cx="2741613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67509150-5DCD-E12E-A92F-EC47D063AA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405" y="3548063"/>
            <a:ext cx="11377264" cy="151288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>
                <a:solidFill>
                  <a:srgbClr val="002060"/>
                </a:solidFill>
              </a:rPr>
              <a:t> </a:t>
            </a:r>
            <a:r>
              <a:rPr lang="ru-RU" altLang="ru-RU" b="1" dirty="0">
                <a:solidFill>
                  <a:srgbClr val="004C86"/>
                </a:solidFill>
              </a:rPr>
              <a:t>1. Глобализация ≠ интернационализация.</a:t>
            </a:r>
            <a:endParaRPr lang="ru-RU" altLang="ru-RU" sz="3600" b="1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7171" name="Rectangle 8">
            <a:extLst>
              <a:ext uri="{FF2B5EF4-FFF2-40B4-BE49-F238E27FC236}">
                <a16:creationId xmlns:a16="http://schemas.microsoft.com/office/drawing/2014/main" id="{54202A66-D62A-D84B-4FB2-4026E641C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5732463"/>
            <a:ext cx="115220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4C86"/>
                </a:solidFill>
                <a:latin typeface="Myriad Pro" panose="020B0503030403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7172" name="Номер слайда 2">
            <a:extLst>
              <a:ext uri="{FF2B5EF4-FFF2-40B4-BE49-F238E27FC236}">
                <a16:creationId xmlns:a16="http://schemas.microsoft.com/office/drawing/2014/main" id="{550F7E14-C910-2C7E-6951-535756A515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/>
              <a:t>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09828FC-DCF2-42D0-EE32-BDFF1D07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13" y="0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F992235-CD6C-6F3B-C1ED-2ED22E623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Интернационализация – вечный процесс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2D17B85-3ED7-483A-D1C0-D2E5CF30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1FCBF65-BCFE-39E0-2F05-4C5914DF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244" y="1439863"/>
            <a:ext cx="1009015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Интернационализации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постоянно сопровождает 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развитие человечества в ходе его истории и означает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естественный процесс 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роста межнациональных связей и усиления взаимозависимости различных государств и организаций.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Возникают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международные структуры 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в различных сферах - экономической, политической, культурной, военной и т.д. </a:t>
            </a: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7EFBAAC-4883-BCFE-02A4-92F3C63C8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1064476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09828FC-DCF2-42D0-EE32-BDFF1D07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97" y="286660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F992235-CD6C-6F3B-C1ED-2ED22E623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>
                <a:solidFill>
                  <a:srgbClr val="004C86"/>
                </a:solidFill>
                <a:latin typeface="Myriad Pro" panose="020B0503030403020204" pitchFamily="34" charset="0"/>
              </a:rPr>
              <a:t>Глобализация – современный процесс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2D17B85-3ED7-483A-D1C0-D2E5CF30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1FCBF65-BCFE-39E0-2F05-4C5914DF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1757032"/>
            <a:ext cx="1009015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Глобализация –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направленный процесс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, его суть состоит в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универсализации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экономических, политических и идеологических институтов, в т.ч. тех, что имеют наднациональный характер. 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«</a:t>
            </a:r>
            <a:r>
              <a:rPr lang="ru-RU" altLang="ru-RU" dirty="0" err="1">
                <a:solidFill>
                  <a:srgbClr val="002060"/>
                </a:solidFill>
                <a:latin typeface="Myriad Pro" panose="020B0503030403020204" pitchFamily="34" charset="0"/>
              </a:rPr>
              <a:t>Глобализа́ция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— процесс всемирной экономической, политической, культурной и религиозной 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унификации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».</a:t>
            </a: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7EFBAAC-4883-BCFE-02A4-92F3C63C8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484238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>
            <a:extLst>
              <a:ext uri="{FF2B5EF4-FFF2-40B4-BE49-F238E27FC236}">
                <a16:creationId xmlns:a16="http://schemas.microsoft.com/office/drawing/2014/main" id="{679870A1-AEDA-7928-41D6-5532C5789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13" y="0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7">
            <a:extLst>
              <a:ext uri="{FF2B5EF4-FFF2-40B4-BE49-F238E27FC236}">
                <a16:creationId xmlns:a16="http://schemas.microsoft.com/office/drawing/2014/main" id="{02322E39-C75C-CADA-61B5-4855024FDE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От теорий модернизации – к теориям  глобализации</a:t>
            </a:r>
          </a:p>
        </p:txBody>
      </p:sp>
      <p:sp>
        <p:nvSpPr>
          <p:cNvPr id="13316" name="Rectangle 8">
            <a:extLst>
              <a:ext uri="{FF2B5EF4-FFF2-40B4-BE49-F238E27FC236}">
                <a16:creationId xmlns:a16="http://schemas.microsoft.com/office/drawing/2014/main" id="{3B5DBF43-3C96-5C1A-C0D5-3AFBC6663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3317" name="TextBox 7">
            <a:extLst>
              <a:ext uri="{FF2B5EF4-FFF2-40B4-BE49-F238E27FC236}">
                <a16:creationId xmlns:a16="http://schemas.microsoft.com/office/drawing/2014/main" id="{76ABF594-A21E-DF13-521C-04B53BF5E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1588493"/>
            <a:ext cx="1009015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Теории глобализации 1980-х гг. наследуют теориям модернизации 1950–1960-х гг. , которые  «отразили стремление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США интеллектуально подчинить 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себе страны “третьего мира”, освободившиеся от прямой колониальной зависимости, и, по возможности, включить в сферу своего идейного влияния социалистические страны во главе с Советским Союзом» 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(</a:t>
            </a:r>
            <a:r>
              <a:rPr lang="ru-RU" altLang="ru-RU" sz="2400" i="1" dirty="0">
                <a:solidFill>
                  <a:srgbClr val="002060"/>
                </a:solidFill>
                <a:latin typeface="Myriad Pro" panose="020B0503030403020204" pitchFamily="34" charset="0"/>
              </a:rPr>
              <a:t>Бокарев, 2010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).</a:t>
            </a:r>
            <a:endParaRPr lang="ru-RU" altLang="ru-RU" sz="24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sp>
        <p:nvSpPr>
          <p:cNvPr id="13318" name="Номер слайда 4">
            <a:extLst>
              <a:ext uri="{FF2B5EF4-FFF2-40B4-BE49-F238E27FC236}">
                <a16:creationId xmlns:a16="http://schemas.microsoft.com/office/drawing/2014/main" id="{40987DB2-BB69-D9E1-97C1-0262FC7909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A01B03-9451-4B6C-83A5-D693E69CF9F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3858224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>
            <a:extLst>
              <a:ext uri="{FF2B5EF4-FFF2-40B4-BE49-F238E27FC236}">
                <a16:creationId xmlns:a16="http://schemas.microsoft.com/office/drawing/2014/main" id="{679870A1-AEDA-7928-41D6-5532C5789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13" y="0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7">
            <a:extLst>
              <a:ext uri="{FF2B5EF4-FFF2-40B4-BE49-F238E27FC236}">
                <a16:creationId xmlns:a16="http://schemas.microsoft.com/office/drawing/2014/main" id="{02322E39-C75C-CADA-61B5-4855024FDE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Теории глобализации</a:t>
            </a:r>
          </a:p>
        </p:txBody>
      </p:sp>
      <p:sp>
        <p:nvSpPr>
          <p:cNvPr id="13316" name="Rectangle 8">
            <a:extLst>
              <a:ext uri="{FF2B5EF4-FFF2-40B4-BE49-F238E27FC236}">
                <a16:creationId xmlns:a16="http://schemas.microsoft.com/office/drawing/2014/main" id="{3B5DBF43-3C96-5C1A-C0D5-3AFBC6663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3317" name="TextBox 7">
            <a:extLst>
              <a:ext uri="{FF2B5EF4-FFF2-40B4-BE49-F238E27FC236}">
                <a16:creationId xmlns:a16="http://schemas.microsoft.com/office/drawing/2014/main" id="{76ABF594-A21E-DF13-521C-04B53BF5E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1334830"/>
            <a:ext cx="1009015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Их суть -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распространение модернизации через 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национальные границы.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К ним  относят концепции, которые концентрируются на разных сторонах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универсального для разных стран вектора развития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: мир-системная теория, теории глобального капитализма, сетевого общества, теории </a:t>
            </a:r>
            <a:r>
              <a:rPr lang="ru-RU" altLang="ru-RU" dirty="0" err="1">
                <a:solidFill>
                  <a:srgbClr val="002060"/>
                </a:solidFill>
                <a:latin typeface="Myriad Pro" panose="020B0503030403020204" pitchFamily="34" charset="0"/>
              </a:rPr>
              <a:t>транснационализма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, постмодерн и др. 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(</a:t>
            </a:r>
            <a:r>
              <a:rPr lang="ru-RU" altLang="ru-RU" sz="2400" i="1" dirty="0" err="1">
                <a:solidFill>
                  <a:srgbClr val="002060"/>
                </a:solidFill>
                <a:latin typeface="Myriad Pro" panose="020B0503030403020204" pitchFamily="34" charset="0"/>
              </a:rPr>
              <a:t>Robinson</a:t>
            </a:r>
            <a:r>
              <a:rPr lang="ru-RU" altLang="ru-RU" sz="2400" i="1" dirty="0">
                <a:solidFill>
                  <a:srgbClr val="002060"/>
                </a:solidFill>
                <a:latin typeface="Myriad Pro" panose="020B0503030403020204" pitchFamily="34" charset="0"/>
              </a:rPr>
              <a:t>, 2007).</a:t>
            </a:r>
            <a:endParaRPr lang="ru-RU" altLang="ru-RU" sz="2400" i="1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sp>
        <p:nvSpPr>
          <p:cNvPr id="13318" name="Номер слайда 4">
            <a:extLst>
              <a:ext uri="{FF2B5EF4-FFF2-40B4-BE49-F238E27FC236}">
                <a16:creationId xmlns:a16="http://schemas.microsoft.com/office/drawing/2014/main" id="{40987DB2-BB69-D9E1-97C1-0262FC7909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A01B03-9451-4B6C-83A5-D693E69CF9F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3902071366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5162</TotalTime>
  <Words>3877</Words>
  <Application>Microsoft Office PowerPoint</Application>
  <PresentationFormat>Произвольный</PresentationFormat>
  <Paragraphs>291</Paragraphs>
  <Slides>47</Slides>
  <Notes>42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47</vt:i4>
      </vt:variant>
    </vt:vector>
  </HeadingPairs>
  <TitlesOfParts>
    <vt:vector size="56" baseType="lpstr">
      <vt:lpstr>Arial</vt:lpstr>
      <vt:lpstr>Arial Nova Light</vt:lpstr>
      <vt:lpstr>Calibri</vt:lpstr>
      <vt:lpstr>Monotype Corsiva</vt:lpstr>
      <vt:lpstr>Myriad Pro</vt:lpstr>
      <vt:lpstr>Myriad Pro Light</vt:lpstr>
      <vt:lpstr>Times New Roman</vt:lpstr>
      <vt:lpstr>Оформление по умолчанию</vt:lpstr>
      <vt:lpstr>1_Оформление по умолчанию</vt:lpstr>
      <vt:lpstr>Презентация PowerPoint</vt:lpstr>
      <vt:lpstr>Презентация PowerPoint</vt:lpstr>
      <vt:lpstr>Противоречие между глобализацией и суверенизацией как вызов современности</vt:lpstr>
      <vt:lpstr>Структура доклада</vt:lpstr>
      <vt:lpstr> 1. Глобализация ≠ интернационализация.</vt:lpstr>
      <vt:lpstr>Интернационализация – вечный процесс</vt:lpstr>
      <vt:lpstr>Глобализация – современный процесс</vt:lpstr>
      <vt:lpstr>От теорий модернизации – к теориям  глобализации</vt:lpstr>
      <vt:lpstr>Теории глобализации</vt:lpstr>
      <vt:lpstr>Теории глобализации  как легитимация идеологического влияния</vt:lpstr>
      <vt:lpstr> 2. Суверенизация: определение и основные тренды.  </vt:lpstr>
      <vt:lpstr>Суверенизация: определение</vt:lpstr>
      <vt:lpstr>Тренды суверенизации</vt:lpstr>
      <vt:lpstr>Индикаторы суверенизации</vt:lpstr>
      <vt:lpstr>Концепции суверенизации</vt:lpstr>
      <vt:lpstr>Новая модель международного взаимодействия на основе суверенизации</vt:lpstr>
      <vt:lpstr> 3. Нарастание конфликтной ситуации: суверенизация versus глобализация.</vt:lpstr>
      <vt:lpstr>Разнонаправленность процессов глобализации и суверенизации</vt:lpstr>
      <vt:lpstr>Ослабление гегемона </vt:lpstr>
      <vt:lpstr> 4. Биполярность как разрешение конфликтности: теоретическое  обоснование и факты. </vt:lpstr>
      <vt:lpstr>  ?  </vt:lpstr>
      <vt:lpstr>Мир без полюсов=сеть?</vt:lpstr>
      <vt:lpstr>Однополярность?</vt:lpstr>
      <vt:lpstr>Исторический приговор однополярности</vt:lpstr>
      <vt:lpstr>Многополярность?</vt:lpstr>
      <vt:lpstr>Многополярность неустойчива </vt:lpstr>
      <vt:lpstr>Биполярность?</vt:lpstr>
      <vt:lpstr>Презентация PowerPoint</vt:lpstr>
      <vt:lpstr>Биполярность через создание коалиций</vt:lpstr>
      <vt:lpstr>Взгляд назад…</vt:lpstr>
      <vt:lpstr>Доли ВВП  стран с доминированием Х-матрицы (серая линия) и Y-матрицы (черная линия), 1820-2020-е гг.            (выборка  стран, производящих  85-90 % мирового ВВП)</vt:lpstr>
      <vt:lpstr>Становление международных биполярных коалиций</vt:lpstr>
      <vt:lpstr>НАТО и Евросоюз, 2001–2022  гг.</vt:lpstr>
      <vt:lpstr>ШОС, БРИКС и СНГ, 2001-2022 гг.</vt:lpstr>
      <vt:lpstr>Презентация PowerPoint</vt:lpstr>
      <vt:lpstr>Кристаллизация Х-коалиции</vt:lpstr>
      <vt:lpstr>Динамика коалиций</vt:lpstr>
      <vt:lpstr>Презентация PowerPoint</vt:lpstr>
      <vt:lpstr>Ценностные различия в Х- и Y-коалициях</vt:lpstr>
      <vt:lpstr>Пример: чемпионат мира по футболу-2022,  Катар</vt:lpstr>
      <vt:lpstr> 5. Заключение и прогноз.</vt:lpstr>
      <vt:lpstr>Выводы</vt:lpstr>
      <vt:lpstr>Прогноз</vt:lpstr>
      <vt:lpstr>                                                                          НЕКОТОРАЯ  ЛИТЕРАТУРА   Калхун К. (2006) Теории модернизации и глобализации: кто и зачем их придумывал // Институт общественного проектирования (ИНОП). 20 марта 2006 //http://www.inop.ru/reading/page68/ Кирдина С.Г. 2014 [2000]. Институциональные матрицы и развитие России. Введение в Х- Y-теорию.  3-е изд., переработанное, расширенное и иллюстрированное.  М.– СПб.: Нестор-История. 468 с. Кирдина-Чэндлер С.Г. 2022. Однополярность, многополярность и биполярные коалиции. ХХI век.  // СОЦИС (Социологические исследования). № 10. С. 3-16  Кирсанов В. П. 2009. Социальная природа биполярного мира. // Известия РГПУ им. А. И. Герцена. № 36. Киссинджер Г. 1997. Дипломатия. М.: Ладомир.. Страус А. Л. Униполярность. Концентрическая структура нового мирового порядка и позиция России. // Полис, 1997, № 2. Тихомиров В.Б. 1997. “Глобальное супружество”: разумное единство противоположностей в мировой системе государств. // Полиc. № 2. Яковлев А.Г. 2000. И все же на горизонте двухполюсный мир // Проблемы Дальнего Востока.  № 4. Mariotti S. 2022.  A warning from the Russian–Ukrainian war: avoiding a future that rhymes with the past // Journal of Industrial and Business Economics.  Lawrence M., Janzwood S. and Homer-Dixon T. 2022. What is a global polycrisis? And how is it different from a systemic risk?  Technical Paper #2022-4. Version Number: 2.0. September 16, 2022.  OjI  E.I. , Ozioko  M..V.Cr. 2013. Effect of globalization on sovereignty of states.  Robinson W.I. (2007) Theories of Globalization. Blackwell Companion to Globalization (ed. Ritzer G.), Oxford: Blackwell, pp. 125–143    etc.  </vt:lpstr>
      <vt:lpstr>    Спасибо за внимание!  Светлана Георгиевна Кирдина-Чэндлер  kirdina@inecon.ru www.kirdina.ru  </vt:lpstr>
      <vt:lpstr>Страны с доминированием   институциональных Х-Y-матриц </vt:lpstr>
      <vt:lpstr>В странах с доминированием институтов           Х-матрицы, включая Россию: 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name</dc:creator>
  <cp:lastModifiedBy>Svetlana Kirdina</cp:lastModifiedBy>
  <cp:revision>160</cp:revision>
  <dcterms:created xsi:type="dcterms:W3CDTF">2021-12-07T13:39:17Z</dcterms:created>
  <dcterms:modified xsi:type="dcterms:W3CDTF">2023-03-16T07:29:26Z</dcterms:modified>
</cp:coreProperties>
</file>