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7"/>
  </p:notesMasterIdLst>
  <p:sldIdLst>
    <p:sldId id="256" r:id="rId2"/>
    <p:sldId id="728" r:id="rId3"/>
    <p:sldId id="756" r:id="rId4"/>
    <p:sldId id="725" r:id="rId5"/>
    <p:sldId id="749" r:id="rId6"/>
    <p:sldId id="748" r:id="rId7"/>
    <p:sldId id="751" r:id="rId8"/>
    <p:sldId id="759" r:id="rId9"/>
    <p:sldId id="750" r:id="rId10"/>
    <p:sldId id="752" r:id="rId11"/>
    <p:sldId id="757" r:id="rId12"/>
    <p:sldId id="753" r:id="rId13"/>
    <p:sldId id="755" r:id="rId14"/>
    <p:sldId id="758" r:id="rId15"/>
    <p:sldId id="29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90476-940B-432C-945A-6D9519046D40}" type="datetimeFigureOut">
              <a:rPr lang="ru-RU" smtClean="0"/>
              <a:t>23.10.2021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B9320-7A96-44B3-BA11-DA989A17B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915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55B8-1EE5-4203-996F-2BA8B90AD152}" type="datetime1">
              <a:rPr lang="en-US" smtClean="0"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XXIII Харчевские чтения «Теоретическая социология в России: состояние, проблемы, перспективы»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3AC5-1967-4763-B4A2-A84E88377FC0}" type="datetime1">
              <a:rPr lang="en-US" smtClean="0"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XXIII Харчевские чтения «Теоретическая социология в России: состояние, проблемы, перспективы»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1A06-82FB-4206-85B4-1D58813B36F3}" type="datetime1">
              <a:rPr lang="en-US" smtClean="0"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XXIII Харчевские чтения «Теоретическая социология в России: состояние, проблемы, перспективы»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D956-E94D-48BD-B5F2-08236A220659}" type="datetime1">
              <a:rPr lang="en-US" smtClean="0"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XXIII Харчевские чтения «Теоретическая социология в России: состояние, проблемы, перспективы»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0467-E63A-4FDA-8567-976982902805}" type="datetime1">
              <a:rPr lang="en-US" smtClean="0"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XXIII Харчевские чтения «Теоретическая социология в России: состояние, проблемы, перспективы»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FB91-52C2-4113-970D-33C47203272A}" type="datetime1">
              <a:rPr lang="en-US" smtClean="0"/>
              <a:t>10/23/2021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XXIII Харчевские чтения «Теоретическая социология в России: состояние, проблемы, перспективы»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7877-71F1-4461-BB5D-5B27CE29B6AE}" type="datetime1">
              <a:rPr lang="en-US" smtClean="0"/>
              <a:t>10/23/2021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XXIII Харчевские чтения «Теоретическая социология в России: состояние, проблемы, перспективы»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133C-B60E-419D-AD27-D039DA5CBB2A}" type="datetime1">
              <a:rPr lang="en-US" smtClean="0"/>
              <a:t>10/23/2021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XXIII Харчевские чтения «Теоретическая социология в России: состояние, проблемы, перспективы»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30D4F-D9E9-453A-9509-38DECD9D4233}" type="datetime1">
              <a:rPr lang="en-US" smtClean="0"/>
              <a:t>10/23/2021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XXIII Харчевские чтения «Теоретическая социология в России: состояние, проблемы, перспективы»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B633-9259-4DAC-94BD-C8550D827B9D}" type="datetime1">
              <a:rPr lang="en-US" smtClean="0"/>
              <a:t>10/23/2021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XXIII Харчевские чтения «Теоретическая социология в России: состояние, проблемы, перспективы»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0065-67BD-42CC-8F2F-D872AC4C7B2D}" type="datetime1">
              <a:rPr lang="en-US" smtClean="0"/>
              <a:t>10/23/2021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XXIII Харчевские чтения «Теоретическая социология в России: состояние, проблемы, перспективы»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27553-EB66-47C5-80DA-33733B025C6F}" type="datetime1">
              <a:rPr lang="en-US" smtClean="0"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XXIII Харчевские чтения «Теоретическая социология в России: состояние, проблемы, перспективы»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82;&#1080;&#1088;&#1076;&#1080;&#1085;&#1072;.&#1088;&#1092;/" TargetMode="External"/><Relationship Id="rId2" Type="http://schemas.openxmlformats.org/officeDocument/2006/relationships/hyperlink" Target="http://www.kirdina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CD7AA-0181-45BC-9599-87E488116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006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Проблемы российской  теоретической социологии                   в глобальном контексте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D3F179-E110-41B6-A62F-F0C403955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6741" y="4187665"/>
            <a:ext cx="9144000" cy="1655762"/>
          </a:xfrm>
        </p:spPr>
        <p:txBody>
          <a:bodyPr/>
          <a:lstStyle/>
          <a:p>
            <a:r>
              <a:rPr lang="ru-RU" dirty="0"/>
              <a:t>Кирдина-Чэндлер Светлана Георгиевна, </a:t>
            </a:r>
          </a:p>
          <a:p>
            <a:r>
              <a:rPr lang="ru-RU" dirty="0"/>
              <a:t>Институт  экономики  РАН,  г. Москва</a:t>
            </a:r>
          </a:p>
        </p:txBody>
      </p:sp>
    </p:spTree>
    <p:extLst>
      <p:ext uri="{BB962C8B-B14F-4D97-AF65-F5344CB8AC3E}">
        <p14:creationId xmlns:p14="http://schemas.microsoft.com/office/powerpoint/2010/main" val="2670243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6527F-9320-4381-AB94-3F43D95F8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Преодоление эффектов «негативной» адаптации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73150-6F32-4174-8F15-8611E1823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этих условиях неизбежной глобальной </a:t>
            </a:r>
            <a:r>
              <a:rPr lang="ru-RU" dirty="0" err="1"/>
              <a:t>контекстности</a:t>
            </a:r>
            <a:r>
              <a:rPr lang="ru-RU" dirty="0"/>
              <a:t> весьма перспективной видится активизация нашей деятельности  по взаимодействию с различными странами мира, прежде всего </a:t>
            </a:r>
            <a:r>
              <a:rPr lang="ru-RU" b="1" dirty="0"/>
              <a:t>за пределами западного мейнстрима,</a:t>
            </a:r>
            <a:r>
              <a:rPr lang="ru-RU" dirty="0"/>
              <a:t>  в целях распространения научных знаний и обмена ими. </a:t>
            </a:r>
          </a:p>
          <a:p>
            <a:r>
              <a:rPr lang="ru-RU" dirty="0"/>
              <a:t>Как мы видим, такая направленность характерна и  для внешнеполитической повестки нашей страны. Почему бы и нам, социологам,  не следовать этому тренду?</a:t>
            </a:r>
          </a:p>
          <a:p>
            <a:r>
              <a:rPr lang="ru-RU" dirty="0"/>
              <a:t>На этом пути, на мой взгляд, мы можем найти такой </a:t>
            </a:r>
            <a:r>
              <a:rPr lang="ru-RU" b="1" dirty="0"/>
              <a:t>баланс межу «позитивной» и «негативной» адаптацией</a:t>
            </a:r>
            <a:r>
              <a:rPr lang="ru-RU" dirty="0"/>
              <a:t>, который будет способствовать развитию российской социологии.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A72F00-7F59-4C68-8CBF-1A1464266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XXIII Харчевские чтения «Теоретическая социология в России: состояние, проблемы, перспективы»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9FA334-3F91-45A1-85E0-05526386E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00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13AE4-EAAA-425E-B301-BF5EEBB1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514556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Представление результатов российских социологов в статьях и иных социологических текстах. 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7BADE4-3AF5-4687-BB3C-98984DFD3C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3D59F-3B6C-4ECA-8D6C-4FE76619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XXIII Харчевские чтения «Теоретическая социология в России: состояние, проблемы, перспективы»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9F5741-7420-4A75-A648-00F93ABF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36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F0522-4772-4DDD-AA8B-981C6C139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Англоязычность</a:t>
            </a:r>
            <a:r>
              <a:rPr lang="ru-RU" dirty="0"/>
              <a:t> как следствие глобализации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3FE9CB-E6A1-4126-89E1-820314660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Маркировка и представление результатов наших                                                  исследований также должны учитывать глобальный                                   контекст, в данном случае </a:t>
            </a:r>
            <a:r>
              <a:rPr lang="ru-RU" b="1" dirty="0" err="1"/>
              <a:t>англоязычность</a:t>
            </a:r>
            <a:r>
              <a:rPr lang="ru-RU" b="1" dirty="0"/>
              <a:t>. </a:t>
            </a:r>
          </a:p>
          <a:p>
            <a:r>
              <a:rPr lang="ru-RU" dirty="0"/>
              <a:t>(Полезно вновь вспомнить о роли риторики, по поводу которой еще Аристотель написал столько полезных и важных слов). </a:t>
            </a:r>
          </a:p>
          <a:p>
            <a:r>
              <a:rPr lang="ru-RU" dirty="0"/>
              <a:t>То, как мы представляем наши тексты, какой </a:t>
            </a:r>
            <a:r>
              <a:rPr lang="ru-RU" dirty="0" err="1"/>
              <a:t>вокабуляр</a:t>
            </a:r>
            <a:r>
              <a:rPr lang="ru-RU" dirty="0"/>
              <a:t> и какие обороты, варианты перевода и акценты используем – всё это становится сегодня </a:t>
            </a:r>
            <a:r>
              <a:rPr lang="ru-RU" b="1" dirty="0"/>
              <a:t>не менее значимым</a:t>
            </a:r>
            <a:r>
              <a:rPr lang="ru-RU" dirty="0"/>
              <a:t>, чем  содержание.</a:t>
            </a:r>
          </a:p>
          <a:p>
            <a:r>
              <a:rPr lang="ru-RU" dirty="0"/>
              <a:t>Цифровизация  также усиливает значение этой стороны нашей работы.  Культура социальных сетей, в частности, показывает важность того, </a:t>
            </a:r>
            <a:r>
              <a:rPr lang="ru-RU" b="1" dirty="0"/>
              <a:t>КАК </a:t>
            </a:r>
            <a:r>
              <a:rPr lang="ru-RU" dirty="0"/>
              <a:t>артикулировано то или иное высказывание, насколько ярко, точно и убедительно (и не в последнюю очередь кратко).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42A674-3418-45C9-89F6-BF26AA37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XXIII Харчевские чтения «Теоретическая социология в России: состояние, проблемы, перспективы»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84E5AF-DF55-409C-9658-3565D4C2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E9C0FE-31AD-4236-AA67-A1968605F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564" y="172337"/>
            <a:ext cx="2743200" cy="229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66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F0522-4772-4DDD-AA8B-981C6C139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неудачной  маркировки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3FE9CB-E6A1-4126-89E1-820314660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 Даже если мы публикуем статьи на русском языке, метаданные - названия, ключевые слова и аннотации, - представлены в них также и на английском языке.</a:t>
            </a:r>
          </a:p>
          <a:p>
            <a:r>
              <a:rPr lang="ru-RU" dirty="0"/>
              <a:t>Характерный пример недостаточного внимания к переводу с русского на английский: в статьях о пост-советской реальности, говоря о распаде СССР, российские исследователи  часто пользуются принятым в англоязычном мире термином </a:t>
            </a:r>
            <a:r>
              <a:rPr lang="ru-RU" i="1" dirty="0" err="1"/>
              <a:t>collapse</a:t>
            </a:r>
            <a:r>
              <a:rPr lang="ru-RU" dirty="0"/>
              <a:t>. Но этот  термин имеет гораздо более негативную коннотацию, чем, например, более нейтральные  термины  </a:t>
            </a:r>
            <a:r>
              <a:rPr lang="ru-RU" i="1" dirty="0" err="1"/>
              <a:t>disintegration</a:t>
            </a:r>
            <a:r>
              <a:rPr lang="en-US" i="1" dirty="0"/>
              <a:t> </a:t>
            </a:r>
            <a:r>
              <a:rPr lang="ru-RU" dirty="0"/>
              <a:t>или </a:t>
            </a:r>
            <a:r>
              <a:rPr lang="en-US" i="1" dirty="0"/>
              <a:t>dissolution</a:t>
            </a:r>
            <a:r>
              <a:rPr lang="ru-RU" i="1" dirty="0"/>
              <a:t>.</a:t>
            </a:r>
          </a:p>
          <a:p>
            <a:r>
              <a:rPr lang="ru-RU" dirty="0"/>
              <a:t>«Идя на поводу» у англоязычного читателя и заимствуя  принятый на Западе лексикон при описании распада СССР, мы невольно «льем воду на  мельницу» негативного мнения о нашей стране.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42A674-3418-45C9-89F6-BF26AA37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XXIII Харчевские чтения «Теоретическая социология в России: состояние, проблемы, перспективы»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84E5AF-DF55-409C-9658-3565D4C2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8CC8D0-8264-4CB1-9A6D-F81935CB6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483" y="230188"/>
            <a:ext cx="2541491" cy="14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99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550D9-1F33-4FDF-BE5A-C616F06AA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Литература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1B6BC6-4424-4606-B855-0CFEE761B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Шубрт</a:t>
            </a:r>
            <a:r>
              <a:rPr lang="ru-RU" dirty="0"/>
              <a:t> И. 2021.  Мысли о современной российской социологии и ее перспективах. </a:t>
            </a:r>
            <a:r>
              <a:rPr lang="ru-RU" i="1" dirty="0"/>
              <a:t>СОЦИС (Социологические исследования)</a:t>
            </a:r>
            <a:r>
              <a:rPr lang="ru-RU" dirty="0"/>
              <a:t>. № 1.</a:t>
            </a:r>
          </a:p>
          <a:p>
            <a:r>
              <a:rPr lang="ru-RU" dirty="0"/>
              <a:t>О мировой и отечественной теоретической социологии (круглый стол). 2021. </a:t>
            </a:r>
            <a:r>
              <a:rPr lang="ru-RU" i="1" dirty="0"/>
              <a:t>СОЦИС (Социологические исследования). </a:t>
            </a:r>
            <a:r>
              <a:rPr lang="ru-RU" dirty="0"/>
              <a:t>№ 9.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2901E0-AF28-44FA-BC6B-4FF029F86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XXIII Харчевские чтения «Теоретическая социология в России: состояние, проблемы, перспективы»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C97D5C-751A-479F-A85A-E3C40BB2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927159-9F91-40FA-9581-E60EDCCA8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155" y="3817638"/>
            <a:ext cx="2743200" cy="21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74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C0BF1-BF03-47DA-8774-D4DC55B8A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6127" y="780527"/>
            <a:ext cx="8637073" cy="254143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47B43B-3A16-450A-8ED6-1777A8228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205214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800" cap="none" dirty="0">
                <a:hlinkClick r:id="rId2"/>
              </a:rPr>
              <a:t>www.kirdina.ru</a:t>
            </a:r>
            <a:endParaRPr lang="en-US" sz="2800" cap="none" dirty="0"/>
          </a:p>
          <a:p>
            <a:pPr algn="ctr"/>
            <a:r>
              <a:rPr lang="en-US" sz="2800" cap="none" dirty="0">
                <a:hlinkClick r:id="rId3"/>
              </a:rPr>
              <a:t>www.</a:t>
            </a:r>
            <a:r>
              <a:rPr lang="ru-RU" sz="2800" cap="none" dirty="0" err="1">
                <a:hlinkClick r:id="rId3"/>
              </a:rPr>
              <a:t>кирдина.рф</a:t>
            </a:r>
            <a:endParaRPr lang="ru-RU" sz="2800" cap="none" dirty="0"/>
          </a:p>
          <a:p>
            <a:pPr algn="ctr"/>
            <a:endParaRPr lang="ru-RU" sz="2800" dirty="0"/>
          </a:p>
          <a:p>
            <a:pPr algn="ctr"/>
            <a:r>
              <a:rPr lang="ru-RU" sz="2800" cap="none" dirty="0"/>
              <a:t>Светлана Георгиевна Кирдина-Чэндлер, </a:t>
            </a:r>
          </a:p>
          <a:p>
            <a:pPr algn="ctr"/>
            <a:r>
              <a:rPr lang="ru-RU" sz="2800" cap="none" dirty="0"/>
              <a:t>Институт экономики РАН, г. Москва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1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916B8-5BFA-4EBF-A04B-38113A9F1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ru-RU" dirty="0"/>
              <a:t>План доклада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90C93D-E777-4C6D-96EF-013460484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ru-RU" dirty="0"/>
              <a:t>«Позитивная» и «негативная» адаптация                                                   российской социологии к глобальному контексту.</a:t>
            </a:r>
          </a:p>
          <a:p>
            <a:r>
              <a:rPr lang="ru-RU" dirty="0"/>
              <a:t>О  маркировке и представлении результатов                                                      российских социологов в статьях                                                                  и иных социологических текстах.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3F33D3-8838-47BC-90BB-3B932C265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66" r="21122"/>
          <a:stretch/>
        </p:blipFill>
        <p:spPr>
          <a:xfrm>
            <a:off x="6913110" y="758514"/>
            <a:ext cx="4584048" cy="458404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59D36F-71B5-42E9-8F6F-8DC58DDDF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900"/>
              <a:t>XXIII Харчевские чтения «Теоретическая социология в России: состояние, проблемы, перспективы»</a:t>
            </a:r>
            <a:endParaRPr lang="en-US" sz="90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150072-A9E4-4A3B-BC98-822954FB8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15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80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CCC9C-BD00-4F1C-8E8C-00CA58A5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«Позитивная» и «негативная» адаптация российской социологии к глобальному контексту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813CA4-ACF0-47DD-A158-90D3BFD3E4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E97230-0E4C-4353-9EAA-8B66DD3AA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XXIII Харчевские чтения «Теоретическая социология в России: состояние, проблемы, перспективы»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61A325-FB96-4E23-9CE7-9A04BCF5D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9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6527F-9320-4381-AB94-3F43D95F8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Российская социология не может не быть глобально контекстной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73150-6F32-4174-8F15-8611E1823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Глобальная </a:t>
            </a:r>
            <a:r>
              <a:rPr lang="ru-RU" dirty="0" err="1"/>
              <a:t>контекстность</a:t>
            </a:r>
            <a:r>
              <a:rPr lang="ru-RU" dirty="0"/>
              <a:t> означает, что любая национальная социология не может не учитывать </a:t>
            </a:r>
            <a:r>
              <a:rPr lang="ru-RU" b="1" dirty="0"/>
              <a:t>роль связей </a:t>
            </a:r>
            <a:r>
              <a:rPr lang="ru-RU" dirty="0"/>
              <a:t>национального и глобального, регионального  и глобального, вплоть до индивидуального и глобального, при анализе практически любых социальных процессов. </a:t>
            </a:r>
          </a:p>
          <a:p>
            <a:r>
              <a:rPr lang="ru-RU" b="1" dirty="0"/>
              <a:t>Цифровизация усиливает </a:t>
            </a:r>
            <a:r>
              <a:rPr lang="ru-RU" dirty="0"/>
              <a:t>эту включенность большинства социальных феноменов в глобальные контексты. Проявляется ли эта связь явно или неявно, но она несомненно имеет место и пронизывает национальную социальную ткань. </a:t>
            </a:r>
          </a:p>
          <a:p>
            <a:r>
              <a:rPr lang="ru-RU" dirty="0"/>
              <a:t>Эта глобальная обусловленность порождает ряд эффектов, связанных с </a:t>
            </a:r>
            <a:r>
              <a:rPr lang="ru-RU" b="1" dirty="0"/>
              <a:t>адаптацией</a:t>
            </a:r>
            <a:r>
              <a:rPr lang="ru-RU" dirty="0"/>
              <a:t> национальных социологий, в  том числе и российской, к глобальному миру. 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A72F00-7F59-4C68-8CBF-1A1464266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XXIII Харчевские чтения «Теоретическая социология в России: состояние, проблемы, перспективы»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9FA334-3F91-45A1-85E0-05526386E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70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6527F-9320-4381-AB94-3F43D95F8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«Положительная» адаптация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73150-6F32-4174-8F15-8611E1823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4659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/>
              <a:t>Это адаптация, </a:t>
            </a:r>
            <a:r>
              <a:rPr lang="ru-RU" b="1" dirty="0"/>
              <a:t>содействующая развитию </a:t>
            </a:r>
            <a:r>
              <a:rPr lang="ru-RU" dirty="0"/>
              <a:t>нашей социологии. </a:t>
            </a:r>
          </a:p>
          <a:p>
            <a:r>
              <a:rPr lang="ru-RU" dirty="0"/>
              <a:t>Речь идет об овладении новыми, часто более продвинутыми и строгими,  по сравнению с российскими, стандартами организации и проведения социологических исследований, более глубокой научной рефлексии при сравнении национальных и общемировых тенденций  в ходе неизбежных сопоставлений.</a:t>
            </a:r>
          </a:p>
          <a:p>
            <a:r>
              <a:rPr lang="ru-RU" dirty="0"/>
              <a:t> Глобализация  </a:t>
            </a:r>
            <a:r>
              <a:rPr lang="ru-RU" b="1" dirty="0"/>
              <a:t>расширяет социологический кругозор</a:t>
            </a:r>
            <a:r>
              <a:rPr lang="ru-RU" dirty="0"/>
              <a:t> наших исследователей и поддерживает выход на новые научные просторы. Все это, несомненно, расширяет нашу научную свободу.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A72F00-7F59-4C68-8CBF-1A1464266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XXIII Харчевские чтения «Теоретическая социология в России: состояние, проблемы, перспективы»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9FA334-3F91-45A1-85E0-05526386E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3F7BBE-416B-4330-BDDB-81DFF1508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578" y="372003"/>
            <a:ext cx="2636606" cy="14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8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6527F-9320-4381-AB94-3F43D95F8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Следствия, или проблемы адаптации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73150-6F32-4174-8F15-8611E1823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 то же время стремление стать частью мировой (сегодня она часто понимается как преимущественно западная) социологии подталкивает исследователей к изучению тех тем, которые именно этой социологии могут быть интересны, поскольку включение в мировую социологию означает и публикацию в </a:t>
            </a:r>
            <a:r>
              <a:rPr lang="ru-RU" b="1" dirty="0"/>
              <a:t>зарубежных журналах</a:t>
            </a:r>
            <a:r>
              <a:rPr lang="ru-RU" dirty="0"/>
              <a:t>.</a:t>
            </a:r>
          </a:p>
          <a:p>
            <a:r>
              <a:rPr lang="ru-RU" dirty="0"/>
              <a:t>Однако в современных условиях противостояния России со стороны ведущих западных стран это означает преимущественный интерес к таким исследованиям наших ученых, которые максимально вписываются в концепцию западных преимущественно </a:t>
            </a:r>
            <a:r>
              <a:rPr lang="ru-RU" b="1" dirty="0"/>
              <a:t>негативных</a:t>
            </a:r>
            <a:r>
              <a:rPr lang="ru-RU" dirty="0"/>
              <a:t> массовых представлений о России.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A72F00-7F59-4C68-8CBF-1A1464266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XXIII Харчевские чтения «Теоретическая социология в России: состояние, проблемы, перспективы»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9FA334-3F91-45A1-85E0-05526386E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3D409F-5EF2-4086-8420-E0C8C0B9E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3140" y="230188"/>
            <a:ext cx="219075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6527F-9320-4381-AB94-3F43D95F8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3243" cy="1325563"/>
          </a:xfrm>
        </p:spPr>
        <p:txBody>
          <a:bodyPr/>
          <a:lstStyle/>
          <a:p>
            <a:r>
              <a:rPr lang="ru-RU" dirty="0"/>
              <a:t>Результаты адаптации                                       («негативная» адаптация)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73150-6F32-4174-8F15-8611E1823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/>
              <a:t>Наибольший интерес для западной аудитории в этих условиях представляют такие работы российских социологов, где вскрываются </a:t>
            </a:r>
            <a:r>
              <a:rPr lang="ru-RU" b="1" dirty="0"/>
              <a:t>проблемы, </a:t>
            </a:r>
            <a:r>
              <a:rPr lang="ru-RU" dirty="0"/>
              <a:t>вписывающиеся в западные стереотипные представления о нашей стране. Среди них непотизм, недоверие населения к власти, национальные конфликты и т.п.</a:t>
            </a:r>
          </a:p>
          <a:p>
            <a:r>
              <a:rPr lang="ru-RU" dirty="0"/>
              <a:t>Именно такие работы с большей вероятностью  будут приняты к публикации. Анализ хорошо цитируемых статей российских авторов на английском языке подтверждает   интерес именно к проблематике подобного рода.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A72F00-7F59-4C68-8CBF-1A1464266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XXIII Харчевские чтения «Теоретическая социология в России: состояние, проблемы, перспективы»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9FA334-3F91-45A1-85E0-05526386E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B7482E-637C-46E2-AE61-1CDD10987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758" y="365125"/>
            <a:ext cx="2669471" cy="177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02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6527F-9320-4381-AB94-3F43D95F8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3243" cy="1325563"/>
          </a:xfrm>
        </p:spPr>
        <p:txBody>
          <a:bodyPr/>
          <a:lstStyle/>
          <a:p>
            <a:r>
              <a:rPr lang="ru-RU" dirty="0"/>
              <a:t>Результаты адаптации («негативная» адаптация) </a:t>
            </a:r>
            <a:r>
              <a:rPr lang="ru-RU" dirty="0" err="1"/>
              <a:t>продолж</a:t>
            </a:r>
            <a:r>
              <a:rPr lang="ru-RU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73150-6F32-4174-8F15-8611E1823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то же время исследования, где рассматриваются </a:t>
            </a:r>
            <a:r>
              <a:rPr lang="ru-RU" b="1" dirty="0"/>
              <a:t>механизмы развития и социальные достижения  </a:t>
            </a:r>
            <a:r>
              <a:rPr lang="ru-RU" dirty="0"/>
              <a:t>российского общества, к сожалению, менее интересны западному читателю. </a:t>
            </a:r>
          </a:p>
          <a:p>
            <a:r>
              <a:rPr lang="ru-RU" dirty="0"/>
              <a:t>Следствием глобализации в данном случае становится </a:t>
            </a:r>
            <a:r>
              <a:rPr lang="ru-RU" b="1" dirty="0"/>
              <a:t>деформация исследовательского поля </a:t>
            </a:r>
            <a:r>
              <a:rPr lang="ru-RU" dirty="0"/>
              <a:t>в пользу критически ориентированных исследований,  поддерживающих отрицательный имидж России в глазах мировых элит и общественных групп, в том числе научных.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A72F00-7F59-4C68-8CBF-1A1464266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XXIII Харчевские чтения «Теоретическая социология в России: состояние, проблемы, перспективы»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9FA334-3F91-45A1-85E0-05526386E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97FCA2-47BB-4D97-9595-3B9F6E445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244" y="4776880"/>
            <a:ext cx="2782156" cy="176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6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6527F-9320-4381-AB94-3F43D95F8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Поддержка «негативной» адаптации в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73150-6F32-4174-8F15-8611E1823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Такая «негативная адаптация» поддерживается, как это ни парадоксально, введённой в России </a:t>
            </a:r>
            <a:r>
              <a:rPr lang="ru-RU" b="1" dirty="0"/>
              <a:t>системой оценки научного труда</a:t>
            </a:r>
            <a:r>
              <a:rPr lang="ru-RU" dirty="0"/>
              <a:t>. Она сегодня основана на наличии публикаций в журналах, индексируемых в международных базах, например, Web </a:t>
            </a:r>
            <a:r>
              <a:rPr lang="ru-RU" dirty="0" err="1"/>
              <a:t>of</a:t>
            </a:r>
            <a:r>
              <a:rPr lang="ru-RU" dirty="0"/>
              <a:t> Science или </a:t>
            </a:r>
            <a:r>
              <a:rPr lang="ru-RU" dirty="0" err="1"/>
              <a:t>Scopus</a:t>
            </a:r>
            <a:r>
              <a:rPr lang="ru-RU" dirty="0"/>
              <a:t>. Однако в них доминирующее положение занимают те самые западные журналы. </a:t>
            </a:r>
          </a:p>
          <a:p>
            <a:r>
              <a:rPr lang="ru-RU" dirty="0"/>
              <a:t>Согласна с коллегой из Чехии Иржи </a:t>
            </a:r>
            <a:r>
              <a:rPr lang="ru-RU" dirty="0" err="1"/>
              <a:t>Шубртом</a:t>
            </a:r>
            <a:r>
              <a:rPr lang="ru-RU" dirty="0"/>
              <a:t>, который пишет, что таким путём «догнать и перегнать» западную социологию нам </a:t>
            </a:r>
            <a:r>
              <a:rPr lang="ru-RU" b="1" dirty="0"/>
              <a:t>вряд ли удастся </a:t>
            </a:r>
            <a:r>
              <a:rPr lang="ru-RU" dirty="0"/>
              <a:t>(</a:t>
            </a:r>
            <a:r>
              <a:rPr lang="ru-RU" dirty="0" err="1"/>
              <a:t>Шубрт</a:t>
            </a:r>
            <a:r>
              <a:rPr lang="ru-RU" dirty="0"/>
              <a:t>, 2021 : 10).</a:t>
            </a:r>
          </a:p>
          <a:p>
            <a:r>
              <a:rPr lang="ru-RU" dirty="0"/>
              <a:t>(Однако, я не могу согласиться с ним в том, что у российской социологии нет теоретических и методологических достижений). 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A72F00-7F59-4C68-8CBF-1A1464266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XXIII Харчевские чтения «Теоретическая социология в России: состояние, проблемы, перспективы»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9FA334-3F91-45A1-85E0-05526386E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52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1038</TotalTime>
  <Words>1192</Words>
  <Application>Microsoft Office PowerPoint</Application>
  <PresentationFormat>Широкоэкранный</PresentationFormat>
  <Paragraphs>77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Проблемы российской  теоретической социологии                   в глобальном контексте </vt:lpstr>
      <vt:lpstr>План доклада</vt:lpstr>
      <vt:lpstr>«Позитивная» и «негативная» адаптация российской социологии к глобальному контексту </vt:lpstr>
      <vt:lpstr>Российская социология не может не быть глобально контекстной</vt:lpstr>
      <vt:lpstr>«Положительная» адаптация</vt:lpstr>
      <vt:lpstr>Следствия, или проблемы адаптации </vt:lpstr>
      <vt:lpstr>Результаты адаптации                                       («негативная» адаптация) </vt:lpstr>
      <vt:lpstr>Результаты адаптации («негативная» адаптация) продолж.</vt:lpstr>
      <vt:lpstr>Поддержка «негативной» адаптации в России</vt:lpstr>
      <vt:lpstr>Преодоление эффектов «негативной» адаптации</vt:lpstr>
      <vt:lpstr>Представление результатов российских социологов в статьях и иных социологических текстах.  </vt:lpstr>
      <vt:lpstr>Англоязычность как следствие глобализации </vt:lpstr>
      <vt:lpstr>Пример неудачной  маркировки</vt:lpstr>
      <vt:lpstr>Литература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Механизм денежного обращения как объект мезоэкономического анализа  </dc:title>
  <dc:creator>Svetlana Kirdina</dc:creator>
  <cp:lastModifiedBy>Svetlana Kirdina</cp:lastModifiedBy>
  <cp:revision>62</cp:revision>
  <dcterms:created xsi:type="dcterms:W3CDTF">2021-04-24T09:39:20Z</dcterms:created>
  <dcterms:modified xsi:type="dcterms:W3CDTF">2021-10-23T11:06:19Z</dcterms:modified>
</cp:coreProperties>
</file>