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9"/>
  </p:notesMasterIdLst>
  <p:sldIdLst>
    <p:sldId id="256" r:id="rId2"/>
    <p:sldId id="257" r:id="rId3"/>
    <p:sldId id="293" r:id="rId4"/>
    <p:sldId id="295" r:id="rId5"/>
    <p:sldId id="259" r:id="rId6"/>
    <p:sldId id="276" r:id="rId7"/>
    <p:sldId id="298" r:id="rId8"/>
    <p:sldId id="300" r:id="rId9"/>
    <p:sldId id="296" r:id="rId10"/>
    <p:sldId id="274" r:id="rId11"/>
    <p:sldId id="280" r:id="rId12"/>
    <p:sldId id="299" r:id="rId13"/>
    <p:sldId id="301" r:id="rId14"/>
    <p:sldId id="302" r:id="rId15"/>
    <p:sldId id="275" r:id="rId16"/>
    <p:sldId id="290" r:id="rId17"/>
    <p:sldId id="308" r:id="rId18"/>
    <p:sldId id="310" r:id="rId19"/>
    <p:sldId id="311" r:id="rId20"/>
    <p:sldId id="303" r:id="rId21"/>
    <p:sldId id="305" r:id="rId22"/>
    <p:sldId id="288" r:id="rId23"/>
    <p:sldId id="309" r:id="rId24"/>
    <p:sldId id="306" r:id="rId25"/>
    <p:sldId id="304" r:id="rId26"/>
    <p:sldId id="307" r:id="rId27"/>
    <p:sldId id="283"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928" y="-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9A8590-9A0C-4CD4-9D3D-FFC518BE5ADD}" type="datetimeFigureOut">
              <a:rPr lang="ru-RU" smtClean="0"/>
              <a:pPr/>
              <a:t>03.01.2016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ECA6EC-7060-4EFD-81E4-70978DB1F15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We are not the firsts who investigate the Darwinian ideas in Russia. But it is the first time to comprehend his ideas in the context of traditional institutional school and try to integrate his intellectual contribution into the modern institutional theory. </a:t>
            </a:r>
            <a:endParaRPr lang="ru-RU" dirty="0"/>
          </a:p>
        </p:txBody>
      </p:sp>
      <p:sp>
        <p:nvSpPr>
          <p:cNvPr id="4" name="Номер слайда 3"/>
          <p:cNvSpPr>
            <a:spLocks noGrp="1"/>
          </p:cNvSpPr>
          <p:nvPr>
            <p:ph type="sldNum" sz="quarter" idx="10"/>
          </p:nvPr>
        </p:nvSpPr>
        <p:spPr/>
        <p:txBody>
          <a:bodyPr/>
          <a:lstStyle/>
          <a:p>
            <a:fld id="{E058AF11-906D-4E00-B2A3-528AF4D8D8EB}"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CE8695AB-2813-40DC-9EAE-442EC569043E}" type="datetime1">
              <a:rPr lang="ru-RU" smtClean="0"/>
              <a:t>03.01.2016</a:t>
            </a:fld>
            <a:endParaRPr lang="ru-RU"/>
          </a:p>
        </p:txBody>
      </p:sp>
      <p:sp>
        <p:nvSpPr>
          <p:cNvPr id="17" name="Нижний колонтитул 16"/>
          <p:cNvSpPr>
            <a:spLocks noGrp="1"/>
          </p:cNvSpPr>
          <p:nvPr>
            <p:ph type="ftr" sz="quarter" idx="11"/>
          </p:nvPr>
        </p:nvSpPr>
        <p:spPr/>
        <p:txBody>
          <a:bodyPr/>
          <a:lstStyle>
            <a:extLst/>
          </a:lstStyle>
          <a:p>
            <a:r>
              <a:rPr lang="en-US" smtClean="0"/>
              <a:t>AFFE-ASSA 2016, San Francisco January 3</a:t>
            </a:r>
            <a:endParaRPr lang="ru-RU"/>
          </a:p>
        </p:txBody>
      </p:sp>
      <p:sp>
        <p:nvSpPr>
          <p:cNvPr id="29" name="Номер слайда 28"/>
          <p:cNvSpPr>
            <a:spLocks noGrp="1"/>
          </p:cNvSpPr>
          <p:nvPr>
            <p:ph type="sldNum" sz="quarter" idx="12"/>
          </p:nvPr>
        </p:nvSpPr>
        <p:spPr/>
        <p:txBody>
          <a:bodyPr/>
          <a:lstStyle>
            <a:extLst/>
          </a:lstStyle>
          <a:p>
            <a:fld id="{4B21F913-2412-4690-8EC1-25BB49A581D5}"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C4174C4-4F63-4600-8F1A-5AAC93782A72}" type="datetime1">
              <a:rPr lang="ru-RU" smtClean="0"/>
              <a:t>03.01.2016</a:t>
            </a:fld>
            <a:endParaRPr lang="ru-RU"/>
          </a:p>
        </p:txBody>
      </p:sp>
      <p:sp>
        <p:nvSpPr>
          <p:cNvPr id="5" name="Нижний колонтитул 4"/>
          <p:cNvSpPr>
            <a:spLocks noGrp="1"/>
          </p:cNvSpPr>
          <p:nvPr>
            <p:ph type="ftr" sz="quarter" idx="11"/>
          </p:nvPr>
        </p:nvSpPr>
        <p:spPr/>
        <p:txBody>
          <a:bodyPr/>
          <a:lstStyle>
            <a:extLst/>
          </a:lstStyle>
          <a:p>
            <a:r>
              <a:rPr lang="en-US" smtClean="0"/>
              <a:t>AFFE-ASSA 2016, San Francisco January 3</a:t>
            </a:r>
            <a:endParaRPr lang="ru-RU"/>
          </a:p>
        </p:txBody>
      </p:sp>
      <p:sp>
        <p:nvSpPr>
          <p:cNvPr id="6" name="Номер слайда 5"/>
          <p:cNvSpPr>
            <a:spLocks noGrp="1"/>
          </p:cNvSpPr>
          <p:nvPr>
            <p:ph type="sldNum" sz="quarter" idx="12"/>
          </p:nvPr>
        </p:nvSpPr>
        <p:spPr/>
        <p:txBody>
          <a:bodyPr/>
          <a:lstStyle>
            <a:extLst/>
          </a:lstStyle>
          <a:p>
            <a:fld id="{4B21F913-2412-4690-8EC1-25BB49A581D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0DCFAE3-CDCF-4E92-B4EE-3A9C6D7D50EA}" type="datetime1">
              <a:rPr lang="ru-RU" smtClean="0"/>
              <a:t>03.01.2016</a:t>
            </a:fld>
            <a:endParaRPr lang="ru-RU"/>
          </a:p>
        </p:txBody>
      </p:sp>
      <p:sp>
        <p:nvSpPr>
          <p:cNvPr id="5" name="Нижний колонтитул 4"/>
          <p:cNvSpPr>
            <a:spLocks noGrp="1"/>
          </p:cNvSpPr>
          <p:nvPr>
            <p:ph type="ftr" sz="quarter" idx="11"/>
          </p:nvPr>
        </p:nvSpPr>
        <p:spPr/>
        <p:txBody>
          <a:bodyPr/>
          <a:lstStyle>
            <a:extLst/>
          </a:lstStyle>
          <a:p>
            <a:r>
              <a:rPr lang="en-US" smtClean="0"/>
              <a:t>AFFE-ASSA 2016, San Francisco January 3</a:t>
            </a:r>
            <a:endParaRPr lang="ru-RU"/>
          </a:p>
        </p:txBody>
      </p:sp>
      <p:sp>
        <p:nvSpPr>
          <p:cNvPr id="6" name="Номер слайда 5"/>
          <p:cNvSpPr>
            <a:spLocks noGrp="1"/>
          </p:cNvSpPr>
          <p:nvPr>
            <p:ph type="sldNum" sz="quarter" idx="12"/>
          </p:nvPr>
        </p:nvSpPr>
        <p:spPr/>
        <p:txBody>
          <a:bodyPr/>
          <a:lstStyle>
            <a:extLst/>
          </a:lstStyle>
          <a:p>
            <a:fld id="{4B21F913-2412-4690-8EC1-25BB49A581D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F13200E-5A77-4812-B436-7E2497964A92}" type="datetime1">
              <a:rPr lang="ru-RU" smtClean="0"/>
              <a:t>03.01.2016</a:t>
            </a:fld>
            <a:endParaRPr lang="ru-RU"/>
          </a:p>
        </p:txBody>
      </p:sp>
      <p:sp>
        <p:nvSpPr>
          <p:cNvPr id="5" name="Нижний колонтитул 4"/>
          <p:cNvSpPr>
            <a:spLocks noGrp="1"/>
          </p:cNvSpPr>
          <p:nvPr>
            <p:ph type="ftr" sz="quarter" idx="11"/>
          </p:nvPr>
        </p:nvSpPr>
        <p:spPr/>
        <p:txBody>
          <a:bodyPr/>
          <a:lstStyle>
            <a:extLst/>
          </a:lstStyle>
          <a:p>
            <a:r>
              <a:rPr lang="en-US" smtClean="0"/>
              <a:t>AFFE-ASSA 2016, San Francisco January 3</a:t>
            </a:r>
            <a:endParaRPr lang="ru-RU"/>
          </a:p>
        </p:txBody>
      </p:sp>
      <p:sp>
        <p:nvSpPr>
          <p:cNvPr id="6" name="Номер слайда 5"/>
          <p:cNvSpPr>
            <a:spLocks noGrp="1"/>
          </p:cNvSpPr>
          <p:nvPr>
            <p:ph type="sldNum" sz="quarter" idx="12"/>
          </p:nvPr>
        </p:nvSpPr>
        <p:spPr/>
        <p:txBody>
          <a:bodyPr/>
          <a:lstStyle>
            <a:extLst/>
          </a:lstStyle>
          <a:p>
            <a:fld id="{4B21F913-2412-4690-8EC1-25BB49A581D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A3C86E8A-9A76-43FC-8552-FCCE14FFD699}" type="datetime1">
              <a:rPr lang="ru-RU" smtClean="0"/>
              <a:t>03.01.2016</a:t>
            </a:fld>
            <a:endParaRPr lang="ru-RU"/>
          </a:p>
        </p:txBody>
      </p:sp>
      <p:sp>
        <p:nvSpPr>
          <p:cNvPr id="5" name="Нижний колонтитул 4"/>
          <p:cNvSpPr>
            <a:spLocks noGrp="1"/>
          </p:cNvSpPr>
          <p:nvPr>
            <p:ph type="ftr" sz="quarter" idx="11"/>
          </p:nvPr>
        </p:nvSpPr>
        <p:spPr/>
        <p:txBody>
          <a:bodyPr/>
          <a:lstStyle>
            <a:extLst/>
          </a:lstStyle>
          <a:p>
            <a:r>
              <a:rPr lang="en-US" smtClean="0"/>
              <a:t>AFFE-ASSA 2016, San Francisco January 3</a:t>
            </a:r>
            <a:endParaRPr lang="ru-RU"/>
          </a:p>
        </p:txBody>
      </p:sp>
      <p:sp>
        <p:nvSpPr>
          <p:cNvPr id="6" name="Номер слайда 5"/>
          <p:cNvSpPr>
            <a:spLocks noGrp="1"/>
          </p:cNvSpPr>
          <p:nvPr>
            <p:ph type="sldNum" sz="quarter" idx="12"/>
          </p:nvPr>
        </p:nvSpPr>
        <p:spPr/>
        <p:txBody>
          <a:bodyPr/>
          <a:lstStyle>
            <a:extLst/>
          </a:lstStyle>
          <a:p>
            <a:fld id="{4B21F913-2412-4690-8EC1-25BB49A581D5}"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EEF59B1-ED8D-445D-A11A-F67300F0A02D}" type="datetime1">
              <a:rPr lang="ru-RU" smtClean="0"/>
              <a:t>03.01.2016</a:t>
            </a:fld>
            <a:endParaRPr lang="ru-RU"/>
          </a:p>
        </p:txBody>
      </p:sp>
      <p:sp>
        <p:nvSpPr>
          <p:cNvPr id="6" name="Нижний колонтитул 5"/>
          <p:cNvSpPr>
            <a:spLocks noGrp="1"/>
          </p:cNvSpPr>
          <p:nvPr>
            <p:ph type="ftr" sz="quarter" idx="11"/>
          </p:nvPr>
        </p:nvSpPr>
        <p:spPr/>
        <p:txBody>
          <a:bodyPr/>
          <a:lstStyle>
            <a:extLst/>
          </a:lstStyle>
          <a:p>
            <a:r>
              <a:rPr lang="en-US" smtClean="0"/>
              <a:t>AFFE-ASSA 2016, San Francisco January 3</a:t>
            </a:r>
            <a:endParaRPr lang="ru-RU"/>
          </a:p>
        </p:txBody>
      </p:sp>
      <p:sp>
        <p:nvSpPr>
          <p:cNvPr id="7" name="Номер слайда 6"/>
          <p:cNvSpPr>
            <a:spLocks noGrp="1"/>
          </p:cNvSpPr>
          <p:nvPr>
            <p:ph type="sldNum" sz="quarter" idx="12"/>
          </p:nvPr>
        </p:nvSpPr>
        <p:spPr/>
        <p:txBody>
          <a:bodyPr/>
          <a:lstStyle>
            <a:extLst/>
          </a:lstStyle>
          <a:p>
            <a:fld id="{4B21F913-2412-4690-8EC1-25BB49A581D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CAA7FFE0-2F9C-411A-B414-E9820D47AD65}" type="datetime1">
              <a:rPr lang="ru-RU" smtClean="0"/>
              <a:t>03.01.2016</a:t>
            </a:fld>
            <a:endParaRPr lang="ru-RU"/>
          </a:p>
        </p:txBody>
      </p:sp>
      <p:sp>
        <p:nvSpPr>
          <p:cNvPr id="8" name="Нижний колонтитул 7"/>
          <p:cNvSpPr>
            <a:spLocks noGrp="1"/>
          </p:cNvSpPr>
          <p:nvPr>
            <p:ph type="ftr" sz="quarter" idx="11"/>
          </p:nvPr>
        </p:nvSpPr>
        <p:spPr/>
        <p:txBody>
          <a:bodyPr/>
          <a:lstStyle>
            <a:extLst/>
          </a:lstStyle>
          <a:p>
            <a:r>
              <a:rPr lang="en-US" smtClean="0"/>
              <a:t>AFFE-ASSA 2016, San Francisco January 3</a:t>
            </a:r>
            <a:endParaRPr lang="ru-RU"/>
          </a:p>
        </p:txBody>
      </p:sp>
      <p:sp>
        <p:nvSpPr>
          <p:cNvPr id="9" name="Номер слайда 8"/>
          <p:cNvSpPr>
            <a:spLocks noGrp="1"/>
          </p:cNvSpPr>
          <p:nvPr>
            <p:ph type="sldNum" sz="quarter" idx="12"/>
          </p:nvPr>
        </p:nvSpPr>
        <p:spPr/>
        <p:txBody>
          <a:bodyPr/>
          <a:lstStyle>
            <a:extLst/>
          </a:lstStyle>
          <a:p>
            <a:fld id="{4B21F913-2412-4690-8EC1-25BB49A581D5}"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320E5834-C02E-44EE-8B55-C68F8FC3DA58}" type="datetime1">
              <a:rPr lang="ru-RU" smtClean="0"/>
              <a:t>03.01.2016</a:t>
            </a:fld>
            <a:endParaRPr lang="ru-RU"/>
          </a:p>
        </p:txBody>
      </p:sp>
      <p:sp>
        <p:nvSpPr>
          <p:cNvPr id="4" name="Нижний колонтитул 3"/>
          <p:cNvSpPr>
            <a:spLocks noGrp="1"/>
          </p:cNvSpPr>
          <p:nvPr>
            <p:ph type="ftr" sz="quarter" idx="11"/>
          </p:nvPr>
        </p:nvSpPr>
        <p:spPr/>
        <p:txBody>
          <a:bodyPr/>
          <a:lstStyle>
            <a:extLst/>
          </a:lstStyle>
          <a:p>
            <a:r>
              <a:rPr lang="en-US" smtClean="0"/>
              <a:t>AFFE-ASSA 2016, San Francisco January 3</a:t>
            </a:r>
            <a:endParaRPr lang="ru-RU"/>
          </a:p>
        </p:txBody>
      </p:sp>
      <p:sp>
        <p:nvSpPr>
          <p:cNvPr id="5" name="Номер слайда 4"/>
          <p:cNvSpPr>
            <a:spLocks noGrp="1"/>
          </p:cNvSpPr>
          <p:nvPr>
            <p:ph type="sldNum" sz="quarter" idx="12"/>
          </p:nvPr>
        </p:nvSpPr>
        <p:spPr/>
        <p:txBody>
          <a:bodyPr/>
          <a:lstStyle>
            <a:extLst/>
          </a:lstStyle>
          <a:p>
            <a:fld id="{4B21F913-2412-4690-8EC1-25BB49A581D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2F009744-303C-455A-905D-71F514C7C247}" type="datetime1">
              <a:rPr lang="ru-RU" smtClean="0"/>
              <a:t>03.01.2016</a:t>
            </a:fld>
            <a:endParaRPr lang="ru-RU"/>
          </a:p>
        </p:txBody>
      </p:sp>
      <p:sp>
        <p:nvSpPr>
          <p:cNvPr id="3" name="Нижний колонтитул 2"/>
          <p:cNvSpPr>
            <a:spLocks noGrp="1"/>
          </p:cNvSpPr>
          <p:nvPr>
            <p:ph type="ftr" sz="quarter" idx="11"/>
          </p:nvPr>
        </p:nvSpPr>
        <p:spPr/>
        <p:txBody>
          <a:bodyPr/>
          <a:lstStyle>
            <a:extLst/>
          </a:lstStyle>
          <a:p>
            <a:r>
              <a:rPr lang="en-US" smtClean="0"/>
              <a:t>AFFE-ASSA 2016, San Francisco January 3</a:t>
            </a:r>
            <a:endParaRPr lang="ru-RU"/>
          </a:p>
        </p:txBody>
      </p:sp>
      <p:sp>
        <p:nvSpPr>
          <p:cNvPr id="4" name="Номер слайда 3"/>
          <p:cNvSpPr>
            <a:spLocks noGrp="1"/>
          </p:cNvSpPr>
          <p:nvPr>
            <p:ph type="sldNum" sz="quarter" idx="12"/>
          </p:nvPr>
        </p:nvSpPr>
        <p:spPr/>
        <p:txBody>
          <a:bodyPr/>
          <a:lstStyle>
            <a:extLst/>
          </a:lstStyle>
          <a:p>
            <a:fld id="{4B21F913-2412-4690-8EC1-25BB49A581D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F4DF41B-0230-4F89-85CD-A223893626BF}" type="datetime1">
              <a:rPr lang="ru-RU" smtClean="0"/>
              <a:t>03.01.2016</a:t>
            </a:fld>
            <a:endParaRPr lang="ru-RU"/>
          </a:p>
        </p:txBody>
      </p:sp>
      <p:sp>
        <p:nvSpPr>
          <p:cNvPr id="6" name="Нижний колонтитул 5"/>
          <p:cNvSpPr>
            <a:spLocks noGrp="1"/>
          </p:cNvSpPr>
          <p:nvPr>
            <p:ph type="ftr" sz="quarter" idx="11"/>
          </p:nvPr>
        </p:nvSpPr>
        <p:spPr/>
        <p:txBody>
          <a:bodyPr/>
          <a:lstStyle>
            <a:extLst/>
          </a:lstStyle>
          <a:p>
            <a:r>
              <a:rPr lang="en-US" smtClean="0"/>
              <a:t>AFFE-ASSA 2016, San Francisco January 3</a:t>
            </a:r>
            <a:endParaRPr lang="ru-RU"/>
          </a:p>
        </p:txBody>
      </p:sp>
      <p:sp>
        <p:nvSpPr>
          <p:cNvPr id="7" name="Номер слайда 6"/>
          <p:cNvSpPr>
            <a:spLocks noGrp="1"/>
          </p:cNvSpPr>
          <p:nvPr>
            <p:ph type="sldNum" sz="quarter" idx="12"/>
          </p:nvPr>
        </p:nvSpPr>
        <p:spPr/>
        <p:txBody>
          <a:bodyPr/>
          <a:lstStyle>
            <a:extLst/>
          </a:lstStyle>
          <a:p>
            <a:fld id="{4B21F913-2412-4690-8EC1-25BB49A581D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ED7C06BB-09C8-40E2-83DF-CB68A81F76F0}" type="datetime1">
              <a:rPr lang="ru-RU" smtClean="0"/>
              <a:t>03.01.2016</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r>
              <a:rPr lang="en-US" smtClean="0"/>
              <a:t>AFFE-ASSA 2016, San Francisco January 3</a:t>
            </a:r>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4B21F913-2412-4690-8EC1-25BB49A581D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7D9AF140-53BA-416F-A00B-6F4B2C5ADD7D}" type="datetime1">
              <a:rPr lang="ru-RU" smtClean="0"/>
              <a:t>03.01.2016</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r>
              <a:rPr lang="en-US" smtClean="0"/>
              <a:t>AFFE-ASSA 2016, San Francisco January 3</a:t>
            </a:r>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4B21F913-2412-4690-8EC1-25BB49A581D5}"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412777"/>
            <a:ext cx="8568952" cy="2187674"/>
          </a:xfrm>
        </p:spPr>
        <p:txBody>
          <a:bodyPr>
            <a:noAutofit/>
          </a:bodyPr>
          <a:lstStyle/>
          <a:p>
            <a:pPr algn="ctr"/>
            <a:r>
              <a:rPr lang="en-US" b="1" dirty="0" smtClean="0"/>
              <a:t>Probing Deeper Inside of Evolution:               </a:t>
            </a:r>
            <a:r>
              <a:rPr lang="en-US" dirty="0" smtClean="0"/>
              <a:t>                                              </a:t>
            </a:r>
            <a:r>
              <a:rPr lang="ru-RU" sz="3600" dirty="0" smtClean="0"/>
              <a:t/>
            </a:r>
            <a:br>
              <a:rPr lang="ru-RU" sz="3600" dirty="0" smtClean="0"/>
            </a:br>
            <a:r>
              <a:rPr lang="en-US" sz="3200" dirty="0" smtClean="0"/>
              <a:t>Competition and Struggle Versus Cooperation and Mutual Aid</a:t>
            </a:r>
            <a:r>
              <a:rPr lang="ru-RU" sz="3200" dirty="0" smtClean="0"/>
              <a:t> </a:t>
            </a:r>
            <a:r>
              <a:rPr lang="en-US" b="1" dirty="0" smtClean="0"/>
              <a:t/>
            </a:r>
            <a:br>
              <a:rPr lang="en-US" b="1" dirty="0" smtClean="0"/>
            </a:br>
            <a:endParaRPr lang="ru-RU" b="1" dirty="0"/>
          </a:p>
        </p:txBody>
      </p:sp>
      <p:sp>
        <p:nvSpPr>
          <p:cNvPr id="3" name="Подзаголовок 2"/>
          <p:cNvSpPr>
            <a:spLocks noGrp="1"/>
          </p:cNvSpPr>
          <p:nvPr>
            <p:ph type="subTitle" idx="1"/>
          </p:nvPr>
        </p:nvSpPr>
        <p:spPr>
          <a:xfrm>
            <a:off x="1403648" y="4581128"/>
            <a:ext cx="6400800" cy="1752600"/>
          </a:xfrm>
        </p:spPr>
        <p:txBody>
          <a:bodyPr>
            <a:normAutofit fontScale="92500" lnSpcReduction="10000"/>
          </a:bodyPr>
          <a:lstStyle/>
          <a:p>
            <a:r>
              <a:rPr lang="en-US" b="1" dirty="0" smtClean="0"/>
              <a:t>Svetlana Kirdina</a:t>
            </a:r>
            <a:endParaRPr lang="ru-RU" b="1" dirty="0" smtClean="0"/>
          </a:p>
          <a:p>
            <a:r>
              <a:rPr lang="en-US" b="1" dirty="0" smtClean="0"/>
              <a:t> Institute of Economics, Russian Academy of Sciences, Moscow, Russia</a:t>
            </a:r>
            <a:endParaRPr lang="ru-RU" b="1" dirty="0" smtClean="0"/>
          </a:p>
          <a:p>
            <a:endParaRPr lang="ru-RU" b="1" dirty="0" smtClean="0"/>
          </a:p>
          <a:p>
            <a:r>
              <a:rPr lang="en-US" b="1" dirty="0" smtClean="0"/>
              <a:t>John  Hall</a:t>
            </a:r>
            <a:endParaRPr lang="ru-RU" b="1" dirty="0" smtClean="0"/>
          </a:p>
          <a:p>
            <a:r>
              <a:rPr lang="en-US" b="1" dirty="0" smtClean="0"/>
              <a:t>Portland State University, Portland, Oregon, USA </a:t>
            </a:r>
            <a:endParaRPr lang="ru-RU" b="1" dirty="0" smtClean="0"/>
          </a:p>
          <a:p>
            <a:endParaRPr lang="ru-RU" b="1" dirty="0" smtClean="0"/>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74638"/>
            <a:ext cx="8064896" cy="994122"/>
          </a:xfrm>
        </p:spPr>
        <p:txBody>
          <a:bodyPr>
            <a:normAutofit fontScale="90000"/>
          </a:bodyPr>
          <a:lstStyle/>
          <a:p>
            <a:r>
              <a:rPr lang="en-US" dirty="0" smtClean="0">
                <a:latin typeface="+mn-lt"/>
              </a:rPr>
              <a:t>Darwin’s </a:t>
            </a:r>
            <a:r>
              <a:rPr lang="en-US" i="1" dirty="0" smtClean="0">
                <a:latin typeface="+mn-lt"/>
              </a:rPr>
              <a:t>The Origin of Species (1859)</a:t>
            </a:r>
            <a:r>
              <a:rPr lang="en-US" dirty="0" smtClean="0">
                <a:latin typeface="+mn-lt"/>
              </a:rPr>
              <a:t> in Russia</a:t>
            </a:r>
            <a:endParaRPr lang="ru-RU" dirty="0">
              <a:latin typeface="+mn-lt"/>
            </a:endParaRPr>
          </a:p>
        </p:txBody>
      </p:sp>
      <p:sp>
        <p:nvSpPr>
          <p:cNvPr id="3" name="Содержимое 2"/>
          <p:cNvSpPr>
            <a:spLocks noGrp="1"/>
          </p:cNvSpPr>
          <p:nvPr>
            <p:ph idx="1"/>
          </p:nvPr>
        </p:nvSpPr>
        <p:spPr>
          <a:xfrm>
            <a:off x="755576" y="1340768"/>
            <a:ext cx="7704856" cy="4608512"/>
          </a:xfrm>
        </p:spPr>
        <p:txBody>
          <a:bodyPr>
            <a:noAutofit/>
          </a:bodyPr>
          <a:lstStyle/>
          <a:p>
            <a:r>
              <a:rPr lang="en-US" sz="2200" dirty="0" smtClean="0"/>
              <a:t>In </a:t>
            </a:r>
            <a:r>
              <a:rPr lang="en-US" sz="2200" b="1" dirty="0" smtClean="0">
                <a:solidFill>
                  <a:srgbClr val="FF0000"/>
                </a:solidFill>
              </a:rPr>
              <a:t>1861</a:t>
            </a:r>
            <a:r>
              <a:rPr lang="en-US" sz="2200" b="1" dirty="0" smtClean="0"/>
              <a:t> </a:t>
            </a:r>
            <a:r>
              <a:rPr lang="en-US" sz="2200" dirty="0" smtClean="0"/>
              <a:t>the journal </a:t>
            </a:r>
            <a:r>
              <a:rPr lang="en-US" sz="2200" i="1" dirty="0" smtClean="0"/>
              <a:t>Library for Reading</a:t>
            </a:r>
            <a:r>
              <a:rPr lang="en-US" sz="2200" dirty="0" smtClean="0"/>
              <a:t> published an essay on </a:t>
            </a:r>
            <a:r>
              <a:rPr lang="en-US" sz="2200" i="1" dirty="0" smtClean="0"/>
              <a:t>The Origin of Species</a:t>
            </a:r>
            <a:r>
              <a:rPr lang="en-US" sz="2200" dirty="0" smtClean="0"/>
              <a:t> that was more systematic and more comprehensive than any previous study on the subject published in Russian.</a:t>
            </a:r>
          </a:p>
          <a:p>
            <a:r>
              <a:rPr lang="en-US" sz="2200" dirty="0" smtClean="0"/>
              <a:t>In </a:t>
            </a:r>
            <a:r>
              <a:rPr lang="en-US" sz="2200" b="1" dirty="0" smtClean="0">
                <a:solidFill>
                  <a:srgbClr val="FF0000"/>
                </a:solidFill>
              </a:rPr>
              <a:t>1863</a:t>
            </a:r>
            <a:r>
              <a:rPr lang="en-US" sz="2200" dirty="0" smtClean="0"/>
              <a:t> the first number of the </a:t>
            </a:r>
            <a:r>
              <a:rPr lang="en-US" sz="2200" i="1" dirty="0" smtClean="0"/>
              <a:t>Russian Herald</a:t>
            </a:r>
            <a:r>
              <a:rPr lang="en-US" sz="2200" dirty="0" smtClean="0"/>
              <a:t>  Sergei A. </a:t>
            </a:r>
            <a:r>
              <a:rPr lang="en-US" sz="2200" dirty="0" err="1" smtClean="0"/>
              <a:t>Rachinsky</a:t>
            </a:r>
            <a:r>
              <a:rPr lang="ru-RU" sz="2200" dirty="0" smtClean="0">
                <a:solidFill>
                  <a:schemeClr val="accent1"/>
                </a:solidFill>
              </a:rPr>
              <a:t> </a:t>
            </a:r>
            <a:r>
              <a:rPr lang="ru-RU" sz="2200" dirty="0" smtClean="0"/>
              <a:t>- </a:t>
            </a:r>
            <a:r>
              <a:rPr lang="en-US" sz="2200" dirty="0" smtClean="0">
                <a:solidFill>
                  <a:schemeClr val="accent1"/>
                </a:solidFill>
              </a:rPr>
              <a:t> </a:t>
            </a:r>
            <a:r>
              <a:rPr lang="en-US" sz="2200" dirty="0" smtClean="0"/>
              <a:t>professor of botany at Moscow University</a:t>
            </a:r>
            <a:r>
              <a:rPr lang="ru-RU" sz="2200" dirty="0" smtClean="0"/>
              <a:t> -</a:t>
            </a:r>
            <a:r>
              <a:rPr lang="en-US" sz="2200" dirty="0" smtClean="0"/>
              <a:t>explained every major component of Darwin's theoretical structure in a language that was accessible to the general reading public. He identified </a:t>
            </a:r>
            <a:r>
              <a:rPr lang="en-US" sz="2200" i="1" dirty="0" smtClean="0"/>
              <a:t>The</a:t>
            </a:r>
            <a:r>
              <a:rPr lang="en-US" sz="2200" dirty="0" smtClean="0"/>
              <a:t> </a:t>
            </a:r>
            <a:r>
              <a:rPr lang="en-US" sz="2200" i="1" dirty="0" smtClean="0"/>
              <a:t>Origin of Species</a:t>
            </a:r>
            <a:r>
              <a:rPr lang="en-US" sz="2200" dirty="0" smtClean="0"/>
              <a:t> as "one of the most brilliant books ever to be written in the natural sciences.“</a:t>
            </a:r>
          </a:p>
          <a:p>
            <a:r>
              <a:rPr lang="en-US" sz="2200" dirty="0" smtClean="0"/>
              <a:t>In </a:t>
            </a:r>
            <a:r>
              <a:rPr lang="en-US" sz="2200" dirty="0" smtClean="0">
                <a:solidFill>
                  <a:srgbClr val="FF0000"/>
                </a:solidFill>
              </a:rPr>
              <a:t>1</a:t>
            </a:r>
            <a:r>
              <a:rPr lang="en-US" sz="2200" b="1" dirty="0" smtClean="0">
                <a:solidFill>
                  <a:srgbClr val="FF0000"/>
                </a:solidFill>
              </a:rPr>
              <a:t>864</a:t>
            </a:r>
            <a:r>
              <a:rPr lang="en-US" sz="2200" dirty="0" smtClean="0"/>
              <a:t> </a:t>
            </a:r>
            <a:r>
              <a:rPr lang="en-US" sz="2200" dirty="0" err="1" smtClean="0"/>
              <a:t>Rachinsky</a:t>
            </a:r>
            <a:r>
              <a:rPr lang="en-US" sz="2200" dirty="0" smtClean="0"/>
              <a:t> produced the first  full Russian translation of the </a:t>
            </a:r>
            <a:r>
              <a:rPr lang="en-US" sz="2200" i="1" dirty="0" smtClean="0"/>
              <a:t>Origin</a:t>
            </a:r>
            <a:r>
              <a:rPr lang="en-US" sz="2200" dirty="0" smtClean="0"/>
              <a:t>.</a:t>
            </a:r>
          </a:p>
        </p:txBody>
      </p:sp>
      <p:sp>
        <p:nvSpPr>
          <p:cNvPr id="4" name="Нижний колонтитул 3"/>
          <p:cNvSpPr>
            <a:spLocks noGrp="1"/>
          </p:cNvSpPr>
          <p:nvPr>
            <p:ph type="ftr" sz="quarter" idx="11"/>
          </p:nvPr>
        </p:nvSpPr>
        <p:spPr/>
        <p:txBody>
          <a:bodyPr/>
          <a:lstStyle/>
          <a:p>
            <a:r>
              <a:rPr lang="en-US" smtClean="0"/>
              <a:t>AFFE-ASSA 2016, San Francisco January 3</a:t>
            </a:r>
            <a:endParaRPr lang="ru-RU"/>
          </a:p>
        </p:txBody>
      </p:sp>
      <p:sp>
        <p:nvSpPr>
          <p:cNvPr id="5" name="Номер слайда 4"/>
          <p:cNvSpPr>
            <a:spLocks noGrp="1"/>
          </p:cNvSpPr>
          <p:nvPr>
            <p:ph type="sldNum" sz="quarter" idx="12"/>
          </p:nvPr>
        </p:nvSpPr>
        <p:spPr/>
        <p:txBody>
          <a:bodyPr/>
          <a:lstStyle/>
          <a:p>
            <a:fld id="{4B21F913-2412-4690-8EC1-25BB49A581D5}" type="slidenum">
              <a:rPr lang="ru-RU" smtClean="0"/>
              <a:pPr/>
              <a:t>10</a:t>
            </a:fld>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60648"/>
            <a:ext cx="8229600" cy="1162050"/>
          </a:xfrm>
        </p:spPr>
        <p:txBody>
          <a:bodyPr>
            <a:normAutofit/>
          </a:bodyPr>
          <a:lstStyle/>
          <a:p>
            <a:r>
              <a:rPr lang="en-US" sz="2800" dirty="0" smtClean="0">
                <a:latin typeface="+mn-lt"/>
              </a:rPr>
              <a:t>Daniel P. </a:t>
            </a:r>
            <a:r>
              <a:rPr lang="en-US" sz="2800" dirty="0" err="1" smtClean="0">
                <a:latin typeface="+mn-lt"/>
              </a:rPr>
              <a:t>Todes</a:t>
            </a:r>
            <a:r>
              <a:rPr lang="en-US" sz="2800" dirty="0" smtClean="0">
                <a:latin typeface="+mn-lt"/>
              </a:rPr>
              <a:t>, 1989        &amp;            Alexander </a:t>
            </a:r>
            <a:r>
              <a:rPr lang="en-US" sz="2800" dirty="0" err="1" smtClean="0">
                <a:latin typeface="+mn-lt"/>
              </a:rPr>
              <a:t>Vucinich</a:t>
            </a:r>
            <a:r>
              <a:rPr lang="en-US" sz="2800" dirty="0" smtClean="0">
                <a:latin typeface="+mn-lt"/>
              </a:rPr>
              <a:t>, 1989</a:t>
            </a:r>
            <a:endParaRPr lang="ru-RU" sz="2800" dirty="0">
              <a:latin typeface="+mn-lt"/>
            </a:endParaRPr>
          </a:p>
        </p:txBody>
      </p:sp>
      <p:sp>
        <p:nvSpPr>
          <p:cNvPr id="3" name="Текст 2"/>
          <p:cNvSpPr>
            <a:spLocks noGrp="1"/>
          </p:cNvSpPr>
          <p:nvPr>
            <p:ph type="body" idx="2"/>
          </p:nvPr>
        </p:nvSpPr>
        <p:spPr>
          <a:xfrm>
            <a:off x="4963136" y="1107560"/>
            <a:ext cx="3931920" cy="4769712"/>
          </a:xfrm>
        </p:spPr>
        <p:txBody>
          <a:bodyPr>
            <a:normAutofit/>
          </a:bodyPr>
          <a:lstStyle/>
          <a:p>
            <a:pPr algn="ctr"/>
            <a:r>
              <a:rPr lang="en-US" sz="3200" dirty="0" smtClean="0"/>
              <a:t>.</a:t>
            </a:r>
          </a:p>
          <a:p>
            <a:pPr algn="ctr"/>
            <a:endParaRPr lang="ru-RU" sz="3200" dirty="0"/>
          </a:p>
        </p:txBody>
      </p:sp>
      <p:pic>
        <p:nvPicPr>
          <p:cNvPr id="1026" name="Picture 2" descr="C:\Users\Светлана\Desktop\Darwin without Malthus.jpg"/>
          <p:cNvPicPr>
            <a:picLocks noGrp="1" noChangeAspect="1" noChangeArrowheads="1"/>
          </p:cNvPicPr>
          <p:nvPr>
            <p:ph sz="half" idx="1"/>
          </p:nvPr>
        </p:nvPicPr>
        <p:blipFill>
          <a:blip r:embed="rId3" cstate="print"/>
          <a:srcRect/>
          <a:stretch>
            <a:fillRect/>
          </a:stretch>
        </p:blipFill>
        <p:spPr bwMode="auto">
          <a:xfrm>
            <a:off x="467544" y="1340768"/>
            <a:ext cx="4032448" cy="5112568"/>
          </a:xfrm>
          <a:prstGeom prst="rect">
            <a:avLst/>
          </a:prstGeom>
          <a:noFill/>
        </p:spPr>
      </p:pic>
      <p:sp>
        <p:nvSpPr>
          <p:cNvPr id="6" name="Нижний колонтитул 5"/>
          <p:cNvSpPr>
            <a:spLocks noGrp="1"/>
          </p:cNvSpPr>
          <p:nvPr>
            <p:ph type="ftr" sz="quarter" idx="11"/>
          </p:nvPr>
        </p:nvSpPr>
        <p:spPr/>
        <p:txBody>
          <a:bodyPr/>
          <a:lstStyle/>
          <a:p>
            <a:r>
              <a:rPr lang="en-US" smtClean="0"/>
              <a:t>AFFE-ASSA 2016, San Francisco January 3</a:t>
            </a:r>
            <a:endParaRPr lang="ru-RU"/>
          </a:p>
        </p:txBody>
      </p:sp>
      <p:sp>
        <p:nvSpPr>
          <p:cNvPr id="7" name="Номер слайда 6"/>
          <p:cNvSpPr>
            <a:spLocks noGrp="1"/>
          </p:cNvSpPr>
          <p:nvPr>
            <p:ph type="sldNum" sz="quarter" idx="12"/>
          </p:nvPr>
        </p:nvSpPr>
        <p:spPr/>
        <p:txBody>
          <a:bodyPr/>
          <a:lstStyle/>
          <a:p>
            <a:fld id="{4B21F913-2412-4690-8EC1-25BB49A581D5}" type="slidenum">
              <a:rPr lang="ru-RU" smtClean="0"/>
              <a:pPr/>
              <a:t>11</a:t>
            </a:fld>
            <a:endParaRPr lang="ru-RU"/>
          </a:p>
        </p:txBody>
      </p:sp>
      <p:pic>
        <p:nvPicPr>
          <p:cNvPr id="8" name="Рисунок 7" descr="cover"/>
          <p:cNvPicPr/>
          <p:nvPr/>
        </p:nvPicPr>
        <p:blipFill>
          <a:blip r:embed="rId4" cstate="print"/>
          <a:srcRect/>
          <a:stretch>
            <a:fillRect/>
          </a:stretch>
        </p:blipFill>
        <p:spPr bwMode="auto">
          <a:xfrm>
            <a:off x="5364088" y="1484784"/>
            <a:ext cx="3384376" cy="489654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512064"/>
            <a:ext cx="7931224" cy="914400"/>
          </a:xfrm>
        </p:spPr>
        <p:txBody>
          <a:bodyPr/>
          <a:lstStyle/>
          <a:p>
            <a:r>
              <a:rPr lang="en-US" dirty="0" smtClean="0">
                <a:latin typeface="+mn-lt"/>
              </a:rPr>
              <a:t>Acknowledging Darwin’s Contributions in  Russia</a:t>
            </a:r>
            <a:endParaRPr lang="ru-RU" dirty="0">
              <a:latin typeface="+mn-lt"/>
            </a:endParaRPr>
          </a:p>
        </p:txBody>
      </p:sp>
      <p:sp>
        <p:nvSpPr>
          <p:cNvPr id="3" name="Содержимое 2"/>
          <p:cNvSpPr>
            <a:spLocks noGrp="1"/>
          </p:cNvSpPr>
          <p:nvPr>
            <p:ph idx="1"/>
          </p:nvPr>
        </p:nvSpPr>
        <p:spPr>
          <a:xfrm>
            <a:off x="899592" y="2132856"/>
            <a:ext cx="7772400" cy="4165720"/>
          </a:xfrm>
        </p:spPr>
        <p:txBody>
          <a:bodyPr/>
          <a:lstStyle/>
          <a:p>
            <a:r>
              <a:rPr lang="en-US" sz="2800" dirty="0" smtClean="0"/>
              <a:t>“Darwinism changed not only our commonsense and scientific ideas but also our world view" (</a:t>
            </a:r>
            <a:r>
              <a:rPr lang="en-US" sz="2800" dirty="0" err="1" smtClean="0"/>
              <a:t>Danilevsky</a:t>
            </a:r>
            <a:r>
              <a:rPr lang="en-US" sz="2800" dirty="0" smtClean="0"/>
              <a:t>, </a:t>
            </a:r>
            <a:r>
              <a:rPr lang="en-US" sz="2800" i="1" dirty="0" err="1" smtClean="0"/>
              <a:t>Darvinizm</a:t>
            </a:r>
            <a:r>
              <a:rPr lang="en-US" sz="2800" i="1" dirty="0" smtClean="0"/>
              <a:t>,</a:t>
            </a:r>
            <a:r>
              <a:rPr lang="en-US" sz="2800" dirty="0" smtClean="0"/>
              <a:t> vol. 1, part 1</a:t>
            </a:r>
            <a:r>
              <a:rPr lang="ru-RU" sz="2800" dirty="0" smtClean="0"/>
              <a:t>:</a:t>
            </a:r>
            <a:r>
              <a:rPr lang="en-US" sz="2800" dirty="0" smtClean="0"/>
              <a:t> p. 7. In Russian). </a:t>
            </a:r>
            <a:endParaRPr lang="ru-RU" sz="2800" dirty="0" smtClean="0"/>
          </a:p>
          <a:p>
            <a:r>
              <a:rPr lang="en-US" sz="2800" dirty="0" err="1" smtClean="0"/>
              <a:t>Vucinich</a:t>
            </a:r>
            <a:r>
              <a:rPr lang="en-US" sz="2800" dirty="0" smtClean="0"/>
              <a:t> (1989: 31) stresses that in these decades near the end of the 19</a:t>
            </a:r>
            <a:r>
              <a:rPr lang="en-US" sz="2800" baseline="30000" dirty="0" smtClean="0"/>
              <a:t>th</a:t>
            </a:r>
            <a:r>
              <a:rPr lang="en-US" sz="2800" dirty="0" smtClean="0"/>
              <a:t> century, many Russian scholars “… made Darwin’s theory the point of departure in wide areas of scientific research.” </a:t>
            </a:r>
            <a:endParaRPr lang="ru-RU" sz="2800" dirty="0" smtClean="0"/>
          </a:p>
          <a:p>
            <a:endParaRPr lang="ru-RU" dirty="0"/>
          </a:p>
        </p:txBody>
      </p:sp>
      <p:sp>
        <p:nvSpPr>
          <p:cNvPr id="4" name="Нижний колонтитул 3"/>
          <p:cNvSpPr>
            <a:spLocks noGrp="1"/>
          </p:cNvSpPr>
          <p:nvPr>
            <p:ph type="ftr" sz="quarter" idx="11"/>
          </p:nvPr>
        </p:nvSpPr>
        <p:spPr/>
        <p:txBody>
          <a:bodyPr/>
          <a:lstStyle/>
          <a:p>
            <a:r>
              <a:rPr lang="en-US" smtClean="0"/>
              <a:t>AFFE-ASSA 2016, San Francisco January 3</a:t>
            </a:r>
            <a:endParaRPr lang="ru-RU"/>
          </a:p>
        </p:txBody>
      </p:sp>
      <p:sp>
        <p:nvSpPr>
          <p:cNvPr id="5" name="Номер слайда 4"/>
          <p:cNvSpPr>
            <a:spLocks noGrp="1"/>
          </p:cNvSpPr>
          <p:nvPr>
            <p:ph type="sldNum" sz="quarter" idx="12"/>
          </p:nvPr>
        </p:nvSpPr>
        <p:spPr/>
        <p:txBody>
          <a:bodyPr/>
          <a:lstStyle/>
          <a:p>
            <a:fld id="{4B21F913-2412-4690-8EC1-25BB49A581D5}" type="slidenum">
              <a:rPr lang="ru-RU" smtClean="0"/>
              <a:pPr/>
              <a:t>12</a:t>
            </a:fld>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332656"/>
            <a:ext cx="7772400" cy="2052840"/>
          </a:xfrm>
        </p:spPr>
        <p:txBody>
          <a:bodyPr/>
          <a:lstStyle/>
          <a:p>
            <a:r>
              <a:rPr lang="en-US" sz="3600" dirty="0" smtClean="0">
                <a:latin typeface="+mn-lt"/>
              </a:rPr>
              <a:t>Criticism of applicability of the biological principles of evolution like the “struggle for existence”</a:t>
            </a:r>
            <a:endParaRPr lang="ru-RU" sz="3600" dirty="0">
              <a:latin typeface="+mn-lt"/>
            </a:endParaRPr>
          </a:p>
        </p:txBody>
      </p:sp>
      <p:sp>
        <p:nvSpPr>
          <p:cNvPr id="3" name="Содержимое 2"/>
          <p:cNvSpPr>
            <a:spLocks noGrp="1"/>
          </p:cNvSpPr>
          <p:nvPr>
            <p:ph idx="1"/>
          </p:nvPr>
        </p:nvSpPr>
        <p:spPr>
          <a:xfrm>
            <a:off x="971600" y="2348880"/>
            <a:ext cx="7772400" cy="4283968"/>
          </a:xfrm>
        </p:spPr>
        <p:txBody>
          <a:bodyPr/>
          <a:lstStyle/>
          <a:p>
            <a:r>
              <a:rPr lang="en-US" dirty="0" smtClean="0"/>
              <a:t>The general reaction that we can also note is for representatives of different political groups and ideological wings to focus on Darwin’s Malthusian influences. </a:t>
            </a:r>
            <a:r>
              <a:rPr lang="en-US" i="1" dirty="0" smtClean="0"/>
              <a:t>Competition</a:t>
            </a:r>
            <a:r>
              <a:rPr lang="en-US" dirty="0" smtClean="0"/>
              <a:t> and </a:t>
            </a:r>
            <a:r>
              <a:rPr lang="en-US" i="1" dirty="0" smtClean="0"/>
              <a:t>struggle for existence </a:t>
            </a:r>
            <a:r>
              <a:rPr lang="en-US" dirty="0" smtClean="0"/>
              <a:t> were a main focus on criticism. Among the critics were groups known as </a:t>
            </a:r>
            <a:r>
              <a:rPr lang="en-US" dirty="0" err="1" smtClean="0"/>
              <a:t>Slavophiles</a:t>
            </a:r>
            <a:r>
              <a:rPr lang="en-US" dirty="0" smtClean="0"/>
              <a:t>, Liberals, Populists, and Anarchists (see our paper in detail).</a:t>
            </a:r>
            <a:endParaRPr lang="ru-RU" dirty="0"/>
          </a:p>
        </p:txBody>
      </p:sp>
      <p:sp>
        <p:nvSpPr>
          <p:cNvPr id="4" name="Нижний колонтитул 3"/>
          <p:cNvSpPr>
            <a:spLocks noGrp="1"/>
          </p:cNvSpPr>
          <p:nvPr>
            <p:ph type="ftr" sz="quarter" idx="11"/>
          </p:nvPr>
        </p:nvSpPr>
        <p:spPr/>
        <p:txBody>
          <a:bodyPr/>
          <a:lstStyle/>
          <a:p>
            <a:r>
              <a:rPr lang="en-US" smtClean="0"/>
              <a:t>AFFE-ASSA 2016, San Francisco January 3</a:t>
            </a:r>
            <a:endParaRPr lang="ru-RU"/>
          </a:p>
        </p:txBody>
      </p:sp>
      <p:sp>
        <p:nvSpPr>
          <p:cNvPr id="5" name="Номер слайда 4"/>
          <p:cNvSpPr>
            <a:spLocks noGrp="1"/>
          </p:cNvSpPr>
          <p:nvPr>
            <p:ph type="sldNum" sz="quarter" idx="12"/>
          </p:nvPr>
        </p:nvSpPr>
        <p:spPr/>
        <p:txBody>
          <a:bodyPr/>
          <a:lstStyle/>
          <a:p>
            <a:fld id="{4B21F913-2412-4690-8EC1-25BB49A581D5}" type="slidenum">
              <a:rPr lang="ru-RU" smtClean="0"/>
              <a:pPr/>
              <a:t>13</a:t>
            </a:fld>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1692800"/>
          </a:xfrm>
        </p:spPr>
        <p:txBody>
          <a:bodyPr/>
          <a:lstStyle/>
          <a:p>
            <a:pPr algn="ctr"/>
            <a:r>
              <a:rPr lang="en-US" sz="3200" dirty="0" smtClean="0">
                <a:latin typeface="+mn-lt"/>
              </a:rPr>
              <a:t>Peter Kropotkin who  offered the most constructive criticism of Darwin’s reliance of Malthus’ notion of </a:t>
            </a:r>
            <a:r>
              <a:rPr lang="en-US" sz="3200" i="1" dirty="0" smtClean="0">
                <a:latin typeface="+mn-lt"/>
              </a:rPr>
              <a:t>struggle for existence</a:t>
            </a:r>
            <a:r>
              <a:rPr lang="en-US" sz="3200" dirty="0" smtClean="0">
                <a:latin typeface="+mn-lt"/>
              </a:rPr>
              <a:t>   </a:t>
            </a:r>
            <a:endParaRPr lang="ru-RU" sz="3200" dirty="0"/>
          </a:p>
        </p:txBody>
      </p:sp>
      <p:sp>
        <p:nvSpPr>
          <p:cNvPr id="3" name="Содержимое 2"/>
          <p:cNvSpPr>
            <a:spLocks noGrp="1"/>
          </p:cNvSpPr>
          <p:nvPr>
            <p:ph idx="1"/>
          </p:nvPr>
        </p:nvSpPr>
        <p:spPr>
          <a:xfrm>
            <a:off x="899592" y="2286000"/>
            <a:ext cx="7772400" cy="3951312"/>
          </a:xfrm>
        </p:spPr>
        <p:txBody>
          <a:bodyPr>
            <a:normAutofit/>
          </a:bodyPr>
          <a:lstStyle/>
          <a:p>
            <a:r>
              <a:rPr lang="en-US" sz="2400" dirty="0" smtClean="0"/>
              <a:t>Well-known theorist of Anarchism Prince Peter Kropotkin (1842-1921) displayed a profound respect for Darwin’s thinking and regarded the theory of natural selection as “… perhaps the most brilliant scientific generalization of the [19</a:t>
            </a:r>
            <a:r>
              <a:rPr lang="en-US" sz="2400" baseline="30000" dirty="0" smtClean="0"/>
              <a:t>th</a:t>
            </a:r>
            <a:r>
              <a:rPr lang="en-US" sz="2400" dirty="0" smtClean="0"/>
              <a:t>] century” (</a:t>
            </a:r>
            <a:r>
              <a:rPr lang="en-US" sz="2400" dirty="0" err="1" smtClean="0"/>
              <a:t>Avrich</a:t>
            </a:r>
            <a:r>
              <a:rPr lang="en-US" sz="2400" dirty="0" smtClean="0"/>
              <a:t>, 1988:58).</a:t>
            </a:r>
          </a:p>
          <a:p>
            <a:r>
              <a:rPr lang="en-US" sz="2400" dirty="0" smtClean="0"/>
              <a:t> In addition, Kropotkin accepted that the </a:t>
            </a:r>
            <a:r>
              <a:rPr lang="en-US" sz="2400" i="1" dirty="0" smtClean="0"/>
              <a:t>struggle for existence </a:t>
            </a:r>
            <a:r>
              <a:rPr lang="en-US" sz="2400" dirty="0" smtClean="0"/>
              <a:t>played an important role in the evolution of species and went further and argued that life is a struggle; and in this struggle the fittest survive.  </a:t>
            </a:r>
            <a:endParaRPr lang="ru-RU" sz="2400" dirty="0"/>
          </a:p>
        </p:txBody>
      </p:sp>
      <p:sp>
        <p:nvSpPr>
          <p:cNvPr id="4" name="Нижний колонтитул 3"/>
          <p:cNvSpPr>
            <a:spLocks noGrp="1"/>
          </p:cNvSpPr>
          <p:nvPr>
            <p:ph type="ftr" sz="quarter" idx="11"/>
          </p:nvPr>
        </p:nvSpPr>
        <p:spPr/>
        <p:txBody>
          <a:bodyPr/>
          <a:lstStyle/>
          <a:p>
            <a:r>
              <a:rPr lang="en-US" smtClean="0"/>
              <a:t>AFFE-ASSA 2016, San Francisco January 3</a:t>
            </a:r>
            <a:endParaRPr lang="ru-RU"/>
          </a:p>
        </p:txBody>
      </p:sp>
      <p:sp>
        <p:nvSpPr>
          <p:cNvPr id="5" name="Номер слайда 4"/>
          <p:cNvSpPr>
            <a:spLocks noGrp="1"/>
          </p:cNvSpPr>
          <p:nvPr>
            <p:ph type="sldNum" sz="quarter" idx="12"/>
          </p:nvPr>
        </p:nvSpPr>
        <p:spPr/>
        <p:txBody>
          <a:bodyPr/>
          <a:lstStyle/>
          <a:p>
            <a:fld id="{4B21F913-2412-4690-8EC1-25BB49A581D5}" type="slidenum">
              <a:rPr lang="ru-RU" smtClean="0"/>
              <a:pPr/>
              <a:t>14</a:t>
            </a:fld>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6016" y="332656"/>
            <a:ext cx="4248472" cy="689992"/>
          </a:xfrm>
        </p:spPr>
        <p:txBody>
          <a:bodyPr>
            <a:noAutofit/>
          </a:bodyPr>
          <a:lstStyle/>
          <a:p>
            <a:endParaRPr lang="ru-RU" sz="2800" dirty="0"/>
          </a:p>
        </p:txBody>
      </p:sp>
      <p:sp>
        <p:nvSpPr>
          <p:cNvPr id="3" name="Текст 2"/>
          <p:cNvSpPr>
            <a:spLocks noGrp="1"/>
          </p:cNvSpPr>
          <p:nvPr>
            <p:ph type="body" idx="2"/>
          </p:nvPr>
        </p:nvSpPr>
        <p:spPr>
          <a:xfrm>
            <a:off x="4932040" y="764704"/>
            <a:ext cx="3931920" cy="4680520"/>
          </a:xfrm>
        </p:spPr>
        <p:txBody>
          <a:bodyPr>
            <a:noAutofit/>
          </a:bodyPr>
          <a:lstStyle/>
          <a:p>
            <a:pPr fontAlgn="t"/>
            <a:r>
              <a:rPr lang="en-US" sz="2800" dirty="0" smtClean="0"/>
              <a:t>However, in his foundational book </a:t>
            </a:r>
            <a:r>
              <a:rPr lang="en-US" sz="2800" i="1" dirty="0" smtClean="0"/>
              <a:t>Mutual Aid: A Factor of Evolution</a:t>
            </a:r>
            <a:r>
              <a:rPr lang="en-US" sz="2800" dirty="0" smtClean="0"/>
              <a:t> [1902] (2006), Kropotkin criticized Darwin’s emphasizing </a:t>
            </a:r>
            <a:r>
              <a:rPr lang="en-US" sz="2800" i="1" dirty="0" smtClean="0"/>
              <a:t>competition </a:t>
            </a:r>
            <a:r>
              <a:rPr lang="en-US" sz="2800" dirty="0" smtClean="0"/>
              <a:t>and the </a:t>
            </a:r>
            <a:r>
              <a:rPr lang="en-US" sz="2800" i="1" dirty="0" smtClean="0"/>
              <a:t>struggle for existence </a:t>
            </a:r>
            <a:r>
              <a:rPr lang="en-US" sz="2800" dirty="0" smtClean="0"/>
              <a:t>as a valid and universal law. In its place, he introduced the </a:t>
            </a:r>
            <a:r>
              <a:rPr lang="en-US" sz="2800" i="1" dirty="0" smtClean="0"/>
              <a:t>Law of Mutual Aid</a:t>
            </a:r>
            <a:r>
              <a:rPr lang="en-US" sz="2800" dirty="0" smtClean="0"/>
              <a:t>.</a:t>
            </a:r>
            <a:endParaRPr lang="ru-RU" sz="2800" dirty="0" smtClean="0"/>
          </a:p>
          <a:p>
            <a:endParaRPr lang="ru-RU" sz="2000" dirty="0"/>
          </a:p>
        </p:txBody>
      </p:sp>
      <p:pic>
        <p:nvPicPr>
          <p:cNvPr id="1026" name="Picture 2" descr="C:\Users\Sony\Documents\2014 Доклады и презентации\English\Mutual aid photo 4.JPG"/>
          <p:cNvPicPr>
            <a:picLocks noGrp="1" noChangeAspect="1" noChangeArrowheads="1"/>
          </p:cNvPicPr>
          <p:nvPr>
            <p:ph sz="half" idx="1"/>
          </p:nvPr>
        </p:nvPicPr>
        <p:blipFill>
          <a:blip r:embed="rId2" cstate="print"/>
          <a:stretch>
            <a:fillRect/>
          </a:stretch>
        </p:blipFill>
        <p:spPr bwMode="auto">
          <a:xfrm>
            <a:off x="683568" y="908720"/>
            <a:ext cx="3816424" cy="5040560"/>
          </a:xfrm>
          <a:prstGeom prst="rect">
            <a:avLst/>
          </a:prstGeom>
          <a:noFill/>
        </p:spPr>
      </p:pic>
      <p:sp>
        <p:nvSpPr>
          <p:cNvPr id="5" name="Нижний колонтитул 4"/>
          <p:cNvSpPr>
            <a:spLocks noGrp="1"/>
          </p:cNvSpPr>
          <p:nvPr>
            <p:ph type="ftr" sz="quarter" idx="11"/>
          </p:nvPr>
        </p:nvSpPr>
        <p:spPr>
          <a:xfrm>
            <a:off x="3131840" y="6356350"/>
            <a:ext cx="2520280" cy="365125"/>
          </a:xfrm>
        </p:spPr>
        <p:txBody>
          <a:bodyPr/>
          <a:lstStyle/>
          <a:p>
            <a:r>
              <a:rPr lang="en-US" smtClean="0"/>
              <a:t>AFFE-ASSA 2016, San Francisco January 3</a:t>
            </a:r>
            <a:endParaRPr lang="ru-RU" dirty="0"/>
          </a:p>
        </p:txBody>
      </p:sp>
      <p:sp>
        <p:nvSpPr>
          <p:cNvPr id="7" name="Номер слайда 6"/>
          <p:cNvSpPr>
            <a:spLocks noGrp="1"/>
          </p:cNvSpPr>
          <p:nvPr>
            <p:ph type="sldNum" sz="quarter" idx="12"/>
          </p:nvPr>
        </p:nvSpPr>
        <p:spPr/>
        <p:txBody>
          <a:bodyPr/>
          <a:lstStyle/>
          <a:p>
            <a:fld id="{4B21F913-2412-4690-8EC1-25BB49A581D5}" type="slidenum">
              <a:rPr lang="ru-RU" smtClean="0"/>
              <a:pPr/>
              <a:t>15</a:t>
            </a:fld>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8064" y="692696"/>
            <a:ext cx="3528392" cy="5040560"/>
          </a:xfrm>
        </p:spPr>
        <p:txBody>
          <a:bodyPr>
            <a:noAutofit/>
          </a:bodyPr>
          <a:lstStyle/>
          <a:p>
            <a:r>
              <a:rPr lang="en-US" sz="2800" dirty="0" smtClean="0">
                <a:latin typeface="+mn-lt"/>
              </a:rPr>
              <a:t>Kropotkin was influenced by ideas of Russian zoologist Karl Kessler (1815-1881) who introduced the </a:t>
            </a:r>
            <a:r>
              <a:rPr lang="en-US" sz="2800" i="1" dirty="0" smtClean="0">
                <a:latin typeface="+mn-lt"/>
              </a:rPr>
              <a:t>Law of Mutual Aid</a:t>
            </a:r>
            <a:r>
              <a:rPr lang="en-US" sz="2800" dirty="0" smtClean="0">
                <a:latin typeface="+mn-lt"/>
              </a:rPr>
              <a:t> in 1880.</a:t>
            </a:r>
            <a:r>
              <a:rPr lang="en-US" sz="2800" dirty="0" smtClean="0"/>
              <a:t/>
            </a:r>
            <a:br>
              <a:rPr lang="en-US" sz="2800" dirty="0" smtClean="0"/>
            </a:br>
            <a:endParaRPr lang="ru-RU" sz="2400" dirty="0"/>
          </a:p>
        </p:txBody>
      </p:sp>
      <p:sp>
        <p:nvSpPr>
          <p:cNvPr id="3" name="Текст 2"/>
          <p:cNvSpPr>
            <a:spLocks noGrp="1"/>
          </p:cNvSpPr>
          <p:nvPr>
            <p:ph type="body" idx="2"/>
          </p:nvPr>
        </p:nvSpPr>
        <p:spPr>
          <a:xfrm>
            <a:off x="5004048" y="5445224"/>
            <a:ext cx="3931920" cy="1008112"/>
          </a:xfrm>
        </p:spPr>
        <p:txBody>
          <a:bodyPr>
            <a:normAutofit/>
          </a:bodyPr>
          <a:lstStyle/>
          <a:p>
            <a:endParaRPr lang="en-US" sz="2800" dirty="0" smtClean="0"/>
          </a:p>
        </p:txBody>
      </p:sp>
      <p:sp>
        <p:nvSpPr>
          <p:cNvPr id="11" name="Содержимое 10"/>
          <p:cNvSpPr>
            <a:spLocks noGrp="1"/>
          </p:cNvSpPr>
          <p:nvPr>
            <p:ph sz="half" idx="1"/>
          </p:nvPr>
        </p:nvSpPr>
        <p:spPr>
          <a:xfrm>
            <a:off x="683568" y="2209800"/>
            <a:ext cx="4032448" cy="3977640"/>
          </a:xfrm>
        </p:spPr>
        <p:txBody>
          <a:bodyPr/>
          <a:lstStyle/>
          <a:p>
            <a:endParaRPr lang="ru-RU" dirty="0"/>
          </a:p>
        </p:txBody>
      </p:sp>
      <p:sp>
        <p:nvSpPr>
          <p:cNvPr id="6" name="Нижний колонтитул 5"/>
          <p:cNvSpPr>
            <a:spLocks noGrp="1"/>
          </p:cNvSpPr>
          <p:nvPr>
            <p:ph type="ftr" sz="quarter" idx="11"/>
          </p:nvPr>
        </p:nvSpPr>
        <p:spPr/>
        <p:txBody>
          <a:bodyPr/>
          <a:lstStyle/>
          <a:p>
            <a:r>
              <a:rPr lang="en-US" smtClean="0"/>
              <a:t>AFFE-ASSA 2016, San Francisco January 3</a:t>
            </a:r>
            <a:endParaRPr lang="ru-RU"/>
          </a:p>
        </p:txBody>
      </p:sp>
      <p:sp>
        <p:nvSpPr>
          <p:cNvPr id="7" name="Номер слайда 6"/>
          <p:cNvSpPr>
            <a:spLocks noGrp="1"/>
          </p:cNvSpPr>
          <p:nvPr>
            <p:ph type="sldNum" sz="quarter" idx="12"/>
          </p:nvPr>
        </p:nvSpPr>
        <p:spPr/>
        <p:txBody>
          <a:bodyPr/>
          <a:lstStyle/>
          <a:p>
            <a:fld id="{4B21F913-2412-4690-8EC1-25BB49A581D5}" type="slidenum">
              <a:rPr lang="ru-RU" smtClean="0"/>
              <a:pPr/>
              <a:t>16</a:t>
            </a:fld>
            <a:endParaRPr lang="ru-RU"/>
          </a:p>
        </p:txBody>
      </p:sp>
      <p:pic>
        <p:nvPicPr>
          <p:cNvPr id="10" name="Рисунок 9" descr="http://zoology.bio.spbu.ru/History/Images/2_Kessler.jpg"/>
          <p:cNvPicPr/>
          <p:nvPr/>
        </p:nvPicPr>
        <p:blipFill>
          <a:blip r:embed="rId2" cstate="print"/>
          <a:srcRect/>
          <a:stretch>
            <a:fillRect/>
          </a:stretch>
        </p:blipFill>
        <p:spPr bwMode="auto">
          <a:xfrm>
            <a:off x="899592" y="908720"/>
            <a:ext cx="3240360" cy="532859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4048" y="476672"/>
            <a:ext cx="3931920" cy="891952"/>
          </a:xfrm>
        </p:spPr>
        <p:txBody>
          <a:bodyPr>
            <a:normAutofit fontScale="90000"/>
          </a:bodyPr>
          <a:lstStyle/>
          <a:p>
            <a:r>
              <a:rPr lang="en-US" sz="3000" dirty="0" smtClean="0">
                <a:latin typeface="+mn-lt"/>
              </a:rPr>
              <a:t>Empirical Beginnings of Kropotkin’s views</a:t>
            </a:r>
            <a:r>
              <a:rPr lang="ru-RU" dirty="0" smtClean="0">
                <a:latin typeface="+mn-lt"/>
              </a:rPr>
              <a:t/>
            </a:r>
            <a:br>
              <a:rPr lang="ru-RU" dirty="0" smtClean="0">
                <a:latin typeface="+mn-lt"/>
              </a:rPr>
            </a:br>
            <a:endParaRPr lang="ru-RU" dirty="0">
              <a:latin typeface="+mn-lt"/>
            </a:endParaRPr>
          </a:p>
        </p:txBody>
      </p:sp>
      <p:sp>
        <p:nvSpPr>
          <p:cNvPr id="3" name="Текст 2"/>
          <p:cNvSpPr>
            <a:spLocks noGrp="1"/>
          </p:cNvSpPr>
          <p:nvPr>
            <p:ph type="body" idx="2"/>
          </p:nvPr>
        </p:nvSpPr>
        <p:spPr>
          <a:xfrm>
            <a:off x="5076056" y="1268760"/>
            <a:ext cx="3931920" cy="288032"/>
          </a:xfrm>
        </p:spPr>
        <p:txBody>
          <a:bodyPr>
            <a:normAutofit fontScale="55000" lnSpcReduction="20000"/>
          </a:bodyPr>
          <a:lstStyle/>
          <a:p>
            <a:endParaRPr lang="ru-RU" sz="2800" b="1" dirty="0"/>
          </a:p>
        </p:txBody>
      </p:sp>
      <p:sp>
        <p:nvSpPr>
          <p:cNvPr id="4" name="Содержимое 3"/>
          <p:cNvSpPr>
            <a:spLocks noGrp="1"/>
          </p:cNvSpPr>
          <p:nvPr>
            <p:ph sz="half" idx="1"/>
          </p:nvPr>
        </p:nvSpPr>
        <p:spPr>
          <a:xfrm>
            <a:off x="5004048" y="1556792"/>
            <a:ext cx="3891008" cy="4630648"/>
          </a:xfrm>
        </p:spPr>
        <p:txBody>
          <a:bodyPr>
            <a:noAutofit/>
          </a:bodyPr>
          <a:lstStyle/>
          <a:p>
            <a:r>
              <a:rPr lang="en-US" sz="2600" dirty="0" smtClean="0"/>
              <a:t>In 1864-65  Kropotkin initially served as attaché to the governor-general of East Siberia. That times he </a:t>
            </a:r>
            <a:r>
              <a:rPr lang="en-US" sz="2800" dirty="0" smtClean="0"/>
              <a:t>accepted charge of several  geographical survey expeditions in Siberia.</a:t>
            </a:r>
            <a:endParaRPr lang="ru-RU" sz="2600" dirty="0"/>
          </a:p>
        </p:txBody>
      </p:sp>
      <p:sp>
        <p:nvSpPr>
          <p:cNvPr id="5" name="Номер слайда 4"/>
          <p:cNvSpPr>
            <a:spLocks noGrp="1"/>
          </p:cNvSpPr>
          <p:nvPr>
            <p:ph type="sldNum" sz="quarter" idx="11"/>
          </p:nvPr>
        </p:nvSpPr>
        <p:spPr/>
        <p:txBody>
          <a:bodyPr/>
          <a:lstStyle/>
          <a:p>
            <a:fld id="{9EBA002F-D024-4CC5-B745-57578F97D168}" type="slidenum">
              <a:rPr lang="ru-RU" smtClean="0"/>
              <a:pPr/>
              <a:t>17</a:t>
            </a:fld>
            <a:endParaRPr lang="ru-RU"/>
          </a:p>
        </p:txBody>
      </p:sp>
      <p:sp>
        <p:nvSpPr>
          <p:cNvPr id="6" name="Нижний колонтитул 5"/>
          <p:cNvSpPr>
            <a:spLocks noGrp="1"/>
          </p:cNvSpPr>
          <p:nvPr>
            <p:ph type="ftr" sz="quarter" idx="12"/>
          </p:nvPr>
        </p:nvSpPr>
        <p:spPr>
          <a:xfrm>
            <a:off x="3491880" y="6309320"/>
            <a:ext cx="3919736" cy="365125"/>
          </a:xfrm>
        </p:spPr>
        <p:txBody>
          <a:bodyPr/>
          <a:lstStyle/>
          <a:p>
            <a:r>
              <a:rPr lang="en-US" smtClean="0"/>
              <a:t>AFFE-ASSA 2016, San Francisco January 3</a:t>
            </a:r>
            <a:endParaRPr lang="ru-RU" dirty="0"/>
          </a:p>
        </p:txBody>
      </p:sp>
      <p:pic>
        <p:nvPicPr>
          <p:cNvPr id="7" name="Рисунок 6" descr="http://upload.wikimedia.org/wikipedia/commons/thumb/2/2a/Peter_Kropotkin_1864.png/696px-Peter_Kropotkin_1864.png"/>
          <p:cNvPicPr/>
          <p:nvPr/>
        </p:nvPicPr>
        <p:blipFill>
          <a:blip r:embed="rId2" cstate="print"/>
          <a:srcRect/>
          <a:stretch>
            <a:fillRect/>
          </a:stretch>
        </p:blipFill>
        <p:spPr bwMode="auto">
          <a:xfrm>
            <a:off x="395536" y="404664"/>
            <a:ext cx="4410373" cy="5904656"/>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smtClean="0">
                <a:latin typeface="+mn-lt"/>
              </a:rPr>
              <a:t>Kropotkin after his travels to Northern Asia </a:t>
            </a:r>
            <a:endParaRPr lang="ru-RU" dirty="0">
              <a:latin typeface="+mn-lt"/>
            </a:endParaRPr>
          </a:p>
        </p:txBody>
      </p:sp>
      <p:sp>
        <p:nvSpPr>
          <p:cNvPr id="3" name="Содержимое 2"/>
          <p:cNvSpPr>
            <a:spLocks noGrp="1"/>
          </p:cNvSpPr>
          <p:nvPr>
            <p:ph idx="1"/>
          </p:nvPr>
        </p:nvSpPr>
        <p:spPr/>
        <p:txBody>
          <a:bodyPr>
            <a:normAutofit/>
          </a:bodyPr>
          <a:lstStyle/>
          <a:p>
            <a:r>
              <a:rPr lang="en-US" dirty="0" smtClean="0"/>
              <a:t>“ I conceived since then serious doubts -- which subsequent study has only confirmed -- as to the reality of that fearful competition for food and life within each species, which was an article of faith with most Darwinists, and, consequently, as to the dominant part which this sort of competition was supposed to play in the evolution of new species.” (Kropotkin, 1902). </a:t>
            </a:r>
            <a:endParaRPr lang="ru-RU" dirty="0"/>
          </a:p>
        </p:txBody>
      </p:sp>
      <p:sp>
        <p:nvSpPr>
          <p:cNvPr id="4" name="Нижний колонтитул 3"/>
          <p:cNvSpPr>
            <a:spLocks noGrp="1"/>
          </p:cNvSpPr>
          <p:nvPr>
            <p:ph type="ftr" sz="quarter" idx="11"/>
          </p:nvPr>
        </p:nvSpPr>
        <p:spPr/>
        <p:txBody>
          <a:bodyPr/>
          <a:lstStyle/>
          <a:p>
            <a:r>
              <a:rPr lang="en-US" smtClean="0"/>
              <a:t>AFFE-ASSA 2016, San Francisco January 3</a:t>
            </a:r>
            <a:endParaRPr lang="ru-RU"/>
          </a:p>
        </p:txBody>
      </p:sp>
      <p:sp>
        <p:nvSpPr>
          <p:cNvPr id="5" name="Номер слайда 4"/>
          <p:cNvSpPr>
            <a:spLocks noGrp="1"/>
          </p:cNvSpPr>
          <p:nvPr>
            <p:ph type="sldNum" sz="quarter" idx="12"/>
          </p:nvPr>
        </p:nvSpPr>
        <p:spPr/>
        <p:txBody>
          <a:bodyPr/>
          <a:lstStyle/>
          <a:p>
            <a:fld id="{9EBA002F-D024-4CC5-B745-57578F97D168}" type="slidenum">
              <a:rPr lang="ru-RU" smtClean="0"/>
              <a:pPr/>
              <a:t>18</a:t>
            </a:fld>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smtClean="0">
                <a:latin typeface="+mn-lt"/>
              </a:rPr>
              <a:t>Kropotkin after his travel to Northern Asia  cont.</a:t>
            </a:r>
            <a:endParaRPr lang="ru-RU" dirty="0">
              <a:latin typeface="+mn-lt"/>
            </a:endParaRPr>
          </a:p>
        </p:txBody>
      </p:sp>
      <p:sp>
        <p:nvSpPr>
          <p:cNvPr id="3" name="Содержимое 2"/>
          <p:cNvSpPr>
            <a:spLocks noGrp="1"/>
          </p:cNvSpPr>
          <p:nvPr>
            <p:ph idx="1"/>
          </p:nvPr>
        </p:nvSpPr>
        <p:spPr/>
        <p:txBody>
          <a:bodyPr/>
          <a:lstStyle/>
          <a:p>
            <a:r>
              <a:rPr lang="en-US" dirty="0" smtClean="0"/>
              <a:t>“I saw Mutual Aid and Mutual Support carried on to an extent which made me suspect in it a feature of the greatest importance for the maintenance of life, the preservation of each species, and its further evolution.” (Kropotkin, 1902).</a:t>
            </a:r>
            <a:endParaRPr lang="ru-RU" dirty="0"/>
          </a:p>
        </p:txBody>
      </p:sp>
      <p:sp>
        <p:nvSpPr>
          <p:cNvPr id="4" name="Нижний колонтитул 3"/>
          <p:cNvSpPr>
            <a:spLocks noGrp="1"/>
          </p:cNvSpPr>
          <p:nvPr>
            <p:ph type="ftr" sz="quarter" idx="11"/>
          </p:nvPr>
        </p:nvSpPr>
        <p:spPr/>
        <p:txBody>
          <a:bodyPr/>
          <a:lstStyle/>
          <a:p>
            <a:r>
              <a:rPr lang="en-US" smtClean="0"/>
              <a:t>AFFE-ASSA 2016, San Francisco January 3</a:t>
            </a:r>
            <a:endParaRPr lang="ru-RU"/>
          </a:p>
        </p:txBody>
      </p:sp>
      <p:sp>
        <p:nvSpPr>
          <p:cNvPr id="5" name="Номер слайда 4"/>
          <p:cNvSpPr>
            <a:spLocks noGrp="1"/>
          </p:cNvSpPr>
          <p:nvPr>
            <p:ph type="sldNum" sz="quarter" idx="12"/>
          </p:nvPr>
        </p:nvSpPr>
        <p:spPr/>
        <p:txBody>
          <a:bodyPr/>
          <a:lstStyle/>
          <a:p>
            <a:fld id="{9EBA002F-D024-4CC5-B745-57578F97D168}" type="slidenum">
              <a:rPr lang="ru-RU" smtClean="0"/>
              <a:pPr/>
              <a:t>19</a:t>
            </a:fld>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Outline</a:t>
            </a:r>
            <a:endParaRPr lang="ru-RU" dirty="0"/>
          </a:p>
        </p:txBody>
      </p:sp>
      <p:sp>
        <p:nvSpPr>
          <p:cNvPr id="3" name="Содержимое 2"/>
          <p:cNvSpPr>
            <a:spLocks noGrp="1"/>
          </p:cNvSpPr>
          <p:nvPr>
            <p:ph idx="1"/>
          </p:nvPr>
        </p:nvSpPr>
        <p:spPr>
          <a:xfrm>
            <a:off x="914400" y="1412776"/>
            <a:ext cx="7772400" cy="4942784"/>
          </a:xfrm>
        </p:spPr>
        <p:txBody>
          <a:bodyPr>
            <a:normAutofit/>
          </a:bodyPr>
          <a:lstStyle/>
          <a:p>
            <a:pPr marL="582930" indent="-514350">
              <a:buFont typeface="+mj-lt"/>
              <a:buAutoNum type="arabicPeriod"/>
            </a:pPr>
            <a:r>
              <a:rPr lang="en-US" dirty="0" smtClean="0"/>
              <a:t>Introduction: Ongoing Debates.</a:t>
            </a:r>
            <a:endParaRPr lang="en-US" i="1" dirty="0" smtClean="0"/>
          </a:p>
          <a:p>
            <a:pPr marL="582930" indent="-514350">
              <a:buFont typeface="+mj-lt"/>
              <a:buAutoNum type="arabicPeriod"/>
            </a:pPr>
            <a:r>
              <a:rPr lang="en-US" dirty="0" smtClean="0"/>
              <a:t>Chapter </a:t>
            </a:r>
            <a:r>
              <a:rPr lang="en-US" dirty="0"/>
              <a:t>3 </a:t>
            </a:r>
            <a:r>
              <a:rPr lang="en-US" dirty="0" smtClean="0"/>
              <a:t>“Struggle for Existence” of </a:t>
            </a:r>
            <a:r>
              <a:rPr lang="en-US" i="1" dirty="0"/>
              <a:t>The Origin of </a:t>
            </a:r>
            <a:r>
              <a:rPr lang="en-US" i="1" dirty="0" smtClean="0"/>
              <a:t>Species</a:t>
            </a:r>
            <a:r>
              <a:rPr lang="en-US" dirty="0" smtClean="0"/>
              <a:t> by Charles Darwin</a:t>
            </a:r>
            <a:r>
              <a:rPr lang="ru-RU" dirty="0" smtClean="0"/>
              <a:t>:</a:t>
            </a:r>
            <a:r>
              <a:rPr lang="en-US" dirty="0" smtClean="0"/>
              <a:t> Thomas Robert Malthus influence. </a:t>
            </a:r>
          </a:p>
          <a:p>
            <a:pPr marL="582930" indent="-514350">
              <a:buFont typeface="+mj-lt"/>
              <a:buAutoNum type="arabicPeriod"/>
            </a:pPr>
            <a:r>
              <a:rPr lang="en-US" dirty="0" smtClean="0"/>
              <a:t> Contributions  by  Russian scholars, including  Peter Kropotkin,  focused  on cooperation and “mutual aid” in natural selection and evolution. </a:t>
            </a:r>
          </a:p>
          <a:p>
            <a:pPr marL="582930" indent="-514350">
              <a:buFont typeface="+mj-lt"/>
              <a:buAutoNum type="arabicPeriod"/>
            </a:pPr>
            <a:r>
              <a:rPr lang="en-US" dirty="0" smtClean="0"/>
              <a:t>Conclusion:  </a:t>
            </a:r>
            <a:r>
              <a:rPr lang="en-US" dirty="0" err="1" smtClean="0"/>
              <a:t>Thorstein</a:t>
            </a:r>
            <a:r>
              <a:rPr lang="en-US" dirty="0" smtClean="0"/>
              <a:t> Veblen and  Peter Kropotkin about social evolution. </a:t>
            </a:r>
            <a:endParaRPr lang="ru-RU" dirty="0" smtClean="0"/>
          </a:p>
          <a:p>
            <a:endParaRPr lang="ru-RU" dirty="0"/>
          </a:p>
        </p:txBody>
      </p:sp>
      <p:sp>
        <p:nvSpPr>
          <p:cNvPr id="4" name="Нижний колонтитул 3"/>
          <p:cNvSpPr>
            <a:spLocks noGrp="1"/>
          </p:cNvSpPr>
          <p:nvPr>
            <p:ph type="ftr" sz="quarter" idx="11"/>
          </p:nvPr>
        </p:nvSpPr>
        <p:spPr/>
        <p:txBody>
          <a:bodyPr/>
          <a:lstStyle/>
          <a:p>
            <a:r>
              <a:rPr lang="en-US" smtClean="0"/>
              <a:t>AFFE-ASSA 2016, San Francisco January 3</a:t>
            </a:r>
            <a:endParaRPr lang="ru-RU"/>
          </a:p>
        </p:txBody>
      </p:sp>
      <p:sp>
        <p:nvSpPr>
          <p:cNvPr id="5" name="Номер слайда 4"/>
          <p:cNvSpPr>
            <a:spLocks noGrp="1"/>
          </p:cNvSpPr>
          <p:nvPr>
            <p:ph type="sldNum" sz="quarter" idx="12"/>
          </p:nvPr>
        </p:nvSpPr>
        <p:spPr/>
        <p:txBody>
          <a:bodyPr/>
          <a:lstStyle/>
          <a:p>
            <a:fld id="{4B21F913-2412-4690-8EC1-25BB49A581D5}" type="slidenum">
              <a:rPr lang="ru-RU" smtClean="0"/>
              <a:pPr/>
              <a:t>2</a:t>
            </a:fld>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60648"/>
            <a:ext cx="7772400" cy="914400"/>
          </a:xfrm>
        </p:spPr>
        <p:txBody>
          <a:bodyPr/>
          <a:lstStyle/>
          <a:p>
            <a:pPr algn="ctr"/>
            <a:r>
              <a:rPr lang="en-US" dirty="0" smtClean="0">
                <a:latin typeface="+mn-lt"/>
              </a:rPr>
              <a:t>Mutual Aid and Evolution</a:t>
            </a:r>
            <a:endParaRPr lang="ru-RU" dirty="0">
              <a:latin typeface="+mn-lt"/>
            </a:endParaRPr>
          </a:p>
        </p:txBody>
      </p:sp>
      <p:sp>
        <p:nvSpPr>
          <p:cNvPr id="3" name="Содержимое 2"/>
          <p:cNvSpPr>
            <a:spLocks noGrp="1"/>
          </p:cNvSpPr>
          <p:nvPr>
            <p:ph idx="1"/>
          </p:nvPr>
        </p:nvSpPr>
        <p:spPr>
          <a:xfrm>
            <a:off x="683568" y="1124744"/>
            <a:ext cx="8208912" cy="4942784"/>
          </a:xfrm>
        </p:spPr>
        <p:txBody>
          <a:bodyPr>
            <a:noAutofit/>
          </a:bodyPr>
          <a:lstStyle/>
          <a:p>
            <a:r>
              <a:rPr lang="en-US" sz="2400" dirty="0" smtClean="0"/>
              <a:t>Kropotkin supposed that mutual aid would be considered, not only as an argument in favor of a pre-human origin of moral instincts, but also as a Law of Nature and as a factor in social evolution: ” [t]he animal species, in which individual struggle has been reduced to its narrowest limits, and the practice of mutual aid has attained the greatest  development, are invariably the most numerous, the most prosperous, and the most open to further progress.”   (Kropotkin, 2006:244).</a:t>
            </a:r>
            <a:endParaRPr lang="ru-RU" sz="2400" dirty="0" smtClean="0"/>
          </a:p>
          <a:p>
            <a:r>
              <a:rPr lang="en-US" sz="2400" dirty="0" smtClean="0"/>
              <a:t> It is Kropotkin’s view that when considering ethical progress, that indeed mutual aid not mutual struggle plays the leading role. Kropotkin (2006: 247) singles out mutual aid as the variable that would lead our societies to a “loftier evolution.”  </a:t>
            </a:r>
            <a:endParaRPr lang="ru-RU" sz="2400" dirty="0" smtClean="0"/>
          </a:p>
          <a:p>
            <a:endParaRPr lang="ru-RU" sz="2400" dirty="0"/>
          </a:p>
        </p:txBody>
      </p:sp>
      <p:sp>
        <p:nvSpPr>
          <p:cNvPr id="4" name="Нижний колонтитул 3"/>
          <p:cNvSpPr>
            <a:spLocks noGrp="1"/>
          </p:cNvSpPr>
          <p:nvPr>
            <p:ph type="ftr" sz="quarter" idx="11"/>
          </p:nvPr>
        </p:nvSpPr>
        <p:spPr/>
        <p:txBody>
          <a:bodyPr/>
          <a:lstStyle/>
          <a:p>
            <a:r>
              <a:rPr lang="en-US" smtClean="0"/>
              <a:t>AFFE-ASSA 2016, San Francisco January 3</a:t>
            </a:r>
            <a:endParaRPr lang="ru-RU"/>
          </a:p>
        </p:txBody>
      </p:sp>
      <p:sp>
        <p:nvSpPr>
          <p:cNvPr id="5" name="Номер слайда 4"/>
          <p:cNvSpPr>
            <a:spLocks noGrp="1"/>
          </p:cNvSpPr>
          <p:nvPr>
            <p:ph type="sldNum" sz="quarter" idx="12"/>
          </p:nvPr>
        </p:nvSpPr>
        <p:spPr/>
        <p:txBody>
          <a:bodyPr/>
          <a:lstStyle/>
          <a:p>
            <a:fld id="{4B21F913-2412-4690-8EC1-25BB49A581D5}" type="slidenum">
              <a:rPr lang="ru-RU" smtClean="0"/>
              <a:pPr/>
              <a:t>20</a:t>
            </a:fld>
            <a:endParaRPr lang="ru-R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04664"/>
            <a:ext cx="7772400" cy="1021800"/>
          </a:xfrm>
        </p:spPr>
        <p:txBody>
          <a:bodyPr/>
          <a:lstStyle/>
          <a:p>
            <a:r>
              <a:rPr lang="en-US" sz="3600" dirty="0" smtClean="0">
                <a:latin typeface="+mn-lt"/>
              </a:rPr>
              <a:t>Evolutionary Game Theory (EGT) about Cooperative Strategies:  Latest  Results</a:t>
            </a:r>
            <a:endParaRPr lang="ru-RU" sz="3600" dirty="0">
              <a:latin typeface="+mn-lt"/>
            </a:endParaRPr>
          </a:p>
        </p:txBody>
      </p:sp>
      <p:sp>
        <p:nvSpPr>
          <p:cNvPr id="3" name="Содержимое 2"/>
          <p:cNvSpPr>
            <a:spLocks noGrp="1"/>
          </p:cNvSpPr>
          <p:nvPr>
            <p:ph idx="1"/>
          </p:nvPr>
        </p:nvSpPr>
        <p:spPr/>
        <p:txBody>
          <a:bodyPr>
            <a:normAutofit fontScale="85000" lnSpcReduction="20000"/>
          </a:bodyPr>
          <a:lstStyle/>
          <a:p>
            <a:pPr>
              <a:buNone/>
            </a:pPr>
            <a:r>
              <a:rPr lang="en-US" dirty="0" smtClean="0"/>
              <a:t>Based on the competition and individualism principles, so called   </a:t>
            </a:r>
            <a:r>
              <a:rPr lang="en-US" i="1" dirty="0" smtClean="0"/>
              <a:t>Zero-determinant strategy  </a:t>
            </a:r>
            <a:r>
              <a:rPr lang="en-US" dirty="0" smtClean="0"/>
              <a:t>was presented in EGT in 2012 as  an extremely selfish, versatile, universal, and  most effective strategy for the behavior of individuals ( </a:t>
            </a:r>
            <a:r>
              <a:rPr lang="en-US" i="1" dirty="0" smtClean="0"/>
              <a:t>Press, W. &amp; Dyson, F. J</a:t>
            </a:r>
            <a:r>
              <a:rPr lang="en-US" dirty="0" smtClean="0"/>
              <a:t>. Iterated prisoners’ dilemma contains strategies that dominate any evolutionary opponent. // Proceedings of the National Academy of Sciences of the  U.S.A, 2012. #  109. P. 10409–10413;  </a:t>
            </a:r>
            <a:r>
              <a:rPr lang="en-US" i="1" dirty="0" smtClean="0"/>
              <a:t>Stewart, A. J. &amp; </a:t>
            </a:r>
            <a:r>
              <a:rPr lang="en-US" i="1" dirty="0" err="1" smtClean="0"/>
              <a:t>Plotkin</a:t>
            </a:r>
            <a:r>
              <a:rPr lang="en-US" i="1" dirty="0" smtClean="0"/>
              <a:t>, J. B.</a:t>
            </a:r>
            <a:r>
              <a:rPr lang="en-US" dirty="0" smtClean="0"/>
              <a:t> Extortion and cooperation in the prisoner’s dilemma. // Proceedings of the National Academy of Sciences of the  U.S.A. 2012. # 109.  P. 10134–10135.)</a:t>
            </a:r>
            <a:endParaRPr lang="ru-RU" dirty="0" smtClean="0"/>
          </a:p>
          <a:p>
            <a:endParaRPr lang="ru-RU" dirty="0"/>
          </a:p>
        </p:txBody>
      </p:sp>
      <p:sp>
        <p:nvSpPr>
          <p:cNvPr id="4" name="Нижний колонтитул 3"/>
          <p:cNvSpPr>
            <a:spLocks noGrp="1"/>
          </p:cNvSpPr>
          <p:nvPr>
            <p:ph type="ftr" sz="quarter" idx="11"/>
          </p:nvPr>
        </p:nvSpPr>
        <p:spPr/>
        <p:txBody>
          <a:bodyPr/>
          <a:lstStyle/>
          <a:p>
            <a:r>
              <a:rPr lang="en-US" smtClean="0"/>
              <a:t>AFFE-ASSA 2016, San Francisco January 3</a:t>
            </a:r>
            <a:endParaRPr lang="ru-RU"/>
          </a:p>
        </p:txBody>
      </p:sp>
      <p:sp>
        <p:nvSpPr>
          <p:cNvPr id="5" name="Номер слайда 4"/>
          <p:cNvSpPr>
            <a:spLocks noGrp="1"/>
          </p:cNvSpPr>
          <p:nvPr>
            <p:ph type="sldNum" sz="quarter" idx="12"/>
          </p:nvPr>
        </p:nvSpPr>
        <p:spPr/>
        <p:txBody>
          <a:bodyPr/>
          <a:lstStyle/>
          <a:p>
            <a:fld id="{4B21F913-2412-4690-8EC1-25BB49A581D5}" type="slidenum">
              <a:rPr lang="ru-RU" smtClean="0"/>
              <a:pPr/>
              <a:t>21</a:t>
            </a:fld>
            <a:endParaRPr lang="ru-RU"/>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363272" cy="882352"/>
          </a:xfrm>
        </p:spPr>
        <p:txBody>
          <a:bodyPr>
            <a:noAutofit/>
          </a:bodyPr>
          <a:lstStyle/>
          <a:p>
            <a:pPr algn="ctr"/>
            <a:r>
              <a:rPr lang="en-US" sz="3700" dirty="0" smtClean="0">
                <a:latin typeface="+mn-lt"/>
              </a:rPr>
              <a:t>Mutual Aid versus Individualism and Struggle for Existence </a:t>
            </a:r>
            <a:endParaRPr lang="ru-RU" sz="3700" dirty="0">
              <a:latin typeface="+mn-lt"/>
            </a:endParaRPr>
          </a:p>
        </p:txBody>
      </p:sp>
      <p:sp>
        <p:nvSpPr>
          <p:cNvPr id="3" name="Содержимое 2"/>
          <p:cNvSpPr>
            <a:spLocks noGrp="1"/>
          </p:cNvSpPr>
          <p:nvPr>
            <p:ph idx="1"/>
          </p:nvPr>
        </p:nvSpPr>
        <p:spPr>
          <a:xfrm>
            <a:off x="611560" y="1628800"/>
            <a:ext cx="8013576" cy="4968551"/>
          </a:xfrm>
        </p:spPr>
        <p:txBody>
          <a:bodyPr>
            <a:noAutofit/>
          </a:bodyPr>
          <a:lstStyle/>
          <a:p>
            <a:pPr>
              <a:buNone/>
            </a:pPr>
            <a:r>
              <a:rPr lang="en-US" sz="2500" dirty="0" smtClean="0"/>
              <a:t>“The struggles between mutual aid and individualism  make, in fact, the substance of history. We may thus take the knowledge of the individual factor in human history as granted…; while, on the other side, the mutual-aid factor has been hitherto totally lost sight of; it was simply denied, or even scoffed at, by the writers of the present and past generation. It was therefore necessary to show, first of all, the immense part which this factor plays in the evolution of both the animal world and human societies. Only after this has been fully recognized will it be possible to proceed to a comparison between the two factors” (Kropotkin, 1902).</a:t>
            </a:r>
            <a:endParaRPr lang="ru-RU" sz="2500" dirty="0"/>
          </a:p>
        </p:txBody>
      </p:sp>
      <p:sp>
        <p:nvSpPr>
          <p:cNvPr id="4" name="Нижний колонтитул 3"/>
          <p:cNvSpPr>
            <a:spLocks noGrp="1"/>
          </p:cNvSpPr>
          <p:nvPr>
            <p:ph type="ftr" sz="quarter" idx="11"/>
          </p:nvPr>
        </p:nvSpPr>
        <p:spPr/>
        <p:txBody>
          <a:bodyPr/>
          <a:lstStyle/>
          <a:p>
            <a:r>
              <a:rPr lang="en-US" smtClean="0"/>
              <a:t>AFFE-ASSA 2016, San Francisco January 3</a:t>
            </a:r>
            <a:endParaRPr lang="ru-RU" dirty="0"/>
          </a:p>
        </p:txBody>
      </p:sp>
      <p:sp>
        <p:nvSpPr>
          <p:cNvPr id="6" name="Номер слайда 5"/>
          <p:cNvSpPr>
            <a:spLocks noGrp="1"/>
          </p:cNvSpPr>
          <p:nvPr>
            <p:ph type="sldNum" sz="quarter" idx="12"/>
          </p:nvPr>
        </p:nvSpPr>
        <p:spPr/>
        <p:txBody>
          <a:bodyPr/>
          <a:lstStyle/>
          <a:p>
            <a:fld id="{4B21F913-2412-4690-8EC1-25BB49A581D5}" type="slidenum">
              <a:rPr lang="ru-RU" smtClean="0"/>
              <a:pPr/>
              <a:t>22</a:t>
            </a:fld>
            <a:endParaRPr lang="ru-R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04664"/>
            <a:ext cx="8280920" cy="1021800"/>
          </a:xfrm>
        </p:spPr>
        <p:txBody>
          <a:bodyPr/>
          <a:lstStyle/>
          <a:p>
            <a:r>
              <a:rPr lang="en-US" sz="3600" dirty="0" smtClean="0">
                <a:latin typeface="+mn-lt"/>
              </a:rPr>
              <a:t>Evolutionary Game Theory (EGT) about Cooperative Strategies:  Latest  Results cont. </a:t>
            </a:r>
            <a:endParaRPr lang="ru-RU" sz="3600" dirty="0">
              <a:latin typeface="+mn-lt"/>
            </a:endParaRPr>
          </a:p>
        </p:txBody>
      </p:sp>
      <p:sp>
        <p:nvSpPr>
          <p:cNvPr id="3" name="Содержимое 2"/>
          <p:cNvSpPr>
            <a:spLocks noGrp="1"/>
          </p:cNvSpPr>
          <p:nvPr>
            <p:ph idx="1"/>
          </p:nvPr>
        </p:nvSpPr>
        <p:spPr/>
        <p:txBody>
          <a:bodyPr>
            <a:normAutofit fontScale="92500" lnSpcReduction="20000"/>
          </a:bodyPr>
          <a:lstStyle/>
          <a:p>
            <a:r>
              <a:rPr lang="en-US" dirty="0" smtClean="0"/>
              <a:t>However, later it was shown that  </a:t>
            </a:r>
            <a:r>
              <a:rPr lang="en-US" i="1" dirty="0" smtClean="0"/>
              <a:t>Zero-determinant strategies </a:t>
            </a:r>
            <a:r>
              <a:rPr lang="en-US" dirty="0" smtClean="0"/>
              <a:t>are at most weakly dominant, are not evolutionarily stable, and will instead evolve into less coercive strategies. Such strategies allow players  to recognize each other can be evolutionarily stable (and able to exploit other players). However, such an advantage is bound to be short-lived as opposing cooperative strategies evolve to counteract the recognition. (</a:t>
            </a:r>
            <a:r>
              <a:rPr lang="en-US" i="1" dirty="0" err="1" smtClean="0"/>
              <a:t>Adami</a:t>
            </a:r>
            <a:r>
              <a:rPr lang="en-US" i="1" dirty="0" smtClean="0"/>
              <a:t> </a:t>
            </a:r>
            <a:r>
              <a:rPr lang="ru-RU" i="1" dirty="0" smtClean="0"/>
              <a:t>С</a:t>
            </a:r>
            <a:r>
              <a:rPr lang="en-US" i="1" dirty="0" smtClean="0"/>
              <a:t>., </a:t>
            </a:r>
            <a:r>
              <a:rPr lang="en-US" i="1" dirty="0" err="1" smtClean="0"/>
              <a:t>Hintze</a:t>
            </a:r>
            <a:r>
              <a:rPr lang="en-US" i="1" dirty="0" smtClean="0"/>
              <a:t> A.</a:t>
            </a:r>
            <a:r>
              <a:rPr lang="en-US" dirty="0" smtClean="0"/>
              <a:t> Evolutionary instability of Zero Determinant strategies demonstrates that winning isn’t everything. // Nature Communications. № 4. 2013).</a:t>
            </a:r>
            <a:endParaRPr lang="ru-RU" dirty="0"/>
          </a:p>
        </p:txBody>
      </p:sp>
      <p:sp>
        <p:nvSpPr>
          <p:cNvPr id="4" name="Нижний колонтитул 3"/>
          <p:cNvSpPr>
            <a:spLocks noGrp="1"/>
          </p:cNvSpPr>
          <p:nvPr>
            <p:ph type="ftr" sz="quarter" idx="11"/>
          </p:nvPr>
        </p:nvSpPr>
        <p:spPr/>
        <p:txBody>
          <a:bodyPr/>
          <a:lstStyle/>
          <a:p>
            <a:r>
              <a:rPr lang="en-US" smtClean="0"/>
              <a:t>AFFE-ASSA 2016, San Francisco January 3</a:t>
            </a:r>
            <a:endParaRPr lang="ru-RU"/>
          </a:p>
        </p:txBody>
      </p:sp>
      <p:sp>
        <p:nvSpPr>
          <p:cNvPr id="5" name="Номер слайда 4"/>
          <p:cNvSpPr>
            <a:spLocks noGrp="1"/>
          </p:cNvSpPr>
          <p:nvPr>
            <p:ph type="sldNum" sz="quarter" idx="12"/>
          </p:nvPr>
        </p:nvSpPr>
        <p:spPr/>
        <p:txBody>
          <a:bodyPr/>
          <a:lstStyle/>
          <a:p>
            <a:fld id="{4B21F913-2412-4690-8EC1-25BB49A581D5}" type="slidenum">
              <a:rPr lang="ru-RU" smtClean="0"/>
              <a:pPr/>
              <a:t>23</a:t>
            </a:fld>
            <a:endParaRPr lang="ru-R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endParaRPr lang="ru-RU"/>
          </a:p>
        </p:txBody>
      </p:sp>
      <p:sp>
        <p:nvSpPr>
          <p:cNvPr id="3" name="Нижний колонтитул 2"/>
          <p:cNvSpPr>
            <a:spLocks noGrp="1"/>
          </p:cNvSpPr>
          <p:nvPr>
            <p:ph type="ftr" sz="quarter" idx="11"/>
          </p:nvPr>
        </p:nvSpPr>
        <p:spPr/>
        <p:txBody>
          <a:bodyPr/>
          <a:lstStyle/>
          <a:p>
            <a:r>
              <a:rPr lang="en-US" smtClean="0"/>
              <a:t>AFFE-ASSA 2016, San Francisco January 3</a:t>
            </a:r>
            <a:endParaRPr lang="ru-RU"/>
          </a:p>
        </p:txBody>
      </p:sp>
      <p:sp>
        <p:nvSpPr>
          <p:cNvPr id="4" name="Номер слайда 3"/>
          <p:cNvSpPr>
            <a:spLocks noGrp="1"/>
          </p:cNvSpPr>
          <p:nvPr>
            <p:ph type="sldNum" sz="quarter" idx="12"/>
          </p:nvPr>
        </p:nvSpPr>
        <p:spPr/>
        <p:txBody>
          <a:bodyPr/>
          <a:lstStyle/>
          <a:p>
            <a:fld id="{4B21F913-2412-4690-8EC1-25BB49A581D5}" type="slidenum">
              <a:rPr lang="ru-RU" smtClean="0"/>
              <a:pPr/>
              <a:t>24</a:t>
            </a:fld>
            <a:endParaRPr lang="ru-RU"/>
          </a:p>
        </p:txBody>
      </p:sp>
      <p:sp>
        <p:nvSpPr>
          <p:cNvPr id="5" name="Заголовок 4"/>
          <p:cNvSpPr>
            <a:spLocks noGrp="1"/>
          </p:cNvSpPr>
          <p:nvPr>
            <p:ph type="title"/>
          </p:nvPr>
        </p:nvSpPr>
        <p:spPr>
          <a:xfrm>
            <a:off x="971600" y="2420888"/>
            <a:ext cx="7416824" cy="777240"/>
          </a:xfrm>
        </p:spPr>
        <p:txBody>
          <a:bodyPr/>
          <a:lstStyle/>
          <a:p>
            <a:pPr algn="ctr"/>
            <a:r>
              <a:rPr lang="en-US" dirty="0" smtClean="0">
                <a:latin typeface="+mn-lt"/>
              </a:rPr>
              <a:t>4. Conclusion:  </a:t>
            </a:r>
            <a:br>
              <a:rPr lang="en-US" dirty="0" smtClean="0">
                <a:latin typeface="+mn-lt"/>
              </a:rPr>
            </a:br>
            <a:r>
              <a:rPr lang="en-US" dirty="0" err="1" smtClean="0">
                <a:latin typeface="+mn-lt"/>
              </a:rPr>
              <a:t>Thorstein</a:t>
            </a:r>
            <a:r>
              <a:rPr lang="en-US" dirty="0" smtClean="0">
                <a:latin typeface="+mn-lt"/>
              </a:rPr>
              <a:t>  Veblen  and  Peter Kropotkin about  social  evolution </a:t>
            </a:r>
            <a:r>
              <a:rPr lang="ru-RU" dirty="0" smtClean="0"/>
              <a:t/>
            </a:r>
            <a:br>
              <a:rPr lang="ru-RU" dirty="0" smtClean="0"/>
            </a:b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332656"/>
            <a:ext cx="7772400" cy="1093808"/>
          </a:xfrm>
        </p:spPr>
        <p:txBody>
          <a:bodyPr/>
          <a:lstStyle/>
          <a:p>
            <a:pPr algn="ctr"/>
            <a:r>
              <a:rPr lang="en-US" sz="3600" dirty="0" smtClean="0">
                <a:latin typeface="+mn-lt"/>
              </a:rPr>
              <a:t>Veblen and cooperation ideas</a:t>
            </a:r>
            <a:endParaRPr lang="ru-RU" sz="3600" dirty="0">
              <a:latin typeface="+mn-lt"/>
            </a:endParaRPr>
          </a:p>
        </p:txBody>
      </p:sp>
      <p:sp>
        <p:nvSpPr>
          <p:cNvPr id="3" name="Содержимое 2"/>
          <p:cNvSpPr>
            <a:spLocks noGrp="1"/>
          </p:cNvSpPr>
          <p:nvPr>
            <p:ph idx="1"/>
          </p:nvPr>
        </p:nvSpPr>
        <p:spPr/>
        <p:txBody>
          <a:bodyPr>
            <a:normAutofit fontScale="92500" lnSpcReduction="20000"/>
          </a:bodyPr>
          <a:lstStyle/>
          <a:p>
            <a:r>
              <a:rPr lang="en-US" sz="3100" dirty="0" smtClean="0"/>
              <a:t>Clearly Veblen, like Kropotkin, expressed a deep-seated appreciation for cooperation over competition, and this is expressed when he considers some of the problems arising in the capitalistic system. Veblen’s </a:t>
            </a:r>
            <a:r>
              <a:rPr lang="en-US" sz="3100" i="1" dirty="0" smtClean="0"/>
              <a:t>The Theory of Business Enterprise</a:t>
            </a:r>
            <a:r>
              <a:rPr lang="en-US" sz="3100" dirty="0" smtClean="0"/>
              <a:t> [1904] stresses a wide array of problems arising when businessmen, and their interests in pursuing profits, dominate over the engineers’ interests in producing efficiently at capacity, and the laborers imbued with workman instincts seek to apply their abilities for producing quality products.   </a:t>
            </a:r>
            <a:endParaRPr lang="ru-RU" sz="3100" dirty="0" smtClean="0"/>
          </a:p>
          <a:p>
            <a:endParaRPr lang="ru-RU" dirty="0"/>
          </a:p>
        </p:txBody>
      </p:sp>
      <p:sp>
        <p:nvSpPr>
          <p:cNvPr id="4" name="Нижний колонтитул 3"/>
          <p:cNvSpPr>
            <a:spLocks noGrp="1"/>
          </p:cNvSpPr>
          <p:nvPr>
            <p:ph type="ftr" sz="quarter" idx="11"/>
          </p:nvPr>
        </p:nvSpPr>
        <p:spPr/>
        <p:txBody>
          <a:bodyPr/>
          <a:lstStyle/>
          <a:p>
            <a:r>
              <a:rPr lang="en-US" smtClean="0"/>
              <a:t>AFFE-ASSA 2016, San Francisco January 3</a:t>
            </a:r>
            <a:endParaRPr lang="ru-RU"/>
          </a:p>
        </p:txBody>
      </p:sp>
      <p:sp>
        <p:nvSpPr>
          <p:cNvPr id="5" name="Номер слайда 4"/>
          <p:cNvSpPr>
            <a:spLocks noGrp="1"/>
          </p:cNvSpPr>
          <p:nvPr>
            <p:ph type="sldNum" sz="quarter" idx="12"/>
          </p:nvPr>
        </p:nvSpPr>
        <p:spPr/>
        <p:txBody>
          <a:bodyPr/>
          <a:lstStyle/>
          <a:p>
            <a:fld id="{4B21F913-2412-4690-8EC1-25BB49A581D5}" type="slidenum">
              <a:rPr lang="ru-RU" smtClean="0"/>
              <a:pPr/>
              <a:t>25</a:t>
            </a:fld>
            <a:endParaRPr lang="ru-RU"/>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latin typeface="+mn-lt"/>
              </a:rPr>
              <a:t>Cooperation and social evolution</a:t>
            </a:r>
            <a:endParaRPr lang="ru-RU" dirty="0">
              <a:latin typeface="+mn-lt"/>
            </a:endParaRPr>
          </a:p>
        </p:txBody>
      </p:sp>
      <p:sp>
        <p:nvSpPr>
          <p:cNvPr id="3" name="Содержимое 2"/>
          <p:cNvSpPr>
            <a:spLocks noGrp="1"/>
          </p:cNvSpPr>
          <p:nvPr>
            <p:ph idx="1"/>
          </p:nvPr>
        </p:nvSpPr>
        <p:spPr/>
        <p:txBody>
          <a:bodyPr/>
          <a:lstStyle/>
          <a:p>
            <a:r>
              <a:rPr lang="en-US" sz="2800" dirty="0" smtClean="0"/>
              <a:t>The thrust of Veblen’s contributions conform with Kropotkin’s, stressing that indeed cooperation proves more conducive to a favorable social evolution than does competition.</a:t>
            </a:r>
            <a:endParaRPr lang="ru-RU" dirty="0"/>
          </a:p>
        </p:txBody>
      </p:sp>
      <p:sp>
        <p:nvSpPr>
          <p:cNvPr id="4" name="Нижний колонтитул 3"/>
          <p:cNvSpPr>
            <a:spLocks noGrp="1"/>
          </p:cNvSpPr>
          <p:nvPr>
            <p:ph type="ftr" sz="quarter" idx="11"/>
          </p:nvPr>
        </p:nvSpPr>
        <p:spPr/>
        <p:txBody>
          <a:bodyPr/>
          <a:lstStyle/>
          <a:p>
            <a:r>
              <a:rPr lang="en-US" smtClean="0"/>
              <a:t>AFFE-ASSA 2016, San Francisco January 3</a:t>
            </a:r>
            <a:endParaRPr lang="ru-RU"/>
          </a:p>
        </p:txBody>
      </p:sp>
      <p:sp>
        <p:nvSpPr>
          <p:cNvPr id="5" name="Номер слайда 4"/>
          <p:cNvSpPr>
            <a:spLocks noGrp="1"/>
          </p:cNvSpPr>
          <p:nvPr>
            <p:ph type="sldNum" sz="quarter" idx="12"/>
          </p:nvPr>
        </p:nvSpPr>
        <p:spPr/>
        <p:txBody>
          <a:bodyPr/>
          <a:lstStyle/>
          <a:p>
            <a:fld id="{4B21F913-2412-4690-8EC1-25BB49A581D5}" type="slidenum">
              <a:rPr lang="ru-RU" smtClean="0"/>
              <a:pPr/>
              <a:t>26</a:t>
            </a:fld>
            <a:endParaRPr lang="ru-R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
            </a:r>
            <a:br>
              <a:rPr lang="en-US" dirty="0" smtClean="0"/>
            </a:br>
            <a:endParaRPr lang="ru-RU" dirty="0"/>
          </a:p>
        </p:txBody>
      </p:sp>
      <p:sp>
        <p:nvSpPr>
          <p:cNvPr id="3" name="Содержимое 2"/>
          <p:cNvSpPr>
            <a:spLocks noGrp="1"/>
          </p:cNvSpPr>
          <p:nvPr>
            <p:ph idx="1"/>
          </p:nvPr>
        </p:nvSpPr>
        <p:spPr/>
        <p:txBody>
          <a:bodyPr>
            <a:normAutofit/>
          </a:bodyPr>
          <a:lstStyle/>
          <a:p>
            <a:pPr algn="ctr">
              <a:buNone/>
            </a:pPr>
            <a:r>
              <a:rPr lang="en-US" sz="3600" b="1" dirty="0" smtClean="0"/>
              <a:t>Thank you for your attention!</a:t>
            </a:r>
          </a:p>
          <a:p>
            <a:pPr algn="ctr">
              <a:buNone/>
            </a:pPr>
            <a:endParaRPr lang="en-US" sz="3600" b="1" dirty="0" smtClean="0"/>
          </a:p>
          <a:p>
            <a:pPr algn="ctr">
              <a:buNone/>
            </a:pPr>
            <a:r>
              <a:rPr lang="en-US" sz="3600" dirty="0" smtClean="0"/>
              <a:t> kirdina777@gmail.com</a:t>
            </a:r>
          </a:p>
          <a:p>
            <a:pPr algn="ctr">
              <a:buNone/>
            </a:pPr>
            <a:r>
              <a:rPr lang="en-US" sz="3600" dirty="0" smtClean="0"/>
              <a:t>johnbattailehall@gmail.com</a:t>
            </a:r>
            <a:endParaRPr lang="ru-RU" sz="3600" dirty="0" smtClean="0"/>
          </a:p>
          <a:p>
            <a:pPr algn="ctr">
              <a:buNone/>
            </a:pPr>
            <a:endParaRPr lang="ru-RU" sz="3600" dirty="0" smtClean="0"/>
          </a:p>
          <a:p>
            <a:pPr algn="ctr">
              <a:buNone/>
            </a:pPr>
            <a:endParaRPr lang="ru-RU" sz="3600" b="1" dirty="0"/>
          </a:p>
        </p:txBody>
      </p:sp>
      <p:sp>
        <p:nvSpPr>
          <p:cNvPr id="4" name="Нижний колонтитул 3"/>
          <p:cNvSpPr>
            <a:spLocks noGrp="1"/>
          </p:cNvSpPr>
          <p:nvPr>
            <p:ph type="ftr" sz="quarter" idx="11"/>
          </p:nvPr>
        </p:nvSpPr>
        <p:spPr>
          <a:xfrm>
            <a:off x="2771800" y="5805264"/>
            <a:ext cx="3600400" cy="457200"/>
          </a:xfrm>
        </p:spPr>
        <p:txBody>
          <a:bodyPr/>
          <a:lstStyle/>
          <a:p>
            <a:r>
              <a:rPr lang="en-US" smtClean="0"/>
              <a:t>AFFE-ASSA 2016, San Francisco January 3</a:t>
            </a:r>
            <a:endParaRPr lang="ru-RU" dirty="0"/>
          </a:p>
        </p:txBody>
      </p:sp>
      <p:sp>
        <p:nvSpPr>
          <p:cNvPr id="6" name="Номер слайда 5"/>
          <p:cNvSpPr>
            <a:spLocks noGrp="1"/>
          </p:cNvSpPr>
          <p:nvPr>
            <p:ph type="sldNum" sz="quarter" idx="12"/>
          </p:nvPr>
        </p:nvSpPr>
        <p:spPr/>
        <p:txBody>
          <a:bodyPr/>
          <a:lstStyle/>
          <a:p>
            <a:fld id="{4B21F913-2412-4690-8EC1-25BB49A581D5}" type="slidenum">
              <a:rPr lang="ru-RU" smtClean="0"/>
              <a:pPr/>
              <a:t>27</a:t>
            </a:fld>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706902" y="1351672"/>
            <a:ext cx="7825538" cy="3733512"/>
          </a:xfrm>
        </p:spPr>
        <p:txBody>
          <a:bodyPr/>
          <a:lstStyle/>
          <a:p>
            <a:endParaRPr lang="ru-RU" dirty="0"/>
          </a:p>
        </p:txBody>
      </p:sp>
      <p:sp>
        <p:nvSpPr>
          <p:cNvPr id="4" name="Нижний колонтитул 3"/>
          <p:cNvSpPr>
            <a:spLocks noGrp="1"/>
          </p:cNvSpPr>
          <p:nvPr>
            <p:ph type="ftr" sz="quarter" idx="11"/>
          </p:nvPr>
        </p:nvSpPr>
        <p:spPr/>
        <p:txBody>
          <a:bodyPr/>
          <a:lstStyle/>
          <a:p>
            <a:r>
              <a:rPr lang="en-US" smtClean="0"/>
              <a:t>AFFE-ASSA 2016, San Francisco January 3</a:t>
            </a:r>
          </a:p>
        </p:txBody>
      </p:sp>
      <p:sp>
        <p:nvSpPr>
          <p:cNvPr id="5" name="Номер слайда 4"/>
          <p:cNvSpPr>
            <a:spLocks noGrp="1"/>
          </p:cNvSpPr>
          <p:nvPr>
            <p:ph type="sldNum" sz="quarter" idx="12"/>
          </p:nvPr>
        </p:nvSpPr>
        <p:spPr/>
        <p:txBody>
          <a:bodyPr/>
          <a:lstStyle/>
          <a:p>
            <a:fld id="{4B21F913-2412-4690-8EC1-25BB49A581D5}" type="slidenum">
              <a:rPr lang="ru-RU" smtClean="0"/>
              <a:pPr/>
              <a:t>3</a:t>
            </a:fld>
            <a:endParaRPr lang="ru-RU"/>
          </a:p>
        </p:txBody>
      </p:sp>
      <p:sp>
        <p:nvSpPr>
          <p:cNvPr id="2" name="Заголовок 1"/>
          <p:cNvSpPr>
            <a:spLocks noGrp="1"/>
          </p:cNvSpPr>
          <p:nvPr>
            <p:ph type="title"/>
          </p:nvPr>
        </p:nvSpPr>
        <p:spPr>
          <a:xfrm>
            <a:off x="827584" y="1628800"/>
            <a:ext cx="7772400" cy="1362075"/>
          </a:xfrm>
        </p:spPr>
        <p:txBody>
          <a:bodyPr>
            <a:normAutofit fontScale="90000"/>
          </a:bodyPr>
          <a:lstStyle/>
          <a:p>
            <a:pPr algn="ctr"/>
            <a:r>
              <a:rPr lang="en-US" dirty="0" smtClean="0">
                <a:latin typeface="+mn-lt"/>
              </a:rPr>
              <a:t>1. Introduction: </a:t>
            </a:r>
            <a:br>
              <a:rPr lang="en-US" dirty="0" smtClean="0">
                <a:latin typeface="+mn-lt"/>
              </a:rPr>
            </a:br>
            <a:r>
              <a:rPr lang="en-US" dirty="0" smtClean="0"/>
              <a:t>Ongoing Debates </a:t>
            </a:r>
            <a:r>
              <a:rPr lang="en-US" dirty="0" smtClean="0">
                <a:latin typeface="+mn-lt"/>
              </a:rPr>
              <a:t/>
            </a:r>
            <a:br>
              <a:rPr lang="en-US" dirty="0" smtClean="0">
                <a:latin typeface="+mn-lt"/>
              </a:rPr>
            </a:br>
            <a:r>
              <a:rPr lang="en-US" sz="3600" dirty="0" smtClean="0">
                <a:latin typeface="+mn-lt"/>
              </a:rPr>
              <a:t>(</a:t>
            </a:r>
            <a:r>
              <a:rPr lang="en-US" sz="3100" dirty="0" smtClean="0">
                <a:latin typeface="+mn-lt"/>
              </a:rPr>
              <a:t>Competition  and  Struggle  versus </a:t>
            </a:r>
            <a:br>
              <a:rPr lang="en-US" sz="3100" dirty="0" smtClean="0">
                <a:latin typeface="+mn-lt"/>
              </a:rPr>
            </a:br>
            <a:r>
              <a:rPr lang="en-US" sz="3100" dirty="0" smtClean="0">
                <a:latin typeface="+mn-lt"/>
              </a:rPr>
              <a:t>Cooperation  and  Mutual Aid)</a:t>
            </a:r>
            <a:r>
              <a:rPr lang="ru-RU" sz="3100" dirty="0" smtClean="0">
                <a:latin typeface="+mn-lt"/>
              </a:rPr>
              <a:t> </a:t>
            </a:r>
            <a:r>
              <a:rPr lang="en-US" dirty="0" smtClean="0">
                <a:latin typeface="+mn-lt"/>
              </a:rPr>
              <a:t/>
            </a:r>
            <a:br>
              <a:rPr lang="en-US" dirty="0" smtClean="0">
                <a:latin typeface="+mn-lt"/>
              </a:rPr>
            </a:br>
            <a:r>
              <a:rPr lang="en-US" dirty="0" smtClean="0">
                <a:latin typeface="+mn-lt"/>
              </a:rPr>
              <a:t>  </a:t>
            </a:r>
            <a:endParaRPr lang="ru-RU" dirty="0">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600" dirty="0" smtClean="0">
                <a:latin typeface="+mn-lt"/>
              </a:rPr>
              <a:t>Reviving a debate in the Russian social science of the period  1860 and early decades of the 20</a:t>
            </a:r>
            <a:r>
              <a:rPr lang="en-US" sz="3600" baseline="30000" dirty="0" smtClean="0">
                <a:latin typeface="+mn-lt"/>
              </a:rPr>
              <a:t>th</a:t>
            </a:r>
            <a:r>
              <a:rPr lang="en-US" sz="3600" dirty="0" smtClean="0">
                <a:latin typeface="+mn-lt"/>
              </a:rPr>
              <a:t> century for the Original Institutional Economics (OIE)</a:t>
            </a:r>
            <a:endParaRPr lang="ru-RU" sz="3600" dirty="0">
              <a:latin typeface="+mn-lt"/>
            </a:endParaRPr>
          </a:p>
        </p:txBody>
      </p:sp>
      <p:sp>
        <p:nvSpPr>
          <p:cNvPr id="3" name="Содержимое 2"/>
          <p:cNvSpPr>
            <a:spLocks noGrp="1"/>
          </p:cNvSpPr>
          <p:nvPr>
            <p:ph idx="1"/>
          </p:nvPr>
        </p:nvSpPr>
        <p:spPr>
          <a:xfrm>
            <a:off x="827584" y="3068960"/>
            <a:ext cx="7772400" cy="3312368"/>
          </a:xfrm>
        </p:spPr>
        <p:txBody>
          <a:bodyPr>
            <a:normAutofit/>
          </a:bodyPr>
          <a:lstStyle/>
          <a:p>
            <a:r>
              <a:rPr lang="en-US" dirty="0" smtClean="0"/>
              <a:t>	Does competition and struggle serve as the main variables initiating and driving natural selection and evolution?  Or is cooperation and mutual aid the driver? These questions remain fundamental for those seeking to advance what is recognized as the tradition  OIE.</a:t>
            </a:r>
            <a:endParaRPr lang="ru-RU" dirty="0"/>
          </a:p>
        </p:txBody>
      </p:sp>
      <p:sp>
        <p:nvSpPr>
          <p:cNvPr id="4" name="Нижний колонтитул 3"/>
          <p:cNvSpPr>
            <a:spLocks noGrp="1"/>
          </p:cNvSpPr>
          <p:nvPr>
            <p:ph type="ftr" sz="quarter" idx="11"/>
          </p:nvPr>
        </p:nvSpPr>
        <p:spPr/>
        <p:txBody>
          <a:bodyPr/>
          <a:lstStyle/>
          <a:p>
            <a:r>
              <a:rPr lang="en-US" smtClean="0"/>
              <a:t>AFFE-ASSA 2016, San Francisco January 3</a:t>
            </a:r>
            <a:endParaRPr lang="ru-RU"/>
          </a:p>
        </p:txBody>
      </p:sp>
      <p:sp>
        <p:nvSpPr>
          <p:cNvPr id="5" name="Номер слайда 4"/>
          <p:cNvSpPr>
            <a:spLocks noGrp="1"/>
          </p:cNvSpPr>
          <p:nvPr>
            <p:ph type="sldNum" sz="quarter" idx="12"/>
          </p:nvPr>
        </p:nvSpPr>
        <p:spPr/>
        <p:txBody>
          <a:bodyPr/>
          <a:lstStyle/>
          <a:p>
            <a:fld id="{4B21F913-2412-4690-8EC1-25BB49A581D5}" type="slidenum">
              <a:rPr lang="ru-RU" smtClean="0"/>
              <a:pPr/>
              <a:t>4</a:t>
            </a:fld>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87624" y="1351672"/>
            <a:ext cx="7200800" cy="3733512"/>
          </a:xfrm>
        </p:spPr>
        <p:txBody>
          <a:bodyPr/>
          <a:lstStyle/>
          <a:p>
            <a:endParaRPr lang="ru-RU" dirty="0"/>
          </a:p>
        </p:txBody>
      </p:sp>
      <p:sp>
        <p:nvSpPr>
          <p:cNvPr id="4" name="Нижний колонтитул 3"/>
          <p:cNvSpPr>
            <a:spLocks noGrp="1"/>
          </p:cNvSpPr>
          <p:nvPr>
            <p:ph type="ftr" sz="quarter" idx="11"/>
          </p:nvPr>
        </p:nvSpPr>
        <p:spPr/>
        <p:txBody>
          <a:bodyPr/>
          <a:lstStyle/>
          <a:p>
            <a:r>
              <a:rPr lang="en-US" smtClean="0"/>
              <a:t>AFFE-ASSA 2016, San Francisco January 3</a:t>
            </a:r>
          </a:p>
        </p:txBody>
      </p:sp>
      <p:sp>
        <p:nvSpPr>
          <p:cNvPr id="5" name="Номер слайда 4"/>
          <p:cNvSpPr>
            <a:spLocks noGrp="1"/>
          </p:cNvSpPr>
          <p:nvPr>
            <p:ph type="sldNum" sz="quarter" idx="12"/>
          </p:nvPr>
        </p:nvSpPr>
        <p:spPr/>
        <p:txBody>
          <a:bodyPr/>
          <a:lstStyle/>
          <a:p>
            <a:fld id="{4B21F913-2412-4690-8EC1-25BB49A581D5}" type="slidenum">
              <a:rPr lang="ru-RU" smtClean="0"/>
              <a:pPr/>
              <a:t>5</a:t>
            </a:fld>
            <a:endParaRPr lang="ru-RU"/>
          </a:p>
        </p:txBody>
      </p:sp>
      <p:sp>
        <p:nvSpPr>
          <p:cNvPr id="2" name="Заголовок 1"/>
          <p:cNvSpPr>
            <a:spLocks noGrp="1"/>
          </p:cNvSpPr>
          <p:nvPr>
            <p:ph type="title"/>
          </p:nvPr>
        </p:nvSpPr>
        <p:spPr>
          <a:xfrm>
            <a:off x="755576" y="1628800"/>
            <a:ext cx="7772400" cy="1362075"/>
          </a:xfrm>
        </p:spPr>
        <p:txBody>
          <a:bodyPr>
            <a:normAutofit fontScale="90000"/>
          </a:bodyPr>
          <a:lstStyle/>
          <a:p>
            <a:pPr algn="ctr"/>
            <a:r>
              <a:rPr lang="en-US" dirty="0" smtClean="0">
                <a:latin typeface="+mn-lt"/>
              </a:rPr>
              <a:t> 2. Chapter  3 </a:t>
            </a:r>
            <a:br>
              <a:rPr lang="en-US" dirty="0" smtClean="0">
                <a:latin typeface="+mn-lt"/>
              </a:rPr>
            </a:br>
            <a:r>
              <a:rPr lang="en-US" dirty="0" smtClean="0">
                <a:latin typeface="+mn-lt"/>
              </a:rPr>
              <a:t>“Struggle for Existence” of </a:t>
            </a:r>
            <a:r>
              <a:rPr lang="en-US" i="1" dirty="0" smtClean="0">
                <a:latin typeface="+mn-lt"/>
              </a:rPr>
              <a:t>The Origin of Species</a:t>
            </a:r>
            <a:r>
              <a:rPr lang="en-US" dirty="0" smtClean="0">
                <a:latin typeface="+mn-lt"/>
              </a:rPr>
              <a:t> by  Charles  Darwin: </a:t>
            </a:r>
            <a:br>
              <a:rPr lang="en-US" dirty="0" smtClean="0">
                <a:latin typeface="+mn-lt"/>
              </a:rPr>
            </a:br>
            <a:r>
              <a:rPr lang="en-US" dirty="0" smtClean="0">
                <a:latin typeface="+mn-lt"/>
              </a:rPr>
              <a:t>Thomas  Robert  Malthus  influence </a:t>
            </a:r>
            <a:r>
              <a:rPr lang="en-US" dirty="0" smtClean="0"/>
              <a:t/>
            </a:r>
            <a:br>
              <a:rPr lang="en-US" dirty="0" smtClean="0"/>
            </a:b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6056" y="620688"/>
            <a:ext cx="3600400" cy="1554088"/>
          </a:xfrm>
        </p:spPr>
        <p:txBody>
          <a:bodyPr>
            <a:noAutofit/>
          </a:bodyPr>
          <a:lstStyle/>
          <a:p>
            <a:r>
              <a:rPr lang="en-US" sz="3200" b="1" dirty="0" smtClean="0">
                <a:latin typeface="+mn-lt"/>
              </a:rPr>
              <a:t>Charles Darwin (1809-1882) </a:t>
            </a:r>
            <a:endParaRPr lang="ru-RU" sz="3200" b="1" dirty="0">
              <a:latin typeface="+mn-lt"/>
            </a:endParaRPr>
          </a:p>
        </p:txBody>
      </p:sp>
      <p:sp>
        <p:nvSpPr>
          <p:cNvPr id="3" name="Текст 2"/>
          <p:cNvSpPr>
            <a:spLocks noGrp="1"/>
          </p:cNvSpPr>
          <p:nvPr>
            <p:ph type="body" idx="2"/>
          </p:nvPr>
        </p:nvSpPr>
        <p:spPr>
          <a:xfrm>
            <a:off x="5220072" y="2060848"/>
            <a:ext cx="3715896" cy="3528392"/>
          </a:xfrm>
        </p:spPr>
        <p:txBody>
          <a:bodyPr>
            <a:normAutofit fontScale="25000" lnSpcReduction="20000"/>
          </a:bodyPr>
          <a:lstStyle/>
          <a:p>
            <a:r>
              <a:rPr lang="en-US" sz="2400" dirty="0" smtClean="0"/>
              <a:t> </a:t>
            </a:r>
          </a:p>
          <a:p>
            <a:endParaRPr lang="en-US" sz="2400" i="1" dirty="0" smtClean="0"/>
          </a:p>
          <a:p>
            <a:r>
              <a:rPr lang="en-US" sz="11200" i="1" dirty="0" smtClean="0"/>
              <a:t>The Origin of Species by Means of Natural Selection. </a:t>
            </a:r>
            <a:r>
              <a:rPr lang="en-US" sz="11200" dirty="0" smtClean="0"/>
              <a:t>London: John Murray</a:t>
            </a:r>
            <a:r>
              <a:rPr lang="ru-RU" sz="11200" dirty="0" smtClean="0"/>
              <a:t> </a:t>
            </a:r>
            <a:r>
              <a:rPr lang="en-US" sz="11200" dirty="0" smtClean="0"/>
              <a:t>[1859]. </a:t>
            </a:r>
          </a:p>
          <a:p>
            <a:endParaRPr lang="en-US" sz="11200" dirty="0" smtClean="0"/>
          </a:p>
          <a:p>
            <a:r>
              <a:rPr lang="en-US" sz="11200" i="1" dirty="0" smtClean="0"/>
              <a:t>The Descent of Man, and Selection in Relation to Sex</a:t>
            </a:r>
            <a:r>
              <a:rPr lang="en-US" sz="11200" dirty="0" smtClean="0"/>
              <a:t>.  London: John Murray [1871].</a:t>
            </a:r>
            <a:r>
              <a:rPr lang="en-US" sz="11200" b="1" dirty="0" smtClean="0"/>
              <a:t> </a:t>
            </a:r>
            <a:endParaRPr lang="ru-RU" sz="11200" dirty="0" smtClean="0"/>
          </a:p>
          <a:p>
            <a:endParaRPr lang="ru-RU" sz="8600" dirty="0" smtClean="0"/>
          </a:p>
        </p:txBody>
      </p:sp>
      <p:pic>
        <p:nvPicPr>
          <p:cNvPr id="8194" name="Picture 2"/>
          <p:cNvPicPr>
            <a:picLocks noGrp="1" noChangeAspect="1" noChangeArrowheads="1"/>
          </p:cNvPicPr>
          <p:nvPr>
            <p:ph sz="half" idx="1"/>
          </p:nvPr>
        </p:nvPicPr>
        <p:blipFill>
          <a:blip r:embed="rId2" cstate="print"/>
          <a:stretch>
            <a:fillRect/>
          </a:stretch>
        </p:blipFill>
        <p:spPr bwMode="auto">
          <a:xfrm>
            <a:off x="971600" y="620688"/>
            <a:ext cx="4032448" cy="5616624"/>
          </a:xfrm>
          <a:prstGeom prst="rect">
            <a:avLst/>
          </a:prstGeom>
          <a:noFill/>
          <a:ln w="9525">
            <a:noFill/>
            <a:miter lim="800000"/>
            <a:headEnd/>
            <a:tailEnd/>
          </a:ln>
          <a:effectLst/>
        </p:spPr>
      </p:pic>
      <p:sp>
        <p:nvSpPr>
          <p:cNvPr id="5" name="Нижний колонтитул 4"/>
          <p:cNvSpPr>
            <a:spLocks noGrp="1"/>
          </p:cNvSpPr>
          <p:nvPr>
            <p:ph type="ftr" sz="quarter" idx="11"/>
          </p:nvPr>
        </p:nvSpPr>
        <p:spPr/>
        <p:txBody>
          <a:bodyPr/>
          <a:lstStyle/>
          <a:p>
            <a:r>
              <a:rPr lang="en-US" smtClean="0"/>
              <a:t>AFFE-ASSA 2016, San Francisco January 3</a:t>
            </a:r>
            <a:endParaRPr lang="ru-RU" dirty="0"/>
          </a:p>
        </p:txBody>
      </p:sp>
      <p:sp>
        <p:nvSpPr>
          <p:cNvPr id="7" name="Номер слайда 6"/>
          <p:cNvSpPr>
            <a:spLocks noGrp="1"/>
          </p:cNvSpPr>
          <p:nvPr>
            <p:ph type="sldNum" sz="quarter" idx="12"/>
          </p:nvPr>
        </p:nvSpPr>
        <p:spPr/>
        <p:txBody>
          <a:bodyPr/>
          <a:lstStyle/>
          <a:p>
            <a:fld id="{4B21F913-2412-4690-8EC1-25BB49A581D5}" type="slidenum">
              <a:rPr lang="ru-RU" smtClean="0"/>
              <a:pPr/>
              <a:t>6</a:t>
            </a:fld>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latin typeface="+mn-lt"/>
              </a:rPr>
              <a:t>Around Darwinian ideas</a:t>
            </a:r>
            <a:endParaRPr lang="ru-RU" dirty="0">
              <a:latin typeface="+mn-lt"/>
            </a:endParaRPr>
          </a:p>
        </p:txBody>
      </p:sp>
      <p:sp>
        <p:nvSpPr>
          <p:cNvPr id="3" name="Содержимое 2"/>
          <p:cNvSpPr>
            <a:spLocks noGrp="1"/>
          </p:cNvSpPr>
          <p:nvPr>
            <p:ph idx="1"/>
          </p:nvPr>
        </p:nvSpPr>
        <p:spPr/>
        <p:txBody>
          <a:bodyPr>
            <a:normAutofit fontScale="92500" lnSpcReduction="20000"/>
          </a:bodyPr>
          <a:lstStyle/>
          <a:p>
            <a:r>
              <a:rPr lang="en-US" dirty="0" smtClean="0"/>
              <a:t>On the one hand, Darwin was influenced by Britain’s intellectual and cultural environment into which he hypothesized and theorized (what  Michel Foucault introduces by a term “episteme”). T.R. Malthus ideas  (see </a:t>
            </a:r>
            <a:r>
              <a:rPr lang="en-US" i="1" dirty="0" smtClean="0"/>
              <a:t>An Essay on the Principle of Population</a:t>
            </a:r>
            <a:r>
              <a:rPr lang="en-US" dirty="0" smtClean="0"/>
              <a:t>, 1798)  were especially meaningful and  integrated into </a:t>
            </a:r>
            <a:r>
              <a:rPr lang="en-US" i="1" dirty="0" smtClean="0"/>
              <a:t>Origins</a:t>
            </a:r>
            <a:r>
              <a:rPr lang="en-US" dirty="0" smtClean="0"/>
              <a:t> as Chapter Three “Struggle for Existence.”</a:t>
            </a:r>
          </a:p>
          <a:p>
            <a:r>
              <a:rPr lang="en-US" dirty="0" smtClean="0"/>
              <a:t>On the other hand, after Darwin the  evolution as a subject of theorizing registers as “… one of the most ideological of sciences” (</a:t>
            </a:r>
            <a:r>
              <a:rPr lang="en-US" dirty="0" err="1" smtClean="0"/>
              <a:t>Kolchinsky</a:t>
            </a:r>
            <a:r>
              <a:rPr lang="en-US" dirty="0" smtClean="0"/>
              <a:t>, 2015:4).</a:t>
            </a:r>
            <a:endParaRPr lang="ru-RU" dirty="0" smtClean="0"/>
          </a:p>
          <a:p>
            <a:endParaRPr lang="ru-RU" dirty="0"/>
          </a:p>
        </p:txBody>
      </p:sp>
      <p:sp>
        <p:nvSpPr>
          <p:cNvPr id="4" name="Нижний колонтитул 3"/>
          <p:cNvSpPr>
            <a:spLocks noGrp="1"/>
          </p:cNvSpPr>
          <p:nvPr>
            <p:ph type="ftr" sz="quarter" idx="11"/>
          </p:nvPr>
        </p:nvSpPr>
        <p:spPr/>
        <p:txBody>
          <a:bodyPr/>
          <a:lstStyle/>
          <a:p>
            <a:r>
              <a:rPr lang="en-US" smtClean="0"/>
              <a:t>AFFE-ASSA 2016, San Francisco January 3</a:t>
            </a:r>
            <a:endParaRPr lang="ru-RU"/>
          </a:p>
        </p:txBody>
      </p:sp>
      <p:sp>
        <p:nvSpPr>
          <p:cNvPr id="5" name="Номер слайда 4"/>
          <p:cNvSpPr>
            <a:spLocks noGrp="1"/>
          </p:cNvSpPr>
          <p:nvPr>
            <p:ph type="sldNum" sz="quarter" idx="12"/>
          </p:nvPr>
        </p:nvSpPr>
        <p:spPr/>
        <p:txBody>
          <a:bodyPr/>
          <a:lstStyle/>
          <a:p>
            <a:fld id="{4B21F913-2412-4690-8EC1-25BB49A581D5}" type="slidenum">
              <a:rPr lang="ru-RU" smtClean="0"/>
              <a:pPr/>
              <a:t>7</a:t>
            </a:fld>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4638"/>
            <a:ext cx="7488832" cy="1282154"/>
          </a:xfrm>
        </p:spPr>
        <p:txBody>
          <a:bodyPr>
            <a:normAutofit fontScale="90000"/>
          </a:bodyPr>
          <a:lstStyle/>
          <a:p>
            <a:pPr marL="0" indent="0"/>
            <a:r>
              <a:rPr lang="en-US" sz="3600" i="1" dirty="0" smtClean="0">
                <a:latin typeface="+mn-lt"/>
              </a:rPr>
              <a:t>Origins</a:t>
            </a:r>
            <a:r>
              <a:rPr lang="en-US" sz="3600" dirty="0" smtClean="0">
                <a:latin typeface="+mn-lt"/>
              </a:rPr>
              <a:t> [1859] Chapter 3, “Struggle for Existence.” Gramercy Book, N.Y., 1979, p.  117: </a:t>
            </a:r>
            <a:r>
              <a:rPr lang="en-US" b="1" dirty="0" smtClean="0"/>
              <a:t/>
            </a:r>
            <a:br>
              <a:rPr lang="en-US" b="1" dirty="0" smtClean="0"/>
            </a:br>
            <a:endParaRPr lang="ru-RU" b="1" dirty="0"/>
          </a:p>
        </p:txBody>
      </p:sp>
      <p:sp>
        <p:nvSpPr>
          <p:cNvPr id="3" name="Содержимое 2"/>
          <p:cNvSpPr>
            <a:spLocks noGrp="1"/>
          </p:cNvSpPr>
          <p:nvPr>
            <p:ph idx="1"/>
          </p:nvPr>
        </p:nvSpPr>
        <p:spPr>
          <a:xfrm>
            <a:off x="899592" y="1844824"/>
            <a:ext cx="7556376" cy="4572000"/>
          </a:xfrm>
        </p:spPr>
        <p:txBody>
          <a:bodyPr>
            <a:normAutofit/>
          </a:bodyPr>
          <a:lstStyle/>
          <a:p>
            <a:pPr marL="0" indent="0">
              <a:buNone/>
            </a:pPr>
            <a:r>
              <a:rPr lang="en-US" dirty="0" smtClean="0"/>
              <a:t>… </a:t>
            </a:r>
            <a:r>
              <a:rPr lang="en-US" sz="2800" dirty="0" smtClean="0"/>
              <a:t>as more individuals are produced than can possibly survive, there must in every case be a struggle for existence,</a:t>
            </a:r>
          </a:p>
          <a:p>
            <a:pPr marL="0" indent="0">
              <a:buNone/>
            </a:pPr>
            <a:r>
              <a:rPr lang="en-US" sz="2800" dirty="0" smtClean="0"/>
              <a:t>…  either one individual with another of the same species, or with individuals of distinct species, or with physical conditions of life.  </a:t>
            </a:r>
          </a:p>
          <a:p>
            <a:pPr marL="0" indent="0">
              <a:buNone/>
            </a:pPr>
            <a:r>
              <a:rPr lang="en-US" sz="2800" b="1" dirty="0" smtClean="0">
                <a:solidFill>
                  <a:srgbClr val="FF0000"/>
                </a:solidFill>
              </a:rPr>
              <a:t>… It is the doctrine of Malthus applied </a:t>
            </a:r>
            <a:r>
              <a:rPr lang="en-US" sz="2800" dirty="0" smtClean="0"/>
              <a:t>with </a:t>
            </a:r>
            <a:r>
              <a:rPr lang="en-US" sz="2800" dirty="0" err="1" smtClean="0"/>
              <a:t>mainfold</a:t>
            </a:r>
            <a:r>
              <a:rPr lang="en-US" sz="2800" dirty="0" smtClean="0"/>
              <a:t> force to the whole animal and vegetable kingdom; ….</a:t>
            </a:r>
          </a:p>
          <a:p>
            <a:pPr marL="0" indent="0">
              <a:buNone/>
            </a:pPr>
            <a:endParaRPr lang="en-US" dirty="0" smtClean="0"/>
          </a:p>
          <a:p>
            <a:endParaRPr lang="ru-RU" dirty="0"/>
          </a:p>
        </p:txBody>
      </p:sp>
      <p:sp>
        <p:nvSpPr>
          <p:cNvPr id="4" name="Нижний колонтитул 3"/>
          <p:cNvSpPr>
            <a:spLocks noGrp="1"/>
          </p:cNvSpPr>
          <p:nvPr>
            <p:ph type="ftr" sz="quarter" idx="11"/>
          </p:nvPr>
        </p:nvSpPr>
        <p:spPr/>
        <p:txBody>
          <a:bodyPr/>
          <a:lstStyle/>
          <a:p>
            <a:r>
              <a:rPr lang="en-US" smtClean="0"/>
              <a:t>AFFE-ASSA 2016, San Francisco January 3</a:t>
            </a:r>
            <a:endParaRPr lang="ru-RU"/>
          </a:p>
        </p:txBody>
      </p:sp>
      <p:sp>
        <p:nvSpPr>
          <p:cNvPr id="5" name="Номер слайда 4"/>
          <p:cNvSpPr>
            <a:spLocks noGrp="1"/>
          </p:cNvSpPr>
          <p:nvPr>
            <p:ph type="sldNum" sz="quarter" idx="12"/>
          </p:nvPr>
        </p:nvSpPr>
        <p:spPr/>
        <p:txBody>
          <a:bodyPr/>
          <a:lstStyle/>
          <a:p>
            <a:fld id="{4B21F913-2412-4690-8EC1-25BB49A581D5}" type="slidenum">
              <a:rPr lang="ru-RU" smtClean="0"/>
              <a:pPr/>
              <a:t>8</a:t>
            </a:fld>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1763688" y="1844824"/>
            <a:ext cx="6120680" cy="3805520"/>
          </a:xfrm>
        </p:spPr>
        <p:txBody>
          <a:bodyPr>
            <a:normAutofit/>
          </a:bodyPr>
          <a:lstStyle/>
          <a:p>
            <a:pPr algn="ctr"/>
            <a:r>
              <a:rPr lang="en-US" sz="3400" dirty="0" smtClean="0"/>
              <a:t>3. Contributions  by  Russian scholars  focused  on cooperation and “mutual aid” in natural selection and evolution</a:t>
            </a:r>
            <a:endParaRPr lang="ru-RU" sz="3400" dirty="0"/>
          </a:p>
        </p:txBody>
      </p:sp>
      <p:sp>
        <p:nvSpPr>
          <p:cNvPr id="3" name="Нижний колонтитул 2"/>
          <p:cNvSpPr>
            <a:spLocks noGrp="1"/>
          </p:cNvSpPr>
          <p:nvPr>
            <p:ph type="ftr" sz="quarter" idx="11"/>
          </p:nvPr>
        </p:nvSpPr>
        <p:spPr/>
        <p:txBody>
          <a:bodyPr/>
          <a:lstStyle/>
          <a:p>
            <a:r>
              <a:rPr lang="en-US" smtClean="0"/>
              <a:t>AFFE-ASSA 2016, San Francisco January 3</a:t>
            </a:r>
            <a:endParaRPr lang="ru-RU"/>
          </a:p>
        </p:txBody>
      </p:sp>
      <p:sp>
        <p:nvSpPr>
          <p:cNvPr id="4" name="Номер слайда 3"/>
          <p:cNvSpPr>
            <a:spLocks noGrp="1"/>
          </p:cNvSpPr>
          <p:nvPr>
            <p:ph type="sldNum" sz="quarter" idx="12"/>
          </p:nvPr>
        </p:nvSpPr>
        <p:spPr/>
        <p:txBody>
          <a:bodyPr/>
          <a:lstStyle/>
          <a:p>
            <a:fld id="{4B21F913-2412-4690-8EC1-25BB49A581D5}" type="slidenum">
              <a:rPr lang="ru-RU" smtClean="0"/>
              <a:pPr/>
              <a:t>9</a:t>
            </a:fld>
            <a:endParaRPr lang="ru-RU"/>
          </a:p>
        </p:txBody>
      </p:sp>
      <p:sp>
        <p:nvSpPr>
          <p:cNvPr id="5" name="Заголовок 4"/>
          <p:cNvSpPr>
            <a:spLocks noGrp="1"/>
          </p:cNvSpPr>
          <p:nvPr>
            <p:ph type="title"/>
          </p:nvPr>
        </p:nvSpPr>
        <p:spPr/>
        <p:txBody>
          <a:bodyPr/>
          <a:lstStyle/>
          <a:p>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727</TotalTime>
  <Words>1796</Words>
  <Application>Microsoft Office PowerPoint</Application>
  <PresentationFormat>Экран (4:3)</PresentationFormat>
  <Paragraphs>124</Paragraphs>
  <Slides>27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Метро</vt:lpstr>
      <vt:lpstr>Probing Deeper Inside of Evolution:                                                              Competition and Struggle Versus Cooperation and Mutual Aid  </vt:lpstr>
      <vt:lpstr>Outline</vt:lpstr>
      <vt:lpstr>1. Introduction:  Ongoing Debates  (Competition  and  Struggle  versus  Cooperation  and  Mutual Aid)    </vt:lpstr>
      <vt:lpstr>Reviving a debate in the Russian social science of the period  1860 and early decades of the 20th century for the Original Institutional Economics (OIE)</vt:lpstr>
      <vt:lpstr> 2. Chapter  3  “Struggle for Existence” of The Origin of Species by  Charles  Darwin:  Thomas  Robert  Malthus  influence  </vt:lpstr>
      <vt:lpstr>Charles Darwin (1809-1882) </vt:lpstr>
      <vt:lpstr>Around Darwinian ideas</vt:lpstr>
      <vt:lpstr>Origins [1859] Chapter 3, “Struggle for Existence.” Gramercy Book, N.Y., 1979, p.  117:  </vt:lpstr>
      <vt:lpstr>Слайд 9</vt:lpstr>
      <vt:lpstr>Darwin’s The Origin of Species (1859) in Russia</vt:lpstr>
      <vt:lpstr>Daniel P. Todes, 1989        &amp;            Alexander Vucinich, 1989</vt:lpstr>
      <vt:lpstr>Acknowledging Darwin’s Contributions in  Russia</vt:lpstr>
      <vt:lpstr>Criticism of applicability of the biological principles of evolution like the “struggle for existence”</vt:lpstr>
      <vt:lpstr>Peter Kropotkin who  offered the most constructive criticism of Darwin’s reliance of Malthus’ notion of struggle for existence   </vt:lpstr>
      <vt:lpstr>Слайд 15</vt:lpstr>
      <vt:lpstr>Kropotkin was influenced by ideas of Russian zoologist Karl Kessler (1815-1881) who introduced the Law of Mutual Aid in 1880. </vt:lpstr>
      <vt:lpstr>Empirical Beginnings of Kropotkin’s views </vt:lpstr>
      <vt:lpstr>Kropotkin after his travels to Northern Asia </vt:lpstr>
      <vt:lpstr>Kropotkin after his travel to Northern Asia  cont.</vt:lpstr>
      <vt:lpstr>Mutual Aid and Evolution</vt:lpstr>
      <vt:lpstr>Evolutionary Game Theory (EGT) about Cooperative Strategies:  Latest  Results</vt:lpstr>
      <vt:lpstr>Mutual Aid versus Individualism and Struggle for Existence </vt:lpstr>
      <vt:lpstr>Evolutionary Game Theory (EGT) about Cooperative Strategies:  Latest  Results cont. </vt:lpstr>
      <vt:lpstr>4. Conclusion:   Thorstein  Veblen  and  Peter Kropotkin about  social  evolution  </vt:lpstr>
      <vt:lpstr>Veblen and cooperation ideas</vt:lpstr>
      <vt:lpstr>Cooperation and social evolution</vt:lpstr>
      <vt:lpstr> </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Russian Reactions and Pointed          Challenges to  the ‘Struggle for  Existence’  in Evolutionary Thinking</dc:title>
  <dc:creator>Светлана</dc:creator>
  <cp:lastModifiedBy>Светлана</cp:lastModifiedBy>
  <cp:revision>35</cp:revision>
  <dcterms:created xsi:type="dcterms:W3CDTF">2015-09-16T13:06:19Z</dcterms:created>
  <dcterms:modified xsi:type="dcterms:W3CDTF">2016-01-03T19:35:18Z</dcterms:modified>
</cp:coreProperties>
</file>