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7" r:id="rId2"/>
    <p:sldId id="894" r:id="rId3"/>
    <p:sldId id="918" r:id="rId4"/>
    <p:sldId id="920" r:id="rId5"/>
    <p:sldId id="919" r:id="rId6"/>
    <p:sldId id="872" r:id="rId7"/>
    <p:sldId id="498" r:id="rId8"/>
    <p:sldId id="524" r:id="rId9"/>
    <p:sldId id="916" r:id="rId10"/>
    <p:sldId id="327" r:id="rId11"/>
    <p:sldId id="915" r:id="rId12"/>
    <p:sldId id="276" r:id="rId13"/>
  </p:sldIdLst>
  <p:sldSz cx="11522075" cy="6480175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86"/>
    <a:srgbClr val="000096"/>
    <a:srgbClr val="000091"/>
    <a:srgbClr val="000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E40C51-0398-4C5F-8757-63C7CB715898}" v="26" dt="2024-04-26T06:04:44.0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82" autoAdjust="0"/>
    <p:restoredTop sz="80430" autoAdjust="0"/>
  </p:normalViewPr>
  <p:slideViewPr>
    <p:cSldViewPr>
      <p:cViewPr varScale="1">
        <p:scale>
          <a:sx n="54" d="100"/>
          <a:sy n="54" d="100"/>
        </p:scale>
        <p:origin x="1160" y="72"/>
      </p:cViewPr>
      <p:guideLst>
        <p:guide orient="horz" pos="2041"/>
        <p:guide pos="36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etlana Kirdina" userId="5bc42092c5dd3075" providerId="LiveId" clId="{C5E40C51-0398-4C5F-8757-63C7CB715898}"/>
    <pc:docChg chg="custSel addSld delSld modSld sldOrd">
      <pc:chgData name="Svetlana Kirdina" userId="5bc42092c5dd3075" providerId="LiveId" clId="{C5E40C51-0398-4C5F-8757-63C7CB715898}" dt="2024-04-26T06:05:21.470" v="4094" actId="6549"/>
      <pc:docMkLst>
        <pc:docMk/>
      </pc:docMkLst>
      <pc:sldChg chg="modSp del mod">
        <pc:chgData name="Svetlana Kirdina" userId="5bc42092c5dd3075" providerId="LiveId" clId="{C5E40C51-0398-4C5F-8757-63C7CB715898}" dt="2024-04-26T06:04:44.012" v="4036" actId="1076"/>
        <pc:sldMkLst>
          <pc:docMk/>
          <pc:sldMk cId="0" sldId="327"/>
        </pc:sldMkLst>
        <pc:spChg chg="mod">
          <ac:chgData name="Svetlana Kirdina" userId="5bc42092c5dd3075" providerId="LiveId" clId="{C5E40C51-0398-4C5F-8757-63C7CB715898}" dt="2024-04-25T21:43:09.543" v="3636" actId="6549"/>
          <ac:spMkLst>
            <pc:docMk/>
            <pc:sldMk cId="0" sldId="327"/>
            <ac:spMk id="2" creationId="{00000000-0000-0000-0000-000000000000}"/>
          </ac:spMkLst>
        </pc:spChg>
        <pc:spChg chg="mod">
          <ac:chgData name="Svetlana Kirdina" userId="5bc42092c5dd3075" providerId="LiveId" clId="{C5E40C51-0398-4C5F-8757-63C7CB715898}" dt="2024-04-25T21:43:50.130" v="3642" actId="113"/>
          <ac:spMkLst>
            <pc:docMk/>
            <pc:sldMk cId="0" sldId="327"/>
            <ac:spMk id="3" creationId="{00000000-0000-0000-0000-000000000000}"/>
          </ac:spMkLst>
        </pc:spChg>
        <pc:spChg chg="mod">
          <ac:chgData name="Svetlana Kirdina" userId="5bc42092c5dd3075" providerId="LiveId" clId="{C5E40C51-0398-4C5F-8757-63C7CB715898}" dt="2024-04-25T21:42:58.601" v="3635" actId="6549"/>
          <ac:spMkLst>
            <pc:docMk/>
            <pc:sldMk cId="0" sldId="327"/>
            <ac:spMk id="5" creationId="{00000000-0000-0000-0000-000000000000}"/>
          </ac:spMkLst>
        </pc:spChg>
        <pc:picChg chg="mod">
          <ac:chgData name="Svetlana Kirdina" userId="5bc42092c5dd3075" providerId="LiveId" clId="{C5E40C51-0398-4C5F-8757-63C7CB715898}" dt="2024-04-26T06:04:44.012" v="4036" actId="1076"/>
          <ac:picMkLst>
            <pc:docMk/>
            <pc:sldMk cId="0" sldId="327"/>
            <ac:picMk id="1026" creationId="{00000000-0000-0000-0000-000000000000}"/>
          </ac:picMkLst>
        </pc:picChg>
      </pc:sldChg>
      <pc:sldChg chg="modSp mod">
        <pc:chgData name="Svetlana Kirdina" userId="5bc42092c5dd3075" providerId="LiveId" clId="{C5E40C51-0398-4C5F-8757-63C7CB715898}" dt="2024-04-25T21:50:34.815" v="3909" actId="6549"/>
        <pc:sldMkLst>
          <pc:docMk/>
          <pc:sldMk cId="3877752917" sldId="498"/>
        </pc:sldMkLst>
        <pc:spChg chg="mod">
          <ac:chgData name="Svetlana Kirdina" userId="5bc42092c5dd3075" providerId="LiveId" clId="{C5E40C51-0398-4C5F-8757-63C7CB715898}" dt="2024-04-25T20:52:49.702" v="569" actId="20577"/>
          <ac:spMkLst>
            <pc:docMk/>
            <pc:sldMk cId="3877752917" sldId="498"/>
            <ac:spMk id="11267" creationId="{DF992235-CD6C-6F3B-C1ED-2ED22E623483}"/>
          </ac:spMkLst>
        </pc:spChg>
        <pc:spChg chg="mod">
          <ac:chgData name="Svetlana Kirdina" userId="5bc42092c5dd3075" providerId="LiveId" clId="{C5E40C51-0398-4C5F-8757-63C7CB715898}" dt="2024-04-25T21:50:34.815" v="3909" actId="6549"/>
          <ac:spMkLst>
            <pc:docMk/>
            <pc:sldMk cId="3877752917" sldId="498"/>
            <ac:spMk id="11269" creationId="{71FCBF65-BCFE-39E0-2F05-4C5914DF1C8E}"/>
          </ac:spMkLst>
        </pc:spChg>
        <pc:picChg chg="mod">
          <ac:chgData name="Svetlana Kirdina" userId="5bc42092c5dd3075" providerId="LiveId" clId="{C5E40C51-0398-4C5F-8757-63C7CB715898}" dt="2024-04-25T21:04:11.020" v="1941"/>
          <ac:picMkLst>
            <pc:docMk/>
            <pc:sldMk cId="3877752917" sldId="498"/>
            <ac:picMk id="2" creationId="{D329C255-8FA3-5F47-4111-A0DF4B9E59FC}"/>
          </ac:picMkLst>
        </pc:picChg>
      </pc:sldChg>
      <pc:sldChg chg="del">
        <pc:chgData name="Svetlana Kirdina" userId="5bc42092c5dd3075" providerId="LiveId" clId="{C5E40C51-0398-4C5F-8757-63C7CB715898}" dt="2024-04-25T21:27:21.934" v="2842" actId="47"/>
        <pc:sldMkLst>
          <pc:docMk/>
          <pc:sldMk cId="953025461" sldId="523"/>
        </pc:sldMkLst>
      </pc:sldChg>
      <pc:sldChg chg="addSp modSp mod">
        <pc:chgData name="Svetlana Kirdina" userId="5bc42092c5dd3075" providerId="LiveId" clId="{C5E40C51-0398-4C5F-8757-63C7CB715898}" dt="2024-04-25T21:42:30.475" v="3632" actId="1076"/>
        <pc:sldMkLst>
          <pc:docMk/>
          <pc:sldMk cId="0" sldId="524"/>
        </pc:sldMkLst>
        <pc:spChg chg="mod">
          <ac:chgData name="Svetlana Kirdina" userId="5bc42092c5dd3075" providerId="LiveId" clId="{C5E40C51-0398-4C5F-8757-63C7CB715898}" dt="2024-04-25T21:42:30.475" v="3632" actId="1076"/>
          <ac:spMkLst>
            <pc:docMk/>
            <pc:sldMk cId="0" sldId="524"/>
            <ac:spMk id="2" creationId="{00000000-0000-0000-0000-000000000000}"/>
          </ac:spMkLst>
        </pc:spChg>
        <pc:spChg chg="mod">
          <ac:chgData name="Svetlana Kirdina" userId="5bc42092c5dd3075" providerId="LiveId" clId="{C5E40C51-0398-4C5F-8757-63C7CB715898}" dt="2024-04-25T21:07:10.685" v="1971" actId="27636"/>
          <ac:spMkLst>
            <pc:docMk/>
            <pc:sldMk cId="0" sldId="524"/>
            <ac:spMk id="3" creationId="{00000000-0000-0000-0000-000000000000}"/>
          </ac:spMkLst>
        </pc:spChg>
        <pc:spChg chg="mod">
          <ac:chgData name="Svetlana Kirdina" userId="5bc42092c5dd3075" providerId="LiveId" clId="{C5E40C51-0398-4C5F-8757-63C7CB715898}" dt="2024-04-25T21:09:29.124" v="2029" actId="6549"/>
          <ac:spMkLst>
            <pc:docMk/>
            <pc:sldMk cId="0" sldId="524"/>
            <ac:spMk id="6" creationId="{00000000-0000-0000-0000-000000000000}"/>
          </ac:spMkLst>
        </pc:spChg>
        <pc:spChg chg="add mod">
          <ac:chgData name="Svetlana Kirdina" userId="5bc42092c5dd3075" providerId="LiveId" clId="{C5E40C51-0398-4C5F-8757-63C7CB715898}" dt="2024-04-25T21:09:34.665" v="2030" actId="1076"/>
          <ac:spMkLst>
            <pc:docMk/>
            <pc:sldMk cId="0" sldId="524"/>
            <ac:spMk id="9" creationId="{082285A8-BC3F-8E7D-DCB5-2219EEAB3B7D}"/>
          </ac:spMkLst>
        </pc:spChg>
        <pc:picChg chg="add mod">
          <ac:chgData name="Svetlana Kirdina" userId="5bc42092c5dd3075" providerId="LiveId" clId="{C5E40C51-0398-4C5F-8757-63C7CB715898}" dt="2024-04-25T21:07:23.666" v="1973"/>
          <ac:picMkLst>
            <pc:docMk/>
            <pc:sldMk cId="0" sldId="524"/>
            <ac:picMk id="4" creationId="{C37D7001-F694-27A0-4130-BB66F50F3B1E}"/>
          </ac:picMkLst>
        </pc:picChg>
        <pc:picChg chg="add mod">
          <ac:chgData name="Svetlana Kirdina" userId="5bc42092c5dd3075" providerId="LiveId" clId="{C5E40C51-0398-4C5F-8757-63C7CB715898}" dt="2024-04-25T21:07:36.611" v="1975" actId="1076"/>
          <ac:picMkLst>
            <pc:docMk/>
            <pc:sldMk cId="0" sldId="524"/>
            <ac:picMk id="5" creationId="{69ABA4BB-D30E-B630-0D84-26941B255702}"/>
          </ac:picMkLst>
        </pc:picChg>
      </pc:sldChg>
      <pc:sldChg chg="modSp del mod">
        <pc:chgData name="Svetlana Kirdina" userId="5bc42092c5dd3075" providerId="LiveId" clId="{C5E40C51-0398-4C5F-8757-63C7CB715898}" dt="2024-04-25T21:42:21.696" v="3631" actId="2696"/>
        <pc:sldMkLst>
          <pc:docMk/>
          <pc:sldMk cId="0" sldId="525"/>
        </pc:sldMkLst>
        <pc:spChg chg="mod">
          <ac:chgData name="Svetlana Kirdina" userId="5bc42092c5dd3075" providerId="LiveId" clId="{C5E40C51-0398-4C5F-8757-63C7CB715898}" dt="2024-04-25T21:04:40.984" v="1942" actId="113"/>
          <ac:spMkLst>
            <pc:docMk/>
            <pc:sldMk cId="0" sldId="525"/>
            <ac:spMk id="3" creationId="{00000000-0000-0000-0000-000000000000}"/>
          </ac:spMkLst>
        </pc:spChg>
      </pc:sldChg>
      <pc:sldChg chg="modSp mod ord">
        <pc:chgData name="Svetlana Kirdina" userId="5bc42092c5dd3075" providerId="LiveId" clId="{C5E40C51-0398-4C5F-8757-63C7CB715898}" dt="2024-04-26T06:01:31.620" v="3942" actId="12"/>
        <pc:sldMkLst>
          <pc:docMk/>
          <pc:sldMk cId="2502628484" sldId="872"/>
        </pc:sldMkLst>
        <pc:spChg chg="mod">
          <ac:chgData name="Svetlana Kirdina" userId="5bc42092c5dd3075" providerId="LiveId" clId="{C5E40C51-0398-4C5F-8757-63C7CB715898}" dt="2024-04-25T21:29:50.135" v="2873" actId="20577"/>
          <ac:spMkLst>
            <pc:docMk/>
            <pc:sldMk cId="2502628484" sldId="872"/>
            <ac:spMk id="11267" creationId="{DF992235-CD6C-6F3B-C1ED-2ED22E623483}"/>
          </ac:spMkLst>
        </pc:spChg>
        <pc:spChg chg="mod">
          <ac:chgData name="Svetlana Kirdina" userId="5bc42092c5dd3075" providerId="LiveId" clId="{C5E40C51-0398-4C5F-8757-63C7CB715898}" dt="2024-04-26T06:01:31.620" v="3942" actId="12"/>
          <ac:spMkLst>
            <pc:docMk/>
            <pc:sldMk cId="2502628484" sldId="872"/>
            <ac:spMk id="11269" creationId="{71FCBF65-BCFE-39E0-2F05-4C5914DF1C8E}"/>
          </ac:spMkLst>
        </pc:spChg>
      </pc:sldChg>
      <pc:sldChg chg="del">
        <pc:chgData name="Svetlana Kirdina" userId="5bc42092c5dd3075" providerId="LiveId" clId="{C5E40C51-0398-4C5F-8757-63C7CB715898}" dt="2024-04-25T21:27:21.934" v="2842" actId="47"/>
        <pc:sldMkLst>
          <pc:docMk/>
          <pc:sldMk cId="1274999049" sldId="874"/>
        </pc:sldMkLst>
      </pc:sldChg>
      <pc:sldChg chg="del">
        <pc:chgData name="Svetlana Kirdina" userId="5bc42092c5dd3075" providerId="LiveId" clId="{C5E40C51-0398-4C5F-8757-63C7CB715898}" dt="2024-04-25T21:27:21.934" v="2842" actId="47"/>
        <pc:sldMkLst>
          <pc:docMk/>
          <pc:sldMk cId="2851822665" sldId="875"/>
        </pc:sldMkLst>
      </pc:sldChg>
      <pc:sldChg chg="del">
        <pc:chgData name="Svetlana Kirdina" userId="5bc42092c5dd3075" providerId="LiveId" clId="{C5E40C51-0398-4C5F-8757-63C7CB715898}" dt="2024-04-25T21:27:21.934" v="2842" actId="47"/>
        <pc:sldMkLst>
          <pc:docMk/>
          <pc:sldMk cId="2213909695" sldId="893"/>
        </pc:sldMkLst>
      </pc:sldChg>
      <pc:sldChg chg="modSp mod">
        <pc:chgData name="Svetlana Kirdina" userId="5bc42092c5dd3075" providerId="LiveId" clId="{C5E40C51-0398-4C5F-8757-63C7CB715898}" dt="2024-04-25T21:45:07.374" v="3662" actId="6549"/>
        <pc:sldMkLst>
          <pc:docMk/>
          <pc:sldMk cId="1137100595" sldId="894"/>
        </pc:sldMkLst>
        <pc:spChg chg="mod">
          <ac:chgData name="Svetlana Kirdina" userId="5bc42092c5dd3075" providerId="LiveId" clId="{C5E40C51-0398-4C5F-8757-63C7CB715898}" dt="2024-04-25T20:44:05.292" v="108" actId="20577"/>
          <ac:spMkLst>
            <pc:docMk/>
            <pc:sldMk cId="1137100595" sldId="894"/>
            <ac:spMk id="11267" creationId="{DF992235-CD6C-6F3B-C1ED-2ED22E623483}"/>
          </ac:spMkLst>
        </pc:spChg>
        <pc:spChg chg="mod">
          <ac:chgData name="Svetlana Kirdina" userId="5bc42092c5dd3075" providerId="LiveId" clId="{C5E40C51-0398-4C5F-8757-63C7CB715898}" dt="2024-04-25T21:45:07.374" v="3662" actId="6549"/>
          <ac:spMkLst>
            <pc:docMk/>
            <pc:sldMk cId="1137100595" sldId="894"/>
            <ac:spMk id="11269" creationId="{71FCBF65-BCFE-39E0-2F05-4C5914DF1C8E}"/>
          </ac:spMkLst>
        </pc:spChg>
      </pc:sldChg>
      <pc:sldChg chg="del">
        <pc:chgData name="Svetlana Kirdina" userId="5bc42092c5dd3075" providerId="LiveId" clId="{C5E40C51-0398-4C5F-8757-63C7CB715898}" dt="2024-04-25T21:27:21.934" v="2842" actId="47"/>
        <pc:sldMkLst>
          <pc:docMk/>
          <pc:sldMk cId="163326212" sldId="895"/>
        </pc:sldMkLst>
      </pc:sldChg>
      <pc:sldChg chg="del">
        <pc:chgData name="Svetlana Kirdina" userId="5bc42092c5dd3075" providerId="LiveId" clId="{C5E40C51-0398-4C5F-8757-63C7CB715898}" dt="2024-04-25T21:27:21.934" v="2842" actId="47"/>
        <pc:sldMkLst>
          <pc:docMk/>
          <pc:sldMk cId="2200840386" sldId="897"/>
        </pc:sldMkLst>
      </pc:sldChg>
      <pc:sldChg chg="del">
        <pc:chgData name="Svetlana Kirdina" userId="5bc42092c5dd3075" providerId="LiveId" clId="{C5E40C51-0398-4C5F-8757-63C7CB715898}" dt="2024-04-25T21:27:21.934" v="2842" actId="47"/>
        <pc:sldMkLst>
          <pc:docMk/>
          <pc:sldMk cId="898773566" sldId="899"/>
        </pc:sldMkLst>
      </pc:sldChg>
      <pc:sldChg chg="del">
        <pc:chgData name="Svetlana Kirdina" userId="5bc42092c5dd3075" providerId="LiveId" clId="{C5E40C51-0398-4C5F-8757-63C7CB715898}" dt="2024-04-25T21:27:21.934" v="2842" actId="47"/>
        <pc:sldMkLst>
          <pc:docMk/>
          <pc:sldMk cId="1609909271" sldId="910"/>
        </pc:sldMkLst>
      </pc:sldChg>
      <pc:sldChg chg="del">
        <pc:chgData name="Svetlana Kirdina" userId="5bc42092c5dd3075" providerId="LiveId" clId="{C5E40C51-0398-4C5F-8757-63C7CB715898}" dt="2024-04-25T21:27:21.934" v="2842" actId="47"/>
        <pc:sldMkLst>
          <pc:docMk/>
          <pc:sldMk cId="1366044212" sldId="911"/>
        </pc:sldMkLst>
      </pc:sldChg>
      <pc:sldChg chg="del">
        <pc:chgData name="Svetlana Kirdina" userId="5bc42092c5dd3075" providerId="LiveId" clId="{C5E40C51-0398-4C5F-8757-63C7CB715898}" dt="2024-04-25T21:27:21.934" v="2842" actId="47"/>
        <pc:sldMkLst>
          <pc:docMk/>
          <pc:sldMk cId="1868860483" sldId="912"/>
        </pc:sldMkLst>
      </pc:sldChg>
      <pc:sldChg chg="del">
        <pc:chgData name="Svetlana Kirdina" userId="5bc42092c5dd3075" providerId="LiveId" clId="{C5E40C51-0398-4C5F-8757-63C7CB715898}" dt="2024-04-25T21:27:21.934" v="2842" actId="47"/>
        <pc:sldMkLst>
          <pc:docMk/>
          <pc:sldMk cId="3257455581" sldId="913"/>
        </pc:sldMkLst>
      </pc:sldChg>
      <pc:sldChg chg="del">
        <pc:chgData name="Svetlana Kirdina" userId="5bc42092c5dd3075" providerId="LiveId" clId="{C5E40C51-0398-4C5F-8757-63C7CB715898}" dt="2024-04-25T21:27:21.934" v="2842" actId="47"/>
        <pc:sldMkLst>
          <pc:docMk/>
          <pc:sldMk cId="2007759285" sldId="914"/>
        </pc:sldMkLst>
      </pc:sldChg>
      <pc:sldChg chg="addSp modSp mod ord">
        <pc:chgData name="Svetlana Kirdina" userId="5bc42092c5dd3075" providerId="LiveId" clId="{C5E40C51-0398-4C5F-8757-63C7CB715898}" dt="2024-04-26T06:05:21.470" v="4094" actId="6549"/>
        <pc:sldMkLst>
          <pc:docMk/>
          <pc:sldMk cId="2538675801" sldId="915"/>
        </pc:sldMkLst>
        <pc:spChg chg="mod">
          <ac:chgData name="Svetlana Kirdina" userId="5bc42092c5dd3075" providerId="LiveId" clId="{C5E40C51-0398-4C5F-8757-63C7CB715898}" dt="2024-04-25T21:26:18.647" v="2826" actId="1076"/>
          <ac:spMkLst>
            <pc:docMk/>
            <pc:sldMk cId="2538675801" sldId="915"/>
            <ac:spMk id="11267" creationId="{DF992235-CD6C-6F3B-C1ED-2ED22E623483}"/>
          </ac:spMkLst>
        </pc:spChg>
        <pc:spChg chg="mod">
          <ac:chgData name="Svetlana Kirdina" userId="5bc42092c5dd3075" providerId="LiveId" clId="{C5E40C51-0398-4C5F-8757-63C7CB715898}" dt="2024-04-26T06:05:21.470" v="4094" actId="6549"/>
          <ac:spMkLst>
            <pc:docMk/>
            <pc:sldMk cId="2538675801" sldId="915"/>
            <ac:spMk id="11269" creationId="{71FCBF65-BCFE-39E0-2F05-4C5914DF1C8E}"/>
          </ac:spMkLst>
        </pc:spChg>
        <pc:picChg chg="add mod">
          <ac:chgData name="Svetlana Kirdina" userId="5bc42092c5dd3075" providerId="LiveId" clId="{C5E40C51-0398-4C5F-8757-63C7CB715898}" dt="2024-04-25T21:27:08.916" v="2841" actId="1076"/>
          <ac:picMkLst>
            <pc:docMk/>
            <pc:sldMk cId="2538675801" sldId="915"/>
            <ac:picMk id="2" creationId="{3D4D5555-4758-EBEC-C576-E9786742D2AF}"/>
          </ac:picMkLst>
        </pc:picChg>
        <pc:picChg chg="mod">
          <ac:chgData name="Svetlana Kirdina" userId="5bc42092c5dd3075" providerId="LiveId" clId="{C5E40C51-0398-4C5F-8757-63C7CB715898}" dt="2024-04-25T21:26:06.608" v="2824" actId="1076"/>
          <ac:picMkLst>
            <pc:docMk/>
            <pc:sldMk cId="2538675801" sldId="915"/>
            <ac:picMk id="11266" creationId="{B09828FC-DCF2-42D0-EE32-BDFF1D07DE98}"/>
          </ac:picMkLst>
        </pc:picChg>
      </pc:sldChg>
      <pc:sldChg chg="modSp mod ord">
        <pc:chgData name="Svetlana Kirdina" userId="5bc42092c5dd3075" providerId="LiveId" clId="{C5E40C51-0398-4C5F-8757-63C7CB715898}" dt="2024-04-26T06:04:33.735" v="4035" actId="6549"/>
        <pc:sldMkLst>
          <pc:docMk/>
          <pc:sldMk cId="821456686" sldId="916"/>
        </pc:sldMkLst>
        <pc:spChg chg="mod">
          <ac:chgData name="Svetlana Kirdina" userId="5bc42092c5dd3075" providerId="LiveId" clId="{C5E40C51-0398-4C5F-8757-63C7CB715898}" dt="2024-04-25T21:10:05.438" v="2120" actId="6549"/>
          <ac:spMkLst>
            <pc:docMk/>
            <pc:sldMk cId="821456686" sldId="916"/>
            <ac:spMk id="11267" creationId="{DF992235-CD6C-6F3B-C1ED-2ED22E623483}"/>
          </ac:spMkLst>
        </pc:spChg>
        <pc:spChg chg="mod">
          <ac:chgData name="Svetlana Kirdina" userId="5bc42092c5dd3075" providerId="LiveId" clId="{C5E40C51-0398-4C5F-8757-63C7CB715898}" dt="2024-04-26T06:04:33.735" v="4035" actId="6549"/>
          <ac:spMkLst>
            <pc:docMk/>
            <pc:sldMk cId="821456686" sldId="916"/>
            <ac:spMk id="11269" creationId="{71FCBF65-BCFE-39E0-2F05-4C5914DF1C8E}"/>
          </ac:spMkLst>
        </pc:spChg>
        <pc:picChg chg="mod">
          <ac:chgData name="Svetlana Kirdina" userId="5bc42092c5dd3075" providerId="LiveId" clId="{C5E40C51-0398-4C5F-8757-63C7CB715898}" dt="2024-04-25T21:42:09.116" v="3628"/>
          <ac:picMkLst>
            <pc:docMk/>
            <pc:sldMk cId="821456686" sldId="916"/>
            <ac:picMk id="2" creationId="{C633DA86-33EE-C214-33DD-F47C2D2816E6}"/>
          </ac:picMkLst>
        </pc:picChg>
      </pc:sldChg>
      <pc:sldChg chg="del">
        <pc:chgData name="Svetlana Kirdina" userId="5bc42092c5dd3075" providerId="LiveId" clId="{C5E40C51-0398-4C5F-8757-63C7CB715898}" dt="2024-04-25T21:27:21.934" v="2842" actId="47"/>
        <pc:sldMkLst>
          <pc:docMk/>
          <pc:sldMk cId="3298899788" sldId="917"/>
        </pc:sldMkLst>
      </pc:sldChg>
      <pc:sldChg chg="modSp mod">
        <pc:chgData name="Svetlana Kirdina" userId="5bc42092c5dd3075" providerId="LiveId" clId="{C5E40C51-0398-4C5F-8757-63C7CB715898}" dt="2024-04-25T21:29:01.660" v="2870" actId="6549"/>
        <pc:sldMkLst>
          <pc:docMk/>
          <pc:sldMk cId="1068895211" sldId="918"/>
        </pc:sldMkLst>
        <pc:spChg chg="mod">
          <ac:chgData name="Svetlana Kirdina" userId="5bc42092c5dd3075" providerId="LiveId" clId="{C5E40C51-0398-4C5F-8757-63C7CB715898}" dt="2024-04-25T21:28:41.771" v="2869" actId="313"/>
          <ac:spMkLst>
            <pc:docMk/>
            <pc:sldMk cId="1068895211" sldId="918"/>
            <ac:spMk id="11267" creationId="{DF992235-CD6C-6F3B-C1ED-2ED22E623483}"/>
          </ac:spMkLst>
        </pc:spChg>
        <pc:spChg chg="mod">
          <ac:chgData name="Svetlana Kirdina" userId="5bc42092c5dd3075" providerId="LiveId" clId="{C5E40C51-0398-4C5F-8757-63C7CB715898}" dt="2024-04-25T21:29:01.660" v="2870" actId="6549"/>
          <ac:spMkLst>
            <pc:docMk/>
            <pc:sldMk cId="1068895211" sldId="918"/>
            <ac:spMk id="11269" creationId="{71FCBF65-BCFE-39E0-2F05-4C5914DF1C8E}"/>
          </ac:spMkLst>
        </pc:spChg>
      </pc:sldChg>
      <pc:sldChg chg="modSp mod ord">
        <pc:chgData name="Svetlana Kirdina" userId="5bc42092c5dd3075" providerId="LiveId" clId="{C5E40C51-0398-4C5F-8757-63C7CB715898}" dt="2024-04-25T20:52:30.747" v="548" actId="12"/>
        <pc:sldMkLst>
          <pc:docMk/>
          <pc:sldMk cId="1809043611" sldId="919"/>
        </pc:sldMkLst>
        <pc:spChg chg="mod">
          <ac:chgData name="Svetlana Kirdina" userId="5bc42092c5dd3075" providerId="LiveId" clId="{C5E40C51-0398-4C5F-8757-63C7CB715898}" dt="2024-04-25T20:52:13.349" v="532" actId="20577"/>
          <ac:spMkLst>
            <pc:docMk/>
            <pc:sldMk cId="1809043611" sldId="919"/>
            <ac:spMk id="11267" creationId="{DF992235-CD6C-6F3B-C1ED-2ED22E623483}"/>
          </ac:spMkLst>
        </pc:spChg>
        <pc:spChg chg="mod">
          <ac:chgData name="Svetlana Kirdina" userId="5bc42092c5dd3075" providerId="LiveId" clId="{C5E40C51-0398-4C5F-8757-63C7CB715898}" dt="2024-04-25T20:52:30.747" v="548" actId="12"/>
          <ac:spMkLst>
            <pc:docMk/>
            <pc:sldMk cId="1809043611" sldId="919"/>
            <ac:spMk id="11269" creationId="{71FCBF65-BCFE-39E0-2F05-4C5914DF1C8E}"/>
          </ac:spMkLst>
        </pc:spChg>
      </pc:sldChg>
      <pc:sldChg chg="modSp add mod">
        <pc:chgData name="Svetlana Kirdina" userId="5bc42092c5dd3075" providerId="LiveId" clId="{C5E40C51-0398-4C5F-8757-63C7CB715898}" dt="2024-04-26T06:01:12.432" v="3940" actId="6549"/>
        <pc:sldMkLst>
          <pc:docMk/>
          <pc:sldMk cId="3952860579" sldId="920"/>
        </pc:sldMkLst>
        <pc:spChg chg="mod">
          <ac:chgData name="Svetlana Kirdina" userId="5bc42092c5dd3075" providerId="LiveId" clId="{C5E40C51-0398-4C5F-8757-63C7CB715898}" dt="2024-04-26T06:01:12.432" v="3940" actId="6549"/>
          <ac:spMkLst>
            <pc:docMk/>
            <pc:sldMk cId="3952860579" sldId="920"/>
            <ac:spMk id="11269" creationId="{71FCBF65-BCFE-39E0-2F05-4C5914DF1C8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096AAB8-5B80-7476-4A49-99313941FA5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A43D589-10B0-15BD-65CC-947DF41C130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7617164-FB99-94B4-1CE4-0CF749DA1F1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42CE42B2-E47F-1048-7398-0E042F6A937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73D13907-229A-4FF6-439D-0070DEDAFE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4A17FD84-3EA0-CC57-6563-FBF060B58B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55D8A8F-147E-4C0F-8978-1558A74AEA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4421C44F-9F4E-51B4-2FD9-AEF9CF15EE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D932FA-4819-482D-8B50-2397F3370DF1}" type="slidenum">
              <a:rPr lang="ru-RU" altLang="ru-RU" smtClean="0"/>
              <a:pPr/>
              <a:t>1</a:t>
            </a:fld>
            <a:endParaRPr lang="ru-RU" altLang="ru-RU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8DB8B65F-134E-91CA-52DA-10B861499C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F9CE198F-3FBA-9898-2B60-F1D7ADA9F3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are not the first</a:t>
            </a:r>
            <a:r>
              <a:rPr lang="en-US" baseline="0" dirty="0"/>
              <a:t> to</a:t>
            </a:r>
            <a:r>
              <a:rPr lang="en-US" dirty="0"/>
              <a:t> read</a:t>
            </a:r>
            <a:r>
              <a:rPr lang="en-US" baseline="0" dirty="0"/>
              <a:t> and carefully consider </a:t>
            </a:r>
            <a:r>
              <a:rPr lang="en-US" dirty="0"/>
              <a:t>Kropotkin’s 1902 book. But this</a:t>
            </a:r>
            <a:r>
              <a:rPr lang="en-US" baseline="0" dirty="0"/>
              <a:t> appears as </a:t>
            </a:r>
            <a:r>
              <a:rPr lang="en-US" dirty="0"/>
              <a:t>the first time to attempt to relate his ideas to Original</a:t>
            </a:r>
            <a:r>
              <a:rPr lang="en-US" baseline="0" dirty="0"/>
              <a:t> Institutional Economics (OIE), and then t</a:t>
            </a:r>
            <a:r>
              <a:rPr lang="en-US" dirty="0"/>
              <a:t>o integrate his intellectual contribution into Institutional Thought.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8AF11-906D-4E00-B2A3-528AF4D8D8E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FAB1108-8B08-E22E-8D5B-87994C2667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64F27-0339-40DC-BD31-E9BB1B639304}" type="slidenum">
              <a:rPr lang="ru-RU" altLang="ru-RU" smtClean="0"/>
              <a:pPr/>
              <a:t>11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697A9CA-5CB9-BE40-BD47-DB9268E352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D02A2B9-0220-D3AB-CF6D-88C6FD441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84617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EB565351-18B8-6BF1-6A7E-2B7A22A324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9DB349-4611-44CD-BEF7-87F50B07F1E8}" type="slidenum">
              <a:rPr lang="ru-RU" altLang="ru-RU" smtClean="0"/>
              <a:pPr/>
              <a:t>12</a:t>
            </a:fld>
            <a:endParaRPr lang="ru-RU" altLang="ru-RU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0FF9345C-E89F-7FA9-1CE1-082F698112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C821F440-D55E-4E9D-ABF9-A513961E2D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FAB1108-8B08-E22E-8D5B-87994C2667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64F27-0339-40DC-BD31-E9BB1B639304}" type="slidenum">
              <a:rPr lang="ru-RU" altLang="ru-RU" smtClean="0"/>
              <a:pPr/>
              <a:t>2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697A9CA-5CB9-BE40-BD47-DB9268E352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D02A2B9-0220-D3AB-CF6D-88C6FD441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20350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FAB1108-8B08-E22E-8D5B-87994C2667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64F27-0339-40DC-BD31-E9BB1B639304}" type="slidenum">
              <a:rPr lang="ru-RU" altLang="ru-RU" smtClean="0"/>
              <a:pPr/>
              <a:t>3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697A9CA-5CB9-BE40-BD47-DB9268E352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D02A2B9-0220-D3AB-CF6D-88C6FD441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70579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FAB1108-8B08-E22E-8D5B-87994C2667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64F27-0339-40DC-BD31-E9BB1B639304}" type="slidenum">
              <a:rPr lang="ru-RU" altLang="ru-RU" smtClean="0"/>
              <a:pPr/>
              <a:t>4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697A9CA-5CB9-BE40-BD47-DB9268E352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D02A2B9-0220-D3AB-CF6D-88C6FD441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26880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FAB1108-8B08-E22E-8D5B-87994C2667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64F27-0339-40DC-BD31-E9BB1B639304}" type="slidenum">
              <a:rPr lang="ru-RU" altLang="ru-RU" smtClean="0"/>
              <a:pPr/>
              <a:t>5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697A9CA-5CB9-BE40-BD47-DB9268E352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D02A2B9-0220-D3AB-CF6D-88C6FD441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08040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FAB1108-8B08-E22E-8D5B-87994C2667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64F27-0339-40DC-BD31-E9BB1B639304}" type="slidenum">
              <a:rPr lang="ru-RU" altLang="ru-RU" smtClean="0"/>
              <a:pPr/>
              <a:t>6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697A9CA-5CB9-BE40-BD47-DB9268E352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D02A2B9-0220-D3AB-CF6D-88C6FD441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18588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FAB1108-8B08-E22E-8D5B-87994C2667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64F27-0339-40DC-BD31-E9BB1B639304}" type="slidenum">
              <a:rPr lang="ru-RU" altLang="ru-RU" smtClean="0"/>
              <a:pPr/>
              <a:t>7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697A9CA-5CB9-BE40-BD47-DB9268E352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D02A2B9-0220-D3AB-CF6D-88C6FD441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54860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5D8A8F-147E-4C0F-8978-1558A74AEA8F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124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FAB1108-8B08-E22E-8D5B-87994C2667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64F27-0339-40DC-BD31-E9BB1B639304}" type="slidenum">
              <a:rPr lang="ru-RU" altLang="ru-RU" smtClean="0"/>
              <a:pPr/>
              <a:t>9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697A9CA-5CB9-BE40-BD47-DB9268E352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D02A2B9-0220-D3AB-CF6D-88C6FD441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32685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F86A6A-13A0-90A0-3569-D226C18E1D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D4E843-3CB4-FE6C-25F6-5A58910A46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80B9B6-CCDD-A41E-0569-35AB06CD10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45640-F254-403D-B9EE-9292741426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9580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A66C7E-74FB-57C2-4AFF-2EA16B3B58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FEC9E3-092E-4002-5193-EEB06F17F3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9151F5-A139-526A-320A-648E897C1C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F4D7A-5AF4-44C9-BF6B-67AF8D45A0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9705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53425" y="258763"/>
            <a:ext cx="2592388" cy="55292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6263" y="258763"/>
            <a:ext cx="7624762" cy="55292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B162D5-BE9E-1CD1-32EC-D526586875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64FAD9-74AD-F58B-6E23-EEBA5940DF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6BED2B-2346-00BC-AAE3-1FF29AA565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23B17-A9DB-40E7-A174-2EC1AD9D65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924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C15612-9538-2B7F-6A56-3CD3E0AF3F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E65EA1-0443-5A86-E963-C448B4AF6D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2A8BA5-08C5-0D59-B8BC-9E002CC8DB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F616B-E431-4898-8C05-7562092450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9677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6831F9-4646-ECEF-B949-3273523DA5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C69EF5-88B4-9309-CF87-55A5981CA1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2754B7-70A4-636E-B7EB-D492FE58CC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F2B84-6049-4DD2-9A97-5DCCE81AE0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6166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6263" y="1511300"/>
            <a:ext cx="5108575" cy="4276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37238" y="1511300"/>
            <a:ext cx="5108575" cy="4276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19A13E-78F3-4E70-E401-F3E474722F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EC39E9-C073-1AEB-1464-29C9B7738A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9DE377-F7FB-86BF-40BB-5A93FBCB5C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F21EC-82AD-40A2-AD8F-B1EECDCAAC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2745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EC89786-6CB0-22AA-6A7F-1DE7AD6EB5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AF064EA-59D5-E6FE-6708-579E992627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C887420-0CAD-70A9-304C-20891F08FA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3926E-6C6D-45E9-8436-A42E15FBD0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7026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4FC966E-7FC6-76E1-EBAA-DD8A68072B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4FE4487-A83C-F74B-37D6-81B69EF4C5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DA91D6-EBE2-8DAF-D62D-E471EF66A7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D4198-899B-453C-A6EF-5882086F9B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922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4D5A66F-8792-C8D6-8473-E709072157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1D8A666-31CA-9C89-668A-C752E665A3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86FBA9C-7FCD-29DB-C955-7E995A19FE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1BEBC-1718-4072-A771-F9E9D8AAC4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6983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BA217E-22EA-A15A-D8E6-8BF9BC5FFC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0542F7-EBA5-411A-3D4B-FC5C176240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F9513C-CCE5-FF86-93C9-0CD1EE9347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FC621-EC8C-49D7-83BD-765A37DC61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635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22375D-C6D1-E76C-B6DE-1DF1D36D4D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3A5E23-6715-CFA2-54D7-B08B14D74F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26B72B-0E4B-14BD-E367-B9C057ABD8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6F776-87AA-45A5-BEDC-F5265CBC6A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217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8FBE55F-3947-DCBB-21D8-A10CB54A0C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258763"/>
            <a:ext cx="10369550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45A9A1D-35B5-C133-8A51-D529D06D75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511300"/>
            <a:ext cx="103695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71F4B02-FB2E-C1F3-6CD9-D182213714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6263" y="5900738"/>
            <a:ext cx="2687637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4877666-9A5A-EFF9-BAB8-F4A57457BF4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37000" y="5900738"/>
            <a:ext cx="3648075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ABF0778-7997-ABBC-5EB3-F4380A128F4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8175" y="5900738"/>
            <a:ext cx="2687638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66AB67E-DB5B-42CE-A906-C598B883B8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irdina@inecon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>
            <a:extLst>
              <a:ext uri="{FF2B5EF4-FFF2-40B4-BE49-F238E27FC236}">
                <a16:creationId xmlns:a16="http://schemas.microsoft.com/office/drawing/2014/main" id="{8DA55066-41FE-6AE3-E254-AD7551BBC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1522075" cy="64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3">
            <a:extLst>
              <a:ext uri="{FF2B5EF4-FFF2-40B4-BE49-F238E27FC236}">
                <a16:creationId xmlns:a16="http://schemas.microsoft.com/office/drawing/2014/main" id="{83156705-53E4-0B96-37C6-39A1B0427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1655763"/>
            <a:ext cx="11090275" cy="418576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3600" b="1" dirty="0">
                <a:solidFill>
                  <a:srgbClr val="002060"/>
                </a:solidFill>
              </a:rPr>
              <a:t>Дилемма роста и развития                                                        в экономической теории</a:t>
            </a:r>
          </a:p>
          <a:p>
            <a:pPr algn="ctr">
              <a:defRPr/>
            </a:pPr>
            <a:endParaRPr lang="ru-RU" altLang="ru-RU" sz="22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altLang="ru-RU" sz="2200" b="1" dirty="0">
                <a:solidFill>
                  <a:srgbClr val="002060"/>
                </a:solidFill>
              </a:rPr>
              <a:t>Круглый стол «Рост </a:t>
            </a:r>
            <a:r>
              <a:rPr lang="en-US" altLang="ru-RU" sz="2200" b="1" dirty="0">
                <a:solidFill>
                  <a:srgbClr val="002060"/>
                </a:solidFill>
              </a:rPr>
              <a:t>vs </a:t>
            </a:r>
            <a:r>
              <a:rPr lang="ru-RU" altLang="ru-RU" sz="2200" b="1" dirty="0">
                <a:solidFill>
                  <a:srgbClr val="002060"/>
                </a:solidFill>
              </a:rPr>
              <a:t>Развитие» </a:t>
            </a:r>
          </a:p>
          <a:p>
            <a:pPr algn="ctr">
              <a:defRPr/>
            </a:pPr>
            <a:r>
              <a:rPr lang="ru-RU" altLang="ru-RU" sz="2200" b="1" dirty="0">
                <a:solidFill>
                  <a:srgbClr val="002060"/>
                </a:solidFill>
              </a:rPr>
              <a:t>26 апреля 2024 г., г. Москва </a:t>
            </a:r>
          </a:p>
          <a:p>
            <a:pPr algn="ctr">
              <a:defRPr/>
            </a:pPr>
            <a:endParaRPr lang="ru-RU" altLang="ru-RU" sz="22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altLang="ru-RU" sz="2400" b="1" dirty="0">
                <a:solidFill>
                  <a:srgbClr val="002060"/>
                </a:solidFill>
              </a:rPr>
              <a:t>Кирдина-Чэндлер Светлана Георгиевна</a:t>
            </a:r>
            <a:r>
              <a:rPr lang="ru-RU" altLang="ru-RU" sz="2400" i="1" dirty="0">
                <a:solidFill>
                  <a:srgbClr val="002060"/>
                </a:solidFill>
              </a:rPr>
              <a:t>, д.с.н</a:t>
            </a:r>
            <a:r>
              <a:rPr lang="ru-RU" altLang="ru-RU" sz="2400" b="1" dirty="0">
                <a:solidFill>
                  <a:srgbClr val="002060"/>
                </a:solidFill>
              </a:rPr>
              <a:t>.,</a:t>
            </a:r>
            <a:r>
              <a:rPr lang="ru-RU" altLang="ru-RU" sz="2400" i="1" dirty="0">
                <a:solidFill>
                  <a:srgbClr val="002060"/>
                </a:solidFill>
              </a:rPr>
              <a:t> к.э.н.  </a:t>
            </a:r>
            <a:r>
              <a:rPr lang="ru-RU" altLang="ru-RU" sz="2400" b="1" dirty="0">
                <a:solidFill>
                  <a:srgbClr val="002060"/>
                </a:solidFill>
              </a:rPr>
              <a:t>                                                                              </a:t>
            </a:r>
            <a:r>
              <a:rPr lang="ru-RU" altLang="ru-RU" sz="2400" i="1" dirty="0">
                <a:solidFill>
                  <a:srgbClr val="002060"/>
                </a:solidFill>
                <a:latin typeface="Arial Nova Light" panose="020B0304020202020204" pitchFamily="34" charset="0"/>
              </a:rPr>
              <a:t>Институт экономики РАН, г  Москва</a:t>
            </a:r>
            <a:endParaRPr lang="ru-RU" altLang="ru-RU" sz="2400" b="1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altLang="ru-RU" sz="2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alt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76" name="Номер слайда 1">
            <a:extLst>
              <a:ext uri="{FF2B5EF4-FFF2-40B4-BE49-F238E27FC236}">
                <a16:creationId xmlns:a16="http://schemas.microsoft.com/office/drawing/2014/main" id="{FBBA0970-CC28-5659-AB1C-C4D5361F84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2554" y="478527"/>
            <a:ext cx="3715600" cy="568015"/>
          </a:xfrm>
        </p:spPr>
        <p:txBody>
          <a:bodyPr>
            <a:normAutofit fontScale="90000"/>
          </a:bodyPr>
          <a:lstStyle/>
          <a:p>
            <a:endParaRPr lang="ru-RU" sz="3402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279451" y="4536231"/>
            <a:ext cx="3715300" cy="124358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024" b="1" dirty="0">
                <a:solidFill>
                  <a:srgbClr val="004C86"/>
                </a:solidFill>
                <a:latin typeface="Myriad Pro" panose="020B05030304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York-Oxford:</a:t>
            </a:r>
            <a:r>
              <a:rPr lang="ru-RU" sz="3024" b="1" dirty="0">
                <a:solidFill>
                  <a:srgbClr val="004C86"/>
                </a:solidFill>
                <a:latin typeface="Myriad Pro" panose="020B05030304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24" b="1" dirty="0">
                <a:solidFill>
                  <a:srgbClr val="004C86"/>
                </a:solidFill>
                <a:latin typeface="Myriad Pro" panose="020B05030304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Oxford University Press, 1989. </a:t>
            </a:r>
          </a:p>
          <a:p>
            <a:pPr algn="ctr"/>
            <a:endParaRPr lang="en-US" sz="3024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3024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3024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Светлана\Desktop\Darwin without Malthu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2645" y="268507"/>
            <a:ext cx="4422658" cy="5511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B09828FC-DCF2-42D0-EE32-BDFF1D07D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8587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DF992235-CD6C-6F3B-C1ED-2ED22E623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122" y="0"/>
            <a:ext cx="11181829" cy="1152525"/>
          </a:xfrm>
        </p:spPr>
        <p:txBody>
          <a:bodyPr/>
          <a:lstStyle/>
          <a:p>
            <a:pPr eaLnBrk="1" hangingPunct="1"/>
            <a:r>
              <a:rPr lang="ru-RU" altLang="ru-RU" sz="3400" b="1" dirty="0">
                <a:solidFill>
                  <a:srgbClr val="004C86"/>
                </a:solidFill>
                <a:latin typeface="Myriad Pro" panose="020B0503030403020204" pitchFamily="34" charset="0"/>
              </a:rPr>
              <a:t>Заключение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B2D17B85-3ED7-483A-D1C0-D2E5CF309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71FCBF65-BCFE-39E0-2F05-4C5914DF1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48" y="870121"/>
            <a:ext cx="1058537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Теории экономического развития идут на смену теориям экономического роста, поскольку: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усиливается вес  и институционализация коалиции незападных стран, ориентированных   скорее на  развитие, </a:t>
            </a:r>
            <a:r>
              <a:rPr lang="ru-RU" altLang="ru-RU" sz="2800">
                <a:solidFill>
                  <a:srgbClr val="002060"/>
                </a:solidFill>
                <a:latin typeface="Myriad Pro" panose="020B0503030403020204" pitchFamily="34" charset="0"/>
              </a:rPr>
              <a:t>чем на 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рост;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ru-RU" altLang="ru-RU" sz="2800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endParaRPr lang="ru-RU" altLang="ru-RU" sz="2800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endParaRPr lang="ru-RU" altLang="ru-RU" sz="2800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endParaRPr lang="ru-RU" altLang="ru-RU" sz="2800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современный мир подошел к этапу исчерпания роста: истощение ключевых природных ресурсов; ухудшение экологической обстановки; перенакопление задолженности (</a:t>
            </a:r>
            <a:r>
              <a:rPr lang="ru-RU" altLang="ru-RU" sz="2800" dirty="0" err="1">
                <a:solidFill>
                  <a:srgbClr val="002060"/>
                </a:solidFill>
                <a:latin typeface="Myriad Pro" panose="020B0503030403020204" pitchFamily="34" charset="0"/>
              </a:rPr>
              <a:t>Heinberg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, 2011; </a:t>
            </a:r>
            <a:r>
              <a:rPr lang="ru-RU" altLang="ru-RU" sz="2800" dirty="0" err="1">
                <a:solidFill>
                  <a:srgbClr val="002060"/>
                </a:solidFill>
                <a:latin typeface="Myriad Pro" panose="020B0503030403020204" pitchFamily="34" charset="0"/>
              </a:rPr>
              <a:t>Балацкий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, 2022).</a:t>
            </a: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B7EFBAAC-4883-BCFE-02A4-92F3C63C8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336C62-64EA-457A-810E-1BB0157F135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4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D4D5555-4758-EBEC-C576-E9786742D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6781" y="2640961"/>
            <a:ext cx="3536239" cy="172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75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8">
            <a:extLst>
              <a:ext uri="{FF2B5EF4-FFF2-40B4-BE49-F238E27FC236}">
                <a16:creationId xmlns:a16="http://schemas.microsoft.com/office/drawing/2014/main" id="{336E67D3-3898-8DE2-3488-ECF7F031D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563"/>
            <a:ext cx="11522075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9">
            <a:extLst>
              <a:ext uri="{FF2B5EF4-FFF2-40B4-BE49-F238E27FC236}">
                <a16:creationId xmlns:a16="http://schemas.microsoft.com/office/drawing/2014/main" id="{7004178E-4C9B-4CDA-3F17-EF9C7F253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8063" y="288925"/>
            <a:ext cx="9291637" cy="5400675"/>
          </a:xfrm>
          <a:solidFill>
            <a:schemeClr val="accent1"/>
          </a:solidFill>
        </p:spPr>
        <p:txBody>
          <a:bodyPr/>
          <a:lstStyle/>
          <a:p>
            <a:pPr eaLnBrk="1" hangingPunct="1">
              <a:defRPr/>
            </a:pPr>
            <a:r>
              <a:rPr lang="ru-RU" altLang="ru-RU" sz="4000" dirty="0">
                <a:latin typeface="+mn-lt"/>
              </a:rPr>
              <a:t>  </a:t>
            </a:r>
            <a:br>
              <a:rPr lang="en-US" altLang="ru-RU" sz="4000" dirty="0">
                <a:latin typeface="+mn-lt"/>
              </a:rPr>
            </a:br>
            <a:br>
              <a:rPr lang="en-US" altLang="ru-RU" sz="4000" dirty="0">
                <a:latin typeface="+mn-lt"/>
              </a:rPr>
            </a:br>
            <a:r>
              <a:rPr lang="ru-RU" altLang="ru-RU" sz="4000" b="1" dirty="0">
                <a:solidFill>
                  <a:srgbClr val="004C86"/>
                </a:solidFill>
                <a:latin typeface="+mn-lt"/>
              </a:rPr>
              <a:t>Спасибо за внимание!</a:t>
            </a:r>
            <a:br>
              <a:rPr lang="ru-RU" altLang="ru-RU" sz="4000" b="1" dirty="0">
                <a:solidFill>
                  <a:srgbClr val="004C86"/>
                </a:solidFill>
                <a:latin typeface="+mn-lt"/>
              </a:rPr>
            </a:br>
            <a:br>
              <a:rPr lang="ru-RU" altLang="ru-RU" sz="1800" dirty="0">
                <a:solidFill>
                  <a:srgbClr val="004C86"/>
                </a:solidFill>
                <a:latin typeface="+mn-lt"/>
              </a:rPr>
            </a:br>
            <a:r>
              <a:rPr lang="ru-RU" altLang="ru-RU" sz="3200" dirty="0">
                <a:solidFill>
                  <a:srgbClr val="004C86"/>
                </a:solidFill>
                <a:latin typeface="+mn-lt"/>
              </a:rPr>
              <a:t>Светлана Георгиевна Кирдина-Чэндлер</a:t>
            </a:r>
            <a:br>
              <a:rPr lang="ru-RU" altLang="ru-RU" sz="3200" dirty="0">
                <a:solidFill>
                  <a:srgbClr val="004C86"/>
                </a:solidFill>
                <a:latin typeface="+mn-lt"/>
              </a:rPr>
            </a:br>
            <a:br>
              <a:rPr lang="ru-RU" altLang="ru-RU" sz="3200" dirty="0">
                <a:solidFill>
                  <a:srgbClr val="004C86"/>
                </a:solidFill>
                <a:latin typeface="+mn-lt"/>
              </a:rPr>
            </a:br>
            <a:r>
              <a:rPr lang="en-US" altLang="ru-RU" sz="3200" dirty="0">
                <a:latin typeface="+mn-lt"/>
                <a:hlinkClick r:id="rId4"/>
              </a:rPr>
              <a:t>kirdina@inecon.ru</a:t>
            </a:r>
            <a:br>
              <a:rPr lang="en-US" altLang="ru-RU" sz="3200" dirty="0">
                <a:latin typeface="+mn-lt"/>
              </a:rPr>
            </a:br>
            <a:r>
              <a:rPr lang="en-US" altLang="ru-RU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www.kirdina.ru</a:t>
            </a:r>
            <a:br>
              <a:rPr lang="ru-RU" altLang="ru-RU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br>
              <a:rPr lang="ru-RU" altLang="ru-RU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endParaRPr lang="ru-RU" altLang="ru-RU" sz="32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2228" name="Номер слайда 1">
            <a:extLst>
              <a:ext uri="{FF2B5EF4-FFF2-40B4-BE49-F238E27FC236}">
                <a16:creationId xmlns:a16="http://schemas.microsoft.com/office/drawing/2014/main" id="{73655BB6-B996-D4AF-A9CB-DB809F06BC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B09F42-00FE-4A59-A006-F10D099E9C20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B09828FC-DCF2-42D0-EE32-BDFF1D07D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" y="-128587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DF992235-CD6C-6F3B-C1ED-2ED22E623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8510" y="287338"/>
            <a:ext cx="9937304" cy="1152525"/>
          </a:xfrm>
        </p:spPr>
        <p:txBody>
          <a:bodyPr/>
          <a:lstStyle/>
          <a:p>
            <a:pPr eaLnBrk="1" hangingPunct="1"/>
            <a:r>
              <a:rPr lang="ru-RU" altLang="ru-RU" sz="3400" b="1" dirty="0">
                <a:solidFill>
                  <a:srgbClr val="004C86"/>
                </a:solidFill>
                <a:latin typeface="Myriad Pro" panose="020B0503030403020204" pitchFamily="34" charset="0"/>
              </a:rPr>
              <a:t>Теории «экономик развития», или                                                                                                      «теории экономического  развития»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B2D17B85-3ED7-483A-D1C0-D2E5CF309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71FCBF65-BCFE-39E0-2F05-4C5914DF1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573" y="2321035"/>
            <a:ext cx="1033700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Они объединяют совокупность </a:t>
            </a:r>
            <a:r>
              <a:rPr lang="ru-RU" altLang="ru-RU" dirty="0" err="1">
                <a:solidFill>
                  <a:srgbClr val="002060"/>
                </a:solidFill>
                <a:latin typeface="Myriad Pro" panose="020B0503030403020204" pitchFamily="34" charset="0"/>
              </a:rPr>
              <a:t>гетеродоксальных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 экономических теорий XIX-XXI вв., которые изначально формировались в русле критики </a:t>
            </a:r>
            <a:r>
              <a:rPr lang="ru-RU" altLang="ru-RU" dirty="0" err="1">
                <a:solidFill>
                  <a:srgbClr val="002060"/>
                </a:solidFill>
                <a:latin typeface="Myriad Pro" panose="020B0503030403020204" pitchFamily="34" charset="0"/>
              </a:rPr>
              <a:t>смитианского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, либерального, неоклассического ортодоксального направлений экономической мысли. </a:t>
            </a: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B7EFBAAC-4883-BCFE-02A4-92F3C63C8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336C62-64EA-457A-810E-1BB0157F135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1137100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B09828FC-DCF2-42D0-EE32-BDFF1D07D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" y="-128587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DF992235-CD6C-6F3B-C1ED-2ED22E623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8510" y="287338"/>
            <a:ext cx="9937304" cy="1152525"/>
          </a:xfrm>
        </p:spPr>
        <p:txBody>
          <a:bodyPr/>
          <a:lstStyle/>
          <a:p>
            <a:pPr eaLnBrk="1" hangingPunct="1"/>
            <a:r>
              <a:rPr lang="ru-RU" altLang="ru-RU" sz="3400" b="1" dirty="0">
                <a:solidFill>
                  <a:srgbClr val="004C86"/>
                </a:solidFill>
                <a:latin typeface="Myriad Pro" panose="020B0503030403020204" pitchFamily="34" charset="0"/>
              </a:rPr>
              <a:t>Хронология и география «теорий развития»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B2D17B85-3ED7-483A-D1C0-D2E5CF309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71FCBF65-BCFE-39E0-2F05-4C5914DF1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413" y="1184405"/>
            <a:ext cx="10337006" cy="509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ru-RU" altLang="ru-RU" sz="2500" dirty="0">
                <a:solidFill>
                  <a:srgbClr val="002060"/>
                </a:solidFill>
                <a:latin typeface="Myriad Pro" panose="020B0503030403020204" pitchFamily="34" charset="0"/>
              </a:rPr>
              <a:t>Марксистская теория воспроизводства; немецкая историческая школа + новая немецкая историческая школа (Лист) + «немецко-русская» историческая школа (Бунге, Витте, Катков, Чупров); гетеродоксальная институционально-эволюционная экономика (от американцев Веблена и </a:t>
            </a:r>
            <a:r>
              <a:rPr lang="ru-RU" altLang="ru-RU" sz="2500" dirty="0" err="1">
                <a:solidFill>
                  <a:srgbClr val="002060"/>
                </a:solidFill>
                <a:latin typeface="Myriad Pro" panose="020B0503030403020204" pitchFamily="34" charset="0"/>
              </a:rPr>
              <a:t>Коммонса</a:t>
            </a:r>
            <a:r>
              <a:rPr lang="ru-RU" altLang="ru-RU" sz="2500" dirty="0">
                <a:solidFill>
                  <a:srgbClr val="002060"/>
                </a:solidFill>
                <a:latin typeface="Myriad Pro" panose="020B0503030403020204" pitchFamily="34" charset="0"/>
              </a:rPr>
              <a:t> до европейцев   Шумпетера и </a:t>
            </a:r>
            <a:r>
              <a:rPr lang="ru-RU" altLang="ru-RU" sz="2500" dirty="0" err="1">
                <a:solidFill>
                  <a:srgbClr val="002060"/>
                </a:solidFill>
                <a:latin typeface="Myriad Pro" panose="020B0503030403020204" pitchFamily="34" charset="0"/>
              </a:rPr>
              <a:t>Поланьи</a:t>
            </a:r>
            <a:r>
              <a:rPr lang="ru-RU" altLang="ru-RU" sz="2500" dirty="0">
                <a:solidFill>
                  <a:srgbClr val="002060"/>
                </a:solidFill>
                <a:latin typeface="Myriad Pro" panose="020B0503030403020204" pitchFamily="34" charset="0"/>
              </a:rPr>
              <a:t>, а также современные гетеродоксальные экономисты, в том числе </a:t>
            </a:r>
            <a:r>
              <a:rPr lang="ru-RU" altLang="ru-RU" sz="2500" dirty="0" err="1">
                <a:solidFill>
                  <a:srgbClr val="002060"/>
                </a:solidFill>
                <a:latin typeface="Myriad Pro" panose="020B0503030403020204" pitchFamily="34" charset="0"/>
              </a:rPr>
              <a:t>мезоэкономисты</a:t>
            </a:r>
            <a:r>
              <a:rPr lang="ru-RU" altLang="ru-RU" sz="2500" dirty="0">
                <a:solidFill>
                  <a:srgbClr val="002060"/>
                </a:solidFill>
                <a:latin typeface="Myriad Pro" panose="020B0503030403020204" pitchFamily="34" charset="0"/>
              </a:rPr>
              <a:t>);  советская  экономическая мысль (Богачев, Кваша, Кронрод, Ноткин, Цаголов); </a:t>
            </a:r>
            <a:r>
              <a:rPr lang="ru-RU" altLang="ru-RU" sz="2500" dirty="0" err="1">
                <a:solidFill>
                  <a:srgbClr val="002060"/>
                </a:solidFill>
                <a:latin typeface="Myriad Pro" panose="020B0503030403020204" pitchFamily="34" charset="0"/>
              </a:rPr>
              <a:t>посткейнсианство</a:t>
            </a:r>
            <a:r>
              <a:rPr lang="ru-RU" altLang="ru-RU" sz="2500" dirty="0">
                <a:solidFill>
                  <a:srgbClr val="002060"/>
                </a:solidFill>
                <a:latin typeface="Myriad Pro" panose="020B0503030403020204" pitchFamily="34" charset="0"/>
              </a:rPr>
              <a:t> (Дэвидсон, </a:t>
            </a:r>
            <a:r>
              <a:rPr lang="ru-RU" altLang="ru-RU" sz="2500" dirty="0" err="1">
                <a:solidFill>
                  <a:srgbClr val="002060"/>
                </a:solidFill>
                <a:latin typeface="Myriad Pro" panose="020B0503030403020204" pitchFamily="34" charset="0"/>
              </a:rPr>
              <a:t>Лавуа</a:t>
            </a:r>
            <a:r>
              <a:rPr lang="ru-RU" altLang="ru-RU" sz="2500" dirty="0">
                <a:solidFill>
                  <a:srgbClr val="002060"/>
                </a:solidFill>
                <a:latin typeface="Myriad Pro" panose="020B0503030403020204" pitchFamily="34" charset="0"/>
              </a:rPr>
              <a:t>); латиноамериканский «</a:t>
            </a:r>
            <a:r>
              <a:rPr lang="ru-RU" altLang="ru-RU" sz="2500" dirty="0" err="1">
                <a:solidFill>
                  <a:srgbClr val="002060"/>
                </a:solidFill>
                <a:latin typeface="Myriad Pro" panose="020B0503030403020204" pitchFamily="34" charset="0"/>
              </a:rPr>
              <a:t>девелопментализм</a:t>
            </a:r>
            <a:r>
              <a:rPr lang="ru-RU" altLang="ru-RU" sz="2500" dirty="0">
                <a:solidFill>
                  <a:srgbClr val="002060"/>
                </a:solidFill>
                <a:latin typeface="Myriad Pro" panose="020B0503030403020204" pitchFamily="34" charset="0"/>
              </a:rPr>
              <a:t>» («экономика развития», «структурная экономика», «новый </a:t>
            </a:r>
            <a:r>
              <a:rPr lang="ru-RU" altLang="ru-RU" sz="2500" dirty="0" err="1">
                <a:solidFill>
                  <a:srgbClr val="002060"/>
                </a:solidFill>
                <a:latin typeface="Myriad Pro" panose="020B0503030403020204" pitchFamily="34" charset="0"/>
              </a:rPr>
              <a:t>девелопментализм</a:t>
            </a:r>
            <a:r>
              <a:rPr lang="ru-RU" altLang="ru-RU" sz="2500" dirty="0">
                <a:solidFill>
                  <a:srgbClr val="002060"/>
                </a:solidFill>
                <a:latin typeface="Myriad Pro" panose="020B0503030403020204" pitchFamily="34" charset="0"/>
              </a:rPr>
              <a:t>»); мир-системная теория (</a:t>
            </a:r>
            <a:r>
              <a:rPr lang="ru-RU" altLang="ru-RU" sz="2500" dirty="0" err="1">
                <a:solidFill>
                  <a:srgbClr val="002060"/>
                </a:solidFill>
                <a:latin typeface="Myriad Pro" panose="020B0503030403020204" pitchFamily="34" charset="0"/>
              </a:rPr>
              <a:t>Валлерстайн</a:t>
            </a:r>
            <a:r>
              <a:rPr lang="ru-RU" altLang="ru-RU" sz="2500" dirty="0">
                <a:solidFill>
                  <a:srgbClr val="002060"/>
                </a:solidFill>
                <a:latin typeface="Myriad Pro" panose="020B0503030403020204" pitchFamily="34" charset="0"/>
              </a:rPr>
              <a:t>, </a:t>
            </a:r>
            <a:r>
              <a:rPr lang="ru-RU" altLang="ru-RU" sz="2500" dirty="0" err="1">
                <a:solidFill>
                  <a:srgbClr val="002060"/>
                </a:solidFill>
                <a:latin typeface="Myriad Pro" panose="020B0503030403020204" pitchFamily="34" charset="0"/>
              </a:rPr>
              <a:t>Арриги</a:t>
            </a:r>
            <a:r>
              <a:rPr lang="ru-RU" altLang="ru-RU" sz="2500" dirty="0">
                <a:solidFill>
                  <a:srgbClr val="002060"/>
                </a:solidFill>
                <a:latin typeface="Myriad Pro" panose="020B0503030403020204" pitchFamily="34" charset="0"/>
              </a:rPr>
              <a:t>); «другой канон» </a:t>
            </a:r>
            <a:r>
              <a:rPr lang="ru-RU" altLang="ru-RU" sz="2500" dirty="0" err="1">
                <a:solidFill>
                  <a:srgbClr val="002060"/>
                </a:solidFill>
                <a:latin typeface="Myriad Pro" panose="020B0503030403020204" pitchFamily="34" charset="0"/>
              </a:rPr>
              <a:t>Райнерта</a:t>
            </a:r>
            <a:r>
              <a:rPr lang="ru-RU" altLang="ru-RU" sz="2500" dirty="0">
                <a:solidFill>
                  <a:srgbClr val="002060"/>
                </a:solidFill>
                <a:latin typeface="Myriad Pro" panose="020B0503030403020204" pitchFamily="34" charset="0"/>
              </a:rPr>
              <a:t>; современный марксизм, а именно теории регуляции; теория институциональных Х-Y-матриц;  теория переключающегося режима воспроизводства. </a:t>
            </a: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B7EFBAAC-4883-BCFE-02A4-92F3C63C8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336C62-64EA-457A-810E-1BB0157F135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1068895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B09828FC-DCF2-42D0-EE32-BDFF1D07D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" y="-128587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DF992235-CD6C-6F3B-C1ED-2ED22E623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8510" y="287338"/>
            <a:ext cx="9937304" cy="1152525"/>
          </a:xfrm>
        </p:spPr>
        <p:txBody>
          <a:bodyPr/>
          <a:lstStyle/>
          <a:p>
            <a:pPr eaLnBrk="1" hangingPunct="1"/>
            <a:r>
              <a:rPr lang="ru-RU" altLang="ru-RU" sz="3400" b="1" dirty="0">
                <a:solidFill>
                  <a:srgbClr val="004C86"/>
                </a:solidFill>
                <a:latin typeface="Myriad Pro" panose="020B0503030403020204" pitchFamily="34" charset="0"/>
              </a:rPr>
              <a:t>Что их объединяет: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B2D17B85-3ED7-483A-D1C0-D2E5CF309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71FCBF65-BCFE-39E0-2F05-4C5914DF1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413" y="1184405"/>
            <a:ext cx="10337006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ru-RU" altLang="ru-RU" sz="2500" dirty="0">
                <a:solidFill>
                  <a:srgbClr val="002060"/>
                </a:solidFill>
                <a:latin typeface="Myriad Pro" panose="020B0503030403020204" pitchFamily="34" charset="0"/>
              </a:rPr>
              <a:t>- ориентация на «реальную экономику», а не представления о ней в соответствии с набором ортодоксальных неоклассических предпосылок;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2500" dirty="0">
                <a:solidFill>
                  <a:srgbClr val="002060"/>
                </a:solidFill>
                <a:latin typeface="Myriad Pro" panose="020B0503030403020204" pitchFamily="34" charset="0"/>
              </a:rPr>
              <a:t>исследование взаимосвязи развития реального сектора и денежной (финансовой) сферы, которая обычно игнорируется в ортодоксии («классическая дихотомия»);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2500" dirty="0">
                <a:solidFill>
                  <a:srgbClr val="002060"/>
                </a:solidFill>
                <a:latin typeface="Myriad Pro" panose="020B0503030403020204" pitchFamily="34" charset="0"/>
              </a:rPr>
              <a:t>внимание к национальным особенностям стран при выборе экономической модели развития; 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2500" dirty="0">
                <a:solidFill>
                  <a:srgbClr val="002060"/>
                </a:solidFill>
                <a:latin typeface="Myriad Pro" panose="020B0503030403020204" pitchFamily="34" charset="0"/>
              </a:rPr>
              <a:t>- динамический (стадиальный, циклический) подход в противоположность универсальной модели рыночного равновесия; 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2500" dirty="0">
                <a:solidFill>
                  <a:srgbClr val="002060"/>
                </a:solidFill>
                <a:latin typeface="Myriad Pro" panose="020B0503030403020204" pitchFamily="34" charset="0"/>
              </a:rPr>
              <a:t>- выделение роли государства в экономике; 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2500" dirty="0">
                <a:solidFill>
                  <a:srgbClr val="002060"/>
                </a:solidFill>
                <a:latin typeface="Myriad Pro" panose="020B0503030403020204" pitchFamily="34" charset="0"/>
              </a:rPr>
              <a:t>- опора на воспроизводственный и институциональный подходы.</a:t>
            </a: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B7EFBAAC-4883-BCFE-02A4-92F3C63C8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336C62-64EA-457A-810E-1BB0157F135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3952860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B09828FC-DCF2-42D0-EE32-BDFF1D07D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" y="-128587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DF992235-CD6C-6F3B-C1ED-2ED22E623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8510" y="287338"/>
            <a:ext cx="9937304" cy="1152525"/>
          </a:xfrm>
        </p:spPr>
        <p:txBody>
          <a:bodyPr/>
          <a:lstStyle/>
          <a:p>
            <a:pPr eaLnBrk="1" hangingPunct="1"/>
            <a:r>
              <a:rPr lang="ru-RU" altLang="ru-RU" sz="3400" b="1" dirty="0">
                <a:solidFill>
                  <a:srgbClr val="004C86"/>
                </a:solidFill>
                <a:latin typeface="Myriad Pro" panose="020B0503030403020204" pitchFamily="34" charset="0"/>
              </a:rPr>
              <a:t>Методические особенности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B2D17B85-3ED7-483A-D1C0-D2E5CF309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71FCBF65-BCFE-39E0-2F05-4C5914DF1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381" y="1881654"/>
            <a:ext cx="10337006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Используются  методы качественного и контент-анализа; исторического (стадиального, циклического) анализа; кейс-стади; разнообразные экономико-статистические методы и эконометрические модели; модели, заимствованные из естественно-научных дисциплин; логические вербальные модели;  модель переключающегося режима воспроизводства и её вариации. </a:t>
            </a: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B7EFBAAC-4883-BCFE-02A4-92F3C63C8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336C62-64EA-457A-810E-1BB0157F135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1809043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B09828FC-DCF2-42D0-EE32-BDFF1D07D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96" y="-32523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DF992235-CD6C-6F3B-C1ED-2ED22E623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1951" y="215751"/>
            <a:ext cx="11181829" cy="1718323"/>
          </a:xfrm>
        </p:spPr>
        <p:txBody>
          <a:bodyPr/>
          <a:lstStyle/>
          <a:p>
            <a:pPr eaLnBrk="1" hangingPunct="1"/>
            <a:r>
              <a:rPr lang="ru-RU" altLang="ru-RU" sz="3400" b="1" dirty="0">
                <a:solidFill>
                  <a:srgbClr val="004C86"/>
                </a:solidFill>
                <a:latin typeface="Myriad Pro" panose="020B0503030403020204" pitchFamily="34" charset="0"/>
              </a:rPr>
              <a:t>Современные теории  экономического роста 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B2D17B85-3ED7-483A-D1C0-D2E5CF309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71FCBF65-BCFE-39E0-2F05-4C5914DF1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382" y="1499533"/>
            <a:ext cx="10337006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Неоклассический синтез (включение в неоклассику кейнсианской модели регулирования экономикой), учет эффектов мультипликатора и акселерации (Самуэльсон, 1939) привели к  тому, что западная экономическая наука заняла ведущие позиции в разработке теорий и моделей экономического роста. Новый неоклассический синтез (модели </a:t>
            </a:r>
            <a:r>
              <a:rPr lang="en-US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DSGE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, в том числе  эндогенного экономического роста) и т.д. -  – современный этап  развития теорий экономического роста. Они базируются на </a:t>
            </a:r>
            <a:r>
              <a:rPr lang="ru-RU" altLang="ru-RU" sz="2800" dirty="0" err="1">
                <a:solidFill>
                  <a:srgbClr val="002060"/>
                </a:solidFill>
                <a:latin typeface="Myriad Pro" panose="020B0503030403020204" pitchFamily="34" charset="0"/>
              </a:rPr>
              <a:t>микрооснованиях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 (представлениях о </a:t>
            </a:r>
            <a:r>
              <a:rPr lang="en-US" altLang="ru-RU" sz="2800" i="1" dirty="0">
                <a:solidFill>
                  <a:srgbClr val="002060"/>
                </a:solidFill>
                <a:latin typeface="Myriad Pro" panose="020B0503030403020204" pitchFamily="34" charset="0"/>
              </a:rPr>
              <a:t>homo economicus</a:t>
            </a:r>
            <a:r>
              <a:rPr lang="en-US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)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.</a:t>
            </a:r>
            <a:endParaRPr lang="ru-RU" altLang="ru-RU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B7EFBAAC-4883-BCFE-02A4-92F3C63C8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336C62-64EA-457A-810E-1BB0157F135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2502628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B09828FC-DCF2-42D0-EE32-BDFF1D07D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" y="-128587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DF992235-CD6C-6F3B-C1ED-2ED22E623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2176" y="528601"/>
            <a:ext cx="9937304" cy="1152525"/>
          </a:xfrm>
        </p:spPr>
        <p:txBody>
          <a:bodyPr/>
          <a:lstStyle/>
          <a:p>
            <a:pPr eaLnBrk="1" hangingPunct="1"/>
            <a:r>
              <a:rPr lang="ru-RU" altLang="ru-RU" sz="3400" b="1" dirty="0">
                <a:solidFill>
                  <a:srgbClr val="004C86"/>
                </a:solidFill>
                <a:latin typeface="Myriad Pro" panose="020B0503030403020204" pitchFamily="34" charset="0"/>
              </a:rPr>
              <a:t>Философские основания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B2D17B85-3ED7-483A-D1C0-D2E5CF309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71FCBF65-BCFE-39E0-2F05-4C5914DF1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253" y="1499533"/>
            <a:ext cx="10337006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Для теорий экономического роста: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субъективизм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, отражением которого является принцип методологического индивидуализма, т.е. анализ индивидов, вырванных из контекста и ориентированных на собственную выгоду («индивиды, преследующие свои личные  интересы, содействуют общественному благу» – Адам Смит). 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Для теорий экономического развития -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социальность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 экономических субъектов,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материализм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, т.е. обусловленность экономического поведения особенностями внешней среды и необходимостью совместного выживания. </a:t>
            </a: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B7EFBAAC-4883-BCFE-02A4-92F3C63C8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336C62-64EA-457A-810E-1BB0157F135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3877752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0382" y="5724609"/>
            <a:ext cx="3402045" cy="72001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4C86"/>
                </a:solidFill>
                <a:latin typeface="Myriad Pro" panose="020B05030304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Charles Darwin</a:t>
            </a:r>
            <a:r>
              <a:rPr lang="ru-RU" sz="2800" b="1" dirty="0">
                <a:solidFill>
                  <a:srgbClr val="004C86"/>
                </a:solidFill>
                <a:latin typeface="Myriad Pro" panose="020B05030304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1859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22293" y="1863550"/>
            <a:ext cx="3672100" cy="2721636"/>
          </a:xfrm>
        </p:spPr>
        <p:txBody>
          <a:bodyPr>
            <a:normAutofit/>
          </a:bodyPr>
          <a:lstStyle/>
          <a:p>
            <a:r>
              <a:rPr lang="en-US" sz="2268" dirty="0"/>
              <a:t> </a:t>
            </a:r>
          </a:p>
          <a:p>
            <a:endParaRPr lang="en-US" sz="2268" i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D2469A9A-AF82-07BB-9166-504323162C41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0729171" y="2477067"/>
            <a:ext cx="536015" cy="46051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The Origin of Species by means of natural selection by Darwin, Charles -  1903">
            <a:extLst>
              <a:ext uri="{FF2B5EF4-FFF2-40B4-BE49-F238E27FC236}">
                <a16:creationId xmlns:a16="http://schemas.microsoft.com/office/drawing/2014/main" id="{2A7993CD-F395-0169-9931-A07ADE0EB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11" y="295508"/>
            <a:ext cx="3600097" cy="526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ABA4BB-D30E-B630-0D84-26941B255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1037" y="413261"/>
            <a:ext cx="3883489" cy="50296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2285A8-BC3F-8E7D-DCB5-2219EEAB3B7D}"/>
              </a:ext>
            </a:extLst>
          </p:cNvPr>
          <p:cNvSpPr txBox="1"/>
          <p:nvPr/>
        </p:nvSpPr>
        <p:spPr>
          <a:xfrm>
            <a:off x="6157321" y="5490521"/>
            <a:ext cx="34020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4C86"/>
                </a:solidFill>
                <a:latin typeface="Myriad Pro" panose="020B0503030403020204" pitchFamily="34" charset="0"/>
              </a:rPr>
              <a:t>П. А. Кропоткин, 1902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B09828FC-DCF2-42D0-EE32-BDFF1D07D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3" y="-59377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DF992235-CD6C-6F3B-C1ED-2ED22E623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6421" y="287338"/>
            <a:ext cx="11181829" cy="1152525"/>
          </a:xfrm>
        </p:spPr>
        <p:txBody>
          <a:bodyPr/>
          <a:lstStyle/>
          <a:p>
            <a:pPr eaLnBrk="1" hangingPunct="1"/>
            <a:r>
              <a:rPr lang="ru-RU" altLang="ru-RU" sz="3400" b="1" dirty="0">
                <a:solidFill>
                  <a:srgbClr val="004C86"/>
                </a:solidFill>
                <a:latin typeface="Myriad Pro" panose="020B0503030403020204" pitchFamily="34" charset="0"/>
              </a:rPr>
              <a:t>Кропоткин против Дарвина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B2D17B85-3ED7-483A-D1C0-D2E5CF309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71FCBF65-BCFE-39E0-2F05-4C5914DF1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437" y="1439863"/>
            <a:ext cx="10790957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500" dirty="0">
                <a:solidFill>
                  <a:srgbClr val="002060"/>
                </a:solidFill>
                <a:latin typeface="Myriad Pro" panose="020B0503030403020204" pitchFamily="34" charset="0"/>
              </a:rPr>
              <a:t>Кропоткин относился к теории Чарльза Дарвина с глубоким уважением и «считал теорию естественного отбора, пожалуй, самым блестящим научным обобщением века» (</a:t>
            </a:r>
            <a:r>
              <a:rPr lang="ru-RU" altLang="ru-RU" sz="2500" dirty="0" err="1">
                <a:solidFill>
                  <a:srgbClr val="002060"/>
                </a:solidFill>
                <a:latin typeface="Myriad Pro" panose="020B0503030403020204" pitchFamily="34" charset="0"/>
              </a:rPr>
              <a:t>Аврич</a:t>
            </a:r>
            <a:r>
              <a:rPr lang="ru-RU" altLang="ru-RU" sz="2500" dirty="0">
                <a:solidFill>
                  <a:srgbClr val="002060"/>
                </a:solidFill>
                <a:latin typeface="Myriad Pro" panose="020B0503030403020204" pitchFamily="34" charset="0"/>
              </a:rPr>
              <a:t>, 1988, с. 58).</a:t>
            </a:r>
          </a:p>
          <a:p>
            <a:pPr>
              <a:spcBef>
                <a:spcPct val="0"/>
              </a:spcBef>
            </a:pPr>
            <a:r>
              <a:rPr lang="ru-RU" altLang="ru-RU" sz="2500" dirty="0">
                <a:solidFill>
                  <a:srgbClr val="002060"/>
                </a:solidFill>
                <a:latin typeface="Myriad Pro" panose="020B0503030403020204" pitchFamily="34" charset="0"/>
              </a:rPr>
              <a:t>Кропоткин признавал, что «</a:t>
            </a:r>
            <a:r>
              <a:rPr lang="ru-RU" altLang="ru-RU" sz="2500" b="1" dirty="0">
                <a:solidFill>
                  <a:srgbClr val="002060"/>
                </a:solidFill>
                <a:latin typeface="Myriad Pro" panose="020B0503030403020204" pitchFamily="34" charset="0"/>
              </a:rPr>
              <a:t>борьба за существование</a:t>
            </a:r>
            <a:r>
              <a:rPr lang="ru-RU" altLang="ru-RU" sz="2500" dirty="0">
                <a:solidFill>
                  <a:srgbClr val="002060"/>
                </a:solidFill>
                <a:latin typeface="Myriad Pro" panose="020B0503030403020204" pitchFamily="34" charset="0"/>
              </a:rPr>
              <a:t>» играет важную роль в эволюции видов и соглашался, что жизнь есть борьба; и в этой борьбе выживает сильнейший. </a:t>
            </a:r>
          </a:p>
          <a:p>
            <a:pPr>
              <a:spcBef>
                <a:spcPct val="0"/>
              </a:spcBef>
            </a:pPr>
            <a:r>
              <a:rPr lang="ru-RU" altLang="ru-RU" sz="2500" dirty="0">
                <a:solidFill>
                  <a:srgbClr val="002060"/>
                </a:solidFill>
                <a:latin typeface="Myriad Pro" panose="020B0503030403020204" pitchFamily="34" charset="0"/>
              </a:rPr>
              <a:t>Однако, в отличие от Дарвина, отводившего конкуренции основную роль в человеческой эволюции, Кропоткин отстаивал </a:t>
            </a:r>
            <a:r>
              <a:rPr lang="ru-RU" altLang="ru-RU" sz="2500" b="1" dirty="0">
                <a:solidFill>
                  <a:srgbClr val="002060"/>
                </a:solidFill>
                <a:latin typeface="Myriad Pro" panose="020B0503030403020204" pitchFamily="34" charset="0"/>
              </a:rPr>
              <a:t>идеи взаимопомощи и сотрудничества, </a:t>
            </a:r>
            <a:r>
              <a:rPr lang="ru-RU" altLang="ru-RU" sz="2500" dirty="0">
                <a:solidFill>
                  <a:srgbClr val="002060"/>
                </a:solidFill>
                <a:latin typeface="Myriad Pro" panose="020B0503030403020204" pitchFamily="34" charset="0"/>
              </a:rPr>
              <a:t>которые способствуют эффективной адаптации живых организмов и выживанию человеческих обществ в наличных условиях.</a:t>
            </a:r>
          </a:p>
          <a:p>
            <a:pPr>
              <a:spcBef>
                <a:spcPct val="0"/>
              </a:spcBef>
            </a:pPr>
            <a:r>
              <a:rPr lang="ru-RU" altLang="ru-RU" sz="2500" dirty="0">
                <a:solidFill>
                  <a:srgbClr val="002060"/>
                </a:solidFill>
                <a:latin typeface="Myriad Pro" panose="020B0503030403020204" pitchFamily="34" charset="0"/>
              </a:rPr>
              <a:t>Более того, он доказывал </a:t>
            </a:r>
            <a:r>
              <a:rPr lang="ru-RU" altLang="ru-RU" sz="2500" b="1" dirty="0">
                <a:solidFill>
                  <a:srgbClr val="002060"/>
                </a:solidFill>
                <a:latin typeface="Myriad Pro" panose="020B0503030403020204" pitchFamily="34" charset="0"/>
              </a:rPr>
              <a:t>исторические преимущества </a:t>
            </a:r>
            <a:r>
              <a:rPr lang="ru-RU" altLang="ru-RU" sz="2500" dirty="0">
                <a:solidFill>
                  <a:srgbClr val="002060"/>
                </a:solidFill>
                <a:latin typeface="Myriad Pro" panose="020B0503030403020204" pitchFamily="34" charset="0"/>
              </a:rPr>
              <a:t>тех сообществ, где кооперация преобладает над конкуренцией. </a:t>
            </a:r>
            <a:endParaRPr lang="ru-RU" altLang="ru-RU" sz="20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B7EFBAAC-4883-BCFE-02A4-92F3C63C8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336C62-64EA-457A-810E-1BB0157F135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821456686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12145</TotalTime>
  <Words>785</Words>
  <Application>Microsoft Office PowerPoint</Application>
  <PresentationFormat>Произвольный</PresentationFormat>
  <Paragraphs>65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Arial Nova Light</vt:lpstr>
      <vt:lpstr>Myriad Pro</vt:lpstr>
      <vt:lpstr>Tahoma</vt:lpstr>
      <vt:lpstr>Оформление по умолчанию</vt:lpstr>
      <vt:lpstr>Презентация PowerPoint</vt:lpstr>
      <vt:lpstr>Теории «экономик развития», или                                                                                                      «теории экономического  развития»</vt:lpstr>
      <vt:lpstr>Хронология и география «теорий развития»</vt:lpstr>
      <vt:lpstr>Что их объединяет:</vt:lpstr>
      <vt:lpstr>Методические особенности</vt:lpstr>
      <vt:lpstr>Современные теории  экономического роста </vt:lpstr>
      <vt:lpstr>Философские основания</vt:lpstr>
      <vt:lpstr>Charles Darwin, 1859</vt:lpstr>
      <vt:lpstr>Кропоткин против Дарвина</vt:lpstr>
      <vt:lpstr>Презентация PowerPoint</vt:lpstr>
      <vt:lpstr>Заключение</vt:lpstr>
      <vt:lpstr>    Спасибо за внимание!  Светлана Георгиевна Кирдина-Чэндлер  kirdina@inecon.ru www.kirdina.ru  </vt:lpstr>
    </vt:vector>
  </TitlesOfParts>
  <Company>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name</dc:creator>
  <cp:lastModifiedBy>Svetlana Kirdina</cp:lastModifiedBy>
  <cp:revision>203</cp:revision>
  <dcterms:created xsi:type="dcterms:W3CDTF">2021-12-07T13:39:17Z</dcterms:created>
  <dcterms:modified xsi:type="dcterms:W3CDTF">2024-04-26T06:05:28Z</dcterms:modified>
</cp:coreProperties>
</file>