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2"/>
  </p:notesMasterIdLst>
  <p:sldIdLst>
    <p:sldId id="256" r:id="rId2"/>
    <p:sldId id="312" r:id="rId3"/>
    <p:sldId id="267" r:id="rId4"/>
    <p:sldId id="314" r:id="rId5"/>
    <p:sldId id="313" r:id="rId6"/>
    <p:sldId id="551" r:id="rId7"/>
    <p:sldId id="285" r:id="rId8"/>
    <p:sldId id="315" r:id="rId9"/>
    <p:sldId id="272" r:id="rId10"/>
    <p:sldId id="533" r:id="rId11"/>
    <p:sldId id="534" r:id="rId12"/>
    <p:sldId id="532" r:id="rId13"/>
    <p:sldId id="512" r:id="rId14"/>
    <p:sldId id="535" r:id="rId15"/>
    <p:sldId id="536" r:id="rId16"/>
    <p:sldId id="273" r:id="rId17"/>
    <p:sldId id="537" r:id="rId18"/>
    <p:sldId id="538" r:id="rId19"/>
    <p:sldId id="552" r:id="rId20"/>
    <p:sldId id="539" r:id="rId21"/>
    <p:sldId id="541" r:id="rId22"/>
    <p:sldId id="545" r:id="rId23"/>
    <p:sldId id="546" r:id="rId24"/>
    <p:sldId id="542" r:id="rId25"/>
    <p:sldId id="547" r:id="rId26"/>
    <p:sldId id="543" r:id="rId27"/>
    <p:sldId id="544" r:id="rId28"/>
    <p:sldId id="514" r:id="rId29"/>
    <p:sldId id="548" r:id="rId30"/>
    <p:sldId id="294" r:id="rId31"/>
  </p:sldIdLst>
  <p:sldSz cx="9144000" cy="5143500" type="screen16x9"/>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82" autoAdjust="0"/>
    <p:restoredTop sz="78751" autoAdjust="0"/>
  </p:normalViewPr>
  <p:slideViewPr>
    <p:cSldViewPr>
      <p:cViewPr varScale="1">
        <p:scale>
          <a:sx n="78" d="100"/>
          <a:sy n="78" d="100"/>
        </p:scale>
        <p:origin x="840" y="52"/>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2FA3D3-0B8C-44F2-B723-3A394BFDA8CB}" type="datetimeFigureOut">
              <a:rPr lang="ru-RU" smtClean="0"/>
              <a:t>06.01.2019</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9492E9-B0F1-4115-A64D-234B43B4D05D}" type="slidenum">
              <a:rPr lang="ru-RU" smtClean="0"/>
              <a:t>‹#›</a:t>
            </a:fld>
            <a:endParaRPr lang="ru-RU"/>
          </a:p>
        </p:txBody>
      </p:sp>
    </p:spTree>
    <p:extLst>
      <p:ext uri="{BB962C8B-B14F-4D97-AF65-F5344CB8AC3E}">
        <p14:creationId xmlns:p14="http://schemas.microsoft.com/office/powerpoint/2010/main" val="2883571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B9492E9-B0F1-4115-A64D-234B43B4D05D}" type="slidenum">
              <a:rPr lang="ru-RU" smtClean="0"/>
              <a:t>1</a:t>
            </a:fld>
            <a:endParaRPr lang="ru-RU"/>
          </a:p>
        </p:txBody>
      </p:sp>
    </p:spTree>
    <p:extLst>
      <p:ext uri="{BB962C8B-B14F-4D97-AF65-F5344CB8AC3E}">
        <p14:creationId xmlns:p14="http://schemas.microsoft.com/office/powerpoint/2010/main" val="8405399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7B9492E9-B0F1-4115-A64D-234B43B4D05D}" type="slidenum">
              <a:rPr lang="ru-RU" smtClean="0"/>
              <a:t>29</a:t>
            </a:fld>
            <a:endParaRPr lang="ru-RU"/>
          </a:p>
        </p:txBody>
      </p:sp>
    </p:spTree>
    <p:extLst>
      <p:ext uri="{BB962C8B-B14F-4D97-AF65-F5344CB8AC3E}">
        <p14:creationId xmlns:p14="http://schemas.microsoft.com/office/powerpoint/2010/main" val="15668652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B9492E9-B0F1-4115-A64D-234B43B4D05D}" type="slidenum">
              <a:rPr lang="ru-RU" smtClean="0"/>
              <a:t>2</a:t>
            </a:fld>
            <a:endParaRPr lang="ru-RU"/>
          </a:p>
        </p:txBody>
      </p:sp>
    </p:spTree>
    <p:extLst>
      <p:ext uri="{BB962C8B-B14F-4D97-AF65-F5344CB8AC3E}">
        <p14:creationId xmlns:p14="http://schemas.microsoft.com/office/powerpoint/2010/main" val="25173592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dirty="0"/>
              <a:t>It motivated me to prepare the paper with the following structure:</a:t>
            </a:r>
            <a:endParaRPr lang="ru-RU" dirty="0"/>
          </a:p>
        </p:txBody>
      </p:sp>
      <p:sp>
        <p:nvSpPr>
          <p:cNvPr id="4" name="Номер слайда 3"/>
          <p:cNvSpPr>
            <a:spLocks noGrp="1"/>
          </p:cNvSpPr>
          <p:nvPr>
            <p:ph type="sldNum" sz="quarter" idx="10"/>
          </p:nvPr>
        </p:nvSpPr>
        <p:spPr/>
        <p:txBody>
          <a:bodyPr/>
          <a:lstStyle/>
          <a:p>
            <a:fld id="{7B9492E9-B0F1-4115-A64D-234B43B4D05D}" type="slidenum">
              <a:rPr lang="ru-RU" smtClean="0"/>
              <a:t>3</a:t>
            </a:fld>
            <a:endParaRPr lang="ru-RU"/>
          </a:p>
        </p:txBody>
      </p:sp>
    </p:spTree>
    <p:extLst>
      <p:ext uri="{BB962C8B-B14F-4D97-AF65-F5344CB8AC3E}">
        <p14:creationId xmlns:p14="http://schemas.microsoft.com/office/powerpoint/2010/main" val="42861161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7B9492E9-B0F1-4115-A64D-234B43B4D05D}" type="slidenum">
              <a:rPr lang="ru-RU" smtClean="0"/>
              <a:t>4</a:t>
            </a:fld>
            <a:endParaRPr lang="ru-RU"/>
          </a:p>
        </p:txBody>
      </p:sp>
    </p:spTree>
    <p:extLst>
      <p:ext uri="{BB962C8B-B14F-4D97-AF65-F5344CB8AC3E}">
        <p14:creationId xmlns:p14="http://schemas.microsoft.com/office/powerpoint/2010/main" val="3656731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B9492E9-B0F1-4115-A64D-234B43B4D05D}" type="slidenum">
              <a:rPr lang="ru-RU" smtClean="0"/>
              <a:t>5</a:t>
            </a:fld>
            <a:endParaRPr lang="ru-RU"/>
          </a:p>
        </p:txBody>
      </p:sp>
    </p:spTree>
    <p:extLst>
      <p:ext uri="{BB962C8B-B14F-4D97-AF65-F5344CB8AC3E}">
        <p14:creationId xmlns:p14="http://schemas.microsoft.com/office/powerpoint/2010/main" val="9260874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r>
              <a:rPr lang="en-US" dirty="0"/>
              <a:t>Our hypothesis is that the institutional structure of each society can be presented as a combination of these two basic institutional matrices. In some societies the X-matrix institutions prevail, while Y-institutions help them. We assume that it is true for Russia, China, India  and most Asian, Latin American, and some other countries.</a:t>
            </a:r>
          </a:p>
          <a:p>
            <a:pPr eaLnBrk="1" hangingPunct="1"/>
            <a:r>
              <a:rPr lang="en-US" dirty="0"/>
              <a:t>At the same time in other societies the Y-matrix institutions predominates, whereas the X-matrix institutions are complementary and additional, as, for example, in most countries of Europe and western offshoots including  the USA.</a:t>
            </a:r>
          </a:p>
          <a:p>
            <a:pPr eaLnBrk="1" hangingPunct="1"/>
            <a:r>
              <a:rPr lang="en-US" dirty="0"/>
              <a:t>We suppose that the main task of social and economic policy in each country is to support the optimal combination of predominant and complementary institutions. For example,  the economic policy has to find the best proportion between market and redistributive institutions as well as forms of their modernization. </a:t>
            </a:r>
            <a:endParaRPr lang="ru-RU" dirty="0"/>
          </a:p>
        </p:txBody>
      </p:sp>
      <p:sp>
        <p:nvSpPr>
          <p:cNvPr id="5" name="Верхний колонтитул 4"/>
          <p:cNvSpPr>
            <a:spLocks noGrp="1"/>
          </p:cNvSpPr>
          <p:nvPr>
            <p:ph type="hdr" sz="quarter" idx="10"/>
          </p:nvPr>
        </p:nvSpPr>
        <p:spPr/>
        <p:txBody>
          <a:bodyPr/>
          <a:lstStyle/>
          <a:p>
            <a:r>
              <a:rPr lang="en-US"/>
              <a:t>Institute of Economisc, Moscow, Russia</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B9492E9-B0F1-4115-A64D-234B43B4D05D}" type="slidenum">
              <a:rPr lang="ru-RU" smtClean="0"/>
              <a:t>9</a:t>
            </a:fld>
            <a:endParaRPr lang="ru-RU"/>
          </a:p>
        </p:txBody>
      </p:sp>
    </p:spTree>
    <p:extLst>
      <p:ext uri="{BB962C8B-B14F-4D97-AF65-F5344CB8AC3E}">
        <p14:creationId xmlns:p14="http://schemas.microsoft.com/office/powerpoint/2010/main" val="4387164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7B9492E9-B0F1-4115-A64D-234B43B4D05D}" type="slidenum">
              <a:rPr lang="ru-RU" smtClean="0"/>
              <a:t>14</a:t>
            </a:fld>
            <a:endParaRPr lang="ru-RU"/>
          </a:p>
        </p:txBody>
      </p:sp>
    </p:spTree>
    <p:extLst>
      <p:ext uri="{BB962C8B-B14F-4D97-AF65-F5344CB8AC3E}">
        <p14:creationId xmlns:p14="http://schemas.microsoft.com/office/powerpoint/2010/main" val="29186414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B9492E9-B0F1-4115-A64D-234B43B4D05D}" type="slidenum">
              <a:rPr lang="ru-RU" smtClean="0"/>
              <a:t>16</a:t>
            </a:fld>
            <a:endParaRPr lang="ru-RU"/>
          </a:p>
        </p:txBody>
      </p:sp>
    </p:spTree>
    <p:extLst>
      <p:ext uri="{BB962C8B-B14F-4D97-AF65-F5344CB8AC3E}">
        <p14:creationId xmlns:p14="http://schemas.microsoft.com/office/powerpoint/2010/main" val="40863040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819"/>
            <a:ext cx="7772400" cy="1102519"/>
          </a:xfrm>
        </p:spPr>
        <p:txBody>
          <a:bodyPr/>
          <a:lstStyle/>
          <a:p>
            <a:r>
              <a:rPr lang="ru-RU"/>
              <a:t>Образец заголовка</a:t>
            </a:r>
          </a:p>
        </p:txBody>
      </p:sp>
      <p:sp>
        <p:nvSpPr>
          <p:cNvPr id="3" name="Подзаголовок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119A25FE-E6DC-4BE5-A1B4-63DE3B7BB2E5}" type="datetime1">
              <a:rPr lang="ru-RU" smtClean="0"/>
              <a:t>06.01.2019</a:t>
            </a:fld>
            <a:endParaRPr lang="ru-RU"/>
          </a:p>
        </p:txBody>
      </p:sp>
      <p:sp>
        <p:nvSpPr>
          <p:cNvPr id="5" name="Нижний колонтитул 4"/>
          <p:cNvSpPr>
            <a:spLocks noGrp="1"/>
          </p:cNvSpPr>
          <p:nvPr>
            <p:ph type="ftr" sz="quarter" idx="11"/>
          </p:nvPr>
        </p:nvSpPr>
        <p:spPr/>
        <p:txBody>
          <a:bodyPr/>
          <a:lstStyle/>
          <a:p>
            <a:r>
              <a:rPr lang="en-US"/>
              <a:t>Atlanta,  US, ASSA/AFEE conference, January 4-6, 2019 </a:t>
            </a:r>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F4E64FF5-D0D9-4D98-83AC-205A6581D229}" type="datetime1">
              <a:rPr lang="ru-RU" smtClean="0"/>
              <a:t>06.01.2019</a:t>
            </a:fld>
            <a:endParaRPr lang="ru-RU"/>
          </a:p>
        </p:txBody>
      </p:sp>
      <p:sp>
        <p:nvSpPr>
          <p:cNvPr id="5" name="Нижний колонтитул 4"/>
          <p:cNvSpPr>
            <a:spLocks noGrp="1"/>
          </p:cNvSpPr>
          <p:nvPr>
            <p:ph type="ftr" sz="quarter" idx="11"/>
          </p:nvPr>
        </p:nvSpPr>
        <p:spPr/>
        <p:txBody>
          <a:bodyPr/>
          <a:lstStyle/>
          <a:p>
            <a:r>
              <a:rPr lang="en-US"/>
              <a:t>Atlanta,  US, ASSA/AFEE conference, January 4-6, 2019 </a:t>
            </a:r>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05979"/>
            <a:ext cx="2057400" cy="4388644"/>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05979"/>
            <a:ext cx="6019800" cy="438864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1CD907DC-0602-4CDE-B485-0D8B29FC0AA4}" type="datetime1">
              <a:rPr lang="ru-RU" smtClean="0"/>
              <a:t>06.01.2019</a:t>
            </a:fld>
            <a:endParaRPr lang="ru-RU"/>
          </a:p>
        </p:txBody>
      </p:sp>
      <p:sp>
        <p:nvSpPr>
          <p:cNvPr id="5" name="Нижний колонтитул 4"/>
          <p:cNvSpPr>
            <a:spLocks noGrp="1"/>
          </p:cNvSpPr>
          <p:nvPr>
            <p:ph type="ftr" sz="quarter" idx="11"/>
          </p:nvPr>
        </p:nvSpPr>
        <p:spPr/>
        <p:txBody>
          <a:bodyPr/>
          <a:lstStyle/>
          <a:p>
            <a:r>
              <a:rPr lang="en-US"/>
              <a:t>Atlanta,  US, ASSA/AFEE conference, January 4-6, 2019 </a:t>
            </a:r>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p>
            <a:r>
              <a:rPr lang="en-US"/>
              <a:t>Click to edit Master title style</a:t>
            </a:r>
          </a:p>
        </p:txBody>
      </p:sp>
      <p:sp>
        <p:nvSpPr>
          <p:cNvPr id="3" name="Content Placeholder 2"/>
          <p:cNvSpPr>
            <a:spLocks noGrp="1"/>
          </p:cNvSpPr>
          <p:nvPr>
            <p:ph sz="half" idx="1"/>
          </p:nvPr>
        </p:nvSpPr>
        <p:spPr>
          <a:xfrm>
            <a:off x="457200" y="1200150"/>
            <a:ext cx="8229600" cy="163949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953942"/>
            <a:ext cx="8229600" cy="16406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fld id="{E9FBF61C-023A-4707-929F-D9C7CE6B915D}" type="datetime1">
              <a:rPr lang="ru-RU" smtClean="0"/>
              <a:t>06.01.2019</a:t>
            </a:fld>
            <a:endParaRPr lang="en-US"/>
          </a:p>
        </p:txBody>
      </p:sp>
      <p:sp>
        <p:nvSpPr>
          <p:cNvPr id="6" name="Rectangle 12"/>
          <p:cNvSpPr>
            <a:spLocks noGrp="1" noChangeArrowheads="1"/>
          </p:cNvSpPr>
          <p:nvPr>
            <p:ph type="ftr" sz="quarter" idx="11"/>
          </p:nvPr>
        </p:nvSpPr>
        <p:spPr>
          <a:ln/>
        </p:spPr>
        <p:txBody>
          <a:bodyPr/>
          <a:lstStyle>
            <a:lvl1pPr>
              <a:defRPr/>
            </a:lvl1pPr>
          </a:lstStyle>
          <a:p>
            <a:r>
              <a:rPr lang="en-US"/>
              <a:t>Atlanta,  US, ASSA/AFEE conference, January 4-6, 2019 </a:t>
            </a:r>
            <a:endParaRPr lang="ru-RU"/>
          </a:p>
        </p:txBody>
      </p:sp>
      <p:sp>
        <p:nvSpPr>
          <p:cNvPr id="7" name="Rectangle 13"/>
          <p:cNvSpPr>
            <a:spLocks noGrp="1" noChangeArrowheads="1"/>
          </p:cNvSpPr>
          <p:nvPr>
            <p:ph type="sldNum" sz="quarter" idx="12"/>
          </p:nvPr>
        </p:nvSpPr>
        <p:spPr>
          <a:ln/>
        </p:spPr>
        <p:txBody>
          <a:bodyPr/>
          <a:lstStyle>
            <a:lvl1pPr>
              <a:defRPr/>
            </a:lvl1pPr>
          </a:lstStyle>
          <a:p>
            <a:fld id="{E0BF3FFD-2CA9-4CAF-A496-FC4D677C06AA}" type="slidenum">
              <a:rPr lang="ru-RU"/>
              <a:pPr/>
              <a:t>‹#›</a:t>
            </a:fld>
            <a:endParaRPr lang="ru-RU"/>
          </a:p>
        </p:txBody>
      </p:sp>
    </p:spTree>
    <p:extLst>
      <p:ext uri="{BB962C8B-B14F-4D97-AF65-F5344CB8AC3E}">
        <p14:creationId xmlns:p14="http://schemas.microsoft.com/office/powerpoint/2010/main" val="2626200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3C25AC69-B899-4025-9A6F-87DF3793DB8C}" type="datetime1">
              <a:rPr lang="ru-RU" smtClean="0"/>
              <a:t>06.01.2019</a:t>
            </a:fld>
            <a:endParaRPr lang="ru-RU"/>
          </a:p>
        </p:txBody>
      </p:sp>
      <p:sp>
        <p:nvSpPr>
          <p:cNvPr id="5" name="Нижний колонтитул 4"/>
          <p:cNvSpPr>
            <a:spLocks noGrp="1"/>
          </p:cNvSpPr>
          <p:nvPr>
            <p:ph type="ftr" sz="quarter" idx="11"/>
          </p:nvPr>
        </p:nvSpPr>
        <p:spPr/>
        <p:txBody>
          <a:bodyPr/>
          <a:lstStyle/>
          <a:p>
            <a:r>
              <a:rPr lang="en-US"/>
              <a:t>Atlanta,  US, ASSA/AFEE conference, January 4-6, 2019 </a:t>
            </a:r>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176"/>
            <a:ext cx="7772400" cy="1021556"/>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2F34A9F3-4785-401C-90B4-A5A549717FC7}" type="datetime1">
              <a:rPr lang="ru-RU" smtClean="0"/>
              <a:t>06.01.2019</a:t>
            </a:fld>
            <a:endParaRPr lang="ru-RU"/>
          </a:p>
        </p:txBody>
      </p:sp>
      <p:sp>
        <p:nvSpPr>
          <p:cNvPr id="5" name="Нижний колонтитул 4"/>
          <p:cNvSpPr>
            <a:spLocks noGrp="1"/>
          </p:cNvSpPr>
          <p:nvPr>
            <p:ph type="ftr" sz="quarter" idx="11"/>
          </p:nvPr>
        </p:nvSpPr>
        <p:spPr/>
        <p:txBody>
          <a:bodyPr/>
          <a:lstStyle/>
          <a:p>
            <a:r>
              <a:rPr lang="en-US"/>
              <a:t>Atlanta,  US, ASSA/AFEE conference, January 4-6, 2019 </a:t>
            </a:r>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5966305C-26A5-4CA3-9B43-951453855EF9}" type="datetime1">
              <a:rPr lang="ru-RU" smtClean="0"/>
              <a:t>06.01.2019</a:t>
            </a:fld>
            <a:endParaRPr lang="ru-RU"/>
          </a:p>
        </p:txBody>
      </p:sp>
      <p:sp>
        <p:nvSpPr>
          <p:cNvPr id="6" name="Нижний колонтитул 5"/>
          <p:cNvSpPr>
            <a:spLocks noGrp="1"/>
          </p:cNvSpPr>
          <p:nvPr>
            <p:ph type="ftr" sz="quarter" idx="11"/>
          </p:nvPr>
        </p:nvSpPr>
        <p:spPr/>
        <p:txBody>
          <a:bodyPr/>
          <a:lstStyle/>
          <a:p>
            <a:r>
              <a:rPr lang="en-US"/>
              <a:t>Atlanta,  US, ASSA/AFEE conference, January 4-6, 2019 </a:t>
            </a:r>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2B1C8227-1FA6-4A93-84C3-FB816625A966}" type="datetime1">
              <a:rPr lang="ru-RU" smtClean="0"/>
              <a:t>06.01.2019</a:t>
            </a:fld>
            <a:endParaRPr lang="ru-RU"/>
          </a:p>
        </p:txBody>
      </p:sp>
      <p:sp>
        <p:nvSpPr>
          <p:cNvPr id="8" name="Нижний колонтитул 7"/>
          <p:cNvSpPr>
            <a:spLocks noGrp="1"/>
          </p:cNvSpPr>
          <p:nvPr>
            <p:ph type="ftr" sz="quarter" idx="11"/>
          </p:nvPr>
        </p:nvSpPr>
        <p:spPr/>
        <p:txBody>
          <a:bodyPr/>
          <a:lstStyle/>
          <a:p>
            <a:r>
              <a:rPr lang="en-US"/>
              <a:t>Atlanta,  US, ASSA/AFEE conference, January 4-6, 2019 </a:t>
            </a:r>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E997CDA4-CC81-41B9-9296-30791D61ACE3}" type="datetime1">
              <a:rPr lang="ru-RU" smtClean="0"/>
              <a:t>06.01.2019</a:t>
            </a:fld>
            <a:endParaRPr lang="ru-RU"/>
          </a:p>
        </p:txBody>
      </p:sp>
      <p:sp>
        <p:nvSpPr>
          <p:cNvPr id="4" name="Нижний колонтитул 3"/>
          <p:cNvSpPr>
            <a:spLocks noGrp="1"/>
          </p:cNvSpPr>
          <p:nvPr>
            <p:ph type="ftr" sz="quarter" idx="11"/>
          </p:nvPr>
        </p:nvSpPr>
        <p:spPr/>
        <p:txBody>
          <a:bodyPr/>
          <a:lstStyle/>
          <a:p>
            <a:r>
              <a:rPr lang="en-US"/>
              <a:t>Atlanta,  US, ASSA/AFEE conference, January 4-6, 2019 </a:t>
            </a:r>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2A66FBB-66C3-4D83-966F-7DA3BD1B7EE7}" type="datetime1">
              <a:rPr lang="ru-RU" smtClean="0"/>
              <a:t>06.01.2019</a:t>
            </a:fld>
            <a:endParaRPr lang="ru-RU"/>
          </a:p>
        </p:txBody>
      </p:sp>
      <p:sp>
        <p:nvSpPr>
          <p:cNvPr id="3" name="Нижний колонтитул 2"/>
          <p:cNvSpPr>
            <a:spLocks noGrp="1"/>
          </p:cNvSpPr>
          <p:nvPr>
            <p:ph type="ftr" sz="quarter" idx="11"/>
          </p:nvPr>
        </p:nvSpPr>
        <p:spPr/>
        <p:txBody>
          <a:bodyPr/>
          <a:lstStyle/>
          <a:p>
            <a:r>
              <a:rPr lang="en-US"/>
              <a:t>Atlanta,  US, ASSA/AFEE conference, January 4-6, 2019 </a:t>
            </a:r>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04787"/>
            <a:ext cx="3008313" cy="871538"/>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98F3869-9A8E-45E0-AF3E-C00FFE80AD78}" type="datetime1">
              <a:rPr lang="ru-RU" smtClean="0"/>
              <a:t>06.01.2019</a:t>
            </a:fld>
            <a:endParaRPr lang="ru-RU"/>
          </a:p>
        </p:txBody>
      </p:sp>
      <p:sp>
        <p:nvSpPr>
          <p:cNvPr id="6" name="Нижний колонтитул 5"/>
          <p:cNvSpPr>
            <a:spLocks noGrp="1"/>
          </p:cNvSpPr>
          <p:nvPr>
            <p:ph type="ftr" sz="quarter" idx="11"/>
          </p:nvPr>
        </p:nvSpPr>
        <p:spPr/>
        <p:txBody>
          <a:bodyPr/>
          <a:lstStyle/>
          <a:p>
            <a:r>
              <a:rPr lang="en-US"/>
              <a:t>Atlanta,  US, ASSA/AFEE conference, January 4-6, 2019 </a:t>
            </a:r>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86A4066A-5FAD-4B92-8D26-927C8E855324}" type="datetime1">
              <a:rPr lang="ru-RU" smtClean="0"/>
              <a:t>06.01.2019</a:t>
            </a:fld>
            <a:endParaRPr lang="ru-RU"/>
          </a:p>
        </p:txBody>
      </p:sp>
      <p:sp>
        <p:nvSpPr>
          <p:cNvPr id="6" name="Нижний колонтитул 5"/>
          <p:cNvSpPr>
            <a:spLocks noGrp="1"/>
          </p:cNvSpPr>
          <p:nvPr>
            <p:ph type="ftr" sz="quarter" idx="11"/>
          </p:nvPr>
        </p:nvSpPr>
        <p:spPr/>
        <p:txBody>
          <a:bodyPr/>
          <a:lstStyle/>
          <a:p>
            <a:r>
              <a:rPr lang="en-US"/>
              <a:t>Atlanta,  US, ASSA/AFEE conference, January 4-6, 2019 </a:t>
            </a:r>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761D2CD-3653-47A0-9972-9BE751773204}" type="datetime1">
              <a:rPr lang="ru-RU" smtClean="0"/>
              <a:t>06.01.2019</a:t>
            </a:fld>
            <a:endParaRPr lang="ru-RU"/>
          </a:p>
        </p:txBody>
      </p:sp>
      <p:sp>
        <p:nvSpPr>
          <p:cNvPr id="5" name="Нижний колонтитул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Atlanta,  US, ASSA/AFEE conference, January 4-6, 2019 </a:t>
            </a:r>
            <a:endParaRPr lang="ru-RU"/>
          </a:p>
        </p:txBody>
      </p:sp>
      <p:sp>
        <p:nvSpPr>
          <p:cNvPr id="6" name="Номер слайда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en.kremlin.ru/events/president/news/59629"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b="1" dirty="0"/>
              <a:t> </a:t>
            </a:r>
            <a:br>
              <a:rPr lang="ru-RU" dirty="0"/>
            </a:br>
            <a:endParaRPr lang="ru-RU" dirty="0"/>
          </a:p>
        </p:txBody>
      </p:sp>
      <p:sp>
        <p:nvSpPr>
          <p:cNvPr id="3" name="Подзаголовок 2"/>
          <p:cNvSpPr>
            <a:spLocks noGrp="1"/>
          </p:cNvSpPr>
          <p:nvPr>
            <p:ph type="subTitle" idx="1"/>
          </p:nvPr>
        </p:nvSpPr>
        <p:spPr>
          <a:xfrm>
            <a:off x="1403648" y="3075806"/>
            <a:ext cx="6400800" cy="1314450"/>
          </a:xfrm>
        </p:spPr>
        <p:txBody>
          <a:bodyPr>
            <a:normAutofit fontScale="40000" lnSpcReduction="20000"/>
          </a:bodyPr>
          <a:lstStyle/>
          <a:p>
            <a:r>
              <a:rPr lang="en-US" sz="4900" b="1" dirty="0"/>
              <a:t>Svetlana Kirdina-Chandler</a:t>
            </a:r>
          </a:p>
          <a:p>
            <a:r>
              <a:rPr lang="en-US" sz="4900" dirty="0"/>
              <a:t>Institute of Economics, Russian Academy of Sciences,</a:t>
            </a:r>
          </a:p>
          <a:p>
            <a:r>
              <a:rPr lang="en-US" sz="4900" dirty="0"/>
              <a:t>Moscow, Russia</a:t>
            </a:r>
            <a:endParaRPr lang="ru-RU" dirty="0"/>
          </a:p>
        </p:txBody>
      </p:sp>
      <p:graphicFrame>
        <p:nvGraphicFramePr>
          <p:cNvPr id="5" name="Таблица 4">
            <a:extLst>
              <a:ext uri="{FF2B5EF4-FFF2-40B4-BE49-F238E27FC236}">
                <a16:creationId xmlns:a16="http://schemas.microsoft.com/office/drawing/2014/main" id="{CB954354-EB04-45FB-8AA0-CDA4A21C8EEA}"/>
              </a:ext>
            </a:extLst>
          </p:cNvPr>
          <p:cNvGraphicFramePr>
            <a:graphicFrameLocks noGrp="1"/>
          </p:cNvGraphicFramePr>
          <p:nvPr>
            <p:extLst>
              <p:ext uri="{D42A27DB-BD31-4B8C-83A1-F6EECF244321}">
                <p14:modId xmlns:p14="http://schemas.microsoft.com/office/powerpoint/2010/main" val="2488805695"/>
              </p:ext>
            </p:extLst>
          </p:nvPr>
        </p:nvGraphicFramePr>
        <p:xfrm>
          <a:off x="457200" y="843558"/>
          <a:ext cx="8229600" cy="2160240"/>
        </p:xfrm>
        <a:graphic>
          <a:graphicData uri="http://schemas.openxmlformats.org/drawingml/2006/table">
            <a:tbl>
              <a:tblPr firstRow="1" firstCol="1" bandRow="1"/>
              <a:tblGrid>
                <a:gridCol w="8229600">
                  <a:extLst>
                    <a:ext uri="{9D8B030D-6E8A-4147-A177-3AD203B41FA5}">
                      <a16:colId xmlns:a16="http://schemas.microsoft.com/office/drawing/2014/main" val="1054442648"/>
                    </a:ext>
                  </a:extLst>
                </a:gridCol>
              </a:tblGrid>
              <a:tr h="2160240">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4000" b="1" kern="1200" dirty="0">
                          <a:solidFill>
                            <a:schemeClr val="tx1"/>
                          </a:solidFill>
                          <a:effectLst/>
                          <a:latin typeface="+mn-lt"/>
                          <a:ea typeface="+mn-ea"/>
                          <a:cs typeface="+mn-cs"/>
                        </a:rPr>
                        <a:t>Polanyi’s double movement in the modern market reforms </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4000" b="1" kern="1200" dirty="0">
                          <a:solidFill>
                            <a:schemeClr val="tx1"/>
                          </a:solidFill>
                          <a:effectLst/>
                          <a:latin typeface="+mn-lt"/>
                          <a:ea typeface="+mn-ea"/>
                          <a:cs typeface="+mn-cs"/>
                        </a:rPr>
                        <a:t>of Russia and China </a:t>
                      </a:r>
                      <a:endParaRPr lang="ru-RU" sz="4000" kern="1200" dirty="0">
                        <a:solidFill>
                          <a:schemeClr val="tx1"/>
                        </a:solidFill>
                        <a:effectLst/>
                        <a:latin typeface="+mn-lt"/>
                        <a:ea typeface="+mn-ea"/>
                        <a:cs typeface="+mn-cs"/>
                      </a:endParaRPr>
                    </a:p>
                    <a:p>
                      <a:pPr algn="ctr">
                        <a:lnSpc>
                          <a:spcPct val="107000"/>
                        </a:lnSpc>
                        <a:spcAft>
                          <a:spcPts val="0"/>
                        </a:spcAft>
                      </a:pP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8616" marR="58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3556573"/>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91162FA-F808-4ACE-9B33-90CD9B9E9B87}"/>
              </a:ext>
            </a:extLst>
          </p:cNvPr>
          <p:cNvSpPr>
            <a:spLocks noGrp="1"/>
          </p:cNvSpPr>
          <p:nvPr>
            <p:ph type="title"/>
          </p:nvPr>
        </p:nvSpPr>
        <p:spPr/>
        <p:txBody>
          <a:bodyPr>
            <a:normAutofit/>
          </a:bodyPr>
          <a:lstStyle/>
          <a:p>
            <a:r>
              <a:rPr lang="en-US" dirty="0"/>
              <a:t>Transition from what?</a:t>
            </a:r>
            <a:endParaRPr lang="ru-RU" dirty="0"/>
          </a:p>
        </p:txBody>
      </p:sp>
      <p:pic>
        <p:nvPicPr>
          <p:cNvPr id="8" name="Объект 7" descr="Изображение выглядит как коллекция картинок&#10;&#10;Описание создано автоматически">
            <a:extLst>
              <a:ext uri="{FF2B5EF4-FFF2-40B4-BE49-F238E27FC236}">
                <a16:creationId xmlns:a16="http://schemas.microsoft.com/office/drawing/2014/main" id="{4A5B1A4A-0EFC-40C3-B693-5CB9DBBEF442}"/>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457200" y="1347614"/>
            <a:ext cx="3538736" cy="2149753"/>
          </a:xfrm>
        </p:spPr>
      </p:pic>
      <p:sp>
        <p:nvSpPr>
          <p:cNvPr id="4" name="Объект 3">
            <a:extLst>
              <a:ext uri="{FF2B5EF4-FFF2-40B4-BE49-F238E27FC236}">
                <a16:creationId xmlns:a16="http://schemas.microsoft.com/office/drawing/2014/main" id="{D1F62A0B-37A1-4DAC-84A8-71789C338948}"/>
              </a:ext>
            </a:extLst>
          </p:cNvPr>
          <p:cNvSpPr>
            <a:spLocks noGrp="1"/>
          </p:cNvSpPr>
          <p:nvPr>
            <p:ph sz="half" idx="2"/>
          </p:nvPr>
        </p:nvSpPr>
        <p:spPr>
          <a:xfrm>
            <a:off x="3851920" y="1200151"/>
            <a:ext cx="4834880" cy="3394472"/>
          </a:xfrm>
        </p:spPr>
        <p:txBody>
          <a:bodyPr>
            <a:normAutofit fontScale="77500" lnSpcReduction="20000"/>
          </a:bodyPr>
          <a:lstStyle/>
          <a:p>
            <a:r>
              <a:rPr lang="en-US" dirty="0"/>
              <a:t>These countries are called “communist” in English-language literature. However, neither the USSR nor China have ever called themselves as such. </a:t>
            </a:r>
          </a:p>
          <a:p>
            <a:r>
              <a:rPr lang="en-US" dirty="0"/>
              <a:t>They positioned themselves as socialist countries. </a:t>
            </a:r>
          </a:p>
          <a:p>
            <a:r>
              <a:rPr lang="en-US" dirty="0"/>
              <a:t>(Modern China continues to call itself a socialist country, and describes its social system as "socialism with Chinese characteristics“). </a:t>
            </a:r>
            <a:endParaRPr lang="ru-RU" dirty="0"/>
          </a:p>
          <a:p>
            <a:endParaRPr lang="ru-RU" dirty="0"/>
          </a:p>
        </p:txBody>
      </p:sp>
      <p:sp>
        <p:nvSpPr>
          <p:cNvPr id="5" name="Нижний колонтитул 4">
            <a:extLst>
              <a:ext uri="{FF2B5EF4-FFF2-40B4-BE49-F238E27FC236}">
                <a16:creationId xmlns:a16="http://schemas.microsoft.com/office/drawing/2014/main" id="{F946D9CC-F5CB-4389-A082-4FFD3129686D}"/>
              </a:ext>
            </a:extLst>
          </p:cNvPr>
          <p:cNvSpPr>
            <a:spLocks noGrp="1"/>
          </p:cNvSpPr>
          <p:nvPr>
            <p:ph type="ftr" sz="quarter" idx="11"/>
          </p:nvPr>
        </p:nvSpPr>
        <p:spPr>
          <a:xfrm>
            <a:off x="2779107" y="4594623"/>
            <a:ext cx="3752056" cy="381125"/>
          </a:xfrm>
        </p:spPr>
        <p:txBody>
          <a:bodyPr/>
          <a:lstStyle/>
          <a:p>
            <a:r>
              <a:rPr lang="en-US" dirty="0"/>
              <a:t>Atlanta,  US, ASSA/AFEE conference, January 4-6, 2019 </a:t>
            </a:r>
            <a:endParaRPr lang="ru-RU" dirty="0"/>
          </a:p>
        </p:txBody>
      </p:sp>
      <p:sp>
        <p:nvSpPr>
          <p:cNvPr id="6" name="Номер слайда 5">
            <a:extLst>
              <a:ext uri="{FF2B5EF4-FFF2-40B4-BE49-F238E27FC236}">
                <a16:creationId xmlns:a16="http://schemas.microsoft.com/office/drawing/2014/main" id="{E90E04E7-A01D-4AE7-8940-30B6D8C97B7B}"/>
              </a:ext>
            </a:extLst>
          </p:cNvPr>
          <p:cNvSpPr>
            <a:spLocks noGrp="1"/>
          </p:cNvSpPr>
          <p:nvPr>
            <p:ph type="sldNum" sz="quarter" idx="12"/>
          </p:nvPr>
        </p:nvSpPr>
        <p:spPr/>
        <p:txBody>
          <a:bodyPr/>
          <a:lstStyle/>
          <a:p>
            <a:fld id="{725C68B6-61C2-468F-89AB-4B9F7531AA68}" type="slidenum">
              <a:rPr lang="ru-RU" smtClean="0"/>
              <a:pPr/>
              <a:t>10</a:t>
            </a:fld>
            <a:endParaRPr lang="ru-RU"/>
          </a:p>
        </p:txBody>
      </p:sp>
    </p:spTree>
    <p:extLst>
      <p:ext uri="{BB962C8B-B14F-4D97-AF65-F5344CB8AC3E}">
        <p14:creationId xmlns:p14="http://schemas.microsoft.com/office/powerpoint/2010/main" val="26396874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91162FA-F808-4ACE-9B33-90CD9B9E9B87}"/>
              </a:ext>
            </a:extLst>
          </p:cNvPr>
          <p:cNvSpPr>
            <a:spLocks noGrp="1"/>
          </p:cNvSpPr>
          <p:nvPr>
            <p:ph type="title"/>
          </p:nvPr>
        </p:nvSpPr>
        <p:spPr/>
        <p:txBody>
          <a:bodyPr>
            <a:normAutofit/>
          </a:bodyPr>
          <a:lstStyle/>
          <a:p>
            <a:r>
              <a:rPr lang="en-US" dirty="0"/>
              <a:t>Transition to what?</a:t>
            </a:r>
            <a:endParaRPr lang="ru-RU" dirty="0"/>
          </a:p>
        </p:txBody>
      </p:sp>
      <p:pic>
        <p:nvPicPr>
          <p:cNvPr id="8" name="Объект 7" descr="Изображение выглядит как коллекция картинок&#10;&#10;Описание создано автоматически">
            <a:extLst>
              <a:ext uri="{FF2B5EF4-FFF2-40B4-BE49-F238E27FC236}">
                <a16:creationId xmlns:a16="http://schemas.microsoft.com/office/drawing/2014/main" id="{4A5B1A4A-0EFC-40C3-B693-5CB9DBBEF442}"/>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313184" y="1347614"/>
            <a:ext cx="3538736" cy="2149753"/>
          </a:xfrm>
        </p:spPr>
      </p:pic>
      <p:sp>
        <p:nvSpPr>
          <p:cNvPr id="4" name="Объект 3">
            <a:extLst>
              <a:ext uri="{FF2B5EF4-FFF2-40B4-BE49-F238E27FC236}">
                <a16:creationId xmlns:a16="http://schemas.microsoft.com/office/drawing/2014/main" id="{D1F62A0B-37A1-4DAC-84A8-71789C338948}"/>
              </a:ext>
            </a:extLst>
          </p:cNvPr>
          <p:cNvSpPr>
            <a:spLocks noGrp="1"/>
          </p:cNvSpPr>
          <p:nvPr>
            <p:ph sz="half" idx="2"/>
          </p:nvPr>
        </p:nvSpPr>
        <p:spPr>
          <a:xfrm>
            <a:off x="3851920" y="1200151"/>
            <a:ext cx="4834880" cy="3394472"/>
          </a:xfrm>
        </p:spPr>
        <p:txBody>
          <a:bodyPr>
            <a:normAutofit lnSpcReduction="10000"/>
          </a:bodyPr>
          <a:lstStyle/>
          <a:p>
            <a:r>
              <a:rPr lang="en-US" dirty="0"/>
              <a:t>State capitalism (as defined by Chomsky and others)? </a:t>
            </a:r>
          </a:p>
          <a:p>
            <a:r>
              <a:rPr lang="en-US" dirty="0"/>
              <a:t>Market societies?</a:t>
            </a:r>
          </a:p>
          <a:p>
            <a:r>
              <a:rPr lang="en-US" dirty="0"/>
              <a:t>More state control of the economy generally?</a:t>
            </a:r>
          </a:p>
          <a:p>
            <a:r>
              <a:rPr lang="en-US" dirty="0"/>
              <a:t>Hybrid regimes?</a:t>
            </a:r>
          </a:p>
          <a:p>
            <a:r>
              <a:rPr lang="en-US" dirty="0"/>
              <a:t>…</a:t>
            </a:r>
          </a:p>
        </p:txBody>
      </p:sp>
      <p:sp>
        <p:nvSpPr>
          <p:cNvPr id="5" name="Нижний колонтитул 4">
            <a:extLst>
              <a:ext uri="{FF2B5EF4-FFF2-40B4-BE49-F238E27FC236}">
                <a16:creationId xmlns:a16="http://schemas.microsoft.com/office/drawing/2014/main" id="{F946D9CC-F5CB-4389-A082-4FFD3129686D}"/>
              </a:ext>
            </a:extLst>
          </p:cNvPr>
          <p:cNvSpPr>
            <a:spLocks noGrp="1"/>
          </p:cNvSpPr>
          <p:nvPr>
            <p:ph type="ftr" sz="quarter" idx="11"/>
          </p:nvPr>
        </p:nvSpPr>
        <p:spPr>
          <a:xfrm>
            <a:off x="2779107" y="4594623"/>
            <a:ext cx="3752056" cy="381125"/>
          </a:xfrm>
        </p:spPr>
        <p:txBody>
          <a:bodyPr/>
          <a:lstStyle/>
          <a:p>
            <a:r>
              <a:rPr lang="en-US" dirty="0"/>
              <a:t>Atlanta,  US, ASSA/AFEE conference, January 4-6, 2019 </a:t>
            </a:r>
            <a:endParaRPr lang="ru-RU" dirty="0"/>
          </a:p>
        </p:txBody>
      </p:sp>
      <p:sp>
        <p:nvSpPr>
          <p:cNvPr id="6" name="Номер слайда 5">
            <a:extLst>
              <a:ext uri="{FF2B5EF4-FFF2-40B4-BE49-F238E27FC236}">
                <a16:creationId xmlns:a16="http://schemas.microsoft.com/office/drawing/2014/main" id="{E90E04E7-A01D-4AE7-8940-30B6D8C97B7B}"/>
              </a:ext>
            </a:extLst>
          </p:cNvPr>
          <p:cNvSpPr>
            <a:spLocks noGrp="1"/>
          </p:cNvSpPr>
          <p:nvPr>
            <p:ph type="sldNum" sz="quarter" idx="12"/>
          </p:nvPr>
        </p:nvSpPr>
        <p:spPr/>
        <p:txBody>
          <a:bodyPr/>
          <a:lstStyle/>
          <a:p>
            <a:fld id="{725C68B6-61C2-468F-89AB-4B9F7531AA68}" type="slidenum">
              <a:rPr lang="ru-RU" smtClean="0"/>
              <a:pPr/>
              <a:t>11</a:t>
            </a:fld>
            <a:endParaRPr lang="ru-RU"/>
          </a:p>
        </p:txBody>
      </p:sp>
    </p:spTree>
    <p:extLst>
      <p:ext uri="{BB962C8B-B14F-4D97-AF65-F5344CB8AC3E}">
        <p14:creationId xmlns:p14="http://schemas.microsoft.com/office/powerpoint/2010/main" val="11520915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D213AC7-1E35-452A-BAF8-5A3855664C7F}"/>
              </a:ext>
            </a:extLst>
          </p:cNvPr>
          <p:cNvSpPr>
            <a:spLocks noGrp="1"/>
          </p:cNvSpPr>
          <p:nvPr>
            <p:ph type="title"/>
          </p:nvPr>
        </p:nvSpPr>
        <p:spPr>
          <a:xfrm>
            <a:off x="323528" y="771550"/>
            <a:ext cx="8229600" cy="637580"/>
          </a:xfrm>
        </p:spPr>
        <p:txBody>
          <a:bodyPr>
            <a:normAutofit fontScale="90000"/>
          </a:bodyPr>
          <a:lstStyle/>
          <a:p>
            <a:r>
              <a:rPr lang="en-US" sz="3600" b="1"/>
              <a:t>Market transition from Soviet-type Socialism</a:t>
            </a:r>
            <a:r>
              <a:rPr lang="ru-RU" sz="3600" b="1"/>
              <a:t>   </a:t>
            </a:r>
            <a:r>
              <a:rPr lang="en-US" sz="3600" b="1"/>
              <a:t> in Russia and China</a:t>
            </a:r>
            <a:br>
              <a:rPr lang="ru-RU"/>
            </a:br>
            <a:endParaRPr lang="ru-RU" dirty="0"/>
          </a:p>
        </p:txBody>
      </p:sp>
      <p:sp>
        <p:nvSpPr>
          <p:cNvPr id="4" name="Нижний колонтитул 3">
            <a:extLst>
              <a:ext uri="{FF2B5EF4-FFF2-40B4-BE49-F238E27FC236}">
                <a16:creationId xmlns:a16="http://schemas.microsoft.com/office/drawing/2014/main" id="{51765E24-776E-4F2B-8D32-C66DC312A431}"/>
              </a:ext>
            </a:extLst>
          </p:cNvPr>
          <p:cNvSpPr>
            <a:spLocks noGrp="1"/>
          </p:cNvSpPr>
          <p:nvPr>
            <p:ph type="ftr" sz="quarter" idx="11"/>
          </p:nvPr>
        </p:nvSpPr>
        <p:spPr>
          <a:xfrm>
            <a:off x="3124200" y="4876006"/>
            <a:ext cx="3752056" cy="121958"/>
          </a:xfrm>
        </p:spPr>
        <p:txBody>
          <a:bodyPr/>
          <a:lstStyle/>
          <a:p>
            <a:r>
              <a:rPr lang="en-US"/>
              <a:t>Atlanta,  US, ASSA/AFEE conference, January 4-6, 2019 </a:t>
            </a:r>
            <a:endParaRPr lang="ru-RU" dirty="0"/>
          </a:p>
        </p:txBody>
      </p:sp>
      <p:sp>
        <p:nvSpPr>
          <p:cNvPr id="5" name="Номер слайда 4">
            <a:extLst>
              <a:ext uri="{FF2B5EF4-FFF2-40B4-BE49-F238E27FC236}">
                <a16:creationId xmlns:a16="http://schemas.microsoft.com/office/drawing/2014/main" id="{B3472EC0-F432-4741-8F00-47D6127CB5D2}"/>
              </a:ext>
            </a:extLst>
          </p:cNvPr>
          <p:cNvSpPr>
            <a:spLocks noGrp="1"/>
          </p:cNvSpPr>
          <p:nvPr>
            <p:ph type="sldNum" sz="quarter" idx="12"/>
          </p:nvPr>
        </p:nvSpPr>
        <p:spPr>
          <a:xfrm>
            <a:off x="6553200" y="4767263"/>
            <a:ext cx="2133600" cy="273844"/>
          </a:xfrm>
        </p:spPr>
        <p:txBody>
          <a:bodyPr/>
          <a:lstStyle/>
          <a:p>
            <a:fld id="{725C68B6-61C2-468F-89AB-4B9F7531AA68}" type="slidenum">
              <a:rPr lang="ru-RU" smtClean="0"/>
              <a:pPr/>
              <a:t>12</a:t>
            </a:fld>
            <a:endParaRPr lang="ru-RU"/>
          </a:p>
        </p:txBody>
      </p:sp>
      <p:graphicFrame>
        <p:nvGraphicFramePr>
          <p:cNvPr id="14" name="Объект 13">
            <a:extLst>
              <a:ext uri="{FF2B5EF4-FFF2-40B4-BE49-F238E27FC236}">
                <a16:creationId xmlns:a16="http://schemas.microsoft.com/office/drawing/2014/main" id="{306EBDBE-C7B7-441D-9D1A-37198E0247BA}"/>
              </a:ext>
            </a:extLst>
          </p:cNvPr>
          <p:cNvGraphicFramePr>
            <a:graphicFrameLocks noGrp="1"/>
          </p:cNvGraphicFramePr>
          <p:nvPr>
            <p:ph idx="1"/>
            <p:extLst>
              <p:ext uri="{D42A27DB-BD31-4B8C-83A1-F6EECF244321}">
                <p14:modId xmlns:p14="http://schemas.microsoft.com/office/powerpoint/2010/main" val="183196684"/>
              </p:ext>
            </p:extLst>
          </p:nvPr>
        </p:nvGraphicFramePr>
        <p:xfrm>
          <a:off x="590872" y="1409130"/>
          <a:ext cx="8013576" cy="3380092"/>
        </p:xfrm>
        <a:graphic>
          <a:graphicData uri="http://schemas.openxmlformats.org/drawingml/2006/table">
            <a:tbl>
              <a:tblPr firstRow="1" firstCol="1" bandRow="1">
                <a:tableStyleId>{5C22544A-7EE6-4342-B048-85BDC9FD1C3A}</a:tableStyleId>
              </a:tblPr>
              <a:tblGrid>
                <a:gridCol w="1819669">
                  <a:extLst>
                    <a:ext uri="{9D8B030D-6E8A-4147-A177-3AD203B41FA5}">
                      <a16:colId xmlns:a16="http://schemas.microsoft.com/office/drawing/2014/main" val="960180266"/>
                    </a:ext>
                  </a:extLst>
                </a:gridCol>
                <a:gridCol w="3385595">
                  <a:extLst>
                    <a:ext uri="{9D8B030D-6E8A-4147-A177-3AD203B41FA5}">
                      <a16:colId xmlns:a16="http://schemas.microsoft.com/office/drawing/2014/main" val="3471535630"/>
                    </a:ext>
                  </a:extLst>
                </a:gridCol>
                <a:gridCol w="2808312">
                  <a:extLst>
                    <a:ext uri="{9D8B030D-6E8A-4147-A177-3AD203B41FA5}">
                      <a16:colId xmlns:a16="http://schemas.microsoft.com/office/drawing/2014/main" val="2268244457"/>
                    </a:ext>
                  </a:extLst>
                </a:gridCol>
              </a:tblGrid>
              <a:tr h="261242">
                <a:tc>
                  <a:txBody>
                    <a:bodyPr/>
                    <a:lstStyle/>
                    <a:p>
                      <a:pPr>
                        <a:lnSpc>
                          <a:spcPct val="107000"/>
                        </a:lnSpc>
                        <a:spcAft>
                          <a:spcPts val="0"/>
                        </a:spcAft>
                      </a:pPr>
                      <a:r>
                        <a:rPr lang="ru-RU" sz="1600">
                          <a:effectLst/>
                        </a:rPr>
                        <a:t> </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600" dirty="0">
                          <a:effectLst/>
                        </a:rPr>
                        <a:t>Russia</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600">
                          <a:effectLst/>
                        </a:rPr>
                        <a:t>China</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12956681"/>
                  </a:ext>
                </a:extLst>
              </a:tr>
              <a:tr h="331875">
                <a:tc>
                  <a:txBody>
                    <a:bodyPr/>
                    <a:lstStyle/>
                    <a:p>
                      <a:pPr>
                        <a:lnSpc>
                          <a:spcPct val="107000"/>
                        </a:lnSpc>
                        <a:spcAft>
                          <a:spcPts val="0"/>
                        </a:spcAft>
                      </a:pPr>
                      <a:r>
                        <a:rPr lang="en-US" sz="1600" dirty="0">
                          <a:effectLst/>
                        </a:rPr>
                        <a:t>Started</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600">
                          <a:effectLst/>
                        </a:rPr>
                        <a:t>1991</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600">
                          <a:effectLst/>
                        </a:rPr>
                        <a:t>1978</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81624502"/>
                  </a:ext>
                </a:extLst>
              </a:tr>
              <a:tr h="679117">
                <a:tc>
                  <a:txBody>
                    <a:bodyPr/>
                    <a:lstStyle/>
                    <a:p>
                      <a:pPr>
                        <a:lnSpc>
                          <a:spcPct val="107000"/>
                        </a:lnSpc>
                        <a:spcAft>
                          <a:spcPts val="0"/>
                        </a:spcAft>
                      </a:pPr>
                      <a:r>
                        <a:rPr lang="en-US" sz="1600">
                          <a:effectLst/>
                        </a:rPr>
                        <a:t>Approaches used </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600" dirty="0">
                          <a:effectLst/>
                        </a:rPr>
                        <a:t>Shock therapy (</a:t>
                      </a:r>
                      <a:r>
                        <a:rPr lang="en-US" sz="1600" dirty="0" err="1">
                          <a:effectLst/>
                        </a:rPr>
                        <a:t>privatisation</a:t>
                      </a:r>
                      <a:r>
                        <a:rPr lang="en-US" sz="1600" dirty="0">
                          <a:effectLst/>
                        </a:rPr>
                        <a:t> and price </a:t>
                      </a:r>
                      <a:r>
                        <a:rPr lang="en-US" sz="1600" dirty="0" err="1">
                          <a:effectLst/>
                        </a:rPr>
                        <a:t>liberalisation</a:t>
                      </a:r>
                      <a:r>
                        <a:rPr lang="en-US" sz="1600" dirty="0">
                          <a:effectLst/>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600">
                          <a:effectLst/>
                        </a:rPr>
                        <a:t>Gradualist (dual-track system with state planning)</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89041284"/>
                  </a:ext>
                </a:extLst>
              </a:tr>
              <a:tr h="1081503">
                <a:tc>
                  <a:txBody>
                    <a:bodyPr/>
                    <a:lstStyle/>
                    <a:p>
                      <a:pPr>
                        <a:lnSpc>
                          <a:spcPct val="107000"/>
                        </a:lnSpc>
                        <a:spcAft>
                          <a:spcPts val="0"/>
                        </a:spcAft>
                      </a:pPr>
                      <a:r>
                        <a:rPr lang="en-US" sz="1600">
                          <a:effectLst/>
                        </a:rPr>
                        <a:t>Political component </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600" dirty="0">
                          <a:effectLst/>
                        </a:rPr>
                        <a:t>Multiparty system </a:t>
                      </a:r>
                      <a:r>
                        <a:rPr lang="ru-RU" sz="1600" dirty="0">
                          <a:effectLst/>
                        </a:rPr>
                        <a:t>- </a:t>
                      </a:r>
                      <a:r>
                        <a:rPr lang="en-US" sz="1600" dirty="0">
                          <a:effectLst/>
                        </a:rPr>
                        <a:t>very weak before the 2000s, then an</a:t>
                      </a:r>
                      <a:r>
                        <a:rPr lang="ru-RU" sz="1600" dirty="0">
                          <a:effectLst/>
                        </a:rPr>
                        <a:t> </a:t>
                      </a:r>
                      <a:r>
                        <a:rPr lang="en-US" sz="1600" dirty="0">
                          <a:effectLst/>
                        </a:rPr>
                        <a:t>increasing role of the political </a:t>
                      </a:r>
                      <a:r>
                        <a:rPr lang="en-US" sz="1600" dirty="0" err="1">
                          <a:effectLst/>
                        </a:rPr>
                        <a:t>centre</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600" dirty="0">
                          <a:effectLst/>
                        </a:rPr>
                        <a:t>Leading role of the Communist Party of China and strong role of the political </a:t>
                      </a:r>
                      <a:r>
                        <a:rPr lang="en-US" sz="1600" dirty="0" err="1">
                          <a:effectLst/>
                        </a:rPr>
                        <a:t>centre</a:t>
                      </a:r>
                      <a:r>
                        <a:rPr lang="en-US" sz="1600" dirty="0">
                          <a:effectLst/>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74241170"/>
                  </a:ext>
                </a:extLst>
              </a:tr>
              <a:tr h="1026355">
                <a:tc>
                  <a:txBody>
                    <a:bodyPr/>
                    <a:lstStyle/>
                    <a:p>
                      <a:pPr>
                        <a:lnSpc>
                          <a:spcPct val="107000"/>
                        </a:lnSpc>
                        <a:spcAft>
                          <a:spcPts val="0"/>
                        </a:spcAft>
                      </a:pPr>
                      <a:r>
                        <a:rPr lang="en-US" sz="1600">
                          <a:effectLst/>
                        </a:rPr>
                        <a:t>Results to nowadays</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600">
                          <a:effectLst/>
                        </a:rPr>
                        <a:t>From № 5 to № 6 economy of the world (GDP PPP) </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600" dirty="0">
                          <a:effectLst/>
                        </a:rPr>
                        <a:t>From № 10 to № 2 (1?) economy of the world (GDP PPP)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30248479"/>
                  </a:ext>
                </a:extLst>
              </a:tr>
            </a:tbl>
          </a:graphicData>
        </a:graphic>
      </p:graphicFrame>
    </p:spTree>
    <p:extLst>
      <p:ext uri="{BB962C8B-B14F-4D97-AF65-F5344CB8AC3E}">
        <p14:creationId xmlns:p14="http://schemas.microsoft.com/office/powerpoint/2010/main" val="30484877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82A57C9-E468-4538-86A6-2FF153AE85C6}"/>
              </a:ext>
            </a:extLst>
          </p:cNvPr>
          <p:cNvSpPr>
            <a:spLocks noGrp="1"/>
          </p:cNvSpPr>
          <p:nvPr>
            <p:ph type="title"/>
          </p:nvPr>
        </p:nvSpPr>
        <p:spPr>
          <a:xfrm>
            <a:off x="775676" y="2890912"/>
            <a:ext cx="7772400" cy="1125140"/>
          </a:xfrm>
        </p:spPr>
        <p:txBody>
          <a:bodyPr>
            <a:normAutofit fontScale="90000"/>
          </a:bodyPr>
          <a:lstStyle/>
          <a:p>
            <a:pPr marL="342900" lvl="0" indent="-342900">
              <a:spcBef>
                <a:spcPct val="20000"/>
              </a:spcBef>
            </a:pPr>
            <a:r>
              <a:rPr lang="en-US" sz="2500" b="0" cap="none" dirty="0">
                <a:solidFill>
                  <a:prstClr val="black"/>
                </a:solidFill>
                <a:ea typeface="+mn-ea"/>
                <a:cs typeface="+mn-cs"/>
              </a:rPr>
              <a:t>     </a:t>
            </a:r>
            <a:r>
              <a:rPr lang="en-US" sz="2500" cap="none" dirty="0">
                <a:solidFill>
                  <a:prstClr val="black"/>
                </a:solidFill>
                <a:ea typeface="+mn-ea"/>
                <a:cs typeface="+mn-cs"/>
              </a:rPr>
              <a:t>MAIN CHALLENGE AND DRIVER OF A DOUBLE MOVEMENT </a:t>
            </a:r>
            <a:br>
              <a:rPr lang="en-US" sz="2500" cap="none" dirty="0">
                <a:solidFill>
                  <a:prstClr val="black"/>
                </a:solidFill>
                <a:ea typeface="+mn-ea"/>
                <a:cs typeface="+mn-cs"/>
              </a:rPr>
            </a:br>
            <a:r>
              <a:rPr lang="en-US" sz="2500" cap="none" dirty="0">
                <a:solidFill>
                  <a:prstClr val="black"/>
                </a:solidFill>
                <a:ea typeface="+mn-ea"/>
                <a:cs typeface="+mn-cs"/>
              </a:rPr>
              <a:t>WITH PROTECTIVE RESPONSE</a:t>
            </a:r>
            <a:endParaRPr lang="ru-RU" sz="2500" dirty="0"/>
          </a:p>
        </p:txBody>
      </p:sp>
      <p:sp>
        <p:nvSpPr>
          <p:cNvPr id="3" name="Текст 2">
            <a:extLst>
              <a:ext uri="{FF2B5EF4-FFF2-40B4-BE49-F238E27FC236}">
                <a16:creationId xmlns:a16="http://schemas.microsoft.com/office/drawing/2014/main" id="{E7654B1D-0B3F-4CAE-95C0-D43079D4A4F4}"/>
              </a:ext>
            </a:extLst>
          </p:cNvPr>
          <p:cNvSpPr>
            <a:spLocks noGrp="1"/>
          </p:cNvSpPr>
          <p:nvPr>
            <p:ph type="body" idx="1"/>
          </p:nvPr>
        </p:nvSpPr>
        <p:spPr>
          <a:xfrm>
            <a:off x="1043608" y="2139702"/>
            <a:ext cx="7345446" cy="1125140"/>
          </a:xfrm>
        </p:spPr>
        <p:txBody>
          <a:bodyPr>
            <a:normAutofit fontScale="92500" lnSpcReduction="20000"/>
          </a:bodyPr>
          <a:lstStyle/>
          <a:p>
            <a:pPr lvl="0"/>
            <a:endParaRPr lang="en-US" sz="4000" dirty="0">
              <a:solidFill>
                <a:prstClr val="black"/>
              </a:solidFill>
            </a:endParaRPr>
          </a:p>
          <a:p>
            <a:pPr lvl="0"/>
            <a:r>
              <a:rPr lang="en-US" sz="4000" b="1" dirty="0">
                <a:solidFill>
                  <a:schemeClr val="bg1">
                    <a:lumMod val="50000"/>
                  </a:schemeClr>
                </a:solidFill>
              </a:rPr>
              <a:t> Increasing social inequality:</a:t>
            </a:r>
            <a:endParaRPr lang="en-US" sz="4000" dirty="0">
              <a:solidFill>
                <a:schemeClr val="bg1">
                  <a:lumMod val="50000"/>
                </a:schemeClr>
              </a:solidFill>
            </a:endParaRPr>
          </a:p>
          <a:p>
            <a:endParaRPr lang="ru-RU" dirty="0"/>
          </a:p>
        </p:txBody>
      </p:sp>
      <p:sp>
        <p:nvSpPr>
          <p:cNvPr id="4" name="Номер слайда 3">
            <a:extLst>
              <a:ext uri="{FF2B5EF4-FFF2-40B4-BE49-F238E27FC236}">
                <a16:creationId xmlns:a16="http://schemas.microsoft.com/office/drawing/2014/main" id="{6380820D-0A4A-404E-A391-B74164BD12AF}"/>
              </a:ext>
            </a:extLst>
          </p:cNvPr>
          <p:cNvSpPr>
            <a:spLocks noGrp="1"/>
          </p:cNvSpPr>
          <p:nvPr>
            <p:ph type="sldNum" sz="quarter" idx="12"/>
          </p:nvPr>
        </p:nvSpPr>
        <p:spPr/>
        <p:txBody>
          <a:bodyPr/>
          <a:lstStyle/>
          <a:p>
            <a:fld id="{725C68B6-61C2-468F-89AB-4B9F7531AA68}" type="slidenum">
              <a:rPr lang="ru-RU" smtClean="0"/>
              <a:pPr/>
              <a:t>13</a:t>
            </a:fld>
            <a:endParaRPr lang="ru-RU"/>
          </a:p>
        </p:txBody>
      </p:sp>
      <p:sp>
        <p:nvSpPr>
          <p:cNvPr id="5" name="Нижний колонтитул 4">
            <a:extLst>
              <a:ext uri="{FF2B5EF4-FFF2-40B4-BE49-F238E27FC236}">
                <a16:creationId xmlns:a16="http://schemas.microsoft.com/office/drawing/2014/main" id="{0CB1BC2A-23DC-4802-ADBD-4700FE279FED}"/>
              </a:ext>
            </a:extLst>
          </p:cNvPr>
          <p:cNvSpPr>
            <a:spLocks noGrp="1"/>
          </p:cNvSpPr>
          <p:nvPr>
            <p:ph type="ftr" sz="quarter" idx="11"/>
          </p:nvPr>
        </p:nvSpPr>
        <p:spPr>
          <a:xfrm>
            <a:off x="2411760" y="4659982"/>
            <a:ext cx="3608040" cy="381125"/>
          </a:xfrm>
        </p:spPr>
        <p:txBody>
          <a:bodyPr/>
          <a:lstStyle/>
          <a:p>
            <a:r>
              <a:rPr lang="en-US" dirty="0"/>
              <a:t>Atlanta,  US, ASSA/AFEE conference, January 4-6, 2019 </a:t>
            </a:r>
            <a:endParaRPr lang="ru-RU" dirty="0"/>
          </a:p>
        </p:txBody>
      </p:sp>
    </p:spTree>
    <p:extLst>
      <p:ext uri="{BB962C8B-B14F-4D97-AF65-F5344CB8AC3E}">
        <p14:creationId xmlns:p14="http://schemas.microsoft.com/office/powerpoint/2010/main" val="24458920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73DACEB-3E21-4A1B-8780-D667C657FC2E}"/>
              </a:ext>
            </a:extLst>
          </p:cNvPr>
          <p:cNvSpPr>
            <a:spLocks noGrp="1"/>
          </p:cNvSpPr>
          <p:nvPr>
            <p:ph type="title"/>
          </p:nvPr>
        </p:nvSpPr>
        <p:spPr>
          <a:xfrm>
            <a:off x="457200" y="990378"/>
            <a:ext cx="8229600" cy="429243"/>
          </a:xfrm>
        </p:spPr>
        <p:txBody>
          <a:bodyPr>
            <a:normAutofit fontScale="90000"/>
          </a:bodyPr>
          <a:lstStyle/>
          <a:p>
            <a:pPr indent="540385">
              <a:lnSpc>
                <a:spcPct val="107000"/>
              </a:lnSpc>
              <a:spcAft>
                <a:spcPts val="800"/>
              </a:spcAft>
            </a:pPr>
            <a:r>
              <a:rPr lang="en-US" sz="3600" b="1" dirty="0">
                <a:ea typeface="Times New Roman" panose="02020603050405020304" pitchFamily="18" charset="0"/>
                <a:cs typeface="Times New Roman" panose="02020603050405020304" pitchFamily="18" charset="0"/>
              </a:rPr>
              <a:t>Distribution of Income in Russia and China</a:t>
            </a:r>
            <a:br>
              <a:rPr lang="ru-RU" sz="4000" dirty="0">
                <a:ea typeface="Calibri" panose="020F0502020204030204" pitchFamily="34" charset="0"/>
                <a:cs typeface="Times New Roman" panose="02020603050405020304" pitchFamily="18" charset="0"/>
              </a:rPr>
            </a:br>
            <a:br>
              <a:rPr lang="ru-RU" sz="4000" dirty="0">
                <a:ea typeface="Calibri" panose="020F0502020204030204" pitchFamily="34" charset="0"/>
                <a:cs typeface="Times New Roman" panose="02020603050405020304" pitchFamily="18" charset="0"/>
              </a:rPr>
            </a:br>
            <a:endParaRPr lang="ru-RU" dirty="0"/>
          </a:p>
        </p:txBody>
      </p:sp>
      <p:sp>
        <p:nvSpPr>
          <p:cNvPr id="4" name="Нижний колонтитул 3">
            <a:extLst>
              <a:ext uri="{FF2B5EF4-FFF2-40B4-BE49-F238E27FC236}">
                <a16:creationId xmlns:a16="http://schemas.microsoft.com/office/drawing/2014/main" id="{194EAC03-4FAA-4BED-8AE8-11FF5090452C}"/>
              </a:ext>
            </a:extLst>
          </p:cNvPr>
          <p:cNvSpPr>
            <a:spLocks noGrp="1"/>
          </p:cNvSpPr>
          <p:nvPr>
            <p:ph type="ftr" sz="quarter" idx="11"/>
          </p:nvPr>
        </p:nvSpPr>
        <p:spPr>
          <a:xfrm>
            <a:off x="2771800" y="4667075"/>
            <a:ext cx="3781400" cy="273843"/>
          </a:xfrm>
        </p:spPr>
        <p:txBody>
          <a:bodyPr/>
          <a:lstStyle/>
          <a:p>
            <a:r>
              <a:rPr lang="en-US" dirty="0"/>
              <a:t>Atlanta,  US, ASSA/AFEE conference, January 4-6, 2019 </a:t>
            </a:r>
            <a:endParaRPr lang="ru-RU" dirty="0"/>
          </a:p>
        </p:txBody>
      </p:sp>
      <p:sp>
        <p:nvSpPr>
          <p:cNvPr id="5" name="Номер слайда 4">
            <a:extLst>
              <a:ext uri="{FF2B5EF4-FFF2-40B4-BE49-F238E27FC236}">
                <a16:creationId xmlns:a16="http://schemas.microsoft.com/office/drawing/2014/main" id="{9E2CA3D8-15C5-40DB-9506-A67D90E2FD5A}"/>
              </a:ext>
            </a:extLst>
          </p:cNvPr>
          <p:cNvSpPr>
            <a:spLocks noGrp="1"/>
          </p:cNvSpPr>
          <p:nvPr>
            <p:ph type="sldNum" sz="quarter" idx="12"/>
          </p:nvPr>
        </p:nvSpPr>
        <p:spPr>
          <a:xfrm>
            <a:off x="6729801" y="4099007"/>
            <a:ext cx="1656184" cy="346694"/>
          </a:xfrm>
        </p:spPr>
        <p:txBody>
          <a:bodyPr/>
          <a:lstStyle/>
          <a:p>
            <a:pPr algn="l"/>
            <a:r>
              <a:rPr lang="en-US" i="1" dirty="0">
                <a:latin typeface="Times New Roman" panose="02020603050405020304" pitchFamily="18" charset="0"/>
                <a:ea typeface="Times New Roman" panose="02020603050405020304" pitchFamily="18" charset="0"/>
                <a:cs typeface="Times New Roman" panose="02020603050405020304" pitchFamily="18" charset="0"/>
              </a:rPr>
              <a:t> Source: </a:t>
            </a:r>
          </a:p>
          <a:p>
            <a:pPr algn="l"/>
            <a:r>
              <a:rPr lang="en-US" i="1" dirty="0" err="1">
                <a:latin typeface="Times New Roman" panose="02020603050405020304" pitchFamily="18" charset="0"/>
                <a:ea typeface="Times New Roman" panose="02020603050405020304" pitchFamily="18" charset="0"/>
                <a:cs typeface="Times New Roman" panose="02020603050405020304" pitchFamily="18" charset="0"/>
              </a:rPr>
              <a:t>Alvaredo</a:t>
            </a:r>
            <a:r>
              <a:rPr lang="en-US" i="1" dirty="0">
                <a:latin typeface="Times New Roman" panose="02020603050405020304" pitchFamily="18" charset="0"/>
                <a:ea typeface="Times New Roman" panose="02020603050405020304" pitchFamily="18" charset="0"/>
                <a:cs typeface="Times New Roman" panose="02020603050405020304" pitchFamily="18" charset="0"/>
              </a:rPr>
              <a:t> at al, 2018:104. </a:t>
            </a:r>
            <a:endParaRPr lang="ru-RU" dirty="0"/>
          </a:p>
        </p:txBody>
      </p:sp>
      <p:pic>
        <p:nvPicPr>
          <p:cNvPr id="6" name="Объект 5">
            <a:extLst>
              <a:ext uri="{FF2B5EF4-FFF2-40B4-BE49-F238E27FC236}">
                <a16:creationId xmlns:a16="http://schemas.microsoft.com/office/drawing/2014/main" id="{CBB2F5BC-7250-4A96-98E0-AF08A1EA0AEA}"/>
              </a:ext>
            </a:extLst>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444371" y="1200150"/>
            <a:ext cx="4255258" cy="3394075"/>
          </a:xfrm>
          <a:prstGeom prst="rect">
            <a:avLst/>
          </a:prstGeom>
          <a:noFill/>
          <a:ln>
            <a:noFill/>
          </a:ln>
        </p:spPr>
      </p:pic>
    </p:spTree>
    <p:extLst>
      <p:ext uri="{BB962C8B-B14F-4D97-AF65-F5344CB8AC3E}">
        <p14:creationId xmlns:p14="http://schemas.microsoft.com/office/powerpoint/2010/main" val="10015271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D3C2D31-006B-450E-A1E6-FB659A24E7AD}"/>
              </a:ext>
            </a:extLst>
          </p:cNvPr>
          <p:cNvSpPr>
            <a:spLocks noGrp="1"/>
          </p:cNvSpPr>
          <p:nvPr>
            <p:ph type="title"/>
          </p:nvPr>
        </p:nvSpPr>
        <p:spPr>
          <a:xfrm>
            <a:off x="179512" y="205979"/>
            <a:ext cx="8712968" cy="857250"/>
          </a:xfrm>
        </p:spPr>
        <p:txBody>
          <a:bodyPr>
            <a:normAutofit fontScale="90000"/>
          </a:bodyPr>
          <a:lstStyle/>
          <a:p>
            <a:r>
              <a:rPr lang="en-US" sz="3600" b="1" dirty="0"/>
              <a:t>Income and Wealth Inequality in China and Russia   </a:t>
            </a:r>
            <a:r>
              <a:rPr lang="en-US" sz="2200" dirty="0"/>
              <a:t>(</a:t>
            </a:r>
            <a:r>
              <a:rPr lang="en-US" sz="2200" i="1" dirty="0"/>
              <a:t>Source: Remington, 2018)</a:t>
            </a:r>
            <a:endParaRPr lang="ru-RU" sz="2200" dirty="0"/>
          </a:p>
        </p:txBody>
      </p:sp>
      <p:sp>
        <p:nvSpPr>
          <p:cNvPr id="3" name="Текст 2">
            <a:extLst>
              <a:ext uri="{FF2B5EF4-FFF2-40B4-BE49-F238E27FC236}">
                <a16:creationId xmlns:a16="http://schemas.microsoft.com/office/drawing/2014/main" id="{08429C35-1958-44BB-A441-A6007A9E6145}"/>
              </a:ext>
            </a:extLst>
          </p:cNvPr>
          <p:cNvSpPr>
            <a:spLocks noGrp="1"/>
          </p:cNvSpPr>
          <p:nvPr>
            <p:ph type="body" idx="1"/>
          </p:nvPr>
        </p:nvSpPr>
        <p:spPr/>
        <p:txBody>
          <a:bodyPr/>
          <a:lstStyle/>
          <a:p>
            <a:endParaRPr lang="ru-RU"/>
          </a:p>
        </p:txBody>
      </p:sp>
      <p:sp>
        <p:nvSpPr>
          <p:cNvPr id="5" name="Текст 4">
            <a:extLst>
              <a:ext uri="{FF2B5EF4-FFF2-40B4-BE49-F238E27FC236}">
                <a16:creationId xmlns:a16="http://schemas.microsoft.com/office/drawing/2014/main" id="{FE8B5537-2EC2-4D9B-B03A-E043EC356910}"/>
              </a:ext>
            </a:extLst>
          </p:cNvPr>
          <p:cNvSpPr>
            <a:spLocks noGrp="1"/>
          </p:cNvSpPr>
          <p:nvPr>
            <p:ph type="body" sz="quarter" idx="3"/>
          </p:nvPr>
        </p:nvSpPr>
        <p:spPr/>
        <p:txBody>
          <a:bodyPr/>
          <a:lstStyle/>
          <a:p>
            <a:endParaRPr lang="ru-RU"/>
          </a:p>
        </p:txBody>
      </p:sp>
      <p:sp>
        <p:nvSpPr>
          <p:cNvPr id="7" name="Нижний колонтитул 6">
            <a:extLst>
              <a:ext uri="{FF2B5EF4-FFF2-40B4-BE49-F238E27FC236}">
                <a16:creationId xmlns:a16="http://schemas.microsoft.com/office/drawing/2014/main" id="{1F1612EA-C5A4-4C9E-B916-5A73472F8D6D}"/>
              </a:ext>
            </a:extLst>
          </p:cNvPr>
          <p:cNvSpPr>
            <a:spLocks noGrp="1"/>
          </p:cNvSpPr>
          <p:nvPr>
            <p:ph type="ftr" sz="quarter" idx="11"/>
          </p:nvPr>
        </p:nvSpPr>
        <p:spPr>
          <a:xfrm>
            <a:off x="2590801" y="4659982"/>
            <a:ext cx="3781399" cy="381125"/>
          </a:xfrm>
        </p:spPr>
        <p:txBody>
          <a:bodyPr/>
          <a:lstStyle/>
          <a:p>
            <a:r>
              <a:rPr lang="en-US" dirty="0"/>
              <a:t>Atlanta,  US, ASSA/AFEE conference, January 4-6, 2019 </a:t>
            </a:r>
            <a:endParaRPr lang="ru-RU" dirty="0"/>
          </a:p>
        </p:txBody>
      </p:sp>
      <p:sp>
        <p:nvSpPr>
          <p:cNvPr id="8" name="Номер слайда 7">
            <a:extLst>
              <a:ext uri="{FF2B5EF4-FFF2-40B4-BE49-F238E27FC236}">
                <a16:creationId xmlns:a16="http://schemas.microsoft.com/office/drawing/2014/main" id="{1E37C70F-F0EE-4D44-BB48-F7A3C5AFF359}"/>
              </a:ext>
            </a:extLst>
          </p:cNvPr>
          <p:cNvSpPr>
            <a:spLocks noGrp="1"/>
          </p:cNvSpPr>
          <p:nvPr>
            <p:ph type="sldNum" sz="quarter" idx="12"/>
          </p:nvPr>
        </p:nvSpPr>
        <p:spPr/>
        <p:txBody>
          <a:bodyPr/>
          <a:lstStyle/>
          <a:p>
            <a:fld id="{725C68B6-61C2-468F-89AB-4B9F7531AA68}" type="slidenum">
              <a:rPr lang="ru-RU" smtClean="0"/>
              <a:pPr/>
              <a:t>15</a:t>
            </a:fld>
            <a:endParaRPr lang="ru-RU"/>
          </a:p>
        </p:txBody>
      </p:sp>
      <p:pic>
        <p:nvPicPr>
          <p:cNvPr id="9" name="Объект 8" descr="Picture1">
            <a:extLst>
              <a:ext uri="{FF2B5EF4-FFF2-40B4-BE49-F238E27FC236}">
                <a16:creationId xmlns:a16="http://schemas.microsoft.com/office/drawing/2014/main" id="{9351793E-D856-495E-B5A5-F25CAAA90BE7}"/>
              </a:ext>
            </a:extLst>
          </p:cNvPr>
          <p:cNvPicPr>
            <a:picLocks noGrp="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57200" y="1648037"/>
            <a:ext cx="4040188" cy="2928514"/>
          </a:xfrm>
          <a:prstGeom prst="rect">
            <a:avLst/>
          </a:prstGeom>
          <a:noFill/>
          <a:ln>
            <a:noFill/>
          </a:ln>
        </p:spPr>
      </p:pic>
      <p:pic>
        <p:nvPicPr>
          <p:cNvPr id="10" name="Объект 9" descr="Picture2">
            <a:extLst>
              <a:ext uri="{FF2B5EF4-FFF2-40B4-BE49-F238E27FC236}">
                <a16:creationId xmlns:a16="http://schemas.microsoft.com/office/drawing/2014/main" id="{1A02A4AF-6FF1-4EF2-B0F1-4ACDB0BBD898}"/>
              </a:ext>
            </a:extLst>
          </p:cNvPr>
          <p:cNvPicPr>
            <a:picLocks noGrp="1"/>
          </p:cNvPicPr>
          <p:nvPr>
            <p:ph sz="quarter" idx="4"/>
          </p:nvPr>
        </p:nvPicPr>
        <p:blipFill>
          <a:blip r:embed="rId3">
            <a:extLst>
              <a:ext uri="{28A0092B-C50C-407E-A947-70E740481C1C}">
                <a14:useLocalDpi xmlns:a14="http://schemas.microsoft.com/office/drawing/2010/main" val="0"/>
              </a:ext>
            </a:extLst>
          </a:blip>
          <a:srcRect/>
          <a:stretch>
            <a:fillRect/>
          </a:stretch>
        </p:blipFill>
        <p:spPr bwMode="auto">
          <a:xfrm>
            <a:off x="4645025" y="1647462"/>
            <a:ext cx="4041775" cy="2929664"/>
          </a:xfrm>
          <a:prstGeom prst="rect">
            <a:avLst/>
          </a:prstGeom>
          <a:noFill/>
          <a:ln>
            <a:noFill/>
          </a:ln>
        </p:spPr>
      </p:pic>
    </p:spTree>
    <p:extLst>
      <p:ext uri="{BB962C8B-B14F-4D97-AF65-F5344CB8AC3E}">
        <p14:creationId xmlns:p14="http://schemas.microsoft.com/office/powerpoint/2010/main" val="11381544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7" name="Straight Arrow Connector 16">
            <a:extLst>
              <a:ext uri="{FF2B5EF4-FFF2-40B4-BE49-F238E27FC236}">
                <a16:creationId xmlns:a16="http://schemas.microsoft.com/office/drawing/2014/main" id="{E4A809D5-3600-46D4-A466-67F2349A54FB}"/>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1490" y="1737360"/>
            <a:ext cx="370332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pic>
        <p:nvPicPr>
          <p:cNvPr id="5" name="Объект 4" descr="Related image">
            <a:extLst>
              <a:ext uri="{FF2B5EF4-FFF2-40B4-BE49-F238E27FC236}">
                <a16:creationId xmlns:a16="http://schemas.microsoft.com/office/drawing/2014/main" id="{B99E75B4-A3DB-404A-B588-94C7B53271A9}"/>
              </a:ext>
            </a:extLst>
          </p:cNvPr>
          <p:cNvPicPr>
            <a:picLocks noGrp="1"/>
          </p:cNvPicPr>
          <p:nvPr>
            <p:ph sz="half" idx="2"/>
          </p:nvPr>
        </p:nvPicPr>
        <p:blipFill rotWithShape="1">
          <a:blip r:embed="rId3">
            <a:extLst>
              <a:ext uri="{28A0092B-C50C-407E-A947-70E740481C1C}">
                <a14:useLocalDpi xmlns:a14="http://schemas.microsoft.com/office/drawing/2010/main" val="0"/>
              </a:ext>
            </a:extLst>
          </a:blip>
          <a:srcRect l="5170" r="32233" b="1"/>
          <a:stretch/>
        </p:blipFill>
        <p:spPr bwMode="auto">
          <a:xfrm>
            <a:off x="4409136" y="10"/>
            <a:ext cx="4734863" cy="5143487"/>
          </a:xfrm>
          <a:custGeom>
            <a:avLst/>
            <a:gdLst>
              <a:gd name="connsiteX0" fmla="*/ 65565 w 6313150"/>
              <a:gd name="connsiteY0" fmla="*/ 0 h 6857997"/>
              <a:gd name="connsiteX1" fmla="*/ 6313150 w 6313150"/>
              <a:gd name="connsiteY1" fmla="*/ 0 h 6857997"/>
              <a:gd name="connsiteX2" fmla="*/ 6313150 w 6313150"/>
              <a:gd name="connsiteY2" fmla="*/ 6857997 h 6857997"/>
              <a:gd name="connsiteX3" fmla="*/ 3293946 w 6313150"/>
              <a:gd name="connsiteY3" fmla="*/ 6857997 h 6857997"/>
              <a:gd name="connsiteX4" fmla="*/ 3235857 w 6313150"/>
              <a:gd name="connsiteY4" fmla="*/ 6823061 h 6857997"/>
              <a:gd name="connsiteX5" fmla="*/ 0 w 6313150"/>
              <a:gd name="connsiteY5" fmla="*/ 951803 h 6857997"/>
              <a:gd name="connsiteX6" fmla="*/ 31536 w 6313150"/>
              <a:gd name="connsiteY6" fmla="*/ 285771 h 6857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a:noFill/>
        </p:spPr>
      </p:pic>
      <p:sp>
        <p:nvSpPr>
          <p:cNvPr id="2" name="Заголовок 1">
            <a:extLst>
              <a:ext uri="{FF2B5EF4-FFF2-40B4-BE49-F238E27FC236}">
                <a16:creationId xmlns:a16="http://schemas.microsoft.com/office/drawing/2014/main" id="{C19DF6EE-DC01-4330-9272-F85187A93FC6}"/>
              </a:ext>
            </a:extLst>
          </p:cNvPr>
          <p:cNvSpPr>
            <a:spLocks noGrp="1"/>
          </p:cNvSpPr>
          <p:nvPr>
            <p:ph type="title"/>
          </p:nvPr>
        </p:nvSpPr>
        <p:spPr>
          <a:xfrm>
            <a:off x="251520" y="627537"/>
            <a:ext cx="4157616" cy="1069864"/>
          </a:xfrm>
        </p:spPr>
        <p:txBody>
          <a:bodyPr vert="horz" lIns="91440" tIns="45720" rIns="91440" bIns="45720" rtlCol="0" anchor="ctr">
            <a:normAutofit/>
          </a:bodyPr>
          <a:lstStyle/>
          <a:p>
            <a:pPr algn="l">
              <a:lnSpc>
                <a:spcPct val="90000"/>
              </a:lnSpc>
            </a:pPr>
            <a:r>
              <a:rPr lang="en-US" sz="3200" b="1" dirty="0"/>
              <a:t>Increasing inequalit</a:t>
            </a:r>
            <a:r>
              <a:rPr lang="en-US" sz="2800" dirty="0"/>
              <a:t>y</a:t>
            </a:r>
          </a:p>
        </p:txBody>
      </p:sp>
      <p:sp>
        <p:nvSpPr>
          <p:cNvPr id="3" name="Объект 2">
            <a:extLst>
              <a:ext uri="{FF2B5EF4-FFF2-40B4-BE49-F238E27FC236}">
                <a16:creationId xmlns:a16="http://schemas.microsoft.com/office/drawing/2014/main" id="{836CC391-5E8B-4EC2-AAFF-968413A4D73F}"/>
              </a:ext>
            </a:extLst>
          </p:cNvPr>
          <p:cNvSpPr>
            <a:spLocks noGrp="1"/>
          </p:cNvSpPr>
          <p:nvPr>
            <p:ph sz="half" idx="1"/>
          </p:nvPr>
        </p:nvSpPr>
        <p:spPr>
          <a:xfrm>
            <a:off x="395536" y="1931275"/>
            <a:ext cx="3888432" cy="2978340"/>
          </a:xfrm>
        </p:spPr>
        <p:txBody>
          <a:bodyPr vert="horz" lIns="91440" tIns="45720" rIns="91440" bIns="45720" rtlCol="0">
            <a:noAutofit/>
          </a:bodyPr>
          <a:lstStyle/>
          <a:p>
            <a:pPr marL="0" indent="0">
              <a:buNone/>
            </a:pPr>
            <a:r>
              <a:rPr lang="en-US" sz="2400" dirty="0"/>
              <a:t>Economic inequality in wealth and household incomes is also accompanied by a growing regional and sectoral inequality in Russia and China.</a:t>
            </a:r>
            <a:endParaRPr lang="en-US" sz="1800" dirty="0">
              <a:solidFill>
                <a:prstClr val="black"/>
              </a:solidFill>
            </a:endParaRPr>
          </a:p>
        </p:txBody>
      </p:sp>
      <p:sp>
        <p:nvSpPr>
          <p:cNvPr id="4" name="Номер слайда 3">
            <a:extLst>
              <a:ext uri="{FF2B5EF4-FFF2-40B4-BE49-F238E27FC236}">
                <a16:creationId xmlns:a16="http://schemas.microsoft.com/office/drawing/2014/main" id="{0184B290-DBD3-46F4-8470-5C5F5D220E59}"/>
              </a:ext>
            </a:extLst>
          </p:cNvPr>
          <p:cNvSpPr>
            <a:spLocks noGrp="1"/>
          </p:cNvSpPr>
          <p:nvPr>
            <p:ph type="sldNum" sz="quarter" idx="12"/>
          </p:nvPr>
        </p:nvSpPr>
        <p:spPr/>
        <p:txBody>
          <a:bodyPr/>
          <a:lstStyle/>
          <a:p>
            <a:fld id="{725C68B6-61C2-468F-89AB-4B9F7531AA68}" type="slidenum">
              <a:rPr lang="ru-RU" smtClean="0"/>
              <a:pPr/>
              <a:t>16</a:t>
            </a:fld>
            <a:endParaRPr lang="ru-RU"/>
          </a:p>
        </p:txBody>
      </p:sp>
      <p:sp>
        <p:nvSpPr>
          <p:cNvPr id="6" name="Нижний колонтитул 5">
            <a:extLst>
              <a:ext uri="{FF2B5EF4-FFF2-40B4-BE49-F238E27FC236}">
                <a16:creationId xmlns:a16="http://schemas.microsoft.com/office/drawing/2014/main" id="{EA96D154-FB79-44AE-9B53-EE6BF6D5C98A}"/>
              </a:ext>
            </a:extLst>
          </p:cNvPr>
          <p:cNvSpPr>
            <a:spLocks noGrp="1"/>
          </p:cNvSpPr>
          <p:nvPr>
            <p:ph type="ftr" sz="quarter" idx="11"/>
          </p:nvPr>
        </p:nvSpPr>
        <p:spPr>
          <a:xfrm>
            <a:off x="2267744" y="4778123"/>
            <a:ext cx="3752056" cy="131492"/>
          </a:xfrm>
        </p:spPr>
        <p:txBody>
          <a:bodyPr/>
          <a:lstStyle/>
          <a:p>
            <a:r>
              <a:rPr lang="en-US" dirty="0"/>
              <a:t>Atlanta,  US, ASSA/AFEE conference, January 4-6, 2019 </a:t>
            </a:r>
            <a:endParaRPr lang="ru-RU" dirty="0"/>
          </a:p>
        </p:txBody>
      </p:sp>
    </p:spTree>
    <p:extLst>
      <p:ext uri="{BB962C8B-B14F-4D97-AF65-F5344CB8AC3E}">
        <p14:creationId xmlns:p14="http://schemas.microsoft.com/office/powerpoint/2010/main" val="21663865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780B5A2-955C-4D3A-B027-56317B82EC88}"/>
              </a:ext>
            </a:extLst>
          </p:cNvPr>
          <p:cNvSpPr>
            <a:spLocks noGrp="1"/>
          </p:cNvSpPr>
          <p:nvPr>
            <p:ph type="title"/>
          </p:nvPr>
        </p:nvSpPr>
        <p:spPr/>
        <p:txBody>
          <a:bodyPr>
            <a:normAutofit fontScale="90000"/>
          </a:bodyPr>
          <a:lstStyle/>
          <a:p>
            <a:r>
              <a:rPr lang="en-US" dirty="0"/>
              <a:t>of the double movement in             X- and Y-countries</a:t>
            </a:r>
            <a:endParaRPr lang="ru-RU" dirty="0"/>
          </a:p>
        </p:txBody>
      </p:sp>
      <p:sp>
        <p:nvSpPr>
          <p:cNvPr id="3" name="Текст 2">
            <a:extLst>
              <a:ext uri="{FF2B5EF4-FFF2-40B4-BE49-F238E27FC236}">
                <a16:creationId xmlns:a16="http://schemas.microsoft.com/office/drawing/2014/main" id="{D676A386-4D38-4A5F-A8C7-0BE135365F7E}"/>
              </a:ext>
            </a:extLst>
          </p:cNvPr>
          <p:cNvSpPr>
            <a:spLocks noGrp="1"/>
          </p:cNvSpPr>
          <p:nvPr>
            <p:ph type="body" idx="1"/>
          </p:nvPr>
        </p:nvSpPr>
        <p:spPr>
          <a:xfrm>
            <a:off x="722646" y="2294751"/>
            <a:ext cx="7772400" cy="1125140"/>
          </a:xfrm>
        </p:spPr>
        <p:txBody>
          <a:bodyPr>
            <a:normAutofit/>
          </a:bodyPr>
          <a:lstStyle/>
          <a:p>
            <a:r>
              <a:rPr lang="en-US" sz="4000" b="1" dirty="0"/>
              <a:t>Hypothesis about the features</a:t>
            </a:r>
            <a:endParaRPr lang="ru-RU" sz="4000" b="1" dirty="0"/>
          </a:p>
        </p:txBody>
      </p:sp>
      <p:sp>
        <p:nvSpPr>
          <p:cNvPr id="4" name="Нижний колонтитул 3">
            <a:extLst>
              <a:ext uri="{FF2B5EF4-FFF2-40B4-BE49-F238E27FC236}">
                <a16:creationId xmlns:a16="http://schemas.microsoft.com/office/drawing/2014/main" id="{3C5CC090-9EAC-4316-8393-49AA3D1AD299}"/>
              </a:ext>
            </a:extLst>
          </p:cNvPr>
          <p:cNvSpPr>
            <a:spLocks noGrp="1"/>
          </p:cNvSpPr>
          <p:nvPr>
            <p:ph type="ftr" sz="quarter" idx="11"/>
          </p:nvPr>
        </p:nvSpPr>
        <p:spPr>
          <a:xfrm>
            <a:off x="3124200" y="4515966"/>
            <a:ext cx="3680048" cy="525141"/>
          </a:xfrm>
        </p:spPr>
        <p:txBody>
          <a:bodyPr/>
          <a:lstStyle/>
          <a:p>
            <a:r>
              <a:rPr lang="en-US" dirty="0"/>
              <a:t>Atlanta,  US, ASSA/AFEE conference, January 4-6, 2019 </a:t>
            </a:r>
            <a:endParaRPr lang="ru-RU" dirty="0"/>
          </a:p>
        </p:txBody>
      </p:sp>
      <p:sp>
        <p:nvSpPr>
          <p:cNvPr id="5" name="Номер слайда 4">
            <a:extLst>
              <a:ext uri="{FF2B5EF4-FFF2-40B4-BE49-F238E27FC236}">
                <a16:creationId xmlns:a16="http://schemas.microsoft.com/office/drawing/2014/main" id="{2027F6DE-AEE6-4A62-9353-6BE3397B70B5}"/>
              </a:ext>
            </a:extLst>
          </p:cNvPr>
          <p:cNvSpPr>
            <a:spLocks noGrp="1"/>
          </p:cNvSpPr>
          <p:nvPr>
            <p:ph type="sldNum" sz="quarter" idx="12"/>
          </p:nvPr>
        </p:nvSpPr>
        <p:spPr>
          <a:xfrm>
            <a:off x="6588224" y="4767263"/>
            <a:ext cx="2133600" cy="273844"/>
          </a:xfrm>
        </p:spPr>
        <p:txBody>
          <a:bodyPr/>
          <a:lstStyle/>
          <a:p>
            <a:fld id="{725C68B6-61C2-468F-89AB-4B9F7531AA68}" type="slidenum">
              <a:rPr lang="ru-RU" smtClean="0"/>
              <a:pPr/>
              <a:t>17</a:t>
            </a:fld>
            <a:endParaRPr lang="ru-RU"/>
          </a:p>
        </p:txBody>
      </p:sp>
    </p:spTree>
    <p:extLst>
      <p:ext uri="{BB962C8B-B14F-4D97-AF65-F5344CB8AC3E}">
        <p14:creationId xmlns:p14="http://schemas.microsoft.com/office/powerpoint/2010/main" val="21995903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22CFDA1-BF7D-41DC-91B4-A81297196FEC}"/>
              </a:ext>
            </a:extLst>
          </p:cNvPr>
          <p:cNvSpPr>
            <a:spLocks noGrp="1"/>
          </p:cNvSpPr>
          <p:nvPr>
            <p:ph type="title"/>
          </p:nvPr>
        </p:nvSpPr>
        <p:spPr/>
        <p:txBody>
          <a:bodyPr/>
          <a:lstStyle/>
          <a:p>
            <a:r>
              <a:rPr lang="en-US" dirty="0"/>
              <a:t>Main hypothesis </a:t>
            </a:r>
            <a:endParaRPr lang="ru-RU" dirty="0"/>
          </a:p>
        </p:txBody>
      </p:sp>
      <p:sp>
        <p:nvSpPr>
          <p:cNvPr id="3" name="Объект 2">
            <a:extLst>
              <a:ext uri="{FF2B5EF4-FFF2-40B4-BE49-F238E27FC236}">
                <a16:creationId xmlns:a16="http://schemas.microsoft.com/office/drawing/2014/main" id="{5F0D83FC-828A-4128-89C1-54265839A5F4}"/>
              </a:ext>
            </a:extLst>
          </p:cNvPr>
          <p:cNvSpPr>
            <a:spLocks noGrp="1"/>
          </p:cNvSpPr>
          <p:nvPr>
            <p:ph idx="1"/>
          </p:nvPr>
        </p:nvSpPr>
        <p:spPr/>
        <p:txBody>
          <a:bodyPr>
            <a:normAutofit/>
          </a:bodyPr>
          <a:lstStyle/>
          <a:p>
            <a:r>
              <a:rPr lang="en-US" dirty="0"/>
              <a:t>Within the  framework of the X- and Y-institutional matrices theory the self-protection mechanism of societies to prevent increasing dominance of a market economy depends on what institutional matrix - X or Y, - prevails in an institutional structure. </a:t>
            </a:r>
            <a:endParaRPr lang="ru-RU" dirty="0"/>
          </a:p>
        </p:txBody>
      </p:sp>
      <p:sp>
        <p:nvSpPr>
          <p:cNvPr id="4" name="Нижний колонтитул 3">
            <a:extLst>
              <a:ext uri="{FF2B5EF4-FFF2-40B4-BE49-F238E27FC236}">
                <a16:creationId xmlns:a16="http://schemas.microsoft.com/office/drawing/2014/main" id="{6BECDC4B-6520-40A8-A978-029DEBCDB22A}"/>
              </a:ext>
            </a:extLst>
          </p:cNvPr>
          <p:cNvSpPr>
            <a:spLocks noGrp="1"/>
          </p:cNvSpPr>
          <p:nvPr>
            <p:ph type="ftr" sz="quarter" idx="11"/>
          </p:nvPr>
        </p:nvSpPr>
        <p:spPr>
          <a:xfrm>
            <a:off x="2828813" y="4576764"/>
            <a:ext cx="3752056" cy="309562"/>
          </a:xfrm>
        </p:spPr>
        <p:txBody>
          <a:bodyPr/>
          <a:lstStyle/>
          <a:p>
            <a:r>
              <a:rPr lang="en-US" dirty="0"/>
              <a:t>Atlanta,  US, ASSA/AFEE conference, January 4-6, 2019 </a:t>
            </a:r>
            <a:endParaRPr lang="ru-RU" dirty="0"/>
          </a:p>
        </p:txBody>
      </p:sp>
      <p:sp>
        <p:nvSpPr>
          <p:cNvPr id="5" name="Номер слайда 4">
            <a:extLst>
              <a:ext uri="{FF2B5EF4-FFF2-40B4-BE49-F238E27FC236}">
                <a16:creationId xmlns:a16="http://schemas.microsoft.com/office/drawing/2014/main" id="{2DDBA9E7-F62E-4041-961E-39145C7E53FB}"/>
              </a:ext>
            </a:extLst>
          </p:cNvPr>
          <p:cNvSpPr>
            <a:spLocks noGrp="1"/>
          </p:cNvSpPr>
          <p:nvPr>
            <p:ph type="sldNum" sz="quarter" idx="12"/>
          </p:nvPr>
        </p:nvSpPr>
        <p:spPr/>
        <p:txBody>
          <a:bodyPr/>
          <a:lstStyle/>
          <a:p>
            <a:fld id="{725C68B6-61C2-468F-89AB-4B9F7531AA68}" type="slidenum">
              <a:rPr lang="ru-RU" smtClean="0"/>
              <a:pPr/>
              <a:t>18</a:t>
            </a:fld>
            <a:endParaRPr lang="ru-RU"/>
          </a:p>
        </p:txBody>
      </p:sp>
    </p:spTree>
    <p:extLst>
      <p:ext uri="{BB962C8B-B14F-4D97-AF65-F5344CB8AC3E}">
        <p14:creationId xmlns:p14="http://schemas.microsoft.com/office/powerpoint/2010/main" val="41722848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Рисунок 4" descr="Изображение выглядит как текст&#10;&#10;Описание создано автоматически">
            <a:extLst>
              <a:ext uri="{FF2B5EF4-FFF2-40B4-BE49-F238E27FC236}">
                <a16:creationId xmlns:a16="http://schemas.microsoft.com/office/drawing/2014/main" id="{0182FD0C-EFC2-45C8-8A2E-CB5B9B3535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8697" y="482599"/>
            <a:ext cx="7666605" cy="4178300"/>
          </a:xfrm>
          <a:prstGeom prst="rect">
            <a:avLst/>
          </a:prstGeom>
        </p:spPr>
      </p:pic>
      <p:sp>
        <p:nvSpPr>
          <p:cNvPr id="2" name="Нижний колонтитул 1">
            <a:extLst>
              <a:ext uri="{FF2B5EF4-FFF2-40B4-BE49-F238E27FC236}">
                <a16:creationId xmlns:a16="http://schemas.microsoft.com/office/drawing/2014/main" id="{CC6D5AC0-4A2C-41BE-998A-573680A2693E}"/>
              </a:ext>
            </a:extLst>
          </p:cNvPr>
          <p:cNvSpPr>
            <a:spLocks noGrp="1"/>
          </p:cNvSpPr>
          <p:nvPr>
            <p:ph type="ftr" sz="quarter" idx="11"/>
          </p:nvPr>
        </p:nvSpPr>
        <p:spPr>
          <a:xfrm>
            <a:off x="3028950" y="4767262"/>
            <a:ext cx="3086100" cy="273844"/>
          </a:xfrm>
        </p:spPr>
        <p:txBody>
          <a:bodyPr>
            <a:normAutofit/>
          </a:bodyPr>
          <a:lstStyle/>
          <a:p>
            <a:pPr>
              <a:lnSpc>
                <a:spcPct val="90000"/>
              </a:lnSpc>
              <a:spcAft>
                <a:spcPts val="600"/>
              </a:spcAft>
            </a:pPr>
            <a:r>
              <a:rPr lang="en-US" sz="1000"/>
              <a:t>Atlanta,  US, ASSA/AFEE conference, January 4-6, 2019 </a:t>
            </a:r>
            <a:endParaRPr lang="ru-RU" sz="1000"/>
          </a:p>
        </p:txBody>
      </p:sp>
      <p:sp>
        <p:nvSpPr>
          <p:cNvPr id="3" name="Номер слайда 2">
            <a:extLst>
              <a:ext uri="{FF2B5EF4-FFF2-40B4-BE49-F238E27FC236}">
                <a16:creationId xmlns:a16="http://schemas.microsoft.com/office/drawing/2014/main" id="{4C51C7CA-F3E4-4689-B7A9-FAFD63B3D82D}"/>
              </a:ext>
            </a:extLst>
          </p:cNvPr>
          <p:cNvSpPr>
            <a:spLocks noGrp="1"/>
          </p:cNvSpPr>
          <p:nvPr>
            <p:ph type="sldNum" sz="quarter" idx="12"/>
          </p:nvPr>
        </p:nvSpPr>
        <p:spPr>
          <a:xfrm>
            <a:off x="6457950" y="4767262"/>
            <a:ext cx="2057400" cy="273844"/>
          </a:xfrm>
        </p:spPr>
        <p:txBody>
          <a:bodyPr>
            <a:normAutofit/>
          </a:bodyPr>
          <a:lstStyle/>
          <a:p>
            <a:pPr>
              <a:lnSpc>
                <a:spcPct val="90000"/>
              </a:lnSpc>
              <a:spcAft>
                <a:spcPts val="600"/>
              </a:spcAft>
            </a:pPr>
            <a:fld id="{725C68B6-61C2-468F-89AB-4B9F7531AA68}" type="slidenum">
              <a:rPr lang="ru-RU" smtClean="0"/>
              <a:pPr>
                <a:lnSpc>
                  <a:spcPct val="90000"/>
                </a:lnSpc>
                <a:spcAft>
                  <a:spcPts val="600"/>
                </a:spcAft>
              </a:pPr>
              <a:t>19</a:t>
            </a:fld>
            <a:endParaRPr lang="ru-RU"/>
          </a:p>
        </p:txBody>
      </p:sp>
    </p:spTree>
    <p:extLst>
      <p:ext uri="{BB962C8B-B14F-4D97-AF65-F5344CB8AC3E}">
        <p14:creationId xmlns:p14="http://schemas.microsoft.com/office/powerpoint/2010/main" val="33426484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1" name="Straight Arrow Connector 10">
            <a:extLst>
              <a:ext uri="{FF2B5EF4-FFF2-40B4-BE49-F238E27FC236}">
                <a16:creationId xmlns:a16="http://schemas.microsoft.com/office/drawing/2014/main" id="{E4A809D5-3600-46D4-A466-67F2349A54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1490" y="1737360"/>
            <a:ext cx="34290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pic>
        <p:nvPicPr>
          <p:cNvPr id="6" name="Объект 5" descr="ÐÐ°ÑÑÐ¸Ð½ÐºÐ¸ Ð¿Ð¾ Ð·Ð°Ð¿ÑÐ¾ÑÑ meso level">
            <a:extLst>
              <a:ext uri="{FF2B5EF4-FFF2-40B4-BE49-F238E27FC236}">
                <a16:creationId xmlns:a16="http://schemas.microsoft.com/office/drawing/2014/main" id="{BD679CC1-E8F3-4475-BDF9-F9588040B0E0}"/>
              </a:ext>
            </a:extLst>
          </p:cNvPr>
          <p:cNvPicPr>
            <a:picLocks noGrp="1"/>
          </p:cNvPicPr>
          <p:nvPr>
            <p:ph sz="half" idx="1"/>
          </p:nvPr>
        </p:nvPicPr>
        <p:blipFill rotWithShape="1">
          <a:blip r:embed="rId3">
            <a:extLst>
              <a:ext uri="{28A0092B-C50C-407E-A947-70E740481C1C}">
                <a14:useLocalDpi xmlns:a14="http://schemas.microsoft.com/office/drawing/2010/main" val="0"/>
              </a:ext>
            </a:extLst>
          </a:blip>
          <a:srcRect l="14099" r="16859"/>
          <a:stretch/>
        </p:blipFill>
        <p:spPr bwMode="auto">
          <a:xfrm>
            <a:off x="5328388" y="-11433"/>
            <a:ext cx="3840085" cy="3939892"/>
          </a:xfrm>
          <a:custGeom>
            <a:avLst/>
            <a:gdLst>
              <a:gd name="connsiteX0" fmla="*/ 65565 w 6313150"/>
              <a:gd name="connsiteY0" fmla="*/ 0 h 6857997"/>
              <a:gd name="connsiteX1" fmla="*/ 6313150 w 6313150"/>
              <a:gd name="connsiteY1" fmla="*/ 0 h 6857997"/>
              <a:gd name="connsiteX2" fmla="*/ 6313150 w 6313150"/>
              <a:gd name="connsiteY2" fmla="*/ 6857997 h 6857997"/>
              <a:gd name="connsiteX3" fmla="*/ 3293946 w 6313150"/>
              <a:gd name="connsiteY3" fmla="*/ 6857997 h 6857997"/>
              <a:gd name="connsiteX4" fmla="*/ 3235857 w 6313150"/>
              <a:gd name="connsiteY4" fmla="*/ 6823061 h 6857997"/>
              <a:gd name="connsiteX5" fmla="*/ 0 w 6313150"/>
              <a:gd name="connsiteY5" fmla="*/ 951803 h 6857997"/>
              <a:gd name="connsiteX6" fmla="*/ 31536 w 6313150"/>
              <a:gd name="connsiteY6" fmla="*/ 285771 h 6857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a:noFill/>
        </p:spPr>
      </p:pic>
      <p:sp>
        <p:nvSpPr>
          <p:cNvPr id="2" name="Заголовок 1">
            <a:extLst>
              <a:ext uri="{FF2B5EF4-FFF2-40B4-BE49-F238E27FC236}">
                <a16:creationId xmlns:a16="http://schemas.microsoft.com/office/drawing/2014/main" id="{53B5F2E9-E951-4570-87C3-5566E9CB6DBE}"/>
              </a:ext>
            </a:extLst>
          </p:cNvPr>
          <p:cNvSpPr>
            <a:spLocks noGrp="1"/>
          </p:cNvSpPr>
          <p:nvPr>
            <p:ph type="title"/>
          </p:nvPr>
        </p:nvSpPr>
        <p:spPr>
          <a:xfrm>
            <a:off x="491490" y="273843"/>
            <a:ext cx="3840085" cy="1269596"/>
          </a:xfrm>
        </p:spPr>
        <p:txBody>
          <a:bodyPr vert="horz" lIns="91440" tIns="45720" rIns="91440" bIns="45720" rtlCol="0" anchor="ctr">
            <a:normAutofit/>
          </a:bodyPr>
          <a:lstStyle/>
          <a:p>
            <a:pPr algn="l">
              <a:lnSpc>
                <a:spcPct val="90000"/>
              </a:lnSpc>
            </a:pPr>
            <a:r>
              <a:rPr lang="en-US" dirty="0"/>
              <a:t>Motivation</a:t>
            </a:r>
          </a:p>
        </p:txBody>
      </p:sp>
      <p:sp>
        <p:nvSpPr>
          <p:cNvPr id="4" name="Объект 3">
            <a:extLst>
              <a:ext uri="{FF2B5EF4-FFF2-40B4-BE49-F238E27FC236}">
                <a16:creationId xmlns:a16="http://schemas.microsoft.com/office/drawing/2014/main" id="{1EA98771-ED1E-4A85-A54D-036FD3E2E582}"/>
              </a:ext>
            </a:extLst>
          </p:cNvPr>
          <p:cNvSpPr>
            <a:spLocks noGrp="1"/>
          </p:cNvSpPr>
          <p:nvPr>
            <p:ph sz="half" idx="2"/>
          </p:nvPr>
        </p:nvSpPr>
        <p:spPr>
          <a:xfrm>
            <a:off x="237430" y="1851673"/>
            <a:ext cx="5342682" cy="3017978"/>
          </a:xfrm>
        </p:spPr>
        <p:txBody>
          <a:bodyPr vert="horz" lIns="91440" tIns="45720" rIns="91440" bIns="45720" rtlCol="0">
            <a:normAutofit fontScale="62500" lnSpcReduction="20000"/>
          </a:bodyPr>
          <a:lstStyle/>
          <a:p>
            <a:pPr marL="571500" indent="-457200">
              <a:lnSpc>
                <a:spcPct val="90000"/>
              </a:lnSpc>
            </a:pPr>
            <a:r>
              <a:rPr lang="en-US" dirty="0"/>
              <a:t>After the crisis of 2007/8 the “Death of the </a:t>
            </a:r>
            <a:r>
              <a:rPr lang="en-US" dirty="0" err="1"/>
              <a:t>Globalisation</a:t>
            </a:r>
            <a:r>
              <a:rPr lang="en-US" dirty="0"/>
              <a:t> </a:t>
            </a:r>
            <a:r>
              <a:rPr lang="en-US" i="1" dirty="0"/>
              <a:t>(neoliberal) </a:t>
            </a:r>
            <a:r>
              <a:rPr lang="en-US" dirty="0"/>
              <a:t>Consensus” was </a:t>
            </a:r>
            <a:r>
              <a:rPr lang="en-US" dirty="0" err="1"/>
              <a:t>recognised</a:t>
            </a:r>
            <a:r>
              <a:rPr lang="en-US" dirty="0"/>
              <a:t> </a:t>
            </a:r>
            <a:r>
              <a:rPr lang="en-US" i="1" dirty="0"/>
              <a:t>(Rodrik, 2008</a:t>
            </a:r>
            <a:r>
              <a:rPr lang="en-US" dirty="0"/>
              <a:t>). </a:t>
            </a:r>
          </a:p>
          <a:p>
            <a:pPr marL="571500" indent="-457200">
              <a:lnSpc>
                <a:spcPct val="90000"/>
              </a:lnSpc>
            </a:pPr>
            <a:r>
              <a:rPr lang="en-US" dirty="0"/>
              <a:t>Processes “to tame the market economy” started to become apparent (“double movement” in the Polanyian sense). </a:t>
            </a:r>
          </a:p>
          <a:p>
            <a:pPr marL="571500" indent="-457200">
              <a:lnSpc>
                <a:spcPct val="90000"/>
              </a:lnSpc>
            </a:pPr>
            <a:r>
              <a:rPr lang="en-US" dirty="0"/>
              <a:t>In Russia and China disappointment in the "golden tablet of the market" had begun earlier in the 2000s and amplified after the crisis. It provoked the "double movement" towards returning the market to social and government control. </a:t>
            </a:r>
          </a:p>
          <a:p>
            <a:pPr marL="571500" indent="-457200">
              <a:lnSpc>
                <a:spcPct val="90000"/>
              </a:lnSpc>
            </a:pPr>
            <a:r>
              <a:rPr lang="en-US" dirty="0"/>
              <a:t>What are the specifics of this process in those parts of the world?</a:t>
            </a:r>
            <a:endParaRPr lang="en-US" sz="1600" dirty="0"/>
          </a:p>
        </p:txBody>
      </p:sp>
      <p:sp>
        <p:nvSpPr>
          <p:cNvPr id="5" name="Номер слайда 4">
            <a:extLst>
              <a:ext uri="{FF2B5EF4-FFF2-40B4-BE49-F238E27FC236}">
                <a16:creationId xmlns:a16="http://schemas.microsoft.com/office/drawing/2014/main" id="{3443EC47-0F5F-4C42-B649-178FCABCB9DA}"/>
              </a:ext>
            </a:extLst>
          </p:cNvPr>
          <p:cNvSpPr>
            <a:spLocks noGrp="1"/>
          </p:cNvSpPr>
          <p:nvPr>
            <p:ph type="sldNum" sz="quarter" idx="12"/>
          </p:nvPr>
        </p:nvSpPr>
        <p:spPr>
          <a:xfrm>
            <a:off x="8032175" y="4732729"/>
            <a:ext cx="874395" cy="273844"/>
          </a:xfrm>
        </p:spPr>
        <p:txBody>
          <a:bodyPr vert="horz" lIns="91440" tIns="45720" rIns="91440" bIns="45720" rtlCol="0" anchor="ctr">
            <a:normAutofit/>
          </a:bodyPr>
          <a:lstStyle/>
          <a:p>
            <a:pPr>
              <a:lnSpc>
                <a:spcPct val="90000"/>
              </a:lnSpc>
              <a:spcAft>
                <a:spcPts val="600"/>
              </a:spcAft>
              <a:defRPr/>
            </a:pPr>
            <a:fld id="{725C68B6-61C2-468F-89AB-4B9F7531AA68}" type="slidenum">
              <a:rPr lang="en-US" smtClean="0">
                <a:solidFill>
                  <a:prstClr val="black">
                    <a:tint val="75000"/>
                  </a:prstClr>
                </a:solidFill>
                <a:latin typeface="Calibri" panose="020F0502020204030204"/>
              </a:rPr>
              <a:pPr>
                <a:lnSpc>
                  <a:spcPct val="90000"/>
                </a:lnSpc>
                <a:spcAft>
                  <a:spcPts val="600"/>
                </a:spcAft>
                <a:defRPr/>
              </a:pPr>
              <a:t>2</a:t>
            </a:fld>
            <a:endParaRPr lang="en-US" dirty="0">
              <a:solidFill>
                <a:prstClr val="black">
                  <a:tint val="75000"/>
                </a:prstClr>
              </a:solidFill>
              <a:latin typeface="Calibri" panose="020F0502020204030204"/>
            </a:endParaRPr>
          </a:p>
        </p:txBody>
      </p:sp>
      <p:sp>
        <p:nvSpPr>
          <p:cNvPr id="3" name="Нижний колонтитул 2">
            <a:extLst>
              <a:ext uri="{FF2B5EF4-FFF2-40B4-BE49-F238E27FC236}">
                <a16:creationId xmlns:a16="http://schemas.microsoft.com/office/drawing/2014/main" id="{F70373EE-14CC-4D34-A103-1D62AA8F0946}"/>
              </a:ext>
            </a:extLst>
          </p:cNvPr>
          <p:cNvSpPr>
            <a:spLocks noGrp="1"/>
          </p:cNvSpPr>
          <p:nvPr>
            <p:ph type="ftr" sz="quarter" idx="11"/>
          </p:nvPr>
        </p:nvSpPr>
        <p:spPr>
          <a:xfrm>
            <a:off x="2123728" y="4767263"/>
            <a:ext cx="3896072" cy="273844"/>
          </a:xfrm>
        </p:spPr>
        <p:txBody>
          <a:bodyPr/>
          <a:lstStyle/>
          <a:p>
            <a:r>
              <a:rPr lang="en-US" dirty="0"/>
              <a:t>Atlanta,  US, ASSA/AFEE conference, January 4-6, 2019 </a:t>
            </a:r>
            <a:endParaRPr lang="ru-RU" dirty="0"/>
          </a:p>
        </p:txBody>
      </p:sp>
    </p:spTree>
    <p:extLst>
      <p:ext uri="{BB962C8B-B14F-4D97-AF65-F5344CB8AC3E}">
        <p14:creationId xmlns:p14="http://schemas.microsoft.com/office/powerpoint/2010/main" val="2075639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B183DAB-6B86-48B2-B984-A0F42F104FF3}"/>
              </a:ext>
            </a:extLst>
          </p:cNvPr>
          <p:cNvSpPr>
            <a:spLocks noGrp="1"/>
          </p:cNvSpPr>
          <p:nvPr>
            <p:ph type="title"/>
          </p:nvPr>
        </p:nvSpPr>
        <p:spPr/>
        <p:txBody>
          <a:bodyPr/>
          <a:lstStyle/>
          <a:p>
            <a:r>
              <a:rPr lang="en-US" dirty="0"/>
              <a:t>Main hypothesis cont.</a:t>
            </a:r>
            <a:endParaRPr lang="ru-RU" dirty="0"/>
          </a:p>
        </p:txBody>
      </p:sp>
      <p:sp>
        <p:nvSpPr>
          <p:cNvPr id="3" name="Объект 2">
            <a:extLst>
              <a:ext uri="{FF2B5EF4-FFF2-40B4-BE49-F238E27FC236}">
                <a16:creationId xmlns:a16="http://schemas.microsoft.com/office/drawing/2014/main" id="{A8BC3589-0950-4922-B0DE-ED4BF3F9E61D}"/>
              </a:ext>
            </a:extLst>
          </p:cNvPr>
          <p:cNvSpPr>
            <a:spLocks noGrp="1"/>
          </p:cNvSpPr>
          <p:nvPr>
            <p:ph idx="1"/>
          </p:nvPr>
        </p:nvSpPr>
        <p:spPr/>
        <p:txBody>
          <a:bodyPr>
            <a:normAutofit/>
          </a:bodyPr>
          <a:lstStyle/>
          <a:p>
            <a:r>
              <a:rPr lang="en-US" i="1" dirty="0" err="1"/>
              <a:t>Disembeddment</a:t>
            </a:r>
            <a:r>
              <a:rPr lang="en-US" i="1" dirty="0"/>
              <a:t> </a:t>
            </a:r>
            <a:r>
              <a:rPr lang="en-US" dirty="0"/>
              <a:t>of the economy means that society activates other spheres - </a:t>
            </a:r>
            <a:r>
              <a:rPr lang="en-US" b="1" dirty="0">
                <a:solidFill>
                  <a:srgbClr val="FF0000"/>
                </a:solidFill>
              </a:rPr>
              <a:t>political and ideological </a:t>
            </a:r>
            <a:r>
              <a:rPr lang="en-US" b="1" dirty="0"/>
              <a:t>- </a:t>
            </a:r>
            <a:r>
              <a:rPr lang="en-US" dirty="0"/>
              <a:t>to tame the economy. So the predominant political and ideological institutions strengthen during the double-movement periods to hold back the economy. </a:t>
            </a:r>
            <a:endParaRPr lang="ru-RU" dirty="0"/>
          </a:p>
        </p:txBody>
      </p:sp>
      <p:sp>
        <p:nvSpPr>
          <p:cNvPr id="4" name="Нижний колонтитул 3">
            <a:extLst>
              <a:ext uri="{FF2B5EF4-FFF2-40B4-BE49-F238E27FC236}">
                <a16:creationId xmlns:a16="http://schemas.microsoft.com/office/drawing/2014/main" id="{8AF9EDA8-5DD0-4251-8EE7-50C03E6B5D64}"/>
              </a:ext>
            </a:extLst>
          </p:cNvPr>
          <p:cNvSpPr>
            <a:spLocks noGrp="1"/>
          </p:cNvSpPr>
          <p:nvPr>
            <p:ph type="ftr" sz="quarter" idx="11"/>
          </p:nvPr>
        </p:nvSpPr>
        <p:spPr>
          <a:xfrm>
            <a:off x="2915816" y="4371381"/>
            <a:ext cx="3752056" cy="446484"/>
          </a:xfrm>
        </p:spPr>
        <p:txBody>
          <a:bodyPr/>
          <a:lstStyle/>
          <a:p>
            <a:r>
              <a:rPr lang="en-US" dirty="0"/>
              <a:t>Atlanta,  US, ASSA/AFEE conference, January 4-6, 2019 </a:t>
            </a:r>
            <a:endParaRPr lang="ru-RU" dirty="0"/>
          </a:p>
        </p:txBody>
      </p:sp>
      <p:sp>
        <p:nvSpPr>
          <p:cNvPr id="5" name="Номер слайда 4">
            <a:extLst>
              <a:ext uri="{FF2B5EF4-FFF2-40B4-BE49-F238E27FC236}">
                <a16:creationId xmlns:a16="http://schemas.microsoft.com/office/drawing/2014/main" id="{A687EABC-7307-4FA0-BF79-B3E420799712}"/>
              </a:ext>
            </a:extLst>
          </p:cNvPr>
          <p:cNvSpPr>
            <a:spLocks noGrp="1"/>
          </p:cNvSpPr>
          <p:nvPr>
            <p:ph type="sldNum" sz="quarter" idx="12"/>
          </p:nvPr>
        </p:nvSpPr>
        <p:spPr/>
        <p:txBody>
          <a:bodyPr/>
          <a:lstStyle/>
          <a:p>
            <a:fld id="{725C68B6-61C2-468F-89AB-4B9F7531AA68}" type="slidenum">
              <a:rPr lang="ru-RU" smtClean="0"/>
              <a:pPr/>
              <a:t>20</a:t>
            </a:fld>
            <a:endParaRPr lang="ru-RU"/>
          </a:p>
        </p:txBody>
      </p:sp>
    </p:spTree>
    <p:extLst>
      <p:ext uri="{BB962C8B-B14F-4D97-AF65-F5344CB8AC3E}">
        <p14:creationId xmlns:p14="http://schemas.microsoft.com/office/powerpoint/2010/main" val="22961430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A940CDF-AD5B-4E82-9C70-608916106510}"/>
              </a:ext>
            </a:extLst>
          </p:cNvPr>
          <p:cNvSpPr>
            <a:spLocks noGrp="1"/>
          </p:cNvSpPr>
          <p:nvPr>
            <p:ph type="title"/>
          </p:nvPr>
        </p:nvSpPr>
        <p:spPr/>
        <p:txBody>
          <a:bodyPr>
            <a:normAutofit/>
          </a:bodyPr>
          <a:lstStyle/>
          <a:p>
            <a:r>
              <a:rPr lang="en-US" sz="3200" b="1" dirty="0"/>
              <a:t>Y-countries: Ideology Excessive Response</a:t>
            </a:r>
            <a:endParaRPr lang="ru-RU" sz="3200" b="1" dirty="0"/>
          </a:p>
        </p:txBody>
      </p:sp>
      <p:sp>
        <p:nvSpPr>
          <p:cNvPr id="3" name="Объект 2">
            <a:extLst>
              <a:ext uri="{FF2B5EF4-FFF2-40B4-BE49-F238E27FC236}">
                <a16:creationId xmlns:a16="http://schemas.microsoft.com/office/drawing/2014/main" id="{61FA9475-81BD-4B16-9F34-59F4A8645229}"/>
              </a:ext>
            </a:extLst>
          </p:cNvPr>
          <p:cNvSpPr>
            <a:spLocks noGrp="1"/>
          </p:cNvSpPr>
          <p:nvPr>
            <p:ph idx="1"/>
          </p:nvPr>
        </p:nvSpPr>
        <p:spPr/>
        <p:txBody>
          <a:bodyPr>
            <a:normAutofit fontScale="70000" lnSpcReduction="20000"/>
          </a:bodyPr>
          <a:lstStyle/>
          <a:p>
            <a:r>
              <a:rPr lang="en-US" b="1" dirty="0"/>
              <a:t>For Y-countries</a:t>
            </a:r>
            <a:r>
              <a:rPr lang="en-US" dirty="0"/>
              <a:t> (or western countries, which were the main focus of Polanyi’s double movement analysis) these were institutions of federative political order and </a:t>
            </a:r>
            <a:r>
              <a:rPr lang="en-US" b="1" dirty="0">
                <a:solidFill>
                  <a:srgbClr val="FF0000"/>
                </a:solidFill>
              </a:rPr>
              <a:t>individualistic ideology </a:t>
            </a:r>
            <a:r>
              <a:rPr lang="en-US" dirty="0"/>
              <a:t>with its priority of "I" over "We". Compared to periods of balanced development, the amplification of these institutions may be excessive. </a:t>
            </a:r>
            <a:endParaRPr lang="ru-RU" dirty="0"/>
          </a:p>
          <a:p>
            <a:r>
              <a:rPr lang="en-US" dirty="0"/>
              <a:t>This was the situation with the spread of fascist ideology as an “extreme pole” of individualistic values which Polanyi described in his “The Great Transformation”. Some observers notice the strength of fascist ideology in some modern European countries today.</a:t>
            </a:r>
            <a:endParaRPr lang="ru-RU" dirty="0"/>
          </a:p>
        </p:txBody>
      </p:sp>
      <p:sp>
        <p:nvSpPr>
          <p:cNvPr id="4" name="Нижний колонтитул 3">
            <a:extLst>
              <a:ext uri="{FF2B5EF4-FFF2-40B4-BE49-F238E27FC236}">
                <a16:creationId xmlns:a16="http://schemas.microsoft.com/office/drawing/2014/main" id="{67E4B89C-8D47-43C1-AEB4-B01879F1B7DA}"/>
              </a:ext>
            </a:extLst>
          </p:cNvPr>
          <p:cNvSpPr>
            <a:spLocks noGrp="1"/>
          </p:cNvSpPr>
          <p:nvPr>
            <p:ph type="ftr" sz="quarter" idx="11"/>
          </p:nvPr>
        </p:nvSpPr>
        <p:spPr>
          <a:xfrm>
            <a:off x="3124200" y="4371950"/>
            <a:ext cx="3896072" cy="669157"/>
          </a:xfrm>
        </p:spPr>
        <p:txBody>
          <a:bodyPr/>
          <a:lstStyle/>
          <a:p>
            <a:r>
              <a:rPr lang="en-US" dirty="0"/>
              <a:t>Atlanta,  US, ASSA/AFEE conference, January 4-6, 2019 </a:t>
            </a:r>
            <a:endParaRPr lang="ru-RU" dirty="0"/>
          </a:p>
        </p:txBody>
      </p:sp>
      <p:sp>
        <p:nvSpPr>
          <p:cNvPr id="5" name="Номер слайда 4">
            <a:extLst>
              <a:ext uri="{FF2B5EF4-FFF2-40B4-BE49-F238E27FC236}">
                <a16:creationId xmlns:a16="http://schemas.microsoft.com/office/drawing/2014/main" id="{590F388D-3A6B-482A-83BF-0704BB91A862}"/>
              </a:ext>
            </a:extLst>
          </p:cNvPr>
          <p:cNvSpPr>
            <a:spLocks noGrp="1"/>
          </p:cNvSpPr>
          <p:nvPr>
            <p:ph type="sldNum" sz="quarter" idx="12"/>
          </p:nvPr>
        </p:nvSpPr>
        <p:spPr/>
        <p:txBody>
          <a:bodyPr/>
          <a:lstStyle/>
          <a:p>
            <a:fld id="{725C68B6-61C2-468F-89AB-4B9F7531AA68}" type="slidenum">
              <a:rPr lang="ru-RU" smtClean="0"/>
              <a:pPr/>
              <a:t>21</a:t>
            </a:fld>
            <a:endParaRPr lang="ru-RU"/>
          </a:p>
        </p:txBody>
      </p:sp>
    </p:spTree>
    <p:extLst>
      <p:ext uri="{BB962C8B-B14F-4D97-AF65-F5344CB8AC3E}">
        <p14:creationId xmlns:p14="http://schemas.microsoft.com/office/powerpoint/2010/main" val="30407914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F5F201D-F12F-4883-9EFF-56557DE1A6BB}"/>
              </a:ext>
            </a:extLst>
          </p:cNvPr>
          <p:cNvSpPr>
            <a:spLocks noGrp="1"/>
          </p:cNvSpPr>
          <p:nvPr>
            <p:ph type="title"/>
          </p:nvPr>
        </p:nvSpPr>
        <p:spPr/>
        <p:txBody>
          <a:bodyPr>
            <a:normAutofit/>
          </a:bodyPr>
          <a:lstStyle/>
          <a:p>
            <a:r>
              <a:rPr lang="en-US" sz="3600" b="1" dirty="0"/>
              <a:t>X-countries: Ideology Excessive Response</a:t>
            </a:r>
            <a:endParaRPr lang="ru-RU" sz="3600" dirty="0"/>
          </a:p>
        </p:txBody>
      </p:sp>
      <p:sp>
        <p:nvSpPr>
          <p:cNvPr id="4" name="Объект 3">
            <a:extLst>
              <a:ext uri="{FF2B5EF4-FFF2-40B4-BE49-F238E27FC236}">
                <a16:creationId xmlns:a16="http://schemas.microsoft.com/office/drawing/2014/main" id="{47FFEC46-5DB8-4EC1-8E9E-887D59CB52FD}"/>
              </a:ext>
            </a:extLst>
          </p:cNvPr>
          <p:cNvSpPr>
            <a:spLocks noGrp="1"/>
          </p:cNvSpPr>
          <p:nvPr>
            <p:ph sz="half" idx="2"/>
          </p:nvPr>
        </p:nvSpPr>
        <p:spPr>
          <a:xfrm>
            <a:off x="533400" y="1139759"/>
            <a:ext cx="4038600" cy="3394472"/>
          </a:xfrm>
        </p:spPr>
        <p:txBody>
          <a:bodyPr>
            <a:normAutofit fontScale="92500" lnSpcReduction="10000"/>
          </a:bodyPr>
          <a:lstStyle/>
          <a:p>
            <a:pPr marL="0" indent="0">
              <a:buNone/>
            </a:pPr>
            <a:r>
              <a:rPr lang="en-US" dirty="0"/>
              <a:t>For  </a:t>
            </a:r>
            <a:r>
              <a:rPr lang="en-US" b="1" dirty="0"/>
              <a:t>X-countries</a:t>
            </a:r>
            <a:r>
              <a:rPr lang="en-US" dirty="0"/>
              <a:t>, namely China and Russia, which were not covered in Polanyi’s analysis, institutions of </a:t>
            </a:r>
            <a:r>
              <a:rPr lang="en-US" b="1" dirty="0">
                <a:solidFill>
                  <a:srgbClr val="FF0000"/>
                </a:solidFill>
              </a:rPr>
              <a:t>communitarian (collectivist) ideology </a:t>
            </a:r>
            <a:r>
              <a:rPr lang="en-US" dirty="0"/>
              <a:t>with its priority of “We” over “I” start to strengthen a lot. </a:t>
            </a:r>
            <a:endParaRPr lang="ru-RU" dirty="0"/>
          </a:p>
          <a:p>
            <a:endParaRPr lang="ru-RU" dirty="0"/>
          </a:p>
        </p:txBody>
      </p:sp>
      <p:sp>
        <p:nvSpPr>
          <p:cNvPr id="5" name="Нижний колонтитул 4">
            <a:extLst>
              <a:ext uri="{FF2B5EF4-FFF2-40B4-BE49-F238E27FC236}">
                <a16:creationId xmlns:a16="http://schemas.microsoft.com/office/drawing/2014/main" id="{3395B584-D9EB-4B5A-B4AB-6EE6934B8924}"/>
              </a:ext>
            </a:extLst>
          </p:cNvPr>
          <p:cNvSpPr>
            <a:spLocks noGrp="1"/>
          </p:cNvSpPr>
          <p:nvPr>
            <p:ph type="ftr" sz="quarter" idx="11"/>
          </p:nvPr>
        </p:nvSpPr>
        <p:spPr>
          <a:xfrm>
            <a:off x="2339752" y="4731146"/>
            <a:ext cx="3680048" cy="309961"/>
          </a:xfrm>
        </p:spPr>
        <p:txBody>
          <a:bodyPr/>
          <a:lstStyle/>
          <a:p>
            <a:r>
              <a:rPr lang="en-US" dirty="0"/>
              <a:t>Atlanta,  US, ASSA/AFEE conference, January 4-6, 2019 </a:t>
            </a:r>
            <a:endParaRPr lang="ru-RU" dirty="0"/>
          </a:p>
        </p:txBody>
      </p:sp>
      <p:sp>
        <p:nvSpPr>
          <p:cNvPr id="6" name="Номер слайда 5">
            <a:extLst>
              <a:ext uri="{FF2B5EF4-FFF2-40B4-BE49-F238E27FC236}">
                <a16:creationId xmlns:a16="http://schemas.microsoft.com/office/drawing/2014/main" id="{14AF69AD-332D-486B-AF29-5545A9507397}"/>
              </a:ext>
            </a:extLst>
          </p:cNvPr>
          <p:cNvSpPr>
            <a:spLocks noGrp="1"/>
          </p:cNvSpPr>
          <p:nvPr>
            <p:ph type="sldNum" sz="quarter" idx="12"/>
          </p:nvPr>
        </p:nvSpPr>
        <p:spPr/>
        <p:txBody>
          <a:bodyPr/>
          <a:lstStyle/>
          <a:p>
            <a:fld id="{725C68B6-61C2-468F-89AB-4B9F7531AA68}" type="slidenum">
              <a:rPr lang="ru-RU" smtClean="0"/>
              <a:pPr/>
              <a:t>22</a:t>
            </a:fld>
            <a:endParaRPr lang="ru-RU"/>
          </a:p>
        </p:txBody>
      </p:sp>
      <p:pic>
        <p:nvPicPr>
          <p:cNvPr id="7" name="Picture 2" descr="C:\Users\Sony\Pictures\коллективизм-руки.jpg">
            <a:extLst>
              <a:ext uri="{FF2B5EF4-FFF2-40B4-BE49-F238E27FC236}">
                <a16:creationId xmlns:a16="http://schemas.microsoft.com/office/drawing/2014/main" id="{23745877-0207-44E1-ACBE-12F528ADE850}"/>
              </a:ext>
            </a:extLst>
          </p:cNvPr>
          <p:cNvPicPr>
            <a:picLocks noGrp="1" noChangeAspect="1" noChangeArrowheads="1"/>
          </p:cNvPicPr>
          <p:nvPr>
            <p:ph sz="half" idx="1"/>
          </p:nvPr>
        </p:nvPicPr>
        <p:blipFill>
          <a:blip r:embed="rId2" cstate="print"/>
          <a:srcRect/>
          <a:stretch>
            <a:fillRect/>
          </a:stretch>
        </p:blipFill>
        <p:spPr bwMode="auto">
          <a:xfrm>
            <a:off x="5017505" y="1203598"/>
            <a:ext cx="3705167" cy="3133718"/>
          </a:xfrm>
          <a:prstGeom prst="rect">
            <a:avLst/>
          </a:prstGeom>
          <a:noFill/>
        </p:spPr>
      </p:pic>
    </p:spTree>
    <p:extLst>
      <p:ext uri="{BB962C8B-B14F-4D97-AF65-F5344CB8AC3E}">
        <p14:creationId xmlns:p14="http://schemas.microsoft.com/office/powerpoint/2010/main" val="37422969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E82E128-897C-4461-B1FC-77CCBA327C76}"/>
              </a:ext>
            </a:extLst>
          </p:cNvPr>
          <p:cNvSpPr>
            <a:spLocks noGrp="1"/>
          </p:cNvSpPr>
          <p:nvPr>
            <p:ph type="title"/>
          </p:nvPr>
        </p:nvSpPr>
        <p:spPr/>
        <p:txBody>
          <a:bodyPr>
            <a:normAutofit/>
          </a:bodyPr>
          <a:lstStyle/>
          <a:p>
            <a:r>
              <a:rPr lang="en-US" sz="3200" b="1" dirty="0"/>
              <a:t>Ideology Excessive Response: some evidence</a:t>
            </a:r>
            <a:endParaRPr lang="ru-RU" sz="3200" dirty="0"/>
          </a:p>
        </p:txBody>
      </p:sp>
      <p:sp>
        <p:nvSpPr>
          <p:cNvPr id="3" name="Объект 2">
            <a:extLst>
              <a:ext uri="{FF2B5EF4-FFF2-40B4-BE49-F238E27FC236}">
                <a16:creationId xmlns:a16="http://schemas.microsoft.com/office/drawing/2014/main" id="{8D5C54D5-C4C3-4B84-821C-F123F07A40AB}"/>
              </a:ext>
            </a:extLst>
          </p:cNvPr>
          <p:cNvSpPr>
            <a:spLocks noGrp="1"/>
          </p:cNvSpPr>
          <p:nvPr>
            <p:ph idx="1"/>
          </p:nvPr>
        </p:nvSpPr>
        <p:spPr/>
        <p:txBody>
          <a:bodyPr>
            <a:normAutofit fontScale="77500" lnSpcReduction="20000"/>
          </a:bodyPr>
          <a:lstStyle/>
          <a:p>
            <a:r>
              <a:rPr lang="en-US" dirty="0"/>
              <a:t>At the beginning and over the course of a number of years of ongoing reforms in China and Russia  much attention was paid to promoting </a:t>
            </a:r>
            <a:r>
              <a:rPr lang="en-US" b="1" dirty="0">
                <a:solidFill>
                  <a:srgbClr val="FF0000"/>
                </a:solidFill>
              </a:rPr>
              <a:t>liberal values ​​of freedom and individual responsibility of citizens</a:t>
            </a:r>
            <a:r>
              <a:rPr lang="en-US" dirty="0"/>
              <a:t>.</a:t>
            </a:r>
          </a:p>
          <a:p>
            <a:r>
              <a:rPr lang="en-US" dirty="0"/>
              <a:t>Now official rhetoric is </a:t>
            </a:r>
            <a:r>
              <a:rPr lang="en-US" dirty="0" err="1"/>
              <a:t>characterised</a:t>
            </a:r>
            <a:r>
              <a:rPr lang="en-US" dirty="0"/>
              <a:t> by a growing attention to the </a:t>
            </a:r>
            <a:r>
              <a:rPr lang="en-US" b="1" dirty="0">
                <a:solidFill>
                  <a:srgbClr val="FF0000"/>
                </a:solidFill>
              </a:rPr>
              <a:t>social responsibility of the state</a:t>
            </a:r>
            <a:r>
              <a:rPr lang="en-US" dirty="0"/>
              <a:t>. This is reflected in the growth of social expenditures of state budgets and the adoption of a large number of social </a:t>
            </a:r>
            <a:r>
              <a:rPr lang="en-US" dirty="0" err="1"/>
              <a:t>programmes</a:t>
            </a:r>
            <a:r>
              <a:rPr lang="en-US" dirty="0"/>
              <a:t> that equalize access to economic opportunities.</a:t>
            </a:r>
            <a:endParaRPr lang="ru-RU" dirty="0"/>
          </a:p>
          <a:p>
            <a:endParaRPr lang="ru-RU" dirty="0"/>
          </a:p>
        </p:txBody>
      </p:sp>
      <p:sp>
        <p:nvSpPr>
          <p:cNvPr id="4" name="Нижний колонтитул 3">
            <a:extLst>
              <a:ext uri="{FF2B5EF4-FFF2-40B4-BE49-F238E27FC236}">
                <a16:creationId xmlns:a16="http://schemas.microsoft.com/office/drawing/2014/main" id="{35C9AEBC-D42C-4D0E-9FCD-96D76C7FB2A8}"/>
              </a:ext>
            </a:extLst>
          </p:cNvPr>
          <p:cNvSpPr>
            <a:spLocks noGrp="1"/>
          </p:cNvSpPr>
          <p:nvPr>
            <p:ph type="ftr" sz="quarter" idx="11"/>
          </p:nvPr>
        </p:nvSpPr>
        <p:spPr>
          <a:xfrm>
            <a:off x="2771800" y="4457701"/>
            <a:ext cx="4040088" cy="446484"/>
          </a:xfrm>
        </p:spPr>
        <p:txBody>
          <a:bodyPr/>
          <a:lstStyle/>
          <a:p>
            <a:r>
              <a:rPr lang="en-US" dirty="0"/>
              <a:t>Atlanta,  US, ASSA/AFEE conference, January 4-6, 2019 </a:t>
            </a:r>
            <a:endParaRPr lang="ru-RU" dirty="0"/>
          </a:p>
        </p:txBody>
      </p:sp>
      <p:sp>
        <p:nvSpPr>
          <p:cNvPr id="5" name="Номер слайда 4">
            <a:extLst>
              <a:ext uri="{FF2B5EF4-FFF2-40B4-BE49-F238E27FC236}">
                <a16:creationId xmlns:a16="http://schemas.microsoft.com/office/drawing/2014/main" id="{95A40610-E269-40BD-A322-B0A12AB0DDFD}"/>
              </a:ext>
            </a:extLst>
          </p:cNvPr>
          <p:cNvSpPr>
            <a:spLocks noGrp="1"/>
          </p:cNvSpPr>
          <p:nvPr>
            <p:ph type="sldNum" sz="quarter" idx="12"/>
          </p:nvPr>
        </p:nvSpPr>
        <p:spPr/>
        <p:txBody>
          <a:bodyPr/>
          <a:lstStyle/>
          <a:p>
            <a:fld id="{725C68B6-61C2-468F-89AB-4B9F7531AA68}" type="slidenum">
              <a:rPr lang="ru-RU" smtClean="0"/>
              <a:pPr/>
              <a:t>23</a:t>
            </a:fld>
            <a:endParaRPr lang="ru-RU"/>
          </a:p>
        </p:txBody>
      </p:sp>
    </p:spTree>
    <p:extLst>
      <p:ext uri="{BB962C8B-B14F-4D97-AF65-F5344CB8AC3E}">
        <p14:creationId xmlns:p14="http://schemas.microsoft.com/office/powerpoint/2010/main" val="13135538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0FEC647-C67D-4EE5-969F-D3DFE71989B1}"/>
              </a:ext>
            </a:extLst>
          </p:cNvPr>
          <p:cNvSpPr>
            <a:spLocks noGrp="1"/>
          </p:cNvSpPr>
          <p:nvPr>
            <p:ph type="title"/>
          </p:nvPr>
        </p:nvSpPr>
        <p:spPr/>
        <p:txBody>
          <a:bodyPr>
            <a:normAutofit/>
          </a:bodyPr>
          <a:lstStyle/>
          <a:p>
            <a:r>
              <a:rPr lang="en-US" sz="3200" b="1" dirty="0"/>
              <a:t>Ideology Excessive Response</a:t>
            </a:r>
            <a:r>
              <a:rPr lang="en-US" sz="3200" b="1"/>
              <a:t>: more </a:t>
            </a:r>
            <a:r>
              <a:rPr lang="en-US" sz="3200" b="1" dirty="0"/>
              <a:t>evidence</a:t>
            </a:r>
            <a:endParaRPr lang="ru-RU" sz="3200" b="1" dirty="0"/>
          </a:p>
        </p:txBody>
      </p:sp>
      <p:sp>
        <p:nvSpPr>
          <p:cNvPr id="3" name="Объект 2">
            <a:extLst>
              <a:ext uri="{FF2B5EF4-FFF2-40B4-BE49-F238E27FC236}">
                <a16:creationId xmlns:a16="http://schemas.microsoft.com/office/drawing/2014/main" id="{3452520D-AEA9-47A3-9D2E-99664CDD4BED}"/>
              </a:ext>
            </a:extLst>
          </p:cNvPr>
          <p:cNvSpPr>
            <a:spLocks noGrp="1"/>
          </p:cNvSpPr>
          <p:nvPr>
            <p:ph idx="1"/>
          </p:nvPr>
        </p:nvSpPr>
        <p:spPr>
          <a:xfrm>
            <a:off x="323528" y="915566"/>
            <a:ext cx="8363272" cy="3679057"/>
          </a:xfrm>
        </p:spPr>
        <p:txBody>
          <a:bodyPr>
            <a:normAutofit fontScale="47500" lnSpcReduction="20000"/>
          </a:bodyPr>
          <a:lstStyle/>
          <a:p>
            <a:r>
              <a:rPr lang="en-US" sz="4200" dirty="0"/>
              <a:t>New Year Address to the Nation” by President Putin on the eve of 2019: “We face many pressing tasks in the economy, research, technology, healthcare, education and culture. What matters the most is that we make steady progress in improving the wellbeing and quality of life in Russia… We will succeed, but only if we are able to work together. We never had any help in these </a:t>
            </a:r>
            <a:r>
              <a:rPr lang="en-US" sz="4200" dirty="0" err="1"/>
              <a:t>endeavours</a:t>
            </a:r>
            <a:r>
              <a:rPr lang="en-US" sz="4200" dirty="0"/>
              <a:t>, and never will. </a:t>
            </a:r>
            <a:r>
              <a:rPr lang="en-US" sz="4200" b="1" dirty="0">
                <a:solidFill>
                  <a:srgbClr val="FF0000"/>
                </a:solidFill>
              </a:rPr>
              <a:t>For this reason, we must form a team that is united, strong and acts as a single whole</a:t>
            </a:r>
            <a:r>
              <a:rPr lang="en-US" sz="4200" dirty="0"/>
              <a:t>. Let the friendship and good hopes that bring all of us together accompany us moving forward and help us in our work and in achieving our common goals” </a:t>
            </a:r>
            <a:r>
              <a:rPr lang="en-US" sz="4200" u="sng" dirty="0">
                <a:hlinkClick r:id="rId2"/>
              </a:rPr>
              <a:t>http://en.kremlin.ru/events/president/news/59629</a:t>
            </a:r>
            <a:r>
              <a:rPr lang="en-US" sz="4200" dirty="0"/>
              <a:t>). </a:t>
            </a:r>
            <a:endParaRPr lang="ru-RU" sz="4200" dirty="0"/>
          </a:p>
          <a:p>
            <a:r>
              <a:rPr lang="en-US" sz="4200" dirty="0"/>
              <a:t>There are similar </a:t>
            </a:r>
            <a:r>
              <a:rPr lang="en-GB" sz="4200" dirty="0"/>
              <a:t>ideas in Xi Jinping’s </a:t>
            </a:r>
            <a:r>
              <a:rPr lang="en-GB" sz="4200" i="1" dirty="0"/>
              <a:t>Thought on Socialism with Chinese Characteristics for a New Era</a:t>
            </a:r>
            <a:r>
              <a:rPr lang="en-GB" sz="4200" dirty="0"/>
              <a:t> - the latest theoretical innovation from the Communist Party of China,  which guides the Chinese people in realising national goals </a:t>
            </a:r>
            <a:r>
              <a:rPr lang="en-GB" sz="4200" b="1" dirty="0">
                <a:solidFill>
                  <a:srgbClr val="FF0000"/>
                </a:solidFill>
              </a:rPr>
              <a:t>together</a:t>
            </a:r>
            <a:r>
              <a:rPr lang="en-GB" sz="4200" dirty="0"/>
              <a:t>.</a:t>
            </a:r>
            <a:endParaRPr lang="ru-RU" sz="4200" dirty="0"/>
          </a:p>
          <a:p>
            <a:endParaRPr lang="ru-RU" dirty="0"/>
          </a:p>
        </p:txBody>
      </p:sp>
      <p:sp>
        <p:nvSpPr>
          <p:cNvPr id="4" name="Нижний колонтитул 3">
            <a:extLst>
              <a:ext uri="{FF2B5EF4-FFF2-40B4-BE49-F238E27FC236}">
                <a16:creationId xmlns:a16="http://schemas.microsoft.com/office/drawing/2014/main" id="{63D62315-B7DD-406C-94F7-56F44EDE2F29}"/>
              </a:ext>
            </a:extLst>
          </p:cNvPr>
          <p:cNvSpPr>
            <a:spLocks noGrp="1"/>
          </p:cNvSpPr>
          <p:nvPr>
            <p:ph type="ftr" sz="quarter" idx="11"/>
          </p:nvPr>
        </p:nvSpPr>
        <p:spPr>
          <a:xfrm>
            <a:off x="3124200" y="4443958"/>
            <a:ext cx="3896072" cy="597149"/>
          </a:xfrm>
        </p:spPr>
        <p:txBody>
          <a:bodyPr/>
          <a:lstStyle/>
          <a:p>
            <a:r>
              <a:rPr lang="en-US" dirty="0"/>
              <a:t>Atlanta,  US, ASSA/AFEE conference, January 4-6, 2019 </a:t>
            </a:r>
            <a:endParaRPr lang="ru-RU" dirty="0"/>
          </a:p>
        </p:txBody>
      </p:sp>
      <p:sp>
        <p:nvSpPr>
          <p:cNvPr id="5" name="Номер слайда 4">
            <a:extLst>
              <a:ext uri="{FF2B5EF4-FFF2-40B4-BE49-F238E27FC236}">
                <a16:creationId xmlns:a16="http://schemas.microsoft.com/office/drawing/2014/main" id="{0A225BC5-50EB-49F2-9CE8-19DD4333EEE6}"/>
              </a:ext>
            </a:extLst>
          </p:cNvPr>
          <p:cNvSpPr>
            <a:spLocks noGrp="1"/>
          </p:cNvSpPr>
          <p:nvPr>
            <p:ph type="sldNum" sz="quarter" idx="12"/>
          </p:nvPr>
        </p:nvSpPr>
        <p:spPr/>
        <p:txBody>
          <a:bodyPr/>
          <a:lstStyle/>
          <a:p>
            <a:fld id="{725C68B6-61C2-468F-89AB-4B9F7531AA68}" type="slidenum">
              <a:rPr lang="ru-RU" smtClean="0"/>
              <a:pPr/>
              <a:t>24</a:t>
            </a:fld>
            <a:endParaRPr lang="ru-RU"/>
          </a:p>
        </p:txBody>
      </p:sp>
    </p:spTree>
    <p:extLst>
      <p:ext uri="{BB962C8B-B14F-4D97-AF65-F5344CB8AC3E}">
        <p14:creationId xmlns:p14="http://schemas.microsoft.com/office/powerpoint/2010/main" val="32081960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74D00CE-4142-4E1A-9B8F-D15B5C264F02}"/>
              </a:ext>
            </a:extLst>
          </p:cNvPr>
          <p:cNvSpPr>
            <a:spLocks noGrp="1"/>
          </p:cNvSpPr>
          <p:nvPr>
            <p:ph type="title"/>
          </p:nvPr>
        </p:nvSpPr>
        <p:spPr>
          <a:xfrm>
            <a:off x="251520" y="205979"/>
            <a:ext cx="8435280" cy="857250"/>
          </a:xfrm>
        </p:spPr>
        <p:txBody>
          <a:bodyPr>
            <a:normAutofit fontScale="90000"/>
          </a:bodyPr>
          <a:lstStyle/>
          <a:p>
            <a:r>
              <a:rPr lang="en-US" dirty="0"/>
              <a:t>Social Immunity to ‘super-collectivism’</a:t>
            </a:r>
            <a:endParaRPr lang="ru-RU" dirty="0"/>
          </a:p>
        </p:txBody>
      </p:sp>
      <p:sp>
        <p:nvSpPr>
          <p:cNvPr id="3" name="Текст 2">
            <a:extLst>
              <a:ext uri="{FF2B5EF4-FFF2-40B4-BE49-F238E27FC236}">
                <a16:creationId xmlns:a16="http://schemas.microsoft.com/office/drawing/2014/main" id="{3BD6C2A4-1594-4505-B18D-0BE1440FA2D4}"/>
              </a:ext>
            </a:extLst>
          </p:cNvPr>
          <p:cNvSpPr>
            <a:spLocks noGrp="1"/>
          </p:cNvSpPr>
          <p:nvPr>
            <p:ph type="body" idx="1"/>
          </p:nvPr>
        </p:nvSpPr>
        <p:spPr/>
        <p:txBody>
          <a:bodyPr/>
          <a:lstStyle/>
          <a:p>
            <a:endParaRPr lang="ru-RU"/>
          </a:p>
        </p:txBody>
      </p:sp>
      <p:sp>
        <p:nvSpPr>
          <p:cNvPr id="5" name="Текст 4">
            <a:extLst>
              <a:ext uri="{FF2B5EF4-FFF2-40B4-BE49-F238E27FC236}">
                <a16:creationId xmlns:a16="http://schemas.microsoft.com/office/drawing/2014/main" id="{6A90C87E-32BF-4608-85FF-E1C319023399}"/>
              </a:ext>
            </a:extLst>
          </p:cNvPr>
          <p:cNvSpPr>
            <a:spLocks noGrp="1"/>
          </p:cNvSpPr>
          <p:nvPr>
            <p:ph type="body" sz="quarter" idx="3"/>
          </p:nvPr>
        </p:nvSpPr>
        <p:spPr/>
        <p:txBody>
          <a:bodyPr/>
          <a:lstStyle/>
          <a:p>
            <a:endParaRPr lang="ru-RU"/>
          </a:p>
        </p:txBody>
      </p:sp>
      <p:sp>
        <p:nvSpPr>
          <p:cNvPr id="7" name="Нижний колонтитул 6">
            <a:extLst>
              <a:ext uri="{FF2B5EF4-FFF2-40B4-BE49-F238E27FC236}">
                <a16:creationId xmlns:a16="http://schemas.microsoft.com/office/drawing/2014/main" id="{86B3CCF2-47A0-45B0-96AF-F95621D8461F}"/>
              </a:ext>
            </a:extLst>
          </p:cNvPr>
          <p:cNvSpPr>
            <a:spLocks noGrp="1"/>
          </p:cNvSpPr>
          <p:nvPr>
            <p:ph type="ftr" sz="quarter" idx="11"/>
          </p:nvPr>
        </p:nvSpPr>
        <p:spPr>
          <a:xfrm>
            <a:off x="3124200" y="4767263"/>
            <a:ext cx="3824064" cy="273844"/>
          </a:xfrm>
        </p:spPr>
        <p:txBody>
          <a:bodyPr/>
          <a:lstStyle/>
          <a:p>
            <a:r>
              <a:rPr lang="en-US" dirty="0"/>
              <a:t>Atlanta,  US, ASSA/AFEE conference, January 4-6, 2019 </a:t>
            </a:r>
            <a:endParaRPr lang="ru-RU" dirty="0"/>
          </a:p>
        </p:txBody>
      </p:sp>
      <p:sp>
        <p:nvSpPr>
          <p:cNvPr id="8" name="Номер слайда 7">
            <a:extLst>
              <a:ext uri="{FF2B5EF4-FFF2-40B4-BE49-F238E27FC236}">
                <a16:creationId xmlns:a16="http://schemas.microsoft.com/office/drawing/2014/main" id="{504680BB-0488-406A-9C22-D37BF2C6C4A3}"/>
              </a:ext>
            </a:extLst>
          </p:cNvPr>
          <p:cNvSpPr>
            <a:spLocks noGrp="1"/>
          </p:cNvSpPr>
          <p:nvPr>
            <p:ph type="sldNum" sz="quarter" idx="12"/>
          </p:nvPr>
        </p:nvSpPr>
        <p:spPr/>
        <p:txBody>
          <a:bodyPr/>
          <a:lstStyle/>
          <a:p>
            <a:fld id="{725C68B6-61C2-468F-89AB-4B9F7531AA68}" type="slidenum">
              <a:rPr lang="ru-RU" smtClean="0"/>
              <a:pPr/>
              <a:t>25</a:t>
            </a:fld>
            <a:endParaRPr lang="ru-RU"/>
          </a:p>
        </p:txBody>
      </p:sp>
      <p:pic>
        <p:nvPicPr>
          <p:cNvPr id="1028" name="Picture 4" descr="Image result for ÐºÐ¾Ð»Ð»ÐµÐºÑÐ¸Ð²Ð¸Ð·Ð¼">
            <a:extLst>
              <a:ext uri="{FF2B5EF4-FFF2-40B4-BE49-F238E27FC236}">
                <a16:creationId xmlns:a16="http://schemas.microsoft.com/office/drawing/2014/main" id="{251CE19A-E83B-418A-9EF7-09BC114E4A42}"/>
              </a:ext>
            </a:extLst>
          </p:cNvPr>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4789004" y="1151335"/>
            <a:ext cx="3528392" cy="2672308"/>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Ð²ÑÐµ Ð²Ð¼ÐµÑÑÐµ">
            <a:extLst>
              <a:ext uri="{FF2B5EF4-FFF2-40B4-BE49-F238E27FC236}">
                <a16:creationId xmlns:a16="http://schemas.microsoft.com/office/drawing/2014/main" id="{414F3B5F-C272-4767-8EFE-297B733439B1}"/>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539552" y="1084070"/>
            <a:ext cx="3233275" cy="24218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46443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0FEC647-C67D-4EE5-969F-D3DFE71989B1}"/>
              </a:ext>
            </a:extLst>
          </p:cNvPr>
          <p:cNvSpPr>
            <a:spLocks noGrp="1"/>
          </p:cNvSpPr>
          <p:nvPr>
            <p:ph type="title"/>
          </p:nvPr>
        </p:nvSpPr>
        <p:spPr/>
        <p:txBody>
          <a:bodyPr>
            <a:normAutofit/>
          </a:bodyPr>
          <a:lstStyle/>
          <a:p>
            <a:r>
              <a:rPr lang="en-US" sz="3200" b="1" dirty="0"/>
              <a:t>X-countries: Political Excessive Response</a:t>
            </a:r>
            <a:endParaRPr lang="ru-RU" sz="3200" b="1" dirty="0"/>
          </a:p>
        </p:txBody>
      </p:sp>
      <p:sp>
        <p:nvSpPr>
          <p:cNvPr id="3" name="Объект 2">
            <a:extLst>
              <a:ext uri="{FF2B5EF4-FFF2-40B4-BE49-F238E27FC236}">
                <a16:creationId xmlns:a16="http://schemas.microsoft.com/office/drawing/2014/main" id="{3452520D-AEA9-47A3-9D2E-99664CDD4BED}"/>
              </a:ext>
            </a:extLst>
          </p:cNvPr>
          <p:cNvSpPr>
            <a:spLocks noGrp="1"/>
          </p:cNvSpPr>
          <p:nvPr>
            <p:ph idx="1"/>
          </p:nvPr>
        </p:nvSpPr>
        <p:spPr/>
        <p:txBody>
          <a:bodyPr>
            <a:normAutofit lnSpcReduction="10000"/>
          </a:bodyPr>
          <a:lstStyle/>
          <a:p>
            <a:r>
              <a:rPr lang="en-US" dirty="0"/>
              <a:t>The role of the  predominant political institutions such as the institutions of a unitary-</a:t>
            </a:r>
            <a:r>
              <a:rPr lang="en-US" dirty="0" err="1"/>
              <a:t>centralised</a:t>
            </a:r>
            <a:r>
              <a:rPr lang="en-US" dirty="0"/>
              <a:t> political order in Russia and China strengthen.</a:t>
            </a:r>
          </a:p>
          <a:p>
            <a:r>
              <a:rPr lang="en-US" dirty="0"/>
              <a:t>The concentration of the political leaders’ power in vertical hierarchical structures both in Russia and China takes place.</a:t>
            </a:r>
            <a:endParaRPr lang="ru-RU" dirty="0"/>
          </a:p>
        </p:txBody>
      </p:sp>
      <p:sp>
        <p:nvSpPr>
          <p:cNvPr id="4" name="Нижний колонтитул 3">
            <a:extLst>
              <a:ext uri="{FF2B5EF4-FFF2-40B4-BE49-F238E27FC236}">
                <a16:creationId xmlns:a16="http://schemas.microsoft.com/office/drawing/2014/main" id="{63D62315-B7DD-406C-94F7-56F44EDE2F29}"/>
              </a:ext>
            </a:extLst>
          </p:cNvPr>
          <p:cNvSpPr>
            <a:spLocks noGrp="1"/>
          </p:cNvSpPr>
          <p:nvPr>
            <p:ph type="ftr" sz="quarter" idx="11"/>
          </p:nvPr>
        </p:nvSpPr>
        <p:spPr>
          <a:xfrm>
            <a:off x="3124200" y="4371950"/>
            <a:ext cx="3824064" cy="669157"/>
          </a:xfrm>
        </p:spPr>
        <p:txBody>
          <a:bodyPr/>
          <a:lstStyle/>
          <a:p>
            <a:r>
              <a:rPr lang="en-US" dirty="0"/>
              <a:t>Atlanta,  US, ASSA/AFEE conference, January 4-6, 2019 </a:t>
            </a:r>
            <a:endParaRPr lang="ru-RU" dirty="0"/>
          </a:p>
        </p:txBody>
      </p:sp>
      <p:sp>
        <p:nvSpPr>
          <p:cNvPr id="5" name="Номер слайда 4">
            <a:extLst>
              <a:ext uri="{FF2B5EF4-FFF2-40B4-BE49-F238E27FC236}">
                <a16:creationId xmlns:a16="http://schemas.microsoft.com/office/drawing/2014/main" id="{0A225BC5-50EB-49F2-9CE8-19DD4333EEE6}"/>
              </a:ext>
            </a:extLst>
          </p:cNvPr>
          <p:cNvSpPr>
            <a:spLocks noGrp="1"/>
          </p:cNvSpPr>
          <p:nvPr>
            <p:ph type="sldNum" sz="quarter" idx="12"/>
          </p:nvPr>
        </p:nvSpPr>
        <p:spPr/>
        <p:txBody>
          <a:bodyPr/>
          <a:lstStyle/>
          <a:p>
            <a:fld id="{725C68B6-61C2-468F-89AB-4B9F7531AA68}" type="slidenum">
              <a:rPr lang="ru-RU" smtClean="0"/>
              <a:pPr/>
              <a:t>26</a:t>
            </a:fld>
            <a:endParaRPr lang="ru-RU"/>
          </a:p>
        </p:txBody>
      </p:sp>
    </p:spTree>
    <p:extLst>
      <p:ext uri="{BB962C8B-B14F-4D97-AF65-F5344CB8AC3E}">
        <p14:creationId xmlns:p14="http://schemas.microsoft.com/office/powerpoint/2010/main" val="32953370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505169C-9976-48C4-A3D3-1FA3993BBA87}"/>
              </a:ext>
            </a:extLst>
          </p:cNvPr>
          <p:cNvSpPr>
            <a:spLocks noGrp="1"/>
          </p:cNvSpPr>
          <p:nvPr>
            <p:ph type="title"/>
          </p:nvPr>
        </p:nvSpPr>
        <p:spPr/>
        <p:txBody>
          <a:bodyPr>
            <a:normAutofit/>
          </a:bodyPr>
          <a:lstStyle/>
          <a:p>
            <a:r>
              <a:rPr lang="en-US" sz="3600" b="1" dirty="0"/>
              <a:t>Features of Political Power Concentration  </a:t>
            </a:r>
            <a:endParaRPr lang="ru-RU" sz="3600" b="1" dirty="0"/>
          </a:p>
        </p:txBody>
      </p:sp>
      <p:sp>
        <p:nvSpPr>
          <p:cNvPr id="3" name="Объект 2">
            <a:extLst>
              <a:ext uri="{FF2B5EF4-FFF2-40B4-BE49-F238E27FC236}">
                <a16:creationId xmlns:a16="http://schemas.microsoft.com/office/drawing/2014/main" id="{4A5B4FE1-7DF6-4064-96FD-907B86E13CA8}"/>
              </a:ext>
            </a:extLst>
          </p:cNvPr>
          <p:cNvSpPr>
            <a:spLocks noGrp="1"/>
          </p:cNvSpPr>
          <p:nvPr>
            <p:ph idx="1"/>
          </p:nvPr>
        </p:nvSpPr>
        <p:spPr/>
        <p:txBody>
          <a:bodyPr>
            <a:normAutofit fontScale="70000" lnSpcReduction="20000"/>
          </a:bodyPr>
          <a:lstStyle/>
          <a:p>
            <a:r>
              <a:rPr lang="en-US" dirty="0"/>
              <a:t>There are parallels between the political situations around Chinese president Xi Jinping and Russian president Vladimir Putin.  A proposal of Mr. Xi to abolish the constitutional limitation of two terms for the head of the Chinese state is seen as evidence that he wants to abandon the convention of restricting the party leader to two five-year terms and continue to stay in office. </a:t>
            </a:r>
          </a:p>
          <a:p>
            <a:r>
              <a:rPr lang="en-US" dirty="0"/>
              <a:t>Similarly, Russian President Putin has already reached a milestone where he finds himself to have been in power (by the popular vote) more than other Soviet post-war leaders - before him such a leader was Leonid Brezhnev  (Remington, 2018).</a:t>
            </a:r>
            <a:endParaRPr lang="ru-RU" dirty="0"/>
          </a:p>
        </p:txBody>
      </p:sp>
      <p:sp>
        <p:nvSpPr>
          <p:cNvPr id="4" name="Нижний колонтитул 3">
            <a:extLst>
              <a:ext uri="{FF2B5EF4-FFF2-40B4-BE49-F238E27FC236}">
                <a16:creationId xmlns:a16="http://schemas.microsoft.com/office/drawing/2014/main" id="{1DE64503-A6D0-4F4F-98B6-17E482BF5016}"/>
              </a:ext>
            </a:extLst>
          </p:cNvPr>
          <p:cNvSpPr>
            <a:spLocks noGrp="1"/>
          </p:cNvSpPr>
          <p:nvPr>
            <p:ph type="ftr" sz="quarter" idx="11"/>
          </p:nvPr>
        </p:nvSpPr>
        <p:spPr>
          <a:xfrm>
            <a:off x="3124200" y="4659982"/>
            <a:ext cx="3896072" cy="381125"/>
          </a:xfrm>
        </p:spPr>
        <p:txBody>
          <a:bodyPr/>
          <a:lstStyle/>
          <a:p>
            <a:r>
              <a:rPr lang="en-US" dirty="0"/>
              <a:t>Atlanta,  US, ASSA/AFEE conference, January 4-6, 2019 </a:t>
            </a:r>
            <a:endParaRPr lang="ru-RU" dirty="0"/>
          </a:p>
        </p:txBody>
      </p:sp>
      <p:sp>
        <p:nvSpPr>
          <p:cNvPr id="5" name="Номер слайда 4">
            <a:extLst>
              <a:ext uri="{FF2B5EF4-FFF2-40B4-BE49-F238E27FC236}">
                <a16:creationId xmlns:a16="http://schemas.microsoft.com/office/drawing/2014/main" id="{5521E729-E435-4B2E-9186-3C789C8EAAA6}"/>
              </a:ext>
            </a:extLst>
          </p:cNvPr>
          <p:cNvSpPr>
            <a:spLocks noGrp="1"/>
          </p:cNvSpPr>
          <p:nvPr>
            <p:ph type="sldNum" sz="quarter" idx="12"/>
          </p:nvPr>
        </p:nvSpPr>
        <p:spPr/>
        <p:txBody>
          <a:bodyPr/>
          <a:lstStyle/>
          <a:p>
            <a:fld id="{725C68B6-61C2-468F-89AB-4B9F7531AA68}" type="slidenum">
              <a:rPr lang="ru-RU" smtClean="0"/>
              <a:pPr/>
              <a:t>27</a:t>
            </a:fld>
            <a:endParaRPr lang="ru-RU"/>
          </a:p>
        </p:txBody>
      </p:sp>
    </p:spTree>
    <p:extLst>
      <p:ext uri="{BB962C8B-B14F-4D97-AF65-F5344CB8AC3E}">
        <p14:creationId xmlns:p14="http://schemas.microsoft.com/office/powerpoint/2010/main" val="2899813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82A57C9-E468-4538-86A6-2FF153AE85C6}"/>
              </a:ext>
            </a:extLst>
          </p:cNvPr>
          <p:cNvSpPr>
            <a:spLocks noGrp="1"/>
          </p:cNvSpPr>
          <p:nvPr>
            <p:ph type="title"/>
          </p:nvPr>
        </p:nvSpPr>
        <p:spPr>
          <a:xfrm>
            <a:off x="722313" y="3201592"/>
            <a:ext cx="7772400" cy="1125140"/>
          </a:xfrm>
        </p:spPr>
        <p:txBody>
          <a:bodyPr>
            <a:normAutofit/>
          </a:bodyPr>
          <a:lstStyle/>
          <a:p>
            <a:pPr marL="342900" lvl="0" indent="-342900">
              <a:spcBef>
                <a:spcPct val="20000"/>
              </a:spcBef>
            </a:pPr>
            <a:endParaRPr lang="ru-RU" sz="2400" dirty="0"/>
          </a:p>
        </p:txBody>
      </p:sp>
      <p:sp>
        <p:nvSpPr>
          <p:cNvPr id="3" name="Текст 2">
            <a:extLst>
              <a:ext uri="{FF2B5EF4-FFF2-40B4-BE49-F238E27FC236}">
                <a16:creationId xmlns:a16="http://schemas.microsoft.com/office/drawing/2014/main" id="{E7654B1D-0B3F-4CAE-95C0-D43079D4A4F4}"/>
              </a:ext>
            </a:extLst>
          </p:cNvPr>
          <p:cNvSpPr>
            <a:spLocks noGrp="1"/>
          </p:cNvSpPr>
          <p:nvPr>
            <p:ph type="body" idx="1"/>
          </p:nvPr>
        </p:nvSpPr>
        <p:spPr/>
        <p:txBody>
          <a:bodyPr>
            <a:normAutofit fontScale="85000" lnSpcReduction="20000"/>
          </a:bodyPr>
          <a:lstStyle/>
          <a:p>
            <a:pPr lvl="0"/>
            <a:endParaRPr lang="en-US" sz="4000" dirty="0">
              <a:solidFill>
                <a:prstClr val="black"/>
              </a:solidFill>
            </a:endParaRPr>
          </a:p>
          <a:p>
            <a:r>
              <a:rPr lang="en-US" sz="4000" b="1" dirty="0"/>
              <a:t>Conclusion and discussion</a:t>
            </a:r>
            <a:endParaRPr lang="en-US" sz="4000" dirty="0">
              <a:solidFill>
                <a:prstClr val="black"/>
              </a:solidFill>
            </a:endParaRPr>
          </a:p>
        </p:txBody>
      </p:sp>
      <p:sp>
        <p:nvSpPr>
          <p:cNvPr id="4" name="Номер слайда 3">
            <a:extLst>
              <a:ext uri="{FF2B5EF4-FFF2-40B4-BE49-F238E27FC236}">
                <a16:creationId xmlns:a16="http://schemas.microsoft.com/office/drawing/2014/main" id="{6380820D-0A4A-404E-A391-B74164BD12AF}"/>
              </a:ext>
            </a:extLst>
          </p:cNvPr>
          <p:cNvSpPr>
            <a:spLocks noGrp="1"/>
          </p:cNvSpPr>
          <p:nvPr>
            <p:ph type="sldNum" sz="quarter" idx="12"/>
          </p:nvPr>
        </p:nvSpPr>
        <p:spPr/>
        <p:txBody>
          <a:bodyPr/>
          <a:lstStyle/>
          <a:p>
            <a:fld id="{725C68B6-61C2-468F-89AB-4B9F7531AA68}" type="slidenum">
              <a:rPr lang="ru-RU" smtClean="0"/>
              <a:pPr/>
              <a:t>28</a:t>
            </a:fld>
            <a:endParaRPr lang="ru-RU"/>
          </a:p>
        </p:txBody>
      </p:sp>
      <p:sp>
        <p:nvSpPr>
          <p:cNvPr id="5" name="Нижний колонтитул 4">
            <a:extLst>
              <a:ext uri="{FF2B5EF4-FFF2-40B4-BE49-F238E27FC236}">
                <a16:creationId xmlns:a16="http://schemas.microsoft.com/office/drawing/2014/main" id="{9F9CDC67-2E77-46E1-A281-C7F5AAC0E514}"/>
              </a:ext>
            </a:extLst>
          </p:cNvPr>
          <p:cNvSpPr>
            <a:spLocks noGrp="1"/>
          </p:cNvSpPr>
          <p:nvPr>
            <p:ph type="ftr" sz="quarter" idx="11"/>
          </p:nvPr>
        </p:nvSpPr>
        <p:spPr>
          <a:xfrm>
            <a:off x="3124200" y="4443959"/>
            <a:ext cx="3824064" cy="432048"/>
          </a:xfrm>
        </p:spPr>
        <p:txBody>
          <a:bodyPr/>
          <a:lstStyle/>
          <a:p>
            <a:r>
              <a:rPr lang="en-US" dirty="0"/>
              <a:t>Atlanta,  US, ASSA/AFEE conference, January 4-6, 2019 </a:t>
            </a:r>
            <a:endParaRPr lang="ru-RU" dirty="0"/>
          </a:p>
        </p:txBody>
      </p:sp>
    </p:spTree>
    <p:extLst>
      <p:ext uri="{BB962C8B-B14F-4D97-AF65-F5344CB8AC3E}">
        <p14:creationId xmlns:p14="http://schemas.microsoft.com/office/powerpoint/2010/main" val="16856043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EFCFD5A-E97E-4F82-A929-19E6D8ABFAD8}"/>
              </a:ext>
            </a:extLst>
          </p:cNvPr>
          <p:cNvSpPr>
            <a:spLocks noGrp="1"/>
          </p:cNvSpPr>
          <p:nvPr>
            <p:ph type="title"/>
          </p:nvPr>
        </p:nvSpPr>
        <p:spPr>
          <a:xfrm>
            <a:off x="457200" y="321543"/>
            <a:ext cx="8229600" cy="363687"/>
          </a:xfrm>
        </p:spPr>
        <p:txBody>
          <a:bodyPr>
            <a:normAutofit fontScale="90000"/>
          </a:bodyPr>
          <a:lstStyle/>
          <a:p>
            <a:endParaRPr lang="ru-RU" dirty="0"/>
          </a:p>
        </p:txBody>
      </p:sp>
      <p:sp>
        <p:nvSpPr>
          <p:cNvPr id="3" name="Объект 2">
            <a:extLst>
              <a:ext uri="{FF2B5EF4-FFF2-40B4-BE49-F238E27FC236}">
                <a16:creationId xmlns:a16="http://schemas.microsoft.com/office/drawing/2014/main" id="{51A9DF68-07B3-43F7-81C6-39C72A0C8203}"/>
              </a:ext>
            </a:extLst>
          </p:cNvPr>
          <p:cNvSpPr>
            <a:spLocks noGrp="1"/>
          </p:cNvSpPr>
          <p:nvPr>
            <p:ph idx="1"/>
          </p:nvPr>
        </p:nvSpPr>
        <p:spPr>
          <a:xfrm>
            <a:off x="323528" y="771550"/>
            <a:ext cx="8496944" cy="3823073"/>
          </a:xfrm>
        </p:spPr>
        <p:txBody>
          <a:bodyPr>
            <a:normAutofit fontScale="32500" lnSpcReduction="20000"/>
          </a:bodyPr>
          <a:lstStyle/>
          <a:p>
            <a:r>
              <a:rPr lang="en-US" sz="5500" dirty="0"/>
              <a:t>The main features of double movement in different countries were investigated within the  framework of the X- and Y-institutional matrices theory. It showed that the self-protection mechanism of societies to prevent the increasing dominance of a market economy depends on what institutional matrix prevails in an institutional structure. </a:t>
            </a:r>
          </a:p>
          <a:p>
            <a:r>
              <a:rPr lang="en-US" sz="5500" dirty="0"/>
              <a:t>For China and Russia, where X-matrix institutions dominate, such mechanisms express themselves as an amplification of institutions of unitary-</a:t>
            </a:r>
            <a:r>
              <a:rPr lang="en-US" sz="5500" dirty="0" err="1"/>
              <a:t>centralised</a:t>
            </a:r>
            <a:r>
              <a:rPr lang="en-US" sz="5500" dirty="0"/>
              <a:t> political order and the strength of communitarian (collectivist) values at all levels of society (from micro to macro). </a:t>
            </a:r>
          </a:p>
          <a:p>
            <a:r>
              <a:rPr lang="en-US" sz="5500" dirty="0"/>
              <a:t>Protective responses in different types of societies make them more integrated and stronger after the turbulent periods of double movement. </a:t>
            </a:r>
          </a:p>
          <a:p>
            <a:r>
              <a:rPr lang="en-US" sz="5500" dirty="0"/>
              <a:t>Now we can see the reconstruction of a bipolar world. It is also associated with the dynamics of </a:t>
            </a:r>
            <a:r>
              <a:rPr lang="en-US" sz="5500" dirty="0" err="1"/>
              <a:t>organisational</a:t>
            </a:r>
            <a:r>
              <a:rPr lang="en-US" sz="5500" dirty="0"/>
              <a:t> forms reflecting the depth of the interconnections inside each of the poles of the global bipolar world. A strengthening of the bipolarity of the world will help to reduce chaos and improve the stability of international relations. </a:t>
            </a:r>
            <a:endParaRPr lang="ru-RU" sz="5500" dirty="0"/>
          </a:p>
          <a:p>
            <a:endParaRPr lang="ru-RU" dirty="0"/>
          </a:p>
        </p:txBody>
      </p:sp>
      <p:sp>
        <p:nvSpPr>
          <p:cNvPr id="4" name="Нижний колонтитул 3">
            <a:extLst>
              <a:ext uri="{FF2B5EF4-FFF2-40B4-BE49-F238E27FC236}">
                <a16:creationId xmlns:a16="http://schemas.microsoft.com/office/drawing/2014/main" id="{A2760894-C54D-40B5-B4F0-4E94B9C1768E}"/>
              </a:ext>
            </a:extLst>
          </p:cNvPr>
          <p:cNvSpPr>
            <a:spLocks noGrp="1"/>
          </p:cNvSpPr>
          <p:nvPr>
            <p:ph type="ftr" sz="quarter" idx="11"/>
          </p:nvPr>
        </p:nvSpPr>
        <p:spPr>
          <a:xfrm>
            <a:off x="3124200" y="4515966"/>
            <a:ext cx="3896072" cy="525141"/>
          </a:xfrm>
        </p:spPr>
        <p:txBody>
          <a:bodyPr/>
          <a:lstStyle/>
          <a:p>
            <a:r>
              <a:rPr lang="en-US" dirty="0"/>
              <a:t>Atlanta,  US, ASSA/AFEE conference, January 4-6, 2019 </a:t>
            </a:r>
            <a:endParaRPr lang="ru-RU" dirty="0"/>
          </a:p>
        </p:txBody>
      </p:sp>
      <p:sp>
        <p:nvSpPr>
          <p:cNvPr id="5" name="Номер слайда 4">
            <a:extLst>
              <a:ext uri="{FF2B5EF4-FFF2-40B4-BE49-F238E27FC236}">
                <a16:creationId xmlns:a16="http://schemas.microsoft.com/office/drawing/2014/main" id="{E095CE5F-6512-49E1-AB52-0A9983B63E62}"/>
              </a:ext>
            </a:extLst>
          </p:cNvPr>
          <p:cNvSpPr>
            <a:spLocks noGrp="1"/>
          </p:cNvSpPr>
          <p:nvPr>
            <p:ph type="sldNum" sz="quarter" idx="12"/>
          </p:nvPr>
        </p:nvSpPr>
        <p:spPr/>
        <p:txBody>
          <a:bodyPr/>
          <a:lstStyle/>
          <a:p>
            <a:fld id="{725C68B6-61C2-468F-89AB-4B9F7531AA68}" type="slidenum">
              <a:rPr lang="ru-RU" smtClean="0"/>
              <a:pPr/>
              <a:t>29</a:t>
            </a:fld>
            <a:endParaRPr lang="ru-RU"/>
          </a:p>
        </p:txBody>
      </p:sp>
    </p:spTree>
    <p:extLst>
      <p:ext uri="{BB962C8B-B14F-4D97-AF65-F5344CB8AC3E}">
        <p14:creationId xmlns:p14="http://schemas.microsoft.com/office/powerpoint/2010/main" val="3667453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240030"/>
            <a:ext cx="8661654" cy="466344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2D72A2C9-F3CA-4216-8BAD-FA4C970C3C4E}"/>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1543050"/>
            <a:ext cx="0" cy="20574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Заголовок 1">
            <a:extLst>
              <a:ext uri="{FF2B5EF4-FFF2-40B4-BE49-F238E27FC236}">
                <a16:creationId xmlns:a16="http://schemas.microsoft.com/office/drawing/2014/main" id="{9FD51AC6-69C9-41CF-AF83-F8E7CFF8E310}"/>
              </a:ext>
            </a:extLst>
          </p:cNvPr>
          <p:cNvSpPr>
            <a:spLocks noGrp="1"/>
          </p:cNvSpPr>
          <p:nvPr>
            <p:ph type="title"/>
          </p:nvPr>
        </p:nvSpPr>
        <p:spPr>
          <a:xfrm>
            <a:off x="628651" y="722907"/>
            <a:ext cx="2431182" cy="3697685"/>
          </a:xfrm>
        </p:spPr>
        <p:txBody>
          <a:bodyPr>
            <a:normAutofit/>
          </a:bodyPr>
          <a:lstStyle/>
          <a:p>
            <a:pPr algn="r"/>
            <a:r>
              <a:rPr lang="en-US" sz="3400" dirty="0">
                <a:solidFill>
                  <a:schemeClr val="accent1"/>
                </a:solidFill>
              </a:rPr>
              <a:t>Outline </a:t>
            </a:r>
            <a:endParaRPr lang="ru-RU" sz="3400" dirty="0">
              <a:solidFill>
                <a:schemeClr val="accent1"/>
              </a:solidFill>
            </a:endParaRPr>
          </a:p>
        </p:txBody>
      </p:sp>
      <p:sp>
        <p:nvSpPr>
          <p:cNvPr id="3" name="Объект 2">
            <a:extLst>
              <a:ext uri="{FF2B5EF4-FFF2-40B4-BE49-F238E27FC236}">
                <a16:creationId xmlns:a16="http://schemas.microsoft.com/office/drawing/2014/main" id="{6E41DBDA-67EB-4148-A9F6-84CF388595DD}"/>
              </a:ext>
            </a:extLst>
          </p:cNvPr>
          <p:cNvSpPr>
            <a:spLocks noGrp="1"/>
          </p:cNvSpPr>
          <p:nvPr>
            <p:ph idx="1"/>
          </p:nvPr>
        </p:nvSpPr>
        <p:spPr>
          <a:xfrm>
            <a:off x="3804032" y="483519"/>
            <a:ext cx="4872424" cy="3937074"/>
          </a:xfrm>
        </p:spPr>
        <p:txBody>
          <a:bodyPr anchor="ctr">
            <a:normAutofit fontScale="62500" lnSpcReduction="20000"/>
          </a:bodyPr>
          <a:lstStyle/>
          <a:p>
            <a:r>
              <a:rPr lang="en-US" b="1" dirty="0"/>
              <a:t>Theoretical frameworks </a:t>
            </a:r>
            <a:r>
              <a:rPr lang="en-US" dirty="0"/>
              <a:t>of the analysis: the  theory of X-and Y-institutional matrices.</a:t>
            </a:r>
          </a:p>
          <a:p>
            <a:r>
              <a:rPr lang="en-US" b="1" dirty="0"/>
              <a:t>Comparative analysis </a:t>
            </a:r>
            <a:r>
              <a:rPr lang="en-US" dirty="0"/>
              <a:t>of Russian and Chinese transitional reforms. </a:t>
            </a:r>
          </a:p>
          <a:p>
            <a:r>
              <a:rPr lang="en-US" b="1" dirty="0"/>
              <a:t>Increasing social inequality </a:t>
            </a:r>
            <a:r>
              <a:rPr lang="en-US" dirty="0"/>
              <a:t>as a major challenge and driver of  a double movement with its protective response.</a:t>
            </a:r>
          </a:p>
          <a:p>
            <a:r>
              <a:rPr lang="en-US" b="1" dirty="0"/>
              <a:t>Hypothesis about the features </a:t>
            </a:r>
            <a:r>
              <a:rPr lang="en-US" dirty="0"/>
              <a:t>of the double movement in Russia and China compared to Western countries observed by Polanyi.</a:t>
            </a:r>
          </a:p>
          <a:p>
            <a:r>
              <a:rPr lang="en-US" b="1" dirty="0"/>
              <a:t>Conclusion and discussion.</a:t>
            </a:r>
            <a:endParaRPr lang="ru-RU" sz="2000" dirty="0"/>
          </a:p>
        </p:txBody>
      </p:sp>
      <p:sp>
        <p:nvSpPr>
          <p:cNvPr id="4" name="Номер слайда 3">
            <a:extLst>
              <a:ext uri="{FF2B5EF4-FFF2-40B4-BE49-F238E27FC236}">
                <a16:creationId xmlns:a16="http://schemas.microsoft.com/office/drawing/2014/main" id="{748BD75A-F687-469F-9F1F-2D284CD00F9E}"/>
              </a:ext>
            </a:extLst>
          </p:cNvPr>
          <p:cNvSpPr>
            <a:spLocks noGrp="1"/>
          </p:cNvSpPr>
          <p:nvPr>
            <p:ph type="sldNum" sz="quarter" idx="12"/>
          </p:nvPr>
        </p:nvSpPr>
        <p:spPr/>
        <p:txBody>
          <a:bodyPr/>
          <a:lstStyle/>
          <a:p>
            <a:fld id="{725C68B6-61C2-468F-89AB-4B9F7531AA68}" type="slidenum">
              <a:rPr lang="ru-RU" smtClean="0"/>
              <a:pPr/>
              <a:t>3</a:t>
            </a:fld>
            <a:endParaRPr lang="ru-RU"/>
          </a:p>
        </p:txBody>
      </p:sp>
      <p:sp>
        <p:nvSpPr>
          <p:cNvPr id="5" name="Нижний колонтитул 4">
            <a:extLst>
              <a:ext uri="{FF2B5EF4-FFF2-40B4-BE49-F238E27FC236}">
                <a16:creationId xmlns:a16="http://schemas.microsoft.com/office/drawing/2014/main" id="{96A82511-7107-49EA-8DB0-FC801BFC9F88}"/>
              </a:ext>
            </a:extLst>
          </p:cNvPr>
          <p:cNvSpPr>
            <a:spLocks noGrp="1"/>
          </p:cNvSpPr>
          <p:nvPr>
            <p:ph type="ftr" sz="quarter" idx="11"/>
          </p:nvPr>
        </p:nvSpPr>
        <p:spPr>
          <a:xfrm>
            <a:off x="3124199" y="4767263"/>
            <a:ext cx="3824059" cy="273844"/>
          </a:xfrm>
        </p:spPr>
        <p:txBody>
          <a:bodyPr/>
          <a:lstStyle/>
          <a:p>
            <a:r>
              <a:rPr lang="en-US" dirty="0"/>
              <a:t>Atlanta,  US, ASSA/AFEE conference, January 4-6, 2019 </a:t>
            </a:r>
            <a:endParaRPr lang="ru-RU" dirty="0"/>
          </a:p>
        </p:txBody>
      </p:sp>
    </p:spTree>
    <p:extLst>
      <p:ext uri="{BB962C8B-B14F-4D97-AF65-F5344CB8AC3E}">
        <p14:creationId xmlns:p14="http://schemas.microsoft.com/office/powerpoint/2010/main" val="36379802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4C3103B-AE2E-41DA-8805-65F1A948FD5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Oval 10">
            <a:extLst>
              <a:ext uri="{FF2B5EF4-FFF2-40B4-BE49-F238E27FC236}">
                <a16:creationId xmlns:a16="http://schemas.microsoft.com/office/drawing/2014/main" id="{CB1340FC-C4E2-4CD5-9BCA-7A022E8B49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00761" y="749976"/>
            <a:ext cx="2583177" cy="2583177"/>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E3BC0C31-69A7-4200-9AFE-927230E1E04C}"/>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522807"/>
            <a:ext cx="5253850" cy="3620693"/>
          </a:xfrm>
          <a:custGeom>
            <a:avLst/>
            <a:gdLst>
              <a:gd name="connsiteX0" fmla="*/ 1974535 w 7005134"/>
              <a:gd name="connsiteY0" fmla="*/ 0 h 4827590"/>
              <a:gd name="connsiteX1" fmla="*/ 7003848 w 7005134"/>
              <a:gd name="connsiteY1" fmla="*/ 4776721 h 4827590"/>
              <a:gd name="connsiteX2" fmla="*/ 7005134 w 7005134"/>
              <a:gd name="connsiteY2" fmla="*/ 4827590 h 4827590"/>
              <a:gd name="connsiteX3" fmla="*/ 0 w 7005134"/>
              <a:gd name="connsiteY3" fmla="*/ 4827590 h 4827590"/>
              <a:gd name="connsiteX4" fmla="*/ 0 w 7005134"/>
              <a:gd name="connsiteY4" fmla="*/ 402231 h 4827590"/>
              <a:gd name="connsiteX5" fmla="*/ 14349 w 7005134"/>
              <a:gd name="connsiteY5" fmla="*/ 395744 h 4827590"/>
              <a:gd name="connsiteX6" fmla="*/ 1974535 w 7005134"/>
              <a:gd name="connsiteY6" fmla="*/ 0 h 48275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005134" h="4827590">
                <a:moveTo>
                  <a:pt x="1974535" y="0"/>
                </a:moveTo>
                <a:cubicBezTo>
                  <a:pt x="4668853" y="0"/>
                  <a:pt x="6868971" y="2115921"/>
                  <a:pt x="7003848" y="4776721"/>
                </a:cubicBezTo>
                <a:lnTo>
                  <a:pt x="7005134" y="4827590"/>
                </a:lnTo>
                <a:lnTo>
                  <a:pt x="0" y="4827590"/>
                </a:lnTo>
                <a:lnTo>
                  <a:pt x="0" y="402231"/>
                </a:lnTo>
                <a:lnTo>
                  <a:pt x="14349" y="395744"/>
                </a:lnTo>
                <a:cubicBezTo>
                  <a:pt x="616832" y="140915"/>
                  <a:pt x="1279227" y="0"/>
                  <a:pt x="1974535" y="0"/>
                </a:cubicBezTo>
                <a:close/>
              </a:path>
            </a:pathLst>
          </a:cu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5" name="Straight Connector 14">
            <a:extLst>
              <a:ext uri="{FF2B5EF4-FFF2-40B4-BE49-F238E27FC236}">
                <a16:creationId xmlns:a16="http://schemas.microsoft.com/office/drawing/2014/main" id="{45B5AFC7-2F07-4F7B-9151-E45D7548D8F3}"/>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54405" y="3337560"/>
            <a:ext cx="925830" cy="0"/>
          </a:xfrm>
          <a:prstGeom prst="line">
            <a:avLst/>
          </a:prstGeom>
          <a:ln w="508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2" name="Заголовок 1">
            <a:extLst>
              <a:ext uri="{FF2B5EF4-FFF2-40B4-BE49-F238E27FC236}">
                <a16:creationId xmlns:a16="http://schemas.microsoft.com/office/drawing/2014/main" id="{29B2C473-05A8-41FD-8754-184433B1D0B4}"/>
              </a:ext>
            </a:extLst>
          </p:cNvPr>
          <p:cNvSpPr>
            <a:spLocks noGrp="1"/>
          </p:cNvSpPr>
          <p:nvPr>
            <p:ph type="title"/>
          </p:nvPr>
        </p:nvSpPr>
        <p:spPr>
          <a:xfrm>
            <a:off x="-339700" y="2119474"/>
            <a:ext cx="7730964" cy="994172"/>
          </a:xfrm>
        </p:spPr>
        <p:txBody>
          <a:bodyPr>
            <a:normAutofit fontScale="90000"/>
          </a:bodyPr>
          <a:lstStyle/>
          <a:p>
            <a:r>
              <a:rPr lang="en-US" dirty="0"/>
              <a:t>Thank you for your attention!</a:t>
            </a:r>
            <a:br>
              <a:rPr lang="en-US" dirty="0"/>
            </a:br>
            <a:r>
              <a:rPr lang="en-US" dirty="0"/>
              <a:t> </a:t>
            </a:r>
            <a:r>
              <a:rPr lang="ru-RU" dirty="0"/>
              <a:t>Спасибо за внимание!</a:t>
            </a:r>
          </a:p>
        </p:txBody>
      </p:sp>
      <p:sp>
        <p:nvSpPr>
          <p:cNvPr id="3" name="Объект 2">
            <a:extLst>
              <a:ext uri="{FF2B5EF4-FFF2-40B4-BE49-F238E27FC236}">
                <a16:creationId xmlns:a16="http://schemas.microsoft.com/office/drawing/2014/main" id="{EF5CC2D4-3B1D-47CB-9348-161ED8F02F9A}"/>
              </a:ext>
            </a:extLst>
          </p:cNvPr>
          <p:cNvSpPr>
            <a:spLocks noGrp="1"/>
          </p:cNvSpPr>
          <p:nvPr>
            <p:ph idx="1"/>
          </p:nvPr>
        </p:nvSpPr>
        <p:spPr>
          <a:xfrm>
            <a:off x="870966" y="525764"/>
            <a:ext cx="4863070" cy="2536685"/>
          </a:xfrm>
        </p:spPr>
        <p:txBody>
          <a:bodyPr anchor="ctr">
            <a:normAutofit/>
          </a:bodyPr>
          <a:lstStyle/>
          <a:p>
            <a:pPr marL="0" indent="0">
              <a:buNone/>
            </a:pPr>
            <a:endParaRPr lang="ru-RU" sz="2400" b="1" dirty="0">
              <a:solidFill>
                <a:srgbClr val="FF0000"/>
              </a:solidFill>
            </a:endParaRPr>
          </a:p>
        </p:txBody>
      </p:sp>
      <p:sp>
        <p:nvSpPr>
          <p:cNvPr id="4" name="Номер слайда 3">
            <a:extLst>
              <a:ext uri="{FF2B5EF4-FFF2-40B4-BE49-F238E27FC236}">
                <a16:creationId xmlns:a16="http://schemas.microsoft.com/office/drawing/2014/main" id="{EB6D32C9-7561-4332-88BB-CA66F19A038E}"/>
              </a:ext>
            </a:extLst>
          </p:cNvPr>
          <p:cNvSpPr>
            <a:spLocks noGrp="1"/>
          </p:cNvSpPr>
          <p:nvPr>
            <p:ph type="sldNum" sz="quarter" idx="12"/>
          </p:nvPr>
        </p:nvSpPr>
        <p:spPr>
          <a:xfrm>
            <a:off x="8272458" y="4767262"/>
            <a:ext cx="411480" cy="273844"/>
          </a:xfrm>
        </p:spPr>
        <p:txBody>
          <a:bodyPr>
            <a:normAutofit/>
          </a:bodyPr>
          <a:lstStyle/>
          <a:p>
            <a:pPr>
              <a:spcAft>
                <a:spcPts val="600"/>
              </a:spcAft>
            </a:pPr>
            <a:fld id="{725C68B6-61C2-468F-89AB-4B9F7531AA68}" type="slidenum">
              <a:rPr lang="ru-RU" sz="800">
                <a:solidFill>
                  <a:prstClr val="black">
                    <a:tint val="75000"/>
                  </a:prstClr>
                </a:solidFill>
              </a:rPr>
              <a:pPr>
                <a:spcAft>
                  <a:spcPts val="600"/>
                </a:spcAft>
              </a:pPr>
              <a:t>30</a:t>
            </a:fld>
            <a:endParaRPr lang="ru-RU" sz="800">
              <a:solidFill>
                <a:prstClr val="black">
                  <a:tint val="75000"/>
                </a:prstClr>
              </a:solidFill>
            </a:endParaRPr>
          </a:p>
        </p:txBody>
      </p:sp>
      <p:sp>
        <p:nvSpPr>
          <p:cNvPr id="5" name="Нижний колонтитул 4">
            <a:extLst>
              <a:ext uri="{FF2B5EF4-FFF2-40B4-BE49-F238E27FC236}">
                <a16:creationId xmlns:a16="http://schemas.microsoft.com/office/drawing/2014/main" id="{2D133F35-E97B-442B-9695-2D2B18ED57EA}"/>
              </a:ext>
            </a:extLst>
          </p:cNvPr>
          <p:cNvSpPr>
            <a:spLocks noGrp="1"/>
          </p:cNvSpPr>
          <p:nvPr>
            <p:ph type="ftr" sz="quarter" idx="11"/>
          </p:nvPr>
        </p:nvSpPr>
        <p:spPr/>
        <p:txBody>
          <a:bodyPr/>
          <a:lstStyle/>
          <a:p>
            <a:r>
              <a:rPr lang="en-US"/>
              <a:t>Atlanta,  US, ASSA/AFEE conference, January 4-6, 2019 </a:t>
            </a:r>
            <a:endParaRPr lang="ru-RU"/>
          </a:p>
        </p:txBody>
      </p:sp>
      <p:sp>
        <p:nvSpPr>
          <p:cNvPr id="6" name="Прямоугольник 5">
            <a:extLst>
              <a:ext uri="{FF2B5EF4-FFF2-40B4-BE49-F238E27FC236}">
                <a16:creationId xmlns:a16="http://schemas.microsoft.com/office/drawing/2014/main" id="{052C0022-E14E-48FE-B3B5-EC18A328E317}"/>
              </a:ext>
            </a:extLst>
          </p:cNvPr>
          <p:cNvSpPr/>
          <p:nvPr/>
        </p:nvSpPr>
        <p:spPr>
          <a:xfrm>
            <a:off x="1488831" y="3836472"/>
            <a:ext cx="3136949" cy="461665"/>
          </a:xfrm>
          <a:prstGeom prst="rect">
            <a:avLst/>
          </a:prstGeom>
        </p:spPr>
        <p:txBody>
          <a:bodyPr wrap="none">
            <a:spAutoFit/>
          </a:bodyPr>
          <a:lstStyle/>
          <a:p>
            <a:r>
              <a:rPr lang="en-US" sz="2400" b="1" dirty="0">
                <a:solidFill>
                  <a:srgbClr val="FF0000"/>
                </a:solidFill>
              </a:rPr>
              <a:t>kirdina777@gmail.com</a:t>
            </a:r>
            <a:endParaRPr lang="ru-RU" sz="2400" b="1" dirty="0">
              <a:solidFill>
                <a:srgbClr val="FF0000"/>
              </a:solidFill>
            </a:endParaRPr>
          </a:p>
        </p:txBody>
      </p:sp>
    </p:spTree>
    <p:extLst>
      <p:ext uri="{BB962C8B-B14F-4D97-AF65-F5344CB8AC3E}">
        <p14:creationId xmlns:p14="http://schemas.microsoft.com/office/powerpoint/2010/main" val="2845081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14F2964-4C1C-4662-AB6F-94641D7414B9}"/>
              </a:ext>
            </a:extLst>
          </p:cNvPr>
          <p:cNvSpPr>
            <a:spLocks noGrp="1"/>
          </p:cNvSpPr>
          <p:nvPr>
            <p:ph type="title"/>
          </p:nvPr>
        </p:nvSpPr>
        <p:spPr/>
        <p:txBody>
          <a:bodyPr>
            <a:normAutofit fontScale="90000"/>
          </a:bodyPr>
          <a:lstStyle/>
          <a:p>
            <a:pPr marL="342900" lvl="0" indent="-342900">
              <a:spcBef>
                <a:spcPct val="20000"/>
              </a:spcBef>
            </a:pPr>
            <a:r>
              <a:rPr lang="en-US" sz="2800" dirty="0"/>
              <a:t>the  theory of X- and Y- institutional matrices</a:t>
            </a:r>
            <a:br>
              <a:rPr lang="en-US" sz="2000" b="0" cap="none" dirty="0">
                <a:solidFill>
                  <a:prstClr val="black"/>
                </a:solidFill>
                <a:ea typeface="+mn-ea"/>
                <a:cs typeface="+mn-cs"/>
              </a:rPr>
            </a:br>
            <a:endParaRPr lang="ru-RU" dirty="0"/>
          </a:p>
        </p:txBody>
      </p:sp>
      <p:sp>
        <p:nvSpPr>
          <p:cNvPr id="3" name="Текст 2">
            <a:extLst>
              <a:ext uri="{FF2B5EF4-FFF2-40B4-BE49-F238E27FC236}">
                <a16:creationId xmlns:a16="http://schemas.microsoft.com/office/drawing/2014/main" id="{9CB3B5EF-4317-41FE-85A7-B0C6DC75379D}"/>
              </a:ext>
            </a:extLst>
          </p:cNvPr>
          <p:cNvSpPr>
            <a:spLocks noGrp="1"/>
          </p:cNvSpPr>
          <p:nvPr>
            <p:ph type="body" idx="1"/>
          </p:nvPr>
        </p:nvSpPr>
        <p:spPr/>
        <p:txBody>
          <a:bodyPr>
            <a:normAutofit/>
          </a:bodyPr>
          <a:lstStyle/>
          <a:p>
            <a:pPr lvl="0"/>
            <a:r>
              <a:rPr lang="en-US" sz="4000" b="1" dirty="0">
                <a:solidFill>
                  <a:schemeClr val="bg1">
                    <a:lumMod val="50000"/>
                  </a:schemeClr>
                </a:solidFill>
              </a:rPr>
              <a:t>Theoretical</a:t>
            </a:r>
            <a:r>
              <a:rPr lang="en-US" sz="4000" b="1" dirty="0"/>
              <a:t> frameworks:</a:t>
            </a:r>
            <a:endParaRPr lang="ru-RU" sz="4000" b="1" dirty="0"/>
          </a:p>
        </p:txBody>
      </p:sp>
      <p:sp>
        <p:nvSpPr>
          <p:cNvPr id="4" name="Номер слайда 3">
            <a:extLst>
              <a:ext uri="{FF2B5EF4-FFF2-40B4-BE49-F238E27FC236}">
                <a16:creationId xmlns:a16="http://schemas.microsoft.com/office/drawing/2014/main" id="{0EE00CD1-251F-40B8-A705-246DB912B10E}"/>
              </a:ext>
            </a:extLst>
          </p:cNvPr>
          <p:cNvSpPr>
            <a:spLocks noGrp="1"/>
          </p:cNvSpPr>
          <p:nvPr>
            <p:ph type="sldNum" sz="quarter" idx="12"/>
          </p:nvPr>
        </p:nvSpPr>
        <p:spPr/>
        <p:txBody>
          <a:bodyPr/>
          <a:lstStyle/>
          <a:p>
            <a:fld id="{725C68B6-61C2-468F-89AB-4B9F7531AA68}" type="slidenum">
              <a:rPr lang="ru-RU" smtClean="0"/>
              <a:pPr/>
              <a:t>4</a:t>
            </a:fld>
            <a:endParaRPr lang="ru-RU"/>
          </a:p>
        </p:txBody>
      </p:sp>
      <p:sp>
        <p:nvSpPr>
          <p:cNvPr id="5" name="Нижний колонтитул 4">
            <a:extLst>
              <a:ext uri="{FF2B5EF4-FFF2-40B4-BE49-F238E27FC236}">
                <a16:creationId xmlns:a16="http://schemas.microsoft.com/office/drawing/2014/main" id="{A95E9DC7-2344-49EE-92DA-056448E90AD5}"/>
              </a:ext>
            </a:extLst>
          </p:cNvPr>
          <p:cNvSpPr>
            <a:spLocks noGrp="1"/>
          </p:cNvSpPr>
          <p:nvPr>
            <p:ph type="ftr" sz="quarter" idx="11"/>
          </p:nvPr>
        </p:nvSpPr>
        <p:spPr>
          <a:xfrm>
            <a:off x="2588469" y="4630341"/>
            <a:ext cx="4040088" cy="273844"/>
          </a:xfrm>
        </p:spPr>
        <p:txBody>
          <a:bodyPr/>
          <a:lstStyle/>
          <a:p>
            <a:r>
              <a:rPr lang="en-US" dirty="0"/>
              <a:t>Atlanta,  US, ASSA/AFEE conference, January 4-6, 2019 </a:t>
            </a:r>
            <a:endParaRPr lang="ru-RU" dirty="0"/>
          </a:p>
        </p:txBody>
      </p:sp>
    </p:spTree>
    <p:extLst>
      <p:ext uri="{BB962C8B-B14F-4D97-AF65-F5344CB8AC3E}">
        <p14:creationId xmlns:p14="http://schemas.microsoft.com/office/powerpoint/2010/main" val="18430411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DB4A50E-77AF-4DF1-B43A-64D901B42FA4}"/>
              </a:ext>
            </a:extLst>
          </p:cNvPr>
          <p:cNvSpPr>
            <a:spLocks noGrp="1"/>
          </p:cNvSpPr>
          <p:nvPr>
            <p:ph type="title"/>
          </p:nvPr>
        </p:nvSpPr>
        <p:spPr/>
        <p:txBody>
          <a:bodyPr>
            <a:noAutofit/>
          </a:bodyPr>
          <a:lstStyle/>
          <a:p>
            <a:r>
              <a:rPr lang="en-US" sz="2800" b="1" dirty="0"/>
              <a:t>Some bibliography</a:t>
            </a:r>
            <a:endParaRPr lang="ru-RU" sz="2800" b="1" dirty="0"/>
          </a:p>
        </p:txBody>
      </p:sp>
      <p:sp>
        <p:nvSpPr>
          <p:cNvPr id="3" name="Объект 2">
            <a:extLst>
              <a:ext uri="{FF2B5EF4-FFF2-40B4-BE49-F238E27FC236}">
                <a16:creationId xmlns:a16="http://schemas.microsoft.com/office/drawing/2014/main" id="{6CECB979-757D-4AF4-B4C1-12DDF1C1AEA4}"/>
              </a:ext>
            </a:extLst>
          </p:cNvPr>
          <p:cNvSpPr>
            <a:spLocks noGrp="1"/>
          </p:cNvSpPr>
          <p:nvPr>
            <p:ph idx="1"/>
          </p:nvPr>
        </p:nvSpPr>
        <p:spPr/>
        <p:txBody>
          <a:bodyPr>
            <a:normAutofit fontScale="70000" lnSpcReduction="20000"/>
          </a:bodyPr>
          <a:lstStyle/>
          <a:p>
            <a:r>
              <a:rPr lang="es-VE" dirty="0">
                <a:solidFill>
                  <a:srgbClr val="FF0000"/>
                </a:solidFill>
              </a:rPr>
              <a:t>2000, 2001, 2014</a:t>
            </a:r>
            <a:r>
              <a:rPr lang="es-VE" dirty="0"/>
              <a:t>.  Kirdina S.G. </a:t>
            </a:r>
            <a:r>
              <a:rPr lang="en-US" dirty="0"/>
              <a:t>Institutional Matrices and Development in Russia. 3 editions. (In Russian).</a:t>
            </a:r>
          </a:p>
          <a:p>
            <a:r>
              <a:rPr lang="en-US" dirty="0">
                <a:solidFill>
                  <a:srgbClr val="FF0000"/>
                </a:solidFill>
              </a:rPr>
              <a:t>2010</a:t>
            </a:r>
            <a:r>
              <a:rPr lang="en-US" dirty="0"/>
              <a:t>. Institutional Matrix Theory. Sociological dictionary. (In Russian).</a:t>
            </a:r>
            <a:endParaRPr lang="ru-RU" dirty="0"/>
          </a:p>
          <a:p>
            <a:r>
              <a:rPr lang="en-US" dirty="0">
                <a:solidFill>
                  <a:srgbClr val="FF0000"/>
                </a:solidFill>
              </a:rPr>
              <a:t>2014</a:t>
            </a:r>
            <a:r>
              <a:rPr lang="en-US" dirty="0"/>
              <a:t>. Kirdina, Svetlana.  “Institutions and the Importance of Social Control in a Nation’s Development.”   </a:t>
            </a:r>
            <a:r>
              <a:rPr lang="en-US" i="1" u="sng" dirty="0"/>
              <a:t>Journal of Economic Issues.</a:t>
            </a:r>
            <a:r>
              <a:rPr lang="en-US" i="1" dirty="0"/>
              <a:t> </a:t>
            </a:r>
            <a:r>
              <a:rPr lang="en-US" dirty="0"/>
              <a:t>47, 3.</a:t>
            </a:r>
          </a:p>
          <a:p>
            <a:r>
              <a:rPr lang="en-US" dirty="0">
                <a:solidFill>
                  <a:srgbClr val="FF0000"/>
                </a:solidFill>
              </a:rPr>
              <a:t>2017</a:t>
            </a:r>
            <a:r>
              <a:rPr lang="en-US" dirty="0"/>
              <a:t>. Kirdina-Chandler, S. ”Institutional Matrices Theory, or X-and Y-theory: A Response to F. Gregory Hayden”.  </a:t>
            </a:r>
            <a:r>
              <a:rPr lang="en-US" u="sng" dirty="0"/>
              <a:t>Journal of Economic Issues</a:t>
            </a:r>
            <a:r>
              <a:rPr lang="en-US" dirty="0"/>
              <a:t>. 51, 2. </a:t>
            </a:r>
            <a:endParaRPr lang="ru-RU" dirty="0"/>
          </a:p>
          <a:p>
            <a:pPr marL="0" indent="0">
              <a:buNone/>
            </a:pPr>
            <a:r>
              <a:rPr lang="en-US" dirty="0"/>
              <a:t>                                                    more on the web-site www.kirdina.ru</a:t>
            </a:r>
            <a:endParaRPr lang="ru-RU" dirty="0"/>
          </a:p>
        </p:txBody>
      </p:sp>
      <p:sp>
        <p:nvSpPr>
          <p:cNvPr id="4" name="Номер слайда 3">
            <a:extLst>
              <a:ext uri="{FF2B5EF4-FFF2-40B4-BE49-F238E27FC236}">
                <a16:creationId xmlns:a16="http://schemas.microsoft.com/office/drawing/2014/main" id="{B94D554D-62CC-4558-B868-2333DD1909F2}"/>
              </a:ext>
            </a:extLst>
          </p:cNvPr>
          <p:cNvSpPr>
            <a:spLocks noGrp="1"/>
          </p:cNvSpPr>
          <p:nvPr>
            <p:ph type="sldNum" sz="quarter" idx="12"/>
          </p:nvPr>
        </p:nvSpPr>
        <p:spPr/>
        <p:txBody>
          <a:bodyPr/>
          <a:lstStyle/>
          <a:p>
            <a:fld id="{725C68B6-61C2-468F-89AB-4B9F7531AA68}" type="slidenum">
              <a:rPr lang="ru-RU" smtClean="0"/>
              <a:pPr/>
              <a:t>5</a:t>
            </a:fld>
            <a:endParaRPr lang="ru-RU"/>
          </a:p>
        </p:txBody>
      </p:sp>
      <p:sp>
        <p:nvSpPr>
          <p:cNvPr id="5" name="Нижний колонтитул 4">
            <a:extLst>
              <a:ext uri="{FF2B5EF4-FFF2-40B4-BE49-F238E27FC236}">
                <a16:creationId xmlns:a16="http://schemas.microsoft.com/office/drawing/2014/main" id="{C9A28B69-1EB5-4FB2-B819-809C98F521E7}"/>
              </a:ext>
            </a:extLst>
          </p:cNvPr>
          <p:cNvSpPr>
            <a:spLocks noGrp="1"/>
          </p:cNvSpPr>
          <p:nvPr>
            <p:ph type="ftr" sz="quarter" idx="11"/>
          </p:nvPr>
        </p:nvSpPr>
        <p:spPr>
          <a:xfrm>
            <a:off x="2267744" y="4767263"/>
            <a:ext cx="3752056" cy="273844"/>
          </a:xfrm>
        </p:spPr>
        <p:txBody>
          <a:bodyPr/>
          <a:lstStyle/>
          <a:p>
            <a:r>
              <a:rPr lang="en-US" dirty="0"/>
              <a:t>Atlanta,  US, ASSA/AFEE conference, January 4-6, 2019 </a:t>
            </a:r>
            <a:endParaRPr lang="ru-RU" dirty="0"/>
          </a:p>
        </p:txBody>
      </p:sp>
    </p:spTree>
    <p:extLst>
      <p:ext uri="{BB962C8B-B14F-4D97-AF65-F5344CB8AC3E}">
        <p14:creationId xmlns:p14="http://schemas.microsoft.com/office/powerpoint/2010/main" val="807078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Рисунок 4" descr="Изображение выглядит как текст&#10;&#10;Описание создано автоматически">
            <a:extLst>
              <a:ext uri="{FF2B5EF4-FFF2-40B4-BE49-F238E27FC236}">
                <a16:creationId xmlns:a16="http://schemas.microsoft.com/office/drawing/2014/main" id="{0182FD0C-EFC2-45C8-8A2E-CB5B9B3535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8697" y="482599"/>
            <a:ext cx="7666605" cy="4178300"/>
          </a:xfrm>
          <a:prstGeom prst="rect">
            <a:avLst/>
          </a:prstGeom>
        </p:spPr>
      </p:pic>
      <p:sp>
        <p:nvSpPr>
          <p:cNvPr id="2" name="Нижний колонтитул 1">
            <a:extLst>
              <a:ext uri="{FF2B5EF4-FFF2-40B4-BE49-F238E27FC236}">
                <a16:creationId xmlns:a16="http://schemas.microsoft.com/office/drawing/2014/main" id="{CC6D5AC0-4A2C-41BE-998A-573680A2693E}"/>
              </a:ext>
            </a:extLst>
          </p:cNvPr>
          <p:cNvSpPr>
            <a:spLocks noGrp="1"/>
          </p:cNvSpPr>
          <p:nvPr>
            <p:ph type="ftr" sz="quarter" idx="11"/>
          </p:nvPr>
        </p:nvSpPr>
        <p:spPr>
          <a:xfrm>
            <a:off x="3028950" y="4767262"/>
            <a:ext cx="3086100" cy="273844"/>
          </a:xfrm>
        </p:spPr>
        <p:txBody>
          <a:bodyPr>
            <a:normAutofit/>
          </a:bodyPr>
          <a:lstStyle/>
          <a:p>
            <a:pPr>
              <a:lnSpc>
                <a:spcPct val="90000"/>
              </a:lnSpc>
              <a:spcAft>
                <a:spcPts val="600"/>
              </a:spcAft>
            </a:pPr>
            <a:r>
              <a:rPr lang="en-US" sz="1000"/>
              <a:t>Atlanta,  US, ASSA/AFEE conference, January 4-6, 2019 </a:t>
            </a:r>
            <a:endParaRPr lang="ru-RU" sz="1000"/>
          </a:p>
        </p:txBody>
      </p:sp>
      <p:sp>
        <p:nvSpPr>
          <p:cNvPr id="3" name="Номер слайда 2">
            <a:extLst>
              <a:ext uri="{FF2B5EF4-FFF2-40B4-BE49-F238E27FC236}">
                <a16:creationId xmlns:a16="http://schemas.microsoft.com/office/drawing/2014/main" id="{4C51C7CA-F3E4-4689-B7A9-FAFD63B3D82D}"/>
              </a:ext>
            </a:extLst>
          </p:cNvPr>
          <p:cNvSpPr>
            <a:spLocks noGrp="1"/>
          </p:cNvSpPr>
          <p:nvPr>
            <p:ph type="sldNum" sz="quarter" idx="12"/>
          </p:nvPr>
        </p:nvSpPr>
        <p:spPr>
          <a:xfrm>
            <a:off x="6457950" y="4767262"/>
            <a:ext cx="2057400" cy="273844"/>
          </a:xfrm>
        </p:spPr>
        <p:txBody>
          <a:bodyPr>
            <a:normAutofit/>
          </a:bodyPr>
          <a:lstStyle/>
          <a:p>
            <a:pPr>
              <a:lnSpc>
                <a:spcPct val="90000"/>
              </a:lnSpc>
              <a:spcAft>
                <a:spcPts val="600"/>
              </a:spcAft>
            </a:pPr>
            <a:fld id="{725C68B6-61C2-468F-89AB-4B9F7531AA68}" type="slidenum">
              <a:rPr lang="ru-RU" smtClean="0"/>
              <a:pPr>
                <a:lnSpc>
                  <a:spcPct val="90000"/>
                </a:lnSpc>
                <a:spcAft>
                  <a:spcPts val="600"/>
                </a:spcAft>
              </a:pPr>
              <a:t>6</a:t>
            </a:fld>
            <a:endParaRPr lang="ru-RU"/>
          </a:p>
        </p:txBody>
      </p:sp>
    </p:spTree>
    <p:extLst>
      <p:ext uri="{BB962C8B-B14F-4D97-AF65-F5344CB8AC3E}">
        <p14:creationId xmlns:p14="http://schemas.microsoft.com/office/powerpoint/2010/main" val="2664849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14"/>
          <p:cNvSpPr>
            <a:spLocks noGrp="1" noChangeArrowheads="1"/>
          </p:cNvSpPr>
          <p:nvPr>
            <p:ph type="title"/>
          </p:nvPr>
        </p:nvSpPr>
        <p:spPr/>
        <p:txBody>
          <a:bodyPr>
            <a:normAutofit/>
          </a:bodyPr>
          <a:lstStyle/>
          <a:p>
            <a:pPr eaLnBrk="1" hangingPunct="1"/>
            <a:r>
              <a:rPr lang="en-US" sz="3200" b="1" dirty="0"/>
              <a:t>Complementarity of institutional matrices </a:t>
            </a:r>
            <a:endParaRPr lang="ru-RU" sz="3200" b="1" dirty="0"/>
          </a:p>
        </p:txBody>
      </p:sp>
      <p:sp>
        <p:nvSpPr>
          <p:cNvPr id="9221" name="Rectangle 16"/>
          <p:cNvSpPr>
            <a:spLocks noGrp="1" noChangeArrowheads="1"/>
          </p:cNvSpPr>
          <p:nvPr>
            <p:ph type="body" sz="half" idx="2"/>
          </p:nvPr>
        </p:nvSpPr>
        <p:spPr>
          <a:xfrm>
            <a:off x="1925706" y="3273829"/>
            <a:ext cx="5551884" cy="1079897"/>
          </a:xfrm>
        </p:spPr>
        <p:txBody>
          <a:bodyPr>
            <a:noAutofit/>
          </a:bodyPr>
          <a:lstStyle/>
          <a:p>
            <a:pPr eaLnBrk="1" hangingPunct="1">
              <a:lnSpc>
                <a:spcPct val="80000"/>
              </a:lnSpc>
              <a:buFontTx/>
              <a:buNone/>
            </a:pPr>
            <a:r>
              <a:rPr lang="en-US" sz="1600" dirty="0"/>
              <a:t>        Russia, China, India,                              Europe and the US, </a:t>
            </a:r>
          </a:p>
          <a:p>
            <a:pPr eaLnBrk="1" hangingPunct="1">
              <a:lnSpc>
                <a:spcPct val="80000"/>
              </a:lnSpc>
              <a:buFontTx/>
              <a:buNone/>
            </a:pPr>
            <a:r>
              <a:rPr lang="en-US" sz="1600" dirty="0"/>
              <a:t>  most Asian, Middle Eastern,                        </a:t>
            </a:r>
            <a:r>
              <a:rPr lang="ru-RU" sz="1600" dirty="0"/>
              <a:t>С</a:t>
            </a:r>
            <a:r>
              <a:rPr lang="en-US" sz="1600" dirty="0" err="1"/>
              <a:t>anada</a:t>
            </a:r>
            <a:r>
              <a:rPr lang="en-US" sz="1600" dirty="0"/>
              <a:t>, Australia,         </a:t>
            </a:r>
          </a:p>
          <a:p>
            <a:pPr eaLnBrk="1" hangingPunct="1">
              <a:lnSpc>
                <a:spcPct val="80000"/>
              </a:lnSpc>
              <a:buFontTx/>
              <a:buNone/>
            </a:pPr>
            <a:r>
              <a:rPr lang="en-US" sz="1600" dirty="0"/>
              <a:t>    Latin American and others              </a:t>
            </a:r>
            <a:r>
              <a:rPr lang="ru-RU" sz="1600" dirty="0"/>
              <a:t>      </a:t>
            </a:r>
            <a:r>
              <a:rPr lang="en-US" sz="1600" dirty="0"/>
              <a:t>      and New Zealand</a:t>
            </a:r>
          </a:p>
          <a:p>
            <a:pPr eaLnBrk="1" hangingPunct="1">
              <a:lnSpc>
                <a:spcPct val="80000"/>
              </a:lnSpc>
              <a:buFontTx/>
              <a:buNone/>
            </a:pPr>
            <a:r>
              <a:rPr lang="en-US" sz="1600" dirty="0"/>
              <a:t>				</a:t>
            </a:r>
            <a:endParaRPr lang="ru-RU" sz="1600" dirty="0"/>
          </a:p>
        </p:txBody>
      </p:sp>
      <p:sp>
        <p:nvSpPr>
          <p:cNvPr id="17" name="Нижний колонтитул 16"/>
          <p:cNvSpPr>
            <a:spLocks noGrp="1"/>
          </p:cNvSpPr>
          <p:nvPr>
            <p:ph type="ftr" sz="quarter" idx="11"/>
          </p:nvPr>
        </p:nvSpPr>
        <p:spPr>
          <a:xfrm>
            <a:off x="3124200" y="4766483"/>
            <a:ext cx="3607594" cy="274624"/>
          </a:xfrm>
        </p:spPr>
        <p:txBody>
          <a:bodyPr/>
          <a:lstStyle/>
          <a:p>
            <a:r>
              <a:rPr lang="en-US" dirty="0"/>
              <a:t>Atlanta,  US, ASSA/AFEE conference, January 4-6, 2019 </a:t>
            </a:r>
            <a:endParaRPr lang="ru-RU" dirty="0"/>
          </a:p>
        </p:txBody>
      </p:sp>
      <p:sp>
        <p:nvSpPr>
          <p:cNvPr id="16" name="Номер слайда 15"/>
          <p:cNvSpPr>
            <a:spLocks noGrp="1"/>
          </p:cNvSpPr>
          <p:nvPr>
            <p:ph type="sldNum" sz="quarter" idx="12"/>
          </p:nvPr>
        </p:nvSpPr>
        <p:spPr/>
        <p:txBody>
          <a:bodyPr>
            <a:normAutofit lnSpcReduction="10000"/>
          </a:bodyPr>
          <a:lstStyle/>
          <a:p>
            <a:fld id="{CAA5CCDF-98C8-4A07-9189-29561FB6D67D}" type="slidenum">
              <a:rPr lang="ru-RU"/>
              <a:pPr/>
              <a:t>7</a:t>
            </a:fld>
            <a:endParaRPr lang="ru-RU"/>
          </a:p>
        </p:txBody>
      </p:sp>
      <p:sp>
        <p:nvSpPr>
          <p:cNvPr id="39940" name="Rectangle 59"/>
          <p:cNvSpPr>
            <a:spLocks noChangeArrowheads="1"/>
          </p:cNvSpPr>
          <p:nvPr/>
        </p:nvSpPr>
        <p:spPr bwMode="auto">
          <a:xfrm>
            <a:off x="1494235" y="1221581"/>
            <a:ext cx="6172200" cy="1639491"/>
          </a:xfrm>
          <a:prstGeom prst="rect">
            <a:avLst/>
          </a:prstGeom>
          <a:noFill/>
          <a:ln w="9525">
            <a:noFill/>
            <a:miter lim="800000"/>
            <a:headEnd/>
            <a:tailEnd/>
          </a:ln>
        </p:spPr>
        <p:txBody>
          <a:bodyPr/>
          <a:lstStyle/>
          <a:p>
            <a:pPr marL="257175" indent="-257175">
              <a:spcBef>
                <a:spcPct val="20000"/>
              </a:spcBef>
              <a:buFontTx/>
              <a:buChar char="•"/>
            </a:pPr>
            <a:endParaRPr lang="en-US" sz="2100"/>
          </a:p>
        </p:txBody>
      </p:sp>
      <p:sp>
        <p:nvSpPr>
          <p:cNvPr id="39941" name="AutoShape 60"/>
          <p:cNvSpPr>
            <a:spLocks noChangeArrowheads="1"/>
          </p:cNvSpPr>
          <p:nvPr/>
        </p:nvSpPr>
        <p:spPr bwMode="auto">
          <a:xfrm rot="10800000">
            <a:off x="2357438" y="1491854"/>
            <a:ext cx="2057400" cy="1682353"/>
          </a:xfrm>
          <a:prstGeom prst="triangle">
            <a:avLst>
              <a:gd name="adj" fmla="val 50000"/>
            </a:avLst>
          </a:prstGeom>
          <a:solidFill>
            <a:srgbClr val="FFFFFF"/>
          </a:solidFill>
          <a:ln w="19050">
            <a:solidFill>
              <a:srgbClr val="000000"/>
            </a:solidFill>
            <a:miter lim="800000"/>
            <a:headEnd/>
            <a:tailEnd/>
          </a:ln>
        </p:spPr>
        <p:txBody>
          <a:bodyPr/>
          <a:lstStyle/>
          <a:p>
            <a:r>
              <a:rPr lang="en-US" sz="900"/>
              <a:t>   </a:t>
            </a:r>
            <a:endParaRPr lang="ru-RU" sz="1350"/>
          </a:p>
        </p:txBody>
      </p:sp>
      <p:sp>
        <p:nvSpPr>
          <p:cNvPr id="39942" name="AutoShape 61"/>
          <p:cNvSpPr>
            <a:spLocks noChangeArrowheads="1"/>
          </p:cNvSpPr>
          <p:nvPr/>
        </p:nvSpPr>
        <p:spPr bwMode="auto">
          <a:xfrm>
            <a:off x="5259850" y="1506346"/>
            <a:ext cx="2057400" cy="1628775"/>
          </a:xfrm>
          <a:prstGeom prst="triangle">
            <a:avLst>
              <a:gd name="adj" fmla="val 50000"/>
            </a:avLst>
          </a:prstGeom>
          <a:solidFill>
            <a:srgbClr val="FFFFFF"/>
          </a:solidFill>
          <a:ln w="19050">
            <a:solidFill>
              <a:srgbClr val="000000"/>
            </a:solidFill>
            <a:miter lim="800000"/>
            <a:headEnd/>
            <a:tailEnd/>
          </a:ln>
        </p:spPr>
        <p:txBody>
          <a:bodyPr/>
          <a:lstStyle/>
          <a:p>
            <a:r>
              <a:rPr lang="en-US" sz="900"/>
              <a:t>   </a:t>
            </a:r>
            <a:endParaRPr lang="ru-RU" sz="1350"/>
          </a:p>
        </p:txBody>
      </p:sp>
      <p:grpSp>
        <p:nvGrpSpPr>
          <p:cNvPr id="2" name="Group 15"/>
          <p:cNvGrpSpPr>
            <a:grpSpLocks/>
          </p:cNvGrpSpPr>
          <p:nvPr/>
        </p:nvGrpSpPr>
        <p:grpSpPr bwMode="auto">
          <a:xfrm>
            <a:off x="2844403" y="1491854"/>
            <a:ext cx="1079897" cy="1367189"/>
            <a:chOff x="2267744" y="1988840"/>
            <a:chExt cx="1440159" cy="1823220"/>
          </a:xfrm>
        </p:grpSpPr>
        <p:sp>
          <p:nvSpPr>
            <p:cNvPr id="39950" name="AutoShape 62"/>
            <p:cNvSpPr>
              <a:spLocks noChangeArrowheads="1"/>
            </p:cNvSpPr>
            <p:nvPr/>
          </p:nvSpPr>
          <p:spPr bwMode="auto">
            <a:xfrm>
              <a:off x="2267744" y="1988840"/>
              <a:ext cx="1440159" cy="1080120"/>
            </a:xfrm>
            <a:prstGeom prst="triangle">
              <a:avLst>
                <a:gd name="adj" fmla="val 43287"/>
              </a:avLst>
            </a:prstGeom>
            <a:solidFill>
              <a:schemeClr val="accent1"/>
            </a:solidFill>
            <a:ln w="9525">
              <a:solidFill>
                <a:srgbClr val="000000"/>
              </a:solidFill>
              <a:miter lim="800000"/>
              <a:headEnd/>
              <a:tailEnd/>
            </a:ln>
          </p:spPr>
          <p:txBody>
            <a:bodyPr/>
            <a:lstStyle/>
            <a:p>
              <a:r>
                <a:rPr lang="en-US" sz="900"/>
                <a:t> </a:t>
              </a:r>
              <a:r>
                <a:rPr lang="ru-RU" sz="900"/>
                <a:t> </a:t>
              </a:r>
              <a:r>
                <a:rPr lang="en-US" sz="900"/>
                <a:t> </a:t>
              </a:r>
              <a:r>
                <a:rPr lang="ru-RU" sz="900"/>
                <a:t>  </a:t>
              </a:r>
              <a:r>
                <a:rPr lang="en-US" sz="1500" b="1"/>
                <a:t>Y</a:t>
              </a:r>
              <a:endParaRPr lang="ru-RU" sz="1350"/>
            </a:p>
          </p:txBody>
        </p:sp>
        <p:sp>
          <p:nvSpPr>
            <p:cNvPr id="39951" name="Rectangle 63"/>
            <p:cNvSpPr>
              <a:spLocks noChangeArrowheads="1"/>
            </p:cNvSpPr>
            <p:nvPr/>
          </p:nvSpPr>
          <p:spPr bwMode="auto">
            <a:xfrm>
              <a:off x="2699087" y="3134840"/>
              <a:ext cx="561638" cy="677220"/>
            </a:xfrm>
            <a:prstGeom prst="rect">
              <a:avLst/>
            </a:prstGeom>
            <a:noFill/>
            <a:ln w="9525">
              <a:noFill/>
              <a:miter lim="800000"/>
              <a:headEnd/>
              <a:tailEnd/>
            </a:ln>
          </p:spPr>
          <p:txBody>
            <a:bodyPr wrap="square" anchor="ctr">
              <a:spAutoFit/>
            </a:bodyPr>
            <a:lstStyle/>
            <a:p>
              <a:r>
                <a:rPr lang="en-US" sz="2700" b="1" dirty="0"/>
                <a:t>X</a:t>
              </a:r>
            </a:p>
          </p:txBody>
        </p:sp>
      </p:grpSp>
      <p:sp>
        <p:nvSpPr>
          <p:cNvPr id="39944" name="Rectangle 64"/>
          <p:cNvSpPr>
            <a:spLocks noChangeArrowheads="1"/>
          </p:cNvSpPr>
          <p:nvPr/>
        </p:nvSpPr>
        <p:spPr bwMode="auto">
          <a:xfrm>
            <a:off x="6012160" y="1855411"/>
            <a:ext cx="541040" cy="553998"/>
          </a:xfrm>
          <a:prstGeom prst="rect">
            <a:avLst/>
          </a:prstGeom>
          <a:noFill/>
          <a:ln w="9525">
            <a:noFill/>
            <a:miter lim="800000"/>
            <a:headEnd/>
            <a:tailEnd/>
          </a:ln>
        </p:spPr>
        <p:txBody>
          <a:bodyPr wrap="square" anchor="ctr">
            <a:spAutoFit/>
          </a:bodyPr>
          <a:lstStyle/>
          <a:p>
            <a:r>
              <a:rPr lang="en-US" sz="3000" b="1" dirty="0"/>
              <a:t>Y</a:t>
            </a:r>
          </a:p>
        </p:txBody>
      </p:sp>
      <p:sp>
        <p:nvSpPr>
          <p:cNvPr id="39945" name="Rectangle 65"/>
          <p:cNvSpPr>
            <a:spLocks noChangeArrowheads="1"/>
          </p:cNvSpPr>
          <p:nvPr/>
        </p:nvSpPr>
        <p:spPr bwMode="auto">
          <a:xfrm>
            <a:off x="1143000" y="-12427"/>
            <a:ext cx="261610" cy="230832"/>
          </a:xfrm>
          <a:prstGeom prst="rect">
            <a:avLst/>
          </a:prstGeom>
          <a:noFill/>
          <a:ln w="9525">
            <a:noFill/>
            <a:miter lim="800000"/>
            <a:headEnd/>
            <a:tailEnd/>
          </a:ln>
        </p:spPr>
        <p:txBody>
          <a:bodyPr wrap="none" anchor="ctr">
            <a:spAutoFit/>
          </a:bodyPr>
          <a:lstStyle/>
          <a:p>
            <a:r>
              <a:rPr lang="en-US" sz="900">
                <a:cs typeface="Times New Roman" charset="0"/>
              </a:rPr>
              <a:t>   </a:t>
            </a:r>
            <a:endParaRPr lang="en-US" sz="1350"/>
          </a:p>
        </p:txBody>
      </p:sp>
      <p:sp>
        <p:nvSpPr>
          <p:cNvPr id="39946" name="Rectangle 66"/>
          <p:cNvSpPr>
            <a:spLocks noChangeArrowheads="1"/>
          </p:cNvSpPr>
          <p:nvPr/>
        </p:nvSpPr>
        <p:spPr bwMode="auto">
          <a:xfrm>
            <a:off x="1143000" y="-12427"/>
            <a:ext cx="261610" cy="230832"/>
          </a:xfrm>
          <a:prstGeom prst="rect">
            <a:avLst/>
          </a:prstGeom>
          <a:noFill/>
          <a:ln w="9525">
            <a:noFill/>
            <a:miter lim="800000"/>
            <a:headEnd/>
            <a:tailEnd/>
          </a:ln>
        </p:spPr>
        <p:txBody>
          <a:bodyPr wrap="none" anchor="ctr">
            <a:spAutoFit/>
          </a:bodyPr>
          <a:lstStyle/>
          <a:p>
            <a:r>
              <a:rPr lang="en-US" sz="900">
                <a:cs typeface="Times New Roman" charset="0"/>
              </a:rPr>
              <a:t>   </a:t>
            </a:r>
            <a:endParaRPr lang="en-US" sz="1350"/>
          </a:p>
        </p:txBody>
      </p:sp>
      <p:sp>
        <p:nvSpPr>
          <p:cNvPr id="39947" name="AutoShape 67"/>
          <p:cNvSpPr>
            <a:spLocks noChangeArrowheads="1"/>
          </p:cNvSpPr>
          <p:nvPr/>
        </p:nvSpPr>
        <p:spPr bwMode="auto">
          <a:xfrm rot="10800000">
            <a:off x="5748602" y="2351212"/>
            <a:ext cx="1079897" cy="771525"/>
          </a:xfrm>
          <a:prstGeom prst="triangle">
            <a:avLst>
              <a:gd name="adj" fmla="val 50000"/>
            </a:avLst>
          </a:prstGeom>
          <a:solidFill>
            <a:schemeClr val="accent1"/>
          </a:solidFill>
          <a:ln w="9525">
            <a:solidFill>
              <a:srgbClr val="000000"/>
            </a:solidFill>
            <a:miter lim="800000"/>
            <a:headEnd/>
            <a:tailEnd/>
          </a:ln>
        </p:spPr>
        <p:txBody>
          <a:bodyPr/>
          <a:lstStyle/>
          <a:p>
            <a:r>
              <a:rPr lang="en-US" sz="1500" b="1"/>
              <a:t>   X</a:t>
            </a:r>
            <a:endParaRPr lang="ru-RU" sz="135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82A57C9-E468-4538-86A6-2FF153AE85C6}"/>
              </a:ext>
            </a:extLst>
          </p:cNvPr>
          <p:cNvSpPr>
            <a:spLocks noGrp="1"/>
          </p:cNvSpPr>
          <p:nvPr>
            <p:ph type="title"/>
          </p:nvPr>
        </p:nvSpPr>
        <p:spPr>
          <a:xfrm>
            <a:off x="827584" y="3219822"/>
            <a:ext cx="7772400" cy="1125140"/>
          </a:xfrm>
        </p:spPr>
        <p:txBody>
          <a:bodyPr>
            <a:normAutofit/>
          </a:bodyPr>
          <a:lstStyle/>
          <a:p>
            <a:pPr marL="342900" lvl="0" indent="-342900">
              <a:spcBef>
                <a:spcPct val="20000"/>
              </a:spcBef>
            </a:pPr>
            <a:r>
              <a:rPr lang="en-US" sz="2500" cap="none" dirty="0">
                <a:solidFill>
                  <a:prstClr val="black"/>
                </a:solidFill>
                <a:ea typeface="+mn-ea"/>
                <a:cs typeface="+mn-cs"/>
              </a:rPr>
              <a:t>RUSSIAN AND CHINESE TRANSITIONAL REFORMS</a:t>
            </a:r>
            <a:endParaRPr lang="ru-RU" sz="2500" cap="none" dirty="0"/>
          </a:p>
        </p:txBody>
      </p:sp>
      <p:sp>
        <p:nvSpPr>
          <p:cNvPr id="3" name="Текст 2">
            <a:extLst>
              <a:ext uri="{FF2B5EF4-FFF2-40B4-BE49-F238E27FC236}">
                <a16:creationId xmlns:a16="http://schemas.microsoft.com/office/drawing/2014/main" id="{E7654B1D-0B3F-4CAE-95C0-D43079D4A4F4}"/>
              </a:ext>
            </a:extLst>
          </p:cNvPr>
          <p:cNvSpPr>
            <a:spLocks noGrp="1"/>
          </p:cNvSpPr>
          <p:nvPr>
            <p:ph type="body" idx="1"/>
          </p:nvPr>
        </p:nvSpPr>
        <p:spPr/>
        <p:txBody>
          <a:bodyPr>
            <a:normAutofit fontScale="32500" lnSpcReduction="20000"/>
          </a:bodyPr>
          <a:lstStyle/>
          <a:p>
            <a:pPr lvl="0"/>
            <a:endParaRPr lang="en-US" sz="4000" dirty="0">
              <a:solidFill>
                <a:prstClr val="black"/>
              </a:solidFill>
            </a:endParaRPr>
          </a:p>
          <a:p>
            <a:pPr lvl="0"/>
            <a:endParaRPr lang="en-US" sz="4000" dirty="0">
              <a:solidFill>
                <a:prstClr val="black"/>
              </a:solidFill>
            </a:endParaRPr>
          </a:p>
          <a:p>
            <a:pPr lvl="0"/>
            <a:r>
              <a:rPr lang="en-US" sz="12300" b="1" dirty="0">
                <a:solidFill>
                  <a:schemeClr val="bg1">
                    <a:lumMod val="50000"/>
                  </a:schemeClr>
                </a:solidFill>
              </a:rPr>
              <a:t>Comparative analysis:</a:t>
            </a:r>
            <a:endParaRPr lang="ru-RU" dirty="0">
              <a:solidFill>
                <a:schemeClr val="bg1">
                  <a:lumMod val="50000"/>
                </a:schemeClr>
              </a:solidFill>
            </a:endParaRPr>
          </a:p>
        </p:txBody>
      </p:sp>
      <p:sp>
        <p:nvSpPr>
          <p:cNvPr id="4" name="Номер слайда 3">
            <a:extLst>
              <a:ext uri="{FF2B5EF4-FFF2-40B4-BE49-F238E27FC236}">
                <a16:creationId xmlns:a16="http://schemas.microsoft.com/office/drawing/2014/main" id="{6380820D-0A4A-404E-A391-B74164BD12AF}"/>
              </a:ext>
            </a:extLst>
          </p:cNvPr>
          <p:cNvSpPr>
            <a:spLocks noGrp="1"/>
          </p:cNvSpPr>
          <p:nvPr>
            <p:ph type="sldNum" sz="quarter" idx="12"/>
          </p:nvPr>
        </p:nvSpPr>
        <p:spPr/>
        <p:txBody>
          <a:bodyPr/>
          <a:lstStyle/>
          <a:p>
            <a:fld id="{725C68B6-61C2-468F-89AB-4B9F7531AA68}" type="slidenum">
              <a:rPr lang="ru-RU" smtClean="0"/>
              <a:pPr/>
              <a:t>8</a:t>
            </a:fld>
            <a:endParaRPr lang="ru-RU"/>
          </a:p>
        </p:txBody>
      </p:sp>
      <p:sp>
        <p:nvSpPr>
          <p:cNvPr id="5" name="Нижний колонтитул 4">
            <a:extLst>
              <a:ext uri="{FF2B5EF4-FFF2-40B4-BE49-F238E27FC236}">
                <a16:creationId xmlns:a16="http://schemas.microsoft.com/office/drawing/2014/main" id="{8685D320-3744-4B5D-B852-68D87820B25D}"/>
              </a:ext>
            </a:extLst>
          </p:cNvPr>
          <p:cNvSpPr>
            <a:spLocks noGrp="1"/>
          </p:cNvSpPr>
          <p:nvPr>
            <p:ph type="ftr" sz="quarter" idx="11"/>
          </p:nvPr>
        </p:nvSpPr>
        <p:spPr>
          <a:xfrm>
            <a:off x="3124200" y="4731990"/>
            <a:ext cx="3824064" cy="309117"/>
          </a:xfrm>
        </p:spPr>
        <p:txBody>
          <a:bodyPr/>
          <a:lstStyle/>
          <a:p>
            <a:r>
              <a:rPr lang="en-US" dirty="0"/>
              <a:t>Atlanta,  US, ASSA/AFEE conference, January 4-6, 2019 </a:t>
            </a:r>
            <a:endParaRPr lang="ru-RU" dirty="0"/>
          </a:p>
        </p:txBody>
      </p:sp>
    </p:spTree>
    <p:extLst>
      <p:ext uri="{BB962C8B-B14F-4D97-AF65-F5344CB8AC3E}">
        <p14:creationId xmlns:p14="http://schemas.microsoft.com/office/powerpoint/2010/main" val="41065426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Объект 4" descr="Related image">
            <a:extLst>
              <a:ext uri="{FF2B5EF4-FFF2-40B4-BE49-F238E27FC236}">
                <a16:creationId xmlns:a16="http://schemas.microsoft.com/office/drawing/2014/main" id="{B99E75B4-A3DB-404A-B588-94C7B53271A9}"/>
              </a:ext>
            </a:extLst>
          </p:cNvPr>
          <p:cNvPicPr>
            <a:picLocks noGrp="1"/>
          </p:cNvPicPr>
          <p:nvPr>
            <p:ph sz="half" idx="2"/>
          </p:nvPr>
        </p:nvPicPr>
        <p:blipFill rotWithShape="1">
          <a:blip r:embed="rId3">
            <a:extLst>
              <a:ext uri="{28A0092B-C50C-407E-A947-70E740481C1C}">
                <a14:useLocalDpi xmlns:a14="http://schemas.microsoft.com/office/drawing/2010/main" val="0"/>
              </a:ext>
            </a:extLst>
          </a:blip>
          <a:srcRect t="17279"/>
          <a:stretch/>
        </p:blipFill>
        <p:spPr bwMode="auto">
          <a:xfrm>
            <a:off x="-59111" y="-28718"/>
            <a:ext cx="9143979" cy="5143490"/>
          </a:xfrm>
          <a:prstGeom prst="rect">
            <a:avLst/>
          </a:prstGeom>
          <a:noFill/>
        </p:spPr>
      </p:pic>
      <p:sp>
        <p:nvSpPr>
          <p:cNvPr id="10" name="Freeform 5">
            <a:extLst>
              <a:ext uri="{FF2B5EF4-FFF2-40B4-BE49-F238E27FC236}">
                <a16:creationId xmlns:a16="http://schemas.microsoft.com/office/drawing/2014/main" id="{3CD9DF72-87A3-404E-A828-84CBF11A8303}"/>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flipH="1">
            <a:off x="0" y="748631"/>
            <a:ext cx="4512879" cy="4394869"/>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5000"/>
            </a:schemeClr>
          </a:solidFill>
          <a:ln w="50800" cap="sq" cmpd="dbl">
            <a:noFill/>
            <a:miter lim="800000"/>
          </a:ln>
          <a:effectLst/>
          <a:ex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cxnSp>
        <p:nvCxnSpPr>
          <p:cNvPr id="12" name="Straight Connector 11">
            <a:extLst>
              <a:ext uri="{FF2B5EF4-FFF2-40B4-BE49-F238E27FC236}">
                <a16:creationId xmlns:a16="http://schemas.microsoft.com/office/drawing/2014/main" id="{20E3A342-4D61-4E3F-AF90-1AB42AEB96CC}"/>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715288" y="2502854"/>
            <a:ext cx="701565"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
        <p:nvSpPr>
          <p:cNvPr id="2" name="Заголовок 1">
            <a:extLst>
              <a:ext uri="{FF2B5EF4-FFF2-40B4-BE49-F238E27FC236}">
                <a16:creationId xmlns:a16="http://schemas.microsoft.com/office/drawing/2014/main" id="{C19DF6EE-DC01-4330-9272-F85187A93FC6}"/>
              </a:ext>
            </a:extLst>
          </p:cNvPr>
          <p:cNvSpPr>
            <a:spLocks noGrp="1"/>
          </p:cNvSpPr>
          <p:nvPr>
            <p:ph type="title"/>
          </p:nvPr>
        </p:nvSpPr>
        <p:spPr>
          <a:xfrm>
            <a:off x="395536" y="1709233"/>
            <a:ext cx="3153102" cy="1007066"/>
          </a:xfrm>
        </p:spPr>
        <p:txBody>
          <a:bodyPr vert="horz" lIns="91440" tIns="45720" rIns="91440" bIns="45720" rtlCol="0" anchor="ctr">
            <a:normAutofit/>
          </a:bodyPr>
          <a:lstStyle/>
          <a:p>
            <a:pPr>
              <a:lnSpc>
                <a:spcPct val="90000"/>
              </a:lnSpc>
            </a:pPr>
            <a:r>
              <a:rPr lang="en-US" sz="2100" b="1" dirty="0"/>
              <a:t>Some bibliography</a:t>
            </a:r>
          </a:p>
        </p:txBody>
      </p:sp>
      <p:sp>
        <p:nvSpPr>
          <p:cNvPr id="3" name="Объект 2">
            <a:extLst>
              <a:ext uri="{FF2B5EF4-FFF2-40B4-BE49-F238E27FC236}">
                <a16:creationId xmlns:a16="http://schemas.microsoft.com/office/drawing/2014/main" id="{836CC391-5E8B-4EC2-AAFF-968413A4D73F}"/>
              </a:ext>
            </a:extLst>
          </p:cNvPr>
          <p:cNvSpPr>
            <a:spLocks noGrp="1"/>
          </p:cNvSpPr>
          <p:nvPr>
            <p:ph sz="half" idx="1"/>
          </p:nvPr>
        </p:nvSpPr>
        <p:spPr>
          <a:xfrm>
            <a:off x="0" y="2037395"/>
            <a:ext cx="3745815" cy="2634511"/>
          </a:xfrm>
        </p:spPr>
        <p:txBody>
          <a:bodyPr vert="horz" lIns="91440" tIns="45720" rIns="91440" bIns="45720" rtlCol="0" anchor="ctr">
            <a:noAutofit/>
          </a:bodyPr>
          <a:lstStyle/>
          <a:p>
            <a:pPr indent="0" algn="just">
              <a:lnSpc>
                <a:spcPct val="107000"/>
              </a:lnSpc>
              <a:spcAft>
                <a:spcPts val="800"/>
              </a:spcAft>
              <a:buNone/>
            </a:pPr>
            <a:endParaRPr lang="en-US" sz="1800" dirty="0">
              <a:ea typeface="Calibri" panose="020F0502020204030204" pitchFamily="34" charset="0"/>
              <a:cs typeface="Times New Roman" panose="02020603050405020304" pitchFamily="18" charset="0"/>
            </a:endParaRPr>
          </a:p>
          <a:p>
            <a:pPr indent="0" algn="just">
              <a:lnSpc>
                <a:spcPct val="107000"/>
              </a:lnSpc>
              <a:spcAft>
                <a:spcPts val="800"/>
              </a:spcAft>
              <a:buNone/>
            </a:pPr>
            <a:endParaRPr lang="en-US" sz="1800" dirty="0">
              <a:ea typeface="Calibri" panose="020F0502020204030204" pitchFamily="34" charset="0"/>
              <a:cs typeface="Times New Roman" panose="02020603050405020304" pitchFamily="18" charset="0"/>
            </a:endParaRPr>
          </a:p>
          <a:p>
            <a:pPr indent="0" algn="just">
              <a:lnSpc>
                <a:spcPct val="107000"/>
              </a:lnSpc>
              <a:spcAft>
                <a:spcPts val="800"/>
              </a:spcAft>
              <a:buNone/>
            </a:pPr>
            <a:r>
              <a:rPr lang="en-US" sz="1800" dirty="0" err="1">
                <a:ea typeface="Calibri" panose="020F0502020204030204" pitchFamily="34" charset="0"/>
                <a:cs typeface="Times New Roman" panose="02020603050405020304" pitchFamily="18" charset="0"/>
              </a:rPr>
              <a:t>Åslund</a:t>
            </a:r>
            <a:r>
              <a:rPr lang="en-US" sz="1800" dirty="0">
                <a:ea typeface="Calibri" panose="020F0502020204030204" pitchFamily="34" charset="0"/>
                <a:cs typeface="Times New Roman" panose="02020603050405020304" pitchFamily="18" charset="0"/>
              </a:rPr>
              <a:t>, 1995;</a:t>
            </a:r>
            <a:r>
              <a:rPr lang="en-US" sz="1800" dirty="0">
                <a:solidFill>
                  <a:prstClr val="black"/>
                </a:solidFill>
                <a:ea typeface="Calibri" panose="020F0502020204030204" pitchFamily="34" charset="0"/>
                <a:cs typeface="Times New Roman" panose="02020603050405020304" pitchFamily="18" charset="0"/>
              </a:rPr>
              <a:t> Liu at al, 1998;</a:t>
            </a:r>
            <a:r>
              <a:rPr lang="en-US" sz="1800" dirty="0">
                <a:ea typeface="Calibri" panose="020F0502020204030204" pitchFamily="34" charset="0"/>
                <a:cs typeface="Times New Roman" panose="02020603050405020304" pitchFamily="18" charset="0"/>
              </a:rPr>
              <a:t> </a:t>
            </a:r>
            <a:r>
              <a:rPr lang="en-US" sz="1800" dirty="0" err="1">
                <a:ea typeface="Calibri" panose="020F0502020204030204" pitchFamily="34" charset="0"/>
                <a:cs typeface="Times New Roman" panose="02020603050405020304" pitchFamily="18" charset="0"/>
              </a:rPr>
              <a:t>Kotz</a:t>
            </a:r>
            <a:r>
              <a:rPr lang="en-US" sz="1800" dirty="0">
                <a:ea typeface="Calibri" panose="020F0502020204030204" pitchFamily="34" charset="0"/>
                <a:cs typeface="Times New Roman" panose="02020603050405020304" pitchFamily="18" charset="0"/>
              </a:rPr>
              <a:t>, 2001; </a:t>
            </a:r>
            <a:r>
              <a:rPr lang="en-US" sz="1800" dirty="0" err="1">
                <a:ea typeface="Calibri" panose="020F0502020204030204" pitchFamily="34" charset="0"/>
                <a:cs typeface="Times New Roman" panose="02020603050405020304" pitchFamily="18" charset="0"/>
              </a:rPr>
              <a:t>Polterovich</a:t>
            </a:r>
            <a:r>
              <a:rPr lang="en-US" sz="1800" dirty="0">
                <a:ea typeface="Calibri" panose="020F0502020204030204" pitchFamily="34" charset="0"/>
                <a:cs typeface="Times New Roman" panose="02020603050405020304" pitchFamily="18" charset="0"/>
              </a:rPr>
              <a:t>, 2006; Kennedy, </a:t>
            </a:r>
            <a:r>
              <a:rPr lang="en-US" sz="1800" dirty="0" err="1">
                <a:ea typeface="Calibri" panose="020F0502020204030204" pitchFamily="34" charset="0"/>
                <a:cs typeface="Times New Roman" panose="02020603050405020304" pitchFamily="18" charset="0"/>
              </a:rPr>
              <a:t>Omelicheva</a:t>
            </a:r>
            <a:r>
              <a:rPr lang="en-US" sz="1800" dirty="0">
                <a:ea typeface="Calibri" panose="020F0502020204030204" pitchFamily="34" charset="0"/>
                <a:cs typeface="Times New Roman" panose="02020603050405020304" pitchFamily="18" charset="0"/>
              </a:rPr>
              <a:t>, 2010;</a:t>
            </a:r>
            <a:r>
              <a:rPr lang="en-US" sz="1800" dirty="0">
                <a:solidFill>
                  <a:prstClr val="black"/>
                </a:solidFill>
                <a:ea typeface="Calibri" panose="020F0502020204030204" pitchFamily="34" charset="0"/>
                <a:cs typeface="Times New Roman" panose="02020603050405020304" pitchFamily="18" charset="0"/>
              </a:rPr>
              <a:t> Lin, 2012;</a:t>
            </a:r>
            <a:r>
              <a:rPr lang="en-US" sz="1800" dirty="0">
                <a:ea typeface="Calibri" panose="020F0502020204030204" pitchFamily="34" charset="0"/>
                <a:cs typeface="Times New Roman" panose="02020603050405020304" pitchFamily="18" charset="0"/>
              </a:rPr>
              <a:t> </a:t>
            </a:r>
            <a:r>
              <a:rPr lang="en-US" sz="1800" dirty="0" err="1">
                <a:ea typeface="Calibri" panose="020F0502020204030204" pitchFamily="34" charset="0"/>
                <a:cs typeface="Times New Roman" panose="02020603050405020304" pitchFamily="18" charset="0"/>
              </a:rPr>
              <a:t>Chzhao</a:t>
            </a:r>
            <a:r>
              <a:rPr lang="en-US" sz="1800" dirty="0">
                <a:ea typeface="Calibri" panose="020F0502020204030204" pitchFamily="34" charset="0"/>
                <a:cs typeface="Times New Roman" panose="02020603050405020304" pitchFamily="18" charset="0"/>
              </a:rPr>
              <a:t>, 2013;  Kim, 2015; </a:t>
            </a:r>
            <a:r>
              <a:rPr lang="en-US" sz="1800" dirty="0" err="1">
                <a:ea typeface="Calibri" panose="020F0502020204030204" pitchFamily="34" charset="0"/>
                <a:cs typeface="Times New Roman" panose="02020603050405020304" pitchFamily="18" charset="0"/>
              </a:rPr>
              <a:t>Abasov</a:t>
            </a:r>
            <a:r>
              <a:rPr lang="en-US" sz="1800" dirty="0">
                <a:ea typeface="Calibri" panose="020F0502020204030204" pitchFamily="34" charset="0"/>
                <a:cs typeface="Times New Roman" panose="02020603050405020304" pitchFamily="18" charset="0"/>
              </a:rPr>
              <a:t>, 2017; </a:t>
            </a:r>
            <a:r>
              <a:rPr lang="en-US" sz="1800" dirty="0" err="1">
                <a:ea typeface="Calibri" panose="020F0502020204030204" pitchFamily="34" charset="0"/>
                <a:cs typeface="Times New Roman" panose="02020603050405020304" pitchFamily="18" charset="0"/>
              </a:rPr>
              <a:t>Družić</a:t>
            </a:r>
            <a:r>
              <a:rPr lang="en-US" sz="1800" dirty="0">
                <a:ea typeface="Calibri" panose="020F0502020204030204" pitchFamily="34" charset="0"/>
                <a:cs typeface="Times New Roman" panose="02020603050405020304" pitchFamily="18" charset="0"/>
              </a:rPr>
              <a:t>, </a:t>
            </a:r>
            <a:r>
              <a:rPr lang="en-US" sz="1800" dirty="0" err="1">
                <a:ea typeface="Calibri" panose="020F0502020204030204" pitchFamily="34" charset="0"/>
                <a:cs typeface="Times New Roman" panose="02020603050405020304" pitchFamily="18" charset="0"/>
              </a:rPr>
              <a:t>Mustać</a:t>
            </a:r>
            <a:r>
              <a:rPr lang="en-US" sz="1800" dirty="0">
                <a:ea typeface="Calibri" panose="020F0502020204030204" pitchFamily="34" charset="0"/>
                <a:cs typeface="Times New Roman" panose="02020603050405020304" pitchFamily="18" charset="0"/>
              </a:rPr>
              <a:t>, 2017;  </a:t>
            </a:r>
            <a:r>
              <a:rPr lang="en-US" sz="1800" dirty="0" err="1">
                <a:ea typeface="Calibri" panose="020F0502020204030204" pitchFamily="34" charset="0"/>
                <a:cs typeface="Times New Roman" panose="02020603050405020304" pitchFamily="18" charset="0"/>
              </a:rPr>
              <a:t>Novokmet</a:t>
            </a:r>
            <a:r>
              <a:rPr lang="en-US" sz="1800" dirty="0">
                <a:ea typeface="Calibri" panose="020F0502020204030204" pitchFamily="34" charset="0"/>
                <a:cs typeface="Times New Roman" panose="02020603050405020304" pitchFamily="18" charset="0"/>
              </a:rPr>
              <a:t> at al, 2018; </a:t>
            </a:r>
            <a:r>
              <a:rPr lang="en-US" sz="1800" dirty="0" err="1">
                <a:solidFill>
                  <a:prstClr val="black"/>
                </a:solidFill>
                <a:ea typeface="Calibri" panose="020F0502020204030204" pitchFamily="34" charset="0"/>
                <a:cs typeface="Times New Roman" panose="02020603050405020304" pitchFamily="18" charset="0"/>
              </a:rPr>
              <a:t>Garnaut</a:t>
            </a:r>
            <a:r>
              <a:rPr lang="en-US" sz="1800" dirty="0">
                <a:solidFill>
                  <a:prstClr val="black"/>
                </a:solidFill>
                <a:ea typeface="Calibri" panose="020F0502020204030204" pitchFamily="34" charset="0"/>
                <a:cs typeface="Times New Roman" panose="02020603050405020304" pitchFamily="18" charset="0"/>
              </a:rPr>
              <a:t>, Song, Fang, 2018; Hu, 2018…</a:t>
            </a:r>
            <a:endParaRPr lang="ru-RU" sz="1600" dirty="0">
              <a:ea typeface="Calibri" panose="020F0502020204030204" pitchFamily="34" charset="0"/>
              <a:cs typeface="Times New Roman" panose="02020603050405020304" pitchFamily="18" charset="0"/>
            </a:endParaRPr>
          </a:p>
          <a:p>
            <a:pPr indent="-228600">
              <a:lnSpc>
                <a:spcPct val="90000"/>
              </a:lnSpc>
            </a:pPr>
            <a:endParaRPr lang="en-US" sz="1800" dirty="0"/>
          </a:p>
        </p:txBody>
      </p:sp>
      <p:sp>
        <p:nvSpPr>
          <p:cNvPr id="8" name="Прямоугольник 7">
            <a:extLst>
              <a:ext uri="{FF2B5EF4-FFF2-40B4-BE49-F238E27FC236}">
                <a16:creationId xmlns:a16="http://schemas.microsoft.com/office/drawing/2014/main" id="{2790CCDD-2070-4470-BFA4-A1F05BD8C1F4}"/>
              </a:ext>
            </a:extLst>
          </p:cNvPr>
          <p:cNvSpPr/>
          <p:nvPr/>
        </p:nvSpPr>
        <p:spPr>
          <a:xfrm>
            <a:off x="4570091" y="4420337"/>
            <a:ext cx="4572000" cy="215444"/>
          </a:xfrm>
          <a:prstGeom prst="rect">
            <a:avLst/>
          </a:prstGeom>
        </p:spPr>
        <p:txBody>
          <a:bodyPr>
            <a:spAutoFit/>
          </a:bodyPr>
          <a:lstStyle/>
          <a:p>
            <a:r>
              <a:rPr lang="ru-RU" sz="400" dirty="0">
                <a:latin typeface="Calibri" panose="020F0502020204030204" pitchFamily="34" charset="0"/>
                <a:ea typeface="Calibri" panose="020F0502020204030204" pitchFamily="34" charset="0"/>
                <a:cs typeface="Times New Roman" panose="02020603050405020304" pitchFamily="18" charset="0"/>
              </a:rPr>
              <a:t>https://www.google.ru/search?q=%D1%81%D0%BB%D0%BE%D0%B6%D0%BD%D0%BE%D1%81%D1%82%D1%8C&amp;newwindow=1&amp;source=lnms&amp;tbm=isch&amp;sa=X&amp;ved=0ahUKEwit8PzyuN_YAhXKMywKHRKICVkQ_AUICigB&amp;biw=1270&amp;bih=564#imgrc=A8qFNHepA2DzNM</a:t>
            </a:r>
            <a:endParaRPr lang="ru-RU" sz="400" dirty="0"/>
          </a:p>
        </p:txBody>
      </p:sp>
      <p:sp>
        <p:nvSpPr>
          <p:cNvPr id="4" name="Номер слайда 3">
            <a:extLst>
              <a:ext uri="{FF2B5EF4-FFF2-40B4-BE49-F238E27FC236}">
                <a16:creationId xmlns:a16="http://schemas.microsoft.com/office/drawing/2014/main" id="{92F4E9AA-0E05-4A15-BF8D-FBDBF72E3C1F}"/>
              </a:ext>
            </a:extLst>
          </p:cNvPr>
          <p:cNvSpPr>
            <a:spLocks noGrp="1"/>
          </p:cNvSpPr>
          <p:nvPr>
            <p:ph type="sldNum" sz="quarter" idx="12"/>
          </p:nvPr>
        </p:nvSpPr>
        <p:spPr/>
        <p:txBody>
          <a:bodyPr/>
          <a:lstStyle/>
          <a:p>
            <a:fld id="{725C68B6-61C2-468F-89AB-4B9F7531AA68}" type="slidenum">
              <a:rPr lang="ru-RU" smtClean="0"/>
              <a:pPr/>
              <a:t>9</a:t>
            </a:fld>
            <a:endParaRPr lang="ru-RU"/>
          </a:p>
        </p:txBody>
      </p:sp>
      <p:sp>
        <p:nvSpPr>
          <p:cNvPr id="6" name="Нижний колонтитул 5">
            <a:extLst>
              <a:ext uri="{FF2B5EF4-FFF2-40B4-BE49-F238E27FC236}">
                <a16:creationId xmlns:a16="http://schemas.microsoft.com/office/drawing/2014/main" id="{1793D1F3-7E62-4D39-AB7F-6BD0625F6ECC}"/>
              </a:ext>
            </a:extLst>
          </p:cNvPr>
          <p:cNvSpPr>
            <a:spLocks noGrp="1"/>
          </p:cNvSpPr>
          <p:nvPr>
            <p:ph type="ftr" sz="quarter" idx="11"/>
          </p:nvPr>
        </p:nvSpPr>
        <p:spPr>
          <a:xfrm>
            <a:off x="3124200" y="4635781"/>
            <a:ext cx="3824064" cy="405326"/>
          </a:xfrm>
        </p:spPr>
        <p:txBody>
          <a:bodyPr/>
          <a:lstStyle/>
          <a:p>
            <a:r>
              <a:rPr lang="en-US" dirty="0"/>
              <a:t>Atlanta,  US, ASSA/AFEE conference, January 4-6, 2019 </a:t>
            </a:r>
            <a:endParaRPr lang="ru-RU" dirty="0"/>
          </a:p>
        </p:txBody>
      </p:sp>
    </p:spTree>
    <p:extLst>
      <p:ext uri="{BB962C8B-B14F-4D97-AF65-F5344CB8AC3E}">
        <p14:creationId xmlns:p14="http://schemas.microsoft.com/office/powerpoint/2010/main" val="74790781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TotalTime>
  <Words>1904</Words>
  <Application>Microsoft Office PowerPoint</Application>
  <PresentationFormat>Экран (16:9)</PresentationFormat>
  <Paragraphs>185</Paragraphs>
  <Slides>30</Slides>
  <Notes>10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30</vt:i4>
      </vt:variant>
    </vt:vector>
  </HeadingPairs>
  <TitlesOfParts>
    <vt:vector size="34" baseType="lpstr">
      <vt:lpstr>Arial</vt:lpstr>
      <vt:lpstr>Calibri</vt:lpstr>
      <vt:lpstr>Times New Roman</vt:lpstr>
      <vt:lpstr>Тема Office</vt:lpstr>
      <vt:lpstr>  </vt:lpstr>
      <vt:lpstr>Motivation</vt:lpstr>
      <vt:lpstr>Outline </vt:lpstr>
      <vt:lpstr>the  theory of X- and Y- institutional matrices </vt:lpstr>
      <vt:lpstr>Some bibliography</vt:lpstr>
      <vt:lpstr>Презентация PowerPoint</vt:lpstr>
      <vt:lpstr>Complementarity of institutional matrices </vt:lpstr>
      <vt:lpstr>RUSSIAN AND CHINESE TRANSITIONAL REFORMS</vt:lpstr>
      <vt:lpstr>Some bibliography</vt:lpstr>
      <vt:lpstr>Transition from what?</vt:lpstr>
      <vt:lpstr>Transition to what?</vt:lpstr>
      <vt:lpstr>Market transition from Soviet-type Socialism    in Russia and China </vt:lpstr>
      <vt:lpstr>     MAIN CHALLENGE AND DRIVER OF A DOUBLE MOVEMENT  WITH PROTECTIVE RESPONSE</vt:lpstr>
      <vt:lpstr>Distribution of Income in Russia and China  </vt:lpstr>
      <vt:lpstr>Income and Wealth Inequality in China and Russia   (Source: Remington, 2018)</vt:lpstr>
      <vt:lpstr>Increasing inequality</vt:lpstr>
      <vt:lpstr>of the double movement in             X- and Y-countries</vt:lpstr>
      <vt:lpstr>Main hypothesis </vt:lpstr>
      <vt:lpstr>Презентация PowerPoint</vt:lpstr>
      <vt:lpstr>Main hypothesis cont.</vt:lpstr>
      <vt:lpstr>Y-countries: Ideology Excessive Response</vt:lpstr>
      <vt:lpstr>X-countries: Ideology Excessive Response</vt:lpstr>
      <vt:lpstr>Ideology Excessive Response: some evidence</vt:lpstr>
      <vt:lpstr>Ideology Excessive Response: more evidence</vt:lpstr>
      <vt:lpstr>Social Immunity to ‘super-collectivism’</vt:lpstr>
      <vt:lpstr>X-countries: Political Excessive Response</vt:lpstr>
      <vt:lpstr>Features of Political Power Concentration  </vt:lpstr>
      <vt:lpstr>Презентация PowerPoint</vt:lpstr>
      <vt:lpstr>Презентация PowerPoint</vt:lpstr>
      <vt:lpstr>Thank you for your attention!  Спасибо за внимание!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Светлана</dc:creator>
  <cp:lastModifiedBy>Светлана</cp:lastModifiedBy>
  <cp:revision>22</cp:revision>
  <dcterms:created xsi:type="dcterms:W3CDTF">2019-01-06T02:16:24Z</dcterms:created>
  <dcterms:modified xsi:type="dcterms:W3CDTF">2019-01-06T13:37:56Z</dcterms:modified>
</cp:coreProperties>
</file>