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2" r:id="rId2"/>
  </p:sldMasterIdLst>
  <p:notesMasterIdLst>
    <p:notesMasterId r:id="rId30"/>
  </p:notesMasterIdLst>
  <p:sldIdLst>
    <p:sldId id="257" r:id="rId3"/>
    <p:sldId id="918" r:id="rId4"/>
    <p:sldId id="1002" r:id="rId5"/>
    <p:sldId id="983" r:id="rId6"/>
    <p:sldId id="1014" r:id="rId7"/>
    <p:sldId id="1060" r:id="rId8"/>
    <p:sldId id="1029" r:id="rId9"/>
    <p:sldId id="1052" r:id="rId10"/>
    <p:sldId id="1055" r:id="rId11"/>
    <p:sldId id="831" r:id="rId12"/>
    <p:sldId id="830" r:id="rId13"/>
    <p:sldId id="845" r:id="rId14"/>
    <p:sldId id="1061" r:id="rId15"/>
    <p:sldId id="873" r:id="rId16"/>
    <p:sldId id="1056" r:id="rId17"/>
    <p:sldId id="1062" r:id="rId18"/>
    <p:sldId id="1036" r:id="rId19"/>
    <p:sldId id="1074" r:id="rId20"/>
    <p:sldId id="1079" r:id="rId21"/>
    <p:sldId id="1071" r:id="rId22"/>
    <p:sldId id="1073" r:id="rId23"/>
    <p:sldId id="847" r:id="rId24"/>
    <p:sldId id="1076" r:id="rId25"/>
    <p:sldId id="1077" r:id="rId26"/>
    <p:sldId id="1078" r:id="rId27"/>
    <p:sldId id="1037" r:id="rId28"/>
    <p:sldId id="924" r:id="rId29"/>
  </p:sldIdLst>
  <p:sldSz cx="11522075" cy="6480175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86"/>
    <a:srgbClr val="000096"/>
    <a:srgbClr val="0000A4"/>
    <a:srgbClr val="0000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09" autoAdjust="0"/>
    <p:restoredTop sz="87364" autoAdjust="0"/>
  </p:normalViewPr>
  <p:slideViewPr>
    <p:cSldViewPr>
      <p:cViewPr varScale="1">
        <p:scale>
          <a:sx n="102" d="100"/>
          <a:sy n="102" d="100"/>
        </p:scale>
        <p:origin x="856" y="184"/>
      </p:cViewPr>
      <p:guideLst>
        <p:guide orient="horz" pos="2041"/>
        <p:guide pos="36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096AAB8-5B80-7476-4A49-99313941FA5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4A43D589-10B0-15BD-65CC-947DF41C130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07617164-FB99-94B4-1CE4-0CF749DA1F1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42CE42B2-E47F-1048-7398-0E042F6A937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73D13907-229A-4FF6-439D-0070DEDAFE2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127" name="Rectangle 7">
            <a:extLst>
              <a:ext uri="{FF2B5EF4-FFF2-40B4-BE49-F238E27FC236}">
                <a16:creationId xmlns:a16="http://schemas.microsoft.com/office/drawing/2014/main" id="{4A17FD84-3EA0-CC57-6563-FBF060B58B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55D8A8F-147E-4C0F-8978-1558A74AEA8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4421C44F-9F4E-51B4-2FD9-AEF9CF15EE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1D932FA-4819-482D-8B50-2397F3370DF1}" type="slidenum">
              <a:rPr lang="ru-RU" altLang="ru-RU" smtClean="0"/>
              <a:pPr/>
              <a:t>1</a:t>
            </a:fld>
            <a:endParaRPr lang="ru-RU" altLang="ru-RU" dirty="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8DB8B65F-134E-91CA-52DA-10B861499C8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F9CE198F-3FBA-9898-2B60-F1D7ADA9F3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2F0AD5B-0FAA-83F1-3F1B-09A89ACD04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1DD272-C378-46F2-8D80-9A37C1A49C5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77F6EE4-059A-E62D-A88D-B6AF364F99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AC4E9D4-B637-2E36-EDFB-C05480E3D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7879676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2F0AD5B-0FAA-83F1-3F1B-09A89ACD04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1DD272-C378-46F2-8D80-9A37C1A49C5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77F6EE4-059A-E62D-A88D-B6AF364F99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AC4E9D4-B637-2E36-EDFB-C05480E3D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3324591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85566AC1-6C95-9A78-ABC1-64511877F8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4B6A98-FCFD-4394-9DD8-CAD8A4CD6F01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AB3C4E7-9119-C872-2545-FD7FB8C45D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DD4EEE4B-3751-3E2D-0313-44D30815DD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536022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2F0AD5B-0FAA-83F1-3F1B-09A89ACD04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1DD272-C378-46F2-8D80-9A37C1A49C5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77F6EE4-059A-E62D-A88D-B6AF364F99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AC4E9D4-B637-2E36-EDFB-C05480E3D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6495918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85566AC1-6C95-9A78-ABC1-64511877F8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4B6A98-FCFD-4394-9DD8-CAD8A4CD6F01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DAB3C4E7-9119-C872-2545-FD7FB8C45D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DD4EEE4B-3751-3E2D-0313-44D30815DD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00740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F07AE3-331E-0DF4-2A40-BDCC67583E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A54F74DD-3494-070E-A33A-1D0C8DA1A1B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1DD272-C378-46F2-8D80-9A37C1A49C5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5FB01C29-7E98-6AD2-07C5-36799C49C3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5842E777-6994-36BB-E453-8D717EF218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2807045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6BFD2E-1973-08D5-A733-451F4060CD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39FD886A-F4EE-9B22-B84B-EA51CECC57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1DD272-C378-46F2-8D80-9A37C1A49C5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24C3F399-5F6E-BF2B-9AB4-609B1182C5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80143EC-F6ED-3B60-8C2B-750BD19D0D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2765217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202B67-4333-E923-A227-D891CABD13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8D1A22C8-A9D1-B848-6C37-84C16A73FF9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1DD272-C378-46F2-8D80-9A37C1A49C5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FA84D4F0-C241-2334-D4E8-CA29567E48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E7114ECA-557C-8A57-0504-DF34B27D8A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5471364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CE49B-FDBE-BE6E-2253-30D206FF06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FF324579-61B4-3D62-0EAD-0EB3250DF0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1DD272-C378-46F2-8D80-9A37C1A49C5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0DFC523A-5718-C5FE-0BA3-E49AC036C1C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140AE830-7BE3-1356-D0D7-A55ADC7B83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6741879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62F0AD5B-0FAA-83F1-3F1B-09A89ACD04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1DD272-C378-46F2-8D80-9A37C1A49C5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A77F6EE4-059A-E62D-A88D-B6AF364F99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AC4E9D4-B637-2E36-EDFB-C05480E3D0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919714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4948E7-6C43-2CFC-AC26-634F9737D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A15DFC38-61A3-41B1-F4C4-46EC5E3B33A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A64F27-0339-40DC-BD31-E9BB1B639304}" type="slidenum">
              <a:rPr lang="ru-RU" altLang="ru-RU" smtClean="0"/>
              <a:pPr/>
              <a:t>2</a:t>
            </a:fld>
            <a:endParaRPr lang="ru-RU" altLang="ru-RU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9879A6D1-DA09-35EF-92D6-2338471202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B997E4DD-0AC2-3BC7-0C63-8CD6FBC349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876530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E3ADAA-2BB2-54AE-FC3A-A37E0C5C1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B6F0D3E7-694B-D595-156C-77D7DADF812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1DD272-C378-46F2-8D80-9A37C1A49C5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1233C2DE-878E-2D34-6F2D-5D55705E6A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F71E0F39-EA8E-8FA8-6EE6-463FA8F928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2731174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EF59BD-972B-67E0-822F-4D6DBBA59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A39365EC-A4BE-9488-C81F-39C48B8921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1DD272-C378-46F2-8D80-9A37C1A49C5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B68697B8-DD38-0A7E-A5A7-4875F4A8DD9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632599A6-3461-BE5C-E1D9-BBC265CEBC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809479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0A42EF-D0E3-9ECD-29D7-C6C390E7D9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DE2D08B7-B6F6-6012-F6A9-0AE3750D02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1DD272-C378-46F2-8D80-9A37C1A49C54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06D6E753-1F9A-9A39-B46E-481B6588EE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F040A4FC-7A0B-6CFF-7892-01AF4ED23E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41182815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BAA9B8-05F6-D457-3542-8FC9630A4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A1D8A821-C76C-2978-4802-D79E4FB2893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A64F27-0339-40DC-BD31-E9BB1B639304}" type="slidenum">
              <a:rPr lang="ru-RU" altLang="ru-RU" smtClean="0"/>
              <a:pPr/>
              <a:t>26</a:t>
            </a:fld>
            <a:endParaRPr lang="ru-RU" altLang="ru-RU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D450C888-0BCA-786F-4CE2-C483F545DE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7081AD35-94CC-1F2A-74C4-AA03D13097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16077733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EB565351-18B8-6BF1-6A7E-2B7A22A324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79DB349-4611-44CD-BEF7-87F50B07F1E8}" type="slidenum">
              <a:rPr lang="ru-RU" altLang="ru-RU" smtClean="0"/>
              <a:pPr/>
              <a:t>27</a:t>
            </a:fld>
            <a:endParaRPr lang="ru-RU" altLang="ru-RU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0FF9345C-E89F-7FA9-1CE1-082F698112D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C821F440-D55E-4E9D-ABF9-A513961E2D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75289-0A92-F0AC-16B2-D1B4154E51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F99ACFF-1636-5A57-8D8D-FC60F9A9E6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80A382C-A9F0-7301-4B71-37D0A971B8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2CD1475-B45A-563D-A2DC-AAC2486F49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5D8A8F-147E-4C0F-8978-1558A74AEA8F}" type="slidenum">
              <a:rPr lang="ru-RU" altLang="ru-RU" smtClean="0"/>
              <a:pPr>
                <a:defRPr/>
              </a:pPr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3528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CB052F-17CB-FBAB-0046-019627AE19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CEC70626-7EBF-B5FB-D7AF-AC448CD4259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A64F27-0339-40DC-BD31-E9BB1B639304}" type="slidenum">
              <a:rPr lang="ru-RU" altLang="ru-RU" smtClean="0"/>
              <a:pPr/>
              <a:t>4</a:t>
            </a:fld>
            <a:endParaRPr lang="ru-RU" altLang="ru-RU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B429CE76-1CDF-F022-E134-162EF25CF6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7FBE7FDA-56A4-5B94-FE0D-09E7E861CB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24932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5D8A8F-147E-4C0F-8978-1558A74AEA8F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24854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C31FA5-0DCB-C418-4A3A-117A537E98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5D3E894-E508-00FD-7347-797FCA6819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760AC88-6BC3-A707-F08C-700956EB7D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D4DA1CB-0D11-61E2-B3F3-D8B055F782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5D8A8F-147E-4C0F-8978-1558A74AEA8F}" type="slidenum">
              <a:rPr lang="ru-RU" altLang="ru-RU" smtClean="0"/>
              <a:pPr>
                <a:defRPr/>
              </a:pPr>
              <a:t>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6968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19A032-F653-60ED-661A-A582BE3D4E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3F4F4C9E-5130-A2AD-70E5-B36B31C5FA3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FA64F27-0339-40DC-BD31-E9BB1B639304}" type="slidenum">
              <a:rPr lang="ru-RU" altLang="ru-RU" smtClean="0"/>
              <a:pPr/>
              <a:t>7</a:t>
            </a:fld>
            <a:endParaRPr lang="ru-RU" altLang="ru-RU"/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8321E3D8-5DFA-E2B7-CE36-0EA2FDE607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9D83070B-1467-6C75-115B-9E94C7F17C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1576520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269D8-BB8B-CC5C-6A78-4380E3E2DD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4C52765-2EDB-15FD-1AF5-F17BA62FD6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F616A14-CC47-A9ED-273B-66BF217C9D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8750635-44C1-9966-1A8E-BF556ABF9A5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5D8A8F-147E-4C0F-8978-1558A74AEA8F}" type="slidenum">
              <a:rPr lang="ru-RU" altLang="ru-RU" smtClean="0"/>
              <a:pPr>
                <a:defRPr/>
              </a:pPr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6151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55D8A8F-147E-4C0F-8978-1558A74AEA8F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4112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9863" y="1060450"/>
            <a:ext cx="8642350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9863" y="3403600"/>
            <a:ext cx="8642350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4F86A6A-13A0-90A0-3569-D226C18E1D5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D4E843-3CB4-FE6C-25F6-5A58910A46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980B9B6-CCDD-A41E-0569-35AB06CD10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45640-F254-403D-B9EE-9292741426A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59580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A66C7E-74FB-57C2-4AFF-2EA16B3B58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FEC9E3-092E-4002-5193-EEB06F17F3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99151F5-A139-526A-320A-648E897C1C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8F4D7A-5AF4-44C9-BF6B-67AF8D45A0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9705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53425" y="258763"/>
            <a:ext cx="2592388" cy="55292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6263" y="258763"/>
            <a:ext cx="7624762" cy="55292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B162D5-BE9E-1CD1-32EC-D526586875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64FAD9-74AD-F58B-6E23-EEBA5940DF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A6BED2B-2346-00BC-AAE3-1FF29AA565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23B17-A9DB-40E7-A174-2EC1AD9D651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9243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39863" y="1060450"/>
            <a:ext cx="8642350" cy="22558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9863" y="3403600"/>
            <a:ext cx="8642350" cy="15652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5AB5E5E-FFA9-B0AF-34C7-3C943E721C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BFBC4F2-3FC6-7A3F-06E4-E2BF05FCB4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EAEPE 2024, September 6</a:t>
            </a: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716341F-8106-988B-D91B-4A0ADDEC06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FCDC3-19C2-498A-996C-7E0BAFA8472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8106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F6A40E-6C1F-CC22-2427-966B62BB87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3580E9-1281-F312-D3B8-A63737F26B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EAEPE 2024, September 6</a:t>
            </a: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0D442C4-08C1-D07E-F3C2-8D47E3010E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5F125-E201-44D1-945B-E9D1BD5357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38304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1616075"/>
            <a:ext cx="9937750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813" y="4337050"/>
            <a:ext cx="9937750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4300D23-AD17-D0C5-CDE9-A2AFB18F3BB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36FE25D-192A-75D4-3874-DC3B8B3F33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EAEPE 2024, September 6</a:t>
            </a: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84D2451-FE04-CAF8-702F-2BB7FD9028D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397BB9-DEC7-4C03-B359-5C00D1A998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1977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76263" y="1511300"/>
            <a:ext cx="5108575" cy="4276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37238" y="1511300"/>
            <a:ext cx="5108575" cy="4276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2DCD084-5A92-D91D-0E94-839D8CD241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43D107B-B1FB-BD98-A22C-D38C28199A8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EAEPE 2024, September 6</a:t>
            </a: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F93554-4EFF-FE1E-9BAA-88EAAF5818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24A285-6F92-4BAB-9428-0FB1C9FAC28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464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344488"/>
            <a:ext cx="9937750" cy="12525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3750" y="1589088"/>
            <a:ext cx="4873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3750" y="2366963"/>
            <a:ext cx="48736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2475" y="1589088"/>
            <a:ext cx="48990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2475" y="2366963"/>
            <a:ext cx="48990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9A5D569-155D-9A13-0999-B317C99790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44DF12B-47A5-E419-BEED-A89D761FE8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EAEPE 2024, September 6</a:t>
            </a:r>
            <a:endParaRPr lang="ru-RU" altLang="ru-RU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8EFC968-0C36-85B8-E5AE-AB737082AE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AC69F2-8A1E-4D21-B52A-DB1261464D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40977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7B4F62B-A335-0C41-A0B0-5E540E6DF3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76FAA93-4059-BB83-25A7-598F4E471A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EAEPE 2024, September 6</a:t>
            </a:r>
            <a:endParaRPr lang="ru-RU" altLang="ru-RU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71F4AD7-A537-114C-F3A8-F0593221FB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0783A-BF55-4554-B790-6E82AD525FD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51191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0B1E986-6221-D015-2037-05BAE24990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9ACCC99-4B67-9C2D-9ACB-332CFFF38D9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EAEPE 2024, September 6</a:t>
            </a:r>
            <a:endParaRPr lang="ru-RU" altLang="ru-RU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E5692F7-4793-E8F2-B274-D03E263A9F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BEB03-5392-44C2-B301-577A3F3893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86945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1272706-12FE-CF7B-F24D-DB8ADE93A0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9E8E2C7-F3EB-B84B-197C-FDD8700A1F8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EAEPE 2024, September 6</a:t>
            </a: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83DB3E-C8FE-B1D0-A9FF-D835F6F4743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0044C-77B9-4BE9-A8C8-82025A635D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9625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EC15612-9538-2B7F-6A56-3CD3E0AF3F7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E65EA1-0443-5A86-E963-C448B4AF6D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2A8BA5-08C5-0D59-B8BC-9E002CC8DB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F616B-E431-4898-8C05-75620924501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96775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E3239F5-0D1A-ABF0-4379-E5D30033C2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67E3C6-C1BB-F341-B4A7-9AA29D1FBF4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EAEPE 2024, September 6</a:t>
            </a:r>
            <a:endParaRPr lang="ru-RU" alt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6CC889B-E3CB-F700-EF79-ACB34741A0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0E06BE-6B89-44F3-B7B5-5726B2C5103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12381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316BF37-A69E-D976-46BE-8D4143A88C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C5559D-FD74-0564-8AA4-3C110C55989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EAEPE 2024, September 6</a:t>
            </a: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949981F-21B1-1C61-D48F-60DC4ED7995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B4047-F54C-4432-B62F-28E3AEC6D0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12623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53425" y="258763"/>
            <a:ext cx="2592388" cy="55292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6263" y="258763"/>
            <a:ext cx="7624762" cy="55292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21E632-9EC4-7B26-1563-E092811F79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CBA7CD-9CAD-6CE3-FFFE-23FD87F4731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ru-RU"/>
              <a:t>EAEPE 2024, September 6</a:t>
            </a:r>
            <a:endParaRPr lang="ru-RU" altLang="ru-RU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F99EEBD-18A0-65AC-C682-39E5254B4A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BC63C-AD86-441D-8095-D809C60DA6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52593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813" y="1616075"/>
            <a:ext cx="9937750" cy="26955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5813" y="4337050"/>
            <a:ext cx="9937750" cy="14176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76831F9-4646-ECEF-B949-3273523DA5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C69EF5-88B4-9309-CF87-55A5981CA16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2754B7-70A4-636E-B7EB-D492FE58CC7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F2B84-6049-4DD2-9A97-5DCCE81AE01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6166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76263" y="1511300"/>
            <a:ext cx="5108575" cy="4276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37238" y="1511300"/>
            <a:ext cx="5108575" cy="42767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19A13E-78F3-4E70-E401-F3E474722F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FEC39E9-C073-1AEB-1464-29C9B7738A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9DE377-F7FB-86BF-40BB-5A93FBCB5C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F21EC-82AD-40A2-AD8F-B1EECDCAAC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52745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344488"/>
            <a:ext cx="9937750" cy="125253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3750" y="1589088"/>
            <a:ext cx="48736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3750" y="2366963"/>
            <a:ext cx="48736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2475" y="1589088"/>
            <a:ext cx="4899025" cy="7778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2475" y="2366963"/>
            <a:ext cx="4899025" cy="34813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EC89786-6CB0-22AA-6A7F-1DE7AD6EB5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AF064EA-59D5-E6FE-6708-579E992627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C887420-0CAD-70A9-304C-20891F08FA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3926E-6C6D-45E9-8436-A42E15FBD09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7026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4FC966E-7FC6-76E1-EBAA-DD8A68072B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4FE4487-A83C-F74B-37D6-81B69EF4C51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BDA91D6-EBE2-8DAF-D62D-E471EF66A7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D4198-899B-453C-A6EF-5882086F9B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922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4D5A66F-8792-C8D6-8473-E709072157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1D8A666-31CA-9C89-668A-C752E665A3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86FBA9C-7FCD-29DB-C955-7E995A19FE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1BEBC-1718-4072-A771-F9E9D8AAC4E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6983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FBA217E-22EA-A15A-D8E6-8BF9BC5FFC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0542F7-EBA5-411A-3D4B-FC5C176240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6F9513C-CCE5-FF86-93C9-0CD1EE9347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FC621-EC8C-49D7-83BD-765A37DC61E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16353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750" y="431800"/>
            <a:ext cx="3716338" cy="151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9025" y="933450"/>
            <a:ext cx="5832475" cy="46053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750" y="1944688"/>
            <a:ext cx="3716338" cy="36004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22375D-C6D1-E76C-B6DE-1DF1D36D4D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3A5E23-6715-CFA2-54D7-B08B14D74F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26B72B-0E4B-14BD-E367-B9C057ABD8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6F776-87AA-45A5-BEDC-F5265CBC6A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62171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8FBE55F-3947-DCBB-21D8-A10CB54A0C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76263" y="258763"/>
            <a:ext cx="10369550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45A9A1D-35B5-C133-8A51-D529D06D75E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76263" y="1511300"/>
            <a:ext cx="1036955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71F4B02-FB2E-C1F3-6CD9-D182213714D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6263" y="5900738"/>
            <a:ext cx="2687637" cy="450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4877666-9A5A-EFF9-BAB8-F4A57457BF4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37000" y="5900738"/>
            <a:ext cx="3648075" cy="450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ru-RU" altLang="ru-RU"/>
              <a:t>ИНСТИТУЦИОНАЛИЗАЦИЯ ДЕНЕЖНОГО ОБРАЩЕНИЯ: ГЕТЕРОДОКСАЛЬНЫЙ АНАЛИЗ</a:t>
            </a:r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ABF0778-7997-ABBC-5EB3-F4380A128F4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8175" y="5900738"/>
            <a:ext cx="2687638" cy="450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66AB67E-DB5B-42CE-A906-C598B883B8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EDC56CD-D34D-A389-E78B-8F31ACCFE8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76263" y="258763"/>
            <a:ext cx="10369550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82CB6F3-6833-CD16-36C3-5D3ED0E29E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76263" y="1511300"/>
            <a:ext cx="10369550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44B0C89-54DA-4ED5-F49C-0B48C0655AF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76263" y="5900738"/>
            <a:ext cx="2687637" cy="450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1C3D9A17-3487-F6EC-7CED-A23F3E8E246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937000" y="5900738"/>
            <a:ext cx="3648075" cy="450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en-US" altLang="ru-RU"/>
              <a:t>EAEPE 2024, September 6</a:t>
            </a:r>
            <a:endParaRPr lang="ru-RU" altLang="ru-RU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9FCD842-FF76-C5C9-5E30-90D8A13FAF4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58175" y="5900738"/>
            <a:ext cx="2687638" cy="4508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FA5AF882-C29D-4724-8B94-CA6432EC38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0141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>
            <a:extLst>
              <a:ext uri="{FF2B5EF4-FFF2-40B4-BE49-F238E27FC236}">
                <a16:creationId xmlns:a16="http://schemas.microsoft.com/office/drawing/2014/main" id="{8DA55066-41FE-6AE3-E254-AD7551BBC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1522075" cy="648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Box 3">
            <a:extLst>
              <a:ext uri="{FF2B5EF4-FFF2-40B4-BE49-F238E27FC236}">
                <a16:creationId xmlns:a16="http://schemas.microsoft.com/office/drawing/2014/main" id="{83156705-53E4-0B96-37C6-39A1B0427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900" y="1655763"/>
            <a:ext cx="11090275" cy="440120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ru-RU" altLang="ru-RU" sz="4000" b="1" dirty="0">
                <a:solidFill>
                  <a:srgbClr val="002060"/>
                </a:solidFill>
              </a:rPr>
              <a:t>Становление нового мирового порядка: вызовы для российского обществоведения</a:t>
            </a:r>
          </a:p>
          <a:p>
            <a:pPr algn="ctr"/>
            <a:endParaRPr lang="ru-RU" sz="2400" dirty="0">
              <a:solidFill>
                <a:srgbClr val="004C86"/>
              </a:solidFill>
            </a:endParaRPr>
          </a:p>
          <a:p>
            <a:pPr algn="ctr"/>
            <a:r>
              <a:rPr lang="en-GB" sz="2400">
                <a:solidFill>
                  <a:srgbClr val="004C86"/>
                </a:solidFill>
              </a:rPr>
              <a:t>XXVII </a:t>
            </a:r>
            <a:r>
              <a:rPr lang="ru-RU" sz="2400" dirty="0">
                <a:solidFill>
                  <a:srgbClr val="004C86"/>
                </a:solidFill>
              </a:rPr>
              <a:t>ХАРЧЕВСКИЕ ЧТЕНИЯ  </a:t>
            </a:r>
          </a:p>
          <a:p>
            <a:pPr algn="ctr"/>
            <a:r>
              <a:rPr lang="ru-RU" sz="2400" dirty="0">
                <a:solidFill>
                  <a:srgbClr val="004C86"/>
                </a:solidFill>
              </a:rPr>
              <a:t>«Теоретические поиски (состоявшиеся и/или назревающие) в современной социологии»</a:t>
            </a:r>
          </a:p>
          <a:p>
            <a:pPr algn="ctr">
              <a:defRPr/>
            </a:pPr>
            <a:r>
              <a:rPr lang="ru-RU" altLang="ru-RU" sz="2400" b="1" dirty="0">
                <a:solidFill>
                  <a:srgbClr val="004C86"/>
                </a:solidFill>
              </a:rPr>
              <a:t>Светлана Георгиевна Кирдина-Чэндлер</a:t>
            </a:r>
          </a:p>
          <a:p>
            <a:pPr algn="ctr">
              <a:defRPr/>
            </a:pPr>
            <a:r>
              <a:rPr lang="ru-RU" altLang="ru-RU" sz="2000" i="1" dirty="0">
                <a:solidFill>
                  <a:srgbClr val="004C86"/>
                </a:solidFill>
                <a:latin typeface="Arial Nova Light" panose="020B0304020202020204" pitchFamily="34" charset="0"/>
              </a:rPr>
              <a:t>Институт экономики Российской академии наук </a:t>
            </a:r>
          </a:p>
          <a:p>
            <a:pPr algn="ctr">
              <a:defRPr/>
            </a:pPr>
            <a:r>
              <a:rPr lang="ru-RU" altLang="ru-RU" sz="2000" i="1" dirty="0">
                <a:solidFill>
                  <a:srgbClr val="004C86"/>
                </a:solidFill>
                <a:latin typeface="Arial Nova Light" panose="020B0304020202020204" pitchFamily="34" charset="0"/>
              </a:rPr>
              <a:t>доктор социологических наук</a:t>
            </a:r>
            <a:endParaRPr lang="ru-RU" altLang="ru-RU" sz="2000" b="1" dirty="0">
              <a:solidFill>
                <a:srgbClr val="004C86"/>
              </a:solidFill>
            </a:endParaRPr>
          </a:p>
        </p:txBody>
      </p:sp>
      <p:sp>
        <p:nvSpPr>
          <p:cNvPr id="3076" name="Номер слайда 1">
            <a:extLst>
              <a:ext uri="{FF2B5EF4-FFF2-40B4-BE49-F238E27FC236}">
                <a16:creationId xmlns:a16="http://schemas.microsoft.com/office/drawing/2014/main" id="{FBBA0970-CC28-5659-AB1C-C4D5361F84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4BE382-8409-1453-5C72-7955B4A60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>
                <a:solidFill>
                  <a:srgbClr val="004C86"/>
                </a:solidFill>
              </a:rPr>
              <a:t>Мир без полюсов=</a:t>
            </a:r>
            <a:r>
              <a:rPr lang="ru-RU" sz="3600" b="1" strike="sngStrike" dirty="0">
                <a:solidFill>
                  <a:srgbClr val="004C86"/>
                </a:solidFill>
              </a:rPr>
              <a:t>сеть?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926C788-01EF-C7B3-87B9-BE4BE63F8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445" y="1245740"/>
            <a:ext cx="6912767" cy="4276725"/>
          </a:xfrm>
        </p:spPr>
        <p:txBody>
          <a:bodyPr/>
          <a:lstStyle/>
          <a:p>
            <a:pPr marL="0" indent="0">
              <a:buNone/>
            </a:pPr>
            <a:r>
              <a:rPr lang="ru-RU" sz="2800" dirty="0">
                <a:solidFill>
                  <a:srgbClr val="004C86"/>
                </a:solidFill>
                <a:latin typeface="Myriad Pro" panose="020B0503030403020204" pitchFamily="34" charset="0"/>
              </a:rPr>
              <a:t>«</a:t>
            </a:r>
            <a:r>
              <a:rPr lang="ru-RU" sz="2800" dirty="0" err="1">
                <a:solidFill>
                  <a:srgbClr val="004C86"/>
                </a:solidFill>
                <a:latin typeface="Myriad Pro" panose="020B0503030403020204" pitchFamily="34" charset="0"/>
              </a:rPr>
              <a:t>Бесполюсный</a:t>
            </a:r>
            <a:r>
              <a:rPr lang="ru-RU" sz="2800" dirty="0">
                <a:solidFill>
                  <a:srgbClr val="004C86"/>
                </a:solidFill>
                <a:latin typeface="Myriad Pro" panose="020B0503030403020204" pitchFamily="34" charset="0"/>
              </a:rPr>
              <a:t> мир — феномен, известный своей </a:t>
            </a:r>
            <a:r>
              <a:rPr lang="ru-RU" sz="2800" b="1" dirty="0">
                <a:solidFill>
                  <a:srgbClr val="004C86"/>
                </a:solidFill>
                <a:latin typeface="Myriad Pro" panose="020B0503030403020204" pitchFamily="34" charset="0"/>
              </a:rPr>
              <a:t>неопределённостью</a:t>
            </a:r>
            <a:r>
              <a:rPr lang="ru-RU" sz="2800" dirty="0">
                <a:solidFill>
                  <a:srgbClr val="004C86"/>
                </a:solidFill>
                <a:latin typeface="Myriad Pro" panose="020B0503030403020204" pitchFamily="34" charset="0"/>
              </a:rPr>
              <a:t>,  исторически и геополитически чрезвычайно опасный…, он опасен еще и непредсказуемостью последствий: во что он трансформируется и какой образец миропорядка победит» </a:t>
            </a:r>
            <a:r>
              <a:rPr lang="en-US" sz="2800" dirty="0">
                <a:solidFill>
                  <a:srgbClr val="004C86"/>
                </a:solidFill>
                <a:latin typeface="Myriad Pro" panose="020B0503030403020204" pitchFamily="34" charset="0"/>
              </a:rPr>
              <a:t>(</a:t>
            </a:r>
            <a:r>
              <a:rPr lang="ru-RU" sz="2800" i="1" dirty="0">
                <a:solidFill>
                  <a:srgbClr val="004C86"/>
                </a:solidFill>
                <a:latin typeface="Myriad Pro" panose="020B0503030403020204" pitchFamily="34" charset="0"/>
              </a:rPr>
              <a:t>Данилов</a:t>
            </a:r>
            <a:r>
              <a:rPr lang="ru-RU" sz="2800" dirty="0">
                <a:solidFill>
                  <a:srgbClr val="004C86"/>
                </a:solidFill>
                <a:latin typeface="Myriad Pro" panose="020B0503030403020204" pitchFamily="34" charset="0"/>
              </a:rPr>
              <a:t>, 2017:68</a:t>
            </a:r>
            <a:r>
              <a:rPr lang="en-US" sz="2800" dirty="0">
                <a:solidFill>
                  <a:srgbClr val="004C86"/>
                </a:solidFill>
                <a:latin typeface="Myriad Pro" panose="020B0503030403020204" pitchFamily="34" charset="0"/>
              </a:rPr>
              <a:t>)</a:t>
            </a:r>
            <a:r>
              <a:rPr lang="ru-RU" sz="2800" dirty="0">
                <a:solidFill>
                  <a:srgbClr val="004C86"/>
                </a:solidFill>
                <a:latin typeface="Myriad Pro" panose="020B0503030403020204" pitchFamily="34" charset="0"/>
              </a:rPr>
              <a:t>. Имеет </a:t>
            </a:r>
            <a:r>
              <a:rPr lang="ru-RU" sz="2800" b="1" dirty="0">
                <a:solidFill>
                  <a:srgbClr val="004C86"/>
                </a:solidFill>
                <a:latin typeface="Myriad Pro" panose="020B0503030403020204" pitchFamily="34" charset="0"/>
              </a:rPr>
              <a:t>промежуточный </a:t>
            </a:r>
            <a:r>
              <a:rPr lang="ru-RU" sz="2800" dirty="0">
                <a:solidFill>
                  <a:srgbClr val="004C86"/>
                </a:solidFill>
                <a:latin typeface="Myriad Pro" panose="020B0503030403020204" pitchFamily="34" charset="0"/>
              </a:rPr>
              <a:t>характер.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3CC4B25-0104-EE06-28A3-035725FFF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9F616B-E431-4898-8C05-756209245013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F24DB52-04CD-6C88-1406-1102F60CB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5213" y="2303983"/>
            <a:ext cx="4004500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61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>
            <a:extLst>
              <a:ext uri="{FF2B5EF4-FFF2-40B4-BE49-F238E27FC236}">
                <a16:creationId xmlns:a16="http://schemas.microsoft.com/office/drawing/2014/main" id="{FC9CADC3-AA9B-EB4C-1AC0-8778FC2D1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87"/>
            <a:ext cx="11522075" cy="622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>
            <a:extLst>
              <a:ext uri="{FF2B5EF4-FFF2-40B4-BE49-F238E27FC236}">
                <a16:creationId xmlns:a16="http://schemas.microsoft.com/office/drawing/2014/main" id="{03F74BBE-784B-71DD-5643-EA06806E2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6627" y="231747"/>
            <a:ext cx="10296525" cy="93595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Однополярность: исторический приговор</a:t>
            </a:r>
          </a:p>
        </p:txBody>
      </p:sp>
      <p:sp>
        <p:nvSpPr>
          <p:cNvPr id="5124" name="Rectangle 8">
            <a:extLst>
              <a:ext uri="{FF2B5EF4-FFF2-40B4-BE49-F238E27FC236}">
                <a16:creationId xmlns:a16="http://schemas.microsoft.com/office/drawing/2014/main" id="{03CD7D8A-B4CF-4F8D-EBE0-686B9CF0C62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12788" y="5724156"/>
            <a:ext cx="111617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 Light" panose="020B0403030403020204" pitchFamily="34" charset="0"/>
                <a:ea typeface="+mn-ea"/>
                <a:cs typeface="+mn-cs"/>
              </a:rPr>
              <a:t>       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5125" name="TextBox 7">
            <a:extLst>
              <a:ext uri="{FF2B5EF4-FFF2-40B4-BE49-F238E27FC236}">
                <a16:creationId xmlns:a16="http://schemas.microsoft.com/office/drawing/2014/main" id="{1E80A2D8-FA1C-EE3E-8E86-8928C285D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806" y="1211393"/>
            <a:ext cx="10088562" cy="4801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Сама </a:t>
            </a:r>
            <a:r>
              <a:rPr kumimoji="0" lang="ru-RU" alt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история выступила против </a:t>
            </a:r>
            <a:r>
              <a:rPr kumimoji="0" lang="ru-RU" alt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однополярности:  закат глобализации во главе с мировым гегемоном, где США теряют лидерство </a:t>
            </a:r>
            <a:r>
              <a:rPr kumimoji="0" lang="ru-RU" altLang="ru-RU" sz="2600" b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(</a:t>
            </a:r>
            <a:r>
              <a:rPr kumimoji="0" lang="ru-RU" altLang="ru-RU" sz="2600" b="0" i="1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Каган</a:t>
            </a:r>
            <a:r>
              <a:rPr kumimoji="0" lang="ru-RU" altLang="ru-RU" sz="2600" b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, 2008).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2600" b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Глобальная однополярность представляет </a:t>
            </a:r>
            <a:r>
              <a:rPr kumimoji="0" lang="ru-RU" altLang="ru-RU" sz="2600" b="1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угрозу для демократии:</a:t>
            </a:r>
            <a:r>
              <a:rPr kumimoji="0" lang="ru-RU" altLang="ru-RU" sz="2600" b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у сверхдержавы возникает соблазн использовать свое положение в собственных интересах, не принимая во внимание интересы других стран (</a:t>
            </a:r>
            <a:r>
              <a:rPr kumimoji="0" lang="ru-RU" altLang="ru-RU" sz="2600" b="0" i="1" u="none" strike="noStrike" kern="1200" cap="none" spc="0" normalizeH="0" baseline="0" noProof="0" dirty="0" err="1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Köchler</a:t>
            </a:r>
            <a:r>
              <a:rPr kumimoji="0" lang="ru-RU" altLang="ru-RU" sz="2600" b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, 2020).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ru-RU" altLang="ru-RU" sz="2600" dirty="0">
                <a:solidFill>
                  <a:srgbClr val="004C86"/>
                </a:solidFill>
                <a:latin typeface="Myriad Pro" panose="020B0503030403020204" pitchFamily="34" charset="0"/>
              </a:rPr>
              <a:t>Как реалистично отметил Фрэнсис Фукуяма в своем интервью 20 марта 2022 г., </a:t>
            </a:r>
            <a:r>
              <a:rPr lang="en-US" altLang="ru-RU" sz="2600" dirty="0">
                <a:solidFill>
                  <a:srgbClr val="004C86"/>
                </a:solidFill>
                <a:latin typeface="Myriad Pro" panose="020B0503030403020204" pitchFamily="34" charset="0"/>
              </a:rPr>
              <a:t> it is </a:t>
            </a:r>
            <a:r>
              <a:rPr lang="en-US" altLang="ru-RU" sz="2600" b="1" dirty="0">
                <a:solidFill>
                  <a:srgbClr val="004C86"/>
                </a:solidFill>
                <a:latin typeface="Myriad Pro" panose="020B0503030403020204" pitchFamily="34" charset="0"/>
              </a:rPr>
              <a:t>“the end of the end of history” </a:t>
            </a:r>
            <a:r>
              <a:rPr lang="en-US" altLang="ru-RU" sz="2600" dirty="0">
                <a:solidFill>
                  <a:srgbClr val="004C86"/>
                </a:solidFill>
                <a:latin typeface="Myriad Pro" panose="020B0503030403020204" pitchFamily="34" charset="0"/>
              </a:rPr>
              <a:t>now</a:t>
            </a:r>
            <a:r>
              <a:rPr lang="ru-RU" altLang="ru-RU" sz="2600" dirty="0">
                <a:solidFill>
                  <a:srgbClr val="004C86"/>
                </a:solidFill>
                <a:latin typeface="Myriad Pro" panose="020B0503030403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(Реалистичные эксперты 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не рассматривают 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«новую однополярность» как возможную модель преодоления угрожающего мирового хаоса).</a:t>
            </a:r>
          </a:p>
        </p:txBody>
      </p:sp>
      <p:sp>
        <p:nvSpPr>
          <p:cNvPr id="5127" name="Номер слайда 4">
            <a:extLst>
              <a:ext uri="{FF2B5EF4-FFF2-40B4-BE49-F238E27FC236}">
                <a16:creationId xmlns:a16="http://schemas.microsoft.com/office/drawing/2014/main" id="{DF91D0C4-0B8B-186C-CD9D-0228E24AAF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C680FE-BAB3-4F3F-B2D6-D543F9F907E3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559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>
            <a:extLst>
              <a:ext uri="{FF2B5EF4-FFF2-40B4-BE49-F238E27FC236}">
                <a16:creationId xmlns:a16="http://schemas.microsoft.com/office/drawing/2014/main" id="{FC9CADC3-AA9B-EB4C-1AC0-8778FC2D1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86"/>
            <a:ext cx="11522075" cy="622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>
            <a:extLst>
              <a:ext uri="{FF2B5EF4-FFF2-40B4-BE49-F238E27FC236}">
                <a16:creationId xmlns:a16="http://schemas.microsoft.com/office/drawing/2014/main" id="{03F74BBE-784B-71DD-5643-EA06806E2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5" y="215900"/>
            <a:ext cx="10296525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Многополярность?</a:t>
            </a:r>
          </a:p>
        </p:txBody>
      </p:sp>
      <p:sp>
        <p:nvSpPr>
          <p:cNvPr id="5124" name="Rectangle 8">
            <a:extLst>
              <a:ext uri="{FF2B5EF4-FFF2-40B4-BE49-F238E27FC236}">
                <a16:creationId xmlns:a16="http://schemas.microsoft.com/office/drawing/2014/main" id="{03CD7D8A-B4CF-4F8D-EBE0-686B9CF0C62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12788" y="5724156"/>
            <a:ext cx="111617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 Light" panose="020B0403030403020204" pitchFamily="34" charset="0"/>
                <a:ea typeface="+mn-ea"/>
                <a:cs typeface="+mn-cs"/>
              </a:rPr>
              <a:t>       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5125" name="TextBox 7">
            <a:extLst>
              <a:ext uri="{FF2B5EF4-FFF2-40B4-BE49-F238E27FC236}">
                <a16:creationId xmlns:a16="http://schemas.microsoft.com/office/drawing/2014/main" id="{1E80A2D8-FA1C-EE3E-8E86-8928C285D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2788" y="1151855"/>
            <a:ext cx="10088562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Статистическое обоснование 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перехода к многополярному миру: </a:t>
            </a: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мировая система как группа крупнейших экономических центров, отличных в </a:t>
            </a: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цивилизационном и культурном отношении </a:t>
            </a:r>
            <a:r>
              <a:rPr kumimoji="0" lang="ru-RU" altLang="ru-RU" sz="240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(</a:t>
            </a:r>
            <a:r>
              <a:rPr lang="ru-RU" altLang="ru-RU" sz="2400" b="1" dirty="0">
                <a:solidFill>
                  <a:srgbClr val="002060"/>
                </a:solidFill>
                <a:latin typeface="Myriad Pro" panose="020B0503030403020204" pitchFamily="34" charset="0"/>
              </a:rPr>
              <a:t>2024 </a:t>
            </a:r>
            <a:r>
              <a:rPr lang="en-US" altLang="ru-RU" sz="2400" b="1" dirty="0">
                <a:solidFill>
                  <a:srgbClr val="002060"/>
                </a:solidFill>
                <a:latin typeface="Myriad Pro" panose="020B0503030403020204" pitchFamily="34" charset="0"/>
              </a:rPr>
              <a:t>Top-5</a:t>
            </a:r>
            <a:r>
              <a:rPr lang="en-US" altLang="ru-RU" sz="2400" i="1" dirty="0">
                <a:solidFill>
                  <a:srgbClr val="002060"/>
                </a:solidFill>
                <a:latin typeface="Myriad Pro" panose="020B0503030403020204" pitchFamily="34" charset="0"/>
              </a:rPr>
              <a:t>, GDP PPS: </a:t>
            </a:r>
            <a:r>
              <a:rPr lang="ru-RU" altLang="ru-RU" sz="2400" dirty="0">
                <a:solidFill>
                  <a:srgbClr val="004C86"/>
                </a:solidFill>
                <a:latin typeface="Myriad Pro" panose="020B0503030403020204" pitchFamily="34" charset="0"/>
              </a:rPr>
              <a:t>Китай</a:t>
            </a:r>
            <a:r>
              <a:rPr lang="ru-RU" altLang="ru-RU" sz="2400" i="1" dirty="0">
                <a:solidFill>
                  <a:srgbClr val="002060"/>
                </a:solidFill>
                <a:latin typeface="Myriad Pro" panose="020B0503030403020204" pitchFamily="34" charset="0"/>
              </a:rPr>
              <a:t>, </a:t>
            </a:r>
            <a:r>
              <a:rPr lang="ru-RU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США, </a:t>
            </a:r>
            <a:r>
              <a:rPr lang="ru-RU" altLang="ru-RU" sz="2400" dirty="0">
                <a:solidFill>
                  <a:srgbClr val="004C86"/>
                </a:solidFill>
                <a:latin typeface="Myriad Pro" panose="020B0503030403020204" pitchFamily="34" charset="0"/>
              </a:rPr>
              <a:t>Индия, Россия</a:t>
            </a:r>
            <a:r>
              <a:rPr lang="ru-RU" altLang="ru-RU" sz="2400" dirty="0">
                <a:solidFill>
                  <a:srgbClr val="002060"/>
                </a:solidFill>
                <a:latin typeface="Myriad Pro" panose="020B0503030403020204" pitchFamily="34" charset="0"/>
              </a:rPr>
              <a:t>, Япония). </a:t>
            </a:r>
          </a:p>
          <a:p>
            <a:pPr>
              <a:spcBef>
                <a:spcPct val="0"/>
              </a:spcBef>
              <a:defRPr/>
            </a:pPr>
            <a:r>
              <a:rPr lang="ru-RU" altLang="ru-RU" sz="2400" dirty="0">
                <a:solidFill>
                  <a:srgbClr val="004C86"/>
                </a:solidFill>
                <a:latin typeface="Myriad Pro" panose="020B0503030403020204" pitchFamily="34" charset="0"/>
              </a:rPr>
              <a:t>Тезис о многополярности («полицентричности», «конструктивном полицентризме», «порядке, основанном на взаимодействии локальных цивилизаций») </a:t>
            </a:r>
            <a:r>
              <a:rPr lang="ru-RU" altLang="ru-RU" sz="2400" b="1" dirty="0">
                <a:solidFill>
                  <a:srgbClr val="004C86"/>
                </a:solidFill>
                <a:latin typeface="Myriad Pro" panose="020B0503030403020204" pitchFamily="34" charset="0"/>
              </a:rPr>
              <a:t>популярен среди ученых и политиков</a:t>
            </a:r>
            <a:r>
              <a:rPr lang="ru-RU" altLang="ru-RU" sz="2400" dirty="0">
                <a:solidFill>
                  <a:srgbClr val="004C86"/>
                </a:solidFill>
                <a:latin typeface="Myriad Pro" panose="020B0503030403020204" pitchFamily="34" charset="0"/>
              </a:rPr>
              <a:t>. </a:t>
            </a:r>
            <a:r>
              <a:rPr lang="ru-RU" altLang="ru-RU" sz="2400" b="1" dirty="0">
                <a:solidFill>
                  <a:srgbClr val="004C86"/>
                </a:solidFill>
                <a:latin typeface="Myriad Pro" panose="020B0503030403020204" pitchFamily="34" charset="0"/>
              </a:rPr>
              <a:t>НО: </a:t>
            </a:r>
            <a:r>
              <a:rPr lang="ru-RU" altLang="ru-RU" sz="2400" dirty="0">
                <a:solidFill>
                  <a:srgbClr val="004C86"/>
                </a:solidFill>
                <a:latin typeface="Myriad Pro" panose="020B0503030403020204" pitchFamily="34" charset="0"/>
              </a:rPr>
              <a:t>многополярность отождествляют с  состоянием политического хаоса (</a:t>
            </a:r>
            <a:r>
              <a:rPr lang="ru-RU" altLang="ru-RU" sz="2400" i="1" dirty="0">
                <a:solidFill>
                  <a:srgbClr val="004C86"/>
                </a:solidFill>
                <a:latin typeface="Myriad Pro" panose="020B0503030403020204" pitchFamily="34" charset="0"/>
              </a:rPr>
              <a:t>Киссинджер,</a:t>
            </a:r>
            <a:r>
              <a:rPr lang="ru-RU" altLang="ru-RU" sz="2400" dirty="0">
                <a:solidFill>
                  <a:srgbClr val="004C86"/>
                </a:solidFill>
                <a:latin typeface="Myriad Pro" panose="020B0503030403020204" pitchFamily="34" charset="0"/>
              </a:rPr>
              <a:t> 1997), поэтому многополярность  полагают </a:t>
            </a:r>
            <a:r>
              <a:rPr lang="ru-RU" altLang="ru-RU" sz="2400" b="1" dirty="0">
                <a:solidFill>
                  <a:srgbClr val="004C86"/>
                </a:solidFill>
                <a:latin typeface="Myriad Pro" panose="020B0503030403020204" pitchFamily="34" charset="0"/>
              </a:rPr>
              <a:t>переходной фазой </a:t>
            </a:r>
            <a:r>
              <a:rPr lang="ru-RU" altLang="ru-RU" sz="2400" dirty="0">
                <a:solidFill>
                  <a:srgbClr val="004C86"/>
                </a:solidFill>
                <a:latin typeface="Myriad Pro" panose="020B0503030403020204" pitchFamily="34" charset="0"/>
              </a:rPr>
              <a:t>от однополярного к </a:t>
            </a:r>
            <a:r>
              <a:rPr lang="ru-RU" altLang="ru-RU" sz="2400" b="1" dirty="0">
                <a:solidFill>
                  <a:srgbClr val="004C86"/>
                </a:solidFill>
                <a:latin typeface="Myriad Pro" panose="020B0503030403020204" pitchFamily="34" charset="0"/>
              </a:rPr>
              <a:t>биполярному миру </a:t>
            </a:r>
            <a:r>
              <a:rPr lang="ru-RU" altLang="ru-RU" sz="2400" dirty="0">
                <a:solidFill>
                  <a:srgbClr val="004C86"/>
                </a:solidFill>
                <a:latin typeface="Myriad Pro" panose="020B0503030403020204" pitchFamily="34" charset="0"/>
              </a:rPr>
              <a:t>(</a:t>
            </a:r>
            <a:r>
              <a:rPr lang="ru-RU" altLang="ru-RU" sz="2400" i="1" dirty="0">
                <a:solidFill>
                  <a:srgbClr val="004C86"/>
                </a:solidFill>
                <a:latin typeface="Myriad Pro" panose="020B0503030403020204" pitchFamily="34" charset="0"/>
              </a:rPr>
              <a:t>Арин</a:t>
            </a:r>
            <a:r>
              <a:rPr lang="ru-RU" altLang="ru-RU" sz="2400" dirty="0">
                <a:solidFill>
                  <a:srgbClr val="004C86"/>
                </a:solidFill>
                <a:latin typeface="Myriad Pro" panose="020B0503030403020204" pitchFamily="34" charset="0"/>
              </a:rPr>
              <a:t>, 2001). Также многополярность опасна потенциальной политикой  </a:t>
            </a:r>
            <a:r>
              <a:rPr lang="ru-RU" altLang="ru-RU" sz="2400" b="1" dirty="0">
                <a:solidFill>
                  <a:srgbClr val="004C86"/>
                </a:solidFill>
                <a:latin typeface="Myriad Pro" panose="020B0503030403020204" pitchFamily="34" charset="0"/>
              </a:rPr>
              <a:t>«разделяй и властвуй» </a:t>
            </a:r>
            <a:r>
              <a:rPr lang="ru-RU" altLang="ru-RU" sz="2400" dirty="0">
                <a:solidFill>
                  <a:srgbClr val="004C86"/>
                </a:solidFill>
                <a:latin typeface="Myriad Pro" panose="020B0503030403020204" pitchFamily="34" charset="0"/>
              </a:rPr>
              <a:t>со стороны сильнейших(его).</a:t>
            </a:r>
          </a:p>
          <a:p>
            <a:pPr>
              <a:spcBef>
                <a:spcPct val="0"/>
              </a:spcBef>
              <a:defRPr/>
            </a:pPr>
            <a:endParaRPr lang="ru-RU" altLang="ru-RU" sz="2600" dirty="0">
              <a:solidFill>
                <a:srgbClr val="004C86"/>
              </a:solidFill>
              <a:latin typeface="Myriad Pro" panose="020B0503030403020204" pitchFamily="34" charset="0"/>
            </a:endParaRPr>
          </a:p>
          <a:p>
            <a:pPr>
              <a:spcBef>
                <a:spcPct val="0"/>
              </a:spcBef>
              <a:defRPr/>
            </a:pPr>
            <a:endParaRPr lang="ru-RU" altLang="ru-RU" sz="2600" dirty="0">
              <a:solidFill>
                <a:srgbClr val="004C86"/>
              </a:solidFill>
              <a:latin typeface="Myriad Pro" panose="020B0503030403020204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ru-RU" altLang="ru-RU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5127" name="Номер слайда 4">
            <a:extLst>
              <a:ext uri="{FF2B5EF4-FFF2-40B4-BE49-F238E27FC236}">
                <a16:creationId xmlns:a16="http://schemas.microsoft.com/office/drawing/2014/main" id="{DF91D0C4-0B8B-186C-CD9D-0228E24AAF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C680FE-BAB3-4F3F-B2D6-D543F9F907E3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1306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">
            <a:extLst>
              <a:ext uri="{FF2B5EF4-FFF2-40B4-BE49-F238E27FC236}">
                <a16:creationId xmlns:a16="http://schemas.microsoft.com/office/drawing/2014/main" id="{230D5794-EC2B-B585-C21D-E47291678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7">
            <a:extLst>
              <a:ext uri="{FF2B5EF4-FFF2-40B4-BE49-F238E27FC236}">
                <a16:creationId xmlns:a16="http://schemas.microsoft.com/office/drawing/2014/main" id="{1249EDBE-CB3E-EBE1-5365-28C2C5C542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96988" y="215900"/>
            <a:ext cx="9907587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Биполярность?</a:t>
            </a:r>
          </a:p>
        </p:txBody>
      </p:sp>
      <p:sp>
        <p:nvSpPr>
          <p:cNvPr id="41988" name="TextBox 7">
            <a:extLst>
              <a:ext uri="{FF2B5EF4-FFF2-40B4-BE49-F238E27FC236}">
                <a16:creationId xmlns:a16="http://schemas.microsoft.com/office/drawing/2014/main" id="{E134ACFC-451D-B8A7-07B0-38B588BCE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663" y="1223863"/>
            <a:ext cx="10348912" cy="5607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t" hangingPunct="1"/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Биполярность означает разделение сфер влияния и наличие равновеликих полюсов экономической и политической силы в виде 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двух групп государств </a:t>
            </a:r>
            <a:r>
              <a:rPr kumimoji="0" lang="ru-RU" alt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(вплоть до создания внутри каждого полюса военно-политических союзов)  с обозначением </a:t>
            </a:r>
            <a:r>
              <a:rPr kumimoji="0" lang="ru-RU" alt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границ  и правил диалога, </a:t>
            </a:r>
            <a:r>
              <a:rPr kumimoji="0" lang="ru-RU" altLang="ru-RU" sz="280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и такие полюса формируются. </a:t>
            </a:r>
          </a:p>
          <a:p>
            <a:pPr eaLnBrk="1" fontAlgn="t" hangingPunct="1"/>
            <a:r>
              <a:rPr lang="ru-RU" altLang="ru-RU" sz="2800" b="1" dirty="0">
                <a:solidFill>
                  <a:srgbClr val="004C86"/>
                </a:solidFill>
                <a:latin typeface="Myriad Pro" panose="020B0503030403020204" pitchFamily="34" charset="0"/>
              </a:rPr>
              <a:t>Ядро западного </a:t>
            </a:r>
            <a:r>
              <a:rPr lang="en-US" altLang="ru-RU" sz="2800" b="1" dirty="0">
                <a:solidFill>
                  <a:srgbClr val="004C86"/>
                </a:solidFill>
                <a:latin typeface="Myriad Pro" panose="020B0503030403020204" pitchFamily="34" charset="0"/>
              </a:rPr>
              <a:t>Y</a:t>
            </a:r>
            <a:r>
              <a:rPr lang="ru-RU" altLang="ru-RU" sz="2800" b="1" dirty="0">
                <a:solidFill>
                  <a:srgbClr val="004C86"/>
                </a:solidFill>
                <a:latin typeface="Myriad Pro" panose="020B0503030403020204" pitchFamily="34" charset="0"/>
              </a:rPr>
              <a:t>-полюса - </a:t>
            </a:r>
            <a:r>
              <a:rPr lang="ru-RU" altLang="ru-RU" sz="2800" dirty="0">
                <a:solidFill>
                  <a:srgbClr val="004C86"/>
                </a:solidFill>
                <a:latin typeface="Myriad Pro" panose="020B0503030403020204" pitchFamily="34" charset="0"/>
              </a:rPr>
              <a:t>НАТО и Евросоюз.                  36 стран (рост в </a:t>
            </a:r>
            <a:r>
              <a:rPr lang="ru-RU" altLang="ru-RU" sz="2800" b="1" dirty="0">
                <a:solidFill>
                  <a:srgbClr val="004C86"/>
                </a:solidFill>
                <a:latin typeface="Myriad Pro" panose="020B0503030403020204" pitchFamily="34" charset="0"/>
              </a:rPr>
              <a:t>полтора раза </a:t>
            </a:r>
            <a:r>
              <a:rPr lang="ru-RU" altLang="ru-RU" sz="2800" dirty="0">
                <a:solidFill>
                  <a:srgbClr val="004C86"/>
                </a:solidFill>
                <a:latin typeface="Myriad Pro" panose="020B0503030403020204" pitchFamily="34" charset="0"/>
              </a:rPr>
              <a:t>с 2001 г.)</a:t>
            </a:r>
          </a:p>
          <a:p>
            <a:pPr eaLnBrk="1" fontAlgn="t" hangingPunct="1">
              <a:buFont typeface="Arial" panose="020B0604020202020204" pitchFamily="34" charset="0"/>
              <a:buChar char="•"/>
            </a:pPr>
            <a:r>
              <a:rPr lang="ru-RU" altLang="ru-RU" sz="2800" b="1" dirty="0">
                <a:solidFill>
                  <a:srgbClr val="004C86"/>
                </a:solidFill>
                <a:latin typeface="Myriad Pro" panose="020B0503030403020204" pitchFamily="34" charset="0"/>
              </a:rPr>
              <a:t>Ядро незападного Х-полюса -</a:t>
            </a:r>
            <a:r>
              <a:rPr lang="ru-RU" altLang="ru-RU" sz="2800" dirty="0">
                <a:solidFill>
                  <a:srgbClr val="004C86"/>
                </a:solidFill>
                <a:latin typeface="Myriad Pro" panose="020B0503030403020204" pitchFamily="34" charset="0"/>
              </a:rPr>
              <a:t>ШОС, БРИКС+ и СНГ.          40 стран (рост в </a:t>
            </a:r>
            <a:r>
              <a:rPr lang="ru-RU" altLang="ru-RU" sz="2800" b="1" dirty="0">
                <a:solidFill>
                  <a:srgbClr val="004C86"/>
                </a:solidFill>
                <a:latin typeface="Myriad Pro" panose="020B0503030403020204" pitchFamily="34" charset="0"/>
              </a:rPr>
              <a:t>три раза </a:t>
            </a:r>
            <a:r>
              <a:rPr lang="ru-RU" altLang="ru-RU" sz="2800" dirty="0">
                <a:solidFill>
                  <a:srgbClr val="004C86"/>
                </a:solidFill>
                <a:latin typeface="Myriad Pro" panose="020B0503030403020204" pitchFamily="34" charset="0"/>
              </a:rPr>
              <a:t>с 2001 г.)</a:t>
            </a:r>
          </a:p>
          <a:p>
            <a:pPr eaLnBrk="1" fontAlgn="t" hangingPunct="1"/>
            <a:endParaRPr lang="ru-RU" altLang="ru-RU" sz="2800" b="1" dirty="0">
              <a:solidFill>
                <a:srgbClr val="004C86"/>
              </a:solidFill>
              <a:latin typeface="Myriad Pro" panose="020B0503030403020204" pitchFamily="34" charset="0"/>
            </a:endParaRPr>
          </a:p>
          <a:p>
            <a:pPr eaLnBrk="1" fontAlgn="t" hangingPunct="1"/>
            <a:endParaRPr kumimoji="0" lang="ru-RU" altLang="ru-RU" sz="2800" b="1" i="0" u="none" strike="noStrike" kern="1200" cap="none" spc="0" normalizeH="0" baseline="0" noProof="0" dirty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1989" name="Номер слайда 4">
            <a:extLst>
              <a:ext uri="{FF2B5EF4-FFF2-40B4-BE49-F238E27FC236}">
                <a16:creationId xmlns:a16="http://schemas.microsoft.com/office/drawing/2014/main" id="{7550500A-36E4-B582-AEEB-7D0E925CDD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B60AB8-1A13-413C-9862-0C517D4AEE72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4298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>
            <a:extLst>
              <a:ext uri="{FF2B5EF4-FFF2-40B4-BE49-F238E27FC236}">
                <a16:creationId xmlns:a16="http://schemas.microsoft.com/office/drawing/2014/main" id="{FC9CADC3-AA9B-EB4C-1AC0-8778FC2D1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86"/>
            <a:ext cx="11522075" cy="6351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>
            <a:extLst>
              <a:ext uri="{FF2B5EF4-FFF2-40B4-BE49-F238E27FC236}">
                <a16:creationId xmlns:a16="http://schemas.microsoft.com/office/drawing/2014/main" id="{03F74BBE-784B-71DD-5643-EA06806E2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7163" y="305169"/>
            <a:ext cx="10604474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Вместо однополярности – биполярность</a:t>
            </a:r>
            <a:br>
              <a:rPr lang="ru-RU" altLang="ru-RU" sz="3600" dirty="0">
                <a:solidFill>
                  <a:srgbClr val="004C86"/>
                </a:solidFill>
                <a:latin typeface="Myriad Pro" panose="020B0503030403020204" pitchFamily="34" charset="0"/>
              </a:rPr>
            </a:br>
            <a:r>
              <a:rPr lang="ru-RU" altLang="ru-RU" sz="3200" b="1" dirty="0">
                <a:solidFill>
                  <a:srgbClr val="004C86"/>
                </a:solidFill>
                <a:latin typeface="Myriad Pro" panose="020B0503030403020204" pitchFamily="34" charset="0"/>
              </a:rPr>
              <a:t>(биполярная модель ≠ модель «центр-периферия</a:t>
            </a:r>
          </a:p>
        </p:txBody>
      </p:sp>
      <p:sp>
        <p:nvSpPr>
          <p:cNvPr id="5124" name="Rectangle 8">
            <a:extLst>
              <a:ext uri="{FF2B5EF4-FFF2-40B4-BE49-F238E27FC236}">
                <a16:creationId xmlns:a16="http://schemas.microsoft.com/office/drawing/2014/main" id="{03CD7D8A-B4CF-4F8D-EBE0-686B9CF0C62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12788" y="5724156"/>
            <a:ext cx="111617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 Light" panose="020B0403030403020204" pitchFamily="34" charset="0"/>
                <a:ea typeface="+mn-ea"/>
                <a:cs typeface="+mn-cs"/>
              </a:rPr>
              <a:t>       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5125" name="TextBox 7">
            <a:extLst>
              <a:ext uri="{FF2B5EF4-FFF2-40B4-BE49-F238E27FC236}">
                <a16:creationId xmlns:a16="http://schemas.microsoft.com/office/drawing/2014/main" id="{1E80A2D8-FA1C-EE3E-8E86-8928C285D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775" y="1234660"/>
            <a:ext cx="1008856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ru-RU" sz="27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GB" altLang="ru-RU" sz="27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5127" name="Номер слайда 4">
            <a:extLst>
              <a:ext uri="{FF2B5EF4-FFF2-40B4-BE49-F238E27FC236}">
                <a16:creationId xmlns:a16="http://schemas.microsoft.com/office/drawing/2014/main" id="{DF91D0C4-0B8B-186C-CD9D-0228E24AAF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C680FE-BAB3-4F3F-B2D6-D543F9F907E3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CAE1BCD-8EAE-957C-B99D-ACBC22F291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4103" y="1931090"/>
            <a:ext cx="5499069" cy="373717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D5859A-D28B-7C47-4FAD-6BC281E70CE0}"/>
              </a:ext>
            </a:extLst>
          </p:cNvPr>
          <p:cNvSpPr txBox="1"/>
          <p:nvPr/>
        </p:nvSpPr>
        <p:spPr>
          <a:xfrm>
            <a:off x="2803333" y="5745754"/>
            <a:ext cx="59914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https://www.ipis.ir/en/subjectview/725202/new-world-order-signs-and-requirements</a:t>
            </a:r>
          </a:p>
        </p:txBody>
      </p:sp>
    </p:spTree>
    <p:extLst>
      <p:ext uri="{BB962C8B-B14F-4D97-AF65-F5344CB8AC3E}">
        <p14:creationId xmlns:p14="http://schemas.microsoft.com/office/powerpoint/2010/main" val="9191595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43AF38-DE37-FB40-E16F-268FBAC31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4DD83-1008-3CA1-E2F9-BA7E9200C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516" y="2015951"/>
            <a:ext cx="9433495" cy="4079205"/>
          </a:xfrm>
        </p:spPr>
        <p:txBody>
          <a:bodyPr/>
          <a:lstStyle/>
          <a:p>
            <a:pPr algn="l"/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600" b="1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</a:t>
            </a:r>
            <a: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600" b="1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Институционализация новой биполярности и тренды изменения глобальной социологической повестки. </a:t>
            </a:r>
            <a:endParaRPr lang="en-RU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392C27-58DE-040F-EF98-55B0738C0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4693" y="4708525"/>
            <a:ext cx="9937750" cy="1417638"/>
          </a:xfrm>
        </p:spPr>
        <p:txBody>
          <a:bodyPr/>
          <a:lstStyle/>
          <a:p>
            <a:endParaRPr lang="en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49A1D9-5C15-52C7-3011-7CFC7DC2C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5F2B84-6049-4DD2-9A97-5DCCE81AE017}" type="slidenum">
              <a:rPr lang="ru-RU" altLang="ru-RU" smtClean="0"/>
              <a:pPr>
                <a:defRPr/>
              </a:pPr>
              <a:t>15</a:t>
            </a:fld>
            <a:endParaRPr lang="ru-RU" altLang="ru-RU"/>
          </a:p>
        </p:txBody>
      </p:sp>
      <p:pic>
        <p:nvPicPr>
          <p:cNvPr id="6" name="Picture 8" descr="Two Teams Of 3d People With Different Color Separated From A Ditch.  Фотография, картинки, изображения и сток-фотография без роялти. Image  11694898">
            <a:extLst>
              <a:ext uri="{FF2B5EF4-FFF2-40B4-BE49-F238E27FC236}">
                <a16:creationId xmlns:a16="http://schemas.microsoft.com/office/drawing/2014/main" id="{1A3384FD-B1A1-FA14-C535-0025E06F3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296" y="323005"/>
            <a:ext cx="5989757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49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">
            <a:extLst>
              <a:ext uri="{FF2B5EF4-FFF2-40B4-BE49-F238E27FC236}">
                <a16:creationId xmlns:a16="http://schemas.microsoft.com/office/drawing/2014/main" id="{230D5794-EC2B-B585-C21D-E47291678E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522075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Rectangle 7">
            <a:extLst>
              <a:ext uri="{FF2B5EF4-FFF2-40B4-BE49-F238E27FC236}">
                <a16:creationId xmlns:a16="http://schemas.microsoft.com/office/drawing/2014/main" id="{1249EDBE-CB3E-EBE1-5365-28C2C5C542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2370" y="309876"/>
            <a:ext cx="9907587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Биполярность как реальность нового мирового порядка</a:t>
            </a:r>
          </a:p>
        </p:txBody>
      </p:sp>
      <p:sp>
        <p:nvSpPr>
          <p:cNvPr id="41988" name="TextBox 7">
            <a:extLst>
              <a:ext uri="{FF2B5EF4-FFF2-40B4-BE49-F238E27FC236}">
                <a16:creationId xmlns:a16="http://schemas.microsoft.com/office/drawing/2014/main" id="{E134ACFC-451D-B8A7-07B0-38B588BCE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325" y="1676400"/>
            <a:ext cx="1009015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Она </a:t>
            </a:r>
            <a:r>
              <a:rPr kumimoji="0" lang="ru-RU" alt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институционализируется</a:t>
            </a:r>
            <a:r>
              <a:rPr kumimoji="0" lang="ru-RU" altLang="ru-RU" sz="32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путем сосуществования равномощных симметричных полюсов, которые кристаллизуются на наших глазах.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altLang="ru-RU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41989" name="Номер слайда 4">
            <a:extLst>
              <a:ext uri="{FF2B5EF4-FFF2-40B4-BE49-F238E27FC236}">
                <a16:creationId xmlns:a16="http://schemas.microsoft.com/office/drawing/2014/main" id="{7550500A-36E4-B582-AEEB-7D0E925CDD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6B60AB8-1A13-413C-9862-0C517D4AEE72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B57B109-D04C-9291-29B0-FA773689F0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0677" y="3253816"/>
            <a:ext cx="2085896" cy="296126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FEE781-E7D5-FE9F-A03E-BAA4B143A6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5013" y="3560128"/>
            <a:ext cx="5432196" cy="265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0511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5508F-4F5B-2BFD-3032-E01E0CFD84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>
            <a:extLst>
              <a:ext uri="{FF2B5EF4-FFF2-40B4-BE49-F238E27FC236}">
                <a16:creationId xmlns:a16="http://schemas.microsoft.com/office/drawing/2014/main" id="{7D43F564-2AEF-C867-FB25-0C54B345D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85"/>
            <a:ext cx="11522075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>
            <a:extLst>
              <a:ext uri="{FF2B5EF4-FFF2-40B4-BE49-F238E27FC236}">
                <a16:creationId xmlns:a16="http://schemas.microsoft.com/office/drawing/2014/main" id="{DB1791E8-3252-1408-A029-46D13F460D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8508" y="215900"/>
            <a:ext cx="9792841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Социологи в мировой коммуникационной среде</a:t>
            </a:r>
          </a:p>
        </p:txBody>
      </p:sp>
      <p:sp>
        <p:nvSpPr>
          <p:cNvPr id="5124" name="Rectangle 8">
            <a:extLst>
              <a:ext uri="{FF2B5EF4-FFF2-40B4-BE49-F238E27FC236}">
                <a16:creationId xmlns:a16="http://schemas.microsoft.com/office/drawing/2014/main" id="{0ED2EE81-6357-2EA3-3B1C-98249FAAFF8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12788" y="5724156"/>
            <a:ext cx="111617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 Light" panose="020B0403030403020204" pitchFamily="34" charset="0"/>
                <a:ea typeface="+mn-ea"/>
                <a:cs typeface="+mn-cs"/>
              </a:rPr>
              <a:t>       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5125" name="TextBox 7">
            <a:extLst>
              <a:ext uri="{FF2B5EF4-FFF2-40B4-BE49-F238E27FC236}">
                <a16:creationId xmlns:a16="http://schemas.microsoft.com/office/drawing/2014/main" id="{C2665E0F-4E07-B4B3-1CA3-2D230231E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685" y="1359829"/>
            <a:ext cx="10853967" cy="538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ru-RU" sz="28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«вопросы коммуникативного </a:t>
            </a:r>
            <a:r>
              <a:rPr lang="ru-RU" sz="2800" dirty="0" err="1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воздействия</a:t>
            </a:r>
            <a:r>
              <a:rPr lang="ru-RU" sz="28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являются центральными в </a:t>
            </a:r>
            <a:r>
              <a:rPr lang="ru-RU" sz="2800" dirty="0" err="1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современнои</a:t>
            </a:r>
            <a:r>
              <a:rPr lang="ru-RU" sz="28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̆ цивилизации… Они включают создание количественного и качественного преимущества </a:t>
            </a:r>
            <a:r>
              <a:rPr lang="ru-RU" sz="2800" dirty="0" err="1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собственнои</a:t>
            </a:r>
            <a:r>
              <a:rPr lang="ru-RU" sz="28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̆ точки зрения в СМИ, внедрение </a:t>
            </a:r>
            <a:r>
              <a:rPr lang="ru-RU" sz="2800" dirty="0" err="1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стойких</a:t>
            </a:r>
            <a:r>
              <a:rPr lang="ru-RU" sz="28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ассоциаций, схем, мифов, которые отвечают интересам организатора информационно-</a:t>
            </a:r>
            <a:r>
              <a:rPr lang="ru-RU" sz="2800" dirty="0" err="1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пропагандистскои</a:t>
            </a:r>
            <a:r>
              <a:rPr lang="ru-RU" sz="28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̆ кампании» (</a:t>
            </a:r>
            <a:r>
              <a:rPr lang="ru-RU" sz="2800" dirty="0" err="1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Утяшев</a:t>
            </a:r>
            <a:r>
              <a:rPr lang="ru-RU" sz="28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2012: 427-428).</a:t>
            </a:r>
          </a:p>
          <a:p>
            <a:pPr>
              <a:spcBef>
                <a:spcPct val="0"/>
              </a:spcBef>
              <a:defRPr/>
            </a:pPr>
            <a:r>
              <a:rPr lang="ru-RU" sz="28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Из 10 крупнейших медийных компаний: 8 из США, 1 из Канады и 1 из Японии. </a:t>
            </a:r>
          </a:p>
          <a:p>
            <a:pPr>
              <a:spcBef>
                <a:spcPct val="0"/>
              </a:spcBef>
              <a:defRPr/>
            </a:pPr>
            <a:r>
              <a:rPr lang="ru-RU" sz="2800" dirty="0">
                <a:solidFill>
                  <a:srgbClr val="004C86"/>
                </a:solidFill>
              </a:rPr>
              <a:t>В базе </a:t>
            </a:r>
            <a:r>
              <a:rPr lang="en-GB" sz="2800" i="1" dirty="0">
                <a:solidFill>
                  <a:srgbClr val="004C86"/>
                </a:solidFill>
              </a:rPr>
              <a:t>Scopus </a:t>
            </a:r>
            <a:r>
              <a:rPr lang="ru-RU" sz="2800" dirty="0">
                <a:solidFill>
                  <a:srgbClr val="004C86"/>
                </a:solidFill>
              </a:rPr>
              <a:t>журналы США занимают наивысшую долю в 30%, 82% журналов базы – англоязычные. </a:t>
            </a:r>
          </a:p>
          <a:p>
            <a:pPr>
              <a:spcBef>
                <a:spcPct val="0"/>
              </a:spcBef>
              <a:defRPr/>
            </a:pPr>
            <a:endParaRPr kumimoji="0" lang="ru-RU" altLang="ru-RU" sz="2800" b="0" i="0" u="none" strike="noStrike" kern="1200" cap="none" spc="0" normalizeH="0" baseline="0" noProof="0" dirty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26" name="Нижний колонтитул 3">
            <a:extLst>
              <a:ext uri="{FF2B5EF4-FFF2-40B4-BE49-F238E27FC236}">
                <a16:creationId xmlns:a16="http://schemas.microsoft.com/office/drawing/2014/main" id="{1AB4D733-E7EA-D61F-C602-75947BA44B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760662" y="5760299"/>
            <a:ext cx="5784850" cy="450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7" name="Номер слайда 4">
            <a:extLst>
              <a:ext uri="{FF2B5EF4-FFF2-40B4-BE49-F238E27FC236}">
                <a16:creationId xmlns:a16="http://schemas.microsoft.com/office/drawing/2014/main" id="{53A964E4-41DC-86B8-3BD4-781D1F1069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C680FE-BAB3-4F3F-B2D6-D543F9F907E3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6737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A1EF66-5634-EBA2-E6F9-6351121F9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>
            <a:extLst>
              <a:ext uri="{FF2B5EF4-FFF2-40B4-BE49-F238E27FC236}">
                <a16:creationId xmlns:a16="http://schemas.microsoft.com/office/drawing/2014/main" id="{DE439AE0-FE86-7800-9B51-8A5F97AD7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85"/>
            <a:ext cx="11522075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>
            <a:extLst>
              <a:ext uri="{FF2B5EF4-FFF2-40B4-BE49-F238E27FC236}">
                <a16:creationId xmlns:a16="http://schemas.microsoft.com/office/drawing/2014/main" id="{E9121A92-9DB3-EAA5-3804-847AAEA7F2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8508" y="215900"/>
            <a:ext cx="9792841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Социологи в мировой геополитической среде</a:t>
            </a:r>
          </a:p>
        </p:txBody>
      </p:sp>
      <p:sp>
        <p:nvSpPr>
          <p:cNvPr id="5124" name="Rectangle 8">
            <a:extLst>
              <a:ext uri="{FF2B5EF4-FFF2-40B4-BE49-F238E27FC236}">
                <a16:creationId xmlns:a16="http://schemas.microsoft.com/office/drawing/2014/main" id="{2FE7F6AC-4EDC-5BF9-5CB0-7687DA311506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12788" y="5724156"/>
            <a:ext cx="111617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 Light" panose="020B0403030403020204" pitchFamily="34" charset="0"/>
                <a:ea typeface="+mn-ea"/>
                <a:cs typeface="+mn-cs"/>
              </a:rPr>
              <a:t>       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5125" name="TextBox 7">
            <a:extLst>
              <a:ext uri="{FF2B5EF4-FFF2-40B4-BE49-F238E27FC236}">
                <a16:creationId xmlns:a16="http://schemas.microsoft.com/office/drawing/2014/main" id="{D1D7BFA2-12BB-AC10-BBD2-4164E5A25B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685" y="1359829"/>
            <a:ext cx="10853967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ru-RU" sz="28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Ноябрь 2001 г., 56-я сессия </a:t>
            </a:r>
            <a:r>
              <a:rPr lang="ru-RU" sz="2800" dirty="0" err="1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Генеральнои</a:t>
            </a:r>
            <a:r>
              <a:rPr lang="ru-RU" sz="28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̆ Ассамблеи ООН,  «Глобальная повестка для диалога цивилизаций» (</a:t>
            </a:r>
            <a:r>
              <a:rPr lang="en-GB" sz="28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Global Agenda for Dialogue among Civilizations)</a:t>
            </a:r>
            <a:r>
              <a:rPr lang="ru-RU" sz="28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связи с осознанием того, что «диалог» с позиций </a:t>
            </a:r>
            <a:r>
              <a:rPr lang="ru-RU" sz="2800" dirty="0" err="1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одностороннеи</a:t>
            </a:r>
            <a:r>
              <a:rPr lang="ru-RU" sz="28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̆ силы и на платформе «передовых» стран с их моделями, внедряемыми во всем мире в качестве универсальных, не соответствует современным реалиям. Это напрямую связано с кризисом однополярной глобализации. </a:t>
            </a:r>
          </a:p>
          <a:p>
            <a:pPr>
              <a:spcBef>
                <a:spcPct val="0"/>
              </a:spcBef>
              <a:defRPr/>
            </a:pPr>
            <a:r>
              <a:rPr lang="ru-RU" sz="28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Тематика Мировых социологических конгрессов отражает этот тренд и движение от колониальной к пост-колониальной социологии. </a:t>
            </a:r>
          </a:p>
        </p:txBody>
      </p:sp>
      <p:sp>
        <p:nvSpPr>
          <p:cNvPr id="5126" name="Нижний колонтитул 3">
            <a:extLst>
              <a:ext uri="{FF2B5EF4-FFF2-40B4-BE49-F238E27FC236}">
                <a16:creationId xmlns:a16="http://schemas.microsoft.com/office/drawing/2014/main" id="{5A2922A6-322B-F36F-9C5F-1B922E7E41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868612" y="5779748"/>
            <a:ext cx="5784850" cy="450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7" name="Номер слайда 4">
            <a:extLst>
              <a:ext uri="{FF2B5EF4-FFF2-40B4-BE49-F238E27FC236}">
                <a16:creationId xmlns:a16="http://schemas.microsoft.com/office/drawing/2014/main" id="{9B1756BB-0C7C-EA45-0369-23412FA6A3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C680FE-BAB3-4F3F-B2D6-D543F9F907E3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3330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D8A704-B087-8AF6-8B12-C99B1FFB7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>
            <a:extLst>
              <a:ext uri="{FF2B5EF4-FFF2-40B4-BE49-F238E27FC236}">
                <a16:creationId xmlns:a16="http://schemas.microsoft.com/office/drawing/2014/main" id="{8B693D67-4931-152B-6250-88A725FAE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85"/>
            <a:ext cx="11522075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>
            <a:extLst>
              <a:ext uri="{FF2B5EF4-FFF2-40B4-BE49-F238E27FC236}">
                <a16:creationId xmlns:a16="http://schemas.microsoft.com/office/drawing/2014/main" id="{1D9A4DCD-162C-6798-BF00-A0CF3DAD904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8508" y="215900"/>
            <a:ext cx="9792841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Движение в сторону глобального ДИАЛОГА. </a:t>
            </a:r>
          </a:p>
        </p:txBody>
      </p:sp>
      <p:sp>
        <p:nvSpPr>
          <p:cNvPr id="5124" name="Rectangle 8">
            <a:extLst>
              <a:ext uri="{FF2B5EF4-FFF2-40B4-BE49-F238E27FC236}">
                <a16:creationId xmlns:a16="http://schemas.microsoft.com/office/drawing/2014/main" id="{CA33D15D-065A-6F9F-CFCE-780D2A2AA4E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12788" y="5724156"/>
            <a:ext cx="111617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 Light" panose="020B0403030403020204" pitchFamily="34" charset="0"/>
                <a:ea typeface="+mn-ea"/>
                <a:cs typeface="+mn-cs"/>
              </a:rPr>
              <a:t>       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5125" name="TextBox 7">
            <a:extLst>
              <a:ext uri="{FF2B5EF4-FFF2-40B4-BE49-F238E27FC236}">
                <a16:creationId xmlns:a16="http://schemas.microsoft.com/office/drawing/2014/main" id="{7E478374-CA0C-C4DD-9C36-A4958AE21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685" y="1359829"/>
            <a:ext cx="10853967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ru-RU" sz="28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Глобальный диалог – это процесс коммуникативного </a:t>
            </a:r>
            <a:r>
              <a:rPr lang="ru-RU" sz="2800" dirty="0" err="1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взаимодействия</a:t>
            </a:r>
            <a:r>
              <a:rPr lang="ru-RU" sz="28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 наличием как минимум двух равноправных международных центров производства </a:t>
            </a:r>
            <a:r>
              <a:rPr lang="ru-RU" sz="2800" dirty="0" err="1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культурнои</a:t>
            </a:r>
            <a:r>
              <a:rPr lang="ru-RU" sz="28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̆ информации, способных слышать друг друга, и нацеленного на развитие каждого из этих центров и взаимопонимание между ними. Данное определение развивает идеи философии диалога, представленные в (Зиновьев, 2008: 6). </a:t>
            </a:r>
          </a:p>
          <a:p>
            <a:pPr>
              <a:spcBef>
                <a:spcPct val="0"/>
              </a:spcBef>
              <a:defRPr/>
            </a:pPr>
            <a:r>
              <a:rPr lang="ru-RU" sz="2800" dirty="0" err="1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Глобальныи</a:t>
            </a:r>
            <a:r>
              <a:rPr lang="ru-RU" sz="28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̆ диалог направлен на преодоление агрессии, </a:t>
            </a:r>
            <a:r>
              <a:rPr lang="ru-RU" sz="2800" dirty="0" err="1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вызваннои</a:t>
            </a:r>
            <a:r>
              <a:rPr lang="ru-RU" sz="28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̆ монологическим, эгоистическим взглядом на мир. </a:t>
            </a:r>
          </a:p>
        </p:txBody>
      </p:sp>
      <p:sp>
        <p:nvSpPr>
          <p:cNvPr id="5126" name="Нижний колонтитул 3">
            <a:extLst>
              <a:ext uri="{FF2B5EF4-FFF2-40B4-BE49-F238E27FC236}">
                <a16:creationId xmlns:a16="http://schemas.microsoft.com/office/drawing/2014/main" id="{15C85E67-DCF5-3EAC-AEE9-95FD33B1BE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868612" y="5779748"/>
            <a:ext cx="5784850" cy="450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7" name="Номер слайда 4">
            <a:extLst>
              <a:ext uri="{FF2B5EF4-FFF2-40B4-BE49-F238E27FC236}">
                <a16:creationId xmlns:a16="http://schemas.microsoft.com/office/drawing/2014/main" id="{06455331-F1AF-A605-408F-747437CCD4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C680FE-BAB3-4F3F-B2D6-D543F9F907E3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8241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4211DA-E403-0B63-ACEC-06AAA518E7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>
            <a:extLst>
              <a:ext uri="{FF2B5EF4-FFF2-40B4-BE49-F238E27FC236}">
                <a16:creationId xmlns:a16="http://schemas.microsoft.com/office/drawing/2014/main" id="{FDE71952-5277-58DD-D23B-6734D9C6D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265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7">
            <a:extLst>
              <a:ext uri="{FF2B5EF4-FFF2-40B4-BE49-F238E27FC236}">
                <a16:creationId xmlns:a16="http://schemas.microsoft.com/office/drawing/2014/main" id="{54D567BA-1C6C-0584-D263-DD11B19AE7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8509" y="108760"/>
            <a:ext cx="9937304" cy="1152525"/>
          </a:xfrm>
        </p:spPr>
        <p:txBody>
          <a:bodyPr/>
          <a:lstStyle/>
          <a:p>
            <a:pPr eaLnBrk="1" hangingPunct="1"/>
            <a:r>
              <a:rPr lang="ru-RU" altLang="ru-RU" sz="3400" b="1" dirty="0">
                <a:solidFill>
                  <a:srgbClr val="004C86"/>
                </a:solidFill>
                <a:latin typeface="Myriad Pro" panose="020B0503030403020204" pitchFamily="34" charset="0"/>
              </a:rPr>
              <a:t>Мотивация</a:t>
            </a: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8332A661-0973-8781-4D52-EFE5B480A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1269" name="TextBox 7">
            <a:extLst>
              <a:ext uri="{FF2B5EF4-FFF2-40B4-BE49-F238E27FC236}">
                <a16:creationId xmlns:a16="http://schemas.microsoft.com/office/drawing/2014/main" id="{2BE6351F-5062-B9DD-17E2-1454B67D5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421" y="1050865"/>
            <a:ext cx="5976664" cy="412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ru-RU" altLang="ru-RU" sz="2800" dirty="0">
                <a:solidFill>
                  <a:srgbClr val="002060"/>
                </a:solidFill>
                <a:latin typeface="Myriad Pro" panose="020B0503030403020204" pitchFamily="34" charset="0"/>
              </a:rPr>
              <a:t>	</a:t>
            </a:r>
            <a:r>
              <a:rPr lang="ru-RU" altLang="ru-RU" sz="2600" i="1" dirty="0">
                <a:solidFill>
                  <a:srgbClr val="002060"/>
                </a:solidFill>
                <a:latin typeface="Myriad Pro" panose="020B0503030403020204" pitchFamily="34" charset="0"/>
              </a:rPr>
              <a:t>Мировая архитектура XXI в. меняется не только структурно, но и качественно. Одно из основных изменений – размывание однополярного глобального мира.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altLang="ru-RU" sz="2600" i="1" dirty="0">
                <a:solidFill>
                  <a:srgbClr val="002060"/>
                </a:solidFill>
                <a:latin typeface="Myriad Pro" panose="020B0503030403020204" pitchFamily="34" charset="0"/>
              </a:rPr>
              <a:t>	Россия активно встраивается в этот процесс. Это происходит (должно происходить) по всем направлениям, в том числе и в сфере общественных наук. </a:t>
            </a:r>
            <a:endParaRPr lang="ru-RU" altLang="ru-RU" sz="2600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11270" name="Номер слайда 4">
            <a:extLst>
              <a:ext uri="{FF2B5EF4-FFF2-40B4-BE49-F238E27FC236}">
                <a16:creationId xmlns:a16="http://schemas.microsoft.com/office/drawing/2014/main" id="{ED1794D8-A3FC-B4C5-7EFA-DC504EB404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336C62-64EA-457A-810E-1BB0157F135D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140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53224F7-AA94-7AE1-3B3B-9E5FD8C3AE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5817" y="1740571"/>
            <a:ext cx="4825333" cy="321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6992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FA265B-0F8D-8134-9AEA-CBED01BE18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8F31C-638C-5D00-1696-4036327DF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3976165"/>
            <a:ext cx="9937750" cy="1863651"/>
          </a:xfrm>
        </p:spPr>
        <p:txBody>
          <a:bodyPr/>
          <a:lstStyle/>
          <a:p>
            <a:pPr algn="l"/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RU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1C3458-86A1-945E-DD15-27DB3563C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8469" y="4199171"/>
            <a:ext cx="9937750" cy="1417638"/>
          </a:xfrm>
        </p:spPr>
        <p:txBody>
          <a:bodyPr/>
          <a:lstStyle/>
          <a:p>
            <a:r>
              <a:rPr lang="ru-RU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600" b="1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Основные вызовы для российских социологов.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4EA51F-47A0-C99C-1AC1-C2AB3BFA3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5F2B84-6049-4DD2-9A97-5DCCE81AE017}" type="slidenum">
              <a:rPr lang="ru-RU" altLang="ru-RU" smtClean="0"/>
              <a:pPr>
                <a:defRPr/>
              </a:pPr>
              <a:t>20</a:t>
            </a:fld>
            <a:endParaRPr lang="ru-RU" altLang="ru-RU"/>
          </a:p>
        </p:txBody>
      </p:sp>
      <p:pic>
        <p:nvPicPr>
          <p:cNvPr id="2050" name="Picture 2" descr="Что делать с ипотекой в случае потери дохода | РБК Недвижимость">
            <a:extLst>
              <a:ext uri="{FF2B5EF4-FFF2-40B4-BE49-F238E27FC236}">
                <a16:creationId xmlns:a16="http://schemas.microsoft.com/office/drawing/2014/main" id="{AD8EE058-013A-556E-6CF5-B5294767D9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4710" y="654894"/>
            <a:ext cx="4391100" cy="2744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9085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C715D8-010E-B33D-DCEA-7D27298EEA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>
            <a:extLst>
              <a:ext uri="{FF2B5EF4-FFF2-40B4-BE49-F238E27FC236}">
                <a16:creationId xmlns:a16="http://schemas.microsoft.com/office/drawing/2014/main" id="{06D6F36F-C49C-E03A-B411-5E881A4192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85"/>
            <a:ext cx="11522075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>
            <a:extLst>
              <a:ext uri="{FF2B5EF4-FFF2-40B4-BE49-F238E27FC236}">
                <a16:creationId xmlns:a16="http://schemas.microsoft.com/office/drawing/2014/main" id="{10A5EE79-7494-8A61-C47F-FA8FA1A00B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5" y="215900"/>
            <a:ext cx="10296525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Национальный суверенитет как право участвовать в глобальном ДИАЛОГЕ </a:t>
            </a:r>
          </a:p>
        </p:txBody>
      </p:sp>
      <p:sp>
        <p:nvSpPr>
          <p:cNvPr id="5124" name="Rectangle 8">
            <a:extLst>
              <a:ext uri="{FF2B5EF4-FFF2-40B4-BE49-F238E27FC236}">
                <a16:creationId xmlns:a16="http://schemas.microsoft.com/office/drawing/2014/main" id="{128ABB3B-839A-24B0-F7D8-016BA4FFBEE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12788" y="5724156"/>
            <a:ext cx="111617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 Light" panose="020B0403030403020204" pitchFamily="34" charset="0"/>
                <a:ea typeface="+mn-ea"/>
                <a:cs typeface="+mn-cs"/>
              </a:rPr>
              <a:t>       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5125" name="TextBox 7">
            <a:extLst>
              <a:ext uri="{FF2B5EF4-FFF2-40B4-BE49-F238E27FC236}">
                <a16:creationId xmlns:a16="http://schemas.microsoft.com/office/drawing/2014/main" id="{5DE4B88C-D499-734A-B950-D4F24D960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685" y="1359829"/>
            <a:ext cx="10853967" cy="4724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>
              <a:spcBef>
                <a:spcPct val="0"/>
              </a:spcBef>
              <a:defRPr/>
            </a:pPr>
            <a:r>
              <a:rPr lang="ru-RU" altLang="ru-RU" sz="2800" dirty="0">
                <a:solidFill>
                  <a:srgbClr val="004C86"/>
                </a:solidFill>
                <a:latin typeface="Myriad Pro" panose="020B0503030403020204" pitchFamily="34" charset="0"/>
              </a:rPr>
              <a:t>Активизация участия в международном диалоге и суверенизация социального знания действуют одновременно.</a:t>
            </a:r>
          </a:p>
          <a:p>
            <a:pPr lvl="0">
              <a:spcBef>
                <a:spcPct val="0"/>
              </a:spcBef>
              <a:defRPr/>
            </a:pPr>
            <a:r>
              <a:rPr lang="ru-RU" altLang="ru-RU" sz="2800" dirty="0">
                <a:solidFill>
                  <a:srgbClr val="004C86"/>
                </a:solidFill>
                <a:latin typeface="Myriad Pro" panose="020B0503030403020204" pitchFamily="34" charset="0"/>
              </a:rPr>
              <a:t> </a:t>
            </a:r>
            <a:r>
              <a:rPr lang="ru-RU" altLang="ru-RU" sz="2700" b="1" dirty="0">
                <a:solidFill>
                  <a:srgbClr val="004C86"/>
                </a:solidFill>
                <a:latin typeface="Myriad Pro" panose="020B0503030403020204" pitchFamily="34" charset="0"/>
              </a:rPr>
              <a:t>Национальный суверенитет позволяет участвовать в мировых  диалогах, </a:t>
            </a:r>
            <a:r>
              <a:rPr lang="ru-RU" altLang="ru-RU" sz="2700" dirty="0">
                <a:solidFill>
                  <a:srgbClr val="004C86"/>
                </a:solidFill>
                <a:latin typeface="Myriad Pro" panose="020B0503030403020204" pitchFamily="34" charset="0"/>
              </a:rPr>
              <a:t>а не быть «слушателями монологов».</a:t>
            </a:r>
          </a:p>
          <a:p>
            <a:pPr lvl="0">
              <a:spcBef>
                <a:spcPct val="0"/>
              </a:spcBef>
              <a:defRPr/>
            </a:pPr>
            <a:r>
              <a:rPr lang="ru-RU" altLang="ru-RU" sz="2700" dirty="0">
                <a:solidFill>
                  <a:srgbClr val="004C86"/>
                </a:solidFill>
                <a:latin typeface="Myriad Pro" panose="020B0503030403020204" pitchFamily="34" charset="0"/>
              </a:rPr>
              <a:t>Национальный суверенитет не предполагает  «ухода» от международных контактов и исключение из международных связей.</a:t>
            </a:r>
          </a:p>
          <a:p>
            <a:pPr lvl="0">
              <a:spcBef>
                <a:spcPct val="0"/>
              </a:spcBef>
              <a:defRPr/>
            </a:pPr>
            <a:r>
              <a:rPr lang="ru-RU" altLang="ru-RU" sz="2700" dirty="0">
                <a:solidFill>
                  <a:srgbClr val="004C86"/>
                </a:solidFill>
                <a:latin typeface="Myriad Pro" panose="020B0503030403020204" pitchFamily="34" charset="0"/>
              </a:rPr>
              <a:t>В то же время если социальное знание не суверенно, в  международных контактах его побеждают «суверенные и сильные».</a:t>
            </a:r>
            <a:r>
              <a:rPr lang="ru-RU" altLang="ru-RU" sz="2800" b="1" dirty="0">
                <a:solidFill>
                  <a:srgbClr val="004C86"/>
                </a:solidFill>
                <a:latin typeface="Myriad Pro" panose="020B0503030403020204" pitchFamily="34" charset="0"/>
              </a:rPr>
              <a:t> </a:t>
            </a:r>
          </a:p>
          <a:p>
            <a:pPr lvl="0">
              <a:spcBef>
                <a:spcPct val="0"/>
              </a:spcBef>
              <a:defRPr/>
            </a:pPr>
            <a:endParaRPr kumimoji="0" lang="ru-RU" altLang="ru-RU" sz="2700" b="0" i="0" u="none" strike="noStrike" kern="1200" cap="none" spc="0" normalizeH="0" baseline="0" noProof="0" dirty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5126" name="Нижний колонтитул 3">
            <a:extLst>
              <a:ext uri="{FF2B5EF4-FFF2-40B4-BE49-F238E27FC236}">
                <a16:creationId xmlns:a16="http://schemas.microsoft.com/office/drawing/2014/main" id="{B11B7F78-B198-1255-186F-F3878134050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760662" y="5760299"/>
            <a:ext cx="5784850" cy="450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7" name="Номер слайда 4">
            <a:extLst>
              <a:ext uri="{FF2B5EF4-FFF2-40B4-BE49-F238E27FC236}">
                <a16:creationId xmlns:a16="http://schemas.microsoft.com/office/drawing/2014/main" id="{30970FA2-0536-4972-A3E0-B7FA27B985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C680FE-BAB3-4F3F-B2D6-D543F9F907E3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25266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>
            <a:extLst>
              <a:ext uri="{FF2B5EF4-FFF2-40B4-BE49-F238E27FC236}">
                <a16:creationId xmlns:a16="http://schemas.microsoft.com/office/drawing/2014/main" id="{FC9CADC3-AA9B-EB4C-1AC0-8778FC2D1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85"/>
            <a:ext cx="11522075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>
            <a:extLst>
              <a:ext uri="{FF2B5EF4-FFF2-40B4-BE49-F238E27FC236}">
                <a16:creationId xmlns:a16="http://schemas.microsoft.com/office/drawing/2014/main" id="{03F74BBE-784B-71DD-5643-EA06806E2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5" y="215900"/>
            <a:ext cx="10296525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Объективные сложности</a:t>
            </a:r>
          </a:p>
        </p:txBody>
      </p:sp>
      <p:sp>
        <p:nvSpPr>
          <p:cNvPr id="5124" name="Rectangle 8">
            <a:extLst>
              <a:ext uri="{FF2B5EF4-FFF2-40B4-BE49-F238E27FC236}">
                <a16:creationId xmlns:a16="http://schemas.microsoft.com/office/drawing/2014/main" id="{03CD7D8A-B4CF-4F8D-EBE0-686B9CF0C628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12788" y="5724156"/>
            <a:ext cx="111617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 Light" panose="020B0403030403020204" pitchFamily="34" charset="0"/>
                <a:ea typeface="+mn-ea"/>
                <a:cs typeface="+mn-cs"/>
              </a:rPr>
              <a:t>       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5125" name="TextBox 7">
            <a:extLst>
              <a:ext uri="{FF2B5EF4-FFF2-40B4-BE49-F238E27FC236}">
                <a16:creationId xmlns:a16="http://schemas.microsoft.com/office/drawing/2014/main" id="{1E80A2D8-FA1C-EE3E-8E86-8928C285D2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399" y="1151855"/>
            <a:ext cx="10592866" cy="552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Прерванная традиция национальной социологии глобального уровня, что сказывается как на академических исследованиях, так и на программах университетского образования.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Санкционная политика «недружественных стран», ограничивающая наше участие в международных мероприятиях – финансово и организационно.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Непрекращающийся отток социальных исследователей. Так, по данным Новой Европы, с начала СВО по июль 2024 г. выехало около 12% специалистов. Вернулось, вероятно, около  одной десятой выехавших.  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800" dirty="0">
              <a:solidFill>
                <a:srgbClr val="004C8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126" name="Нижний колонтитул 3">
            <a:extLst>
              <a:ext uri="{FF2B5EF4-FFF2-40B4-BE49-F238E27FC236}">
                <a16:creationId xmlns:a16="http://schemas.microsoft.com/office/drawing/2014/main" id="{F4C9DE6C-D0F2-051A-E793-28F5BFD0B0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760662" y="5760299"/>
            <a:ext cx="5784850" cy="450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7" name="Номер слайда 4">
            <a:extLst>
              <a:ext uri="{FF2B5EF4-FFF2-40B4-BE49-F238E27FC236}">
                <a16:creationId xmlns:a16="http://schemas.microsoft.com/office/drawing/2014/main" id="{DF91D0C4-0B8B-186C-CD9D-0228E24AAF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C680FE-BAB3-4F3F-B2D6-D543F9F907E3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92685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854397-FB8B-BC41-958E-7D86FC533B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>
            <a:extLst>
              <a:ext uri="{FF2B5EF4-FFF2-40B4-BE49-F238E27FC236}">
                <a16:creationId xmlns:a16="http://schemas.microsoft.com/office/drawing/2014/main" id="{585DA4D4-36DA-0879-288C-F6CFBA70E5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585"/>
            <a:ext cx="11522075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>
            <a:extLst>
              <a:ext uri="{FF2B5EF4-FFF2-40B4-BE49-F238E27FC236}">
                <a16:creationId xmlns:a16="http://schemas.microsoft.com/office/drawing/2014/main" id="{E10D281A-6CEB-9EDF-DCE5-B6DC492A83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5" y="215900"/>
            <a:ext cx="10296525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Имеющиеся предпосылки адекватного ответа на вызовы</a:t>
            </a:r>
          </a:p>
        </p:txBody>
      </p:sp>
      <p:sp>
        <p:nvSpPr>
          <p:cNvPr id="5124" name="Rectangle 8">
            <a:extLst>
              <a:ext uri="{FF2B5EF4-FFF2-40B4-BE49-F238E27FC236}">
                <a16:creationId xmlns:a16="http://schemas.microsoft.com/office/drawing/2014/main" id="{02C51142-F6BC-CB31-80B1-EE00B997E7DE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12788" y="5724156"/>
            <a:ext cx="111617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 Light" panose="020B0403030403020204" pitchFamily="34" charset="0"/>
                <a:ea typeface="+mn-ea"/>
                <a:cs typeface="+mn-cs"/>
              </a:rPr>
              <a:t>       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5125" name="TextBox 7">
            <a:extLst>
              <a:ext uri="{FF2B5EF4-FFF2-40B4-BE49-F238E27FC236}">
                <a16:creationId xmlns:a16="http://schemas.microsoft.com/office/drawing/2014/main" id="{5E5C16DE-5062-2611-2386-E60A281E66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685" y="1359829"/>
            <a:ext cx="10853967" cy="446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ru-RU" sz="28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Материальная основа - усиление </a:t>
            </a:r>
            <a:r>
              <a:rPr lang="ru-RU" sz="2800" dirty="0" err="1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экономическои</a:t>
            </a:r>
            <a:r>
              <a:rPr lang="ru-RU" sz="28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̆ мощи нового незападного полюса силы, частью которого Россия является.</a:t>
            </a:r>
          </a:p>
          <a:p>
            <a:pPr>
              <a:spcBef>
                <a:spcPct val="0"/>
              </a:spcBef>
              <a:defRPr/>
            </a:pPr>
            <a:r>
              <a:rPr lang="ru-RU" sz="28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Культурная основа:  (1) В </a:t>
            </a:r>
            <a:r>
              <a:rPr lang="ru-RU" sz="2800" dirty="0" err="1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российском</a:t>
            </a:r>
            <a:r>
              <a:rPr lang="ru-RU" sz="28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обществоведении исторически сильны традиции «философии диалога», (2) у нас разрабатываются теоретические концепции, которые основаны на достижениях отечественных социологов, известных всему миру, (3) нам исторически присуще внимание и к Западу, и Востоку, что облегчает </a:t>
            </a:r>
            <a:r>
              <a:rPr lang="ru-RU" sz="2800" dirty="0" err="1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российским</a:t>
            </a:r>
            <a:r>
              <a:rPr lang="ru-RU" sz="28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социологам формирование научного языка для глобального гуманитарного диалога. </a:t>
            </a:r>
            <a:r>
              <a:rPr lang="ru-RU" dirty="0"/>
              <a:t> </a:t>
            </a:r>
            <a:endParaRPr lang="ru-RU" sz="2800" dirty="0"/>
          </a:p>
        </p:txBody>
      </p:sp>
      <p:sp>
        <p:nvSpPr>
          <p:cNvPr id="5126" name="Нижний колонтитул 3">
            <a:extLst>
              <a:ext uri="{FF2B5EF4-FFF2-40B4-BE49-F238E27FC236}">
                <a16:creationId xmlns:a16="http://schemas.microsoft.com/office/drawing/2014/main" id="{D2CEF2FC-5B6C-BB77-6885-D0C4233EB3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2760662" y="5760299"/>
            <a:ext cx="5784850" cy="450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7" name="Номер слайда 4">
            <a:extLst>
              <a:ext uri="{FF2B5EF4-FFF2-40B4-BE49-F238E27FC236}">
                <a16:creationId xmlns:a16="http://schemas.microsoft.com/office/drawing/2014/main" id="{908F46D4-24FF-A69B-27FF-DA78F49A10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C680FE-BAB3-4F3F-B2D6-D543F9F907E3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37348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54D81-6F27-63B5-79E9-0D06B2FCA1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>
            <a:extLst>
              <a:ext uri="{FF2B5EF4-FFF2-40B4-BE49-F238E27FC236}">
                <a16:creationId xmlns:a16="http://schemas.microsoft.com/office/drawing/2014/main" id="{AA751959-1471-CEDD-E8F6-AC835966C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606"/>
            <a:ext cx="11522075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>
            <a:extLst>
              <a:ext uri="{FF2B5EF4-FFF2-40B4-BE49-F238E27FC236}">
                <a16:creationId xmlns:a16="http://schemas.microsoft.com/office/drawing/2014/main" id="{E713018B-CA75-0773-A4DC-E0576503A1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5" y="215900"/>
            <a:ext cx="10296525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К миссии журнала «Социологические исследования»</a:t>
            </a:r>
          </a:p>
        </p:txBody>
      </p:sp>
      <p:sp>
        <p:nvSpPr>
          <p:cNvPr id="5124" name="Rectangle 8">
            <a:extLst>
              <a:ext uri="{FF2B5EF4-FFF2-40B4-BE49-F238E27FC236}">
                <a16:creationId xmlns:a16="http://schemas.microsoft.com/office/drawing/2014/main" id="{F3FB2F92-522C-9C5E-FB79-4BF2AC3D4BCD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12788" y="5724156"/>
            <a:ext cx="111617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 Light" panose="020B0403030403020204" pitchFamily="34" charset="0"/>
                <a:ea typeface="+mn-ea"/>
                <a:cs typeface="+mn-cs"/>
              </a:rPr>
              <a:t>       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5125" name="TextBox 7">
            <a:extLst>
              <a:ext uri="{FF2B5EF4-FFF2-40B4-BE49-F238E27FC236}">
                <a16:creationId xmlns:a16="http://schemas.microsoft.com/office/drawing/2014/main" id="{693FC5BE-5038-559F-D8B1-861B365636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685" y="1359829"/>
            <a:ext cx="10853967" cy="4918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ru-RU" sz="28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его создании она включала организацию «идеологического сотрудничества братских партий и народов </a:t>
            </a:r>
            <a:r>
              <a:rPr lang="ru-RU" sz="2800" b="1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стран социалистического содружества</a:t>
            </a:r>
            <a:r>
              <a:rPr lang="ru-RU" sz="28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800" dirty="0" err="1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совместнои</a:t>
            </a:r>
            <a:r>
              <a:rPr lang="ru-RU" sz="28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̆ </a:t>
            </a:r>
            <a:r>
              <a:rPr lang="ru-RU" sz="2800" dirty="0" err="1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идейно-теоретическои</a:t>
            </a:r>
            <a:r>
              <a:rPr lang="ru-RU" sz="28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̆ деятельности по укреплению </a:t>
            </a:r>
            <a:r>
              <a:rPr lang="ru-RU" sz="2800" dirty="0" err="1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интернациональнои</a:t>
            </a:r>
            <a:r>
              <a:rPr lang="ru-RU" sz="28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̆ </a:t>
            </a:r>
            <a:r>
              <a:rPr lang="ru-RU" sz="2800" dirty="0" err="1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духовнои</a:t>
            </a:r>
            <a:r>
              <a:rPr lang="ru-RU" sz="28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̆ общности, усилению борьбы против </a:t>
            </a:r>
            <a:r>
              <a:rPr lang="ru-RU" sz="2800" dirty="0" err="1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буржуазнои</a:t>
            </a:r>
            <a:r>
              <a:rPr lang="ru-RU" sz="28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̆ идеологии социал-реформизма, маоизма и ревизионизма» (Развитие... 1974: 3−11).</a:t>
            </a:r>
          </a:p>
          <a:p>
            <a:r>
              <a:rPr lang="ru-RU" sz="2800" b="1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Актуализация миссии </a:t>
            </a:r>
            <a:r>
              <a:rPr lang="ru-RU" sz="28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журнала: поддержка и организация глобального диалога между социологами и обществоведами разных стран на основе развития суверенного социального знания.</a:t>
            </a:r>
          </a:p>
        </p:txBody>
      </p:sp>
      <p:sp>
        <p:nvSpPr>
          <p:cNvPr id="5126" name="Нижний колонтитул 3">
            <a:extLst>
              <a:ext uri="{FF2B5EF4-FFF2-40B4-BE49-F238E27FC236}">
                <a16:creationId xmlns:a16="http://schemas.microsoft.com/office/drawing/2014/main" id="{E54D6D22-D540-8AD1-9E8F-E7AAB18EBDF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320877" y="5810053"/>
            <a:ext cx="5784850" cy="450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7" name="Номер слайда 4">
            <a:extLst>
              <a:ext uri="{FF2B5EF4-FFF2-40B4-BE49-F238E27FC236}">
                <a16:creationId xmlns:a16="http://schemas.microsoft.com/office/drawing/2014/main" id="{305AB4FC-1115-3138-3EE2-53C2B00EA7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C680FE-BAB3-4F3F-B2D6-D543F9F907E3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61755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5D7F2F-637F-B0E7-55ED-2FDD4428A9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>
            <a:extLst>
              <a:ext uri="{FF2B5EF4-FFF2-40B4-BE49-F238E27FC236}">
                <a16:creationId xmlns:a16="http://schemas.microsoft.com/office/drawing/2014/main" id="{2778A772-0ABA-5D65-61E7-C5AF9CE774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315"/>
            <a:ext cx="11522075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>
            <a:extLst>
              <a:ext uri="{FF2B5EF4-FFF2-40B4-BE49-F238E27FC236}">
                <a16:creationId xmlns:a16="http://schemas.microsoft.com/office/drawing/2014/main" id="{299FB8D6-BF1C-CBB6-E618-6634022961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4825" y="215900"/>
            <a:ext cx="10296525" cy="1152525"/>
          </a:xfrm>
        </p:spPr>
        <p:txBody>
          <a:bodyPr/>
          <a:lstStyle/>
          <a:p>
            <a:pPr eaLnBrk="1" hangingPunct="1"/>
            <a:r>
              <a:rPr lang="ru-RU" altLang="ru-RU" sz="3600" b="1" dirty="0">
                <a:solidFill>
                  <a:srgbClr val="004C86"/>
                </a:solidFill>
                <a:latin typeface="Myriad Pro" panose="020B0503030403020204" pitchFamily="34" charset="0"/>
              </a:rPr>
              <a:t>Справиться с эффектом маятника!</a:t>
            </a:r>
          </a:p>
        </p:txBody>
      </p:sp>
      <p:sp>
        <p:nvSpPr>
          <p:cNvPr id="5124" name="Rectangle 8">
            <a:extLst>
              <a:ext uri="{FF2B5EF4-FFF2-40B4-BE49-F238E27FC236}">
                <a16:creationId xmlns:a16="http://schemas.microsoft.com/office/drawing/2014/main" id="{450951D2-0E98-5180-08B1-64D93AF77585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712788" y="5724156"/>
            <a:ext cx="11161713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4C86"/>
                </a:solidFill>
                <a:effectLst/>
                <a:uLnTx/>
                <a:uFillTx/>
                <a:latin typeface="Myriad Pro Light" panose="020B0403030403020204" pitchFamily="34" charset="0"/>
                <a:ea typeface="+mn-ea"/>
                <a:cs typeface="+mn-cs"/>
              </a:rPr>
              <a:t>       </a:t>
            </a:r>
            <a:endParaRPr kumimoji="0" lang="ru-RU" altLang="ru-RU" sz="1800" b="1" i="0" u="none" strike="noStrike" kern="1200" cap="none" spc="0" normalizeH="0" baseline="0" noProof="0" dirty="0">
              <a:ln>
                <a:noFill/>
              </a:ln>
              <a:solidFill>
                <a:srgbClr val="004C86"/>
              </a:solidFill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5125" name="TextBox 7">
            <a:extLst>
              <a:ext uri="{FF2B5EF4-FFF2-40B4-BE49-F238E27FC236}">
                <a16:creationId xmlns:a16="http://schemas.microsoft.com/office/drawing/2014/main" id="{B518E143-6423-1BF2-70C8-856F7EF1E1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685" y="1359829"/>
            <a:ext cx="10853967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ru-RU" sz="28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СССР:  прокрустово ложе «советской социологии».</a:t>
            </a:r>
          </a:p>
          <a:p>
            <a:pPr>
              <a:spcBef>
                <a:spcPct val="0"/>
              </a:spcBef>
              <a:defRPr/>
            </a:pPr>
            <a:r>
              <a:rPr lang="ru-RU" sz="28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Перестройка и пост-перестройка: развитие в фарватере «колониальной социологии». </a:t>
            </a:r>
          </a:p>
          <a:p>
            <a:pPr>
              <a:spcBef>
                <a:spcPct val="0"/>
              </a:spcBef>
              <a:defRPr/>
            </a:pPr>
            <a:r>
              <a:rPr lang="ru-RU" sz="28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Новая современная Россия: оригинальное и актуальное социальное знание мирового уровня.</a:t>
            </a:r>
          </a:p>
        </p:txBody>
      </p:sp>
      <p:sp>
        <p:nvSpPr>
          <p:cNvPr id="5126" name="Нижний колонтитул 3">
            <a:extLst>
              <a:ext uri="{FF2B5EF4-FFF2-40B4-BE49-F238E27FC236}">
                <a16:creationId xmlns:a16="http://schemas.microsoft.com/office/drawing/2014/main" id="{60E63F64-EEC2-D3E3-BF62-D9280090CD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320877" y="5810053"/>
            <a:ext cx="5784850" cy="450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27" name="Номер слайда 4">
            <a:extLst>
              <a:ext uri="{FF2B5EF4-FFF2-40B4-BE49-F238E27FC236}">
                <a16:creationId xmlns:a16="http://schemas.microsoft.com/office/drawing/2014/main" id="{2EEC7B5C-93DC-7817-5EA2-C6A8571524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7C680FE-BAB3-4F3F-B2D6-D543F9F907E3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194" name="Picture 2" descr="Эффект Маятника : r/IntellectualDarkWeb">
            <a:extLst>
              <a:ext uri="{FF2B5EF4-FFF2-40B4-BE49-F238E27FC236}">
                <a16:creationId xmlns:a16="http://schemas.microsoft.com/office/drawing/2014/main" id="{FA03101A-32A2-75ED-3CC3-198FF5BF65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811" y="3888159"/>
            <a:ext cx="3187700" cy="1945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66138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463B5D-D703-6D71-9993-DFF7F69B5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>
            <a:extLst>
              <a:ext uri="{FF2B5EF4-FFF2-40B4-BE49-F238E27FC236}">
                <a16:creationId xmlns:a16="http://schemas.microsoft.com/office/drawing/2014/main" id="{2547FA17-D5F4-24A3-8916-647EC0623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28587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7">
            <a:extLst>
              <a:ext uri="{FF2B5EF4-FFF2-40B4-BE49-F238E27FC236}">
                <a16:creationId xmlns:a16="http://schemas.microsoft.com/office/drawing/2014/main" id="{89603C85-7F67-3AAD-656C-2735DE3B92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0122" y="0"/>
            <a:ext cx="11181829" cy="1152525"/>
          </a:xfrm>
        </p:spPr>
        <p:txBody>
          <a:bodyPr/>
          <a:lstStyle/>
          <a:p>
            <a:pPr eaLnBrk="1" hangingPunct="1"/>
            <a:r>
              <a:rPr lang="ru-RU" altLang="ru-RU" sz="3400" b="1" dirty="0">
                <a:solidFill>
                  <a:srgbClr val="004C86"/>
                </a:solidFill>
                <a:latin typeface="Myriad Pro" panose="020B0503030403020204" pitchFamily="34" charset="0"/>
              </a:rPr>
              <a:t>	Где почитать</a:t>
            </a: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157B0232-2E03-960B-576A-2A8B994A9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1269" name="TextBox 7">
            <a:extLst>
              <a:ext uri="{FF2B5EF4-FFF2-40B4-BE49-F238E27FC236}">
                <a16:creationId xmlns:a16="http://schemas.microsoft.com/office/drawing/2014/main" id="{3AFE8E68-6A36-4112-E12B-B1630569AB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0517" y="870121"/>
            <a:ext cx="9973206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>
              <a:spcBef>
                <a:spcPct val="0"/>
              </a:spcBef>
              <a:buNone/>
            </a:pPr>
            <a:r>
              <a:rPr lang="ru-RU" sz="2200" dirty="0">
                <a:solidFill>
                  <a:srgbClr val="004C86"/>
                </a:solidFill>
                <a:latin typeface="+mj-lt"/>
              </a:rPr>
              <a:t>Экономические особенности становления нового мирового порядка: вызовы для России. / Под ред. В.И. Маевского и С.Г. </a:t>
            </a:r>
            <a:r>
              <a:rPr lang="ru-RU" sz="2200" dirty="0" err="1">
                <a:solidFill>
                  <a:srgbClr val="004C86"/>
                </a:solidFill>
                <a:latin typeface="+mj-lt"/>
              </a:rPr>
              <a:t>Кирдиной-Чэндлер</a:t>
            </a:r>
            <a:r>
              <a:rPr lang="ru-RU" sz="2200" dirty="0">
                <a:solidFill>
                  <a:srgbClr val="004C86"/>
                </a:solidFill>
                <a:latin typeface="+mj-lt"/>
              </a:rPr>
              <a:t>. 2024.</a:t>
            </a:r>
          </a:p>
          <a:p>
            <a:pPr marL="0" indent="0">
              <a:spcBef>
                <a:spcPct val="0"/>
              </a:spcBef>
              <a:buNone/>
            </a:pPr>
            <a:endParaRPr lang="ru-RU" sz="2200" dirty="0">
              <a:solidFill>
                <a:srgbClr val="004C86"/>
              </a:solidFill>
              <a:latin typeface="+mj-lt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ru-RU" sz="2200" dirty="0" err="1">
                <a:solidFill>
                  <a:srgbClr val="004C86"/>
                </a:solidFill>
                <a:latin typeface="+mj-lt"/>
              </a:rPr>
              <a:t>Кирдина-Чэндлер</a:t>
            </a:r>
            <a:r>
              <a:rPr lang="ru-RU" sz="2200" dirty="0">
                <a:solidFill>
                  <a:srgbClr val="004C86"/>
                </a:solidFill>
                <a:latin typeface="+mj-lt"/>
              </a:rPr>
              <a:t> С.Г. 2024. </a:t>
            </a:r>
            <a:r>
              <a:rPr lang="ru-RU" sz="2200" i="1" dirty="0">
                <a:solidFill>
                  <a:srgbClr val="004C86"/>
                </a:solidFill>
                <a:latin typeface="+mj-lt"/>
              </a:rPr>
              <a:t>Становление нового мирового порядка: вызовы для российского обществоведения </a:t>
            </a:r>
            <a:r>
              <a:rPr lang="ru-RU" sz="2200" b="0" i="0" u="none" strike="noStrike" dirty="0">
                <a:solidFill>
                  <a:srgbClr val="004C86"/>
                </a:solidFill>
                <a:effectLst/>
                <a:latin typeface="+mj-lt"/>
              </a:rPr>
              <a:t>// Социологические исследования. № 6. С. 29-41.</a:t>
            </a:r>
          </a:p>
          <a:p>
            <a:pPr marL="0" indent="0">
              <a:spcBef>
                <a:spcPct val="0"/>
              </a:spcBef>
              <a:buNone/>
            </a:pPr>
            <a:endParaRPr lang="ru-RU" altLang="ru-RU" sz="2200" dirty="0">
              <a:solidFill>
                <a:srgbClr val="004C86"/>
              </a:solidFill>
              <a:latin typeface="+mj-lt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ru-RU" altLang="ru-RU" sz="2200" dirty="0" err="1">
                <a:solidFill>
                  <a:srgbClr val="004C86"/>
                </a:solidFill>
                <a:latin typeface="+mj-lt"/>
              </a:rPr>
              <a:t>Кирдина-Чэндлер</a:t>
            </a:r>
            <a:r>
              <a:rPr lang="ru-RU" altLang="ru-RU" sz="2200" dirty="0">
                <a:solidFill>
                  <a:srgbClr val="004C86"/>
                </a:solidFill>
                <a:latin typeface="+mj-lt"/>
              </a:rPr>
              <a:t> С. Г. 2023. </a:t>
            </a:r>
            <a:r>
              <a:rPr lang="ru-RU" altLang="ru-RU" sz="2200" i="1" dirty="0">
                <a:solidFill>
                  <a:srgbClr val="004C86"/>
                </a:solidFill>
                <a:latin typeface="+mj-lt"/>
              </a:rPr>
              <a:t>Запрос на глобальный диалог … </a:t>
            </a:r>
            <a:r>
              <a:rPr lang="ru-RU" altLang="ru-RU" sz="2200" dirty="0">
                <a:solidFill>
                  <a:srgbClr val="004C86"/>
                </a:solidFill>
                <a:latin typeface="+mj-lt"/>
              </a:rPr>
              <a:t>// Социологические исследования.  № 12. С. 3-14.</a:t>
            </a:r>
          </a:p>
          <a:p>
            <a:pPr marL="0" indent="0">
              <a:spcBef>
                <a:spcPct val="0"/>
              </a:spcBef>
              <a:buNone/>
            </a:pPr>
            <a:endParaRPr lang="ru-RU" altLang="ru-RU" sz="2200" dirty="0">
              <a:solidFill>
                <a:srgbClr val="004C86"/>
              </a:solidFill>
              <a:latin typeface="+mj-lt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ru-RU" sz="2200" b="0" i="0" u="none" strike="noStrike" dirty="0" err="1">
                <a:solidFill>
                  <a:srgbClr val="004C86"/>
                </a:solidFill>
                <a:effectLst/>
                <a:latin typeface="+mj-lt"/>
              </a:rPr>
              <a:t>Кирдина-Чэндлер</a:t>
            </a:r>
            <a:r>
              <a:rPr lang="ru-RU" sz="2200" b="0" i="0" u="none" strike="noStrike" dirty="0">
                <a:solidFill>
                  <a:srgbClr val="004C86"/>
                </a:solidFill>
                <a:effectLst/>
                <a:latin typeface="+mj-lt"/>
              </a:rPr>
              <a:t> С. Г. 2022. </a:t>
            </a:r>
            <a:r>
              <a:rPr lang="ru-RU" sz="2200" b="0" i="1" u="none" strike="noStrike" dirty="0">
                <a:solidFill>
                  <a:srgbClr val="004C86"/>
                </a:solidFill>
                <a:effectLst/>
                <a:latin typeface="+mj-lt"/>
              </a:rPr>
              <a:t>Однополярность, многополярность и биполярные коалиции: </a:t>
            </a:r>
            <a:r>
              <a:rPr lang="en-US" sz="2200" b="0" i="1" u="none" strike="noStrike" dirty="0">
                <a:solidFill>
                  <a:srgbClr val="004C86"/>
                </a:solidFill>
                <a:effectLst/>
                <a:latin typeface="+mj-lt"/>
              </a:rPr>
              <a:t>XXI</a:t>
            </a:r>
            <a:r>
              <a:rPr lang="ru-RU" sz="2200" b="0" i="1" u="none" strike="noStrike" dirty="0">
                <a:solidFill>
                  <a:srgbClr val="004C86"/>
                </a:solidFill>
                <a:effectLst/>
                <a:latin typeface="+mj-lt"/>
              </a:rPr>
              <a:t> век.</a:t>
            </a:r>
            <a:r>
              <a:rPr lang="ru-RU" sz="2200" b="0" i="0" u="none" strike="noStrike" dirty="0">
                <a:solidFill>
                  <a:srgbClr val="004C86"/>
                </a:solidFill>
                <a:effectLst/>
                <a:latin typeface="+mj-lt"/>
              </a:rPr>
              <a:t> // Социологические исследования. 2022. № 10. С. 3-16.</a:t>
            </a:r>
            <a:endParaRPr lang="ru-RU" altLang="ru-RU" sz="2200" dirty="0">
              <a:solidFill>
                <a:srgbClr val="004C86"/>
              </a:solidFill>
              <a:latin typeface="+mj-lt"/>
            </a:endParaRPr>
          </a:p>
          <a:p>
            <a:pPr marL="0" indent="0">
              <a:spcBef>
                <a:spcPct val="0"/>
              </a:spcBef>
              <a:buNone/>
            </a:pPr>
            <a:endParaRPr lang="ru-RU" altLang="ru-RU" sz="2800" dirty="0">
              <a:solidFill>
                <a:srgbClr val="002060"/>
              </a:solidFill>
              <a:latin typeface="Myriad Pro" panose="020B0503030403020204" pitchFamily="34" charset="0"/>
            </a:endParaRPr>
          </a:p>
        </p:txBody>
      </p:sp>
      <p:sp>
        <p:nvSpPr>
          <p:cNvPr id="11270" name="Номер слайда 4">
            <a:extLst>
              <a:ext uri="{FF2B5EF4-FFF2-40B4-BE49-F238E27FC236}">
                <a16:creationId xmlns:a16="http://schemas.microsoft.com/office/drawing/2014/main" id="{F52181E5-359F-256A-800A-F692CC69A8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336C62-64EA-457A-810E-1BB0157F135D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ru-RU" altLang="ru-RU" sz="1400" dirty="0"/>
          </a:p>
        </p:txBody>
      </p:sp>
    </p:spTree>
    <p:extLst>
      <p:ext uri="{BB962C8B-B14F-4D97-AF65-F5344CB8AC3E}">
        <p14:creationId xmlns:p14="http://schemas.microsoft.com/office/powerpoint/2010/main" val="33470595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8">
            <a:extLst>
              <a:ext uri="{FF2B5EF4-FFF2-40B4-BE49-F238E27FC236}">
                <a16:creationId xmlns:a16="http://schemas.microsoft.com/office/drawing/2014/main" id="{336E67D3-3898-8DE2-3488-ECF7F031D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5563"/>
            <a:ext cx="11522075" cy="6462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9">
            <a:extLst>
              <a:ext uri="{FF2B5EF4-FFF2-40B4-BE49-F238E27FC236}">
                <a16:creationId xmlns:a16="http://schemas.microsoft.com/office/drawing/2014/main" id="{7004178E-4C9B-4CDA-3F17-EF9C7F253B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08063" y="288925"/>
            <a:ext cx="9291637" cy="5400675"/>
          </a:xfrm>
          <a:solidFill>
            <a:schemeClr val="accent1"/>
          </a:solidFill>
        </p:spPr>
        <p:txBody>
          <a:bodyPr/>
          <a:lstStyle/>
          <a:p>
            <a:pPr eaLnBrk="1" hangingPunct="1">
              <a:defRPr/>
            </a:pPr>
            <a:br>
              <a:rPr lang="ru-RU" altLang="ru-RU" sz="3200" dirty="0">
                <a:solidFill>
                  <a:srgbClr val="004C86"/>
                </a:solidFill>
                <a:latin typeface="+mn-lt"/>
              </a:rPr>
            </a:br>
            <a:br>
              <a:rPr lang="ru-RU" altLang="ru-RU" sz="3200" dirty="0">
                <a:solidFill>
                  <a:srgbClr val="004C86"/>
                </a:solidFill>
                <a:latin typeface="+mn-lt"/>
              </a:rPr>
            </a:br>
            <a:br>
              <a:rPr lang="ru-RU" altLang="ru-RU" sz="3200" dirty="0">
                <a:solidFill>
                  <a:srgbClr val="004C86"/>
                </a:solidFill>
                <a:latin typeface="+mn-lt"/>
              </a:rPr>
            </a:br>
            <a:r>
              <a:rPr lang="ru-RU" altLang="ru-RU" sz="3200" dirty="0">
                <a:solidFill>
                  <a:srgbClr val="004C86"/>
                </a:solidFill>
                <a:latin typeface="+mn-lt"/>
              </a:rPr>
              <a:t>Светлана Георгиевна Кирдина-Чэндлер</a:t>
            </a:r>
            <a:br>
              <a:rPr lang="en-GB" altLang="ru-RU" sz="3200" dirty="0">
                <a:solidFill>
                  <a:srgbClr val="004C86"/>
                </a:solidFill>
                <a:latin typeface="+mn-lt"/>
              </a:rPr>
            </a:br>
            <a:r>
              <a:rPr lang="en-GB" altLang="ru-RU" sz="2800" i="1" dirty="0" err="1">
                <a:solidFill>
                  <a:srgbClr val="004C86"/>
                </a:solidFill>
                <a:latin typeface="+mn-lt"/>
              </a:rPr>
              <a:t>kirdina</a:t>
            </a:r>
            <a:r>
              <a:rPr lang="en-GB" altLang="ru-RU" sz="2800" i="1" dirty="0">
                <a:solidFill>
                  <a:srgbClr val="004C86"/>
                </a:solidFill>
                <a:latin typeface="+mn-lt"/>
              </a:rPr>
              <a:t>@</a:t>
            </a:r>
            <a:r>
              <a:rPr lang="en-US" altLang="ru-RU" sz="2800" i="1" dirty="0">
                <a:solidFill>
                  <a:srgbClr val="004C86"/>
                </a:solidFill>
                <a:latin typeface="+mn-lt"/>
              </a:rPr>
              <a:t>bk</a:t>
            </a:r>
            <a:r>
              <a:rPr lang="en-GB" altLang="ru-RU" sz="2800" i="1" dirty="0">
                <a:solidFill>
                  <a:srgbClr val="004C86"/>
                </a:solidFill>
                <a:latin typeface="+mn-lt"/>
              </a:rPr>
              <a:t>.ru</a:t>
            </a:r>
            <a:br>
              <a:rPr lang="en-GB" altLang="ru-RU" sz="2800" i="1" dirty="0">
                <a:solidFill>
                  <a:srgbClr val="004C86"/>
                </a:solidFill>
                <a:latin typeface="+mn-lt"/>
              </a:rPr>
            </a:br>
            <a:r>
              <a:rPr lang="en-US" altLang="ru-RU" sz="2800" i="1" dirty="0">
                <a:solidFill>
                  <a:srgbClr val="004C86"/>
                </a:solidFill>
                <a:latin typeface="+mn-lt"/>
              </a:rPr>
              <a:t>www.k</a:t>
            </a:r>
            <a:r>
              <a:rPr lang="en-GB" altLang="ru-RU" sz="2800" i="1" dirty="0">
                <a:solidFill>
                  <a:srgbClr val="004C86"/>
                </a:solidFill>
                <a:latin typeface="+mn-lt"/>
              </a:rPr>
              <a:t>irdina.ru</a:t>
            </a:r>
            <a:br>
              <a:rPr lang="en-GB" altLang="ru-RU" sz="4000" dirty="0">
                <a:latin typeface="+mn-lt"/>
              </a:rPr>
            </a:br>
            <a:r>
              <a:rPr lang="ru-RU" altLang="ru-RU" sz="4000" dirty="0">
                <a:latin typeface="+mn-lt"/>
              </a:rPr>
              <a:t>  </a:t>
            </a:r>
            <a:br>
              <a:rPr lang="en-US" altLang="ru-RU" sz="4000" dirty="0">
                <a:latin typeface="+mn-lt"/>
              </a:rPr>
            </a:br>
            <a:br>
              <a:rPr lang="en-US" altLang="ru-RU" sz="4000" dirty="0">
                <a:latin typeface="+mn-lt"/>
              </a:rPr>
            </a:br>
            <a:br>
              <a:rPr lang="ru-RU" altLang="ru-RU" sz="4000" dirty="0">
                <a:latin typeface="+mn-lt"/>
              </a:rPr>
            </a:br>
            <a:r>
              <a:rPr lang="ru-RU" altLang="ru-RU" sz="3600" b="1" dirty="0">
                <a:solidFill>
                  <a:srgbClr val="004C86"/>
                </a:solidFill>
                <a:latin typeface="+mn-lt"/>
              </a:rPr>
              <a:t>Спасибо за внимание!</a:t>
            </a:r>
            <a:br>
              <a:rPr lang="ru-RU" altLang="ru-RU" sz="3600" b="1" dirty="0">
                <a:solidFill>
                  <a:srgbClr val="004C86"/>
                </a:solidFill>
                <a:latin typeface="+mn-lt"/>
              </a:rPr>
            </a:br>
            <a:br>
              <a:rPr lang="ru-RU" altLang="ru-RU" sz="1800" dirty="0">
                <a:solidFill>
                  <a:srgbClr val="004C86"/>
                </a:solidFill>
                <a:latin typeface="+mn-lt"/>
              </a:rPr>
            </a:br>
            <a:br>
              <a:rPr lang="ru-RU" altLang="ru-RU" sz="3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endParaRPr lang="ru-RU" altLang="ru-RU" sz="32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52228" name="Номер слайда 1">
            <a:extLst>
              <a:ext uri="{FF2B5EF4-FFF2-40B4-BE49-F238E27FC236}">
                <a16:creationId xmlns:a16="http://schemas.microsoft.com/office/drawing/2014/main" id="{73655BB6-B996-D4AF-A9CB-DB809F06BCE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EB09F42-00FE-4A59-A006-F10D099E9C20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ru-RU" altLang="ru-RU" sz="140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D14ABAB-8045-6EA5-60E9-4E6341766C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7733" y="2989262"/>
            <a:ext cx="2292295" cy="144487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F5962E-DC26-700F-58D8-B48A393A6A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D7A2ED-B2AE-3097-652C-16AF658D1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903" y="137792"/>
            <a:ext cx="9936268" cy="1252534"/>
          </a:xfrm>
        </p:spPr>
        <p:txBody>
          <a:bodyPr>
            <a:normAutofit/>
          </a:bodyPr>
          <a:lstStyle/>
          <a:p>
            <a:pPr algn="ctr"/>
            <a:r>
              <a:rPr lang="ru-RU" sz="3780" b="1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План доклада </a:t>
            </a:r>
            <a:endParaRPr lang="ru-RU" sz="378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781EAF-CAF4-75B3-ED07-19BDB57E9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469" y="1295871"/>
            <a:ext cx="10513168" cy="4281116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8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Закат нынешнего однополярного мира с США в роли лидера (гегемона).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Варианты формирующегося нового мирового порядка: </a:t>
            </a:r>
            <a:r>
              <a:rPr lang="ru-RU" sz="2800" dirty="0" err="1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бесполюсный</a:t>
            </a:r>
            <a:r>
              <a:rPr lang="ru-RU" sz="28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мир, новая однополярность, многополярность, биполярность?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Институционализация новой биполярности и тренды изменения глобальной социологической повестки.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8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Основные вызовы для российских социологов.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9B0FB92-D4AB-2BEF-C334-DEAD9184C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C981E7A8-8251-8C22-6994-3890922CE5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5405" y="6675339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2232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62618A-532B-50CA-92A0-FBE55110CF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>
            <a:extLst>
              <a:ext uri="{FF2B5EF4-FFF2-40B4-BE49-F238E27FC236}">
                <a16:creationId xmlns:a16="http://schemas.microsoft.com/office/drawing/2014/main" id="{9668B921-AF8A-63CA-3602-20DE9AFD12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65" y="-1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7">
            <a:extLst>
              <a:ext uri="{FF2B5EF4-FFF2-40B4-BE49-F238E27FC236}">
                <a16:creationId xmlns:a16="http://schemas.microsoft.com/office/drawing/2014/main" id="{51F733EA-F6EB-37C7-2EAF-7937C439CA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1951" y="215751"/>
            <a:ext cx="11181829" cy="1718323"/>
          </a:xfrm>
        </p:spPr>
        <p:txBody>
          <a:bodyPr/>
          <a:lstStyle/>
          <a:p>
            <a:pPr eaLnBrk="1" hangingPunct="1"/>
            <a:r>
              <a:rPr lang="ru-RU" altLang="ru-RU" sz="3400" b="1" dirty="0">
                <a:solidFill>
                  <a:srgbClr val="004C86"/>
                </a:solidFill>
                <a:latin typeface="Myriad Pro" panose="020B0503030403020204" pitchFamily="34" charset="0"/>
              </a:rPr>
              <a:t>Определение мирового порядка                               (или </a:t>
            </a:r>
            <a:r>
              <a:rPr lang="ru-RU" altLang="ru-RU" sz="3400" b="1" dirty="0">
                <a:solidFill>
                  <a:srgbClr val="FF0000"/>
                </a:solidFill>
                <a:latin typeface="Myriad Pro" panose="020B0503030403020204" pitchFamily="34" charset="0"/>
              </a:rPr>
              <a:t>нового мироустройства</a:t>
            </a:r>
            <a:r>
              <a:rPr lang="ru-RU" altLang="ru-RU" sz="3400" b="1" dirty="0">
                <a:solidFill>
                  <a:srgbClr val="004C86"/>
                </a:solidFill>
                <a:latin typeface="Myriad Pro" panose="020B0503030403020204" pitchFamily="34" charset="0"/>
              </a:rPr>
              <a:t>) </a:t>
            </a: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FC517C82-1FC4-4C9E-4B73-30EE05F81E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1269" name="TextBox 7">
            <a:extLst>
              <a:ext uri="{FF2B5EF4-FFF2-40B4-BE49-F238E27FC236}">
                <a16:creationId xmlns:a16="http://schemas.microsoft.com/office/drawing/2014/main" id="{2B86EBAB-B7C4-93AF-28EC-F56DB5996F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374" y="1612568"/>
            <a:ext cx="11011701" cy="518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sz="24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«…конвенциональная система мирового </a:t>
            </a:r>
            <a:r>
              <a:rPr lang="ru-RU" sz="2400" dirty="0" err="1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устройства</a:t>
            </a:r>
            <a:r>
              <a:rPr lang="ru-RU" sz="24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определяющая </a:t>
            </a:r>
            <a:r>
              <a:rPr lang="ru-RU" sz="2400" b="1" dirty="0" err="1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принципиальныи</a:t>
            </a:r>
            <a:r>
              <a:rPr lang="ru-RU" sz="2400" b="1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̆ характер </a:t>
            </a:r>
            <a:r>
              <a:rPr lang="ru-RU" sz="2400" b="1" dirty="0" err="1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взаимодействия</a:t>
            </a:r>
            <a:r>
              <a:rPr lang="ru-RU" sz="2400" b="1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между государствами и негосударственными акторами» (</a:t>
            </a:r>
            <a:r>
              <a:rPr lang="ru-RU" sz="2400" i="1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Ефремова</a:t>
            </a:r>
            <a:r>
              <a:rPr lang="ru-RU" sz="24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2016: 5). </a:t>
            </a:r>
          </a:p>
          <a:p>
            <a:r>
              <a:rPr lang="ru-RU" sz="24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«относительно устойчивое … ограниченное в историческом времени состояние международной системы, характеризующееся господством признаваемых большинством акторов (государственных и негосударственных) правил поведения на международной арене и основанное на </a:t>
            </a:r>
            <a:r>
              <a:rPr lang="ru-RU" sz="2400" b="1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балансе сил и интересов ведущих мировых держав </a:t>
            </a:r>
            <a:r>
              <a:rPr lang="ru-RU" sz="24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политических сил» (</a:t>
            </a:r>
            <a:r>
              <a:rPr lang="ru-RU" sz="2400" i="1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Никитин</a:t>
            </a:r>
            <a:r>
              <a:rPr lang="ru-RU" sz="24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 2018:32-33). </a:t>
            </a:r>
          </a:p>
          <a:p>
            <a:r>
              <a:rPr lang="ru-RU" sz="24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Ведущие мировые державы  - это государства с наивысшими показателями «национальной силы» (среди них </a:t>
            </a:r>
            <a:r>
              <a:rPr lang="ru-RU" sz="2400" b="1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образование и профессиональные компетенции</a:t>
            </a:r>
            <a:r>
              <a:rPr lang="ru-RU" sz="24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</a:t>
            </a:r>
          </a:p>
          <a:p>
            <a:endParaRPr lang="ru-RU" sz="2800" dirty="0"/>
          </a:p>
        </p:txBody>
      </p:sp>
      <p:sp>
        <p:nvSpPr>
          <p:cNvPr id="11270" name="Номер слайда 4">
            <a:extLst>
              <a:ext uri="{FF2B5EF4-FFF2-40B4-BE49-F238E27FC236}">
                <a16:creationId xmlns:a16="http://schemas.microsoft.com/office/drawing/2014/main" id="{B5E61130-D976-2A5F-90F4-197CBA2AF5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336C62-64EA-457A-810E-1BB0157F135D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ru-RU" altLang="ru-RU" sz="1400" dirty="0"/>
          </a:p>
        </p:txBody>
      </p:sp>
    </p:spTree>
    <p:extLst>
      <p:ext uri="{BB962C8B-B14F-4D97-AF65-F5344CB8AC3E}">
        <p14:creationId xmlns:p14="http://schemas.microsoft.com/office/powerpoint/2010/main" val="1954936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56EDD6-FEF7-25B8-676B-E6C4C76AE7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26586-2DF3-E3EE-FACD-4577B25B0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512" y="3976165"/>
            <a:ext cx="9937750" cy="1863651"/>
          </a:xfrm>
        </p:spPr>
        <p:txBody>
          <a:bodyPr/>
          <a:lstStyle/>
          <a:p>
            <a:pPr algn="l"/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600" b="1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Закат нынешнего однополярного мира с США в роли лидера (гегемона).</a:t>
            </a:r>
            <a:br>
              <a:rPr lang="ru-RU" sz="3600" b="1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RU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C026A5-32B2-2B21-D96A-8D6C5AC7C8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014675-2EEC-C8DA-1CC0-D34AF7DC3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5F2B84-6049-4DD2-9A97-5DCCE81AE017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  <p:pic>
        <p:nvPicPr>
          <p:cNvPr id="3076" name="Picture 4" descr="Народный политолог - Закат эпохи супергероев: как упадок киножанра отражает  кризис гегемонии США">
            <a:extLst>
              <a:ext uri="{FF2B5EF4-FFF2-40B4-BE49-F238E27FC236}">
                <a16:creationId xmlns:a16="http://schemas.microsoft.com/office/drawing/2014/main" id="{C28C1E22-9EC3-7594-5A26-AA4B489A26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130" y="533725"/>
            <a:ext cx="3289300" cy="246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34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622443-3047-4668-CB66-4A3FAF638F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B023D4-B647-ACA0-EBC4-73BB36779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903" y="137792"/>
            <a:ext cx="9936268" cy="1252534"/>
          </a:xfrm>
        </p:spPr>
        <p:txBody>
          <a:bodyPr>
            <a:normAutofit/>
          </a:bodyPr>
          <a:lstStyle/>
          <a:p>
            <a:pPr algn="ctr"/>
            <a:r>
              <a:rPr lang="ru-RU" sz="3780" b="1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Голоса академического сообщества</a:t>
            </a:r>
            <a:endParaRPr lang="ru-RU" sz="378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158C3E-5B0C-645E-F38F-8F16F2ACA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413" y="1295871"/>
            <a:ext cx="11161240" cy="4281116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основании  анализа стадий глобальной геополитической инверсии доказана </a:t>
            </a:r>
            <a:r>
              <a:rPr lang="ru-RU" sz="2600" b="1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постепенная, но устойчивая потеря США </a:t>
            </a:r>
            <a:r>
              <a:rPr lang="ru-RU" sz="2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своих позиций (</a:t>
            </a:r>
            <a:r>
              <a:rPr lang="ru-RU" sz="2600" i="1" dirty="0" err="1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Балацкий</a:t>
            </a:r>
            <a:r>
              <a:rPr lang="ru-RU" sz="2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2014) как мирового экономического центра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rgbClr val="004C86"/>
                </a:solidFill>
              </a:rPr>
              <a:t>«В то время как в 1990-х годах Соединенные Штаты почти повсеместно считались единственной и непоколебимой сверхдержавой в мире, ко времени финансового краха 2008 года представление о том, что </a:t>
            </a:r>
            <a:r>
              <a:rPr lang="ru-RU" sz="2600" b="1" dirty="0">
                <a:solidFill>
                  <a:srgbClr val="004C86"/>
                </a:solidFill>
              </a:rPr>
              <a:t>гегемония США находится в глубоком и потенциально смертельном кризисе, </a:t>
            </a:r>
            <a:r>
              <a:rPr lang="ru-RU" sz="2600" dirty="0">
                <a:solidFill>
                  <a:srgbClr val="004C86"/>
                </a:solidFill>
              </a:rPr>
              <a:t>переместилось из периферии в мейнстрим» (</a:t>
            </a:r>
            <a:r>
              <a:rPr lang="ru-RU" sz="2600" i="1" dirty="0">
                <a:solidFill>
                  <a:srgbClr val="004C86"/>
                </a:solidFill>
              </a:rPr>
              <a:t>Silver, </a:t>
            </a:r>
            <a:r>
              <a:rPr lang="ru-RU" sz="2600" i="1" dirty="0" err="1">
                <a:solidFill>
                  <a:srgbClr val="004C86"/>
                </a:solidFill>
              </a:rPr>
              <a:t>Rayne</a:t>
            </a:r>
            <a:r>
              <a:rPr lang="ru-RU" sz="2600" i="1" dirty="0">
                <a:solidFill>
                  <a:srgbClr val="004C86"/>
                </a:solidFill>
              </a:rPr>
              <a:t>,</a:t>
            </a:r>
            <a:r>
              <a:rPr lang="ru-RU" sz="2600" dirty="0">
                <a:solidFill>
                  <a:srgbClr val="004C86"/>
                </a:solidFill>
              </a:rPr>
              <a:t> 2020:17). 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600" dirty="0">
              <a:solidFill>
                <a:srgbClr val="004C86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718A1E-7A51-EC3C-47D5-3674AC99C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5236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3B95A2-F04E-A91E-D9E0-CBC162F0A6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6">
            <a:extLst>
              <a:ext uri="{FF2B5EF4-FFF2-40B4-BE49-F238E27FC236}">
                <a16:creationId xmlns:a16="http://schemas.microsoft.com/office/drawing/2014/main" id="{40D70A26-E154-01BC-610C-549B43480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8587"/>
            <a:ext cx="11522076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Rectangle 7">
            <a:extLst>
              <a:ext uri="{FF2B5EF4-FFF2-40B4-BE49-F238E27FC236}">
                <a16:creationId xmlns:a16="http://schemas.microsoft.com/office/drawing/2014/main" id="{DE0261C4-BE66-49BA-8431-398CC581E7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03548" y="287759"/>
            <a:ext cx="9937304" cy="648072"/>
          </a:xfrm>
        </p:spPr>
        <p:txBody>
          <a:bodyPr/>
          <a:lstStyle/>
          <a:p>
            <a:pPr eaLnBrk="1" hangingPunct="1"/>
            <a:r>
              <a:rPr lang="ru-RU" altLang="ru-RU" sz="3000" b="1" dirty="0">
                <a:solidFill>
                  <a:srgbClr val="004C86"/>
                </a:solidFill>
                <a:latin typeface="Myriad Pro" panose="020B0503030403020204" pitchFamily="34" charset="0"/>
              </a:rPr>
              <a:t>Доля страны в мировом ВВП по ППС, %</a:t>
            </a:r>
          </a:p>
        </p:txBody>
      </p:sp>
      <p:sp>
        <p:nvSpPr>
          <p:cNvPr id="11268" name="Rectangle 8">
            <a:extLst>
              <a:ext uri="{FF2B5EF4-FFF2-40B4-BE49-F238E27FC236}">
                <a16:creationId xmlns:a16="http://schemas.microsoft.com/office/drawing/2014/main" id="{B7A75141-235D-417D-8A13-7E43BE8C3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25" y="5761038"/>
            <a:ext cx="10699750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1" dirty="0">
              <a:solidFill>
                <a:srgbClr val="004C86"/>
              </a:solidFill>
              <a:latin typeface="Myriad Pro" panose="020B0503030403020204" pitchFamily="34" charset="0"/>
            </a:endParaRPr>
          </a:p>
        </p:txBody>
      </p:sp>
      <p:sp>
        <p:nvSpPr>
          <p:cNvPr id="11270" name="Номер слайда 4">
            <a:extLst>
              <a:ext uri="{FF2B5EF4-FFF2-40B4-BE49-F238E27FC236}">
                <a16:creationId xmlns:a16="http://schemas.microsoft.com/office/drawing/2014/main" id="{EBA6B213-5CAA-9311-7351-526154DD9C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F336C62-64EA-457A-810E-1BB0157F135D}" type="slidenum">
              <a:rPr lang="ru-RU" altLang="ru-RU" sz="1400" smtClean="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ru-RU" altLang="ru-RU" sz="1400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82F3CB5C-8193-48DD-2DE9-1CF4E27819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370651"/>
              </p:ext>
            </p:extLst>
          </p:nvPr>
        </p:nvGraphicFramePr>
        <p:xfrm>
          <a:off x="1203548" y="1359693"/>
          <a:ext cx="9289027" cy="37607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3747344847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38884968"/>
                    </a:ext>
                  </a:extLst>
                </a:gridCol>
                <a:gridCol w="919991">
                  <a:extLst>
                    <a:ext uri="{9D8B030D-6E8A-4147-A177-3AD203B41FA5}">
                      <a16:colId xmlns:a16="http://schemas.microsoft.com/office/drawing/2014/main" val="4227171857"/>
                    </a:ext>
                  </a:extLst>
                </a:gridCol>
                <a:gridCol w="878226">
                  <a:extLst>
                    <a:ext uri="{9D8B030D-6E8A-4147-A177-3AD203B41FA5}">
                      <a16:colId xmlns:a16="http://schemas.microsoft.com/office/drawing/2014/main" val="1528891063"/>
                    </a:ext>
                  </a:extLst>
                </a:gridCol>
                <a:gridCol w="912431">
                  <a:extLst>
                    <a:ext uri="{9D8B030D-6E8A-4147-A177-3AD203B41FA5}">
                      <a16:colId xmlns:a16="http://schemas.microsoft.com/office/drawing/2014/main" val="2163259177"/>
                    </a:ext>
                  </a:extLst>
                </a:gridCol>
                <a:gridCol w="912431">
                  <a:extLst>
                    <a:ext uri="{9D8B030D-6E8A-4147-A177-3AD203B41FA5}">
                      <a16:colId xmlns:a16="http://schemas.microsoft.com/office/drawing/2014/main" val="2751006143"/>
                    </a:ext>
                  </a:extLst>
                </a:gridCol>
                <a:gridCol w="912431">
                  <a:extLst>
                    <a:ext uri="{9D8B030D-6E8A-4147-A177-3AD203B41FA5}">
                      <a16:colId xmlns:a16="http://schemas.microsoft.com/office/drawing/2014/main" val="3375769737"/>
                    </a:ext>
                  </a:extLst>
                </a:gridCol>
                <a:gridCol w="912431">
                  <a:extLst>
                    <a:ext uri="{9D8B030D-6E8A-4147-A177-3AD203B41FA5}">
                      <a16:colId xmlns:a16="http://schemas.microsoft.com/office/drawing/2014/main" val="3997020280"/>
                    </a:ext>
                  </a:extLst>
                </a:gridCol>
                <a:gridCol w="912431">
                  <a:extLst>
                    <a:ext uri="{9D8B030D-6E8A-4147-A177-3AD203B41FA5}">
                      <a16:colId xmlns:a16="http://schemas.microsoft.com/office/drawing/2014/main" val="3177833773"/>
                    </a:ext>
                  </a:extLst>
                </a:gridCol>
                <a:gridCol w="912431">
                  <a:extLst>
                    <a:ext uri="{9D8B030D-6E8A-4147-A177-3AD203B41FA5}">
                      <a16:colId xmlns:a16="http://schemas.microsoft.com/office/drawing/2014/main" val="3218618871"/>
                    </a:ext>
                  </a:extLst>
                </a:gridCol>
              </a:tblGrid>
              <a:tr h="12535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400" dirty="0">
                          <a:effectLst/>
                        </a:rPr>
                        <a:t> 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effectLst/>
                        </a:rPr>
                        <a:t>1990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effectLst/>
                        </a:rPr>
                        <a:t>1995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effectLst/>
                        </a:rPr>
                        <a:t>2000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400" dirty="0">
                          <a:effectLst/>
                        </a:rPr>
                        <a:t>2005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400" u="none" dirty="0">
                          <a:effectLst/>
                        </a:rPr>
                        <a:t>2010</a:t>
                      </a:r>
                      <a:endParaRPr lang="ru-RU" sz="24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400" u="none" dirty="0">
                          <a:effectLst/>
                        </a:rPr>
                        <a:t>2015</a:t>
                      </a:r>
                      <a:endParaRPr lang="ru-RU" sz="2400" u="none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400" dirty="0">
                          <a:effectLst/>
                        </a:rPr>
                        <a:t>202</a:t>
                      </a:r>
                      <a:r>
                        <a:rPr lang="en-US" sz="2400" dirty="0">
                          <a:effectLst/>
                        </a:rPr>
                        <a:t>3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2024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1591391"/>
                  </a:ext>
                </a:extLst>
              </a:tr>
              <a:tr h="12535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</a:rPr>
                        <a:t>США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400" dirty="0">
                          <a:effectLst/>
                          <a:latin typeface="+mn-lt"/>
                        </a:rPr>
                        <a:t>20.3</a:t>
                      </a:r>
                      <a:endParaRPr lang="ru-RU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400" dirty="0">
                          <a:effectLst/>
                          <a:latin typeface="+mn-lt"/>
                        </a:rPr>
                        <a:t>20.3</a:t>
                      </a:r>
                      <a:endParaRPr lang="ru-RU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dirty="0">
                          <a:effectLst/>
                          <a:latin typeface="+mn-lt"/>
                        </a:rPr>
                        <a:t>20.9</a:t>
                      </a:r>
                      <a:endParaRPr lang="ru-RU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400" dirty="0">
                          <a:effectLst/>
                          <a:latin typeface="+mn-lt"/>
                        </a:rPr>
                        <a:t>19.6</a:t>
                      </a:r>
                      <a:endParaRPr lang="ru-RU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400" dirty="0">
                          <a:effectLst/>
                          <a:latin typeface="+mn-lt"/>
                        </a:rPr>
                        <a:t>16.8</a:t>
                      </a:r>
                      <a:endParaRPr lang="ru-RU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400" dirty="0">
                          <a:effectLst/>
                          <a:latin typeface="+mn-lt"/>
                        </a:rPr>
                        <a:t>16.3</a:t>
                      </a:r>
                      <a:endParaRPr lang="ru-RU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15.6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400" dirty="0">
                          <a:effectLst/>
                          <a:latin typeface="+mn-lt"/>
                        </a:rPr>
                        <a:t>1</a:t>
                      </a:r>
                      <a:r>
                        <a:rPr lang="en-US" sz="2400" dirty="0">
                          <a:effectLst/>
                          <a:latin typeface="+mn-lt"/>
                        </a:rPr>
                        <a:t>4</a:t>
                      </a:r>
                      <a:r>
                        <a:rPr lang="ru-RU" sz="2400" dirty="0">
                          <a:effectLst/>
                          <a:latin typeface="+mn-lt"/>
                        </a:rPr>
                        <a:t>.8</a:t>
                      </a:r>
                      <a:endParaRPr lang="ru-RU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4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14.8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0787343"/>
                  </a:ext>
                </a:extLst>
              </a:tr>
              <a:tr h="12535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</a:rPr>
                        <a:t>КНР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400">
                          <a:effectLst/>
                          <a:latin typeface="+mn-lt"/>
                        </a:rPr>
                        <a:t>  3.7</a:t>
                      </a:r>
                      <a:endParaRPr lang="ru-RU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400">
                          <a:effectLst/>
                          <a:latin typeface="+mn-lt"/>
                        </a:rPr>
                        <a:t> 5.9</a:t>
                      </a:r>
                      <a:endParaRPr lang="ru-RU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400">
                          <a:effectLst/>
                          <a:latin typeface="+mn-lt"/>
                        </a:rPr>
                        <a:t>7</a:t>
                      </a:r>
                      <a:r>
                        <a:rPr lang="en-US" sz="2400">
                          <a:effectLst/>
                          <a:latin typeface="+mn-lt"/>
                        </a:rPr>
                        <a:t>.</a:t>
                      </a:r>
                      <a:r>
                        <a:rPr lang="ru-RU" sz="2400">
                          <a:effectLst/>
                          <a:latin typeface="+mn-lt"/>
                        </a:rPr>
                        <a:t>4</a:t>
                      </a:r>
                      <a:endParaRPr lang="ru-RU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400">
                          <a:effectLst/>
                          <a:latin typeface="+mn-lt"/>
                        </a:rPr>
                        <a:t>  9.8</a:t>
                      </a:r>
                      <a:endParaRPr lang="ru-RU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400">
                          <a:effectLst/>
                          <a:latin typeface="+mn-lt"/>
                        </a:rPr>
                        <a:t>13.7</a:t>
                      </a:r>
                      <a:endParaRPr lang="ru-RU" sz="2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400" dirty="0">
                          <a:effectLst/>
                          <a:latin typeface="+mn-lt"/>
                        </a:rPr>
                        <a:t>16.1</a:t>
                      </a:r>
                      <a:endParaRPr lang="ru-RU" sz="2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18.6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18.8</a:t>
                      </a:r>
                      <a:endParaRPr lang="ru-RU" sz="2400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240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19.3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2921117"/>
                  </a:ext>
                </a:extLst>
              </a:tr>
            </a:tbl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DAB6F33-4520-9209-22C3-D02B85168C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5098" y="4592437"/>
            <a:ext cx="3024336" cy="162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83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B67CA7-C244-5941-18F3-77A10E0E12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6B0BEB-097F-2300-D961-AB4AB82F6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903" y="137792"/>
            <a:ext cx="9936268" cy="125253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780" b="1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Проекты сохранения мирового западного лидерства лишь замедлили процесс</a:t>
            </a:r>
            <a:endParaRPr lang="ru-RU" sz="378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C1E1CF-CDA1-B01D-9A11-BDEF48BEE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421" y="1390326"/>
            <a:ext cx="10827921" cy="4281116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rgbClr val="004C86"/>
                </a:solidFill>
              </a:rPr>
              <a:t>2009 г. , ВЭФ,  Давос - проект </a:t>
            </a:r>
            <a:r>
              <a:rPr lang="ru-RU" sz="2600" b="1" dirty="0">
                <a:solidFill>
                  <a:srgbClr val="004C86"/>
                </a:solidFill>
              </a:rPr>
              <a:t>«цифровой революции» </a:t>
            </a:r>
            <a:r>
              <a:rPr lang="ru-RU" sz="2600" dirty="0">
                <a:solidFill>
                  <a:srgbClr val="004C86"/>
                </a:solidFill>
              </a:rPr>
              <a:t>как «надежное средство преодоления мирового финансового кризиса 2008–2009 гг. и «основа для последующего устойчивого развития мировой экономики».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600" dirty="0">
                <a:solidFill>
                  <a:srgbClr val="004C86"/>
                </a:solidFill>
              </a:rPr>
              <a:t>2020 г.,  ВЭФ,  Давос -  проект  </a:t>
            </a:r>
            <a:r>
              <a:rPr lang="ru-RU" sz="2600" b="1" dirty="0">
                <a:solidFill>
                  <a:srgbClr val="004C86"/>
                </a:solidFill>
              </a:rPr>
              <a:t>“</a:t>
            </a:r>
            <a:r>
              <a:rPr lang="en-US" sz="2600" b="1" dirty="0">
                <a:solidFill>
                  <a:srgbClr val="004C86"/>
                </a:solidFill>
              </a:rPr>
              <a:t>Great Reset</a:t>
            </a:r>
            <a:r>
              <a:rPr lang="ru-RU" sz="2600" b="1" dirty="0">
                <a:solidFill>
                  <a:srgbClr val="004C86"/>
                </a:solidFill>
              </a:rPr>
              <a:t>” («Великая перезагрузка») </a:t>
            </a:r>
            <a:r>
              <a:rPr lang="ru-RU" sz="2600" dirty="0">
                <a:solidFill>
                  <a:srgbClr val="004C86"/>
                </a:solidFill>
              </a:rPr>
              <a:t>для</a:t>
            </a:r>
            <a:r>
              <a:rPr lang="ru-RU" sz="2600" b="1" dirty="0">
                <a:solidFill>
                  <a:srgbClr val="004C86"/>
                </a:solidFill>
              </a:rPr>
              <a:t> </a:t>
            </a:r>
            <a:r>
              <a:rPr lang="ru-RU" sz="2600" dirty="0">
                <a:solidFill>
                  <a:srgbClr val="004C86"/>
                </a:solidFill>
              </a:rPr>
              <a:t>восстановления мировой экономики после эпидемии </a:t>
            </a:r>
            <a:r>
              <a:rPr lang="en-US" sz="2600" dirty="0">
                <a:solidFill>
                  <a:srgbClr val="004C86"/>
                </a:solidFill>
              </a:rPr>
              <a:t>Covid</a:t>
            </a:r>
            <a:r>
              <a:rPr lang="ru-RU" sz="2600" dirty="0">
                <a:solidFill>
                  <a:srgbClr val="004C86"/>
                </a:solidFill>
              </a:rPr>
              <a:t>-19, устойчивого развития и «активизации инноваций, науки и технологий для достижения значительных прорывов, которые помогут сделать идеи устойчивости более прибыльными». </a:t>
            </a:r>
            <a:r>
              <a:rPr lang="ru-RU" sz="2600" b="1" dirty="0">
                <a:solidFill>
                  <a:srgbClr val="004C86"/>
                </a:solidFill>
              </a:rPr>
              <a:t>НО:</a:t>
            </a:r>
            <a:r>
              <a:rPr lang="ru-RU" sz="2600" dirty="0">
                <a:solidFill>
                  <a:srgbClr val="004C86"/>
                </a:solidFill>
              </a:rPr>
              <a:t> глобальный капитализм постепенно </a:t>
            </a:r>
            <a:r>
              <a:rPr lang="ru-RU" sz="2600" b="1" dirty="0">
                <a:solidFill>
                  <a:srgbClr val="004C86"/>
                </a:solidFill>
              </a:rPr>
              <a:t>теряет мировое лидерство</a:t>
            </a:r>
            <a:r>
              <a:rPr lang="ru-RU" sz="2600" dirty="0">
                <a:solidFill>
                  <a:srgbClr val="004C86"/>
                </a:solidFill>
              </a:rPr>
              <a:t>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D1BDCA9-DA70-91A4-1CD6-6DDE4347D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744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91153E-D375-557E-7E38-7C87B6E03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96E82-1171-C258-3504-1746910D8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993" y="4600701"/>
            <a:ext cx="9937750" cy="1863651"/>
          </a:xfrm>
        </p:spPr>
        <p:txBody>
          <a:bodyPr/>
          <a:lstStyle/>
          <a:p>
            <a:pPr algn="l"/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ru-RU" sz="3600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3600" b="1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Варианты формирующегося нового мирового порядка: </a:t>
            </a:r>
            <a:r>
              <a:rPr lang="ru-RU" sz="3600" b="1" dirty="0" err="1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бесполюсный</a:t>
            </a:r>
            <a:r>
              <a:rPr lang="ru-RU" sz="3600" b="1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мир, новая однополярность, многополярность, биполярность?</a:t>
            </a:r>
            <a:br>
              <a:rPr lang="ru-RU" sz="3600" b="1" dirty="0">
                <a:solidFill>
                  <a:srgbClr val="004C8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RU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3624C-D407-6115-C5AF-1273D6C2D8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5FEC04-5C1A-3D05-F5C8-F0630592A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5F2B84-6049-4DD2-9A97-5DCCE81AE017}" type="slidenum">
              <a:rPr lang="ru-RU" altLang="ru-RU" smtClean="0"/>
              <a:pPr>
                <a:defRPr/>
              </a:pPr>
              <a:t>9</a:t>
            </a:fld>
            <a:endParaRPr lang="ru-RU" altLang="ru-RU"/>
          </a:p>
        </p:txBody>
      </p:sp>
      <p:pic>
        <p:nvPicPr>
          <p:cNvPr id="4100" name="Picture 4" descr="Многополярный мир: Каким будет новое мироустройство - HSE Daily">
            <a:extLst>
              <a:ext uri="{FF2B5EF4-FFF2-40B4-BE49-F238E27FC236}">
                <a16:creationId xmlns:a16="http://schemas.microsoft.com/office/drawing/2014/main" id="{00EFEEDA-0343-0C71-1D81-F1E31849C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56" y="503783"/>
            <a:ext cx="361950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532527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Кирдина-Чэндлер 10 марта НИУ-ВШЭ" id="{3D2FAEA5-0D53-D644-A8F1-35D84074FFD0}" vid="{3956E33B-5C10-CF40-B52C-D7A4BE0BC817}"/>
    </a:ext>
  </a:extLst>
</a:theme>
</file>

<file path=ppt/theme/theme2.xml><?xml version="1.0" encoding="utf-8"?>
<a:theme xmlns:a="http://schemas.openxmlformats.org/drawingml/2006/main" name="2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Кирдина-Чэндлер 10 марта НИУ-ВШЭ" id="{3D2FAEA5-0D53-D644-A8F1-35D84074FFD0}" vid="{51B95DDC-F111-7847-BA91-603D0D77141C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26263</TotalTime>
  <Words>1778</Words>
  <Application>Microsoft Macintosh PowerPoint</Application>
  <PresentationFormat>Произвольный</PresentationFormat>
  <Paragraphs>179</Paragraphs>
  <Slides>27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27</vt:i4>
      </vt:variant>
    </vt:vector>
  </HeadingPairs>
  <TitlesOfParts>
    <vt:vector size="35" baseType="lpstr">
      <vt:lpstr>Arial</vt:lpstr>
      <vt:lpstr>Arial Nova Light</vt:lpstr>
      <vt:lpstr>Calibri</vt:lpstr>
      <vt:lpstr>Myriad Pro</vt:lpstr>
      <vt:lpstr>Myriad Pro Light</vt:lpstr>
      <vt:lpstr>Tahoma</vt:lpstr>
      <vt:lpstr>Оформление по умолчанию</vt:lpstr>
      <vt:lpstr>2_Оформление по умолчанию</vt:lpstr>
      <vt:lpstr>Презентация PowerPoint</vt:lpstr>
      <vt:lpstr>Мотивация</vt:lpstr>
      <vt:lpstr> План доклада </vt:lpstr>
      <vt:lpstr>Определение мирового порядка                               (или нового мироустройства) </vt:lpstr>
      <vt:lpstr>         1. Закат нынешнего однополярного мира с США в роли лидера (гегемона). </vt:lpstr>
      <vt:lpstr>Голоса академического сообщества</vt:lpstr>
      <vt:lpstr>Доля страны в мировом ВВП по ППС, %</vt:lpstr>
      <vt:lpstr> Проекты сохранения мирового западного лидерства лишь замедлили процесс</vt:lpstr>
      <vt:lpstr>         2. Варианты формирующегося нового мирового порядка: бесполюсный мир, новая однополярность, многополярность, биполярность? </vt:lpstr>
      <vt:lpstr>Мир без полюсов=сеть?</vt:lpstr>
      <vt:lpstr>Однополярность: исторический приговор</vt:lpstr>
      <vt:lpstr>Многополярность?</vt:lpstr>
      <vt:lpstr>Биполярность?</vt:lpstr>
      <vt:lpstr>Вместо однополярности – биполярность (биполярная модель ≠ модель «центр-периферия</vt:lpstr>
      <vt:lpstr>        3. Институционализация новой биполярности и тренды изменения глобальной социологической повестки. </vt:lpstr>
      <vt:lpstr>Биполярность как реальность нового мирового порядка</vt:lpstr>
      <vt:lpstr>Социологи в мировой коммуникационной среде</vt:lpstr>
      <vt:lpstr>Социологи в мировой геополитической среде</vt:lpstr>
      <vt:lpstr>Движение в сторону глобального ДИАЛОГА. </vt:lpstr>
      <vt:lpstr>         </vt:lpstr>
      <vt:lpstr>Национальный суверенитет как право участвовать в глобальном ДИАЛОГЕ </vt:lpstr>
      <vt:lpstr>Объективные сложности</vt:lpstr>
      <vt:lpstr>Имеющиеся предпосылки адекватного ответа на вызовы</vt:lpstr>
      <vt:lpstr>К миссии журнала «Социологические исследования»</vt:lpstr>
      <vt:lpstr>Справиться с эффектом маятника!</vt:lpstr>
      <vt:lpstr> Где почитать</vt:lpstr>
      <vt:lpstr>   Светлана Георгиевна Кирдина-Чэндлер kirdina@bk.ru www.kirdina.ru      Спасибо за внимание!   </vt:lpstr>
    </vt:vector>
  </TitlesOfParts>
  <Company>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name</dc:creator>
  <cp:lastModifiedBy>Svetlana Kirdina</cp:lastModifiedBy>
  <cp:revision>280</cp:revision>
  <dcterms:created xsi:type="dcterms:W3CDTF">2021-12-07T13:39:17Z</dcterms:created>
  <dcterms:modified xsi:type="dcterms:W3CDTF">2025-10-29T17:40:32Z</dcterms:modified>
</cp:coreProperties>
</file>