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723" r:id="rId3"/>
    <p:sldId id="724" r:id="rId4"/>
    <p:sldId id="729" r:id="rId5"/>
    <p:sldId id="725" r:id="rId6"/>
    <p:sldId id="730" r:id="rId7"/>
    <p:sldId id="731" r:id="rId8"/>
    <p:sldId id="736" r:id="rId9"/>
    <p:sldId id="737" r:id="rId10"/>
    <p:sldId id="735" r:id="rId11"/>
    <p:sldId id="739" r:id="rId12"/>
    <p:sldId id="738" r:id="rId13"/>
    <p:sldId id="740" r:id="rId14"/>
    <p:sldId id="741" r:id="rId15"/>
    <p:sldId id="733" r:id="rId16"/>
    <p:sldId id="744" r:id="rId17"/>
    <p:sldId id="728" r:id="rId18"/>
    <p:sldId id="742" r:id="rId19"/>
    <p:sldId id="743" r:id="rId20"/>
    <p:sldId id="727" r:id="rId21"/>
    <p:sldId id="391" r:id="rId22"/>
    <p:sldId id="389" r:id="rId23"/>
    <p:sldId id="390" r:id="rId24"/>
    <p:sldId id="495" r:id="rId25"/>
    <p:sldId id="496" r:id="rId26"/>
    <p:sldId id="500" r:id="rId27"/>
    <p:sldId id="499" r:id="rId28"/>
    <p:sldId id="376" r:id="rId29"/>
    <p:sldId id="374" r:id="rId30"/>
    <p:sldId id="746" r:id="rId31"/>
    <p:sldId id="558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0476-940B-432C-945A-6D9519046D40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9320-7A96-44B3-BA11-DA989A17B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5768EB7-04E6-4802-ABE8-C3A58B3B4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F2A1E-242F-430F-A67E-526123FDCA18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58C19CF-DAA4-4564-A0AD-6139433C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018B89-4EBB-4F42-BD55-A5E7753A7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ru-RU"/>
              <a:t>So, the X-matrix is formed by the following basic institutions: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redistributive economy institutions </a:t>
            </a:r>
            <a:r>
              <a:rPr kumimoji="0" lang="en-US" altLang="ru-RU"/>
              <a:t>(Karl Polanyi has introduced this term).</a:t>
            </a:r>
            <a:r>
              <a:rPr kumimoji="0" lang="en-US" altLang="ru-RU" i="1"/>
              <a:t> </a:t>
            </a:r>
            <a:r>
              <a:rPr kumimoji="0" lang="en-US" altLang="ru-RU"/>
              <a:t>Redistribution means that the Center mediates the movement of goods and services, as well as the rights for their production and use;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unitary-centralized political order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ideological sphere the </a:t>
            </a:r>
            <a:r>
              <a:rPr kumimoji="0" lang="en-US" altLang="ru-RU" i="1"/>
              <a:t>communitarian ideology </a:t>
            </a:r>
            <a:r>
              <a:rPr kumimoji="0" lang="en-US" altLang="ru-RU"/>
              <a:t>dominates. It is expressed in the idea of priority of collective, public values over individual ones. We is over Me.</a:t>
            </a:r>
            <a:endParaRPr kumimoji="0" lang="ru-RU" altLang="ru-RU"/>
          </a:p>
          <a:p>
            <a:pPr eaLnBrk="1" hangingPunct="1"/>
            <a:endParaRPr kumimoji="0" lang="ru-RU" altLang="ru-RU"/>
          </a:p>
          <a:p>
            <a:pPr eaLnBrk="1" hangingPunct="1"/>
            <a:r>
              <a:rPr kumimoji="0" lang="en-US" altLang="ru-RU"/>
              <a:t>Different basic institutions are connected in the Y-matrix: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institutions of market economy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federative political order</a:t>
            </a:r>
            <a:r>
              <a:rPr kumimoji="0" lang="en-US" altLang="ru-RU"/>
              <a:t>;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Respectively, </a:t>
            </a:r>
            <a:r>
              <a:rPr kumimoji="0" lang="en-US" altLang="ru-RU" i="1"/>
              <a:t>the ideology of subsidiarity</a:t>
            </a:r>
            <a:r>
              <a:rPr kumimoji="0" lang="en-US" altLang="ru-RU"/>
              <a:t> dominates. What is the essence of subsidiarity idea? It proclaims the  subsidiary, subordinated character of collective values to individual ones. In this case Me or I  is over We.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You can see that X-matrix  looks like pure </a:t>
            </a:r>
            <a:r>
              <a:rPr kumimoji="0" lang="en-US" altLang="ru-RU">
                <a:latin typeface="Arial" panose="020B0604020202020204" pitchFamily="34" charset="0"/>
              </a:rPr>
              <a:t>WITT-society ("We're In This Together”) and Y-matrix </a:t>
            </a:r>
            <a:r>
              <a:rPr kumimoji="0" lang="en-US" altLang="ru-RU"/>
              <a:t>looks like pure YOYO- society (“You’re On Your Own”).</a:t>
            </a:r>
          </a:p>
          <a:p>
            <a:pPr eaLnBrk="1" hangingPunct="1"/>
            <a:endParaRPr kumimoji="0" lang="en-US" altLang="ru-RU"/>
          </a:p>
          <a:p>
            <a:pPr eaLnBrk="1" hangingPunct="1"/>
            <a:r>
              <a:rPr kumimoji="0" lang="en-US" altLang="ru-RU"/>
              <a:t>There is a bunch or set of institutions in economic, political and ideological spheres for each matrix. We won’t consider these institutions in details due to shortage of time. Therefore I skip the next three slides.</a:t>
            </a:r>
            <a:endParaRPr kumimoji="0" lang="ru-RU" altLang="ru-RU"/>
          </a:p>
          <a:p>
            <a:pPr eaLnBrk="1" hangingPunct="1"/>
            <a:endParaRPr kumimoji="0"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63BA0-9A3B-41DE-803A-02DB749D39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5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Цифровизация России стала одним из таких проектов.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889C8-C365-469A-ACDA-51B3509D7F1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0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Напомним, именно развитие информационной цифровой инфраструктуры является целью международных организаций, облегчающих проникновение ТНК с их цепочками добавленной стоимости на внутренние рынки других стран.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889C8-C365-469A-ACDA-51B3509D7F1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4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Информация как фиктивный товар (в продолжение логики  </a:t>
            </a:r>
            <a:r>
              <a:rPr lang="ru-RU" dirty="0" err="1"/>
              <a:t>Поланьи</a:t>
            </a:r>
            <a:r>
              <a:rPr lang="ru-RU" dirty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889C8-C365-469A-ACDA-51B3509D7F1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0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DB1E-06EB-48B5-9DED-6A39793AF4C1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C47C-F6F4-4166-9FAC-C861FEC15CC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821E-6BE2-4880-85FF-847367B8B37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078F-4CC8-411F-A71C-110C09DE358F}" type="datetime1">
              <a:rPr lang="en-US" smtClean="0"/>
              <a:t>6/23/2021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Ростов-на-Дону, 23 июня  2021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2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7953-78D2-4AE9-ADD1-E92E60CC1571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5F5-9914-4F48-A784-7D4A0F4D5EF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C04-E522-48FC-8789-05A278A2AE47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909-F9FD-4E3B-9F6E-03374A4E86DC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E352-E313-4609-ABA6-E398D4B657D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1FC-0E49-4DA9-8FAD-7757695713A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9388-F300-4C36-B06D-BCBF2DF33B07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B64-9C35-4EC5-8807-2B3CED26474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6149-B61C-4C7F-ABD0-284277707B1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docs/2865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80;&#1088;&#1076;&#1080;&#1085;&#1072;.&#1088;&#1092;/" TargetMode="External"/><Relationship Id="rId2" Type="http://schemas.openxmlformats.org/officeDocument/2006/relationships/hyperlink" Target="http://www.kirdina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CD7AA-0181-45BC-9599-87E48811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5447"/>
            <a:ext cx="9144000" cy="374798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Коллективные ценности </a:t>
            </a:r>
            <a:br>
              <a:rPr lang="ru-RU" b="1" dirty="0"/>
            </a:br>
            <a:r>
              <a:rPr lang="ru-RU" b="1" dirty="0"/>
              <a:t>и </a:t>
            </a:r>
            <a:br>
              <a:rPr lang="ru-RU" b="1" dirty="0"/>
            </a:br>
            <a:r>
              <a:rPr lang="ru-RU" b="1" dirty="0"/>
              <a:t>цифровое государство </a:t>
            </a: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D3F179-E110-41B6-A62F-F0C403955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741" y="4187665"/>
            <a:ext cx="9144000" cy="1655762"/>
          </a:xfrm>
        </p:spPr>
        <p:txBody>
          <a:bodyPr/>
          <a:lstStyle/>
          <a:p>
            <a:r>
              <a:rPr lang="ru-RU" dirty="0"/>
              <a:t>Кирдина-Чэндлер Светлана Георгиевна, </a:t>
            </a:r>
          </a:p>
          <a:p>
            <a:r>
              <a:rPr lang="ru-RU" dirty="0"/>
              <a:t>Институт  экономики  РАН, 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67024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6D0F9-9109-4F07-A08F-67F5E33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«гражданского общества» стало идеологемой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0CA81-5D92-47C2-99FF-9BEF60F2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 «переиначивании» исходного (от Локка и Гоббса) понятия гражданского общества западной мыслью см. В. Максименко, 1999. Идеологема </a:t>
            </a:r>
            <a:r>
              <a:rPr lang="ru-RU" dirty="0" err="1"/>
              <a:t>civil</a:t>
            </a:r>
            <a:r>
              <a:rPr lang="ru-RU" dirty="0"/>
              <a:t> </a:t>
            </a:r>
            <a:r>
              <a:rPr lang="ru-RU" dirty="0" err="1"/>
              <a:t>society</a:t>
            </a:r>
            <a:r>
              <a:rPr lang="ru-RU" dirty="0"/>
              <a:t> и гражданская культура. // Pro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Contra</a:t>
            </a:r>
            <a:r>
              <a:rPr lang="ru-RU" dirty="0"/>
              <a:t>. Зима.</a:t>
            </a:r>
          </a:p>
          <a:p>
            <a:r>
              <a:rPr lang="ru-RU" dirty="0"/>
              <a:t>Родоначальниками такой «адаптации» выступили А. Смит, Д. Юм, А. Фергюсон. «Гражданское общество» стало </a:t>
            </a:r>
            <a:r>
              <a:rPr lang="ru-RU" b="1" dirty="0"/>
              <a:t>идеологемой.</a:t>
            </a:r>
          </a:p>
          <a:p>
            <a:r>
              <a:rPr lang="ru-RU" dirty="0"/>
              <a:t>Это произошло потому, что понятие «гражданского общества», как это характерно для многих понятий социальных наук, не может не быть элементом идеологической системы. Оно стало частью характерной для западных обществ идеологии и тем самым увязано с системой доминирующих в обществе экономических, политических и идеологических институтов.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BA89D3-75BD-4237-80CE-6AD9795B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5BB11-4CFA-4099-A9BB-CB26E700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4F016-ADF7-43FA-9EF2-7D08D7D3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участие»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5D1A6-EC7A-4F3D-832B-F865DB686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D8C55F-C930-4DB5-ADD8-20C5E701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D1478A-17F5-4C17-AEC0-94CB798F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1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D8490-3A2E-40CD-B3DA-93B8F6A2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Социальные технологии реализации коллективных ценностей: общее и особенное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9C6EE-E472-4E4D-8E22-72579DD9B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Общее: обеспечить включённость  граждан в решение социальных (экономических, политических) вопросов за пределами частной жизни; гражданские инициативы и социальное действие;  наличие конституционных и правовых норм такой деятельности,  </a:t>
            </a:r>
            <a:r>
              <a:rPr lang="ru-RU" dirty="0" err="1"/>
              <a:t>легитимизированных</a:t>
            </a:r>
            <a:r>
              <a:rPr lang="ru-RU" dirty="0"/>
              <a:t> общественных сознанием</a:t>
            </a:r>
          </a:p>
          <a:p>
            <a:r>
              <a:rPr lang="ru-RU" dirty="0"/>
              <a:t>Особенное: обусловленность цивилизационными и культурными особенностями; соответствие природе доминирующей </a:t>
            </a:r>
            <a:r>
              <a:rPr lang="ru-RU" b="1" dirty="0"/>
              <a:t>институциональной матрицы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E87C14-36BF-4CC8-9861-0742FC87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F993EB-6C38-45F3-9185-587372E3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4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7E7A681C-914E-41D8-9D63-7410809F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7260" y="583300"/>
            <a:ext cx="1069848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0" dirty="0"/>
              <a:t>Схематическое представление </a:t>
            </a:r>
            <a:r>
              <a:rPr lang="en-US" sz="4000" b="0" dirty="0"/>
              <a:t>X- </a:t>
            </a:r>
            <a:r>
              <a:rPr lang="ru-RU" sz="4000" b="0" dirty="0"/>
              <a:t>и </a:t>
            </a:r>
            <a:r>
              <a:rPr lang="en-US" sz="4000" b="0" dirty="0"/>
              <a:t> Y-</a:t>
            </a:r>
            <a:r>
              <a:rPr lang="ru-RU" sz="4000" b="0" dirty="0"/>
              <a:t>матриц</a:t>
            </a:r>
          </a:p>
        </p:txBody>
      </p:sp>
      <p:sp>
        <p:nvSpPr>
          <p:cNvPr id="34819" name="Текст 18">
            <a:extLst>
              <a:ext uri="{FF2B5EF4-FFF2-40B4-BE49-F238E27FC236}">
                <a16:creationId xmlns:a16="http://schemas.microsoft.com/office/drawing/2014/main" id="{6BA8939B-8419-42BF-9C97-5541573E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5914" y="4952999"/>
            <a:ext cx="10417995" cy="153723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/>
              <a:t>* </a:t>
            </a:r>
            <a:r>
              <a:rPr lang="ru-RU" altLang="ru-RU" sz="1800" b="1" dirty="0" err="1"/>
              <a:t>Редистрибутивная</a:t>
            </a:r>
            <a:r>
              <a:rPr lang="ru-RU" altLang="ru-RU" sz="1800" b="1" dirty="0"/>
              <a:t> экономика                                        * </a:t>
            </a:r>
            <a:r>
              <a:rPr lang="en-US" altLang="ru-RU" sz="1800" b="1" dirty="0"/>
              <a:t> </a:t>
            </a:r>
            <a:r>
              <a:rPr lang="ru-RU" altLang="ru-RU" sz="1800" b="1" dirty="0"/>
              <a:t>Рыночная экономика (купля-продажа)</a:t>
            </a:r>
            <a:r>
              <a:rPr lang="en-US" altLang="ru-RU" sz="1800" b="1" dirty="0"/>
              <a:t> </a:t>
            </a:r>
          </a:p>
          <a:p>
            <a:pPr eaLnBrk="1" hangingPunct="1"/>
            <a:r>
              <a:rPr lang="en-US" altLang="ru-RU" sz="1800" b="1" dirty="0"/>
              <a:t>   </a:t>
            </a:r>
            <a:r>
              <a:rPr lang="ru-RU" altLang="ru-RU" sz="1800" b="1" dirty="0"/>
              <a:t>во главе с Центром</a:t>
            </a:r>
          </a:p>
          <a:p>
            <a:pPr eaLnBrk="1" hangingPunct="1"/>
            <a:r>
              <a:rPr lang="ru-RU" altLang="ru-RU" sz="1800" b="1" dirty="0"/>
              <a:t> * Централизованная структура </a:t>
            </a:r>
            <a:r>
              <a:rPr lang="en-US" altLang="ru-RU" sz="1800" b="1" dirty="0"/>
              <a:t> (top-down model)       </a:t>
            </a:r>
            <a:r>
              <a:rPr lang="ru-RU" altLang="ru-RU" sz="1800" b="1" dirty="0"/>
              <a:t>* Федеративная структура </a:t>
            </a:r>
            <a:r>
              <a:rPr lang="en-US" altLang="ru-RU" sz="1800" b="1" dirty="0"/>
              <a:t> (bottom-up model) </a:t>
            </a:r>
          </a:p>
          <a:p>
            <a:pPr eaLnBrk="1" hangingPunct="1"/>
            <a:r>
              <a:rPr lang="ru-RU" altLang="ru-RU" sz="1800" b="1" dirty="0"/>
              <a:t>* </a:t>
            </a:r>
            <a:r>
              <a:rPr lang="ru-RU" altLang="ru-RU" sz="1800" b="1" dirty="0" err="1"/>
              <a:t>Коммунитарная</a:t>
            </a:r>
            <a:r>
              <a:rPr lang="ru-RU" altLang="ru-RU" sz="1800" b="1" dirty="0"/>
              <a:t> идеология (Мы над Я)        </a:t>
            </a:r>
            <a:r>
              <a:rPr lang="en-US" altLang="ru-RU" sz="1800" b="1" dirty="0"/>
              <a:t>                </a:t>
            </a:r>
            <a:r>
              <a:rPr lang="ru-RU" altLang="ru-RU" sz="1800" b="1" dirty="0"/>
              <a:t>*</a:t>
            </a:r>
            <a:r>
              <a:rPr lang="en-US" altLang="ru-RU" sz="1800" b="1" dirty="0"/>
              <a:t>  </a:t>
            </a:r>
            <a:r>
              <a:rPr lang="ru-RU" altLang="ru-RU" sz="1800" b="1" dirty="0"/>
              <a:t>Индивидуалистская идеология (Я над Мы)</a:t>
            </a:r>
          </a:p>
        </p:txBody>
      </p:sp>
      <p:sp>
        <p:nvSpPr>
          <p:cNvPr id="34820" name="Номер слайда 13">
            <a:extLst>
              <a:ext uri="{FF2B5EF4-FFF2-40B4-BE49-F238E27FC236}">
                <a16:creationId xmlns:a16="http://schemas.microsoft.com/office/drawing/2014/main" id="{251C85B1-104A-4072-BD8F-08882F6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C7E86-245A-41FF-86E3-9C0C3184DF0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AutoShape 20">
            <a:extLst>
              <a:ext uri="{FF2B5EF4-FFF2-40B4-BE49-F238E27FC236}">
                <a16:creationId xmlns:a16="http://schemas.microsoft.com/office/drawing/2014/main" id="{7839FAFF-FF8D-4CB9-8315-A26D346B9E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16275" y="2205039"/>
            <a:ext cx="2520951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Tahoma" panose="020B0604030504040204" pitchFamily="34" charset="0"/>
              </a:rPr>
              <a:t>X</a:t>
            </a:r>
            <a:endParaRPr lang="ru-RU" altLang="ru-RU" sz="4000">
              <a:latin typeface="Tahoma" panose="020B0604030504040204" pitchFamily="34" charset="0"/>
            </a:endParaRPr>
          </a:p>
        </p:txBody>
      </p:sp>
      <p:sp>
        <p:nvSpPr>
          <p:cNvPr id="34822" name="AutoShape 21">
            <a:extLst>
              <a:ext uri="{FF2B5EF4-FFF2-40B4-BE49-F238E27FC236}">
                <a16:creationId xmlns:a16="http://schemas.microsoft.com/office/drawing/2014/main" id="{14827D63-987A-4B6C-B441-6E8A4F8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2205039"/>
            <a:ext cx="2520951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Tahoma" panose="020B0604030504040204" pitchFamily="34" charset="0"/>
              </a:rPr>
              <a:t>Y</a:t>
            </a:r>
            <a:endParaRPr lang="ru-RU" altLang="ru-RU" sz="4000">
              <a:latin typeface="Tahoma" panose="020B0604030504040204" pitchFamily="34" charset="0"/>
            </a:endParaRPr>
          </a:p>
        </p:txBody>
      </p:sp>
      <p:sp>
        <p:nvSpPr>
          <p:cNvPr id="34823" name="Text Box 24">
            <a:extLst>
              <a:ext uri="{FF2B5EF4-FFF2-40B4-BE49-F238E27FC236}">
                <a16:creationId xmlns:a16="http://schemas.microsoft.com/office/drawing/2014/main" id="{9D55BCA3-BC67-45B9-A4F2-E5676A30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88" y="1700213"/>
            <a:ext cx="3934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 err="1">
                <a:latin typeface="Tahoma" panose="020B0604030504040204" pitchFamily="34" charset="0"/>
              </a:rPr>
              <a:t>Редистрибутивная</a:t>
            </a:r>
            <a:r>
              <a:rPr lang="ru-RU" altLang="ru-RU" b="1" i="1" dirty="0">
                <a:latin typeface="Tahoma" panose="020B0604030504040204" pitchFamily="34" charset="0"/>
              </a:rPr>
              <a:t> экономика</a:t>
            </a:r>
            <a:endParaRPr lang="ru-RU" altLang="ru-RU" b="1" dirty="0">
              <a:latin typeface="Tahoma" panose="020B0604030504040204" pitchFamily="34" charset="0"/>
            </a:endParaRPr>
          </a:p>
        </p:txBody>
      </p:sp>
      <p:sp>
        <p:nvSpPr>
          <p:cNvPr id="34824" name="Text Box 26">
            <a:extLst>
              <a:ext uri="{FF2B5EF4-FFF2-40B4-BE49-F238E27FC236}">
                <a16:creationId xmlns:a16="http://schemas.microsoft.com/office/drawing/2014/main" id="{33F69DCC-C25C-4D18-9438-03DD6CBABBC6}"/>
              </a:ext>
            </a:extLst>
          </p:cNvPr>
          <p:cNvSpPr txBox="1">
            <a:spLocks noChangeArrowheads="1"/>
          </p:cNvSpPr>
          <p:nvPr/>
        </p:nvSpPr>
        <p:spPr bwMode="auto">
          <a:xfrm rot="17966816">
            <a:off x="4210844" y="3141555"/>
            <a:ext cx="251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latin typeface="Tahoma" panose="020B0604030504040204" pitchFamily="34" charset="0"/>
              </a:rPr>
              <a:t>Коммунитарная</a:t>
            </a:r>
            <a:r>
              <a:rPr lang="ru-RU" altLang="ru-RU" b="1" dirty="0">
                <a:latin typeface="Tahoma" panose="020B0604030504040204" pitchFamily="34" charset="0"/>
              </a:rPr>
              <a:t> идеология</a:t>
            </a:r>
          </a:p>
        </p:txBody>
      </p:sp>
      <p:sp>
        <p:nvSpPr>
          <p:cNvPr id="34825" name="Text Box 27">
            <a:extLst>
              <a:ext uri="{FF2B5EF4-FFF2-40B4-BE49-F238E27FC236}">
                <a16:creationId xmlns:a16="http://schemas.microsoft.com/office/drawing/2014/main" id="{3D94464F-1773-4CB4-91FC-5C9989BA9B2C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1870112" y="3057091"/>
            <a:ext cx="31288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latin typeface="Tahoma" panose="020B0604030504040204" pitchFamily="34" charset="0"/>
              </a:rPr>
              <a:t>Унитарно-централизованное политическое устройство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34826" name="Text Box 28">
            <a:extLst>
              <a:ext uri="{FF2B5EF4-FFF2-40B4-BE49-F238E27FC236}">
                <a16:creationId xmlns:a16="http://schemas.microsoft.com/office/drawing/2014/main" id="{A70CFB4D-47B0-498E-BD8C-D37D0B3C233A}"/>
              </a:ext>
            </a:extLst>
          </p:cNvPr>
          <p:cNvSpPr txBox="1">
            <a:spLocks noChangeArrowheads="1"/>
          </p:cNvSpPr>
          <p:nvPr/>
        </p:nvSpPr>
        <p:spPr bwMode="auto">
          <a:xfrm rot="18095753">
            <a:off x="5232966" y="2515147"/>
            <a:ext cx="28638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Федеративное политическое устройство</a:t>
            </a:r>
          </a:p>
        </p:txBody>
      </p:sp>
      <p:sp>
        <p:nvSpPr>
          <p:cNvPr id="34827" name="Text Box 29">
            <a:extLst>
              <a:ext uri="{FF2B5EF4-FFF2-40B4-BE49-F238E27FC236}">
                <a16:creationId xmlns:a16="http://schemas.microsoft.com/office/drawing/2014/main" id="{30E502EB-7312-4715-9061-D759CC722F54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7218609" y="2805498"/>
            <a:ext cx="3005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Индивидуалистская идеология</a:t>
            </a:r>
          </a:p>
        </p:txBody>
      </p:sp>
      <p:sp>
        <p:nvSpPr>
          <p:cNvPr id="34828" name="Text Box 30">
            <a:extLst>
              <a:ext uri="{FF2B5EF4-FFF2-40B4-BE49-F238E27FC236}">
                <a16:creationId xmlns:a16="http://schemas.microsoft.com/office/drawing/2014/main" id="{064BCE45-6AD2-4318-8527-41C0233B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44" y="4365625"/>
            <a:ext cx="276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Рыночная экономика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66584A4-FF2D-4A6C-BB34-D0E10892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726940" cy="305355"/>
          </a:xfrm>
        </p:spPr>
        <p:txBody>
          <a:bodyPr/>
          <a:lstStyle/>
          <a:p>
            <a:pPr>
              <a:defRPr/>
            </a:pPr>
            <a:r>
              <a:rPr lang="ru-RU"/>
              <a:t>Ростов-на-Дону, 23 июня  2021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630" y="556591"/>
            <a:ext cx="10709910" cy="14265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/>
              <a:t>Как правило, в каждой стране  одна матрица </a:t>
            </a:r>
            <a:r>
              <a:rPr lang="ru-RU" sz="3600" b="1" dirty="0"/>
              <a:t>доминирует</a:t>
            </a:r>
            <a:r>
              <a:rPr lang="ru-RU" sz="3600" dirty="0"/>
              <a:t>, другая является </a:t>
            </a:r>
            <a:r>
              <a:rPr lang="ru-RU" sz="3600" b="1" dirty="0"/>
              <a:t>комплементарной</a:t>
            </a:r>
            <a:r>
              <a:rPr lang="ru-RU" sz="3600" dirty="0"/>
              <a:t>.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66989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3106529" y="6137651"/>
            <a:ext cx="593391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3AD2C-832E-4E42-BF54-6D2D4BDF95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524001" y="2091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51076" y="1983172"/>
            <a:ext cx="7273925" cy="3673475"/>
            <a:chOff x="1111" y="1389"/>
            <a:chExt cx="3888" cy="2088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1981200" y="4896618"/>
            <a:ext cx="8229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             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Россия</a:t>
            </a:r>
            <a:r>
              <a:rPr lang="ru-RU" dirty="0">
                <a:latin typeface="+mj-lt"/>
              </a:rPr>
              <a:t>, Китай, Индия,</a:t>
            </a:r>
            <a:r>
              <a:rPr lang="en-US" dirty="0">
                <a:latin typeface="+mj-lt"/>
              </a:rPr>
              <a:t>                 </a:t>
            </a:r>
            <a:r>
              <a:rPr lang="ru-RU" dirty="0">
                <a:latin typeface="+mj-lt"/>
              </a:rPr>
              <a:t>      Европа и другие западные </a:t>
            </a:r>
            <a:r>
              <a:rPr lang="en-US" dirty="0">
                <a:latin typeface="+mj-lt"/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</a:t>
            </a:r>
            <a:r>
              <a:rPr lang="ru-RU" dirty="0">
                <a:latin typeface="+mj-lt"/>
              </a:rPr>
              <a:t>            многие страны Азии, </a:t>
            </a:r>
            <a:r>
              <a:rPr lang="en-US" dirty="0">
                <a:latin typeface="+mj-lt"/>
              </a:rPr>
              <a:t>           </a:t>
            </a:r>
            <a:r>
              <a:rPr lang="ru-RU" dirty="0">
                <a:latin typeface="+mj-lt"/>
              </a:rPr>
              <a:t>   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страны: США, Канада, Австралия, </a:t>
            </a:r>
            <a:r>
              <a:rPr lang="en-US" dirty="0">
                <a:latin typeface="+mj-lt"/>
              </a:rPr>
              <a:t> 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Латинской Америки                             Новая Зеландия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                 </a:t>
            </a:r>
            <a:r>
              <a:rPr lang="en-US" sz="1600" dirty="0">
                <a:latin typeface="+mj-lt"/>
              </a:rPr>
              <a:t> 	</a:t>
            </a:r>
            <a:r>
              <a:rPr lang="en-US" sz="1400" dirty="0">
                <a:latin typeface="+mj-lt"/>
              </a:rPr>
              <a:t>	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24081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3FF3A-492C-4F1F-B1FF-9866FBCD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общество» в обществе с доминированием институтов </a:t>
            </a:r>
            <a:r>
              <a:rPr lang="en-US" dirty="0"/>
              <a:t>Y</a:t>
            </a:r>
            <a:r>
              <a:rPr lang="ru-RU" dirty="0"/>
              <a:t>-матрицы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57BF8-671F-4473-8BE1-3F28212F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Соотносится со следующими экономическими институтами: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Рынок (купля-продажа)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Частная собственность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Наемный труд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Конкуренция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Возрастание прибыли (</a:t>
            </a:r>
            <a:r>
              <a:rPr lang="en-US" dirty="0"/>
              <a:t>Y</a:t>
            </a:r>
            <a:r>
              <a:rPr lang="ru-RU" dirty="0"/>
              <a:t>-эффективность)</a:t>
            </a:r>
          </a:p>
          <a:p>
            <a:pPr marL="0" indent="0">
              <a:buNone/>
            </a:pPr>
            <a:r>
              <a:rPr lang="ru-RU" dirty="0"/>
              <a:t>Применение понятия «гражданское общество» вне данного институционального контекста вряд ли целесообразно.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1A230-A932-460D-A20C-C7FE22C9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DF9263-5E53-4FFD-9DE0-373A6974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4E532-4B03-4D56-93B7-9C5B2223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участие» в обществе с доминированием Х-матрицы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5B552-3BAC-4E24-8F28-90505395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4" y="1847850"/>
            <a:ext cx="10819544" cy="4351338"/>
          </a:xfrm>
        </p:spPr>
        <p:txBody>
          <a:bodyPr>
            <a:normAutofit/>
          </a:bodyPr>
          <a:lstStyle/>
          <a:p>
            <a:r>
              <a:rPr lang="ru-RU" dirty="0"/>
              <a:t>Суть – не противопоставление государству, а сотрудничество с ним.</a:t>
            </a:r>
          </a:p>
          <a:p>
            <a:r>
              <a:rPr lang="ru-RU" dirty="0"/>
              <a:t>Это связано с особенностью экономических институтов, которые не столько разделяют экономических субъектов, сколько обеспечивают условия совместной деятельности: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Условная верховная собственность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Редистрибуция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Кооперация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Служебный труд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Снижение издержек (Х-эффективность)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A68F1D-C23D-4AB0-8584-5832A7DD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0D0AD5-9E06-484D-BF40-2F4041BF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6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6509F-64A4-452E-BB98-77C20C60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участие» в лексиконе Президента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B2070-3208-429D-A899-FC594336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 Послания Президента Федеральному собранию,  12 декабря 2013 г. - «сформировать правовую базу для такого гражданского участия».</a:t>
            </a:r>
          </a:p>
          <a:p>
            <a:r>
              <a:rPr lang="ru-RU" dirty="0"/>
              <a:t>С 2012 г в посланиях президента практически не упоминаются слова «гражданское общество», но «гражданская активность» и «гражданское участие».</a:t>
            </a:r>
          </a:p>
          <a:p>
            <a:endParaRPr lang="ru-RU" dirty="0"/>
          </a:p>
          <a:p>
            <a:r>
              <a:rPr lang="ru-RU" dirty="0"/>
              <a:t>Тем не менее, продолжает действовать «Совет при Президенте Российской Федерации по содействию развитию институтов гражданского общества и правам человека», созданный по Указу Президента от  9 ноября 2004 г.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31136-C149-4475-BF91-1EB250CF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D26FF5-55C6-421F-B8E7-9F89E3BB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5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A654687-434D-4F8B-8EB2-A1D34DA1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0AE050-D21E-4EB4-92FD-9142F7B3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606BD3-3D09-4FBA-8C58-AF8845B7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39" y="742307"/>
            <a:ext cx="9266126" cy="53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3998-96C2-456D-BCB8-B2776EBB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участие» – преимущества определения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9092A-3179-46A7-856A-A83DBB1F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Отражает ключевую особенность защиты коллективных ценностей и интересов– самоорганизацию граждан.</a:t>
            </a:r>
          </a:p>
          <a:p>
            <a:r>
              <a:rPr lang="ru-RU" dirty="0"/>
              <a:t>Не содержит противопоставления другим структурам (государству в западной  традиции).</a:t>
            </a:r>
          </a:p>
          <a:p>
            <a:r>
              <a:rPr lang="ru-RU" dirty="0"/>
              <a:t>Подчеркивает роль гражданских инициатив как необходимой промежуточной формы деятельности для дальнейшей институционализации эффективных форм.</a:t>
            </a:r>
          </a:p>
          <a:p>
            <a:r>
              <a:rPr lang="ru-RU" dirty="0"/>
              <a:t>Антитеза понятию «народ безмолвствует»(Пушкин А.С. «Борис Годунов»).</a:t>
            </a:r>
          </a:p>
          <a:p>
            <a:r>
              <a:rPr lang="ru-RU" dirty="0"/>
              <a:t>«Позитивная самоидентификация».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E7BA-FD1B-4C1B-A25A-F1F16FD7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C80D15-2683-4A00-B5F0-16318471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EAE8-F471-4B94-928C-C997B179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цель доклада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EB412-458D-4069-B043-B97263F1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исследовать теоретические основы формирования «социальных (общественных) технологий» для реализации коллективных ценностей и интересов, в т.ч. в условиях цифровизации. 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A497CD-1BBA-4269-937C-2FAA6B95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8B6863-90C1-4F0F-B4A4-FD7661B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B63967-DA34-48BB-86B9-ADA8B7C6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9" y="3745596"/>
            <a:ext cx="5763802" cy="24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2825C-A7C6-4A84-9EC8-220C3CB8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«Гражданское участие» в российском государстве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DDFC1-DCCB-4948-8750-A669E7472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Магистральный путь - включенность граждан в процессы артикуляции проблем перед государственными институтами с контролем исполнения властных обязательств.</a:t>
            </a:r>
          </a:p>
          <a:p>
            <a:r>
              <a:rPr lang="ru-RU" dirty="0"/>
              <a:t>Отношения между «гражданским участием» и государством целесообразно определить как «отношения критического партнерства и взаимной поддержки» (Кока, 2003:59).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E99C4A-B7A0-4F2D-A9DB-D89E5EBF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68064A-2C11-4158-AE8A-20DBB8E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81C9C-26AF-4E05-91F4-839C126D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74" y="4433356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BBF98-0D87-411B-969A-9B978EAC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«Гражданское участие» в современном российском цифровом государстве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A7CEC0-88DA-4BB6-90C4-75D9338D3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B8A8B8-EE72-4964-B0E3-FA9E8C63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8617CE-D8C2-4534-A8AF-A4C3B062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46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76A1A-36CA-4B8F-949F-35F4C8BD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Цифровизация в России: этап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83C4C-640A-4A5C-BA3C-37259A36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Приоритеты развития цифровой экономики в России  были определены </a:t>
            </a:r>
            <a:r>
              <a:rPr lang="ru-RU" sz="2400" b="1" dirty="0"/>
              <a:t>государственной программой «Цифровая экономика</a:t>
            </a:r>
            <a:r>
              <a:rPr lang="ru-RU" sz="2400" dirty="0"/>
              <a:t>, принятой  в 2017 г. Она строго базировалась на  рекомендациях G-20, Всемирного банка и других международных институтов развития и была нацелена на повышение рейтинга  РФ в по «Индексу Сетевой Готовности». </a:t>
            </a:r>
          </a:p>
          <a:p>
            <a:r>
              <a:rPr lang="ru-RU" sz="2400" dirty="0"/>
              <a:t>Значительная часть Программы была </a:t>
            </a:r>
            <a:r>
              <a:rPr lang="ru-RU" sz="2400" b="1" dirty="0"/>
              <a:t>посвящена устранению институциональных, юридических и инфраструктурных барьеров на пути трансграничного взаимодействия</a:t>
            </a:r>
            <a:r>
              <a:rPr lang="ru-RU" sz="2400" dirty="0"/>
              <a:t>, привлечения международных инвестиций и активного развития цифрового бизнеса. Утвержденный объем программы на 2018 г. составлял 520 млрд. руб., при этом наиболее затратные мероприятия были предусмотрены в разделе «Информационная инфраструктура».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A14EF9-72FD-4BD1-8C98-59B58726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550A3-1A3B-41BD-BBCA-B3307CB8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EA56A-10D1-48D7-A89C-4D282C34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Цифровизация в России: этап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CA315-1FBF-4D2A-B6B2-706FD770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Весной 2018 г. («майские указы» Президента РФ) программа «Цифровая экономика» была трансформирована в одноименный </a:t>
            </a:r>
            <a:r>
              <a:rPr lang="ru-RU" b="1" dirty="0"/>
              <a:t>национальный проект</a:t>
            </a:r>
            <a:r>
              <a:rPr lang="ru-RU" dirty="0"/>
              <a:t>.</a:t>
            </a:r>
          </a:p>
          <a:p>
            <a:r>
              <a:rPr lang="ru-RU" dirty="0"/>
              <a:t> По сравнению с госпрограммой в нацпроект был добавлен раздел «</a:t>
            </a:r>
            <a:r>
              <a:rPr lang="ru-RU" b="1" dirty="0"/>
              <a:t>Цифровое государственное управление</a:t>
            </a:r>
            <a:r>
              <a:rPr lang="ru-RU" dirty="0"/>
              <a:t>». </a:t>
            </a:r>
          </a:p>
          <a:p>
            <a:r>
              <a:rPr lang="ru-RU" dirty="0"/>
              <a:t>Хотя преобразование госпрограммы в нацпроект принципиально не изменило ее целей и общей направленности на создание ИКТ-инфраструктуры, она стала </a:t>
            </a:r>
            <a:r>
              <a:rPr lang="ru-RU" b="1" dirty="0"/>
              <a:t>более соответствовать внутренним </a:t>
            </a:r>
            <a:r>
              <a:rPr lang="ru-RU" dirty="0"/>
              <a:t>целям развития России, в том числе обусловленным спецификой ее  институциональной структуры с доминированием Х-матрицы.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592291-FA8F-4DDF-831C-84535AB2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182C62-4064-47BD-AFA6-1093B645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81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72B35-587E-4749-B2D8-D874F8F7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приоритетов в цифровизации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57320-7656-4AE7-8062-5D13DA57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3" y="184785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ноябре 2018 г. финансирование нацпроекта «Цифровая экономика» предполагалось в размере 2,79 трлн. руб., из которых 76% планировалось  направить на создание информационной инфраструктуры (</a:t>
            </a:r>
            <a:r>
              <a:rPr lang="ru-RU" dirty="0">
                <a:hlinkClick r:id="rId3"/>
              </a:rPr>
              <a:t>http://government.ru/docs/28653/</a:t>
            </a:r>
            <a:r>
              <a:rPr lang="ru-RU" dirty="0"/>
              <a:t>)</a:t>
            </a:r>
          </a:p>
          <a:p>
            <a:r>
              <a:rPr lang="ru-RU" dirty="0"/>
              <a:t>Однако финальная версия программы (опубликована в феврале 2019 г.) предусматривала радикальное (более чем на 40</a:t>
            </a:r>
            <a:r>
              <a:rPr lang="ru-RU" b="1" dirty="0"/>
              <a:t>%) сокращение объемов финансирования до 1,64 трлн. руб</a:t>
            </a:r>
            <a:r>
              <a:rPr lang="ru-RU" dirty="0"/>
              <a:t>. (более чем на 40%) и изменение приоритетов и  направлений их расходования средств.</a:t>
            </a:r>
          </a:p>
          <a:p>
            <a:r>
              <a:rPr lang="ru-RU" dirty="0"/>
              <a:t> Так, </a:t>
            </a:r>
            <a:r>
              <a:rPr lang="ru-RU" b="1" dirty="0"/>
              <a:t>доля расходов на создание инфраструктуры уменьшилась </a:t>
            </a:r>
            <a:r>
              <a:rPr lang="ru-RU" dirty="0"/>
              <a:t>до менее чем 50%, но существенно возросло финансирование так называемой «технологической части», связанной с различными </a:t>
            </a:r>
            <a:r>
              <a:rPr lang="ru-RU" b="1" dirty="0"/>
              <a:t>формами поощрения отечественных компаний</a:t>
            </a:r>
            <a:r>
              <a:rPr lang="ru-RU" dirty="0"/>
              <a:t>, занимающихся развитием «сквозных технологий».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13B04-5851-4124-8264-415EC7BB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FE7CF4-F855-424D-B905-C13E4047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0E70E-58B0-4B22-9C5C-94AA582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Цифровое государственное управление и «гражданское участие»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27229-8BF9-4EF0-8E5C-7C7EBAF3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3" y="1690688"/>
            <a:ext cx="10880558" cy="4351338"/>
          </a:xfrm>
        </p:spPr>
        <p:txBody>
          <a:bodyPr>
            <a:noAutofit/>
          </a:bodyPr>
          <a:lstStyle/>
          <a:p>
            <a:r>
              <a:rPr lang="ru-RU" dirty="0"/>
              <a:t>Программа «Цифровое государственное управление» нацелена на предоставление гражданам и организациям доступа к приоритетным государственным услугам и сервисам в цифровом виде, создание национальной системы управления данными, развитие инфраструктуры электронного правительства, внедрение сквозных платформенных решений в государственное управление.  Среди ключевых показателей, которые планируется достигнуть к 2024 году: 60% граждан имеют цифровое удостоверение личности с квалифицированной электронной подписью.</a:t>
            </a:r>
          </a:p>
          <a:p>
            <a:r>
              <a:rPr lang="ru-RU" dirty="0"/>
              <a:t>Таким образом, создается, в дополнение к децентрализованным средствам, </a:t>
            </a:r>
            <a:r>
              <a:rPr lang="ru-RU" b="1" dirty="0"/>
              <a:t>государственная цифровая платформа </a:t>
            </a:r>
            <a:r>
              <a:rPr lang="ru-RU" dirty="0"/>
              <a:t>для обеспечения «гражданского участия».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061263-CCF6-4F56-80BD-6D1530E2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1B7F81-1A8D-468B-87F4-C2A09827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0EFD4-4130-4D40-AF27-5E3213BF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риск цифрового «гражданского участия»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18949-1C29-49E7-92C3-462ABE38A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Манипуляция обществом посредством использования персональных данных цифровыми компаниями и государственными структурами.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1AD46E-5419-4E94-BDB7-879A4840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41C434-9710-46C0-8C26-A0DC3391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70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201D0-92A9-483D-BDC1-C239B2BC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«Надзорный капитализм»(</a:t>
            </a:r>
            <a:r>
              <a:rPr lang="ru-RU" dirty="0" err="1"/>
              <a:t>Шошана</a:t>
            </a:r>
            <a:r>
              <a:rPr lang="ru-RU" dirty="0"/>
              <a:t> </a:t>
            </a:r>
            <a:r>
              <a:rPr lang="ru-RU" dirty="0" err="1"/>
              <a:t>Зубофф</a:t>
            </a:r>
            <a:r>
              <a:rPr lang="ru-RU" dirty="0"/>
              <a:t>, 2019)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D9E14F3-8D4F-41B3-B537-95B3CD6F9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705894"/>
            <a:ext cx="5181600" cy="25908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B58009B-F93F-4568-A407-D50FCEC1D2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Книга  попала в список обязательных к прочтению книг в 2020 г. по версии </a:t>
            </a:r>
            <a:r>
              <a:rPr lang="ru-RU" i="1" dirty="0" err="1"/>
              <a:t>Time</a:t>
            </a:r>
            <a:r>
              <a:rPr lang="ru-RU" dirty="0"/>
              <a:t> и 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New</a:t>
            </a:r>
            <a:r>
              <a:rPr lang="ru-RU" i="1" dirty="0"/>
              <a:t> </a:t>
            </a:r>
            <a:r>
              <a:rPr lang="ru-RU" i="1" dirty="0" err="1"/>
              <a:t>York</a:t>
            </a:r>
            <a:r>
              <a:rPr lang="ru-RU" i="1" dirty="0"/>
              <a:t> </a:t>
            </a:r>
            <a:r>
              <a:rPr lang="ru-RU" i="1" dirty="0" err="1"/>
              <a:t>Times</a:t>
            </a:r>
            <a:r>
              <a:rPr lang="ru-RU" dirty="0"/>
              <a:t>. </a:t>
            </a:r>
          </a:p>
          <a:p>
            <a:r>
              <a:rPr lang="ru-RU" dirty="0"/>
              <a:t>Она попала в </a:t>
            </a:r>
            <a:r>
              <a:rPr lang="ru-RU" dirty="0" err="1"/>
              <a:t>шортлист</a:t>
            </a:r>
            <a:r>
              <a:rPr lang="ru-RU" dirty="0"/>
              <a:t> </a:t>
            </a:r>
            <a:r>
              <a:rPr lang="ru-RU" i="1" dirty="0" err="1"/>
              <a:t>Financial</a:t>
            </a:r>
            <a:r>
              <a:rPr lang="ru-RU" i="1" dirty="0"/>
              <a:t> </a:t>
            </a:r>
            <a:r>
              <a:rPr lang="ru-RU" i="1" dirty="0" err="1"/>
              <a:t>Times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ru-RU" dirty="0" err="1"/>
              <a:t>McKinsey</a:t>
            </a:r>
            <a:r>
              <a:rPr lang="ru-RU" dirty="0"/>
              <a:t> на звание лучшей бизнес-книги 2019 года.</a:t>
            </a:r>
          </a:p>
          <a:p>
            <a:r>
              <a:rPr lang="ru-RU" dirty="0"/>
              <a:t> </a:t>
            </a:r>
            <a:r>
              <a:rPr lang="ru-RU" i="1" dirty="0"/>
              <a:t>The Guardian </a:t>
            </a:r>
            <a:r>
              <a:rPr lang="ru-RU" dirty="0"/>
              <a:t>поместила её в топ-100 книг XXI века.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68E64-37FC-47A7-9BAD-2C25983E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CD378-F4ED-4211-8898-0FA5C60B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8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32CEA-4CB9-4FFE-BCF6-5DF61CA3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Тотальный	 контроль над персональными данными?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0D054-CB8D-46FC-9617-5AB846A0D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 период  карантинных  ограничений  в  РФ  был  принят  полный комплекс законов,  обеспечивающих  юридическую  базу  для  коммерческого  и  государственного использования  персональных  данных  и  их  обработки:</a:t>
            </a:r>
          </a:p>
          <a:p>
            <a:pPr marL="0" indent="0">
              <a:buNone/>
            </a:pPr>
            <a:r>
              <a:rPr lang="ru-RU" dirty="0"/>
              <a:t> - ФЗ от 08.06.2020 N 168-ФЗ «О едином федеральном информационном регистре, содержащем сведения о населении  Российской  Федерации»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- ФЗ  от  24.04.2020  N  123-ФЗ «О  проведении  эксперимента  по установлению  специального  регулирования  в  целях  создания  необходимых  условий  для  разработки  и внедрения технологий искусственного интеллекта в субъекте Российской Федерации – городе федерального значения Москве и внесении изменений в статьи 6 и 10 Федерального закона «О персональных данных».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5A15A7-C4ED-461E-93CE-7764DD5A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984119-DABF-46E6-8AAA-46B3A15E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95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37E48-D7DA-4F6F-83A8-E5FAC9D1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что с «материальной частью»?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BCBF8-BBBC-456E-B338-589AAD6D5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За период пандемии </a:t>
            </a:r>
            <a:r>
              <a:rPr lang="en-US" sz="3000" dirty="0"/>
              <a:t>COVID 19 </a:t>
            </a:r>
            <a:r>
              <a:rPr lang="ru-RU" sz="3000" dirty="0"/>
              <a:t>первичная инфраструктура</a:t>
            </a:r>
            <a:r>
              <a:rPr lang="en-US" sz="3000" dirty="0"/>
              <a:t> </a:t>
            </a:r>
            <a:r>
              <a:rPr lang="ru-RU" sz="3000" dirty="0"/>
              <a:t>цифровой экономики  в виде ядра ИКТ  (производство ПК и комплектующих) получила ощутимый удар, от которого  не  скоро  сможет  оправиться,  особенно  в  условиях  экономического кризиса, спровоцированного мерами реагирования на пандемию и замораживанием инвестиционных проектов. </a:t>
            </a:r>
          </a:p>
          <a:p>
            <a:r>
              <a:rPr lang="ru-RU" sz="3000" dirty="0"/>
              <a:t>Это усугубляет риски организации хранения и использования персональных данных, охват которых уже практически ничем не ограничен. 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692881-4F19-4637-B8B3-E805E856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6D52AA-5192-4A99-BEE5-53FF2990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10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EAE8-F471-4B94-928C-C997B179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EB412-458D-4069-B043-B97263F1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Наиболее известная социальная технология реализации коллективных ценностей - «гражданское общество»</a:t>
            </a:r>
          </a:p>
          <a:p>
            <a:r>
              <a:rPr lang="ru-RU" dirty="0"/>
              <a:t>От идеологемы «гражданское общество» к технологии «гражданское участие»</a:t>
            </a:r>
          </a:p>
          <a:p>
            <a:r>
              <a:rPr lang="ru-RU" dirty="0"/>
              <a:t>Реализация технологии «гражданское участие» в современном российском цифровом обществе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A497CD-1BBA-4269-937C-2FAA6B95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8B6863-90C1-4F0F-B4A4-FD7661B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EAE8-F471-4B94-928C-C997B179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EB412-458D-4069-B043-B97263F1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Основная задача – дальнейшее развитие сбалансированных социальных технологий защиты коллективных ценностей в цифровом государстве.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A497CD-1BBA-4269-937C-2FAA6B95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8B6863-90C1-4F0F-B4A4-FD7661B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D9F61-D06A-44BB-8F70-C716D516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40" y="3487565"/>
            <a:ext cx="3587065" cy="2414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819CB6-E118-4C92-A51E-2D452B44B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07" y="3408850"/>
            <a:ext cx="3587065" cy="2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1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4965E-E529-48C6-AB0D-AD66937E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Некоторая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CC20E-BF05-4D2A-864A-C58F44D2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49"/>
          </a:xfrm>
        </p:spPr>
        <p:txBody>
          <a:bodyPr>
            <a:normAutofit/>
          </a:bodyPr>
          <a:lstStyle/>
          <a:p>
            <a:r>
              <a:rPr lang="ru-RU" dirty="0"/>
              <a:t>Кирдина-Чэндлер С.Г. 2020. Инструментальный подход к анализу государства как методологический императив // Общественные науки и современность, 4, 158-173</a:t>
            </a:r>
          </a:p>
          <a:p>
            <a:r>
              <a:rPr lang="ru-RU" dirty="0"/>
              <a:t>Кирдина С.Г. 2014. Институциональные матрицы и развитие России. Введение в Х-Y-теорию. Изд. 3-е. М., СПб.: Нестор-История.</a:t>
            </a:r>
          </a:p>
          <a:p>
            <a:r>
              <a:rPr lang="ru-RU" dirty="0"/>
              <a:t>Кирдина С.Г. 2013. «Гражданское общество»: уход от идеологемы // СОЦИС (Социологические исследования),  2, 63-73.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125AB3-4D42-4B24-B3C9-05C26F5E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A1213D-FB3B-44A9-8458-8FEBE8B1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996985-668A-45F0-835E-BDFB8D87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501649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0BF1-BF03-47DA-8774-D4DC55B8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27" y="780527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7B43B-3A16-450A-8ED6-1777A8228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05214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cap="none" dirty="0">
                <a:hlinkClick r:id="rId2"/>
              </a:rPr>
              <a:t>www.kirdina.ru</a:t>
            </a:r>
            <a:endParaRPr lang="en-US" sz="2800" cap="none" dirty="0"/>
          </a:p>
          <a:p>
            <a:pPr algn="ctr"/>
            <a:r>
              <a:rPr lang="en-US" sz="2800" cap="none" dirty="0">
                <a:hlinkClick r:id="rId3"/>
              </a:rPr>
              <a:t>www.</a:t>
            </a:r>
            <a:r>
              <a:rPr lang="ru-RU" sz="2800" cap="none" dirty="0" err="1">
                <a:hlinkClick r:id="rId3"/>
              </a:rPr>
              <a:t>кирдина.рф</a:t>
            </a:r>
            <a:endParaRPr lang="ru-RU" sz="2800" cap="none" dirty="0"/>
          </a:p>
          <a:p>
            <a:pPr algn="ctr"/>
            <a:endParaRPr lang="ru-RU" sz="2800" dirty="0"/>
          </a:p>
          <a:p>
            <a:pPr algn="ctr"/>
            <a:r>
              <a:rPr lang="ru-RU" sz="2800" cap="none" dirty="0"/>
              <a:t>Светлана Георгиевна Кирдина-Чэндлер, </a:t>
            </a:r>
          </a:p>
          <a:p>
            <a:pPr algn="ctr"/>
            <a:r>
              <a:rPr lang="ru-RU" sz="2800" cap="none" dirty="0"/>
              <a:t>Институт экономики  РАН, г. Москва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84E32-287D-4FCE-9358-7DB99D94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общество»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7ADB7-7C30-451D-9C83-281D2B878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236C8-C2F2-48DC-9E4A-9272ABB5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1F15E2-4E6B-4913-ADBC-6BF61FB3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9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982D9-2606-480E-9327-2D40C510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791" cy="1325563"/>
          </a:xfrm>
        </p:spPr>
        <p:txBody>
          <a:bodyPr/>
          <a:lstStyle/>
          <a:p>
            <a:r>
              <a:rPr lang="ru-RU" dirty="0"/>
              <a:t>Первая тенденция в понимании «гражданского общество»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0EB72-E28E-4692-8CF8-F159E3AA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Томас Гоббс,  «О гражданине» (ч. 3 «Основ философии», гл. 5 «О причинах возникновения государства»), 1646 г.: «Созданное таким образом единение называется государством или </a:t>
            </a:r>
            <a:r>
              <a:rPr lang="ru-RU" b="1" dirty="0"/>
              <a:t>гражданским обществом (</a:t>
            </a:r>
            <a:r>
              <a:rPr lang="ru-RU" b="1" dirty="0" err="1"/>
              <a:t>societas</a:t>
            </a:r>
            <a:r>
              <a:rPr lang="ru-RU" b="1" dirty="0"/>
              <a:t> </a:t>
            </a:r>
            <a:r>
              <a:rPr lang="ru-RU" b="1" dirty="0" err="1"/>
              <a:t>civilis</a:t>
            </a:r>
            <a:r>
              <a:rPr lang="ru-RU" dirty="0"/>
              <a:t>)… (Гоббс, 1989: 330).</a:t>
            </a:r>
          </a:p>
          <a:p>
            <a:r>
              <a:rPr lang="ru-RU" dirty="0"/>
              <a:t>Государство, уподобляемое им библейскому чудовищу Левиафану – это результат договора между людьми, положившего конец естественному состоянию «войны всех против всех» («Левиафан, или Материя, форма и власть государства церковного и гражданского», 1651). </a:t>
            </a:r>
          </a:p>
          <a:p>
            <a:r>
              <a:rPr lang="ru-RU" dirty="0"/>
              <a:t>Из Ветхого завета о Левиафане:                                                                              «..он царь над всеми сынами гордости» (Иов.41-26). 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546B91-23A2-4B0A-A78C-6C5B07D6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B1934-3D0C-499A-B6F2-9A96F7A8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B85A5-571A-4DE3-B931-9A87945C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878" y="4756065"/>
            <a:ext cx="2666886" cy="17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982D9-2606-480E-9327-2D40C510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791" cy="1325563"/>
          </a:xfrm>
        </p:spPr>
        <p:txBody>
          <a:bodyPr/>
          <a:lstStyle/>
          <a:p>
            <a:r>
              <a:rPr lang="ru-RU" dirty="0"/>
              <a:t>Первая тенденция в понимании «гражданского общества» (</a:t>
            </a:r>
            <a:r>
              <a:rPr lang="ru-RU" dirty="0" err="1"/>
              <a:t>продолж</a:t>
            </a:r>
            <a:r>
              <a:rPr lang="ru-RU" dirty="0"/>
              <a:t>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0EB72-E28E-4692-8CF8-F159E3AA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Джон Локк, 1667 г. : "Когда какое-либо число людей так объединено в одно общество, что каждый из них отказывается от своей исполнительной власти, присущей ему по закону природы, и передает ее обществу, то тогда, и только тогда, существует политическое, или </a:t>
            </a:r>
            <a:r>
              <a:rPr lang="ru-RU" b="1" dirty="0"/>
              <a:t>гражданское общество</a:t>
            </a:r>
            <a:r>
              <a:rPr lang="ru-RU" dirty="0"/>
              <a:t>, … и это переносит людей из естественного состояния в государство" (Локк, 1988:312).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546B91-23A2-4B0A-A78C-6C5B07D6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B1934-3D0C-499A-B6F2-9A96F7A8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6A731-A133-4E15-B9D3-2FC701C8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24" y="4410681"/>
            <a:ext cx="2594225" cy="19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2163D-0DD5-46E0-AFBD-9DDF8B46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«Гражданское общество» в </a:t>
            </a:r>
            <a:r>
              <a:rPr lang="en-US" dirty="0"/>
              <a:t>XVII </a:t>
            </a:r>
            <a:r>
              <a:rPr lang="ru-RU" dirty="0"/>
              <a:t>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1A8D3-A87F-4D81-B083-6195686F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Таким образом, в Век Просвещения развитие гражданского общества было </a:t>
            </a:r>
            <a:r>
              <a:rPr lang="ru-RU" b="1" dirty="0"/>
              <a:t>синонимично</a:t>
            </a:r>
            <a:r>
              <a:rPr lang="ru-RU" dirty="0"/>
              <a:t>  развитию государства как цивилизованной формы человеческого существования, государства с его институтами власти, обеспеченным законами. </a:t>
            </a:r>
          </a:p>
          <a:p>
            <a:r>
              <a:rPr lang="ru-RU" dirty="0"/>
              <a:t>Осознание роли и прав личности («гражданина») в историческом и социальном процессе означало одновременно становление и рост значимости государства.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4EEBA5-56C6-4375-89C7-4BFA9C89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58843F-006C-4DD8-AD43-FC762416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3035F7-70D4-4B33-9CBB-0462B737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46259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6D0F9-9109-4F07-A08F-67F5E33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тенденция в понимании «гражданского общества»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0CA81-5D92-47C2-99FF-9BEF60F2E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395"/>
            <a:ext cx="10515600" cy="39885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XVIII веке «Великие шотландцы» (Дэвид Юм, Адам Фергюсон и Адам Смит) дали свое представление о гражданском обществе, как «специфическом по своему устройству и </a:t>
            </a:r>
            <a:r>
              <a:rPr lang="ru-RU" b="1" dirty="0"/>
              <a:t>независимому от государства</a:t>
            </a:r>
            <a:r>
              <a:rPr lang="ru-RU" dirty="0"/>
              <a:t>» (</a:t>
            </a:r>
            <a:r>
              <a:rPr lang="ru-RU" dirty="0" err="1"/>
              <a:t>Квашницкий</a:t>
            </a:r>
            <a:r>
              <a:rPr lang="ru-RU" dirty="0"/>
              <a:t>, 2006:97). </a:t>
            </a:r>
          </a:p>
          <a:p>
            <a:r>
              <a:rPr lang="ru-RU" dirty="0"/>
              <a:t>Они опирались на идеи Бернара де </a:t>
            </a:r>
            <a:r>
              <a:rPr lang="ru-RU" dirty="0" err="1"/>
              <a:t>Мандевиля</a:t>
            </a:r>
            <a:r>
              <a:rPr lang="ru-RU" dirty="0"/>
              <a:t> «Басня о пчелах, или Частные пороки – общественные выгоды», 1714 г.:  «</a:t>
            </a:r>
            <a:r>
              <a:rPr lang="ru-RU" b="1" dirty="0"/>
              <a:t>Основа общества – индивид</a:t>
            </a:r>
            <a:r>
              <a:rPr lang="ru-RU" dirty="0"/>
              <a:t>». При этом моральное несовершенство человеческой природы является двигателем общественного прогресса и основой преуспевания. Государственное управление должно обращать человеческие пороки на пользу общества (отголоски идей Гоббса и Локка).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BA89D3-75BD-4237-80CE-6AD9795B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5BB11-4CFA-4099-A9BB-CB26E700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EB0F13-F74E-412E-95D6-36289A731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721" y="243209"/>
            <a:ext cx="1556149" cy="19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6D0F9-9109-4F07-A08F-67F5E33A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тенденция в понимании «гражданского общества» (</a:t>
            </a:r>
            <a:r>
              <a:rPr lang="ru-RU" dirty="0" err="1"/>
              <a:t>продолж</a:t>
            </a:r>
            <a:r>
              <a:rPr lang="ru-RU" dirty="0"/>
              <a:t>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0CA81-5D92-47C2-99FF-9BEF60F2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en-US" dirty="0"/>
              <a:t>XVIII </a:t>
            </a:r>
            <a:r>
              <a:rPr lang="ru-RU" dirty="0"/>
              <a:t>в. , таким образом,  гражданское общество представляет собой </a:t>
            </a:r>
            <a:r>
              <a:rPr lang="ru-RU" b="1" dirty="0"/>
              <a:t>полностью индивидуализированные </a:t>
            </a:r>
            <a:r>
              <a:rPr lang="ru-RU" dirty="0"/>
              <a:t>и непринудительные отношения, в отличие от общественных и политических институтов государства. </a:t>
            </a:r>
          </a:p>
          <a:p>
            <a:r>
              <a:rPr lang="ru-RU" dirty="0"/>
              <a:t>«Крёстный отец США» Томас </a:t>
            </a:r>
            <a:r>
              <a:rPr lang="ru-RU" dirty="0" err="1"/>
              <a:t>Пейн</a:t>
            </a:r>
            <a:r>
              <a:rPr lang="ru-RU" dirty="0"/>
              <a:t> (1737-1809): «</a:t>
            </a:r>
            <a:r>
              <a:rPr lang="ru-RU" b="1" dirty="0"/>
              <a:t>Гражданское общество - благо, а государство - неизбежное зло</a:t>
            </a:r>
            <a:r>
              <a:rPr lang="ru-RU" dirty="0"/>
              <a:t>. Чем совершеннее гражданское общество, тем менее оно нуждается в регулировании со стороны государства».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BA89D3-75BD-4237-80CE-6AD9795B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Ростов-на-Дону, 23 июня  2021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5BB11-4CFA-4099-A9BB-CB26E700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67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2489</Words>
  <Application>Microsoft Office PowerPoint</Application>
  <PresentationFormat>Широкоэкранный</PresentationFormat>
  <Paragraphs>211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Monotype Corsiva</vt:lpstr>
      <vt:lpstr>Tahoma</vt:lpstr>
      <vt:lpstr>Verdana</vt:lpstr>
      <vt:lpstr>Wingdings</vt:lpstr>
      <vt:lpstr>Тема Office</vt:lpstr>
      <vt:lpstr>     Коллективные ценности  и  цифровое государство    </vt:lpstr>
      <vt:lpstr>Основная цель доклада </vt:lpstr>
      <vt:lpstr>План доклада </vt:lpstr>
      <vt:lpstr>«Гражданское общество»</vt:lpstr>
      <vt:lpstr>Первая тенденция в понимании «гражданского общество»</vt:lpstr>
      <vt:lpstr>Первая тенденция в понимании «гражданского общества» (продолж.)</vt:lpstr>
      <vt:lpstr>«Гражданское общество» в XVII в.</vt:lpstr>
      <vt:lpstr>Вторая тенденция в понимании «гражданского общества»</vt:lpstr>
      <vt:lpstr>Вторая тенденция в понимании «гражданского общества» (продолж.)</vt:lpstr>
      <vt:lpstr>Понятие «гражданского общества» стало идеологемой</vt:lpstr>
      <vt:lpstr>«Гражданское участие»</vt:lpstr>
      <vt:lpstr>Социальные технологии реализации коллективных ценностей: общее и особенное</vt:lpstr>
      <vt:lpstr>Схематическое представление X- и  Y-матриц</vt:lpstr>
      <vt:lpstr>Как правило, в каждой стране  одна матрица доминирует, другая является комплементарной.</vt:lpstr>
      <vt:lpstr>«Гражданское общество» в обществе с доминированием институтов Y-матрицы</vt:lpstr>
      <vt:lpstr>«Гражданское участие» в обществе с доминированием Х-матрицы </vt:lpstr>
      <vt:lpstr>«Гражданское участие» в лексиконе Президента РФ</vt:lpstr>
      <vt:lpstr>Презентация PowerPoint</vt:lpstr>
      <vt:lpstr>«Гражданское участие» – преимущества определения</vt:lpstr>
      <vt:lpstr>«Гражданское участие» в российском государстве</vt:lpstr>
      <vt:lpstr>«Гражданское участие» в современном российском цифровом государстве</vt:lpstr>
      <vt:lpstr>Цифровизация в России: этап 1</vt:lpstr>
      <vt:lpstr>Цифровизация в России: этап 2</vt:lpstr>
      <vt:lpstr>Изменение приоритетов в цифровизации</vt:lpstr>
      <vt:lpstr>Цифровое государственное управление и «гражданское участие»</vt:lpstr>
      <vt:lpstr>Основной риск цифрового «гражданского участия»</vt:lpstr>
      <vt:lpstr>«Надзорный капитализм»(Шошана Зубофф, 2019) </vt:lpstr>
      <vt:lpstr>Тотальный  контроль над персональными данными?</vt:lpstr>
      <vt:lpstr>А что с «материальной частью»?</vt:lpstr>
      <vt:lpstr>Выводы</vt:lpstr>
      <vt:lpstr>Некоторая 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денежного обращения как объект мезоэкономического анализа</dc:title>
  <dc:creator>Svetlana Kirdina</dc:creator>
  <cp:lastModifiedBy>Svetlana Kirdina</cp:lastModifiedBy>
  <cp:revision>56</cp:revision>
  <dcterms:created xsi:type="dcterms:W3CDTF">2021-04-24T09:39:20Z</dcterms:created>
  <dcterms:modified xsi:type="dcterms:W3CDTF">2021-06-23T11:32:07Z</dcterms:modified>
</cp:coreProperties>
</file>