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866" r:id="rId1"/>
  </p:sldMasterIdLst>
  <p:notesMasterIdLst>
    <p:notesMasterId r:id="rId20"/>
  </p:notesMasterIdLst>
  <p:handoutMasterIdLst>
    <p:handoutMasterId r:id="rId21"/>
  </p:handoutMasterIdLst>
  <p:sldIdLst>
    <p:sldId id="259" r:id="rId2"/>
    <p:sldId id="344" r:id="rId3"/>
    <p:sldId id="343" r:id="rId4"/>
    <p:sldId id="347" r:id="rId5"/>
    <p:sldId id="346" r:id="rId6"/>
    <p:sldId id="348" r:id="rId7"/>
    <p:sldId id="304" r:id="rId8"/>
    <p:sldId id="341" r:id="rId9"/>
    <p:sldId id="306" r:id="rId10"/>
    <p:sldId id="307" r:id="rId11"/>
    <p:sldId id="319" r:id="rId12"/>
    <p:sldId id="309" r:id="rId13"/>
    <p:sldId id="320" r:id="rId14"/>
    <p:sldId id="331" r:id="rId15"/>
    <p:sldId id="342" r:id="rId16"/>
    <p:sldId id="350" r:id="rId17"/>
    <p:sldId id="334" r:id="rId18"/>
    <p:sldId id="290" r:id="rId1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CCFF"/>
    <a:srgbClr val="CC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031" autoAdjust="0"/>
  </p:normalViewPr>
  <p:slideViewPr>
    <p:cSldViewPr>
      <p:cViewPr>
        <p:scale>
          <a:sx n="70" d="100"/>
          <a:sy n="70" d="100"/>
        </p:scale>
        <p:origin x="-1162" y="8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I:\&#1043;&#1088;&#1072;&#1092;&#1080;&#1082;%20X%20Y%20%20&#1074;%20&#1084;&#1080;&#1088;&#1086;&#1074;&#1086;&#1084;%20&#1042;&#1042;&#1055;.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6"/>
  <c:clrMapOvr bg1="lt1" tx1="dk1" bg2="lt2" tx2="dk2" accent1="accent1" accent2="accent2" accent3="accent3" accent4="accent4" accent5="accent5" accent6="accent6" hlink="hlink" folHlink="folHlink"/>
  <c:chart>
    <c:plotArea>
      <c:layout>
        <c:manualLayout>
          <c:layoutTarget val="inner"/>
          <c:xMode val="edge"/>
          <c:yMode val="edge"/>
          <c:x val="0.105150214117972"/>
          <c:y val="0.13230580220025687"/>
          <c:w val="0.73159921821826535"/>
          <c:h val="0.74510084265782983"/>
        </c:manualLayout>
      </c:layout>
      <c:lineChart>
        <c:grouping val="standard"/>
        <c:ser>
          <c:idx val="0"/>
          <c:order val="0"/>
          <c:tx>
            <c:v>X-GDP</c:v>
          </c:tx>
          <c:marker>
            <c:symbol val="none"/>
          </c:marker>
          <c:cat>
            <c:numRef>
              <c:f>Лист1!$AL$8:$AL$196</c:f>
              <c:numCache>
                <c:formatCode>General</c:formatCode>
                <c:ptCount val="189"/>
                <c:pt idx="0">
                  <c:v>1820</c:v>
                </c:pt>
                <c:pt idx="30">
                  <c:v>1850</c:v>
                </c:pt>
                <c:pt idx="50">
                  <c:v>1870</c:v>
                </c:pt>
                <c:pt idx="90">
                  <c:v>1910</c:v>
                </c:pt>
                <c:pt idx="110">
                  <c:v>1930</c:v>
                </c:pt>
                <c:pt idx="130">
                  <c:v>1950</c:v>
                </c:pt>
                <c:pt idx="150">
                  <c:v>1970</c:v>
                </c:pt>
                <c:pt idx="170">
                  <c:v>1990</c:v>
                </c:pt>
                <c:pt idx="188">
                  <c:v>2008</c:v>
                </c:pt>
              </c:numCache>
            </c:numRef>
          </c:cat>
          <c:val>
            <c:numRef>
              <c:f>Лист1!$AJ$8:$AJ$199</c:f>
              <c:numCache>
                <c:formatCode>0.00</c:formatCode>
                <c:ptCount val="192"/>
                <c:pt idx="0">
                  <c:v>0.57872380432178239</c:v>
                </c:pt>
                <c:pt idx="1">
                  <c:v>0.57298008462047645</c:v>
                </c:pt>
                <c:pt idx="2">
                  <c:v>0.56737100891548164</c:v>
                </c:pt>
                <c:pt idx="3">
                  <c:v>0.56189189757963953</c:v>
                </c:pt>
                <c:pt idx="4">
                  <c:v>0.55653828535960159</c:v>
                </c:pt>
                <c:pt idx="5">
                  <c:v>0.551305909239308</c:v>
                </c:pt>
                <c:pt idx="6">
                  <c:v>0.54619069711861845</c:v>
                </c:pt>
                <c:pt idx="7">
                  <c:v>0.54118875724413162</c:v>
                </c:pt>
                <c:pt idx="8">
                  <c:v>0.53629636833446159</c:v>
                </c:pt>
                <c:pt idx="9">
                  <c:v>0.53150997034725556</c:v>
                </c:pt>
                <c:pt idx="10">
                  <c:v>0.526826155839896</c:v>
                </c:pt>
                <c:pt idx="11">
                  <c:v>0.52224166187978305</c:v>
                </c:pt>
                <c:pt idx="12">
                  <c:v>0.51775336246385661</c:v>
                </c:pt>
                <c:pt idx="13">
                  <c:v>0.51335826141032259</c:v>
                </c:pt>
                <c:pt idx="14">
                  <c:v>0.5090534856886515</c:v>
                </c:pt>
                <c:pt idx="15">
                  <c:v>0.50483627915661156</c:v>
                </c:pt>
                <c:pt idx="16">
                  <c:v>0.50070399667566701</c:v>
                </c:pt>
                <c:pt idx="17">
                  <c:v>0.49665409857834408</c:v>
                </c:pt>
                <c:pt idx="18">
                  <c:v>0.49268414546323502</c:v>
                </c:pt>
                <c:pt idx="19">
                  <c:v>0.48879179329522532</c:v>
                </c:pt>
                <c:pt idx="20">
                  <c:v>0.48497478879027711</c:v>
                </c:pt>
                <c:pt idx="21">
                  <c:v>0.48123096506564711</c:v>
                </c:pt>
                <c:pt idx="22">
                  <c:v>0.47755823753794702</c:v>
                </c:pt>
                <c:pt idx="23">
                  <c:v>0.47395460005267076</c:v>
                </c:pt>
                <c:pt idx="24">
                  <c:v>0.47041812123011373</c:v>
                </c:pt>
                <c:pt idx="25">
                  <c:v>0.46694694101372602</c:v>
                </c:pt>
                <c:pt idx="26">
                  <c:v>0.46353926740789508</c:v>
                </c:pt>
                <c:pt idx="27">
                  <c:v>0.46019337339315408</c:v>
                </c:pt>
                <c:pt idx="28">
                  <c:v>0.45690759400767555</c:v>
                </c:pt>
                <c:pt idx="29">
                  <c:v>0.45368032358465377</c:v>
                </c:pt>
                <c:pt idx="30">
                  <c:v>0.45051001313597938</c:v>
                </c:pt>
                <c:pt idx="31">
                  <c:v>0.44739516787323863</c:v>
                </c:pt>
                <c:pt idx="32">
                  <c:v>0.44433434485766238</c:v>
                </c:pt>
                <c:pt idx="33">
                  <c:v>0.4413261507713338</c:v>
                </c:pt>
                <c:pt idx="34">
                  <c:v>0.43836923980238496</c:v>
                </c:pt>
                <c:pt idx="35">
                  <c:v>0.43546231163739102</c:v>
                </c:pt>
                <c:pt idx="36">
                  <c:v>0.43260410955478096</c:v>
                </c:pt>
                <c:pt idx="37">
                  <c:v>0.42979341861328579</c:v>
                </c:pt>
                <c:pt idx="38">
                  <c:v>0.42702906393000251</c:v>
                </c:pt>
                <c:pt idx="39">
                  <c:v>0.42430990904288951</c:v>
                </c:pt>
                <c:pt idx="40">
                  <c:v>0.42163485435298531</c:v>
                </c:pt>
                <c:pt idx="41">
                  <c:v>0.41900283564178631</c:v>
                </c:pt>
                <c:pt idx="42">
                  <c:v>0.41641282265959073</c:v>
                </c:pt>
                <c:pt idx="43">
                  <c:v>0.41386381778092102</c:v>
                </c:pt>
                <c:pt idx="44">
                  <c:v>0.41135485472331401</c:v>
                </c:pt>
                <c:pt idx="45">
                  <c:v>0.40888499732601158</c:v>
                </c:pt>
                <c:pt idx="46">
                  <c:v>0.40645333838528502</c:v>
                </c:pt>
                <c:pt idx="47">
                  <c:v>0.40405899854346738</c:v>
                </c:pt>
                <c:pt idx="48">
                  <c:v>0.40170112522864332</c:v>
                </c:pt>
                <c:pt idx="49">
                  <c:v>0.39937889164249968</c:v>
                </c:pt>
                <c:pt idx="50">
                  <c:v>0.39709155840631027</c:v>
                </c:pt>
                <c:pt idx="51">
                  <c:v>0.39193451311484667</c:v>
                </c:pt>
                <c:pt idx="52">
                  <c:v>0.38703143905446902</c:v>
                </c:pt>
                <c:pt idx="53">
                  <c:v>0.38236402594634511</c:v>
                </c:pt>
                <c:pt idx="54">
                  <c:v>0.37791568233249551</c:v>
                </c:pt>
                <c:pt idx="55">
                  <c:v>0.37367133851419299</c:v>
                </c:pt>
                <c:pt idx="56">
                  <c:v>0.36961727599421951</c:v>
                </c:pt>
                <c:pt idx="57">
                  <c:v>0.36574097935531402</c:v>
                </c:pt>
                <c:pt idx="58">
                  <c:v>0.36203100720556408</c:v>
                </c:pt>
                <c:pt idx="59">
                  <c:v>0.35847687938727024</c:v>
                </c:pt>
                <c:pt idx="60">
                  <c:v>0.35506897810740751</c:v>
                </c:pt>
                <c:pt idx="61">
                  <c:v>0.35179846102547002</c:v>
                </c:pt>
                <c:pt idx="62">
                  <c:v>0.34865718464474638</c:v>
                </c:pt>
                <c:pt idx="63">
                  <c:v>0.34563763660966157</c:v>
                </c:pt>
                <c:pt idx="64">
                  <c:v>0.34273287572422012</c:v>
                </c:pt>
                <c:pt idx="65">
                  <c:v>0.33993647868336502</c:v>
                </c:pt>
                <c:pt idx="66">
                  <c:v>0.33724249265686201</c:v>
                </c:pt>
                <c:pt idx="67">
                  <c:v>0.33464539298895973</c:v>
                </c:pt>
                <c:pt idx="68">
                  <c:v>0.33214004538131431</c:v>
                </c:pt>
                <c:pt idx="69">
                  <c:v>0.32972167201442676</c:v>
                </c:pt>
                <c:pt idx="70">
                  <c:v>0.32738582113718051</c:v>
                </c:pt>
                <c:pt idx="71">
                  <c:v>0.32512833971729188</c:v>
                </c:pt>
                <c:pt idx="72">
                  <c:v>0.32294534879911602</c:v>
                </c:pt>
                <c:pt idx="73">
                  <c:v>0.32083322126123531</c:v>
                </c:pt>
                <c:pt idx="74">
                  <c:v>0.31878856170550951</c:v>
                </c:pt>
                <c:pt idx="75">
                  <c:v>0.31680818824305751</c:v>
                </c:pt>
                <c:pt idx="76">
                  <c:v>0.31488911597166952</c:v>
                </c:pt>
                <c:pt idx="77">
                  <c:v>0.31302854196414276</c:v>
                </c:pt>
                <c:pt idx="78">
                  <c:v>0.31122383160880301</c:v>
                </c:pt>
                <c:pt idx="79">
                  <c:v>0.3094725061622105</c:v>
                </c:pt>
                <c:pt idx="80">
                  <c:v>0.30777223771014472</c:v>
                </c:pt>
                <c:pt idx="81">
                  <c:v>0.30503183951780438</c:v>
                </c:pt>
                <c:pt idx="82">
                  <c:v>0.30244508754188831</c:v>
                </c:pt>
                <c:pt idx="83">
                  <c:v>0.29999941239719102</c:v>
                </c:pt>
                <c:pt idx="84">
                  <c:v>0.29768357932798351</c:v>
                </c:pt>
                <c:pt idx="85">
                  <c:v>0.29548751564832132</c:v>
                </c:pt>
                <c:pt idx="86">
                  <c:v>0.2934021642806755</c:v>
                </c:pt>
                <c:pt idx="87">
                  <c:v>0.29141935890093901</c:v>
                </c:pt>
                <c:pt idx="88">
                  <c:v>0.28953171706055608</c:v>
                </c:pt>
                <c:pt idx="89">
                  <c:v>0.28773254833654799</c:v>
                </c:pt>
                <c:pt idx="90">
                  <c:v>0.28601577510079573</c:v>
                </c:pt>
                <c:pt idx="91">
                  <c:v>0.28437586393106651</c:v>
                </c:pt>
                <c:pt idx="92">
                  <c:v>0.28280776603278301</c:v>
                </c:pt>
                <c:pt idx="93">
                  <c:v>0.28130686202073885</c:v>
                </c:pt>
                <c:pt idx="94">
                  <c:v>0.27810446323927557</c:v>
                </c:pt>
                <c:pt idx="95">
                  <c:v>0.27504860386815932</c:v>
                </c:pt>
                <c:pt idx="96">
                  <c:v>0.27212945058686899</c:v>
                </c:pt>
                <c:pt idx="97">
                  <c:v>0.26933803062762501</c:v>
                </c:pt>
                <c:pt idx="98">
                  <c:v>0.26666613965294172</c:v>
                </c:pt>
                <c:pt idx="99">
                  <c:v>0.26410626121918002</c:v>
                </c:pt>
                <c:pt idx="100">
                  <c:v>0.26165149616104799</c:v>
                </c:pt>
                <c:pt idx="101">
                  <c:v>0.25929550049991379</c:v>
                </c:pt>
                <c:pt idx="102">
                  <c:v>0.257032430699208</c:v>
                </c:pt>
                <c:pt idx="103">
                  <c:v>0.25485689527233002</c:v>
                </c:pt>
                <c:pt idx="104">
                  <c:v>0.25276391189934388</c:v>
                </c:pt>
                <c:pt idx="105">
                  <c:v>0.25074886933450202</c:v>
                </c:pt>
                <c:pt idx="106">
                  <c:v>0.24880749349153158</c:v>
                </c:pt>
                <c:pt idx="107">
                  <c:v>0.24693581718179453</c:v>
                </c:pt>
                <c:pt idx="108">
                  <c:v>0.24513015305432884</c:v>
                </c:pt>
                <c:pt idx="109">
                  <c:v>0.24338704925275201</c:v>
                </c:pt>
                <c:pt idx="110">
                  <c:v>0.24120710335110307</c:v>
                </c:pt>
                <c:pt idx="111">
                  <c:v>0.23878123274585941</c:v>
                </c:pt>
                <c:pt idx="112">
                  <c:v>0.23989309454310795</c:v>
                </c:pt>
                <c:pt idx="113">
                  <c:v>0.24248673322054101</c:v>
                </c:pt>
                <c:pt idx="114">
                  <c:v>0.240222574512652</c:v>
                </c:pt>
                <c:pt idx="115">
                  <c:v>0.25272853911787402</c:v>
                </c:pt>
                <c:pt idx="116">
                  <c:v>0.26505487007395473</c:v>
                </c:pt>
                <c:pt idx="117">
                  <c:v>0.26897445973515832</c:v>
                </c:pt>
                <c:pt idx="118">
                  <c:v>0.26802486421896476</c:v>
                </c:pt>
                <c:pt idx="119">
                  <c:v>0.26511956601599201</c:v>
                </c:pt>
                <c:pt idx="120">
                  <c:v>0.26229883129331999</c:v>
                </c:pt>
                <c:pt idx="121">
                  <c:v>0.25855188115706573</c:v>
                </c:pt>
                <c:pt idx="122">
                  <c:v>0.25493866773842055</c:v>
                </c:pt>
                <c:pt idx="123">
                  <c:v>0.25145215654832898</c:v>
                </c:pt>
                <c:pt idx="124">
                  <c:v>0.248085797944637</c:v>
                </c:pt>
                <c:pt idx="125">
                  <c:v>0.24483348606751407</c:v>
                </c:pt>
                <c:pt idx="126">
                  <c:v>0.241689521879004</c:v>
                </c:pt>
                <c:pt idx="127">
                  <c:v>0.23864857983594301</c:v>
                </c:pt>
                <c:pt idx="128">
                  <c:v>0.23570567778626283</c:v>
                </c:pt>
                <c:pt idx="129">
                  <c:v>0.232856149730747</c:v>
                </c:pt>
                <c:pt idx="130">
                  <c:v>0.23009561845732807</c:v>
                </c:pt>
                <c:pt idx="131">
                  <c:v>0.22801835701547674</c:v>
                </c:pt>
                <c:pt idx="132">
                  <c:v>0.23463286906476397</c:v>
                </c:pt>
                <c:pt idx="133">
                  <c:v>0.23515895951190621</c:v>
                </c:pt>
                <c:pt idx="134">
                  <c:v>0.23791554602744253</c:v>
                </c:pt>
                <c:pt idx="135">
                  <c:v>0.23896815291849727</c:v>
                </c:pt>
                <c:pt idx="136">
                  <c:v>0.24639892718135586</c:v>
                </c:pt>
                <c:pt idx="137">
                  <c:v>0.2459122630952959</c:v>
                </c:pt>
                <c:pt idx="138">
                  <c:v>0.25780660369181202</c:v>
                </c:pt>
                <c:pt idx="139">
                  <c:v>0.25195015507426338</c:v>
                </c:pt>
                <c:pt idx="140">
                  <c:v>0.25549275859191845</c:v>
                </c:pt>
                <c:pt idx="141">
                  <c:v>0.25142879543248137</c:v>
                </c:pt>
                <c:pt idx="142">
                  <c:v>0.24903185723241344</c:v>
                </c:pt>
                <c:pt idx="143">
                  <c:v>0.24635729796670341</c:v>
                </c:pt>
                <c:pt idx="144">
                  <c:v>0.25468968850487655</c:v>
                </c:pt>
                <c:pt idx="145">
                  <c:v>0.25407285411895308</c:v>
                </c:pt>
                <c:pt idx="146">
                  <c:v>0.25657595585346132</c:v>
                </c:pt>
                <c:pt idx="147">
                  <c:v>0.25976266978834756</c:v>
                </c:pt>
                <c:pt idx="148">
                  <c:v>0.26081730096829708</c:v>
                </c:pt>
                <c:pt idx="149">
                  <c:v>0.26344679952917338</c:v>
                </c:pt>
                <c:pt idx="150">
                  <c:v>0.27345905272191079</c:v>
                </c:pt>
                <c:pt idx="151">
                  <c:v>0.27302389431291002</c:v>
                </c:pt>
                <c:pt idx="152">
                  <c:v>0.27060641333167873</c:v>
                </c:pt>
                <c:pt idx="153">
                  <c:v>0.27423349271209174</c:v>
                </c:pt>
                <c:pt idx="154">
                  <c:v>0.27276563068557474</c:v>
                </c:pt>
                <c:pt idx="155">
                  <c:v>0.27803989997751538</c:v>
                </c:pt>
                <c:pt idx="156">
                  <c:v>0.27475513150049979</c:v>
                </c:pt>
                <c:pt idx="157">
                  <c:v>0.27570410757206532</c:v>
                </c:pt>
                <c:pt idx="158">
                  <c:v>0.27804698023596602</c:v>
                </c:pt>
                <c:pt idx="159">
                  <c:v>0.27614256974694673</c:v>
                </c:pt>
                <c:pt idx="160">
                  <c:v>0.27933447415874302</c:v>
                </c:pt>
                <c:pt idx="161">
                  <c:v>0.28072770306274336</c:v>
                </c:pt>
                <c:pt idx="162">
                  <c:v>0.28736163546793331</c:v>
                </c:pt>
                <c:pt idx="163">
                  <c:v>0.29029760004656679</c:v>
                </c:pt>
                <c:pt idx="164">
                  <c:v>0.29166257981046551</c:v>
                </c:pt>
                <c:pt idx="165">
                  <c:v>0.29609254814267932</c:v>
                </c:pt>
                <c:pt idx="166">
                  <c:v>0.29968958517822136</c:v>
                </c:pt>
                <c:pt idx="167">
                  <c:v>0.30260528550618793</c:v>
                </c:pt>
                <c:pt idx="168">
                  <c:v>0.30524761239574238</c:v>
                </c:pt>
                <c:pt idx="169">
                  <c:v>0.30547386186462966</c:v>
                </c:pt>
                <c:pt idx="170">
                  <c:v>0.30496201624127756</c:v>
                </c:pt>
                <c:pt idx="171">
                  <c:v>0.30510239114261645</c:v>
                </c:pt>
                <c:pt idx="172">
                  <c:v>0.29977514984063802</c:v>
                </c:pt>
                <c:pt idx="173">
                  <c:v>0.30005361930299201</c:v>
                </c:pt>
                <c:pt idx="174">
                  <c:v>0.29795543384686973</c:v>
                </c:pt>
                <c:pt idx="175">
                  <c:v>0.30436680621856976</c:v>
                </c:pt>
                <c:pt idx="176">
                  <c:v>0.3025188966145495</c:v>
                </c:pt>
                <c:pt idx="177">
                  <c:v>0.30201645558430001</c:v>
                </c:pt>
                <c:pt idx="178">
                  <c:v>0.29738319243956002</c:v>
                </c:pt>
                <c:pt idx="179">
                  <c:v>0.29881833247296402</c:v>
                </c:pt>
                <c:pt idx="180">
                  <c:v>0.30281986185738752</c:v>
                </c:pt>
                <c:pt idx="181">
                  <c:v>0.31212310078171601</c:v>
                </c:pt>
                <c:pt idx="182">
                  <c:v>0.32144466066335137</c:v>
                </c:pt>
                <c:pt idx="183">
                  <c:v>0.33575412326549037</c:v>
                </c:pt>
                <c:pt idx="184">
                  <c:v>0.34074689136358255</c:v>
                </c:pt>
                <c:pt idx="185">
                  <c:v>0.34752934507746719</c:v>
                </c:pt>
                <c:pt idx="186">
                  <c:v>0.35504287062329032</c:v>
                </c:pt>
                <c:pt idx="187">
                  <c:v>0.35910064429644856</c:v>
                </c:pt>
                <c:pt idx="188">
                  <c:v>0.36749572109746176</c:v>
                </c:pt>
              </c:numCache>
            </c:numRef>
          </c:val>
        </c:ser>
        <c:ser>
          <c:idx val="1"/>
          <c:order val="1"/>
          <c:tx>
            <c:v>Y-GDP</c:v>
          </c:tx>
          <c:marker>
            <c:symbol val="none"/>
          </c:marker>
          <c:cat>
            <c:numRef>
              <c:f>Лист1!$AL$8:$AL$196</c:f>
              <c:numCache>
                <c:formatCode>General</c:formatCode>
                <c:ptCount val="189"/>
                <c:pt idx="0">
                  <c:v>1820</c:v>
                </c:pt>
                <c:pt idx="30">
                  <c:v>1850</c:v>
                </c:pt>
                <c:pt idx="50">
                  <c:v>1870</c:v>
                </c:pt>
                <c:pt idx="90">
                  <c:v>1910</c:v>
                </c:pt>
                <c:pt idx="110">
                  <c:v>1930</c:v>
                </c:pt>
                <c:pt idx="130">
                  <c:v>1950</c:v>
                </c:pt>
                <c:pt idx="150">
                  <c:v>1970</c:v>
                </c:pt>
                <c:pt idx="170">
                  <c:v>1990</c:v>
                </c:pt>
                <c:pt idx="188">
                  <c:v>2008</c:v>
                </c:pt>
              </c:numCache>
            </c:numRef>
          </c:cat>
          <c:val>
            <c:numRef>
              <c:f>Лист1!$AK$8:$AK$199</c:f>
              <c:numCache>
                <c:formatCode>0.00</c:formatCode>
                <c:ptCount val="192"/>
                <c:pt idx="0">
                  <c:v>0.22336928325204231</c:v>
                </c:pt>
                <c:pt idx="1">
                  <c:v>0.22686921978775876</c:v>
                </c:pt>
                <c:pt idx="2">
                  <c:v>0.23028711098238724</c:v>
                </c:pt>
                <c:pt idx="3">
                  <c:v>0.23362580836750488</c:v>
                </c:pt>
                <c:pt idx="4">
                  <c:v>0.23688803284595444</c:v>
                </c:pt>
                <c:pt idx="5">
                  <c:v>0.24007638208728044</c:v>
                </c:pt>
                <c:pt idx="6">
                  <c:v>0.24319333742635907</c:v>
                </c:pt>
                <c:pt idx="7">
                  <c:v>0.246241270303757</c:v>
                </c:pt>
                <c:pt idx="8">
                  <c:v>0.24922244828289944</c:v>
                </c:pt>
                <c:pt idx="9">
                  <c:v>0.25213904067616449</c:v>
                </c:pt>
                <c:pt idx="10">
                  <c:v>0.25499312380928302</c:v>
                </c:pt>
                <c:pt idx="11">
                  <c:v>0.25778668595075577</c:v>
                </c:pt>
                <c:pt idx="12">
                  <c:v>0.26052163193105132</c:v>
                </c:pt>
                <c:pt idx="13">
                  <c:v>0.26319978747404132</c:v>
                </c:pt>
                <c:pt idx="14">
                  <c:v>0.26582290326134811</c:v>
                </c:pt>
                <c:pt idx="15">
                  <c:v>0.26839265874868201</c:v>
                </c:pt>
                <c:pt idx="16">
                  <c:v>0.27091066575165357</c:v>
                </c:pt>
                <c:pt idx="17">
                  <c:v>0.2733784718170385</c:v>
                </c:pt>
                <c:pt idx="18">
                  <c:v>0.27579756339448602</c:v>
                </c:pt>
                <c:pt idx="19">
                  <c:v>0.27816936882217602</c:v>
                </c:pt>
                <c:pt idx="20">
                  <c:v>0.28049526113910955</c:v>
                </c:pt>
                <c:pt idx="21">
                  <c:v>0.28277656073563173</c:v>
                </c:pt>
                <c:pt idx="22">
                  <c:v>0.28501453785297176</c:v>
                </c:pt>
                <c:pt idx="23">
                  <c:v>0.28721041494170202</c:v>
                </c:pt>
                <c:pt idx="24">
                  <c:v>0.28936536888836673</c:v>
                </c:pt>
                <c:pt idx="25">
                  <c:v>0.29148053311872302</c:v>
                </c:pt>
                <c:pt idx="26">
                  <c:v>0.29355699958559073</c:v>
                </c:pt>
                <c:pt idx="27">
                  <c:v>0.29559582064856099</c:v>
                </c:pt>
                <c:pt idx="28">
                  <c:v>0.29759801085240173</c:v>
                </c:pt>
                <c:pt idx="29">
                  <c:v>0.29956454861043402</c:v>
                </c:pt>
                <c:pt idx="30">
                  <c:v>0.30149634236932832</c:v>
                </c:pt>
                <c:pt idx="31">
                  <c:v>0.3075201724474485</c:v>
                </c:pt>
                <c:pt idx="32">
                  <c:v>0.31343952836716332</c:v>
                </c:pt>
                <c:pt idx="33">
                  <c:v>0.31925710467978602</c:v>
                </c:pt>
                <c:pt idx="34">
                  <c:v>0.32497550406422676</c:v>
                </c:pt>
                <c:pt idx="35">
                  <c:v>0.33059724120945988</c:v>
                </c:pt>
                <c:pt idx="36">
                  <c:v>0.33612474650177432</c:v>
                </c:pt>
                <c:pt idx="37">
                  <c:v>0.34156036952811764</c:v>
                </c:pt>
                <c:pt idx="38">
                  <c:v>0.34690638240617122</c:v>
                </c:pt>
                <c:pt idx="39">
                  <c:v>0.35216498295110732</c:v>
                </c:pt>
                <c:pt idx="40">
                  <c:v>0.35733829768823738</c:v>
                </c:pt>
                <c:pt idx="41">
                  <c:v>0.36242838472027611</c:v>
                </c:pt>
                <c:pt idx="42">
                  <c:v>0.36743723645730475</c:v>
                </c:pt>
                <c:pt idx="43">
                  <c:v>0.3723667822171115</c:v>
                </c:pt>
                <c:pt idx="44">
                  <c:v>0.37721889070290276</c:v>
                </c:pt>
                <c:pt idx="45">
                  <c:v>0.38199537236525588</c:v>
                </c:pt>
                <c:pt idx="46">
                  <c:v>0.38669798165440611</c:v>
                </c:pt>
                <c:pt idx="47">
                  <c:v>0.39132841916887967</c:v>
                </c:pt>
                <c:pt idx="48">
                  <c:v>0.39588833370592358</c:v>
                </c:pt>
                <c:pt idx="49">
                  <c:v>0.40037932421898831</c:v>
                </c:pt>
                <c:pt idx="50">
                  <c:v>0.40480305818350976</c:v>
                </c:pt>
                <c:pt idx="51">
                  <c:v>0.40407805572482036</c:v>
                </c:pt>
                <c:pt idx="52">
                  <c:v>0.40921887962170755</c:v>
                </c:pt>
                <c:pt idx="53">
                  <c:v>0.40723590691029599</c:v>
                </c:pt>
                <c:pt idx="54">
                  <c:v>0.412738056952414</c:v>
                </c:pt>
                <c:pt idx="55">
                  <c:v>0.41543810756107702</c:v>
                </c:pt>
                <c:pt idx="56">
                  <c:v>0.40213060024750702</c:v>
                </c:pt>
                <c:pt idx="57">
                  <c:v>0.400607033791961</c:v>
                </c:pt>
                <c:pt idx="58">
                  <c:v>0.40007525486451101</c:v>
                </c:pt>
                <c:pt idx="59">
                  <c:v>0.39857338361565497</c:v>
                </c:pt>
                <c:pt idx="60">
                  <c:v>0.41498567945330361</c:v>
                </c:pt>
                <c:pt idx="61">
                  <c:v>0.41732184568291536</c:v>
                </c:pt>
                <c:pt idx="62">
                  <c:v>0.42588089062369111</c:v>
                </c:pt>
                <c:pt idx="63">
                  <c:v>0.42721509974341232</c:v>
                </c:pt>
                <c:pt idx="64">
                  <c:v>0.42419431239319799</c:v>
                </c:pt>
                <c:pt idx="65">
                  <c:v>0.41892441045621032</c:v>
                </c:pt>
                <c:pt idx="66">
                  <c:v>0.42001148849964837</c:v>
                </c:pt>
                <c:pt idx="67">
                  <c:v>0.42732701767797576</c:v>
                </c:pt>
                <c:pt idx="68">
                  <c:v>0.42740978045772732</c:v>
                </c:pt>
                <c:pt idx="69">
                  <c:v>0.43554763072078001</c:v>
                </c:pt>
                <c:pt idx="70">
                  <c:v>0.43693108198623631</c:v>
                </c:pt>
                <c:pt idx="71">
                  <c:v>0.43691769365333055</c:v>
                </c:pt>
                <c:pt idx="72">
                  <c:v>0.44260685952350132</c:v>
                </c:pt>
                <c:pt idx="73">
                  <c:v>0.43478113288788073</c:v>
                </c:pt>
                <c:pt idx="74">
                  <c:v>0.43449009409197231</c:v>
                </c:pt>
                <c:pt idx="75">
                  <c:v>0.44949586262568286</c:v>
                </c:pt>
                <c:pt idx="76">
                  <c:v>0.45063276422447573</c:v>
                </c:pt>
                <c:pt idx="77">
                  <c:v>0.460078254301517</c:v>
                </c:pt>
                <c:pt idx="78">
                  <c:v>0.471451402790031</c:v>
                </c:pt>
                <c:pt idx="79">
                  <c:v>0.49003717754188802</c:v>
                </c:pt>
                <c:pt idx="80">
                  <c:v>0.49246820360045457</c:v>
                </c:pt>
                <c:pt idx="81">
                  <c:v>0.49570493908021201</c:v>
                </c:pt>
                <c:pt idx="82">
                  <c:v>0.48806769650660708</c:v>
                </c:pt>
                <c:pt idx="83">
                  <c:v>0.49043208995948551</c:v>
                </c:pt>
                <c:pt idx="84">
                  <c:v>0.4813925310722289</c:v>
                </c:pt>
                <c:pt idx="85">
                  <c:v>0.49006811669912531</c:v>
                </c:pt>
                <c:pt idx="86">
                  <c:v>0.50813935483102357</c:v>
                </c:pt>
                <c:pt idx="87">
                  <c:v>0.51161649352870264</c:v>
                </c:pt>
                <c:pt idx="88">
                  <c:v>0.48274573647399521</c:v>
                </c:pt>
                <c:pt idx="89">
                  <c:v>0.50218434374693555</c:v>
                </c:pt>
                <c:pt idx="90">
                  <c:v>0.49687719719339501</c:v>
                </c:pt>
                <c:pt idx="91">
                  <c:v>0.50564670500144859</c:v>
                </c:pt>
                <c:pt idx="92">
                  <c:v>0.51453592384012559</c:v>
                </c:pt>
                <c:pt idx="93">
                  <c:v>0.52079187953151274</c:v>
                </c:pt>
                <c:pt idx="94">
                  <c:v>0.47606717881922173</c:v>
                </c:pt>
                <c:pt idx="95">
                  <c:v>0.47573623707894702</c:v>
                </c:pt>
                <c:pt idx="96">
                  <c:v>0.49986601781112538</c:v>
                </c:pt>
                <c:pt idx="97">
                  <c:v>0.47630637849437502</c:v>
                </c:pt>
                <c:pt idx="98">
                  <c:v>0.47120525728347901</c:v>
                </c:pt>
                <c:pt idx="99">
                  <c:v>0.44391184076356832</c:v>
                </c:pt>
                <c:pt idx="100">
                  <c:v>0.43894063749507273</c:v>
                </c:pt>
                <c:pt idx="101">
                  <c:v>0.42400385594348455</c:v>
                </c:pt>
                <c:pt idx="102">
                  <c:v>0.44672086853283838</c:v>
                </c:pt>
                <c:pt idx="103">
                  <c:v>0.46040071969109331</c:v>
                </c:pt>
                <c:pt idx="104">
                  <c:v>0.47753149004312473</c:v>
                </c:pt>
                <c:pt idx="105">
                  <c:v>0.48828323687944636</c:v>
                </c:pt>
                <c:pt idx="106">
                  <c:v>0.49671191717509738</c:v>
                </c:pt>
                <c:pt idx="107">
                  <c:v>0.50261503782684203</c:v>
                </c:pt>
                <c:pt idx="108">
                  <c:v>0.50898283098052999</c:v>
                </c:pt>
                <c:pt idx="109">
                  <c:v>0.52010303504341604</c:v>
                </c:pt>
                <c:pt idx="110">
                  <c:v>0.48624143498563399</c:v>
                </c:pt>
                <c:pt idx="111">
                  <c:v>0.4470764374437794</c:v>
                </c:pt>
                <c:pt idx="112">
                  <c:v>0.40816692138305877</c:v>
                </c:pt>
                <c:pt idx="113">
                  <c:v>0.40700791596475211</c:v>
                </c:pt>
                <c:pt idx="114">
                  <c:v>0.422955640046767</c:v>
                </c:pt>
                <c:pt idx="115">
                  <c:v>0.44003476447481338</c:v>
                </c:pt>
                <c:pt idx="116">
                  <c:v>0.46982490861554388</c:v>
                </c:pt>
                <c:pt idx="117">
                  <c:v>0.48511018039473602</c:v>
                </c:pt>
                <c:pt idx="118">
                  <c:v>0.47852442810834656</c:v>
                </c:pt>
                <c:pt idx="119">
                  <c:v>0.50270452180162595</c:v>
                </c:pt>
                <c:pt idx="120">
                  <c:v>0.50777013476903998</c:v>
                </c:pt>
                <c:pt idx="121">
                  <c:v>0.54118684390131588</c:v>
                </c:pt>
                <c:pt idx="122">
                  <c:v>0.58081600178483439</c:v>
                </c:pt>
                <c:pt idx="123">
                  <c:v>0.62695572674752664</c:v>
                </c:pt>
                <c:pt idx="124">
                  <c:v>0.63272249624750199</c:v>
                </c:pt>
                <c:pt idx="125">
                  <c:v>0.57405694666497664</c:v>
                </c:pt>
                <c:pt idx="126">
                  <c:v>0.48414724410618898</c:v>
                </c:pt>
                <c:pt idx="127">
                  <c:v>0.48679167835512199</c:v>
                </c:pt>
                <c:pt idx="128">
                  <c:v>0.50377861151801573</c:v>
                </c:pt>
                <c:pt idx="129">
                  <c:v>0.51597340418896598</c:v>
                </c:pt>
                <c:pt idx="130">
                  <c:v>0.54764050224847005</c:v>
                </c:pt>
                <c:pt idx="131">
                  <c:v>0.55122902458023104</c:v>
                </c:pt>
                <c:pt idx="132">
                  <c:v>0.54625978039910705</c:v>
                </c:pt>
                <c:pt idx="133">
                  <c:v>0.54537211492940496</c:v>
                </c:pt>
                <c:pt idx="134">
                  <c:v>0.53912959924762449</c:v>
                </c:pt>
                <c:pt idx="135">
                  <c:v>0.54118029547886504</c:v>
                </c:pt>
                <c:pt idx="136">
                  <c:v>0.53401703351061203</c:v>
                </c:pt>
                <c:pt idx="137">
                  <c:v>0.53029558032673896</c:v>
                </c:pt>
                <c:pt idx="138">
                  <c:v>0.51787468573689988</c:v>
                </c:pt>
                <c:pt idx="139">
                  <c:v>0.52593738443032956</c:v>
                </c:pt>
                <c:pt idx="140">
                  <c:v>0.52222306580916056</c:v>
                </c:pt>
                <c:pt idx="141">
                  <c:v>0.52277219204259762</c:v>
                </c:pt>
                <c:pt idx="142">
                  <c:v>0.52603812353572899</c:v>
                </c:pt>
                <c:pt idx="143">
                  <c:v>0.52626538762573549</c:v>
                </c:pt>
                <c:pt idx="144">
                  <c:v>0.51941038596720868</c:v>
                </c:pt>
                <c:pt idx="145">
                  <c:v>0.51924901773930565</c:v>
                </c:pt>
                <c:pt idx="146">
                  <c:v>0.51719203697778804</c:v>
                </c:pt>
                <c:pt idx="147">
                  <c:v>0.513198863267737</c:v>
                </c:pt>
                <c:pt idx="148">
                  <c:v>0.51062721127656563</c:v>
                </c:pt>
                <c:pt idx="149">
                  <c:v>0.50526469285161657</c:v>
                </c:pt>
                <c:pt idx="150">
                  <c:v>0.49186472458253838</c:v>
                </c:pt>
                <c:pt idx="151">
                  <c:v>0.48768924313046402</c:v>
                </c:pt>
                <c:pt idx="152">
                  <c:v>0.48688759032845158</c:v>
                </c:pt>
                <c:pt idx="153">
                  <c:v>0.48223830651315974</c:v>
                </c:pt>
                <c:pt idx="154">
                  <c:v>0.47610592780930838</c:v>
                </c:pt>
                <c:pt idx="155">
                  <c:v>0.46720026782557456</c:v>
                </c:pt>
                <c:pt idx="156">
                  <c:v>0.46656379950691501</c:v>
                </c:pt>
                <c:pt idx="157">
                  <c:v>0.46397845515855302</c:v>
                </c:pt>
                <c:pt idx="158">
                  <c:v>0.46302336472871702</c:v>
                </c:pt>
                <c:pt idx="159">
                  <c:v>0.46333289493418561</c:v>
                </c:pt>
                <c:pt idx="160">
                  <c:v>0.457715448232206</c:v>
                </c:pt>
                <c:pt idx="161">
                  <c:v>0.45546754195412331</c:v>
                </c:pt>
                <c:pt idx="162">
                  <c:v>0.44749776854846057</c:v>
                </c:pt>
                <c:pt idx="163">
                  <c:v>0.44787363670164837</c:v>
                </c:pt>
                <c:pt idx="164">
                  <c:v>0.44967200628170145</c:v>
                </c:pt>
                <c:pt idx="165">
                  <c:v>0.44918945728742038</c:v>
                </c:pt>
                <c:pt idx="166">
                  <c:v>0.44717829619356286</c:v>
                </c:pt>
                <c:pt idx="167">
                  <c:v>0.4442819425011566</c:v>
                </c:pt>
                <c:pt idx="168">
                  <c:v>0.44330466830118487</c:v>
                </c:pt>
                <c:pt idx="169">
                  <c:v>0.44383366499591387</c:v>
                </c:pt>
                <c:pt idx="170">
                  <c:v>0.44015401257717385</c:v>
                </c:pt>
                <c:pt idx="171">
                  <c:v>0.43681010704231577</c:v>
                </c:pt>
                <c:pt idx="172">
                  <c:v>0.43762481304950657</c:v>
                </c:pt>
                <c:pt idx="173">
                  <c:v>0.43446788585435397</c:v>
                </c:pt>
                <c:pt idx="174">
                  <c:v>0.43482557482719236</c:v>
                </c:pt>
                <c:pt idx="175">
                  <c:v>0.42810220534350302</c:v>
                </c:pt>
                <c:pt idx="176">
                  <c:v>0.425457059768579</c:v>
                </c:pt>
                <c:pt idx="177">
                  <c:v>0.42436914362077732</c:v>
                </c:pt>
                <c:pt idx="178">
                  <c:v>0.43196179254376332</c:v>
                </c:pt>
                <c:pt idx="179">
                  <c:v>0.43305009961359231</c:v>
                </c:pt>
                <c:pt idx="180">
                  <c:v>0.42861057883912773</c:v>
                </c:pt>
                <c:pt idx="181">
                  <c:v>0.42168276560497198</c:v>
                </c:pt>
                <c:pt idx="182">
                  <c:v>0.41364115748717944</c:v>
                </c:pt>
                <c:pt idx="183">
                  <c:v>0.4028593937072919</c:v>
                </c:pt>
                <c:pt idx="184">
                  <c:v>0.39410897024837188</c:v>
                </c:pt>
                <c:pt idx="185">
                  <c:v>0.38564020339692973</c:v>
                </c:pt>
                <c:pt idx="186">
                  <c:v>0.37659134100945701</c:v>
                </c:pt>
                <c:pt idx="187">
                  <c:v>0.36915295925576236</c:v>
                </c:pt>
                <c:pt idx="188">
                  <c:v>0.35972480837510573</c:v>
                </c:pt>
              </c:numCache>
            </c:numRef>
          </c:val>
        </c:ser>
        <c:marker val="1"/>
        <c:axId val="60276096"/>
        <c:axId val="60396672"/>
      </c:lineChart>
      <c:catAx>
        <c:axId val="60276096"/>
        <c:scaling>
          <c:orientation val="minMax"/>
        </c:scaling>
        <c:axPos val="b"/>
        <c:numFmt formatCode="General" sourceLinked="1"/>
        <c:tickLblPos val="nextTo"/>
        <c:crossAx val="60396672"/>
        <c:crosses val="autoZero"/>
        <c:auto val="1"/>
        <c:lblAlgn val="ctr"/>
        <c:lblOffset val="100"/>
        <c:tickLblSkip val="10"/>
        <c:tickMarkSkip val="5"/>
      </c:catAx>
      <c:valAx>
        <c:axId val="60396672"/>
        <c:scaling>
          <c:orientation val="minMax"/>
        </c:scaling>
        <c:axPos val="l"/>
        <c:majorGridlines/>
        <c:numFmt formatCode="0%" sourceLinked="0"/>
        <c:tickLblPos val="nextTo"/>
        <c:crossAx val="60276096"/>
        <c:crossesAt val="1"/>
        <c:crossBetween val="between"/>
      </c:valAx>
    </c:plotArea>
    <c:legend>
      <c:legendPos val="r"/>
      <c:layout/>
    </c:legend>
    <c:plotVisOnly val="1"/>
    <c:dispBlanksAs val="gap"/>
  </c:chart>
  <c:txPr>
    <a:bodyPr/>
    <a:lstStyle/>
    <a:p>
      <a:pPr>
        <a:defRPr sz="1800"/>
      </a:pPr>
      <a:endParaRPr lang="ru-RU"/>
    </a:p>
  </c:txPr>
  <c:externalData r:id="rId2"/>
  <c:userShapes r:id="rId3"/>
</c:chartSpace>
</file>

<file path=ppt/drawings/drawing1.xml><?xml version="1.0" encoding="utf-8"?>
<c:userShapes xmlns:c="http://schemas.openxmlformats.org/drawingml/2006/chart">
  <cdr:relSizeAnchor xmlns:cdr="http://schemas.openxmlformats.org/drawingml/2006/chartDrawing">
    <cdr:from>
      <cdr:x>0.37383</cdr:x>
      <cdr:y>0.08772</cdr:y>
    </cdr:from>
    <cdr:to>
      <cdr:x>0.58318</cdr:x>
      <cdr:y>0.15192</cdr:y>
    </cdr:to>
    <cdr:sp macro="" textlink="">
      <cdr:nvSpPr>
        <cdr:cNvPr id="5" name="TextBox 4"/>
        <cdr:cNvSpPr txBox="1"/>
      </cdr:nvSpPr>
      <cdr:spPr>
        <a:xfrm xmlns:a="http://schemas.openxmlformats.org/drawingml/2006/main">
          <a:off x="3048000" y="381000"/>
          <a:ext cx="1706915" cy="27884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400" b="1" dirty="0"/>
        </a:p>
      </cdr:txBody>
    </cdr:sp>
  </cdr:relSizeAnchor>
  <cdr:relSizeAnchor xmlns:cdr="http://schemas.openxmlformats.org/drawingml/2006/chartDrawing">
    <cdr:from>
      <cdr:x>0</cdr:x>
      <cdr:y>0.18182</cdr:y>
    </cdr:from>
    <cdr:to>
      <cdr:x>0.0379</cdr:x>
      <cdr:y>0.83636</cdr:y>
    </cdr:to>
    <cdr:sp macro="" textlink="">
      <cdr:nvSpPr>
        <cdr:cNvPr id="6" name="TextBox 5"/>
        <cdr:cNvSpPr txBox="1"/>
      </cdr:nvSpPr>
      <cdr:spPr>
        <a:xfrm xmlns:a="http://schemas.openxmlformats.org/drawingml/2006/main" rot="16200000">
          <a:off x="-1448448" y="1981850"/>
          <a:ext cx="2743177" cy="30347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smtClean="0"/>
            <a:t>Percentage in global GDP</a:t>
          </a:r>
          <a:endParaRPr lang="ru-RU" sz="1400" b="1" dirty="0"/>
        </a:p>
      </cdr:txBody>
    </cdr:sp>
  </cdr:relSizeAnchor>
  <cdr:relSizeAnchor xmlns:cdr="http://schemas.openxmlformats.org/drawingml/2006/chartDrawing">
    <cdr:from>
      <cdr:x>0.79439</cdr:x>
      <cdr:y>0.89474</cdr:y>
    </cdr:from>
    <cdr:to>
      <cdr:x>0.85647</cdr:x>
      <cdr:y>0.96747</cdr:y>
    </cdr:to>
    <cdr:sp macro="" textlink="">
      <cdr:nvSpPr>
        <cdr:cNvPr id="10" name="TextBox 9"/>
        <cdr:cNvSpPr txBox="1"/>
      </cdr:nvSpPr>
      <cdr:spPr>
        <a:xfrm xmlns:a="http://schemas.openxmlformats.org/drawingml/2006/main">
          <a:off x="6477000" y="3886200"/>
          <a:ext cx="506163" cy="31589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t>2010</a:t>
          </a:r>
          <a:endParaRPr lang="ru-RU" sz="1000" dirty="0"/>
        </a:p>
      </cdr:txBody>
    </cdr:sp>
  </cdr:relSizeAnchor>
  <cdr:relSizeAnchor xmlns:cdr="http://schemas.openxmlformats.org/drawingml/2006/chartDrawing">
    <cdr:from>
      <cdr:x>0.82412</cdr:x>
      <cdr:y>0.51271</cdr:y>
    </cdr:from>
    <cdr:to>
      <cdr:x>0.88429</cdr:x>
      <cdr:y>0.5702</cdr:y>
    </cdr:to>
    <cdr:sp macro="" textlink="">
      <cdr:nvSpPr>
        <cdr:cNvPr id="12" name="Полилиния 11"/>
        <cdr:cNvSpPr/>
      </cdr:nvSpPr>
      <cdr:spPr>
        <a:xfrm xmlns:a="http://schemas.openxmlformats.org/drawingml/2006/main">
          <a:off x="7577244" y="2524815"/>
          <a:ext cx="553224" cy="283105"/>
        </a:xfrm>
        <a:custGeom xmlns:a="http://schemas.openxmlformats.org/drawingml/2006/main">
          <a:avLst/>
          <a:gdLst>
            <a:gd name="connsiteX0" fmla="*/ 0 w 549519"/>
            <a:gd name="connsiteY0" fmla="*/ 0 h 337038"/>
            <a:gd name="connsiteX1" fmla="*/ 43961 w 549519"/>
            <a:gd name="connsiteY1" fmla="*/ 58615 h 337038"/>
            <a:gd name="connsiteX2" fmla="*/ 161192 w 549519"/>
            <a:gd name="connsiteY2" fmla="*/ 168519 h 337038"/>
            <a:gd name="connsiteX3" fmla="*/ 388326 w 549519"/>
            <a:gd name="connsiteY3" fmla="*/ 285750 h 337038"/>
            <a:gd name="connsiteX4" fmla="*/ 549519 w 549519"/>
            <a:gd name="connsiteY4" fmla="*/ 337038 h 337038"/>
            <a:gd name="connsiteX5" fmla="*/ 549519 w 549519"/>
            <a:gd name="connsiteY5" fmla="*/ 337038 h 337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9519" h="337038">
              <a:moveTo>
                <a:pt x="0" y="0"/>
              </a:moveTo>
              <a:cubicBezTo>
                <a:pt x="8548" y="15264"/>
                <a:pt x="17096" y="30529"/>
                <a:pt x="43961" y="58615"/>
              </a:cubicBezTo>
              <a:cubicBezTo>
                <a:pt x="70826" y="86701"/>
                <a:pt x="103798" y="130663"/>
                <a:pt x="161192" y="168519"/>
              </a:cubicBezTo>
              <a:cubicBezTo>
                <a:pt x="218586" y="206375"/>
                <a:pt x="323605" y="257663"/>
                <a:pt x="388326" y="285750"/>
              </a:cubicBezTo>
              <a:cubicBezTo>
                <a:pt x="453047" y="313837"/>
                <a:pt x="549519" y="337038"/>
                <a:pt x="549519" y="337038"/>
              </a:cubicBezTo>
              <a:lnTo>
                <a:pt x="549519" y="337038"/>
              </a:lnTo>
            </a:path>
          </a:pathLst>
        </a:custGeom>
        <a:ln xmlns:a="http://schemas.openxmlformats.org/drawingml/2006/main">
          <a:solidFill>
            <a:schemeClr val="accent3">
              <a:lumMod val="50000"/>
            </a:schemeClr>
          </a:solidFill>
          <a:prstDash val="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a:p>
      </cdr:txBody>
    </cdr:sp>
  </cdr:relSizeAnchor>
  <cdr:relSizeAnchor xmlns:cdr="http://schemas.openxmlformats.org/drawingml/2006/chartDrawing">
    <cdr:from>
      <cdr:x>0.82577</cdr:x>
      <cdr:y>0.43184</cdr:y>
    </cdr:from>
    <cdr:to>
      <cdr:x>0.88513</cdr:x>
      <cdr:y>0.4928</cdr:y>
    </cdr:to>
    <cdr:sp macro="" textlink="">
      <cdr:nvSpPr>
        <cdr:cNvPr id="13" name="Полилиния 12"/>
        <cdr:cNvSpPr/>
      </cdr:nvSpPr>
      <cdr:spPr>
        <a:xfrm xmlns:a="http://schemas.openxmlformats.org/drawingml/2006/main">
          <a:off x="7592415" y="2126585"/>
          <a:ext cx="545776" cy="300193"/>
        </a:xfrm>
        <a:custGeom xmlns:a="http://schemas.openxmlformats.org/drawingml/2006/main">
          <a:avLst/>
          <a:gdLst>
            <a:gd name="connsiteX0" fmla="*/ 0 w 463550"/>
            <a:gd name="connsiteY0" fmla="*/ 323850 h 323850"/>
            <a:gd name="connsiteX1" fmla="*/ 57150 w 463550"/>
            <a:gd name="connsiteY1" fmla="*/ 254000 h 323850"/>
            <a:gd name="connsiteX2" fmla="*/ 114300 w 463550"/>
            <a:gd name="connsiteY2" fmla="*/ 196850 h 323850"/>
            <a:gd name="connsiteX3" fmla="*/ 266700 w 463550"/>
            <a:gd name="connsiteY3" fmla="*/ 82550 h 323850"/>
            <a:gd name="connsiteX4" fmla="*/ 463550 w 463550"/>
            <a:gd name="connsiteY4" fmla="*/ 0 h 323850"/>
            <a:gd name="connsiteX5" fmla="*/ 463550 w 463550"/>
            <a:gd name="connsiteY5" fmla="*/ 0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3550" h="323850">
              <a:moveTo>
                <a:pt x="0" y="323850"/>
              </a:moveTo>
              <a:cubicBezTo>
                <a:pt x="19050" y="299508"/>
                <a:pt x="38100" y="275166"/>
                <a:pt x="57150" y="254000"/>
              </a:cubicBezTo>
              <a:cubicBezTo>
                <a:pt x="76200" y="232834"/>
                <a:pt x="79375" y="225425"/>
                <a:pt x="114300" y="196850"/>
              </a:cubicBezTo>
              <a:cubicBezTo>
                <a:pt x="149225" y="168275"/>
                <a:pt x="208492" y="115358"/>
                <a:pt x="266700" y="82550"/>
              </a:cubicBezTo>
              <a:cubicBezTo>
                <a:pt x="324908" y="49742"/>
                <a:pt x="463550" y="0"/>
                <a:pt x="463550" y="0"/>
              </a:cubicBezTo>
              <a:lnTo>
                <a:pt x="463550" y="0"/>
              </a:lnTo>
            </a:path>
          </a:pathLst>
        </a:custGeom>
        <a:ln xmlns:a="http://schemas.openxmlformats.org/drawingml/2006/main">
          <a:prstDash val="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a:p>
      </cdr:txBody>
    </cdr:sp>
  </cdr:relSizeAnchor>
  <cdr:relSizeAnchor xmlns:cdr="http://schemas.openxmlformats.org/drawingml/2006/chartDrawing">
    <cdr:from>
      <cdr:x>0.3271</cdr:x>
      <cdr:y>0.89474</cdr:y>
    </cdr:from>
    <cdr:to>
      <cdr:x>0.38945</cdr:x>
      <cdr:y>0.96747</cdr:y>
    </cdr:to>
    <cdr:sp macro="" textlink="">
      <cdr:nvSpPr>
        <cdr:cNvPr id="7" name="TextBox 6"/>
        <cdr:cNvSpPr txBox="1"/>
      </cdr:nvSpPr>
      <cdr:spPr>
        <a:xfrm xmlns:a="http://schemas.openxmlformats.org/drawingml/2006/main">
          <a:off x="2667000" y="3886200"/>
          <a:ext cx="508364" cy="31589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1890</a:t>
          </a:r>
          <a:endParaRPr lang="ru-RU" sz="10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r>
              <a:rPr lang="en-US"/>
              <a:t>Institute of Economisc, Moscow, Russia</a:t>
            </a: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D65897AF-54BD-4045-87DA-EF6FAAE48075}" type="datetimeFigureOut">
              <a:rPr lang="ru-RU"/>
              <a:pPr>
                <a:defRPr/>
              </a:pPr>
              <a:t>11.04.2013</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B734BC7B-1D87-4D80-B7D3-71484A99ED69}" type="slidenum">
              <a:rPr lang="ru-RU"/>
              <a:pPr>
                <a:defRPr/>
              </a:pPr>
              <a:t>‹#›</a:t>
            </a:fld>
            <a:endParaRPr lang="ru-RU"/>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r>
              <a:rPr lang="en-US"/>
              <a:t>Institute of Economisc, Moscow, Russia</a:t>
            </a:r>
          </a:p>
        </p:txBody>
      </p:sp>
      <p:sp>
        <p:nvSpPr>
          <p:cNvPr id="501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01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01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D56D284-797C-4642-ACD0-FA26832FFD7C}" type="slidenum">
              <a:rPr lang="ru-RU"/>
              <a:pPr>
                <a:defRPr/>
              </a:pPr>
              <a:t>‹#›</a:t>
            </a:fld>
            <a:endParaRPr lang="ru-RU"/>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ggdc.net/MADDISON/oriindex.htm"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r>
              <a:rPr lang="ru-RU" dirty="0" smtClean="0"/>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a:ln/>
        </p:spPr>
      </p:sp>
      <p:sp>
        <p:nvSpPr>
          <p:cNvPr id="51203" name="Заметки 2"/>
          <p:cNvSpPr>
            <a:spLocks noGrp="1"/>
          </p:cNvSpPr>
          <p:nvPr>
            <p:ph type="body" idx="1"/>
          </p:nvPr>
        </p:nvSpPr>
        <p:spPr>
          <a:noFill/>
          <a:ln/>
        </p:spPr>
        <p:txBody>
          <a:bodyPr/>
          <a:lstStyle/>
          <a:p>
            <a:pPr>
              <a:lnSpc>
                <a:spcPct val="90000"/>
              </a:lnSpc>
            </a:pPr>
            <a:r>
              <a:rPr lang="en-US" dirty="0" err="1" smtClean="0"/>
              <a:t>Maddison</a:t>
            </a:r>
            <a:r>
              <a:rPr lang="en-US" dirty="0" smtClean="0"/>
              <a:t> Database was used to calculate GDP levels for nations with a prevailing X-matrix (China, India, Japan, Brazil and former USSR countries) and Y-matrix (Western Europe-12 including Denmark, Finland, France, Germany, Italy, Netherlands, Norway, Sweden, Switzerland and United Kingdom, and Western Offshoots including Australia, New Zealand, Canada and United States). </a:t>
            </a:r>
          </a:p>
          <a:p>
            <a:pPr>
              <a:lnSpc>
                <a:spcPct val="90000"/>
              </a:lnSpc>
            </a:pPr>
            <a:r>
              <a:rPr lang="en-US" dirty="0" smtClean="0"/>
              <a:t>Angus </a:t>
            </a:r>
            <a:r>
              <a:rPr lang="en-US" dirty="0" err="1" smtClean="0"/>
              <a:t>Maddison</a:t>
            </a:r>
            <a:r>
              <a:rPr lang="en-US" dirty="0" smtClean="0"/>
              <a:t> (1926-2010), Emeritus Professor, Faculty of Economics, University of Groningen, the Netherlands</a:t>
            </a:r>
            <a:br>
              <a:rPr lang="en-US" dirty="0" smtClean="0"/>
            </a:br>
            <a:r>
              <a:rPr lang="en-US" dirty="0" smtClean="0">
                <a:hlinkClick r:id="rId3"/>
              </a:rPr>
              <a:t>http://www.ggdc.net/MADDISON/oriindex.htm</a:t>
            </a:r>
            <a:r>
              <a:rPr lang="en-US" dirty="0" smtClean="0"/>
              <a:t> </a:t>
            </a:r>
          </a:p>
          <a:p>
            <a:pPr>
              <a:lnSpc>
                <a:spcPct val="90000"/>
              </a:lnSpc>
            </a:pPr>
            <a:r>
              <a:rPr lang="en-US" dirty="0" smtClean="0"/>
              <a:t>We can see over 140 years a long wave with a switching GDP leader. From 1820 (and before) to 1870 more  GDP was produced in countries with a prevailing X-matrix. Since 1868-70 the role of countries with Y-matrix is increasing, and after 1870 they produce more GDP. The maximum spread between shares of Y-matrix and X-matrix countries took place in 1950-65. But since 1970s the dominance of Y-matrix countries gradually decreases; since 2008 the share of X-matrix countries again prevails  and keeps growing.</a:t>
            </a:r>
            <a:r>
              <a:rPr lang="ru-RU" dirty="0" smtClean="0"/>
              <a:t> </a:t>
            </a:r>
            <a:r>
              <a:rPr lang="en-US" dirty="0" smtClean="0"/>
              <a:t>You know forecast for BRICS-countries.</a:t>
            </a:r>
            <a:endParaRPr lang="ru-RU" dirty="0" smtClean="0"/>
          </a:p>
        </p:txBody>
      </p:sp>
      <p:sp>
        <p:nvSpPr>
          <p:cNvPr id="51204" name="Номер слайда 3"/>
          <p:cNvSpPr>
            <a:spLocks noGrp="1"/>
          </p:cNvSpPr>
          <p:nvPr>
            <p:ph type="sldNum" sz="quarter" idx="5"/>
          </p:nvPr>
        </p:nvSpPr>
        <p:spPr>
          <a:noFill/>
        </p:spPr>
        <p:txBody>
          <a:bodyPr/>
          <a:lstStyle/>
          <a:p>
            <a:fld id="{CADD2FBF-046C-45B4-8C51-CEB98614C4A0}" type="slidenum">
              <a:rPr lang="ru-RU" smtClean="0"/>
              <a:pPr/>
              <a:t>15</a:t>
            </a:fld>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Образ слайда 1"/>
          <p:cNvSpPr>
            <a:spLocks noGrp="1" noRot="1" noChangeAspect="1" noTextEdit="1"/>
          </p:cNvSpPr>
          <p:nvPr>
            <p:ph type="sldImg"/>
          </p:nvPr>
        </p:nvSpPr>
        <p:spPr>
          <a:ln/>
        </p:spPr>
      </p:sp>
      <p:sp>
        <p:nvSpPr>
          <p:cNvPr id="52227" name="Заметки 2"/>
          <p:cNvSpPr>
            <a:spLocks noGrp="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r>
              <a:rPr lang="en-US" sz="1000" b="0" dirty="0" smtClean="0"/>
              <a:t>You see the main theses of the theory here.</a:t>
            </a:r>
          </a:p>
          <a:p>
            <a:pPr eaLnBrk="1" hangingPunct="1"/>
            <a:r>
              <a:rPr lang="en-US" b="0" dirty="0" smtClean="0"/>
              <a:t>First, each sphere like economy, politics and ideology is </a:t>
            </a:r>
            <a:r>
              <a:rPr lang="en-US" sz="1500" b="0" dirty="0" smtClean="0"/>
              <a:t>regulated or guided by a corresponding set of basic institutions made-in-a-society’s image (i.e. reflexively).</a:t>
            </a:r>
          </a:p>
          <a:p>
            <a:pPr eaLnBrk="1" hangingPunct="1"/>
            <a:r>
              <a:rPr lang="en-US" sz="1500" b="0" dirty="0" smtClean="0"/>
              <a:t>Second, e</a:t>
            </a:r>
            <a:r>
              <a:rPr lang="en-US" b="0" dirty="0" smtClean="0"/>
              <a:t>conomic, political  and ideological institutions comprise the “institutional matrix” of human society, which makes it possible for us to study them, empirically,</a:t>
            </a:r>
            <a:r>
              <a:rPr lang="en-US" b="0" baseline="0" dirty="0" smtClean="0"/>
              <a:t> comparatively and historically</a:t>
            </a:r>
            <a:r>
              <a:rPr lang="en-US" b="0" dirty="0" smtClean="0"/>
              <a:t>.</a:t>
            </a:r>
          </a:p>
          <a:p>
            <a:pPr eaLnBrk="1" hangingPunct="1"/>
            <a:r>
              <a:rPr lang="en-US" b="0" dirty="0" smtClean="0"/>
              <a:t>Third, </a:t>
            </a:r>
            <a:r>
              <a:rPr lang="en-GB" b="0" dirty="0" smtClean="0"/>
              <a:t>historical observations and empirical research as well as mathematical modelling and a broad cultural-philosophical approach provide the ground for our hypothesis that two particular types of institutional matrices can be identified. Namely, we call the two types X-matrices and Y-matrices and compare the unique identities of each one. A</a:t>
            </a:r>
            <a:r>
              <a:rPr lang="en-US" b="0" dirty="0" smtClean="0"/>
              <a:t>n X-matrix and a Y-matrix differ by the sets of institutions forming them.</a:t>
            </a:r>
            <a:endParaRPr lang="ru-RU" b="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57A7D3B1-7F6A-4B0F-BEB2-ABC4F3E28540}" type="slidenum">
              <a:rPr lang="ru-RU" smtClean="0"/>
              <a:pPr/>
              <a:t>8</a:t>
            </a:fld>
            <a:endParaRPr lang="ru-RU"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dirty="0" smtClean="0"/>
              <a:t>So, the X-matrix  (on the left side) is formed by the following basic institutions:</a:t>
            </a:r>
          </a:p>
          <a:p>
            <a:pPr eaLnBrk="1" hangingPunct="1"/>
            <a:r>
              <a:rPr lang="en-US" dirty="0" smtClean="0"/>
              <a:t>in the economic sphere these are </a:t>
            </a:r>
            <a:r>
              <a:rPr lang="en-US" i="1" dirty="0" smtClean="0"/>
              <a:t>redistributive economy institutions </a:t>
            </a:r>
            <a:r>
              <a:rPr lang="en-US" dirty="0" smtClean="0"/>
              <a:t>(Karl Polanyi introduced this term).</a:t>
            </a:r>
            <a:r>
              <a:rPr lang="en-US" i="1" dirty="0" smtClean="0"/>
              <a:t> </a:t>
            </a:r>
            <a:r>
              <a:rPr lang="en-US" dirty="0" smtClean="0"/>
              <a:t>Redistribution means that the  Center </a:t>
            </a:r>
            <a:r>
              <a:rPr lang="en-US" b="0" dirty="0" smtClean="0"/>
              <a:t>mediates and regulates</a:t>
            </a:r>
            <a:r>
              <a:rPr lang="en-US" b="0" baseline="0" dirty="0" smtClean="0"/>
              <a:t> </a:t>
            </a:r>
            <a:r>
              <a:rPr lang="en-US" b="0" dirty="0" smtClean="0"/>
              <a:t>the overall movement of goods and services, as well as the rights for their production and use (this is different</a:t>
            </a:r>
            <a:r>
              <a:rPr lang="en-US" b="0" baseline="0" dirty="0" smtClean="0"/>
              <a:t> from ‘Central Planning’ of old Soviet system, but in some ways similar)</a:t>
            </a:r>
            <a:r>
              <a:rPr lang="en-US" b="0" dirty="0" smtClean="0"/>
              <a:t>; in </a:t>
            </a:r>
            <a:r>
              <a:rPr lang="en-US" dirty="0" smtClean="0"/>
              <a:t>the political sphere </a:t>
            </a:r>
            <a:r>
              <a:rPr lang="en-US" i="1" dirty="0" smtClean="0"/>
              <a:t>institutions </a:t>
            </a:r>
            <a:r>
              <a:rPr lang="en-US" b="1" i="1" dirty="0" smtClean="0"/>
              <a:t> are </a:t>
            </a:r>
            <a:r>
              <a:rPr lang="en-US" i="1" dirty="0" smtClean="0"/>
              <a:t>of unitary-centralized political order</a:t>
            </a:r>
            <a:r>
              <a:rPr lang="en-US" dirty="0" smtClean="0"/>
              <a:t>; in the ideological sphere </a:t>
            </a:r>
            <a:r>
              <a:rPr lang="en-US" b="1" dirty="0" smtClean="0"/>
              <a:t>a</a:t>
            </a:r>
            <a:r>
              <a:rPr lang="en-US" dirty="0" smtClean="0"/>
              <a:t> </a:t>
            </a:r>
            <a:r>
              <a:rPr lang="en-US" i="1" dirty="0" smtClean="0"/>
              <a:t>communitarian ideology </a:t>
            </a:r>
            <a:r>
              <a:rPr lang="en-US" dirty="0" smtClean="0"/>
              <a:t>dominates. It is expressed in the idea of priority of collective, public values over individual ones. We is over Me.</a:t>
            </a:r>
            <a:endParaRPr lang="ru-RU" dirty="0" smtClean="0"/>
          </a:p>
          <a:p>
            <a:pPr eaLnBrk="1" hangingPunct="1"/>
            <a:endParaRPr lang="ru-RU" dirty="0" smtClean="0"/>
          </a:p>
          <a:p>
            <a:pPr eaLnBrk="1" hangingPunct="1"/>
            <a:r>
              <a:rPr lang="en-US" b="0" dirty="0" smtClean="0"/>
              <a:t>On the right side, different basic institutions are connected with the Y-matrix structure:</a:t>
            </a:r>
          </a:p>
          <a:p>
            <a:pPr eaLnBrk="1" hangingPunct="1"/>
            <a:r>
              <a:rPr lang="en-US" b="0" dirty="0" smtClean="0"/>
              <a:t>in the economic sphere these are </a:t>
            </a:r>
            <a:r>
              <a:rPr lang="en-US" b="0" i="1" dirty="0" smtClean="0"/>
              <a:t>institutions of a market economy (often</a:t>
            </a:r>
            <a:r>
              <a:rPr lang="en-US" b="0" i="1" baseline="0" dirty="0" smtClean="0"/>
              <a:t> neo-liberally regulated)</a:t>
            </a:r>
            <a:r>
              <a:rPr lang="en-US" b="0" dirty="0" smtClean="0"/>
              <a:t>; in the political sphere they correspond to </a:t>
            </a:r>
            <a:r>
              <a:rPr lang="en-US" b="0" i="1" dirty="0" smtClean="0"/>
              <a:t>institutions of federative political order</a:t>
            </a:r>
            <a:r>
              <a:rPr lang="en-US" b="0" i="1" baseline="0" dirty="0" smtClean="0"/>
              <a:t> </a:t>
            </a:r>
            <a:r>
              <a:rPr lang="en-US" b="0" i="0" baseline="0" dirty="0" smtClean="0"/>
              <a:t>(where power is held outside of the Center)</a:t>
            </a:r>
            <a:r>
              <a:rPr lang="en-US" b="0" dirty="0" smtClean="0"/>
              <a:t>; and </a:t>
            </a:r>
            <a:r>
              <a:rPr lang="en-US" b="0" i="1" dirty="0" smtClean="0"/>
              <a:t>the  individualistic ideology </a:t>
            </a:r>
            <a:r>
              <a:rPr lang="en-US" b="0" dirty="0" smtClean="0"/>
              <a:t> dominates. It proclaims a subsidiary, subordinated character of collective values to individual ones. In this case Me or I  is over We.  ( like a YOYO-society</a:t>
            </a:r>
          </a:p>
          <a:p>
            <a:pPr eaLnBrk="1" hangingPunct="1"/>
            <a:endParaRPr lang="en-US" b="0" dirty="0" smtClean="0"/>
          </a:p>
          <a:p>
            <a:pPr eaLnBrk="1" hangingPunct="1"/>
            <a:r>
              <a:rPr lang="en-US" b="0" dirty="0" smtClean="0"/>
              <a:t>In language that is</a:t>
            </a:r>
            <a:r>
              <a:rPr lang="en-US" b="0" baseline="0" dirty="0" smtClean="0"/>
              <a:t> familiar in the United States, one</a:t>
            </a:r>
            <a:r>
              <a:rPr lang="en-US" b="0" dirty="0" smtClean="0"/>
              <a:t> can say that the X-matrix looks like a WITT-society ("We're In This Together”) and the Y-matrix looks like a YOYO- society (“You’re On Your Own”).  Let me remind you, however, that these are ideal types that are never </a:t>
            </a:r>
            <a:r>
              <a:rPr lang="en-US" b="0" dirty="0" err="1" smtClean="0"/>
              <a:t>realised</a:t>
            </a:r>
            <a:r>
              <a:rPr lang="en-US" b="0" dirty="0" smtClean="0"/>
              <a:t> in their pure form; there is always a combination of both matrices</a:t>
            </a:r>
            <a:r>
              <a:rPr lang="en-US" b="0" baseline="0" dirty="0" smtClean="0"/>
              <a:t> in each society or nation.</a:t>
            </a:r>
            <a:endParaRPr lang="en-US" b="0" dirty="0" smtClean="0"/>
          </a:p>
          <a:p>
            <a:pPr eaLnBrk="1" hangingPunct="1"/>
            <a:endParaRPr lang="en-US" dirty="0" smtClean="0"/>
          </a:p>
          <a:p>
            <a:pPr eaLnBrk="1" hangingPunct="1"/>
            <a:r>
              <a:rPr lang="en-US" b="0" dirty="0" smtClean="0"/>
              <a:t>There are sets of institutions in the economic, political and ideological spheres for each matrix. We won’t consider these institutions in details due to shortage of time. Therefore I skip the next three slides.</a:t>
            </a:r>
            <a:endParaRPr lang="ru-RU" b="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r>
              <a:rPr lang="en-CA" dirty="0" smtClean="0"/>
              <a:t>(There are sets of economic institutions for each matrix). </a:t>
            </a:r>
          </a:p>
          <a:p>
            <a:pPr eaLnBrk="1" hangingPunct="1"/>
            <a:endParaRPr lang="en-CA" dirty="0" smtClean="0"/>
          </a:p>
          <a:p>
            <a:pPr eaLnBrk="1" hangingPunct="1"/>
            <a:r>
              <a:rPr lang="en-US" dirty="0" smtClean="0"/>
              <a:t>First,  I present you different economic X- and Y-institutions and their common functions in the economic structure. We can see them in the table. </a:t>
            </a:r>
          </a:p>
          <a:p>
            <a:pPr eaLnBrk="1" hangingPunct="1"/>
            <a:r>
              <a:rPr lang="en-US" dirty="0" smtClean="0"/>
              <a:t>The first function of economic structure is to support property rights system for fixing of goods. For Y-economies, or market economies, the private property is such basic institution. In X-economies it is a supreme conditional ownership: the supreme level of hierarchy defines conditions of  possession and use of property objects  - land, buildings etc</a:t>
            </a:r>
          </a:p>
          <a:p>
            <a:pPr eaLnBrk="1" hangingPunct="1"/>
            <a:r>
              <a:rPr lang="en-US" dirty="0" smtClean="0"/>
              <a:t>The second function is tr</a:t>
            </a:r>
            <a:r>
              <a:rPr lang="en-US" sz="800" dirty="0" smtClean="0">
                <a:cs typeface="Times New Roman" pitchFamily="18" charset="0"/>
              </a:rPr>
              <a:t>ansfer of goods. In Y-economies we have the institution of exchange (or buying-selling)</a:t>
            </a:r>
            <a:r>
              <a:rPr lang="en-US" dirty="0" smtClean="0"/>
              <a:t>. In X-economies it is r</a:t>
            </a:r>
            <a:r>
              <a:rPr lang="en-US" sz="800" dirty="0" smtClean="0">
                <a:cs typeface="Times New Roman" pitchFamily="18" charset="0"/>
              </a:rPr>
              <a:t>edistribution or accumulation from the bottom to the center and then coordination on the top center level and distribution to lower levels. </a:t>
            </a:r>
          </a:p>
          <a:p>
            <a:pPr eaLnBrk="1" hangingPunct="1"/>
            <a:r>
              <a:rPr lang="en-US" sz="800" dirty="0" smtClean="0">
                <a:cs typeface="Times New Roman" pitchFamily="18" charset="0"/>
              </a:rPr>
              <a:t>Thirdly,  institutions of interactions between economic agents are – cooperation in X-economy model and competition in Y-economy market model. </a:t>
            </a:r>
          </a:p>
          <a:p>
            <a:pPr eaLnBrk="1" hangingPunct="1"/>
            <a:r>
              <a:rPr lang="en-US" sz="800" dirty="0" smtClean="0">
                <a:cs typeface="Times New Roman" pitchFamily="18" charset="0"/>
              </a:rPr>
              <a:t>Forth function is labor system organization. There is employed (unlimited term)</a:t>
            </a:r>
            <a:r>
              <a:rPr lang="ru-RU" sz="800" dirty="0" smtClean="0"/>
              <a:t> </a:t>
            </a:r>
            <a:r>
              <a:rPr lang="en-US" sz="800" dirty="0" smtClean="0">
                <a:cs typeface="Times New Roman" pitchFamily="18" charset="0"/>
              </a:rPr>
              <a:t>labor institution in X-economy. L</a:t>
            </a:r>
            <a:r>
              <a:rPr lang="ru-RU" dirty="0" smtClean="0"/>
              <a:t>ifetime employment </a:t>
            </a:r>
            <a:r>
              <a:rPr lang="en-US" dirty="0" smtClean="0"/>
              <a:t>system in Japan is an example. In Y-economy there is c</a:t>
            </a:r>
            <a:r>
              <a:rPr lang="en-US" sz="800" dirty="0" smtClean="0">
                <a:cs typeface="Times New Roman" pitchFamily="18" charset="0"/>
              </a:rPr>
              <a:t>ontract (short and medium term) labor. </a:t>
            </a:r>
          </a:p>
          <a:p>
            <a:pPr eaLnBrk="1" hangingPunct="1"/>
            <a:r>
              <a:rPr lang="en-US" sz="800" dirty="0" smtClean="0">
                <a:cs typeface="Times New Roman" pitchFamily="18" charset="0"/>
              </a:rPr>
              <a:t>Lastly, there are feed-back institutions. Well-known profit maximization (or Y-efficiency) institution acts in market economy model, and cost limitation (or X-efficiency) institution acts in X-economic model. Harvey </a:t>
            </a:r>
            <a:r>
              <a:rPr lang="en-US" sz="800" dirty="0" err="1" smtClean="0">
                <a:cs typeface="Times New Roman" pitchFamily="18" charset="0"/>
              </a:rPr>
              <a:t>Leibenstein</a:t>
            </a:r>
            <a:r>
              <a:rPr lang="en-US" sz="800" dirty="0" smtClean="0">
                <a:cs typeface="Times New Roman" pitchFamily="18" charset="0"/>
              </a:rPr>
              <a:t> is the author of the X-efficiency theory.</a:t>
            </a:r>
            <a:endParaRPr lang="ru-RU" sz="800" dirty="0" smtClean="0">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r>
              <a:rPr lang="en-US" dirty="0" smtClean="0"/>
              <a:t>Here </a:t>
            </a:r>
            <a:r>
              <a:rPr lang="en-US" b="1" dirty="0" smtClean="0"/>
              <a:t>we </a:t>
            </a:r>
            <a:r>
              <a:rPr lang="en-US" dirty="0" smtClean="0"/>
              <a:t>can compare X- and Y-political institutions. X-political order represents a top-down model of society, </a:t>
            </a:r>
            <a:r>
              <a:rPr lang="en-US" b="1" dirty="0" smtClean="0"/>
              <a:t>while</a:t>
            </a:r>
            <a:r>
              <a:rPr lang="en-US" dirty="0" smtClean="0"/>
              <a:t> Y-political order characterizes </a:t>
            </a:r>
            <a:r>
              <a:rPr lang="en-US" b="1" dirty="0" smtClean="0"/>
              <a:t>a </a:t>
            </a:r>
            <a:r>
              <a:rPr lang="en-US" dirty="0" smtClean="0"/>
              <a:t>bottom-up  model. I give you only the list of institutions. We have not enough time to explain them. Let us enumerate X- and Y-institutions:</a:t>
            </a:r>
          </a:p>
          <a:p>
            <a:pPr eaLnBrk="1" hangingPunct="1"/>
            <a:r>
              <a:rPr lang="en-US" sz="800" dirty="0" smtClean="0">
                <a:cs typeface="Times New Roman" pitchFamily="18" charset="0"/>
              </a:rPr>
              <a:t>First, for Territorial administrative organization of the state there are Administrative system </a:t>
            </a:r>
            <a:r>
              <a:rPr lang="ru-RU" sz="800" dirty="0" smtClean="0">
                <a:cs typeface="Times New Roman" pitchFamily="18" charset="0"/>
              </a:rPr>
              <a:t>(</a:t>
            </a:r>
            <a:r>
              <a:rPr lang="en-US" sz="800" dirty="0" err="1" smtClean="0">
                <a:cs typeface="Times New Roman" pitchFamily="18" charset="0"/>
              </a:rPr>
              <a:t>unitarity</a:t>
            </a:r>
            <a:r>
              <a:rPr lang="ru-RU" sz="800" dirty="0" smtClean="0">
                <a:cs typeface="Times New Roman" pitchFamily="18" charset="0"/>
              </a:rPr>
              <a:t>)</a:t>
            </a:r>
            <a:r>
              <a:rPr lang="en-US" sz="800" dirty="0" smtClean="0">
                <a:cs typeface="Times New Roman" pitchFamily="18" charset="0"/>
              </a:rPr>
              <a:t> in X-matrix and Federative structure (federation) </a:t>
            </a:r>
            <a:r>
              <a:rPr lang="en-US" dirty="0" smtClean="0"/>
              <a:t>- in Y-matrix. </a:t>
            </a:r>
          </a:p>
          <a:p>
            <a:pPr eaLnBrk="1" hangingPunct="1"/>
            <a:r>
              <a:rPr lang="en-US" dirty="0" smtClean="0"/>
              <a:t>As for Governance system, or flow of decision making,  in X-model we have </a:t>
            </a:r>
            <a:r>
              <a:rPr lang="en-US" sz="800" dirty="0" smtClean="0">
                <a:cs typeface="Times New Roman" pitchFamily="18" charset="0"/>
              </a:rPr>
              <a:t>Vertical hierarchical authority with Center on the top, versus Self-government and </a:t>
            </a:r>
            <a:r>
              <a:rPr lang="en-US" sz="800" dirty="0" err="1" smtClean="0">
                <a:cs typeface="Times New Roman" pitchFamily="18" charset="0"/>
              </a:rPr>
              <a:t>subsidiarity</a:t>
            </a:r>
            <a:r>
              <a:rPr lang="en-US" sz="800" dirty="0" smtClean="0">
                <a:cs typeface="Times New Roman" pitchFamily="18" charset="0"/>
              </a:rPr>
              <a:t> in Y-model.</a:t>
            </a:r>
          </a:p>
          <a:p>
            <a:pPr eaLnBrk="1" hangingPunct="1"/>
            <a:r>
              <a:rPr lang="en-US" dirty="0" smtClean="0"/>
              <a:t>Third:  What is type of interaction  in the order of decision making? </a:t>
            </a:r>
            <a:r>
              <a:rPr lang="en-US" sz="800" dirty="0" smtClean="0">
                <a:cs typeface="Times New Roman" pitchFamily="18" charset="0"/>
              </a:rPr>
              <a:t>General assembly and unanimity for X-model and Multi-party system and democratic majority for Y-model.</a:t>
            </a:r>
          </a:p>
          <a:p>
            <a:pPr eaLnBrk="1" hangingPunct="1"/>
            <a:r>
              <a:rPr lang="en-US" sz="800" dirty="0" smtClean="0">
                <a:cs typeface="Times New Roman" pitchFamily="18" charset="0"/>
              </a:rPr>
              <a:t>Fourth, Filling of governing positions can be carried out on Appointment or Election basis, respectively.</a:t>
            </a:r>
          </a:p>
          <a:p>
            <a:pPr eaLnBrk="1" hangingPunct="1"/>
            <a:r>
              <a:rPr lang="en-US" sz="800" dirty="0" smtClean="0">
                <a:cs typeface="Times New Roman" pitchFamily="18" charset="0"/>
              </a:rPr>
              <a:t>And last we indicate a very important institution for the permanent process of institutional circle, namely Feed</a:t>
            </a:r>
            <a:r>
              <a:rPr lang="ru-RU" sz="800" dirty="0" smtClean="0">
                <a:cs typeface="Times New Roman" pitchFamily="18" charset="0"/>
              </a:rPr>
              <a:t>-</a:t>
            </a:r>
            <a:r>
              <a:rPr lang="en-US" sz="800" dirty="0" smtClean="0">
                <a:cs typeface="Times New Roman" pitchFamily="18" charset="0"/>
              </a:rPr>
              <a:t>back mechanism. It could be  Appeals to higher levels of hierarchical authority for X-matrix or Law suits for Y-matrix.</a:t>
            </a:r>
            <a:endParaRPr lang="ru-RU" sz="800" dirty="0" smtClean="0">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r>
              <a:rPr lang="en-US" dirty="0" smtClean="0"/>
              <a:t>Here is the list of ideological institutions. We will just list them. </a:t>
            </a:r>
            <a:r>
              <a:rPr lang="en-US" sz="1000" dirty="0" smtClean="0">
                <a:cs typeface="Times New Roman" pitchFamily="18" charset="0"/>
              </a:rPr>
              <a:t>X-institutions of communitarian ideology are:</a:t>
            </a:r>
          </a:p>
          <a:p>
            <a:pPr eaLnBrk="1" hangingPunct="1"/>
            <a:r>
              <a:rPr lang="en-US" sz="1000" dirty="0" smtClean="0">
                <a:cs typeface="Times New Roman" pitchFamily="18" charset="0"/>
              </a:rPr>
              <a:t>First, Collectivism as a Core principle of social actions, second, Egalitarianism as Normative understanding of social structure, An order as Prevailing social values, Well-being-oriented Labor attitudes and Generalization &amp; </a:t>
            </a:r>
            <a:r>
              <a:rPr lang="en-US" sz="1000" dirty="0" err="1" smtClean="0">
                <a:cs typeface="Times New Roman" pitchFamily="18" charset="0"/>
              </a:rPr>
              <a:t>Integralism</a:t>
            </a:r>
            <a:r>
              <a:rPr lang="en-US" sz="1000" dirty="0" smtClean="0">
                <a:cs typeface="Times New Roman" pitchFamily="18" charset="0"/>
              </a:rPr>
              <a:t> as Principles of Common thinking. </a:t>
            </a:r>
          </a:p>
          <a:p>
            <a:pPr eaLnBrk="1" hangingPunct="1"/>
            <a:r>
              <a:rPr lang="en-US" sz="1000" dirty="0" smtClean="0">
                <a:cs typeface="Times New Roman" pitchFamily="18" charset="0"/>
              </a:rPr>
              <a:t>Respectively, a complex of Y-institutions of subsidiary ideology includes Individualism, Stratification, Freedom, Pecuniary</a:t>
            </a:r>
            <a:r>
              <a:rPr lang="ru-RU" sz="1000" b="1" dirty="0" smtClean="0">
                <a:cs typeface="Times New Roman" pitchFamily="18" charset="0"/>
              </a:rPr>
              <a:t>-</a:t>
            </a:r>
            <a:r>
              <a:rPr lang="en-US" sz="1000" dirty="0" smtClean="0">
                <a:cs typeface="Times New Roman" pitchFamily="18" charset="0"/>
              </a:rPr>
              <a:t>oriented labor attitudes and Specialization and </a:t>
            </a:r>
            <a:r>
              <a:rPr lang="en-US" sz="1000" dirty="0" err="1" smtClean="0">
                <a:cs typeface="Times New Roman" pitchFamily="18" charset="0"/>
              </a:rPr>
              <a:t>Mereism</a:t>
            </a:r>
            <a:r>
              <a:rPr lang="en-US" sz="1000" dirty="0" smtClean="0">
                <a:cs typeface="Times New Roman" pitchFamily="18" charset="0"/>
              </a:rPr>
              <a:t>.</a:t>
            </a:r>
          </a:p>
          <a:p>
            <a:pPr eaLnBrk="1" hangingPunct="1"/>
            <a:r>
              <a:rPr lang="en-US" sz="1000" i="1" dirty="0" smtClean="0">
                <a:cs typeface="Times New Roman" pitchFamily="18" charset="0"/>
              </a:rPr>
              <a:t>Ideological  institutions express a social consensus on main rules and norms of social actions and indicate what is fair and just in mass opinion .</a:t>
            </a:r>
            <a:endParaRPr lang="ru-RU" sz="1000" i="1" dirty="0" smtClean="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r>
              <a:rPr lang="en-US" dirty="0" smtClean="0"/>
              <a:t>Our hypothesis is that the institutional structure of each society can be presented as a combination of these two basic institutional matrices. In some societies the X-matrix institutions </a:t>
            </a:r>
            <a:r>
              <a:rPr lang="en-US" b="0" dirty="0" smtClean="0"/>
              <a:t>prevail, while Y-institutions complement them. This is true for Russia, China, India and most Asian, Latin American, and some other countries.</a:t>
            </a:r>
          </a:p>
          <a:p>
            <a:pPr eaLnBrk="1" hangingPunct="1"/>
            <a:r>
              <a:rPr lang="en-US" b="0" dirty="0" smtClean="0"/>
              <a:t>At the same time in other societies, Y-matrix institutions predominate, whereas X-matrix institutions are complementary and additional, as, for example, in most countries of Europe and its western offshoots including the USA.</a:t>
            </a:r>
          </a:p>
          <a:p>
            <a:pPr eaLnBrk="1" hangingPunct="1"/>
            <a:r>
              <a:rPr lang="en-US" b="0" dirty="0" smtClean="0"/>
              <a:t>The main task of social and economic policy in each country is therefore to support the optimal combination of predominant and complementary institutions. For example, economic policy has to find the best proportion between market and redistributive institutions as well as forms of their modernization. The current ‘socialized</a:t>
            </a:r>
            <a:r>
              <a:rPr lang="en-US" b="0" baseline="0" dirty="0" smtClean="0"/>
              <a:t> medicine’ debates in USA are perhaps the best example of this.</a:t>
            </a:r>
            <a:endParaRPr lang="ru-RU" b="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r>
              <a:rPr lang="en-US" b="0" dirty="0" smtClean="0"/>
              <a:t>Let</a:t>
            </a:r>
            <a:r>
              <a:rPr lang="en-US" b="0" baseline="0" dirty="0" smtClean="0"/>
              <a:t> me</a:t>
            </a:r>
            <a:r>
              <a:rPr lang="en-US" b="0" dirty="0" smtClean="0"/>
              <a:t> now explain why X- or Y-matrix institutions dominate in different countries. Our hypothesis is that the material and technological environment is the key factor. The nation or society can be a </a:t>
            </a:r>
            <a:r>
              <a:rPr lang="en-US" b="0" i="1" dirty="0" smtClean="0"/>
              <a:t>communal</a:t>
            </a:r>
            <a:r>
              <a:rPr lang="en-US" b="0" dirty="0" smtClean="0"/>
              <a:t> indivisible system, where removal of some elements can lead to disintegration of the whole system, -  or it can be </a:t>
            </a:r>
            <a:r>
              <a:rPr lang="en-US" b="0" i="1" dirty="0" smtClean="0"/>
              <a:t>non-communal</a:t>
            </a:r>
            <a:r>
              <a:rPr lang="en-US" b="0" dirty="0" smtClean="0"/>
              <a:t> with possibilities of technological division. In a communal environment, X-matrix institutions are dominant whereas Y-matrix institutions are complementary. In a non-communal environment it is </a:t>
            </a:r>
            <a:r>
              <a:rPr lang="en-US" b="0" i="1" dirty="0" smtClean="0"/>
              <a:t>vice versa</a:t>
            </a:r>
            <a:r>
              <a:rPr lang="en-US" b="0" dirty="0" smtClean="0"/>
              <a:t>. </a:t>
            </a:r>
          </a:p>
          <a:p>
            <a:pPr eaLnBrk="1" hangingPunct="1"/>
            <a:r>
              <a:rPr lang="en-US" b="0" dirty="0" smtClean="0"/>
              <a:t>Examples of a communal (or collectively owned) material environment in my country (Russia) are rail transport, gas pipelines, the</a:t>
            </a:r>
            <a:r>
              <a:rPr lang="en-US" b="0" baseline="0" dirty="0" smtClean="0"/>
              <a:t> </a:t>
            </a:r>
            <a:r>
              <a:rPr lang="en-US" b="0" dirty="0" smtClean="0"/>
              <a:t>energy grid, housing in urban areas, engineering services and basic infrastructure, etc.</a:t>
            </a:r>
            <a:endParaRPr lang="ru-RU" b="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r>
              <a:rPr lang="en-US" sz="1200" kern="1200" dirty="0" smtClean="0">
                <a:solidFill>
                  <a:schemeClr val="tx1"/>
                </a:solidFill>
                <a:latin typeface="Arial" charset="0"/>
                <a:ea typeface="Arial" charset="0"/>
                <a:cs typeface="Arial" charset="0"/>
              </a:rPr>
              <a:t>"This is a controversial topic, whether external control or internal acceptance is paramount. Bolivia, Cuba, Venezuela demonstrate that Latin American countries reject the so-called 'Washington Consensus.' IMT offers an explanation for this just as it does for why neo-liberal economics did not succeed in the former Soviet countries like Kazakhstan, Ukraine and Belarus."</a:t>
            </a:r>
            <a:endParaRPr lang="ru-RU" sz="1200" kern="1200" dirty="0" smtClean="0">
              <a:solidFill>
                <a:schemeClr val="tx1"/>
              </a:solidFill>
              <a:latin typeface="Arial" charset="0"/>
              <a:ea typeface="Arial" charset="0"/>
              <a:cs typeface="Arial" charset="0"/>
            </a:endParaRPr>
          </a:p>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pPr>
              <a:defRPr/>
            </a:pPr>
            <a:endParaRPr lang="en-US"/>
          </a:p>
        </p:txBody>
      </p:sp>
      <p:sp>
        <p:nvSpPr>
          <p:cNvPr id="17" name="Нижний колонтитул 16"/>
          <p:cNvSpPr>
            <a:spLocks noGrp="1"/>
          </p:cNvSpPr>
          <p:nvPr>
            <p:ph type="ftr" sz="quarter" idx="11"/>
          </p:nvPr>
        </p:nvSpPr>
        <p:spPr>
          <a:xfrm>
            <a:off x="2898648" y="6355080"/>
            <a:ext cx="3474720" cy="365760"/>
          </a:xfrm>
        </p:spPr>
        <p:txBody>
          <a:bodyPr/>
          <a:lstStyle/>
          <a:p>
            <a:pPr>
              <a:defRPr/>
            </a:pPr>
            <a:r>
              <a:rPr lang="en-US" smtClean="0"/>
              <a:t>AFIT, Denver, Colorado, April 10,  2013</a:t>
            </a:r>
            <a:endParaRPr lang="ru-RU"/>
          </a:p>
        </p:txBody>
      </p:sp>
      <p:sp>
        <p:nvSpPr>
          <p:cNvPr id="29" name="Номер слайда 28"/>
          <p:cNvSpPr>
            <a:spLocks noGrp="1"/>
          </p:cNvSpPr>
          <p:nvPr>
            <p:ph type="sldNum" sz="quarter" idx="12"/>
          </p:nvPr>
        </p:nvSpPr>
        <p:spPr>
          <a:xfrm>
            <a:off x="1216152" y="6355080"/>
            <a:ext cx="1219200" cy="365760"/>
          </a:xfrm>
        </p:spPr>
        <p:txBody>
          <a:bodyPr/>
          <a:lstStyle/>
          <a:p>
            <a:pPr>
              <a:defRPr/>
            </a:pPr>
            <a:fld id="{C565DF9F-AF1A-42C7-8587-82B4916FB018}" type="slidenum">
              <a:rPr lang="ru-RU" smtClean="0"/>
              <a:pPr>
                <a:defRPr/>
              </a:pPr>
              <a:t>‹#›</a:t>
            </a:fld>
            <a:endParaRPr lang="ru-RU"/>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en-US"/>
          </a:p>
        </p:txBody>
      </p:sp>
      <p:sp>
        <p:nvSpPr>
          <p:cNvPr id="5" name="Нижний колонтитул 4"/>
          <p:cNvSpPr>
            <a:spLocks noGrp="1"/>
          </p:cNvSpPr>
          <p:nvPr>
            <p:ph type="ftr" sz="quarter" idx="11"/>
          </p:nvPr>
        </p:nvSpPr>
        <p:spPr/>
        <p:txBody>
          <a:bodyPr/>
          <a:lstStyle/>
          <a:p>
            <a:pPr>
              <a:defRPr/>
            </a:pPr>
            <a:r>
              <a:rPr lang="en-US" smtClean="0"/>
              <a:t>AFIT, Denver, Colorado, April 10,  2013</a:t>
            </a:r>
            <a:endParaRPr lang="ru-RU"/>
          </a:p>
        </p:txBody>
      </p:sp>
      <p:sp>
        <p:nvSpPr>
          <p:cNvPr id="6" name="Номер слайда 5"/>
          <p:cNvSpPr>
            <a:spLocks noGrp="1"/>
          </p:cNvSpPr>
          <p:nvPr>
            <p:ph type="sldNum" sz="quarter" idx="12"/>
          </p:nvPr>
        </p:nvSpPr>
        <p:spPr/>
        <p:txBody>
          <a:bodyPr/>
          <a:lstStyle/>
          <a:p>
            <a:pPr>
              <a:defRPr/>
            </a:pPr>
            <a:fld id="{C89F5F42-7129-44A5-83CA-FFAA19904D36}"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en-US"/>
          </a:p>
        </p:txBody>
      </p:sp>
      <p:sp>
        <p:nvSpPr>
          <p:cNvPr id="5" name="Нижний колонтитул 4"/>
          <p:cNvSpPr>
            <a:spLocks noGrp="1"/>
          </p:cNvSpPr>
          <p:nvPr>
            <p:ph type="ftr" sz="quarter" idx="11"/>
          </p:nvPr>
        </p:nvSpPr>
        <p:spPr/>
        <p:txBody>
          <a:bodyPr/>
          <a:lstStyle/>
          <a:p>
            <a:pPr>
              <a:defRPr/>
            </a:pPr>
            <a:r>
              <a:rPr lang="en-US" smtClean="0"/>
              <a:t>AFIT, Denver, Colorado, April 10,  2013</a:t>
            </a:r>
            <a:endParaRPr lang="ru-RU"/>
          </a:p>
        </p:txBody>
      </p:sp>
      <p:sp>
        <p:nvSpPr>
          <p:cNvPr id="6" name="Номер слайда 5"/>
          <p:cNvSpPr>
            <a:spLocks noGrp="1"/>
          </p:cNvSpPr>
          <p:nvPr>
            <p:ph type="sldNum" sz="quarter" idx="12"/>
          </p:nvPr>
        </p:nvSpPr>
        <p:spPr/>
        <p:txBody>
          <a:bodyPr/>
          <a:lstStyle/>
          <a:p>
            <a:pPr>
              <a:defRPr/>
            </a:pPr>
            <a:fld id="{CB0E1469-863E-416D-8027-267C822418BF}" type="slidenum">
              <a:rPr lang="ru-RU" smtClean="0"/>
              <a:pPr>
                <a:defRPr/>
              </a:pPr>
              <a:t>‹#›</a:t>
            </a:fld>
            <a:endParaRPr lang="ru-RU"/>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4475"/>
            <a:ext cx="8385175" cy="1431925"/>
          </a:xfrm>
        </p:spPr>
        <p:txBody>
          <a:bodyPr/>
          <a:lstStyle/>
          <a:p>
            <a:r>
              <a:rPr lang="ru-RU" smtClean="0"/>
              <a:t>Образец заголовка</a:t>
            </a:r>
            <a:endParaRPr lang="ru-RU"/>
          </a:p>
        </p:txBody>
      </p:sp>
      <p:sp>
        <p:nvSpPr>
          <p:cNvPr id="3" name="Таблица 2"/>
          <p:cNvSpPr>
            <a:spLocks noGrp="1"/>
          </p:cNvSpPr>
          <p:nvPr>
            <p:ph type="tbl" idx="1"/>
          </p:nvPr>
        </p:nvSpPr>
        <p:spPr>
          <a:xfrm>
            <a:off x="838200" y="1905000"/>
            <a:ext cx="8007350" cy="4191000"/>
          </a:xfrm>
        </p:spPr>
        <p:txBody>
          <a:bodyPr>
            <a:normAutofit/>
          </a:bodyPr>
          <a:lstStyle/>
          <a:p>
            <a:pPr lvl="0"/>
            <a:endParaRPr lang="ru-RU" noProof="0" smtClean="0"/>
          </a:p>
        </p:txBody>
      </p:sp>
      <p:sp>
        <p:nvSpPr>
          <p:cNvPr id="4" name="Rectangle 11"/>
          <p:cNvSpPr>
            <a:spLocks noGrp="1" noChangeArrowheads="1"/>
          </p:cNvSpPr>
          <p:nvPr>
            <p:ph type="dt" sz="half" idx="10"/>
          </p:nvPr>
        </p:nvSpPr>
        <p:spPr/>
        <p:txBody>
          <a:bodyPr/>
          <a:lstStyle>
            <a:lvl1pPr>
              <a:defRPr/>
            </a:lvl1pPr>
          </a:lstStyle>
          <a:p>
            <a:pPr>
              <a:defRPr/>
            </a:pPr>
            <a:endParaRPr lang="en-US"/>
          </a:p>
        </p:txBody>
      </p:sp>
      <p:sp>
        <p:nvSpPr>
          <p:cNvPr id="5" name="Rectangle 12"/>
          <p:cNvSpPr>
            <a:spLocks noGrp="1" noChangeArrowheads="1"/>
          </p:cNvSpPr>
          <p:nvPr>
            <p:ph type="ftr" sz="quarter" idx="11"/>
          </p:nvPr>
        </p:nvSpPr>
        <p:spPr/>
        <p:txBody>
          <a:bodyPr/>
          <a:lstStyle>
            <a:lvl1pPr>
              <a:defRPr smtClean="0"/>
            </a:lvl1pPr>
          </a:lstStyle>
          <a:p>
            <a:pPr>
              <a:defRPr/>
            </a:pPr>
            <a:r>
              <a:rPr lang="en-US" smtClean="0"/>
              <a:t>AFIT, Denver, Colorado, April 10,  2013</a:t>
            </a:r>
            <a:endParaRPr lang="ru-RU"/>
          </a:p>
        </p:txBody>
      </p:sp>
      <p:sp>
        <p:nvSpPr>
          <p:cNvPr id="6" name="Rectangle 13"/>
          <p:cNvSpPr>
            <a:spLocks noGrp="1" noChangeArrowheads="1"/>
          </p:cNvSpPr>
          <p:nvPr>
            <p:ph type="sldNum" sz="quarter" idx="12"/>
          </p:nvPr>
        </p:nvSpPr>
        <p:spPr/>
        <p:txBody>
          <a:bodyPr/>
          <a:lstStyle>
            <a:lvl1pPr>
              <a:defRPr/>
            </a:lvl1pPr>
          </a:lstStyle>
          <a:p>
            <a:pPr>
              <a:defRPr/>
            </a:pPr>
            <a:fld id="{25EE1858-543C-4058-BCA5-5E6E6BEF6AF6}"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p:txBody>
          <a:bodyPr/>
          <a:lstStyle>
            <a:lvl1pPr>
              <a:defRPr/>
            </a:lvl1pPr>
          </a:lstStyle>
          <a:p>
            <a:pPr>
              <a:defRPr/>
            </a:pPr>
            <a:endParaRPr lang="en-US"/>
          </a:p>
        </p:txBody>
      </p:sp>
      <p:sp>
        <p:nvSpPr>
          <p:cNvPr id="6" name="Rectangle 12"/>
          <p:cNvSpPr>
            <a:spLocks noGrp="1" noChangeArrowheads="1"/>
          </p:cNvSpPr>
          <p:nvPr>
            <p:ph type="ftr" sz="quarter" idx="11"/>
          </p:nvPr>
        </p:nvSpPr>
        <p:spPr/>
        <p:txBody>
          <a:bodyPr/>
          <a:lstStyle>
            <a:lvl1pPr>
              <a:defRPr smtClean="0"/>
            </a:lvl1pPr>
          </a:lstStyle>
          <a:p>
            <a:pPr>
              <a:defRPr/>
            </a:pPr>
            <a:r>
              <a:rPr lang="en-US" smtClean="0"/>
              <a:t>AFIT, Denver, Colorado, April 10,  2013</a:t>
            </a:r>
            <a:endParaRPr lang="ru-RU"/>
          </a:p>
        </p:txBody>
      </p:sp>
      <p:sp>
        <p:nvSpPr>
          <p:cNvPr id="7" name="Rectangle 13"/>
          <p:cNvSpPr>
            <a:spLocks noGrp="1" noChangeArrowheads="1"/>
          </p:cNvSpPr>
          <p:nvPr>
            <p:ph type="sldNum" sz="quarter" idx="12"/>
          </p:nvPr>
        </p:nvSpPr>
        <p:spPr/>
        <p:txBody>
          <a:bodyPr/>
          <a:lstStyle>
            <a:lvl1pPr>
              <a:defRPr/>
            </a:lvl1pPr>
          </a:lstStyle>
          <a:p>
            <a:pPr>
              <a:defRPr/>
            </a:pPr>
            <a:fld id="{399833E2-3DA1-4A72-9FD7-7AE0221777B4}"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pPr>
              <a:defRPr/>
            </a:pPr>
            <a:endParaRPr lang="en-US"/>
          </a:p>
        </p:txBody>
      </p:sp>
      <p:sp>
        <p:nvSpPr>
          <p:cNvPr id="5" name="Нижний колонтитул 4"/>
          <p:cNvSpPr>
            <a:spLocks noGrp="1"/>
          </p:cNvSpPr>
          <p:nvPr>
            <p:ph type="ftr" sz="quarter" idx="11"/>
          </p:nvPr>
        </p:nvSpPr>
        <p:spPr/>
        <p:txBody>
          <a:bodyPr/>
          <a:lstStyle/>
          <a:p>
            <a:pPr>
              <a:defRPr/>
            </a:pPr>
            <a:r>
              <a:rPr lang="en-US" smtClean="0"/>
              <a:t>AFIT, Denver, Colorado, April 10,  2013</a:t>
            </a:r>
            <a:endParaRPr lang="ru-RU"/>
          </a:p>
        </p:txBody>
      </p:sp>
      <p:sp>
        <p:nvSpPr>
          <p:cNvPr id="6" name="Номер слайда 5"/>
          <p:cNvSpPr>
            <a:spLocks noGrp="1"/>
          </p:cNvSpPr>
          <p:nvPr>
            <p:ph type="sldNum" sz="quarter" idx="12"/>
          </p:nvPr>
        </p:nvSpPr>
        <p:spPr/>
        <p:txBody>
          <a:bodyPr/>
          <a:lstStyle/>
          <a:p>
            <a:pPr>
              <a:defRPr/>
            </a:pPr>
            <a:fld id="{86746322-7E2C-40C2-A8A0-6E9A248C38DE}" type="slidenum">
              <a:rPr lang="ru-RU" smtClean="0"/>
              <a:pPr>
                <a:defRPr/>
              </a:pPr>
              <a:t>‹#›</a:t>
            </a:fld>
            <a:endParaRPr lang="ru-RU"/>
          </a:p>
        </p:txBody>
      </p:sp>
      <p:sp>
        <p:nvSpPr>
          <p:cNvPr id="8" name="Содержимое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pPr>
              <a:defRPr/>
            </a:pPr>
            <a:endParaRPr lang="en-US"/>
          </a:p>
        </p:txBody>
      </p:sp>
      <p:sp>
        <p:nvSpPr>
          <p:cNvPr id="5" name="Нижний колонтитул 4"/>
          <p:cNvSpPr>
            <a:spLocks noGrp="1"/>
          </p:cNvSpPr>
          <p:nvPr>
            <p:ph type="ftr" sz="quarter" idx="11"/>
          </p:nvPr>
        </p:nvSpPr>
        <p:spPr>
          <a:xfrm>
            <a:off x="2898648" y="6355080"/>
            <a:ext cx="3474720" cy="365760"/>
          </a:xfrm>
        </p:spPr>
        <p:txBody>
          <a:bodyPr/>
          <a:lstStyle/>
          <a:p>
            <a:pPr>
              <a:defRPr/>
            </a:pPr>
            <a:r>
              <a:rPr lang="en-US" smtClean="0"/>
              <a:t>AFIT, Denver, Colorado, April 10,  2013</a:t>
            </a:r>
            <a:endParaRPr lang="ru-RU"/>
          </a:p>
        </p:txBody>
      </p:sp>
      <p:sp>
        <p:nvSpPr>
          <p:cNvPr id="6" name="Номер слайда 5"/>
          <p:cNvSpPr>
            <a:spLocks noGrp="1"/>
          </p:cNvSpPr>
          <p:nvPr>
            <p:ph type="sldNum" sz="quarter" idx="12"/>
          </p:nvPr>
        </p:nvSpPr>
        <p:spPr>
          <a:xfrm>
            <a:off x="1069848" y="6355080"/>
            <a:ext cx="1520952" cy="365760"/>
          </a:xfrm>
        </p:spPr>
        <p:txBody>
          <a:bodyPr/>
          <a:lstStyle/>
          <a:p>
            <a:pPr>
              <a:defRPr/>
            </a:pPr>
            <a:fld id="{36F2B070-1385-4F0E-877D-B1082C7112DF}" type="slidenum">
              <a:rPr lang="ru-RU" smtClean="0"/>
              <a:pPr>
                <a:defRPr/>
              </a:pPr>
              <a:t>‹#›</a:t>
            </a:fld>
            <a:endParaRPr lang="ru-RU"/>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pPr>
              <a:defRPr/>
            </a:pPr>
            <a:endParaRPr lang="en-US"/>
          </a:p>
        </p:txBody>
      </p:sp>
      <p:sp>
        <p:nvSpPr>
          <p:cNvPr id="6" name="Нижний колонтитул 5"/>
          <p:cNvSpPr>
            <a:spLocks noGrp="1"/>
          </p:cNvSpPr>
          <p:nvPr>
            <p:ph type="ftr" sz="quarter" idx="11"/>
          </p:nvPr>
        </p:nvSpPr>
        <p:spPr/>
        <p:txBody>
          <a:bodyPr/>
          <a:lstStyle/>
          <a:p>
            <a:pPr>
              <a:defRPr/>
            </a:pPr>
            <a:r>
              <a:rPr lang="en-US" smtClean="0"/>
              <a:t>AFIT, Denver, Colorado, April 10,  2013</a:t>
            </a:r>
            <a:endParaRPr lang="ru-RU"/>
          </a:p>
        </p:txBody>
      </p:sp>
      <p:sp>
        <p:nvSpPr>
          <p:cNvPr id="7" name="Номер слайда 6"/>
          <p:cNvSpPr>
            <a:spLocks noGrp="1"/>
          </p:cNvSpPr>
          <p:nvPr>
            <p:ph type="sldNum" sz="quarter" idx="12"/>
          </p:nvPr>
        </p:nvSpPr>
        <p:spPr/>
        <p:txBody>
          <a:bodyPr/>
          <a:lstStyle/>
          <a:p>
            <a:pPr>
              <a:defRPr/>
            </a:pPr>
            <a:fld id="{AFC77F6E-782E-4DFA-930F-872AD4101263}" type="slidenum">
              <a:rPr lang="ru-RU" smtClean="0"/>
              <a:pPr>
                <a:defRPr/>
              </a:pPr>
              <a:t>‹#›</a:t>
            </a:fld>
            <a:endParaRPr lang="ru-RU"/>
          </a:p>
        </p:txBody>
      </p:sp>
      <p:sp>
        <p:nvSpPr>
          <p:cNvPr id="9" name="Содержимое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pPr>
              <a:defRPr/>
            </a:pPr>
            <a:endParaRPr lang="en-US"/>
          </a:p>
        </p:txBody>
      </p:sp>
      <p:sp>
        <p:nvSpPr>
          <p:cNvPr id="8" name="Нижний колонтитул 7"/>
          <p:cNvSpPr>
            <a:spLocks noGrp="1"/>
          </p:cNvSpPr>
          <p:nvPr>
            <p:ph type="ftr" sz="quarter" idx="11"/>
          </p:nvPr>
        </p:nvSpPr>
        <p:spPr/>
        <p:txBody>
          <a:bodyPr/>
          <a:lstStyle/>
          <a:p>
            <a:pPr>
              <a:defRPr/>
            </a:pPr>
            <a:r>
              <a:rPr lang="en-US" smtClean="0"/>
              <a:t>AFIT, Denver, Colorado, April 10,  2013</a:t>
            </a:r>
            <a:endParaRPr lang="ru-RU"/>
          </a:p>
        </p:txBody>
      </p:sp>
      <p:sp>
        <p:nvSpPr>
          <p:cNvPr id="9" name="Номер слайда 8"/>
          <p:cNvSpPr>
            <a:spLocks noGrp="1"/>
          </p:cNvSpPr>
          <p:nvPr>
            <p:ph type="sldNum" sz="quarter" idx="12"/>
          </p:nvPr>
        </p:nvSpPr>
        <p:spPr/>
        <p:txBody>
          <a:bodyPr/>
          <a:lstStyle/>
          <a:p>
            <a:pPr>
              <a:defRPr/>
            </a:pPr>
            <a:fld id="{F35423A7-F421-4DC1-82C0-C9EF51B319CC}" type="slidenum">
              <a:rPr lang="ru-RU" smtClean="0"/>
              <a:pPr>
                <a:defRPr/>
              </a:pPr>
              <a:t>‹#›</a:t>
            </a:fld>
            <a:endParaRPr lang="ru-RU"/>
          </a:p>
        </p:txBody>
      </p:sp>
      <p:sp>
        <p:nvSpPr>
          <p:cNvPr id="11" name="Содержимое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endParaRPr lang="en-US"/>
          </a:p>
        </p:txBody>
      </p:sp>
      <p:sp>
        <p:nvSpPr>
          <p:cNvPr id="4" name="Нижний колонтитул 3"/>
          <p:cNvSpPr>
            <a:spLocks noGrp="1"/>
          </p:cNvSpPr>
          <p:nvPr>
            <p:ph type="ftr" sz="quarter" idx="11"/>
          </p:nvPr>
        </p:nvSpPr>
        <p:spPr/>
        <p:txBody>
          <a:bodyPr/>
          <a:lstStyle/>
          <a:p>
            <a:pPr>
              <a:defRPr/>
            </a:pPr>
            <a:r>
              <a:rPr lang="en-US" smtClean="0"/>
              <a:t>AFIT, Denver, Colorado, April 10,  2013</a:t>
            </a:r>
            <a:endParaRPr lang="ru-RU"/>
          </a:p>
        </p:txBody>
      </p:sp>
      <p:sp>
        <p:nvSpPr>
          <p:cNvPr id="5" name="Номер слайда 4"/>
          <p:cNvSpPr>
            <a:spLocks noGrp="1"/>
          </p:cNvSpPr>
          <p:nvPr>
            <p:ph type="sldNum" sz="quarter" idx="12"/>
          </p:nvPr>
        </p:nvSpPr>
        <p:spPr/>
        <p:txBody>
          <a:bodyPr/>
          <a:lstStyle/>
          <a:p>
            <a:pPr>
              <a:defRPr/>
            </a:pPr>
            <a:fld id="{EBF569FA-104B-4010-8FD6-F003FDD80EE2}" type="slidenum">
              <a:rPr lang="ru-RU" smtClean="0"/>
              <a:pPr>
                <a:defRPr/>
              </a:pPr>
              <a:t>‹#›</a:t>
            </a:fld>
            <a:endParaRPr lang="ru-RU"/>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en-US"/>
          </a:p>
        </p:txBody>
      </p:sp>
      <p:sp>
        <p:nvSpPr>
          <p:cNvPr id="3" name="Нижний колонтитул 2"/>
          <p:cNvSpPr>
            <a:spLocks noGrp="1"/>
          </p:cNvSpPr>
          <p:nvPr>
            <p:ph type="ftr" sz="quarter" idx="11"/>
          </p:nvPr>
        </p:nvSpPr>
        <p:spPr/>
        <p:txBody>
          <a:bodyPr/>
          <a:lstStyle/>
          <a:p>
            <a:pPr>
              <a:defRPr/>
            </a:pPr>
            <a:r>
              <a:rPr lang="en-US" smtClean="0"/>
              <a:t>AFIT, Denver, Colorado, April 10,  2013</a:t>
            </a:r>
            <a:endParaRPr lang="ru-RU"/>
          </a:p>
        </p:txBody>
      </p:sp>
      <p:sp>
        <p:nvSpPr>
          <p:cNvPr id="4" name="Номер слайда 3"/>
          <p:cNvSpPr>
            <a:spLocks noGrp="1"/>
          </p:cNvSpPr>
          <p:nvPr>
            <p:ph type="sldNum" sz="quarter" idx="12"/>
          </p:nvPr>
        </p:nvSpPr>
        <p:spPr/>
        <p:txBody>
          <a:bodyPr/>
          <a:lstStyle/>
          <a:p>
            <a:pPr>
              <a:defRPr/>
            </a:pPr>
            <a:fld id="{6D4E4D5F-83EB-4F56-8EC6-E89257A27F7D}" type="slidenum">
              <a:rPr lang="ru-RU" smtClean="0"/>
              <a:pPr>
                <a:defRPr/>
              </a:pPr>
              <a:t>‹#›</a:t>
            </a:fld>
            <a:endParaRPr lang="ru-RU"/>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endParaRPr lang="en-US"/>
          </a:p>
        </p:txBody>
      </p:sp>
      <p:sp>
        <p:nvSpPr>
          <p:cNvPr id="6" name="Нижний колонтитул 5"/>
          <p:cNvSpPr>
            <a:spLocks noGrp="1"/>
          </p:cNvSpPr>
          <p:nvPr>
            <p:ph type="ftr" sz="quarter" idx="11"/>
          </p:nvPr>
        </p:nvSpPr>
        <p:spPr/>
        <p:txBody>
          <a:bodyPr/>
          <a:lstStyle/>
          <a:p>
            <a:pPr>
              <a:defRPr/>
            </a:pPr>
            <a:r>
              <a:rPr lang="en-US" smtClean="0"/>
              <a:t>AFIT, Denver, Colorado, April 10,  2013</a:t>
            </a:r>
            <a:endParaRPr lang="ru-RU"/>
          </a:p>
        </p:txBody>
      </p:sp>
      <p:sp>
        <p:nvSpPr>
          <p:cNvPr id="7" name="Номер слайда 6"/>
          <p:cNvSpPr>
            <a:spLocks noGrp="1"/>
          </p:cNvSpPr>
          <p:nvPr>
            <p:ph type="sldNum" sz="quarter" idx="12"/>
          </p:nvPr>
        </p:nvSpPr>
        <p:spPr/>
        <p:txBody>
          <a:bodyPr/>
          <a:lstStyle/>
          <a:p>
            <a:pPr>
              <a:defRPr/>
            </a:pPr>
            <a:fld id="{A289CB53-DA3D-4F3F-A66F-95668FA7634B}" type="slidenum">
              <a:rPr lang="ru-RU" smtClean="0"/>
              <a:pPr>
                <a:defRPr/>
              </a:pPr>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Содержимое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endParaRPr lang="en-US"/>
          </a:p>
        </p:txBody>
      </p:sp>
      <p:sp>
        <p:nvSpPr>
          <p:cNvPr id="6" name="Нижний колонтитул 5"/>
          <p:cNvSpPr>
            <a:spLocks noGrp="1"/>
          </p:cNvSpPr>
          <p:nvPr>
            <p:ph type="ftr" sz="quarter" idx="11"/>
          </p:nvPr>
        </p:nvSpPr>
        <p:spPr/>
        <p:txBody>
          <a:bodyPr/>
          <a:lstStyle/>
          <a:p>
            <a:pPr>
              <a:defRPr/>
            </a:pPr>
            <a:r>
              <a:rPr lang="en-US" smtClean="0"/>
              <a:t>AFIT, Denver, Colorado, April 10,  2013</a:t>
            </a:r>
            <a:endParaRPr lang="ru-RU"/>
          </a:p>
        </p:txBody>
      </p:sp>
      <p:sp>
        <p:nvSpPr>
          <p:cNvPr id="7" name="Номер слайда 6"/>
          <p:cNvSpPr>
            <a:spLocks noGrp="1"/>
          </p:cNvSpPr>
          <p:nvPr>
            <p:ph type="sldNum" sz="quarter" idx="12"/>
          </p:nvPr>
        </p:nvSpPr>
        <p:spPr/>
        <p:txBody>
          <a:bodyPr/>
          <a:lstStyle/>
          <a:p>
            <a:pPr>
              <a:defRPr/>
            </a:pPr>
            <a:fld id="{14DB84C2-D069-4A07-BA02-D9F9EE522FDA}" type="slidenum">
              <a:rPr lang="ru-RU" smtClean="0"/>
              <a:pPr>
                <a:defRPr/>
              </a:pPr>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endParaRPr lang="en-US"/>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r>
              <a:rPr lang="en-US" smtClean="0"/>
              <a:t>AFIT, Denver, Colorado, April 10,  2013</a:t>
            </a:r>
            <a:endParaRPr lang="ru-RU"/>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9D4D33E5-21C3-46FF-B8A6-A2A2FAD132A0}" type="slidenum">
              <a:rPr lang="ru-RU" smtClean="0"/>
              <a:pPr>
                <a:defRPr/>
              </a:pPr>
              <a:t>‹#›</a:t>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 id="2147483879" r:id="rId13"/>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kirdina@bk.r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kirdina.r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ctrTitle"/>
          </p:nvPr>
        </p:nvSpPr>
        <p:spPr>
          <a:xfrm>
            <a:off x="685800" y="1447800"/>
            <a:ext cx="8001000" cy="1660525"/>
          </a:xfrm>
        </p:spPr>
        <p:txBody>
          <a:bodyPr>
            <a:normAutofit fontScale="90000"/>
          </a:bodyPr>
          <a:lstStyle/>
          <a:p>
            <a:r>
              <a:rPr lang="en-GB" sz="3300" dirty="0" smtClean="0"/>
              <a:t/>
            </a:r>
            <a:br>
              <a:rPr lang="en-GB" sz="3300" dirty="0" smtClean="0"/>
            </a:br>
            <a:r>
              <a:rPr lang="en-US" b="1" dirty="0" smtClean="0"/>
              <a:t>CUMULATIVE CAUSATION,</a:t>
            </a:r>
            <a:br>
              <a:rPr lang="en-US" b="1" dirty="0" smtClean="0"/>
            </a:br>
            <a:r>
              <a:rPr lang="en-US" b="1" dirty="0" smtClean="0"/>
              <a:t> CORRIDOR OF DIVERGENCE AND</a:t>
            </a:r>
            <a:r>
              <a:rPr lang="ru-RU" dirty="0" smtClean="0"/>
              <a:t/>
            </a:r>
            <a:br>
              <a:rPr lang="ru-RU" dirty="0" smtClean="0"/>
            </a:br>
            <a:r>
              <a:rPr lang="en-US" b="1" dirty="0" smtClean="0"/>
              <a:t>INSTITUTIONAL MATRICES</a:t>
            </a:r>
            <a:endParaRPr lang="ru-RU" sz="3200" dirty="0" smtClean="0"/>
          </a:p>
        </p:txBody>
      </p:sp>
      <p:sp>
        <p:nvSpPr>
          <p:cNvPr id="43013" name="Rectangle 5"/>
          <p:cNvSpPr>
            <a:spLocks noGrp="1" noChangeArrowheads="1"/>
          </p:cNvSpPr>
          <p:nvPr>
            <p:ph type="subTitle" idx="1"/>
          </p:nvPr>
        </p:nvSpPr>
        <p:spPr>
          <a:xfrm>
            <a:off x="990600" y="3276600"/>
            <a:ext cx="7086600" cy="2362200"/>
          </a:xfrm>
        </p:spPr>
        <p:txBody>
          <a:bodyPr>
            <a:normAutofit fontScale="25000" lnSpcReduction="20000"/>
          </a:bodyPr>
          <a:lstStyle/>
          <a:p>
            <a:pPr fontAlgn="auto">
              <a:lnSpc>
                <a:spcPct val="80000"/>
              </a:lnSpc>
              <a:spcAft>
                <a:spcPts val="0"/>
              </a:spcAft>
              <a:buFont typeface="Wingdings" charset="2"/>
              <a:buNone/>
              <a:defRPr/>
            </a:pPr>
            <a:endParaRPr lang="en-US" sz="2400" dirty="0" smtClean="0"/>
          </a:p>
          <a:p>
            <a:pPr fontAlgn="auto">
              <a:lnSpc>
                <a:spcPct val="80000"/>
              </a:lnSpc>
              <a:spcAft>
                <a:spcPts val="0"/>
              </a:spcAft>
              <a:buFont typeface="Wingdings" charset="2"/>
              <a:buNone/>
              <a:defRPr/>
            </a:pPr>
            <a:endParaRPr lang="en-US" sz="8000" b="1" dirty="0" smtClean="0"/>
          </a:p>
          <a:p>
            <a:pPr fontAlgn="auto">
              <a:lnSpc>
                <a:spcPct val="80000"/>
              </a:lnSpc>
              <a:spcAft>
                <a:spcPts val="0"/>
              </a:spcAft>
              <a:buFont typeface="Wingdings" charset="2"/>
              <a:buNone/>
              <a:defRPr/>
            </a:pPr>
            <a:endParaRPr lang="en-US" sz="8000" b="1" dirty="0" smtClean="0"/>
          </a:p>
          <a:p>
            <a:pPr fontAlgn="auto">
              <a:lnSpc>
                <a:spcPct val="80000"/>
              </a:lnSpc>
              <a:spcAft>
                <a:spcPts val="0"/>
              </a:spcAft>
              <a:buFont typeface="Wingdings" charset="2"/>
              <a:buNone/>
              <a:defRPr/>
            </a:pPr>
            <a:r>
              <a:rPr lang="en-US" sz="8000" b="1" dirty="0" smtClean="0"/>
              <a:t>Svetlana Kirdina</a:t>
            </a:r>
            <a:endParaRPr lang="ru-RU" sz="8000" b="1" dirty="0" smtClean="0"/>
          </a:p>
          <a:p>
            <a:pPr fontAlgn="auto">
              <a:lnSpc>
                <a:spcPct val="80000"/>
              </a:lnSpc>
              <a:spcAft>
                <a:spcPts val="0"/>
              </a:spcAft>
              <a:buFont typeface="Wingdings" charset="2"/>
              <a:buNone/>
              <a:defRPr/>
            </a:pPr>
            <a:r>
              <a:rPr lang="en-US" sz="8000" b="1" dirty="0" smtClean="0"/>
              <a:t>Institute of Economics, </a:t>
            </a:r>
            <a:endParaRPr lang="ru-RU" sz="8000" b="1" dirty="0" smtClean="0"/>
          </a:p>
          <a:p>
            <a:pPr fontAlgn="auto">
              <a:lnSpc>
                <a:spcPct val="80000"/>
              </a:lnSpc>
              <a:spcAft>
                <a:spcPts val="0"/>
              </a:spcAft>
              <a:buFont typeface="Wingdings" charset="2"/>
              <a:buNone/>
              <a:defRPr/>
            </a:pPr>
            <a:r>
              <a:rPr lang="en-US" sz="8000" b="1" dirty="0" smtClean="0"/>
              <a:t>Russian Academy of Sciences, </a:t>
            </a:r>
            <a:endParaRPr lang="ru-RU" sz="8000" b="1" dirty="0" smtClean="0"/>
          </a:p>
          <a:p>
            <a:pPr fontAlgn="auto">
              <a:lnSpc>
                <a:spcPct val="80000"/>
              </a:lnSpc>
              <a:spcAft>
                <a:spcPts val="0"/>
              </a:spcAft>
              <a:buFont typeface="Wingdings" charset="2"/>
              <a:buNone/>
              <a:defRPr/>
            </a:pPr>
            <a:r>
              <a:rPr lang="en-US" sz="8000" b="1" dirty="0" smtClean="0"/>
              <a:t>Moscow</a:t>
            </a:r>
            <a:endParaRPr lang="ru-RU" sz="8000" b="1" dirty="0" smtClean="0"/>
          </a:p>
          <a:p>
            <a:pPr fontAlgn="auto">
              <a:spcAft>
                <a:spcPts val="0"/>
              </a:spcAft>
              <a:buFont typeface="Wingdings" charset="2"/>
              <a:buNone/>
              <a:defRPr/>
            </a:pPr>
            <a:endParaRPr lang="en-US" sz="6400" b="1" dirty="0" smtClean="0"/>
          </a:p>
          <a:p>
            <a:pPr fontAlgn="auto">
              <a:spcAft>
                <a:spcPts val="0"/>
              </a:spcAft>
              <a:buFont typeface="Wingdings" charset="2"/>
              <a:buNone/>
              <a:defRPr/>
            </a:pPr>
            <a:r>
              <a:rPr lang="en-US" sz="6400" b="1" dirty="0" smtClean="0"/>
              <a:t>AFIT at WSSA </a:t>
            </a:r>
            <a:br>
              <a:rPr lang="en-US" sz="6400" b="1" dirty="0" smtClean="0"/>
            </a:br>
            <a:r>
              <a:rPr lang="en-US" sz="6400" b="1" dirty="0" smtClean="0"/>
              <a:t>April 10-12, 2013, Denver, Colorado</a:t>
            </a:r>
          </a:p>
          <a:p>
            <a:pPr fontAlgn="auto">
              <a:spcAft>
                <a:spcPts val="0"/>
              </a:spcAft>
              <a:buFont typeface="Wingdings" charset="2"/>
              <a:buNone/>
              <a:defRPr/>
            </a:pPr>
            <a:endParaRPr lang="ru-RU" sz="2400" b="1" dirty="0" smtClean="0"/>
          </a:p>
          <a:p>
            <a:pPr fontAlgn="auto">
              <a:lnSpc>
                <a:spcPct val="80000"/>
              </a:lnSpc>
              <a:spcAft>
                <a:spcPts val="0"/>
              </a:spcAft>
              <a:buFont typeface="Wingdings" charset="2"/>
              <a:buNone/>
              <a:defRPr/>
            </a:pPr>
            <a:endParaRPr lang="ru-RU" sz="24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5288" y="188913"/>
            <a:ext cx="8229600" cy="1139825"/>
          </a:xfrm>
        </p:spPr>
        <p:txBody>
          <a:bodyPr/>
          <a:lstStyle/>
          <a:p>
            <a:r>
              <a:rPr lang="en-US" sz="3200" dirty="0" smtClean="0"/>
              <a:t>Institutions of X- and Y-matrices in politics and their functions </a:t>
            </a:r>
            <a:endParaRPr lang="ru-RU" sz="3200" dirty="0" smtClean="0"/>
          </a:p>
        </p:txBody>
      </p:sp>
      <p:sp>
        <p:nvSpPr>
          <p:cNvPr id="23555" name="Нижний колонтитул 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AFIT, Denver, Colorado, April 10,  2013</a:t>
            </a:r>
            <a:endParaRPr lang="ru-RU"/>
          </a:p>
        </p:txBody>
      </p:sp>
      <p:sp>
        <p:nvSpPr>
          <p:cNvPr id="6" name="Номер слайда 5"/>
          <p:cNvSpPr>
            <a:spLocks noGrp="1"/>
          </p:cNvSpPr>
          <p:nvPr>
            <p:ph type="sldNum" sz="quarter" idx="12"/>
          </p:nvPr>
        </p:nvSpPr>
        <p:spPr/>
        <p:txBody>
          <a:bodyPr>
            <a:normAutofit/>
          </a:bodyPr>
          <a:lstStyle/>
          <a:p>
            <a:pPr>
              <a:defRPr/>
            </a:pPr>
            <a:fld id="{8384CB40-5C1C-42FF-876A-378F70FEFCF6}" type="slidenum">
              <a:rPr lang="ru-RU"/>
              <a:pPr>
                <a:defRPr/>
              </a:pPr>
              <a:t>10</a:t>
            </a:fld>
            <a:endParaRPr lang="ru-RU"/>
          </a:p>
        </p:txBody>
      </p:sp>
      <p:graphicFrame>
        <p:nvGraphicFramePr>
          <p:cNvPr id="234499" name="Group 3"/>
          <p:cNvGraphicFramePr>
            <a:graphicFrameLocks noGrp="1"/>
          </p:cNvGraphicFramePr>
          <p:nvPr/>
        </p:nvGraphicFramePr>
        <p:xfrm>
          <a:off x="179388" y="1412875"/>
          <a:ext cx="8785225" cy="4430713"/>
        </p:xfrm>
        <a:graphic>
          <a:graphicData uri="http://schemas.openxmlformats.org/drawingml/2006/table">
            <a:tbl>
              <a:tblPr/>
              <a:tblGrid>
                <a:gridCol w="3073400"/>
                <a:gridCol w="2903537"/>
                <a:gridCol w="2808288"/>
              </a:tblGrid>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Functions of institutions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Y-institutions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1.Territorial administrative organization of the state</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Administrative system </a:t>
                      </a:r>
                      <a:r>
                        <a:rPr kumimoji="0" lang="ru-RU" sz="1800" b="1" i="0" u="none" strike="noStrike" cap="none" normalizeH="0" baseline="0" dirty="0" smtClean="0">
                          <a:ln>
                            <a:noFill/>
                          </a:ln>
                          <a:solidFill>
                            <a:schemeClr val="tx1"/>
                          </a:solidFill>
                          <a:effectLst/>
                          <a:latin typeface="Arial" charset="0"/>
                          <a:cs typeface="Times New Roman" charset="0"/>
                        </a:rPr>
                        <a:t>(</a:t>
                      </a:r>
                      <a:r>
                        <a:rPr kumimoji="0" lang="en-US" sz="1800" b="1" i="0" u="none" strike="noStrike" cap="none" normalizeH="0" baseline="0" dirty="0" err="1" smtClean="0">
                          <a:ln>
                            <a:noFill/>
                          </a:ln>
                          <a:solidFill>
                            <a:schemeClr val="tx1"/>
                          </a:solidFill>
                          <a:effectLst/>
                          <a:latin typeface="Arial" charset="0"/>
                          <a:cs typeface="Times New Roman" charset="0"/>
                        </a:rPr>
                        <a:t>unitarity</a:t>
                      </a:r>
                      <a:r>
                        <a:rPr kumimoji="0" lang="ru-RU" sz="1800" b="1" i="0" u="none" strike="noStrike" cap="none" normalizeH="0" baseline="0" dirty="0" smtClean="0">
                          <a:ln>
                            <a:noFill/>
                          </a:ln>
                          <a:solidFill>
                            <a:schemeClr val="tx1"/>
                          </a:solidFill>
                          <a:effectLst/>
                          <a:latin typeface="Arial" charset="0"/>
                          <a:cs typeface="Times New Roman" charset="0"/>
                        </a:rPr>
                        <a:t>)</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Federative structure (federation)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2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Governance system (decision making)</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Vertical hierarchical authority with Centre on the  top</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Self-government and subsidiarity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3.Type of interaction  in the order  of decision making</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General assembly  and the rule of unanimity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Multi-party system and the rule of democratic majority</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2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4. Access to governing  positions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Appointment</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Election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5. Feed</a:t>
                      </a:r>
                      <a:r>
                        <a:rPr kumimoji="0" lang="ru-RU" sz="1800" b="0" i="1" u="none" strike="noStrike" cap="none" normalizeH="0" baseline="0" smtClean="0">
                          <a:ln>
                            <a:noFill/>
                          </a:ln>
                          <a:solidFill>
                            <a:schemeClr val="tx1"/>
                          </a:solidFill>
                          <a:effectLst/>
                          <a:latin typeface="Arial" charset="0"/>
                          <a:cs typeface="Times New Roman" charset="0"/>
                        </a:rPr>
                        <a:t>-</a:t>
                      </a:r>
                      <a:r>
                        <a:rPr kumimoji="0" lang="en-US" sz="1800" b="0" i="1" u="none" strike="noStrike" cap="none" normalizeH="0" baseline="0" smtClean="0">
                          <a:ln>
                            <a:noFill/>
                          </a:ln>
                          <a:solidFill>
                            <a:schemeClr val="tx1"/>
                          </a:solidFill>
                          <a:effectLst/>
                          <a:latin typeface="Arial" charset="0"/>
                          <a:cs typeface="Times New Roman" charset="0"/>
                        </a:rPr>
                        <a:t>back loops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Appeals to higher levels of hierarchical authority </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Legal suits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200" dirty="0" smtClean="0"/>
              <a:t>Institutions of X- and Y-matrices in ideology and their functions</a:t>
            </a:r>
            <a:endParaRPr lang="ru-RU" sz="3200" dirty="0" smtClean="0"/>
          </a:p>
        </p:txBody>
      </p:sp>
      <p:sp>
        <p:nvSpPr>
          <p:cNvPr id="24579" name="Нижний колонтитул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AFIT, Denver, Colorado, April 10,  2013</a:t>
            </a:r>
            <a:endParaRPr lang="ru-RU"/>
          </a:p>
        </p:txBody>
      </p:sp>
      <p:sp>
        <p:nvSpPr>
          <p:cNvPr id="6" name="Номер слайда 5"/>
          <p:cNvSpPr>
            <a:spLocks noGrp="1"/>
          </p:cNvSpPr>
          <p:nvPr>
            <p:ph type="sldNum" sz="quarter" idx="12"/>
          </p:nvPr>
        </p:nvSpPr>
        <p:spPr/>
        <p:txBody>
          <a:bodyPr>
            <a:normAutofit/>
          </a:bodyPr>
          <a:lstStyle/>
          <a:p>
            <a:pPr>
              <a:defRPr/>
            </a:pPr>
            <a:fld id="{8885295C-5338-418C-B25E-4D55A2CFDC88}" type="slidenum">
              <a:rPr lang="ru-RU"/>
              <a:pPr>
                <a:defRPr/>
              </a:pPr>
              <a:t>11</a:t>
            </a:fld>
            <a:endParaRPr lang="ru-RU"/>
          </a:p>
        </p:txBody>
      </p:sp>
      <p:graphicFrame>
        <p:nvGraphicFramePr>
          <p:cNvPr id="42110" name="Group 126"/>
          <p:cNvGraphicFramePr>
            <a:graphicFrameLocks noGrp="1"/>
          </p:cNvGraphicFramePr>
          <p:nvPr/>
        </p:nvGraphicFramePr>
        <p:xfrm>
          <a:off x="323850" y="1844675"/>
          <a:ext cx="8667750" cy="4389120"/>
        </p:xfrm>
        <a:graphic>
          <a:graphicData uri="http://schemas.openxmlformats.org/drawingml/2006/table">
            <a:tbl>
              <a:tblPr/>
              <a:tblGrid>
                <a:gridCol w="2989263"/>
                <a:gridCol w="3025775"/>
                <a:gridCol w="2652712"/>
              </a:tblGrid>
              <a:tr h="720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Functions of institutions</a:t>
                      </a:r>
                      <a:endParaRPr kumimoji="0" lang="ru-RU" sz="1800" b="0" i="0" u="none" strike="noStrike" cap="none" normalizeH="0" baseline="0" dirty="0" smtClean="0">
                        <a:ln>
                          <a:noFill/>
                        </a:ln>
                        <a:solidFill>
                          <a:schemeClr val="tx1"/>
                        </a:solidFill>
                        <a:effectLst/>
                        <a:latin typeface="Times New Roman"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80963"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 of communitarian ideology</a:t>
                      </a:r>
                      <a:endParaRPr kumimoji="0" lang="ru-RU" sz="1800" b="0" i="0" u="none" strike="noStrike" cap="none" normalizeH="0" baseline="0" smtClean="0">
                        <a:ln>
                          <a:noFill/>
                        </a:ln>
                        <a:solidFill>
                          <a:schemeClr val="tx1"/>
                        </a:solidFill>
                        <a:effectLst/>
                        <a:latin typeface="Times New Roman"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Y-institutions of individualistic ideology</a:t>
                      </a:r>
                      <a:endParaRPr kumimoji="0" lang="ru-RU" sz="1800" b="0" i="0"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 1. Core principle of social action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Collectivism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Individualism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742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Normative understanding of social structure</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Egalitarianism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Stratification</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 Prevailing social values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Order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Freedom </a:t>
                      </a:r>
                      <a:endParaRPr kumimoji="0" lang="ru-RU"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Arial" charset="0"/>
                        </a:rPr>
                        <a:t>4. Labor attitudes</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Well-being-oriented</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Pecuniary-oriented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565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Times New Roman" charset="0"/>
                        </a:rPr>
                        <a:t>5.</a:t>
                      </a:r>
                      <a:r>
                        <a:rPr kumimoji="0" lang="ru-RU" sz="1800" b="0" i="1" u="none" strike="noStrike" cap="none" normalizeH="0" baseline="0" dirty="0" smtClean="0">
                          <a:ln>
                            <a:noFill/>
                          </a:ln>
                          <a:solidFill>
                            <a:schemeClr val="tx1"/>
                          </a:solidFill>
                          <a:effectLst/>
                          <a:latin typeface="Arial" charset="0"/>
                          <a:cs typeface="Times New Roman" charset="0"/>
                        </a:rPr>
                        <a:t> </a:t>
                      </a:r>
                      <a:r>
                        <a:rPr kumimoji="0" lang="en-US" sz="1800" b="0" i="1" u="none" strike="noStrike" cap="none" normalizeH="0" baseline="0" dirty="0" smtClean="0">
                          <a:ln>
                            <a:noFill/>
                          </a:ln>
                          <a:solidFill>
                            <a:schemeClr val="tx1"/>
                          </a:solidFill>
                          <a:effectLst/>
                          <a:latin typeface="Arial" charset="0"/>
                          <a:cs typeface="Times New Roman" charset="0"/>
                        </a:rPr>
                        <a:t>Principles of common  thinking</a:t>
                      </a:r>
                      <a:endParaRPr kumimoji="0" lang="en-US" sz="1400" b="0" i="1"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 Generalization-Integralism/Holism</a:t>
                      </a: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Specialization-Atomization/</a:t>
                      </a:r>
                      <a:r>
                        <a:rPr kumimoji="0" lang="en-US" sz="1800" b="1" i="0" u="none" strike="noStrike" cap="none" normalizeH="0" baseline="0" dirty="0" err="1" smtClean="0">
                          <a:ln>
                            <a:noFill/>
                          </a:ln>
                          <a:solidFill>
                            <a:schemeClr val="tx1"/>
                          </a:solidFill>
                          <a:effectLst/>
                          <a:latin typeface="Arial" charset="0"/>
                          <a:cs typeface="Times New Roman" charset="0"/>
                        </a:rPr>
                        <a:t>Mereism</a:t>
                      </a:r>
                      <a:endParaRPr kumimoji="0" lang="ru-RU" sz="1800" b="1" i="0" u="none" strike="noStrike" cap="none" normalizeH="0" baseline="0" dirty="0" smtClean="0">
                        <a:ln>
                          <a:noFill/>
                        </a:ln>
                        <a:solidFill>
                          <a:schemeClr val="tx1"/>
                        </a:solidFill>
                        <a:effectLst/>
                        <a:latin typeface="Arial" charset="0"/>
                        <a:cs typeface="Times New Roman" charset="0"/>
                      </a:endParaRPr>
                    </a:p>
                  </a:txBody>
                  <a:tcPr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4"/>
          <p:cNvSpPr>
            <a:spLocks noGrp="1" noChangeArrowheads="1"/>
          </p:cNvSpPr>
          <p:nvPr>
            <p:ph type="title"/>
          </p:nvPr>
        </p:nvSpPr>
        <p:spPr>
          <a:xfrm>
            <a:off x="457200" y="274638"/>
            <a:ext cx="8534400" cy="1143000"/>
          </a:xfrm>
        </p:spPr>
        <p:txBody>
          <a:bodyPr>
            <a:normAutofit/>
          </a:bodyPr>
          <a:lstStyle/>
          <a:p>
            <a:r>
              <a:rPr lang="en-US" sz="3200" b="1" dirty="0" smtClean="0"/>
              <a:t>Combinations of </a:t>
            </a:r>
            <a:r>
              <a:rPr lang="en-US" sz="3200" b="1" dirty="0" smtClean="0"/>
              <a:t>governing and complementary institutional matrices</a:t>
            </a:r>
            <a:endParaRPr lang="ru-RU" sz="3200" b="1" dirty="0" smtClean="0"/>
          </a:p>
        </p:txBody>
      </p:sp>
      <p:sp>
        <p:nvSpPr>
          <p:cNvPr id="9221" name="Rectangle 16"/>
          <p:cNvSpPr>
            <a:spLocks noGrp="1" noChangeArrowheads="1"/>
          </p:cNvSpPr>
          <p:nvPr>
            <p:ph type="body" sz="half" idx="2"/>
          </p:nvPr>
        </p:nvSpPr>
        <p:spPr>
          <a:xfrm>
            <a:off x="1295400" y="4508500"/>
            <a:ext cx="7402513" cy="1439863"/>
          </a:xfrm>
        </p:spPr>
        <p:txBody>
          <a:bodyPr>
            <a:normAutofit lnSpcReduction="10000"/>
          </a:bodyPr>
          <a:lstStyle/>
          <a:p>
            <a:pPr marL="320040" indent="-320040" fontAlgn="auto">
              <a:lnSpc>
                <a:spcPct val="80000"/>
              </a:lnSpc>
              <a:spcAft>
                <a:spcPts val="0"/>
              </a:spcAft>
              <a:buFontTx/>
              <a:buNone/>
              <a:defRPr/>
            </a:pPr>
            <a:r>
              <a:rPr lang="en-US" sz="1600" dirty="0" smtClean="0"/>
              <a:t>        </a:t>
            </a:r>
            <a:r>
              <a:rPr lang="en-US" sz="1800" dirty="0" smtClean="0"/>
              <a:t>Russia, China, India,                                  Europe and Western        </a:t>
            </a:r>
          </a:p>
          <a:p>
            <a:pPr marL="320040" indent="-320040" fontAlgn="auto">
              <a:lnSpc>
                <a:spcPct val="80000"/>
              </a:lnSpc>
              <a:spcAft>
                <a:spcPts val="0"/>
              </a:spcAft>
              <a:buFontTx/>
              <a:buNone/>
              <a:defRPr/>
            </a:pPr>
            <a:r>
              <a:rPr lang="en-US" sz="1800" dirty="0" smtClean="0"/>
              <a:t>   most Asian, Middle Eastern,                         Offshoots: the USA,         </a:t>
            </a:r>
          </a:p>
          <a:p>
            <a:pPr marL="320040" indent="-320040" fontAlgn="auto">
              <a:lnSpc>
                <a:spcPct val="80000"/>
              </a:lnSpc>
              <a:spcAft>
                <a:spcPts val="0"/>
              </a:spcAft>
              <a:buFontTx/>
              <a:buNone/>
              <a:defRPr/>
            </a:pPr>
            <a:r>
              <a:rPr lang="en-US" sz="1800" dirty="0" smtClean="0"/>
              <a:t>       Latin American as well as                           Canada, Australia,</a:t>
            </a:r>
          </a:p>
          <a:p>
            <a:pPr marL="320040" indent="-320040" fontAlgn="auto">
              <a:lnSpc>
                <a:spcPct val="80000"/>
              </a:lnSpc>
              <a:spcAft>
                <a:spcPts val="0"/>
              </a:spcAft>
              <a:buFontTx/>
              <a:buNone/>
              <a:defRPr/>
            </a:pPr>
            <a:r>
              <a:rPr lang="en-US" sz="1800" dirty="0" smtClean="0"/>
              <a:t>      some other  countries</a:t>
            </a:r>
            <a:r>
              <a:rPr lang="en-US" sz="1600" dirty="0" smtClean="0"/>
              <a:t> 	</a:t>
            </a:r>
            <a:r>
              <a:rPr lang="en-US" sz="1400" dirty="0" smtClean="0"/>
              <a:t>	</a:t>
            </a:r>
            <a:r>
              <a:rPr lang="en-US" sz="1800" dirty="0" smtClean="0"/>
              <a:t>              and New Zealand	        </a:t>
            </a:r>
          </a:p>
          <a:p>
            <a:pPr marL="320040" indent="-320040" fontAlgn="auto">
              <a:lnSpc>
                <a:spcPct val="80000"/>
              </a:lnSpc>
              <a:spcAft>
                <a:spcPts val="0"/>
              </a:spcAft>
              <a:buFontTx/>
              <a:buNone/>
              <a:defRPr/>
            </a:pPr>
            <a:r>
              <a:rPr lang="en-US" sz="1400" dirty="0" smtClean="0"/>
              <a:t>				</a:t>
            </a:r>
            <a:endParaRPr lang="ru-RU" sz="1400" dirty="0" smtClean="0"/>
          </a:p>
        </p:txBody>
      </p:sp>
      <p:sp>
        <p:nvSpPr>
          <p:cNvPr id="25604" name="Нижний колонтитул 1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AFIT, Denver, Colorado, April 10,  2013</a:t>
            </a:r>
            <a:endParaRPr lang="ru-RU"/>
          </a:p>
        </p:txBody>
      </p:sp>
      <p:sp>
        <p:nvSpPr>
          <p:cNvPr id="16" name="Номер слайда 15"/>
          <p:cNvSpPr>
            <a:spLocks noGrp="1"/>
          </p:cNvSpPr>
          <p:nvPr>
            <p:ph type="sldNum" sz="quarter" idx="12"/>
          </p:nvPr>
        </p:nvSpPr>
        <p:spPr/>
        <p:txBody>
          <a:bodyPr>
            <a:normAutofit/>
          </a:bodyPr>
          <a:lstStyle/>
          <a:p>
            <a:pPr>
              <a:defRPr/>
            </a:pPr>
            <a:fld id="{2A5A0D0E-F664-4574-B6DC-FC7FA36228AE}" type="slidenum">
              <a:rPr lang="ru-RU"/>
              <a:pPr>
                <a:defRPr/>
              </a:pPr>
              <a:t>12</a:t>
            </a:fld>
            <a:endParaRPr lang="ru-RU"/>
          </a:p>
        </p:txBody>
      </p:sp>
      <p:sp>
        <p:nvSpPr>
          <p:cNvPr id="25606" name="Rectangle 59"/>
          <p:cNvSpPr>
            <a:spLocks noChangeArrowheads="1"/>
          </p:cNvSpPr>
          <p:nvPr/>
        </p:nvSpPr>
        <p:spPr bwMode="auto">
          <a:xfrm>
            <a:off x="468313" y="1628775"/>
            <a:ext cx="8229600" cy="2185988"/>
          </a:xfrm>
          <a:prstGeom prst="rect">
            <a:avLst/>
          </a:prstGeom>
          <a:noFill/>
          <a:ln w="9525">
            <a:noFill/>
            <a:miter lim="800000"/>
            <a:headEnd/>
            <a:tailEnd/>
          </a:ln>
        </p:spPr>
        <p:txBody>
          <a:bodyPr/>
          <a:lstStyle/>
          <a:p>
            <a:pPr marL="342900" indent="-342900">
              <a:spcBef>
                <a:spcPct val="20000"/>
              </a:spcBef>
              <a:buFontTx/>
              <a:buChar char="•"/>
            </a:pPr>
            <a:endParaRPr lang="en-US" sz="2800"/>
          </a:p>
        </p:txBody>
      </p:sp>
      <p:sp>
        <p:nvSpPr>
          <p:cNvPr id="25607" name="AutoShape 60"/>
          <p:cNvSpPr>
            <a:spLocks noChangeArrowheads="1"/>
          </p:cNvSpPr>
          <p:nvPr/>
        </p:nvSpPr>
        <p:spPr bwMode="auto">
          <a:xfrm rot="10800000">
            <a:off x="1619250" y="1989138"/>
            <a:ext cx="2743200" cy="2243137"/>
          </a:xfrm>
          <a:prstGeom prst="triangle">
            <a:avLst>
              <a:gd name="adj" fmla="val 50000"/>
            </a:avLst>
          </a:prstGeom>
          <a:solidFill>
            <a:srgbClr val="FFFFFF"/>
          </a:solidFill>
          <a:ln w="19050">
            <a:solidFill>
              <a:srgbClr val="000000"/>
            </a:solidFill>
            <a:miter lim="800000"/>
            <a:headEnd/>
            <a:tailEnd/>
          </a:ln>
        </p:spPr>
        <p:txBody>
          <a:bodyPr/>
          <a:lstStyle/>
          <a:p>
            <a:r>
              <a:rPr lang="en-US" sz="1200"/>
              <a:t>   </a:t>
            </a:r>
            <a:endParaRPr lang="ru-RU"/>
          </a:p>
        </p:txBody>
      </p:sp>
      <p:sp>
        <p:nvSpPr>
          <p:cNvPr id="25608" name="AutoShape 61"/>
          <p:cNvSpPr>
            <a:spLocks noChangeArrowheads="1"/>
          </p:cNvSpPr>
          <p:nvPr/>
        </p:nvSpPr>
        <p:spPr bwMode="auto">
          <a:xfrm>
            <a:off x="5364163" y="2133600"/>
            <a:ext cx="2743200" cy="2171700"/>
          </a:xfrm>
          <a:prstGeom prst="triangle">
            <a:avLst>
              <a:gd name="adj" fmla="val 50000"/>
            </a:avLst>
          </a:prstGeom>
          <a:solidFill>
            <a:srgbClr val="FFFFFF"/>
          </a:solidFill>
          <a:ln w="19050">
            <a:solidFill>
              <a:srgbClr val="000000"/>
            </a:solidFill>
            <a:miter lim="800000"/>
            <a:headEnd/>
            <a:tailEnd/>
          </a:ln>
        </p:spPr>
        <p:txBody>
          <a:bodyPr/>
          <a:lstStyle/>
          <a:p>
            <a:r>
              <a:rPr lang="en-US" sz="1200"/>
              <a:t>   </a:t>
            </a:r>
            <a:endParaRPr lang="ru-RU"/>
          </a:p>
        </p:txBody>
      </p:sp>
      <p:grpSp>
        <p:nvGrpSpPr>
          <p:cNvPr id="25609" name="Group 15"/>
          <p:cNvGrpSpPr>
            <a:grpSpLocks/>
          </p:cNvGrpSpPr>
          <p:nvPr/>
        </p:nvGrpSpPr>
        <p:grpSpPr bwMode="auto">
          <a:xfrm>
            <a:off x="2268538" y="1989138"/>
            <a:ext cx="1439862" cy="1804987"/>
            <a:chOff x="2267744" y="1988840"/>
            <a:chExt cx="1440159" cy="1805285"/>
          </a:xfrm>
        </p:grpSpPr>
        <p:sp>
          <p:nvSpPr>
            <p:cNvPr id="25614" name="AutoShape 62"/>
            <p:cNvSpPr>
              <a:spLocks noChangeArrowheads="1"/>
            </p:cNvSpPr>
            <p:nvPr/>
          </p:nvSpPr>
          <p:spPr bwMode="auto">
            <a:xfrm>
              <a:off x="2267744" y="1988840"/>
              <a:ext cx="1440159" cy="1080120"/>
            </a:xfrm>
            <a:prstGeom prst="triangle">
              <a:avLst>
                <a:gd name="adj" fmla="val 43287"/>
              </a:avLst>
            </a:prstGeom>
            <a:solidFill>
              <a:schemeClr val="accent1"/>
            </a:solidFill>
            <a:ln w="9525">
              <a:solidFill>
                <a:srgbClr val="000000"/>
              </a:solidFill>
              <a:miter lim="800000"/>
              <a:headEnd/>
              <a:tailEnd/>
            </a:ln>
          </p:spPr>
          <p:txBody>
            <a:bodyPr/>
            <a:lstStyle/>
            <a:p>
              <a:r>
                <a:rPr lang="en-US" sz="1200"/>
                <a:t> </a:t>
              </a:r>
              <a:r>
                <a:rPr lang="ru-RU" sz="1200"/>
                <a:t> </a:t>
              </a:r>
              <a:r>
                <a:rPr lang="en-US" sz="1200"/>
                <a:t> </a:t>
              </a:r>
              <a:r>
                <a:rPr lang="ru-RU" sz="1200"/>
                <a:t>  </a:t>
              </a:r>
              <a:r>
                <a:rPr lang="en-US" sz="2000" b="1"/>
                <a:t>Y</a:t>
              </a:r>
              <a:endParaRPr lang="ru-RU"/>
            </a:p>
          </p:txBody>
        </p:sp>
        <p:sp>
          <p:nvSpPr>
            <p:cNvPr id="25615" name="Rectangle 63"/>
            <p:cNvSpPr>
              <a:spLocks noChangeArrowheads="1"/>
            </p:cNvSpPr>
            <p:nvPr/>
          </p:nvSpPr>
          <p:spPr bwMode="auto">
            <a:xfrm>
              <a:off x="2771775" y="3152775"/>
              <a:ext cx="488950" cy="641350"/>
            </a:xfrm>
            <a:prstGeom prst="rect">
              <a:avLst/>
            </a:prstGeom>
            <a:noFill/>
            <a:ln w="9525">
              <a:noFill/>
              <a:miter lim="800000"/>
              <a:headEnd/>
              <a:tailEnd/>
            </a:ln>
          </p:spPr>
          <p:txBody>
            <a:bodyPr wrap="none" anchor="ctr">
              <a:spAutoFit/>
            </a:bodyPr>
            <a:lstStyle/>
            <a:p>
              <a:r>
                <a:rPr lang="en-US" sz="3600" b="1"/>
                <a:t>X</a:t>
              </a:r>
            </a:p>
          </p:txBody>
        </p:sp>
      </p:grpSp>
      <p:sp>
        <p:nvSpPr>
          <p:cNvPr id="25610" name="Rectangle 64"/>
          <p:cNvSpPr>
            <a:spLocks noChangeArrowheads="1"/>
          </p:cNvSpPr>
          <p:nvPr/>
        </p:nvSpPr>
        <p:spPr bwMode="auto">
          <a:xfrm>
            <a:off x="6443663" y="2492375"/>
            <a:ext cx="576262" cy="701675"/>
          </a:xfrm>
          <a:prstGeom prst="rect">
            <a:avLst/>
          </a:prstGeom>
          <a:noFill/>
          <a:ln w="9525">
            <a:noFill/>
            <a:miter lim="800000"/>
            <a:headEnd/>
            <a:tailEnd/>
          </a:ln>
        </p:spPr>
        <p:txBody>
          <a:bodyPr anchor="ctr">
            <a:spAutoFit/>
          </a:bodyPr>
          <a:lstStyle/>
          <a:p>
            <a:r>
              <a:rPr lang="en-US" sz="4000" b="1"/>
              <a:t>Y</a:t>
            </a:r>
          </a:p>
        </p:txBody>
      </p:sp>
      <p:sp>
        <p:nvSpPr>
          <p:cNvPr id="25611" name="Rectangle 65"/>
          <p:cNvSpPr>
            <a:spLocks noChangeArrowheads="1"/>
          </p:cNvSpPr>
          <p:nvPr/>
        </p:nvSpPr>
        <p:spPr bwMode="auto">
          <a:xfrm>
            <a:off x="0" y="0"/>
            <a:ext cx="312738" cy="274638"/>
          </a:xfrm>
          <a:prstGeom prst="rect">
            <a:avLst/>
          </a:prstGeom>
          <a:noFill/>
          <a:ln w="9525">
            <a:noFill/>
            <a:miter lim="800000"/>
            <a:headEnd/>
            <a:tailEnd/>
          </a:ln>
        </p:spPr>
        <p:txBody>
          <a:bodyPr wrap="none" anchor="ctr">
            <a:spAutoFit/>
          </a:bodyPr>
          <a:lstStyle/>
          <a:p>
            <a:r>
              <a:rPr lang="en-US" sz="1200">
                <a:cs typeface="Times New Roman" pitchFamily="18" charset="0"/>
              </a:rPr>
              <a:t>   </a:t>
            </a:r>
            <a:endParaRPr lang="en-US"/>
          </a:p>
        </p:txBody>
      </p:sp>
      <p:sp>
        <p:nvSpPr>
          <p:cNvPr id="25612" name="Rectangle 66"/>
          <p:cNvSpPr>
            <a:spLocks noChangeArrowheads="1"/>
          </p:cNvSpPr>
          <p:nvPr/>
        </p:nvSpPr>
        <p:spPr bwMode="auto">
          <a:xfrm>
            <a:off x="0" y="0"/>
            <a:ext cx="312738" cy="274638"/>
          </a:xfrm>
          <a:prstGeom prst="rect">
            <a:avLst/>
          </a:prstGeom>
          <a:noFill/>
          <a:ln w="9525">
            <a:noFill/>
            <a:miter lim="800000"/>
            <a:headEnd/>
            <a:tailEnd/>
          </a:ln>
        </p:spPr>
        <p:txBody>
          <a:bodyPr wrap="none" anchor="ctr">
            <a:spAutoFit/>
          </a:bodyPr>
          <a:lstStyle/>
          <a:p>
            <a:r>
              <a:rPr lang="en-US" sz="1200">
                <a:cs typeface="Times New Roman" pitchFamily="18" charset="0"/>
              </a:rPr>
              <a:t>   </a:t>
            </a:r>
            <a:endParaRPr lang="en-US"/>
          </a:p>
        </p:txBody>
      </p:sp>
      <p:sp>
        <p:nvSpPr>
          <p:cNvPr id="25613" name="AutoShape 67"/>
          <p:cNvSpPr>
            <a:spLocks noChangeArrowheads="1"/>
          </p:cNvSpPr>
          <p:nvPr/>
        </p:nvSpPr>
        <p:spPr bwMode="auto">
          <a:xfrm rot="10800000">
            <a:off x="6011863" y="3284538"/>
            <a:ext cx="1439862" cy="1028700"/>
          </a:xfrm>
          <a:prstGeom prst="triangle">
            <a:avLst>
              <a:gd name="adj" fmla="val 50000"/>
            </a:avLst>
          </a:prstGeom>
          <a:solidFill>
            <a:schemeClr val="accent1"/>
          </a:solidFill>
          <a:ln w="9525">
            <a:solidFill>
              <a:srgbClr val="000000"/>
            </a:solidFill>
            <a:miter lim="800000"/>
            <a:headEnd/>
            <a:tailEnd/>
          </a:ln>
        </p:spPr>
        <p:txBody>
          <a:bodyPr/>
          <a:lstStyle/>
          <a:p>
            <a:r>
              <a:rPr lang="en-US" sz="2000" b="1"/>
              <a:t>   X</a:t>
            </a:r>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algn="ctr"/>
            <a:r>
              <a:rPr lang="en-US" sz="3200" b="1" dirty="0" smtClean="0"/>
              <a:t>Why do</a:t>
            </a:r>
            <a:r>
              <a:rPr lang="en-US" sz="3200" b="1" dirty="0" smtClean="0">
                <a:solidFill>
                  <a:srgbClr val="7030A0"/>
                </a:solidFill>
              </a:rPr>
              <a:t> </a:t>
            </a:r>
            <a:r>
              <a:rPr lang="en-US" sz="3200" b="1" dirty="0" smtClean="0"/>
              <a:t>X- or Y-matrix institutions prevail? </a:t>
            </a:r>
            <a:endParaRPr lang="ru-RU" sz="3200" b="1" dirty="0" smtClean="0"/>
          </a:p>
        </p:txBody>
      </p:sp>
      <p:sp>
        <p:nvSpPr>
          <p:cNvPr id="26627" name="Нижний колонтитул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AFIT, Denver, Colorado, April 10,  2013</a:t>
            </a:r>
            <a:endParaRPr lang="ru-RU"/>
          </a:p>
        </p:txBody>
      </p:sp>
      <p:sp>
        <p:nvSpPr>
          <p:cNvPr id="6" name="Номер слайда 5"/>
          <p:cNvSpPr>
            <a:spLocks noGrp="1"/>
          </p:cNvSpPr>
          <p:nvPr>
            <p:ph type="sldNum" sz="quarter" idx="12"/>
          </p:nvPr>
        </p:nvSpPr>
        <p:spPr/>
        <p:txBody>
          <a:bodyPr>
            <a:normAutofit/>
          </a:bodyPr>
          <a:lstStyle/>
          <a:p>
            <a:pPr>
              <a:defRPr/>
            </a:pPr>
            <a:fld id="{58474F62-C508-4F22-9281-359619F57B0A}" type="slidenum">
              <a:rPr lang="ru-RU"/>
              <a:pPr>
                <a:defRPr/>
              </a:pPr>
              <a:t>13</a:t>
            </a:fld>
            <a:endParaRPr lang="ru-RU"/>
          </a:p>
        </p:txBody>
      </p:sp>
      <p:sp>
        <p:nvSpPr>
          <p:cNvPr id="26629" name="Rectangle 3"/>
          <p:cNvSpPr>
            <a:spLocks noGrp="1" noChangeArrowheads="1"/>
          </p:cNvSpPr>
          <p:nvPr>
            <p:ph sz="quarter" idx="1"/>
          </p:nvPr>
        </p:nvSpPr>
        <p:spPr>
          <a:xfrm>
            <a:off x="457200" y="1600200"/>
            <a:ext cx="8229600" cy="4724400"/>
          </a:xfrm>
        </p:spPr>
        <p:txBody>
          <a:bodyPr/>
          <a:lstStyle/>
          <a:p>
            <a:pPr>
              <a:lnSpc>
                <a:spcPct val="80000"/>
              </a:lnSpc>
            </a:pPr>
            <a:r>
              <a:rPr lang="en-US" sz="2800" dirty="0" smtClean="0"/>
              <a:t>The material and technological environment of a society is a key determinant for the prevalence of either X- or Y- matrices.  </a:t>
            </a:r>
          </a:p>
          <a:p>
            <a:pPr lvl="1">
              <a:lnSpc>
                <a:spcPct val="80000"/>
              </a:lnSpc>
            </a:pPr>
            <a:r>
              <a:rPr lang="en-US" sz="2400" dirty="0" smtClean="0"/>
              <a:t>The environment can be a </a:t>
            </a:r>
            <a:r>
              <a:rPr lang="en-US" sz="2400" i="1" dirty="0" smtClean="0"/>
              <a:t>communal, </a:t>
            </a:r>
            <a:r>
              <a:rPr lang="en-US" sz="2400" dirty="0" smtClean="0"/>
              <a:t>indivisible system, under which the removal of some elements can lead to the disintegration of the entire system, </a:t>
            </a:r>
            <a:r>
              <a:rPr lang="en-US" sz="2400" i="1" u="sng" dirty="0" smtClean="0"/>
              <a:t>OR</a:t>
            </a:r>
            <a:endParaRPr lang="en-US" sz="2400" u="sng" dirty="0" smtClean="0"/>
          </a:p>
          <a:p>
            <a:pPr lvl="1">
              <a:lnSpc>
                <a:spcPct val="80000"/>
              </a:lnSpc>
            </a:pPr>
            <a:r>
              <a:rPr lang="en-US" sz="2400" dirty="0" smtClean="0"/>
              <a:t>The environment can be </a:t>
            </a:r>
            <a:r>
              <a:rPr lang="en-US" sz="2400" i="1" dirty="0" smtClean="0"/>
              <a:t>non-communal, </a:t>
            </a:r>
            <a:r>
              <a:rPr lang="en-US" sz="2400" dirty="0" smtClean="0"/>
              <a:t>that is, with opportunities for technological division and possibilities for separate individual usage. </a:t>
            </a:r>
          </a:p>
          <a:p>
            <a:pPr>
              <a:lnSpc>
                <a:spcPct val="80000"/>
              </a:lnSpc>
            </a:pPr>
            <a:r>
              <a:rPr lang="en-US" sz="2800" dirty="0" smtClean="0"/>
              <a:t>In a communal environment the X-matrix institutions are dominant and the Y-matrix institutions are complementary. In a non-communal environment it is the opposite.</a:t>
            </a:r>
            <a:endParaRPr lang="ru-RU" sz="2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914400"/>
            <a:ext cx="8229600" cy="990600"/>
          </a:xfrm>
        </p:spPr>
        <p:txBody>
          <a:bodyPr>
            <a:normAutofit fontScale="90000"/>
          </a:bodyPr>
          <a:lstStyle/>
          <a:p>
            <a:pPr fontAlgn="auto">
              <a:spcAft>
                <a:spcPts val="0"/>
              </a:spcAft>
              <a:defRPr/>
            </a:pPr>
            <a:r>
              <a:rPr lang="en-GB" sz="3200" b="1" dirty="0" smtClean="0"/>
              <a:t>Preservation of the leading position of one or the other matrix in the history of nation-states</a:t>
            </a:r>
            <a:endParaRPr lang="ru-RU" sz="3200" b="1" dirty="0" smtClean="0"/>
          </a:p>
        </p:txBody>
      </p:sp>
      <p:sp>
        <p:nvSpPr>
          <p:cNvPr id="28675" name="Нижний колонтитул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AFIT, Denver, Colorado, April 10,  2013</a:t>
            </a:r>
            <a:endParaRPr lang="ru-RU" dirty="0"/>
          </a:p>
        </p:txBody>
      </p:sp>
      <p:sp>
        <p:nvSpPr>
          <p:cNvPr id="5" name="Номер слайда 4"/>
          <p:cNvSpPr>
            <a:spLocks noGrp="1"/>
          </p:cNvSpPr>
          <p:nvPr>
            <p:ph type="sldNum" sz="quarter" idx="12"/>
          </p:nvPr>
        </p:nvSpPr>
        <p:spPr/>
        <p:txBody>
          <a:bodyPr>
            <a:normAutofit/>
          </a:bodyPr>
          <a:lstStyle/>
          <a:p>
            <a:pPr>
              <a:defRPr/>
            </a:pPr>
            <a:fld id="{D7A29B51-AA18-4F58-904E-186C7D201CB3}" type="slidenum">
              <a:rPr lang="ru-RU"/>
              <a:pPr>
                <a:defRPr/>
              </a:pPr>
              <a:t>14</a:t>
            </a:fld>
            <a:endParaRPr lang="ru-RU"/>
          </a:p>
        </p:txBody>
      </p:sp>
      <p:sp>
        <p:nvSpPr>
          <p:cNvPr id="28677" name="Содержимое 2"/>
          <p:cNvSpPr>
            <a:spLocks noGrp="1"/>
          </p:cNvSpPr>
          <p:nvPr>
            <p:ph sz="quarter" idx="1"/>
          </p:nvPr>
        </p:nvSpPr>
        <p:spPr>
          <a:xfrm>
            <a:off x="457200" y="2209800"/>
            <a:ext cx="8229600" cy="3886200"/>
          </a:xfrm>
        </p:spPr>
        <p:txBody>
          <a:bodyPr/>
          <a:lstStyle/>
          <a:p>
            <a:r>
              <a:rPr lang="en-GB" sz="2400" dirty="0" smtClean="0"/>
              <a:t>Historical research shows that the prevalence of one or the other matrices has a steady character. Even if, by virtue of external pressures or under influence of distorted internal reasons, attempts are made to replace one dominant matrix (X- or Y-) with the other </a:t>
            </a:r>
            <a:r>
              <a:rPr lang="en-GB" sz="2400" dirty="0" err="1" smtClean="0"/>
              <a:t>subordinant</a:t>
            </a:r>
            <a:r>
              <a:rPr lang="en-GB" sz="2400" dirty="0" smtClean="0"/>
              <a:t> matrix (Y- or X-), such a situation of outright reversal is, as a rule, </a:t>
            </a:r>
            <a:r>
              <a:rPr lang="en-GB" sz="2400" b="1" dirty="0" smtClean="0"/>
              <a:t>short-lived</a:t>
            </a:r>
            <a:r>
              <a:rPr lang="en-GB" sz="2400" dirty="0" smtClean="0"/>
              <a:t> (in historical time). For example, attempts at systematic institutional change in Eastern Europe under influence of the USSR or the countries of Latin America under pressure of the USA.</a:t>
            </a:r>
            <a:endParaRPr lang="ru-RU" sz="2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2000"/>
            <a:ext cx="8385175" cy="2209800"/>
          </a:xfrm>
        </p:spPr>
        <p:txBody>
          <a:bodyPr>
            <a:normAutofit fontScale="90000"/>
          </a:bodyPr>
          <a:lstStyle/>
          <a:p>
            <a:pPr algn="ctr" fontAlgn="auto">
              <a:spcAft>
                <a:spcPts val="0"/>
              </a:spcAft>
              <a:defRPr/>
            </a:pPr>
            <a:r>
              <a:rPr lang="en-US" sz="2000" b="1" dirty="0" smtClean="0"/>
              <a:t>Proportion of GDP produced by countries  with a prevailing X- and Y-matrix, 1820-2010 (</a:t>
            </a:r>
            <a:r>
              <a:rPr lang="en-US" sz="2000" b="1" dirty="0" err="1" smtClean="0"/>
              <a:t>Maddison</a:t>
            </a:r>
            <a:r>
              <a:rPr lang="en-US" sz="2000" b="1" dirty="0" smtClean="0"/>
              <a:t> Data Base, sample of 34 nations~75% of World GDP) </a:t>
            </a:r>
            <a:r>
              <a:rPr lang="en-US" sz="1800" b="1" dirty="0" smtClean="0"/>
              <a:t/>
            </a:r>
            <a:br>
              <a:rPr lang="en-US" sz="1800" b="1" dirty="0" smtClean="0"/>
            </a:br>
            <a:r>
              <a:rPr lang="en-US" sz="1800" b="1" dirty="0" smtClean="0"/>
              <a:t/>
            </a:r>
            <a:br>
              <a:rPr lang="en-US" sz="1800" b="1" dirty="0" smtClean="0"/>
            </a:br>
            <a:r>
              <a:rPr lang="en-US" sz="1700" b="1" dirty="0" smtClean="0"/>
              <a:t>X-matrix countries: China, India, Japan, Brazil and former USSR countries.</a:t>
            </a:r>
            <a:br>
              <a:rPr lang="en-US" sz="1700" b="1" dirty="0" smtClean="0"/>
            </a:br>
            <a:r>
              <a:rPr lang="en-US" sz="1700" b="1" dirty="0" smtClean="0"/>
              <a:t>Y-matrix countries:  Western Europe including Austria, Belgium, Denmark, Finland, France, Germany, Italy,  the Netherlands, Norway, Sweden, Switzerland and United Kingdom, and </a:t>
            </a:r>
            <a:br>
              <a:rPr lang="en-US" sz="1700" b="1" dirty="0" smtClean="0"/>
            </a:br>
            <a:r>
              <a:rPr lang="en-US" sz="1700" b="1" dirty="0" smtClean="0"/>
              <a:t>Western Offshoots including  the United States,  Canada,  Australia, New Zealand. </a:t>
            </a:r>
            <a:endParaRPr lang="ru-RU" sz="1700" b="1" dirty="0" smtClean="0"/>
          </a:p>
        </p:txBody>
      </p:sp>
      <p:sp>
        <p:nvSpPr>
          <p:cNvPr id="6" name="Нижний колонтитул 3"/>
          <p:cNvSpPr>
            <a:spLocks noGrp="1"/>
          </p:cNvSpPr>
          <p:nvPr>
            <p:ph type="ftr" sz="quarter" idx="11"/>
          </p:nvPr>
        </p:nvSpPr>
        <p:spPr bwMode="auto">
          <a:xfrm>
            <a:off x="2057400" y="6324600"/>
            <a:ext cx="5421313" cy="365125"/>
          </a:xfrm>
          <a:noFill/>
          <a:ln>
            <a:miter lim="800000"/>
            <a:headEnd/>
            <a:tailEnd/>
          </a:ln>
        </p:spPr>
        <p:txBody>
          <a:bodyPr wrap="square" lIns="91440" tIns="45720" rIns="91440" bIns="45720" numCol="1" anchorCtr="0" compatLnSpc="1">
            <a:prstTxWarp prst="textNoShape">
              <a:avLst/>
            </a:prstTxWarp>
          </a:bodyPr>
          <a:lstStyle/>
          <a:p>
            <a:pPr algn="ctr"/>
            <a:r>
              <a:rPr lang="en-US" b="1" smtClean="0">
                <a:solidFill>
                  <a:schemeClr val="bg2">
                    <a:lumMod val="75000"/>
                  </a:schemeClr>
                </a:solidFill>
              </a:rPr>
              <a:t>AFIT, Denver, Colorado, April 10,  2013</a:t>
            </a:r>
            <a:endParaRPr lang="ru-RU" b="1" dirty="0">
              <a:solidFill>
                <a:schemeClr val="bg2">
                  <a:lumMod val="75000"/>
                </a:schemeClr>
              </a:solidFill>
            </a:endParaRPr>
          </a:p>
        </p:txBody>
      </p:sp>
      <p:sp>
        <p:nvSpPr>
          <p:cNvPr id="5" name="Номер слайда 4"/>
          <p:cNvSpPr>
            <a:spLocks noGrp="1"/>
          </p:cNvSpPr>
          <p:nvPr>
            <p:ph type="sldNum" sz="quarter" idx="12"/>
          </p:nvPr>
        </p:nvSpPr>
        <p:spPr/>
        <p:txBody>
          <a:bodyPr>
            <a:normAutofit/>
          </a:bodyPr>
          <a:lstStyle/>
          <a:p>
            <a:pPr>
              <a:defRPr/>
            </a:pPr>
            <a:fld id="{93A3FFB7-403A-4F3B-B318-3B8F238C24BB}" type="slidenum">
              <a:rPr lang="ru-RU"/>
              <a:pPr>
                <a:defRPr/>
              </a:pPr>
              <a:t>15</a:t>
            </a:fld>
            <a:endParaRPr lang="ru-RU"/>
          </a:p>
        </p:txBody>
      </p:sp>
      <p:graphicFrame>
        <p:nvGraphicFramePr>
          <p:cNvPr id="8" name="Содержимое 5"/>
          <p:cNvGraphicFramePr>
            <a:graphicFrameLocks noGrp="1"/>
          </p:cNvGraphicFramePr>
          <p:nvPr>
            <p:ph sz="quarter" idx="1"/>
          </p:nvPr>
        </p:nvGraphicFramePr>
        <p:xfrm>
          <a:off x="685800" y="2819400"/>
          <a:ext cx="8153400"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7" name="Нижний колонтитул 3"/>
          <p:cNvSpPr txBox="1">
            <a:spLocks/>
          </p:cNvSpPr>
          <p:nvPr/>
        </p:nvSpPr>
        <p:spPr bwMode="auto">
          <a:xfrm>
            <a:off x="2209800" y="6172201"/>
            <a:ext cx="5421313" cy="4572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400" b="1" i="0" u="none" strike="noStrike" kern="1200" cap="none" spc="0" normalizeH="0" baseline="0" noProof="0" dirty="0">
              <a:ln>
                <a:noFill/>
              </a:ln>
              <a:solidFill>
                <a:schemeClr val="bg2">
                  <a:lumMod val="50000"/>
                </a:schemeClr>
              </a:solidFill>
              <a:effectLst/>
              <a:uLnTx/>
              <a:uFillTx/>
              <a:latin typeface="Arial" charset="0"/>
              <a:ea typeface="+mn-ea"/>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Corridor of divergence</a:t>
            </a:r>
            <a:endParaRPr lang="ru-RU" dirty="0"/>
          </a:p>
        </p:txBody>
      </p:sp>
      <p:sp>
        <p:nvSpPr>
          <p:cNvPr id="3" name="Нижний колонтитул 2"/>
          <p:cNvSpPr>
            <a:spLocks noGrp="1"/>
          </p:cNvSpPr>
          <p:nvPr>
            <p:ph type="ftr" sz="quarter" idx="11"/>
          </p:nvPr>
        </p:nvSpPr>
        <p:spPr/>
        <p:txBody>
          <a:bodyPr/>
          <a:lstStyle/>
          <a:p>
            <a:pPr>
              <a:defRPr/>
            </a:pPr>
            <a:r>
              <a:rPr lang="en-US" smtClean="0"/>
              <a:t>AFIT, Denver, Colorado, April 10,  2013</a:t>
            </a:r>
            <a:endParaRPr lang="ru-RU"/>
          </a:p>
        </p:txBody>
      </p:sp>
      <p:sp>
        <p:nvSpPr>
          <p:cNvPr id="4" name="Номер слайда 3"/>
          <p:cNvSpPr>
            <a:spLocks noGrp="1"/>
          </p:cNvSpPr>
          <p:nvPr>
            <p:ph type="sldNum" sz="quarter" idx="12"/>
          </p:nvPr>
        </p:nvSpPr>
        <p:spPr/>
        <p:txBody>
          <a:bodyPr/>
          <a:lstStyle/>
          <a:p>
            <a:pPr>
              <a:defRPr/>
            </a:pPr>
            <a:fld id="{86746322-7E2C-40C2-A8A0-6E9A248C38DE}" type="slidenum">
              <a:rPr lang="ru-RU" smtClean="0"/>
              <a:pPr>
                <a:defRPr/>
              </a:pPr>
              <a:t>16</a:t>
            </a:fld>
            <a:endParaRPr lang="ru-RU"/>
          </a:p>
        </p:txBody>
      </p:sp>
      <p:sp>
        <p:nvSpPr>
          <p:cNvPr id="5" name="Содержимое 4"/>
          <p:cNvSpPr>
            <a:spLocks noGrp="1"/>
          </p:cNvSpPr>
          <p:nvPr>
            <p:ph sz="quarter" idx="1"/>
          </p:nvPr>
        </p:nvSpPr>
        <p:spPr/>
        <p:txBody>
          <a:bodyPr>
            <a:normAutofit fontScale="85000" lnSpcReduction="10000"/>
          </a:bodyPr>
          <a:lstStyle/>
          <a:p>
            <a:pPr fontAlgn="t"/>
            <a:r>
              <a:rPr lang="en-US" dirty="0" smtClean="0"/>
              <a:t>Waves of divergence reflect cyclical interdependence between X- and Y-matrix countries.  Looking at the above mentioned figure we could assume the existence of ‘a corridor of divergence.’  There are two attractors, namely X- and Y-</a:t>
            </a:r>
            <a:r>
              <a:rPr lang="en-GB" dirty="0" smtClean="0"/>
              <a:t>prevailing matrices’ countries. Such a corridor is designed in a future oriented way and represents an open space for global development between two axes representing the attractors. There are boundaries </a:t>
            </a:r>
            <a:r>
              <a:rPr lang="en-US" dirty="0" smtClean="0"/>
              <a:t>of ‘a corridor of divergence’: on average, the share of one type countries (with X- or Y-prevailing matrix) couldn’t be less than one third and more two thirds. </a:t>
            </a:r>
            <a:endParaRPr lang="ru-RU" dirty="0" smtClean="0"/>
          </a:p>
          <a:p>
            <a:r>
              <a:rPr lang="en-US" dirty="0" smtClean="0"/>
              <a:t>Here we understand divergence not in a sense of the increasing distance between the richest people/nations in the world and the very poorest people/nations or between top and bottom incomes. We consider an institutional divergence or varieties of institutions performed people to organize a social and economic life. </a:t>
            </a:r>
            <a:endParaRPr lang="ru-RU" dirty="0" smtClean="0"/>
          </a:p>
          <a:p>
            <a:r>
              <a:rPr lang="en-US" dirty="0" smtClean="0"/>
              <a:t> </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Заголовок 1"/>
          <p:cNvSpPr>
            <a:spLocks noGrp="1"/>
          </p:cNvSpPr>
          <p:nvPr>
            <p:ph type="title"/>
          </p:nvPr>
        </p:nvSpPr>
        <p:spPr/>
        <p:txBody>
          <a:bodyPr/>
          <a:lstStyle/>
          <a:p>
            <a:pPr algn="ctr"/>
            <a:r>
              <a:rPr lang="en-US" b="1" smtClean="0"/>
              <a:t>Conclusion</a:t>
            </a:r>
            <a:endParaRPr lang="ru-RU" b="1" smtClean="0"/>
          </a:p>
        </p:txBody>
      </p:sp>
      <p:sp>
        <p:nvSpPr>
          <p:cNvPr id="30723" name="Нижний колонтитул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AFIT, Denver, Colorado, April 10,  2013</a:t>
            </a:r>
            <a:endParaRPr lang="ru-RU"/>
          </a:p>
        </p:txBody>
      </p:sp>
      <p:sp>
        <p:nvSpPr>
          <p:cNvPr id="5" name="Номер слайда 4"/>
          <p:cNvSpPr>
            <a:spLocks noGrp="1"/>
          </p:cNvSpPr>
          <p:nvPr>
            <p:ph type="sldNum" sz="quarter" idx="12"/>
          </p:nvPr>
        </p:nvSpPr>
        <p:spPr/>
        <p:txBody>
          <a:bodyPr>
            <a:normAutofit/>
          </a:bodyPr>
          <a:lstStyle/>
          <a:p>
            <a:pPr>
              <a:defRPr/>
            </a:pPr>
            <a:fld id="{FE728FC5-DFC1-4336-B9F2-68A04FBB849F}" type="slidenum">
              <a:rPr lang="ru-RU"/>
              <a:pPr>
                <a:defRPr/>
              </a:pPr>
              <a:t>17</a:t>
            </a:fld>
            <a:endParaRPr lang="ru-RU"/>
          </a:p>
        </p:txBody>
      </p:sp>
      <p:sp>
        <p:nvSpPr>
          <p:cNvPr id="3" name="Содержимое 2"/>
          <p:cNvSpPr>
            <a:spLocks noGrp="1"/>
          </p:cNvSpPr>
          <p:nvPr>
            <p:ph sz="quarter" idx="1"/>
          </p:nvPr>
        </p:nvSpPr>
        <p:spPr>
          <a:xfrm>
            <a:off x="612775" y="1600200"/>
            <a:ext cx="8153400" cy="5029200"/>
          </a:xfrm>
        </p:spPr>
        <p:txBody>
          <a:bodyPr>
            <a:normAutofit/>
          </a:bodyPr>
          <a:lstStyle/>
          <a:p>
            <a:pPr marL="320040" indent="-320040">
              <a:buFont typeface="Wingdings"/>
              <a:buChar char=""/>
              <a:defRPr/>
            </a:pPr>
            <a:r>
              <a:rPr lang="en-US" dirty="0" smtClean="0"/>
              <a:t>It is the theoretical challenge to identify conditions and mechanisms pushing institutional change toward homogenization or divergence. An approach based on the institutional matrices theory (IMT), or X- and Y-theory, in this context helps us to investigate the contours of contemporary global trends and provides a methodology for institutional studies considering  the world economy into an interdependent whole. </a:t>
            </a:r>
            <a:endParaRPr lang="ru-RU" dirty="0" smtClean="0"/>
          </a:p>
          <a:p>
            <a:pPr marL="320040" indent="-320040" fontAlgn="auto">
              <a:spcAft>
                <a:spcPts val="0"/>
              </a:spcAft>
              <a:buFont typeface="Wingdings"/>
              <a:buChar char=""/>
              <a:defRPr/>
            </a:pPr>
            <a:endParaRPr lang="ru-RU"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a:xfrm>
            <a:off x="1042988" y="404813"/>
            <a:ext cx="7529512" cy="1143000"/>
          </a:xfrm>
        </p:spPr>
        <p:txBody>
          <a:bodyPr>
            <a:normAutofit fontScale="90000"/>
          </a:bodyPr>
          <a:lstStyle/>
          <a:p>
            <a:pPr algn="ctr" fontAlgn="auto">
              <a:spcAft>
                <a:spcPts val="0"/>
              </a:spcAft>
              <a:defRPr/>
            </a:pP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ru-RU" sz="5400" dirty="0" smtClean="0"/>
              <a:t/>
            </a:r>
            <a:br>
              <a:rPr lang="ru-RU" sz="5400" dirty="0" smtClean="0"/>
            </a:br>
            <a:endParaRPr lang="ru-RU" sz="5400" dirty="0" smtClean="0"/>
          </a:p>
        </p:txBody>
      </p:sp>
      <p:sp>
        <p:nvSpPr>
          <p:cNvPr id="31747" name="Нижний колонтитул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AFIT, Denver, Colorado, April 10,  2013</a:t>
            </a:r>
            <a:endParaRPr lang="ru-RU"/>
          </a:p>
        </p:txBody>
      </p:sp>
      <p:sp>
        <p:nvSpPr>
          <p:cNvPr id="6" name="Номер слайда 5"/>
          <p:cNvSpPr>
            <a:spLocks noGrp="1"/>
          </p:cNvSpPr>
          <p:nvPr>
            <p:ph type="sldNum" sz="quarter" idx="12"/>
          </p:nvPr>
        </p:nvSpPr>
        <p:spPr/>
        <p:txBody>
          <a:bodyPr>
            <a:normAutofit/>
          </a:bodyPr>
          <a:lstStyle/>
          <a:p>
            <a:pPr>
              <a:defRPr/>
            </a:pPr>
            <a:fld id="{1B08EFAB-3B75-4827-9D7E-400187590681}" type="slidenum">
              <a:rPr lang="ru-RU"/>
              <a:pPr>
                <a:defRPr/>
              </a:pPr>
              <a:t>18</a:t>
            </a:fld>
            <a:endParaRPr lang="ru-RU"/>
          </a:p>
        </p:txBody>
      </p:sp>
      <p:sp>
        <p:nvSpPr>
          <p:cNvPr id="107524" name="Rectangle 4"/>
          <p:cNvSpPr>
            <a:spLocks noGrp="1" noRot="1" noChangeArrowheads="1"/>
          </p:cNvSpPr>
          <p:nvPr>
            <p:ph sz="quarter" idx="1"/>
          </p:nvPr>
        </p:nvSpPr>
        <p:spPr>
          <a:xfrm>
            <a:off x="914400" y="3352800"/>
            <a:ext cx="7391400" cy="2971800"/>
          </a:xfrm>
        </p:spPr>
        <p:txBody>
          <a:bodyPr>
            <a:normAutofit/>
          </a:bodyPr>
          <a:lstStyle/>
          <a:p>
            <a:pPr marL="320040" indent="-320040" algn="ctr" fontAlgn="auto">
              <a:lnSpc>
                <a:spcPct val="80000"/>
              </a:lnSpc>
              <a:spcAft>
                <a:spcPts val="0"/>
              </a:spcAft>
              <a:buFont typeface="Wingdings" charset="2"/>
              <a:buNone/>
              <a:defRPr/>
            </a:pPr>
            <a:endParaRPr lang="en-US" sz="200" dirty="0" smtClean="0"/>
          </a:p>
          <a:p>
            <a:pPr marL="320040" indent="-320040" algn="ctr" fontAlgn="auto">
              <a:lnSpc>
                <a:spcPct val="80000"/>
              </a:lnSpc>
              <a:spcAft>
                <a:spcPts val="0"/>
              </a:spcAft>
              <a:buFont typeface="Wingdings" charset="2"/>
              <a:buNone/>
              <a:defRPr/>
            </a:pPr>
            <a:endParaRPr lang="ru-RU" sz="400" b="1" dirty="0" smtClean="0"/>
          </a:p>
          <a:p>
            <a:pPr marL="320040" indent="-320040" algn="ctr" fontAlgn="auto">
              <a:lnSpc>
                <a:spcPct val="80000"/>
              </a:lnSpc>
              <a:spcAft>
                <a:spcPts val="0"/>
              </a:spcAft>
              <a:buFont typeface="Wingdings" charset="2"/>
              <a:buNone/>
              <a:defRPr/>
            </a:pPr>
            <a:r>
              <a:rPr lang="en-US" b="1" dirty="0" smtClean="0">
                <a:solidFill>
                  <a:schemeClr val="tx2">
                    <a:lumMod val="75000"/>
                  </a:schemeClr>
                </a:solidFill>
                <a:hlinkClick r:id="rId3"/>
              </a:rPr>
              <a:t>kirdina@bk.ru</a:t>
            </a:r>
            <a:endParaRPr lang="ru-RU" b="1" dirty="0" smtClean="0">
              <a:solidFill>
                <a:schemeClr val="tx2">
                  <a:lumMod val="75000"/>
                </a:schemeClr>
              </a:solidFill>
            </a:endParaRPr>
          </a:p>
          <a:p>
            <a:pPr marL="320040" indent="-320040" algn="ctr" fontAlgn="auto">
              <a:lnSpc>
                <a:spcPct val="80000"/>
              </a:lnSpc>
              <a:spcAft>
                <a:spcPts val="0"/>
              </a:spcAft>
              <a:buFont typeface="Wingdings" charset="2"/>
              <a:buNone/>
              <a:defRPr/>
            </a:pPr>
            <a:r>
              <a:rPr lang="en-US" b="1" dirty="0" smtClean="0">
                <a:solidFill>
                  <a:schemeClr val="tx2">
                    <a:lumMod val="75000"/>
                  </a:schemeClr>
                </a:solidFill>
                <a:hlinkClick r:id="rId4"/>
              </a:rPr>
              <a:t>www.kirdina.ru</a:t>
            </a:r>
            <a:endParaRPr lang="en-US" b="1" dirty="0" smtClean="0">
              <a:solidFill>
                <a:schemeClr val="tx2">
                  <a:lumMod val="75000"/>
                </a:schemeClr>
              </a:solidFill>
            </a:endParaRPr>
          </a:p>
          <a:p>
            <a:pPr marL="320040" indent="-320040" algn="ctr" fontAlgn="auto">
              <a:lnSpc>
                <a:spcPct val="80000"/>
              </a:lnSpc>
              <a:spcAft>
                <a:spcPts val="0"/>
              </a:spcAft>
              <a:buFont typeface="Wingdings" charset="2"/>
              <a:buNone/>
              <a:defRPr/>
            </a:pPr>
            <a:endParaRPr lang="en-US" b="1" dirty="0" smtClean="0">
              <a:solidFill>
                <a:schemeClr val="bg2">
                  <a:lumMod val="50000"/>
                </a:schemeClr>
              </a:solidFill>
            </a:endParaRPr>
          </a:p>
          <a:p>
            <a:pPr marL="320040" indent="-320040" algn="ctr" fontAlgn="auto">
              <a:lnSpc>
                <a:spcPct val="80000"/>
              </a:lnSpc>
              <a:spcAft>
                <a:spcPts val="0"/>
              </a:spcAft>
              <a:buNone/>
              <a:defRPr/>
            </a:pPr>
            <a:r>
              <a:rPr lang="en-US" sz="2100" b="1" dirty="0" smtClean="0">
                <a:solidFill>
                  <a:schemeClr val="bg2">
                    <a:lumMod val="50000"/>
                  </a:schemeClr>
                </a:solidFill>
              </a:rPr>
              <a:t> </a:t>
            </a:r>
            <a:endParaRPr lang="en-US" b="1" dirty="0" smtClean="0"/>
          </a:p>
          <a:p>
            <a:pPr marL="320040" indent="-320040" algn="ctr" fontAlgn="auto">
              <a:lnSpc>
                <a:spcPct val="80000"/>
              </a:lnSpc>
              <a:spcAft>
                <a:spcPts val="0"/>
              </a:spcAft>
              <a:buFont typeface="Wingdings" charset="2"/>
              <a:buNone/>
              <a:defRPr/>
            </a:pPr>
            <a:endParaRPr lang="en-US" sz="2000" b="1" dirty="0" smtClean="0"/>
          </a:p>
          <a:p>
            <a:pPr marL="320040" indent="-320040" algn="ctr" fontAlgn="auto">
              <a:lnSpc>
                <a:spcPct val="80000"/>
              </a:lnSpc>
              <a:spcAft>
                <a:spcPts val="0"/>
              </a:spcAft>
              <a:buFont typeface="Wingdings" charset="2"/>
              <a:buNone/>
              <a:defRPr/>
            </a:pPr>
            <a:endParaRPr lang="en-US" sz="800" b="1" dirty="0" smtClean="0"/>
          </a:p>
          <a:p>
            <a:pPr marL="320040" indent="-320040" algn="ctr" fontAlgn="auto">
              <a:lnSpc>
                <a:spcPct val="80000"/>
              </a:lnSpc>
              <a:spcAft>
                <a:spcPts val="0"/>
              </a:spcAft>
              <a:buFont typeface="Wingdings" charset="2"/>
              <a:buNone/>
              <a:defRPr/>
            </a:pPr>
            <a:endParaRPr lang="ru-RU" sz="800" b="1" dirty="0" smtClean="0"/>
          </a:p>
        </p:txBody>
      </p:sp>
      <p:sp>
        <p:nvSpPr>
          <p:cNvPr id="31750" name="Rectangle 5"/>
          <p:cNvSpPr>
            <a:spLocks noChangeArrowheads="1"/>
          </p:cNvSpPr>
          <p:nvPr/>
        </p:nvSpPr>
        <p:spPr bwMode="auto">
          <a:xfrm>
            <a:off x="1600200" y="1828800"/>
            <a:ext cx="6048375" cy="1661993"/>
          </a:xfrm>
          <a:prstGeom prst="rect">
            <a:avLst/>
          </a:prstGeom>
          <a:noFill/>
          <a:ln w="9525">
            <a:noFill/>
            <a:miter lim="800000"/>
            <a:headEnd/>
            <a:tailEnd/>
          </a:ln>
        </p:spPr>
        <p:txBody>
          <a:bodyPr>
            <a:spAutoFit/>
          </a:bodyPr>
          <a:lstStyle/>
          <a:p>
            <a:pPr algn="ctr"/>
            <a:r>
              <a:rPr lang="en-US" sz="4400" b="1" dirty="0">
                <a:solidFill>
                  <a:schemeClr val="tx2"/>
                </a:solidFill>
                <a:latin typeface="Verdana" pitchFamily="34" charset="0"/>
              </a:rPr>
              <a:t>Thank you for your </a:t>
            </a:r>
            <a:r>
              <a:rPr lang="en-US" sz="4400" b="1" dirty="0" smtClean="0">
                <a:solidFill>
                  <a:schemeClr val="tx2"/>
                </a:solidFill>
                <a:latin typeface="Verdana" pitchFamily="34" charset="0"/>
              </a:rPr>
              <a:t>attention!</a:t>
            </a:r>
          </a:p>
          <a:p>
            <a:pPr algn="ctr"/>
            <a:endParaRPr lang="en-CA" sz="1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main idea of the paper </a:t>
            </a:r>
            <a:endParaRPr lang="ru-RU" dirty="0"/>
          </a:p>
        </p:txBody>
      </p:sp>
      <p:sp>
        <p:nvSpPr>
          <p:cNvPr id="3" name="Нижний колонтитул 2"/>
          <p:cNvSpPr>
            <a:spLocks noGrp="1"/>
          </p:cNvSpPr>
          <p:nvPr>
            <p:ph type="ftr" sz="quarter" idx="11"/>
          </p:nvPr>
        </p:nvSpPr>
        <p:spPr/>
        <p:txBody>
          <a:bodyPr/>
          <a:lstStyle/>
          <a:p>
            <a:pPr>
              <a:defRPr/>
            </a:pPr>
            <a:r>
              <a:rPr lang="en-US" smtClean="0"/>
              <a:t>AFIT, Denver, Colorado, April 10,  2013</a:t>
            </a:r>
            <a:endParaRPr lang="ru-RU"/>
          </a:p>
        </p:txBody>
      </p:sp>
      <p:sp>
        <p:nvSpPr>
          <p:cNvPr id="4" name="Номер слайда 3"/>
          <p:cNvSpPr>
            <a:spLocks noGrp="1"/>
          </p:cNvSpPr>
          <p:nvPr>
            <p:ph type="sldNum" sz="quarter" idx="12"/>
          </p:nvPr>
        </p:nvSpPr>
        <p:spPr/>
        <p:txBody>
          <a:bodyPr/>
          <a:lstStyle/>
          <a:p>
            <a:pPr>
              <a:defRPr/>
            </a:pPr>
            <a:fld id="{86746322-7E2C-40C2-A8A0-6E9A248C38DE}" type="slidenum">
              <a:rPr lang="ru-RU" smtClean="0"/>
              <a:pPr>
                <a:defRPr/>
              </a:pPr>
              <a:t>2</a:t>
            </a:fld>
            <a:endParaRPr lang="ru-RU"/>
          </a:p>
        </p:txBody>
      </p:sp>
      <p:sp>
        <p:nvSpPr>
          <p:cNvPr id="5" name="Содержимое 4"/>
          <p:cNvSpPr>
            <a:spLocks noGrp="1"/>
          </p:cNvSpPr>
          <p:nvPr>
            <p:ph sz="quarter" idx="1"/>
          </p:nvPr>
        </p:nvSpPr>
        <p:spPr/>
        <p:txBody>
          <a:bodyPr>
            <a:normAutofit/>
          </a:bodyPr>
          <a:lstStyle/>
          <a:p>
            <a:r>
              <a:rPr lang="en-US" sz="3200" dirty="0" smtClean="0"/>
              <a:t>Is to develop </a:t>
            </a:r>
            <a:r>
              <a:rPr lang="en-US" sz="3200" dirty="0" err="1" smtClean="0"/>
              <a:t>Veblenian</a:t>
            </a:r>
            <a:r>
              <a:rPr lang="en-US" sz="3200" dirty="0" smtClean="0"/>
              <a:t> ideas of cumulative causation as well as Marxian historical materialism to explain the permanent dichotomy of social and economic systems in the world.</a:t>
            </a:r>
          </a:p>
          <a:p>
            <a:r>
              <a:rPr lang="en-US" sz="3200" dirty="0" smtClean="0"/>
              <a:t> An institutional matrices theory (Kirdina, 2001, 2003 …) develops both these ideas and shows two attractors for social and economic trajectories within the corridor of divergence.</a:t>
            </a:r>
            <a:endParaRPr lang="ru-RU"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Cumulative causation</a:t>
            </a:r>
            <a:endParaRPr lang="ru-RU" dirty="0"/>
          </a:p>
        </p:txBody>
      </p:sp>
      <p:sp>
        <p:nvSpPr>
          <p:cNvPr id="3" name="Нижний колонтитул 2"/>
          <p:cNvSpPr>
            <a:spLocks noGrp="1"/>
          </p:cNvSpPr>
          <p:nvPr>
            <p:ph type="ftr" sz="quarter" idx="11"/>
          </p:nvPr>
        </p:nvSpPr>
        <p:spPr/>
        <p:txBody>
          <a:bodyPr/>
          <a:lstStyle/>
          <a:p>
            <a:pPr>
              <a:defRPr/>
            </a:pPr>
            <a:r>
              <a:rPr lang="en-US" smtClean="0"/>
              <a:t>AFIT, Denver, Colorado, April 10,  2013</a:t>
            </a:r>
            <a:endParaRPr lang="ru-RU"/>
          </a:p>
        </p:txBody>
      </p:sp>
      <p:sp>
        <p:nvSpPr>
          <p:cNvPr id="4" name="Номер слайда 3"/>
          <p:cNvSpPr>
            <a:spLocks noGrp="1"/>
          </p:cNvSpPr>
          <p:nvPr>
            <p:ph type="sldNum" sz="quarter" idx="12"/>
          </p:nvPr>
        </p:nvSpPr>
        <p:spPr/>
        <p:txBody>
          <a:bodyPr/>
          <a:lstStyle/>
          <a:p>
            <a:pPr>
              <a:defRPr/>
            </a:pPr>
            <a:fld id="{86746322-7E2C-40C2-A8A0-6E9A248C38DE}" type="slidenum">
              <a:rPr lang="ru-RU" smtClean="0"/>
              <a:pPr>
                <a:defRPr/>
              </a:pPr>
              <a:t>3</a:t>
            </a:fld>
            <a:endParaRPr lang="ru-RU"/>
          </a:p>
        </p:txBody>
      </p:sp>
      <p:sp>
        <p:nvSpPr>
          <p:cNvPr id="5" name="Содержимое 4"/>
          <p:cNvSpPr>
            <a:spLocks noGrp="1"/>
          </p:cNvSpPr>
          <p:nvPr>
            <p:ph sz="quarter" idx="1"/>
          </p:nvPr>
        </p:nvSpPr>
        <p:spPr/>
        <p:txBody>
          <a:bodyPr/>
          <a:lstStyle/>
          <a:p>
            <a:r>
              <a:rPr lang="en-GB" dirty="0" smtClean="0"/>
              <a:t>Cumulative causation (CC) principles have been investigated in different spheres of economic analysis. They demonstrate a “positive feedback” approach to the social and economic change and emphasize the circular and cumulative character in the process. </a:t>
            </a:r>
          </a:p>
          <a:p>
            <a:r>
              <a:rPr lang="en-US" dirty="0" err="1" smtClean="0"/>
              <a:t>Nanako</a:t>
            </a:r>
            <a:r>
              <a:rPr lang="en-US" dirty="0" smtClean="0"/>
              <a:t> </a:t>
            </a:r>
            <a:r>
              <a:rPr lang="en-GB" dirty="0" smtClean="0"/>
              <a:t>Fujita (2004) </a:t>
            </a:r>
            <a:r>
              <a:rPr lang="en-US" dirty="0" smtClean="0"/>
              <a:t>shows three origins and currents</a:t>
            </a:r>
            <a:r>
              <a:rPr lang="en-GB" dirty="0" smtClean="0"/>
              <a:t> of CC theory: 1) </a:t>
            </a:r>
            <a:r>
              <a:rPr lang="en-GB" dirty="0" err="1" smtClean="0"/>
              <a:t>Veblenian</a:t>
            </a:r>
            <a:r>
              <a:rPr lang="en-GB" dirty="0" smtClean="0"/>
              <a:t> CC theory (1898);  2) </a:t>
            </a:r>
            <a:r>
              <a:rPr lang="en-GB" dirty="0" err="1" smtClean="0"/>
              <a:t>Wicksellian</a:t>
            </a:r>
            <a:r>
              <a:rPr lang="en-GB" dirty="0" smtClean="0"/>
              <a:t> CC theory (1898); 3) Young-</a:t>
            </a:r>
            <a:r>
              <a:rPr lang="en-GB" dirty="0" err="1" smtClean="0"/>
              <a:t>Kaldor</a:t>
            </a:r>
            <a:r>
              <a:rPr lang="en-GB" dirty="0" smtClean="0"/>
              <a:t> type CC theory (1928).</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err="1" smtClean="0"/>
              <a:t>Veblenian</a:t>
            </a:r>
            <a:r>
              <a:rPr lang="en-GB" dirty="0" smtClean="0"/>
              <a:t> CC theory</a:t>
            </a:r>
            <a:endParaRPr lang="ru-RU" dirty="0"/>
          </a:p>
        </p:txBody>
      </p:sp>
      <p:sp>
        <p:nvSpPr>
          <p:cNvPr id="3" name="Нижний колонтитул 2"/>
          <p:cNvSpPr>
            <a:spLocks noGrp="1"/>
          </p:cNvSpPr>
          <p:nvPr>
            <p:ph type="ftr" sz="quarter" idx="11"/>
          </p:nvPr>
        </p:nvSpPr>
        <p:spPr/>
        <p:txBody>
          <a:bodyPr/>
          <a:lstStyle/>
          <a:p>
            <a:pPr>
              <a:defRPr/>
            </a:pPr>
            <a:r>
              <a:rPr lang="en-US" smtClean="0"/>
              <a:t>AFIT, Denver, Colorado, April 10,  2013</a:t>
            </a:r>
            <a:endParaRPr lang="ru-RU"/>
          </a:p>
        </p:txBody>
      </p:sp>
      <p:sp>
        <p:nvSpPr>
          <p:cNvPr id="4" name="Номер слайда 3"/>
          <p:cNvSpPr>
            <a:spLocks noGrp="1"/>
          </p:cNvSpPr>
          <p:nvPr>
            <p:ph type="sldNum" sz="quarter" idx="12"/>
          </p:nvPr>
        </p:nvSpPr>
        <p:spPr/>
        <p:txBody>
          <a:bodyPr/>
          <a:lstStyle/>
          <a:p>
            <a:pPr>
              <a:defRPr/>
            </a:pPr>
            <a:fld id="{86746322-7E2C-40C2-A8A0-6E9A248C38DE}" type="slidenum">
              <a:rPr lang="ru-RU" smtClean="0"/>
              <a:pPr>
                <a:defRPr/>
              </a:pPr>
              <a:t>4</a:t>
            </a:fld>
            <a:endParaRPr lang="ru-RU"/>
          </a:p>
        </p:txBody>
      </p:sp>
      <p:sp>
        <p:nvSpPr>
          <p:cNvPr id="5" name="Содержимое 4"/>
          <p:cNvSpPr>
            <a:spLocks noGrp="1"/>
          </p:cNvSpPr>
          <p:nvPr>
            <p:ph sz="quarter" idx="1"/>
          </p:nvPr>
        </p:nvSpPr>
        <p:spPr/>
        <p:txBody>
          <a:bodyPr/>
          <a:lstStyle/>
          <a:p>
            <a:r>
              <a:rPr lang="en-GB" dirty="0" smtClean="0"/>
              <a:t>Thorstein Veblen focused on the “institutional change” and stressed the necessity of “theories of a comprehensive process by the notion of a cumulative causation” (Veblen 1898, p. 377-378). Veblen applied the Darwinian principles of variation, inheritance and selection to institutional evolution. The process of historical evolution of institutions, according to Veblen, is ‘the natural selection of institutions’, “a scheme of blindly cumulative causation, in which there no trend, no final term, no consummation” (Veblen, 1907, p. 304), which “</a:t>
            </a:r>
            <a:r>
              <a:rPr lang="en-US" dirty="0" smtClean="0"/>
              <a:t>transforms the entire society in a myriad of different ways” (McCormick, 2006, p. xxi).</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Not only divergence</a:t>
            </a:r>
            <a:endParaRPr lang="ru-RU" dirty="0"/>
          </a:p>
        </p:txBody>
      </p:sp>
      <p:sp>
        <p:nvSpPr>
          <p:cNvPr id="3" name="Нижний колонтитул 2"/>
          <p:cNvSpPr>
            <a:spLocks noGrp="1"/>
          </p:cNvSpPr>
          <p:nvPr>
            <p:ph type="ftr" sz="quarter" idx="11"/>
          </p:nvPr>
        </p:nvSpPr>
        <p:spPr/>
        <p:txBody>
          <a:bodyPr/>
          <a:lstStyle/>
          <a:p>
            <a:pPr>
              <a:defRPr/>
            </a:pPr>
            <a:r>
              <a:rPr lang="en-US" smtClean="0"/>
              <a:t>AFIT, Denver, Colorado, April 10,  2013</a:t>
            </a:r>
            <a:endParaRPr lang="ru-RU"/>
          </a:p>
        </p:txBody>
      </p:sp>
      <p:sp>
        <p:nvSpPr>
          <p:cNvPr id="4" name="Номер слайда 3"/>
          <p:cNvSpPr>
            <a:spLocks noGrp="1"/>
          </p:cNvSpPr>
          <p:nvPr>
            <p:ph type="sldNum" sz="quarter" idx="12"/>
          </p:nvPr>
        </p:nvSpPr>
        <p:spPr/>
        <p:txBody>
          <a:bodyPr/>
          <a:lstStyle/>
          <a:p>
            <a:pPr>
              <a:defRPr/>
            </a:pPr>
            <a:fld id="{86746322-7E2C-40C2-A8A0-6E9A248C38DE}" type="slidenum">
              <a:rPr lang="ru-RU" smtClean="0"/>
              <a:pPr>
                <a:defRPr/>
              </a:pPr>
              <a:t>5</a:t>
            </a:fld>
            <a:endParaRPr lang="ru-RU"/>
          </a:p>
        </p:txBody>
      </p:sp>
      <p:sp>
        <p:nvSpPr>
          <p:cNvPr id="5" name="Содержимое 4"/>
          <p:cNvSpPr>
            <a:spLocks noGrp="1"/>
          </p:cNvSpPr>
          <p:nvPr>
            <p:ph sz="quarter" idx="1"/>
          </p:nvPr>
        </p:nvSpPr>
        <p:spPr/>
        <p:txBody>
          <a:bodyPr>
            <a:normAutofit lnSpcReduction="10000"/>
          </a:bodyPr>
          <a:lstStyle/>
          <a:p>
            <a:r>
              <a:rPr lang="en-GB" dirty="0" smtClean="0"/>
              <a:t>We can see, indeed, that there is not always only a divergent process in the real world.  Actual </a:t>
            </a:r>
            <a:r>
              <a:rPr lang="en-GB" i="1" dirty="0" smtClean="0"/>
              <a:t>path dependency</a:t>
            </a:r>
            <a:r>
              <a:rPr lang="en-GB" dirty="0" smtClean="0"/>
              <a:t> concept develops alternative ideas</a:t>
            </a:r>
            <a:r>
              <a:rPr lang="en-US" dirty="0" smtClean="0"/>
              <a:t>.</a:t>
            </a:r>
            <a:r>
              <a:rPr lang="en-GB" dirty="0" smtClean="0"/>
              <a:t> It is a broad concept </a:t>
            </a:r>
            <a:r>
              <a:rPr lang="en-US" dirty="0" smtClean="0"/>
              <a:t>that "history matters". In means that “where we go next depends not only on where we are now, but also upon where we have been" (</a:t>
            </a:r>
            <a:r>
              <a:rPr lang="en-US" dirty="0" err="1" smtClean="0"/>
              <a:t>Liebowitz</a:t>
            </a:r>
            <a:r>
              <a:rPr lang="en-US" dirty="0" smtClean="0"/>
              <a:t>, Margolis, 2000, p. 981). We are able to correct a historically chosen path and institutions but we are unable to dramatically change them. As </a:t>
            </a:r>
            <a:r>
              <a:rPr lang="en-US" dirty="0" err="1" smtClean="0"/>
              <a:t>Bellaïche</a:t>
            </a:r>
            <a:r>
              <a:rPr lang="en-US" dirty="0" smtClean="0"/>
              <a:t> meant, "the phenomenon of dependence of history might be ignored for short period of time (10 years, 20 years), but is not negligible for secular comparisons" (</a:t>
            </a:r>
            <a:r>
              <a:rPr lang="en-US" dirty="0" err="1" smtClean="0"/>
              <a:t>Bellaïche</a:t>
            </a:r>
            <a:r>
              <a:rPr lang="en-US" dirty="0" smtClean="0"/>
              <a:t>, 2010, p. 178).  </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On stable institutional structures</a:t>
            </a:r>
            <a:endParaRPr lang="ru-RU" dirty="0"/>
          </a:p>
        </p:txBody>
      </p:sp>
      <p:sp>
        <p:nvSpPr>
          <p:cNvPr id="3" name="Нижний колонтитул 2"/>
          <p:cNvSpPr>
            <a:spLocks noGrp="1"/>
          </p:cNvSpPr>
          <p:nvPr>
            <p:ph type="ftr" sz="quarter" idx="11"/>
          </p:nvPr>
        </p:nvSpPr>
        <p:spPr/>
        <p:txBody>
          <a:bodyPr/>
          <a:lstStyle/>
          <a:p>
            <a:pPr>
              <a:defRPr/>
            </a:pPr>
            <a:r>
              <a:rPr lang="en-US" smtClean="0"/>
              <a:t>AFIT, Denver, Colorado, April 10,  2013</a:t>
            </a:r>
            <a:endParaRPr lang="ru-RU"/>
          </a:p>
        </p:txBody>
      </p:sp>
      <p:sp>
        <p:nvSpPr>
          <p:cNvPr id="4" name="Номер слайда 3"/>
          <p:cNvSpPr>
            <a:spLocks noGrp="1"/>
          </p:cNvSpPr>
          <p:nvPr>
            <p:ph type="sldNum" sz="quarter" idx="12"/>
          </p:nvPr>
        </p:nvSpPr>
        <p:spPr/>
        <p:txBody>
          <a:bodyPr/>
          <a:lstStyle/>
          <a:p>
            <a:pPr>
              <a:defRPr/>
            </a:pPr>
            <a:fld id="{86746322-7E2C-40C2-A8A0-6E9A248C38DE}" type="slidenum">
              <a:rPr lang="ru-RU" smtClean="0"/>
              <a:pPr>
                <a:defRPr/>
              </a:pPr>
              <a:t>6</a:t>
            </a:fld>
            <a:endParaRPr lang="ru-RU"/>
          </a:p>
        </p:txBody>
      </p:sp>
      <p:sp>
        <p:nvSpPr>
          <p:cNvPr id="5" name="Содержимое 4"/>
          <p:cNvSpPr>
            <a:spLocks noGrp="1"/>
          </p:cNvSpPr>
          <p:nvPr>
            <p:ph sz="quarter" idx="1"/>
          </p:nvPr>
        </p:nvSpPr>
        <p:spPr/>
        <p:txBody>
          <a:bodyPr>
            <a:normAutofit lnSpcReduction="10000"/>
          </a:bodyPr>
          <a:lstStyle/>
          <a:p>
            <a:r>
              <a:rPr lang="en-US" dirty="0" smtClean="0"/>
              <a:t>Of course the modern society of Great Britain or China is not just a larger replica of the society of several hundred years ago. It is dramatically different in most every aspect of social life. But we can suggest that some institutional structures retain their contents. </a:t>
            </a:r>
            <a:r>
              <a:rPr lang="en-CA" dirty="0" smtClean="0"/>
              <a:t>As Schumpeter</a:t>
            </a:r>
            <a:r>
              <a:rPr lang="nl-NL" dirty="0" smtClean="0"/>
              <a:t> wrote about market institution, e.g.: “a</a:t>
            </a:r>
            <a:r>
              <a:rPr lang="en-CA" dirty="0" smtClean="0"/>
              <a:t>s far as it goes about market economy, for fundamental theory it makes no difference what kind of market economy it is: a system of primitive exchange between hunters and fishermen or a complex organism that we can see today" (Schumpeter, </a:t>
            </a:r>
            <a:r>
              <a:rPr lang="nl-NL" dirty="0" smtClean="0"/>
              <a:t> 1926, s. 74</a:t>
            </a:r>
            <a:r>
              <a:rPr lang="en-CA" dirty="0" smtClean="0"/>
              <a:t>). An institutional matrices theory (Kirdina, 2001; 2012; 2012a) deals with such kind of permanent macro-structures.  </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188913"/>
            <a:ext cx="8458200" cy="1030287"/>
          </a:xfrm>
        </p:spPr>
        <p:txBody>
          <a:bodyPr>
            <a:normAutofit fontScale="90000"/>
          </a:bodyPr>
          <a:lstStyle/>
          <a:p>
            <a:r>
              <a:rPr lang="en-US" sz="3600" b="1" dirty="0" smtClean="0">
                <a:solidFill>
                  <a:schemeClr val="bg2">
                    <a:lumMod val="50000"/>
                  </a:schemeClr>
                </a:solidFill>
              </a:rPr>
              <a:t>Main preconditions</a:t>
            </a:r>
            <a:r>
              <a:rPr lang="en-US" sz="3600" dirty="0" smtClean="0"/>
              <a:t> </a:t>
            </a:r>
            <a:r>
              <a:rPr lang="en-US" sz="3600" b="1" dirty="0" smtClean="0">
                <a:solidFill>
                  <a:schemeClr val="bg2">
                    <a:lumMod val="50000"/>
                  </a:schemeClr>
                </a:solidFill>
              </a:rPr>
              <a:t>of Institutional Matrices Theory (or X- and Y- Theory)</a:t>
            </a:r>
            <a:endParaRPr lang="ru-RU" sz="3600" b="1" dirty="0" smtClean="0">
              <a:solidFill>
                <a:schemeClr val="bg2">
                  <a:lumMod val="50000"/>
                </a:schemeClr>
              </a:solidFill>
            </a:endParaRPr>
          </a:p>
        </p:txBody>
      </p:sp>
      <p:sp>
        <p:nvSpPr>
          <p:cNvPr id="20483" name="Нижний колонтитул 8"/>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AFIT, Denver, Colorado, April 10,  2013</a:t>
            </a:r>
            <a:endParaRPr lang="ru-RU"/>
          </a:p>
        </p:txBody>
      </p:sp>
      <p:sp>
        <p:nvSpPr>
          <p:cNvPr id="8" name="Номер слайда 7"/>
          <p:cNvSpPr>
            <a:spLocks noGrp="1"/>
          </p:cNvSpPr>
          <p:nvPr>
            <p:ph type="sldNum" sz="quarter" idx="12"/>
          </p:nvPr>
        </p:nvSpPr>
        <p:spPr/>
        <p:txBody>
          <a:bodyPr>
            <a:normAutofit/>
          </a:bodyPr>
          <a:lstStyle/>
          <a:p>
            <a:pPr>
              <a:defRPr/>
            </a:pPr>
            <a:fld id="{6997A5DF-6728-47EC-A771-C91BE3CEF5C4}" type="slidenum">
              <a:rPr lang="ru-RU"/>
              <a:pPr>
                <a:defRPr/>
              </a:pPr>
              <a:t>7</a:t>
            </a:fld>
            <a:endParaRPr lang="ru-RU"/>
          </a:p>
        </p:txBody>
      </p:sp>
      <p:sp>
        <p:nvSpPr>
          <p:cNvPr id="20485" name="Rectangle 3"/>
          <p:cNvSpPr>
            <a:spLocks noGrp="1" noChangeArrowheads="1"/>
          </p:cNvSpPr>
          <p:nvPr>
            <p:ph sz="quarter" idx="1"/>
          </p:nvPr>
        </p:nvSpPr>
        <p:spPr>
          <a:xfrm>
            <a:off x="685800" y="1981200"/>
            <a:ext cx="7920037" cy="3311525"/>
          </a:xfrm>
        </p:spPr>
        <p:txBody>
          <a:bodyPr>
            <a:normAutofit lnSpcReduction="10000"/>
          </a:bodyPr>
          <a:lstStyle/>
          <a:p>
            <a:pPr>
              <a:lnSpc>
                <a:spcPct val="80000"/>
              </a:lnSpc>
              <a:spcBef>
                <a:spcPct val="40000"/>
              </a:spcBef>
            </a:pPr>
            <a:r>
              <a:rPr lang="en-US" sz="2600" dirty="0" smtClean="0"/>
              <a:t>Each sphere (economy, politics and ideology) is regulated or guided by a particular set of basic institutions made-in-a-society’s image (i.e. reflexively).  </a:t>
            </a:r>
          </a:p>
          <a:p>
            <a:pPr>
              <a:lnSpc>
                <a:spcPct val="80000"/>
              </a:lnSpc>
              <a:spcBef>
                <a:spcPct val="40000"/>
              </a:spcBef>
            </a:pPr>
            <a:r>
              <a:rPr lang="en-US" sz="2600" dirty="0" smtClean="0"/>
              <a:t> Economic, political and ideological institutions represent the “institutional matrix” of human societies and as such can be studied by political economists, economic sociologists and other scholars.</a:t>
            </a:r>
          </a:p>
          <a:p>
            <a:pPr>
              <a:lnSpc>
                <a:spcPct val="80000"/>
              </a:lnSpc>
              <a:spcBef>
                <a:spcPct val="40000"/>
              </a:spcBef>
            </a:pPr>
            <a:r>
              <a:rPr lang="en-US" sz="2600" dirty="0" smtClean="0"/>
              <a:t>Two main types of institutional matrices can be identified: the X-matrix and the Y-matrix.</a:t>
            </a:r>
            <a:r>
              <a:rPr lang="en-US" sz="2000" dirty="0" smtClean="0"/>
              <a:t>   </a:t>
            </a:r>
          </a:p>
          <a:p>
            <a:pPr>
              <a:lnSpc>
                <a:spcPct val="80000"/>
              </a:lnSpc>
              <a:spcBef>
                <a:spcPct val="40000"/>
              </a:spcBef>
              <a:buFontTx/>
              <a:buNone/>
            </a:pPr>
            <a:r>
              <a:rPr lang="en-US" sz="2000" dirty="0" smtClean="0"/>
              <a:t>   </a:t>
            </a:r>
            <a:endParaRPr lang="ru-RU"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81200" y="152400"/>
            <a:ext cx="5486400" cy="762000"/>
          </a:xfrm>
        </p:spPr>
        <p:txBody>
          <a:bodyPr/>
          <a:lstStyle/>
          <a:p>
            <a:pPr algn="ctr"/>
            <a:r>
              <a:rPr lang="en-US" sz="3600" b="1" dirty="0" smtClean="0"/>
              <a:t>X- and Y-matrices</a:t>
            </a:r>
            <a:endParaRPr lang="ru-RU" sz="3600" b="1" dirty="0" smtClean="0"/>
          </a:p>
        </p:txBody>
      </p:sp>
      <p:sp>
        <p:nvSpPr>
          <p:cNvPr id="21507" name="Текст 18"/>
          <p:cNvSpPr>
            <a:spLocks noGrp="1"/>
          </p:cNvSpPr>
          <p:nvPr>
            <p:ph type="body" sz="half" idx="2"/>
          </p:nvPr>
        </p:nvSpPr>
        <p:spPr>
          <a:xfrm>
            <a:off x="228600" y="3810000"/>
            <a:ext cx="8763000" cy="2209800"/>
          </a:xfrm>
        </p:spPr>
        <p:txBody>
          <a:bodyPr>
            <a:normAutofit fontScale="92500"/>
          </a:bodyPr>
          <a:lstStyle/>
          <a:p>
            <a:r>
              <a:rPr lang="ru-RU" sz="2200" b="1" spc="10" dirty="0" smtClean="0"/>
              <a:t>* </a:t>
            </a:r>
            <a:r>
              <a:rPr lang="en-US" sz="2200" b="1" spc="10" dirty="0" smtClean="0"/>
              <a:t>Redistributive economy with the Center </a:t>
            </a:r>
            <a:r>
              <a:rPr lang="en-US" sz="2200" b="1" spc="10" dirty="0" smtClean="0"/>
              <a:t> </a:t>
            </a:r>
            <a:r>
              <a:rPr lang="ru-RU" sz="2200" b="1" spc="10" dirty="0" smtClean="0"/>
              <a:t>* </a:t>
            </a:r>
            <a:r>
              <a:rPr lang="en-US" sz="2200" b="1" spc="10" dirty="0" smtClean="0"/>
              <a:t> Market (exchange) mediating economic transactions                   economy</a:t>
            </a:r>
          </a:p>
          <a:p>
            <a:r>
              <a:rPr lang="ru-RU" sz="2200" b="1" spc="10" dirty="0" smtClean="0"/>
              <a:t> * </a:t>
            </a:r>
            <a:r>
              <a:rPr lang="en-US" sz="2200" b="1" spc="10" dirty="0" smtClean="0"/>
              <a:t>Centralized political order                     </a:t>
            </a:r>
            <a:r>
              <a:rPr lang="ru-RU" sz="2200" b="1" spc="10" dirty="0" smtClean="0"/>
              <a:t>   * </a:t>
            </a:r>
            <a:r>
              <a:rPr lang="en-US" sz="2200" b="1" spc="10" dirty="0" smtClean="0"/>
              <a:t> </a:t>
            </a:r>
            <a:r>
              <a:rPr lang="en-US" sz="2200" b="1" spc="10" dirty="0" smtClean="0"/>
              <a:t>Federative political order </a:t>
            </a:r>
            <a:r>
              <a:rPr lang="ru-RU" sz="2200" b="1" spc="10" dirty="0" smtClean="0"/>
              <a:t> </a:t>
            </a:r>
            <a:r>
              <a:rPr lang="en-US" sz="2200" b="1" spc="10" dirty="0" smtClean="0"/>
              <a:t> </a:t>
            </a:r>
            <a:r>
              <a:rPr lang="ru-RU" sz="2200" b="1" spc="10" dirty="0" smtClean="0"/>
              <a:t>                </a:t>
            </a:r>
            <a:r>
              <a:rPr lang="en-US" sz="2200" b="1" spc="10" dirty="0" smtClean="0"/>
              <a:t>                                          </a:t>
            </a:r>
            <a:r>
              <a:rPr lang="ru-RU" sz="2200" b="1" spc="10" dirty="0" smtClean="0"/>
              <a:t>    </a:t>
            </a:r>
            <a:r>
              <a:rPr lang="en-US" sz="2200" b="1" spc="10" dirty="0" smtClean="0"/>
              <a:t>(</a:t>
            </a:r>
            <a:r>
              <a:rPr lang="en-US" sz="2200" b="1" spc="10" dirty="0" smtClean="0"/>
              <a:t>top-down model)         		      </a:t>
            </a:r>
            <a:r>
              <a:rPr lang="ru-RU" sz="2200" b="1" spc="10" dirty="0" smtClean="0"/>
              <a:t>     </a:t>
            </a:r>
            <a:r>
              <a:rPr lang="en-US" sz="2200" b="1" spc="10" dirty="0" smtClean="0"/>
              <a:t>(</a:t>
            </a:r>
            <a:r>
              <a:rPr lang="en-US" sz="2200" b="1" spc="10" dirty="0" smtClean="0"/>
              <a:t>bottom-up model) </a:t>
            </a:r>
          </a:p>
          <a:p>
            <a:r>
              <a:rPr lang="ru-RU" sz="2200" b="1" spc="10" dirty="0" smtClean="0"/>
              <a:t>* </a:t>
            </a:r>
            <a:r>
              <a:rPr lang="en-US" sz="2200" b="1" spc="10" dirty="0" smtClean="0"/>
              <a:t>Communitarian ideology                        </a:t>
            </a:r>
            <a:r>
              <a:rPr lang="ru-RU" sz="2200" b="1" spc="10" dirty="0" smtClean="0"/>
              <a:t>   *</a:t>
            </a:r>
            <a:r>
              <a:rPr lang="en-US" sz="2200" b="1" spc="10" dirty="0" smtClean="0"/>
              <a:t>  </a:t>
            </a:r>
            <a:r>
              <a:rPr lang="en-US" sz="2200" b="1" spc="10" dirty="0" smtClean="0"/>
              <a:t>Individualistic ideology   </a:t>
            </a:r>
            <a:r>
              <a:rPr lang="en-US" sz="2200" b="1" spc="10" dirty="0" smtClean="0"/>
              <a:t>       </a:t>
            </a:r>
            <a:r>
              <a:rPr lang="en-US" sz="2200" b="1" spc="10" dirty="0" smtClean="0"/>
              <a:t>(We over Me) 		                                </a:t>
            </a:r>
            <a:r>
              <a:rPr lang="ru-RU" sz="2200" b="1" spc="10" dirty="0" smtClean="0"/>
              <a:t>      </a:t>
            </a:r>
            <a:r>
              <a:rPr lang="en-US" sz="2200" b="1" spc="10" dirty="0" smtClean="0"/>
              <a:t>(</a:t>
            </a:r>
            <a:r>
              <a:rPr lang="en-US" sz="2200" b="1" spc="10" dirty="0" smtClean="0"/>
              <a:t>I over We)</a:t>
            </a:r>
            <a:endParaRPr lang="ru-RU" sz="2200" b="1" spc="10" dirty="0" smtClean="0"/>
          </a:p>
        </p:txBody>
      </p:sp>
      <p:sp>
        <p:nvSpPr>
          <p:cNvPr id="21508" name="Нижний колонтитул 14"/>
          <p:cNvSpPr>
            <a:spLocks noGrp="1"/>
          </p:cNvSpPr>
          <p:nvPr>
            <p:ph type="ftr" sz="quarter" idx="11"/>
          </p:nvPr>
        </p:nvSpPr>
        <p:spPr bwMode="auto">
          <a:xfrm>
            <a:off x="-2362200" y="3886200"/>
            <a:ext cx="1447800" cy="663575"/>
          </a:xfrm>
          <a:noFill/>
          <a:ln>
            <a:miter lim="800000"/>
            <a:headEnd/>
            <a:tailEnd/>
          </a:ln>
        </p:spPr>
        <p:txBody>
          <a:bodyPr wrap="square" lIns="91440" tIns="45720" rIns="91440" bIns="45720" numCol="1" anchorCtr="0" compatLnSpc="1">
            <a:prstTxWarp prst="textNoShape">
              <a:avLst/>
            </a:prstTxWarp>
          </a:bodyPr>
          <a:lstStyle/>
          <a:p>
            <a:pPr algn="ctr"/>
            <a:r>
              <a:rPr lang="en-US" sz="2800" b="1" smtClean="0">
                <a:solidFill>
                  <a:srgbClr val="FFFFFF"/>
                </a:solidFill>
              </a:rPr>
              <a:t>AFIT, Denver, Colorado, April 10,  2013</a:t>
            </a:r>
            <a:endParaRPr lang="en-US" sz="2800" b="1" dirty="0">
              <a:solidFill>
                <a:srgbClr val="FFFFFF"/>
              </a:solidFill>
            </a:endParaRPr>
          </a:p>
        </p:txBody>
      </p:sp>
      <p:sp>
        <p:nvSpPr>
          <p:cNvPr id="21509" name="Номер слайда 13"/>
          <p:cNvSpPr>
            <a:spLocks noGrp="1"/>
          </p:cNvSpPr>
          <p:nvPr>
            <p:ph type="sldNum" sz="quarter" idx="12"/>
          </p:nvPr>
        </p:nvSpPr>
        <p:spPr bwMode="auto">
          <a:xfrm>
            <a:off x="1600200" y="6248400"/>
            <a:ext cx="4572000" cy="365125"/>
          </a:xfrm>
          <a:noFill/>
          <a:ln>
            <a:miter lim="800000"/>
            <a:headEnd/>
            <a:tailEnd/>
          </a:ln>
        </p:spPr>
        <p:txBody>
          <a:bodyPr wrap="square" lIns="91440" tIns="45720" rIns="91440" bIns="45720" numCol="1" compatLnSpc="1">
            <a:prstTxWarp prst="textNoShape">
              <a:avLst/>
            </a:prstTxWarp>
          </a:bodyPr>
          <a:lstStyle/>
          <a:p>
            <a:pPr algn="r"/>
            <a:fld id="{B9AFFA6D-FA11-4A73-A1FB-82BD070530FF}" type="slidenum">
              <a:rPr lang="ru-RU" sz="1400" b="0" smtClean="0">
                <a:solidFill>
                  <a:schemeClr val="tx2"/>
                </a:solidFill>
              </a:rPr>
              <a:pPr algn="r"/>
              <a:t>8</a:t>
            </a:fld>
            <a:endParaRPr lang="ru-RU" sz="1400" b="0" dirty="0">
              <a:solidFill>
                <a:schemeClr val="tx2"/>
              </a:solidFill>
            </a:endParaRPr>
          </a:p>
        </p:txBody>
      </p:sp>
      <p:sp>
        <p:nvSpPr>
          <p:cNvPr id="21510" name="AutoShape 20"/>
          <p:cNvSpPr>
            <a:spLocks noChangeArrowheads="1"/>
          </p:cNvSpPr>
          <p:nvPr/>
        </p:nvSpPr>
        <p:spPr bwMode="auto">
          <a:xfrm rot="10800000">
            <a:off x="1676400" y="1219200"/>
            <a:ext cx="2520950" cy="2160587"/>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US" sz="4000">
                <a:latin typeface="Tahoma" pitchFamily="34" charset="0"/>
              </a:rPr>
              <a:t>X</a:t>
            </a:r>
            <a:endParaRPr lang="ru-RU" sz="4000">
              <a:latin typeface="Tahoma" pitchFamily="34" charset="0"/>
            </a:endParaRPr>
          </a:p>
        </p:txBody>
      </p:sp>
      <p:sp>
        <p:nvSpPr>
          <p:cNvPr id="21511" name="AutoShape 21"/>
          <p:cNvSpPr>
            <a:spLocks noChangeArrowheads="1"/>
          </p:cNvSpPr>
          <p:nvPr/>
        </p:nvSpPr>
        <p:spPr bwMode="auto">
          <a:xfrm>
            <a:off x="5029200" y="1219200"/>
            <a:ext cx="2520950" cy="2160587"/>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r>
              <a:rPr lang="en-US" sz="4000">
                <a:latin typeface="Tahoma" pitchFamily="34" charset="0"/>
              </a:rPr>
              <a:t>Y</a:t>
            </a:r>
            <a:endParaRPr lang="ru-RU" sz="4000">
              <a:latin typeface="Tahoma" pitchFamily="34" charset="0"/>
            </a:endParaRPr>
          </a:p>
        </p:txBody>
      </p:sp>
      <p:sp>
        <p:nvSpPr>
          <p:cNvPr id="21512" name="Text Box 24"/>
          <p:cNvSpPr txBox="1">
            <a:spLocks noChangeArrowheads="1"/>
          </p:cNvSpPr>
          <p:nvPr/>
        </p:nvSpPr>
        <p:spPr bwMode="auto">
          <a:xfrm>
            <a:off x="1524000" y="838200"/>
            <a:ext cx="2903537" cy="366712"/>
          </a:xfrm>
          <a:prstGeom prst="rect">
            <a:avLst/>
          </a:prstGeom>
          <a:noFill/>
          <a:ln w="9525">
            <a:noFill/>
            <a:miter lim="800000"/>
            <a:headEnd/>
            <a:tailEnd/>
          </a:ln>
        </p:spPr>
        <p:txBody>
          <a:bodyPr wrap="none">
            <a:spAutoFit/>
          </a:bodyPr>
          <a:lstStyle/>
          <a:p>
            <a:pPr algn="ctr"/>
            <a:r>
              <a:rPr lang="en-US" b="1" i="1" dirty="0">
                <a:latin typeface="Tahoma" pitchFamily="34" charset="0"/>
              </a:rPr>
              <a:t>Redistributive economy</a:t>
            </a:r>
            <a:endParaRPr lang="ru-RU" b="1" dirty="0">
              <a:latin typeface="Tahoma" pitchFamily="34" charset="0"/>
            </a:endParaRPr>
          </a:p>
        </p:txBody>
      </p:sp>
      <p:sp>
        <p:nvSpPr>
          <p:cNvPr id="21513" name="Text Box 26"/>
          <p:cNvSpPr txBox="1">
            <a:spLocks noChangeArrowheads="1"/>
          </p:cNvSpPr>
          <p:nvPr/>
        </p:nvSpPr>
        <p:spPr bwMode="auto">
          <a:xfrm rot="17966816">
            <a:off x="2686847" y="2153120"/>
            <a:ext cx="2519362" cy="641350"/>
          </a:xfrm>
          <a:prstGeom prst="rect">
            <a:avLst/>
          </a:prstGeom>
          <a:noFill/>
          <a:ln w="9525">
            <a:noFill/>
            <a:miter lim="800000"/>
            <a:headEnd/>
            <a:tailEnd/>
          </a:ln>
        </p:spPr>
        <p:txBody>
          <a:bodyPr>
            <a:spAutoFit/>
          </a:bodyPr>
          <a:lstStyle/>
          <a:p>
            <a:pPr algn="ctr"/>
            <a:r>
              <a:rPr lang="en-US" b="1" i="1" dirty="0">
                <a:latin typeface="Tahoma" pitchFamily="34" charset="0"/>
              </a:rPr>
              <a:t>Communitarian</a:t>
            </a:r>
            <a:r>
              <a:rPr lang="en-US" i="1" dirty="0">
                <a:latin typeface="Tahoma" pitchFamily="34" charset="0"/>
              </a:rPr>
              <a:t> </a:t>
            </a:r>
            <a:r>
              <a:rPr lang="en-US" b="1" i="1" dirty="0">
                <a:latin typeface="Tahoma" pitchFamily="34" charset="0"/>
              </a:rPr>
              <a:t>ideology</a:t>
            </a:r>
            <a:r>
              <a:rPr lang="en-US" b="1" dirty="0">
                <a:latin typeface="Tahoma" pitchFamily="34" charset="0"/>
              </a:rPr>
              <a:t> </a:t>
            </a:r>
            <a:endParaRPr lang="ru-RU" b="1" dirty="0">
              <a:latin typeface="Tahoma" pitchFamily="34" charset="0"/>
            </a:endParaRPr>
          </a:p>
        </p:txBody>
      </p:sp>
      <p:sp>
        <p:nvSpPr>
          <p:cNvPr id="21514" name="Text Box 27"/>
          <p:cNvSpPr txBox="1">
            <a:spLocks noChangeArrowheads="1"/>
          </p:cNvSpPr>
          <p:nvPr/>
        </p:nvSpPr>
        <p:spPr bwMode="auto">
          <a:xfrm rot="3565149">
            <a:off x="724059" y="2146146"/>
            <a:ext cx="2519363" cy="641350"/>
          </a:xfrm>
          <a:prstGeom prst="rect">
            <a:avLst/>
          </a:prstGeom>
          <a:noFill/>
          <a:ln w="9525">
            <a:noFill/>
            <a:miter lim="800000"/>
            <a:headEnd/>
            <a:tailEnd/>
          </a:ln>
        </p:spPr>
        <p:txBody>
          <a:bodyPr>
            <a:spAutoFit/>
          </a:bodyPr>
          <a:lstStyle/>
          <a:p>
            <a:pPr algn="ctr"/>
            <a:r>
              <a:rPr lang="en-US" b="1" i="1" dirty="0">
                <a:latin typeface="Tahoma" pitchFamily="34" charset="0"/>
              </a:rPr>
              <a:t>Unitary-centralized</a:t>
            </a:r>
            <a:r>
              <a:rPr lang="en-US" i="1" dirty="0">
                <a:latin typeface="Tahoma" pitchFamily="34" charset="0"/>
              </a:rPr>
              <a:t> </a:t>
            </a:r>
            <a:r>
              <a:rPr lang="en-US" b="1" i="1" dirty="0">
                <a:latin typeface="Tahoma" pitchFamily="34" charset="0"/>
              </a:rPr>
              <a:t>political order</a:t>
            </a:r>
            <a:r>
              <a:rPr lang="en-US" dirty="0">
                <a:latin typeface="Tahoma" pitchFamily="34" charset="0"/>
              </a:rPr>
              <a:t> </a:t>
            </a:r>
            <a:endParaRPr lang="ru-RU" dirty="0">
              <a:latin typeface="Tahoma" pitchFamily="34" charset="0"/>
            </a:endParaRPr>
          </a:p>
        </p:txBody>
      </p:sp>
      <p:sp>
        <p:nvSpPr>
          <p:cNvPr id="21515" name="Text Box 28"/>
          <p:cNvSpPr txBox="1">
            <a:spLocks noChangeArrowheads="1"/>
          </p:cNvSpPr>
          <p:nvPr/>
        </p:nvSpPr>
        <p:spPr bwMode="auto">
          <a:xfrm rot="18095753">
            <a:off x="3858635" y="1905197"/>
            <a:ext cx="2863850" cy="641350"/>
          </a:xfrm>
          <a:prstGeom prst="rect">
            <a:avLst/>
          </a:prstGeom>
          <a:noFill/>
          <a:ln w="9525">
            <a:noFill/>
            <a:miter lim="800000"/>
            <a:headEnd/>
            <a:tailEnd/>
          </a:ln>
        </p:spPr>
        <p:txBody>
          <a:bodyPr>
            <a:spAutoFit/>
          </a:bodyPr>
          <a:lstStyle/>
          <a:p>
            <a:pPr algn="ctr"/>
            <a:r>
              <a:rPr lang="en-US" b="1" i="1" dirty="0">
                <a:latin typeface="Tahoma" pitchFamily="34" charset="0"/>
              </a:rPr>
              <a:t>Federative  political order</a:t>
            </a:r>
            <a:r>
              <a:rPr lang="en-US" dirty="0">
                <a:latin typeface="Tahoma" pitchFamily="34" charset="0"/>
              </a:rPr>
              <a:t> </a:t>
            </a:r>
            <a:endParaRPr lang="ru-RU" dirty="0">
              <a:latin typeface="Tahoma" pitchFamily="34" charset="0"/>
            </a:endParaRPr>
          </a:p>
        </p:txBody>
      </p:sp>
      <p:sp>
        <p:nvSpPr>
          <p:cNvPr id="21516" name="Text Box 29"/>
          <p:cNvSpPr txBox="1">
            <a:spLocks noChangeArrowheads="1"/>
          </p:cNvSpPr>
          <p:nvPr/>
        </p:nvSpPr>
        <p:spPr bwMode="auto">
          <a:xfrm rot="3565149">
            <a:off x="5669489" y="1964727"/>
            <a:ext cx="3005137" cy="369887"/>
          </a:xfrm>
          <a:prstGeom prst="rect">
            <a:avLst/>
          </a:prstGeom>
          <a:noFill/>
          <a:ln w="9525">
            <a:noFill/>
            <a:miter lim="800000"/>
            <a:headEnd/>
            <a:tailEnd/>
          </a:ln>
        </p:spPr>
        <p:txBody>
          <a:bodyPr>
            <a:spAutoFit/>
          </a:bodyPr>
          <a:lstStyle/>
          <a:p>
            <a:pPr algn="ctr"/>
            <a:r>
              <a:rPr lang="en-US" b="1" i="1" dirty="0">
                <a:latin typeface="Tahoma" pitchFamily="34" charset="0"/>
              </a:rPr>
              <a:t>Individualistic ideology</a:t>
            </a:r>
            <a:r>
              <a:rPr lang="en-US" dirty="0">
                <a:latin typeface="Tahoma" pitchFamily="34" charset="0"/>
              </a:rPr>
              <a:t> </a:t>
            </a:r>
            <a:endParaRPr lang="ru-RU" dirty="0">
              <a:latin typeface="Tahoma" pitchFamily="34" charset="0"/>
            </a:endParaRPr>
          </a:p>
        </p:txBody>
      </p:sp>
      <p:sp>
        <p:nvSpPr>
          <p:cNvPr id="21517" name="Text Box 30"/>
          <p:cNvSpPr txBox="1">
            <a:spLocks noChangeArrowheads="1"/>
          </p:cNvSpPr>
          <p:nvPr/>
        </p:nvSpPr>
        <p:spPr bwMode="auto">
          <a:xfrm>
            <a:off x="5257800" y="3429000"/>
            <a:ext cx="2166938" cy="366713"/>
          </a:xfrm>
          <a:prstGeom prst="rect">
            <a:avLst/>
          </a:prstGeom>
          <a:noFill/>
          <a:ln w="9525">
            <a:noFill/>
            <a:miter lim="800000"/>
            <a:headEnd/>
            <a:tailEnd/>
          </a:ln>
        </p:spPr>
        <p:txBody>
          <a:bodyPr wrap="none">
            <a:spAutoFit/>
          </a:bodyPr>
          <a:lstStyle/>
          <a:p>
            <a:pPr algn="ctr"/>
            <a:r>
              <a:rPr lang="en-US" b="1" i="1" dirty="0">
                <a:latin typeface="Tahoma" pitchFamily="34" charset="0"/>
              </a:rPr>
              <a:t>Market economy</a:t>
            </a:r>
            <a:r>
              <a:rPr lang="en-US" dirty="0">
                <a:latin typeface="Tahoma" pitchFamily="34" charset="0"/>
              </a:rPr>
              <a:t> </a:t>
            </a:r>
            <a:endParaRPr lang="ru-RU" dirty="0">
              <a:latin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3200" smtClean="0"/>
              <a:t> Institutions of X- and Y-matrices </a:t>
            </a:r>
            <a:r>
              <a:rPr lang="ru-RU" sz="3200" smtClean="0"/>
              <a:t/>
            </a:r>
            <a:br>
              <a:rPr lang="ru-RU" sz="3200" smtClean="0"/>
            </a:br>
            <a:r>
              <a:rPr lang="en-US" sz="3200" smtClean="0"/>
              <a:t>in </a:t>
            </a:r>
            <a:r>
              <a:rPr lang="en-US" sz="3200" smtClean="0">
                <a:solidFill>
                  <a:schemeClr val="tx1"/>
                </a:solidFill>
              </a:rPr>
              <a:t>the</a:t>
            </a:r>
            <a:r>
              <a:rPr lang="en-US" sz="3200" smtClean="0">
                <a:solidFill>
                  <a:srgbClr val="FF0000"/>
                </a:solidFill>
              </a:rPr>
              <a:t> </a:t>
            </a:r>
            <a:r>
              <a:rPr lang="en-US" sz="3200" smtClean="0"/>
              <a:t>economy</a:t>
            </a:r>
            <a:r>
              <a:rPr lang="ru-RU" sz="3200" smtClean="0"/>
              <a:t> </a:t>
            </a:r>
            <a:r>
              <a:rPr lang="en-US" sz="3200" smtClean="0"/>
              <a:t>and their functions </a:t>
            </a:r>
            <a:endParaRPr lang="ru-RU" sz="3200" smtClean="0"/>
          </a:p>
        </p:txBody>
      </p:sp>
      <p:sp>
        <p:nvSpPr>
          <p:cNvPr id="22531" name="Нижний колонтитул 6"/>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AFIT, Denver, Colorado, April 10,  2013</a:t>
            </a:r>
            <a:endParaRPr lang="ru-RU"/>
          </a:p>
        </p:txBody>
      </p:sp>
      <p:sp>
        <p:nvSpPr>
          <p:cNvPr id="6" name="Номер слайда 5"/>
          <p:cNvSpPr>
            <a:spLocks noGrp="1"/>
          </p:cNvSpPr>
          <p:nvPr>
            <p:ph type="sldNum" sz="quarter" idx="12"/>
          </p:nvPr>
        </p:nvSpPr>
        <p:spPr/>
        <p:txBody>
          <a:bodyPr>
            <a:normAutofit/>
          </a:bodyPr>
          <a:lstStyle/>
          <a:p>
            <a:pPr>
              <a:defRPr/>
            </a:pPr>
            <a:fld id="{DAAC1765-5138-432E-88BE-FE2ADA9B3D14}" type="slidenum">
              <a:rPr lang="ru-RU"/>
              <a:pPr>
                <a:defRPr/>
              </a:pPr>
              <a:t>9</a:t>
            </a:fld>
            <a:endParaRPr lang="ru-RU"/>
          </a:p>
        </p:txBody>
      </p:sp>
      <p:graphicFrame>
        <p:nvGraphicFramePr>
          <p:cNvPr id="230403" name="Group 3"/>
          <p:cNvGraphicFramePr>
            <a:graphicFrameLocks noGrp="1"/>
          </p:cNvGraphicFramePr>
          <p:nvPr/>
        </p:nvGraphicFramePr>
        <p:xfrm>
          <a:off x="395288" y="1628775"/>
          <a:ext cx="8229600" cy="4477068"/>
        </p:xfrm>
        <a:graphic>
          <a:graphicData uri="http://schemas.openxmlformats.org/drawingml/2006/table">
            <a:tbl>
              <a:tblPr/>
              <a:tblGrid>
                <a:gridCol w="3097212"/>
                <a:gridCol w="2679700"/>
                <a:gridCol w="2452688"/>
              </a:tblGrid>
              <a:tr h="42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charset="0"/>
                          <a:cs typeface="Times New Roman" charset="0"/>
                        </a:rPr>
                        <a:t>Functions of institutions</a:t>
                      </a:r>
                      <a:endParaRPr kumimoji="0" lang="en-US" sz="1800" b="0" i="1"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X-institutions</a:t>
                      </a:r>
                      <a:endParaRPr kumimoji="0" lang="ru-RU" sz="1800" b="0" i="0" u="none" strike="noStrike" cap="none" normalizeH="0" baseline="0" smtClean="0">
                        <a:ln>
                          <a:noFill/>
                        </a:ln>
                        <a:solidFill>
                          <a:schemeClr val="tx1"/>
                        </a:solidFill>
                        <a:effectLst/>
                        <a:latin typeface="Arial" charset="0"/>
                        <a:cs typeface="Times New Roman"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Y-institutions</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15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cs typeface="Times New Roman" charset="0"/>
                        </a:rPr>
                        <a:t>1. Regulating access to goods  (property rights system)</a:t>
                      </a:r>
                      <a:endParaRPr kumimoji="0" lang="en-US" sz="1800" b="0" i="1"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Supreme conditional ownership </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Times New Roman" charset="0"/>
                        </a:rPr>
                        <a:t>Private ownership </a:t>
                      </a:r>
                      <a:endParaRPr kumimoji="0" lang="en-US" sz="1800" b="1" i="0" u="none" strike="noStrike" cap="none" normalizeH="0" baseline="0" dirty="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1020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2. Transfer of goods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Redistribution (accumulation-coordination-distribution)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Exchange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(buying-selling)</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3. Interactions between economic agents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Cooperation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Competition</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4. Labor system</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Employed (unlimited term)</a:t>
                      </a:r>
                      <a:r>
                        <a:rPr kumimoji="0" lang="ru-RU" sz="1800" b="1" i="0" u="none" strike="noStrike" cap="none" normalizeH="0" baseline="0" smtClean="0">
                          <a:ln>
                            <a:noFill/>
                          </a:ln>
                          <a:solidFill>
                            <a:schemeClr val="tx1"/>
                          </a:solidFill>
                          <a:effectLst/>
                          <a:latin typeface="Arial" charset="0"/>
                          <a:cs typeface="Arial" charset="0"/>
                        </a:rPr>
                        <a:t> </a:t>
                      </a:r>
                      <a:r>
                        <a:rPr kumimoji="0" lang="en-US" sz="1800" b="1" i="0" u="none" strike="noStrike" cap="none" normalizeH="0" baseline="0" smtClean="0">
                          <a:ln>
                            <a:noFill/>
                          </a:ln>
                          <a:solidFill>
                            <a:schemeClr val="tx1"/>
                          </a:solidFill>
                          <a:effectLst/>
                          <a:latin typeface="Arial" charset="0"/>
                          <a:cs typeface="Times New Roman" charset="0"/>
                        </a:rPr>
                        <a:t>labor</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Hired (short and medium term) labor</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665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chemeClr val="tx1"/>
                          </a:solidFill>
                          <a:effectLst/>
                          <a:latin typeface="Arial" charset="0"/>
                          <a:cs typeface="Times New Roman" charset="0"/>
                        </a:rPr>
                        <a:t>5. Feed-back loops (effectiveness indexes)</a:t>
                      </a:r>
                      <a:endParaRPr kumimoji="0" lang="en-US" sz="1800" b="0" i="1"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Cost limitation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a:t>
                      </a:r>
                      <a:r>
                        <a:rPr kumimoji="0" lang="ru-RU" sz="1800" b="1" i="0" u="none" strike="noStrike" cap="none" normalizeH="0" baseline="0" smtClean="0">
                          <a:ln>
                            <a:noFill/>
                          </a:ln>
                          <a:solidFill>
                            <a:schemeClr val="tx1"/>
                          </a:solidFill>
                          <a:effectLst/>
                          <a:latin typeface="Arial" charset="0"/>
                          <a:cs typeface="Times New Roman" charset="0"/>
                        </a:rPr>
                        <a:t>Х</a:t>
                      </a:r>
                      <a:r>
                        <a:rPr kumimoji="0" lang="en-US" sz="1800" b="1" i="0" u="none" strike="noStrike" cap="none" normalizeH="0" baseline="0" smtClean="0">
                          <a:ln>
                            <a:noFill/>
                          </a:ln>
                          <a:solidFill>
                            <a:schemeClr val="tx1"/>
                          </a:solidFill>
                          <a:effectLst/>
                          <a:latin typeface="Arial" charset="0"/>
                          <a:cs typeface="Times New Roman" charset="0"/>
                        </a:rPr>
                        <a:t>-efficiency)</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Profit maximization </a:t>
                      </a:r>
                      <a:endParaRPr kumimoji="0" lang="ru-RU" sz="1800" b="1" i="0" u="none" strike="noStrike" cap="none" normalizeH="0" baseline="0" smtClean="0">
                        <a:ln>
                          <a:noFill/>
                        </a:ln>
                        <a:solidFill>
                          <a:schemeClr val="tx1"/>
                        </a:solidFill>
                        <a:effectLst/>
                        <a:latin typeface="Arial" charset="0"/>
                        <a:cs typeface="Times New Roman"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cs typeface="Times New Roman" charset="0"/>
                        </a:rPr>
                        <a:t>(Y-efficiency)</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Началь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Origin</Template>
  <TotalTime>3599</TotalTime>
  <Words>3136</Words>
  <Application>Microsoft Office PowerPoint</Application>
  <PresentationFormat>Экран (4:3)</PresentationFormat>
  <Paragraphs>216</Paragraphs>
  <Slides>18</Slides>
  <Notes>12</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Начальная</vt:lpstr>
      <vt:lpstr> CUMULATIVE CAUSATION,  CORRIDOR OF DIVERGENCE AND INSTITUTIONAL MATRICES</vt:lpstr>
      <vt:lpstr>The main idea of the paper </vt:lpstr>
      <vt:lpstr>Cumulative causation</vt:lpstr>
      <vt:lpstr>Veblenian CC theory</vt:lpstr>
      <vt:lpstr>Not only divergence</vt:lpstr>
      <vt:lpstr>On stable institutional structures</vt:lpstr>
      <vt:lpstr>Main preconditions of Institutional Matrices Theory (or X- and Y- Theory)</vt:lpstr>
      <vt:lpstr>X- and Y-matrices</vt:lpstr>
      <vt:lpstr> Institutions of X- and Y-matrices  in the economy and their functions </vt:lpstr>
      <vt:lpstr>Institutions of X- and Y-matrices in politics and their functions </vt:lpstr>
      <vt:lpstr>Institutions of X- and Y-matrices in ideology and their functions</vt:lpstr>
      <vt:lpstr>Combinations of governing and complementary institutional matrices</vt:lpstr>
      <vt:lpstr>Why do X- or Y-matrix institutions prevail? </vt:lpstr>
      <vt:lpstr>Preservation of the leading position of one or the other matrix in the history of nation-states</vt:lpstr>
      <vt:lpstr>Proportion of GDP produced by countries  with a prevailing X- and Y-matrix, 1820-2010 (Maddison Data Base, sample of 34 nations~75% of World GDP)   X-matrix countries: China, India, Japan, Brazil and former USSR countries. Y-matrix countries:  Western Europe including Austria, Belgium, Denmark, Finland, France, Germany, Italy,  the Netherlands, Norway, Sweden, Switzerland and United Kingdom, and  Western Offshoots including  the United States,  Canada,  Australia, New Zealand. </vt:lpstr>
      <vt:lpstr>Corridor of divergence</vt:lpstr>
      <vt:lpstr>Conclusion</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277</cp:revision>
  <cp:lastPrinted>1601-01-01T00:00:00Z</cp:lastPrinted>
  <dcterms:created xsi:type="dcterms:W3CDTF">1601-01-01T00:00:00Z</dcterms:created>
  <dcterms:modified xsi:type="dcterms:W3CDTF">2013-04-11T18:40:39Z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